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293" r:id="rId4"/>
    <p:sldId id="257" r:id="rId5"/>
    <p:sldId id="311" r:id="rId6"/>
    <p:sldId id="310" r:id="rId7"/>
    <p:sldId id="312" r:id="rId8"/>
    <p:sldId id="313" r:id="rId9"/>
    <p:sldId id="258" r:id="rId10"/>
    <p:sldId id="330" r:id="rId11"/>
    <p:sldId id="304" r:id="rId12"/>
    <p:sldId id="305" r:id="rId13"/>
    <p:sldId id="314" r:id="rId14"/>
    <p:sldId id="315" r:id="rId15"/>
    <p:sldId id="316" r:id="rId16"/>
    <p:sldId id="317" r:id="rId17"/>
    <p:sldId id="318" r:id="rId18"/>
    <p:sldId id="319" r:id="rId19"/>
    <p:sldId id="325" r:id="rId20"/>
    <p:sldId id="326" r:id="rId21"/>
    <p:sldId id="327" r:id="rId22"/>
    <p:sldId id="328" r:id="rId23"/>
    <p:sldId id="302" r:id="rId24"/>
    <p:sldId id="331" r:id="rId25"/>
    <p:sldId id="332" r:id="rId26"/>
    <p:sldId id="333" r:id="rId27"/>
    <p:sldId id="307" r:id="rId28"/>
    <p:sldId id="329" r:id="rId29"/>
    <p:sldId id="286" r:id="rId30"/>
    <p:sldId id="264" r:id="rId31"/>
    <p:sldId id="285" r:id="rId32"/>
    <p:sldId id="260" r:id="rId33"/>
    <p:sldId id="261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2" autoAdjust="0"/>
  </p:normalViewPr>
  <p:slideViewPr>
    <p:cSldViewPr>
      <p:cViewPr varScale="1">
        <p:scale>
          <a:sx n="113" d="100"/>
          <a:sy n="113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D9B4-82A5-45F9-8217-934CD73067CC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05048-A7F1-4F05-8207-EA40916A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19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6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4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B0F9F-64F4-4FE1-9A07-15C3EA21B977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01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9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5048-A7F1-4F05-8207-EA40916AD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0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7504" y="652534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ITU C&amp;I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r>
              <a:rPr lang="en-US" sz="1200" b="1" dirty="0" smtClean="0">
                <a:solidFill>
                  <a:srgbClr val="0070C0"/>
                </a:solidFill>
              </a:rPr>
              <a:t>. Key activities and main ITU outcomes which are related to the implementation of ITU C&amp;I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6C24-1C82-43A6-8C2F-9C634D7DCB1F}" type="datetimeFigureOut">
              <a:rPr lang="en-US" smtClean="0"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DAF3-8712-4E85-AF63-CA398C6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tu.int/go/key-technologi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tu.int/go/key-technologi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tu.int/go/pilot-projec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tu.int/go/pilot-projec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tu.int/go/reference-tab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tu.int/go/reference-tab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fa.itu.int/t/2013/sg11/exchange/wp4/q11/2014-06-11_CG/WD9_TSB_best_practices_recognition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fa.itu.int/t/2013/sg11/exchange/wp4/q11/" TargetMode="External"/><Relationship Id="rId4" Type="http://schemas.openxmlformats.org/officeDocument/2006/relationships/hyperlink" Target="http://www.itu.int/md/T13-SG11-C-0097/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meetingdoc.asp?lang=en&amp;parent=T13-SG11-140709-TD-GEN-047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go/test-ev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u.int/net/pressoffice/press_releases/2014/35.aspx" TargetMode="Externa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itu.int/ITU-T/workprog/wp_item.aspx?isn=9972" TargetMode="Externa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jca/cit/Pages/default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mailto:denis.andreev@itu.in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sbjcacit@itu.int" TargetMode="External"/><Relationship Id="rId5" Type="http://schemas.openxmlformats.org/officeDocument/2006/relationships/hyperlink" Target="mailto:interop@itu.int" TargetMode="External"/><Relationship Id="rId4" Type="http://schemas.openxmlformats.org/officeDocument/2006/relationships/hyperlink" Target="mailto:conformity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jca/cit/Pages/default.aspx" TargetMode="External"/><Relationship Id="rId2" Type="http://schemas.openxmlformats.org/officeDocument/2006/relationships/hyperlink" Target="http://www.itu.int/en/ITU-T/C-I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u.int/en/ITU-T/studygroups/2013-2016/11/Pages/default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key-technologi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tu.int/go/pilot-project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u.int/go/reference-tab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S12-CL-C-0048/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key-technolog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ITU-T/workprog/wp_item.aspx?isn=9971" TargetMode="External"/><Relationship Id="rId5" Type="http://schemas.openxmlformats.org/officeDocument/2006/relationships/hyperlink" Target="http://itu.int/go/reference-table" TargetMode="External"/><Relationship Id="rId4" Type="http://schemas.openxmlformats.org/officeDocument/2006/relationships/hyperlink" Target="http://www.itu.int/go/pilot-projec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-I/interop/Pages/CI_APT_event_Sept_13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ITU-T/workprog/wp_item.aspx?isn=9972" TargetMode="External"/><Relationship Id="rId5" Type="http://schemas.openxmlformats.org/officeDocument/2006/relationships/hyperlink" Target="http://www.itu.int/en/ITU-T/C-I/Pages/test_event_Feb14.aspx" TargetMode="External"/><Relationship Id="rId4" Type="http://schemas.openxmlformats.org/officeDocument/2006/relationships/hyperlink" Target="http://www.itu.int/en/ITU-T/C-I/interop/e-health/201310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u.int/en/ITU-T/C-I/Pages/default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208912" cy="252271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ITU C&amp;I </a:t>
            </a:r>
            <a:r>
              <a:rPr lang="en-US" sz="36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Key </a:t>
            </a:r>
            <a:r>
              <a:rPr lang="en-US" sz="3100" b="1" dirty="0">
                <a:solidFill>
                  <a:srgbClr val="002060"/>
                </a:solidFill>
              </a:rPr>
              <a:t>activities and main ITU </a:t>
            </a:r>
            <a:r>
              <a:rPr lang="en-US" sz="3100" b="1" dirty="0" smtClean="0">
                <a:solidFill>
                  <a:srgbClr val="002060"/>
                </a:solidFill>
              </a:rPr>
              <a:t>outcomes </a:t>
            </a:r>
            <a:r>
              <a:rPr lang="en-US" sz="3100" b="1" dirty="0">
                <a:solidFill>
                  <a:srgbClr val="002060"/>
                </a:solidFill>
              </a:rPr>
              <a:t>which are related to the implementation of ITU </a:t>
            </a:r>
            <a:r>
              <a:rPr lang="en-US" sz="3100" b="1" dirty="0" smtClean="0">
                <a:solidFill>
                  <a:srgbClr val="002060"/>
                </a:solidFill>
              </a:rPr>
              <a:t>C&amp;I</a:t>
            </a:r>
            <a:endParaRPr lang="en-US" sz="3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18864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list of key Technologies for C&amp;I </a:t>
            </a:r>
            <a:r>
              <a:rPr lang="en-US" sz="2400" b="1" dirty="0" smtClean="0">
                <a:solidFill>
                  <a:srgbClr val="002060"/>
                </a:solidFill>
              </a:rPr>
              <a:t>(1/2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1600" dirty="0">
                <a:hlinkClick r:id="rId2"/>
              </a:rPr>
              <a:t>http://itu.int/go/key-technologies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9" y="1048238"/>
            <a:ext cx="7637961" cy="54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0580"/>
            <a:ext cx="7125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list </a:t>
            </a:r>
            <a:r>
              <a:rPr lang="en-US" sz="2400" b="1" dirty="0">
                <a:solidFill>
                  <a:srgbClr val="002060"/>
                </a:solidFill>
              </a:rPr>
              <a:t>of </a:t>
            </a:r>
            <a:r>
              <a:rPr lang="en-US" sz="2400" b="1" dirty="0" smtClean="0">
                <a:solidFill>
                  <a:srgbClr val="002060"/>
                </a:solidFill>
              </a:rPr>
              <a:t>key Technologies for C&amp;I (2/2)</a:t>
            </a:r>
          </a:p>
          <a:p>
            <a:pPr algn="ctr"/>
            <a:r>
              <a:rPr lang="en-US" sz="1600" dirty="0">
                <a:hlinkClick r:id="rId2"/>
              </a:rPr>
              <a:t>http://itu.int/go/key-technologies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072" y="836712"/>
            <a:ext cx="873541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4800" indent="-5384800"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Network and equipment performance (benchmarking)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Draft Q.39zz-1;   TS:Q.3930, Q.3931.1-4, Q.3932.1-4, </a:t>
            </a:r>
          </a:p>
          <a:p>
            <a:pPr marL="1524000" indent="-1524000">
              <a:spcBef>
                <a:spcPts val="600"/>
              </a:spcBef>
            </a:pPr>
            <a:r>
              <a:rPr lang="en-US" b="1" dirty="0" err="1" smtClean="0">
                <a:solidFill>
                  <a:srgbClr val="002060"/>
                </a:solidFill>
              </a:rPr>
              <a:t>QoS</a:t>
            </a:r>
            <a:r>
              <a:rPr lang="en-US" b="1" dirty="0" smtClean="0">
                <a:solidFill>
                  <a:srgbClr val="002060"/>
                </a:solidFill>
              </a:rPr>
              <a:t>/QOE/NP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Q.3925, Y.1541, Y.1542, Y.1543, draft </a:t>
            </a:r>
            <a:r>
              <a:rPr lang="en-US" dirty="0" err="1" smtClean="0">
                <a:solidFill>
                  <a:srgbClr val="002060"/>
                </a:solidFill>
              </a:rPr>
              <a:t>Q.MSPQuality</a:t>
            </a:r>
            <a:r>
              <a:rPr lang="en-US" dirty="0" smtClean="0">
                <a:solidFill>
                  <a:srgbClr val="002060"/>
                </a:solidFill>
              </a:rPr>
              <a:t>, Q.NP-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; TS:Q.QMS, Q.3930, Q.3931.1, Q.3931.2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NGN Functionality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Y.2201, Y.2012; TS: Q.3909; TS: Q.3900; Q.3901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Functions of broadband network as a part of NGN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Y.2012; TS: Q.3906.1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IMS architecture, signaling protocols, interfaces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Y.2012; TS: Q.3904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IMS basic call – Protocol conformance testing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Draft Q.39xx-1; TS: Q.3904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IMS supplementary services. Protocol specifications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-; TS: Q.3943.1/2/4, Q.3942.1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IMS interconnection</a:t>
            </a:r>
            <a:r>
              <a:rPr lang="en-US" dirty="0" smtClean="0">
                <a:solidFill>
                  <a:srgbClr val="002060"/>
                </a:solidFill>
              </a:rPr>
              <a:t> – Re: Q.3401; TS: -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Interoperability testing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- ; TS: Q.3940, Q.3941.1-4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NGN monitoring system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Q.3902, Q.3910, Q.3911, Q.3912; TS: -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Interworking of signaling protocols of NGN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Q.1912.5, Q.3401, Q.3402; TS: Q.1912.5 B-F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RFID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- ; TS: Q.3950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Internet speed access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- ; TS: </a:t>
            </a:r>
            <a:r>
              <a:rPr lang="en-US" dirty="0" err="1" smtClean="0">
                <a:solidFill>
                  <a:srgbClr val="002060"/>
                </a:solidFill>
              </a:rPr>
              <a:t>Q.InSpMs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Internet Access as perceived by user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Req</a:t>
            </a:r>
            <a:r>
              <a:rPr lang="en-US" dirty="0" smtClean="0">
                <a:solidFill>
                  <a:srgbClr val="002060"/>
                </a:solidFill>
              </a:rPr>
              <a:t>: G.1000; TS: -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7125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pilot projects of conformance testing against ITU-T Recommendations (1/2)</a:t>
            </a:r>
          </a:p>
          <a:p>
            <a:pPr algn="ctr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itu.int/go/pilot-projects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23639"/>
              </p:ext>
            </p:extLst>
          </p:nvPr>
        </p:nvGraphicFramePr>
        <p:xfrm>
          <a:off x="251520" y="1844824"/>
          <a:ext cx="8640960" cy="3721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315"/>
                <a:gridCol w="898722"/>
                <a:gridCol w="1601855"/>
                <a:gridCol w="1449297"/>
                <a:gridCol w="1403611"/>
                <a:gridCol w="1440160"/>
              </a:tblGrid>
              <a:tr h="1224136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</a:rPr>
                        <a:t>Title of planned/on going Pilot Project under C&amp;I Programme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  <a:defRPr/>
                      </a:pPr>
                      <a:r>
                        <a:rPr lang="en-GB" sz="1600" b="1" dirty="0" smtClean="0">
                          <a:effectLst/>
                        </a:rPr>
                        <a:t>ITU-T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en-GB" sz="1600" b="1" dirty="0" smtClean="0">
                          <a:effectLst/>
                        </a:rPr>
                        <a:t>Recs.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</a:rPr>
                        <a:t>SGs focal point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</a:rPr>
                        <a:t>Interested companies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</a:rPr>
                        <a:t>Motivations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</a:rPr>
                        <a:t>Short-term strategy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 anchor="ctr"/>
                </a:tc>
              </a:tr>
              <a:tr h="249740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The </a:t>
                      </a:r>
                      <a:r>
                        <a:rPr lang="en-GB" sz="1800" b="0" dirty="0">
                          <a:effectLst/>
                        </a:rPr>
                        <a:t>title of planned or on-going Pilot Project which SG is going to start and maintain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The </a:t>
                      </a:r>
                      <a:r>
                        <a:rPr lang="en-GB" sz="1800" b="0" dirty="0">
                          <a:effectLst/>
                        </a:rPr>
                        <a:t>contact of responsible </a:t>
                      </a:r>
                      <a:r>
                        <a:rPr lang="en-GB" sz="1800" b="0" dirty="0" smtClean="0">
                          <a:effectLst/>
                        </a:rPr>
                        <a:t>person/expert </a:t>
                      </a:r>
                      <a:r>
                        <a:rPr lang="en-GB" sz="1800" b="0" dirty="0">
                          <a:effectLst/>
                        </a:rPr>
                        <a:t>(rapporteur, editor, </a:t>
                      </a:r>
                      <a:r>
                        <a:rPr lang="en-GB" sz="1800" b="0" dirty="0" err="1">
                          <a:effectLst/>
                        </a:rPr>
                        <a:t>etc</a:t>
                      </a:r>
                      <a:r>
                        <a:rPr lang="en-GB" sz="1800" b="0" dirty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The </a:t>
                      </a:r>
                      <a:r>
                        <a:rPr lang="en-GB" sz="1800" b="0" dirty="0">
                          <a:effectLst/>
                        </a:rPr>
                        <a:t>companies are going or have already involved to the project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The </a:t>
                      </a:r>
                      <a:r>
                        <a:rPr lang="en-GB" sz="1800" b="0" dirty="0">
                          <a:effectLst/>
                        </a:rPr>
                        <a:t>reason and </a:t>
                      </a:r>
                      <a:r>
                        <a:rPr lang="en-GB" sz="1800" b="0" dirty="0" smtClean="0">
                          <a:effectLst/>
                        </a:rPr>
                        <a:t>expecting </a:t>
                      </a:r>
                      <a:r>
                        <a:rPr lang="en-GB" sz="1800" b="0" dirty="0">
                          <a:effectLst/>
                        </a:rPr>
                        <a:t>results under ITU C&amp;I Programme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The </a:t>
                      </a:r>
                      <a:r>
                        <a:rPr lang="en-GB" sz="1800" b="0" dirty="0">
                          <a:effectLst/>
                        </a:rPr>
                        <a:t>short-term strategy (one year) for achieving the goals of the Pilot Project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03" marR="625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8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212" y="260648"/>
            <a:ext cx="7125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pilot projects of conformance testing against ITU-T Recommendations (2/2)</a:t>
            </a:r>
          </a:p>
          <a:p>
            <a:pPr algn="ctr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itu.int/go/pilot-projects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20" y="1368644"/>
            <a:ext cx="8568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First ITU-T Pilot project</a:t>
            </a: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Testing scope: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conformance testing of the Multi-technology network interface in accordance with series of Recs. ITU-T M.3170.x</a:t>
            </a: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Involved companies: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China Telecom,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FiberHome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, ZTE, CTTL, BUPT, etc.</a:t>
            </a: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Goal: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improvement of an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interconnection between EMS, NMS, and OSS 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the MTNM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interface</a:t>
            </a: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Short-term strategy:</a:t>
            </a:r>
          </a:p>
          <a:p>
            <a:pPr marL="5270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harmonize requirements based on the inputs provided by vendors, labs, operators</a:t>
            </a:r>
          </a:p>
          <a:p>
            <a:pPr marL="5270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select an appropriate TL that has a competence to perform the relevant tests</a:t>
            </a:r>
          </a:p>
          <a:p>
            <a:pPr marL="5270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perform testing at the appointed TL</a:t>
            </a:r>
          </a:p>
          <a:p>
            <a:pPr marL="5270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populate ITU product conformity DB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125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reference table </a:t>
            </a:r>
            <a:r>
              <a:rPr lang="en-US" sz="2400" b="1" dirty="0">
                <a:solidFill>
                  <a:srgbClr val="002060"/>
                </a:solidFill>
              </a:rPr>
              <a:t>of ITU-T Recommendations </a:t>
            </a:r>
            <a:r>
              <a:rPr lang="en-US" sz="2400" b="1" dirty="0" smtClean="0">
                <a:solidFill>
                  <a:srgbClr val="002060"/>
                </a:solidFill>
              </a:rPr>
              <a:t>and relevant Test Specifications which are used for C&amp;I testing (1/2)</a:t>
            </a:r>
          </a:p>
          <a:p>
            <a:pPr algn="ctr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itu.int/go/reference-table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05" y="263691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Reference Table </a:t>
            </a:r>
            <a:r>
              <a:rPr lang="en-US" sz="3200" b="1" dirty="0" smtClean="0">
                <a:solidFill>
                  <a:srgbClr val="002060"/>
                </a:solidFill>
              </a:rPr>
              <a:t>is a list </a:t>
            </a:r>
            <a:r>
              <a:rPr lang="en-US" sz="3200" b="1" dirty="0">
                <a:solidFill>
                  <a:srgbClr val="002060"/>
                </a:solidFill>
              </a:rPr>
              <a:t>of ITU-T Recs </a:t>
            </a:r>
            <a:r>
              <a:rPr lang="en-US" sz="3200" b="1" dirty="0" smtClean="0">
                <a:solidFill>
                  <a:srgbClr val="002060"/>
                </a:solidFill>
              </a:rPr>
              <a:t>and applicable </a:t>
            </a:r>
            <a:r>
              <a:rPr lang="en-US" sz="3200" b="1" dirty="0">
                <a:solidFill>
                  <a:srgbClr val="002060"/>
                </a:solidFill>
              </a:rPr>
              <a:t>test suites (ITU/other SDOs</a:t>
            </a:r>
            <a:r>
              <a:rPr lang="en-US" sz="3200" b="1" dirty="0" smtClean="0">
                <a:solidFill>
                  <a:srgbClr val="002060"/>
                </a:solidFill>
              </a:rPr>
              <a:t>) which indicate relevant </a:t>
            </a:r>
            <a:r>
              <a:rPr lang="en-US" sz="3200" b="1" dirty="0">
                <a:solidFill>
                  <a:srgbClr val="002060"/>
                </a:solidFill>
              </a:rPr>
              <a:t>parameters to be tested for </a:t>
            </a:r>
            <a:r>
              <a:rPr lang="en-US" sz="3200" b="1" dirty="0" smtClean="0">
                <a:solidFill>
                  <a:srgbClr val="002060"/>
                </a:solidFill>
              </a:rPr>
              <a:t>conformity/interoperability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125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reference table </a:t>
            </a:r>
            <a:r>
              <a:rPr lang="en-US" sz="2400" b="1" dirty="0">
                <a:solidFill>
                  <a:srgbClr val="002060"/>
                </a:solidFill>
              </a:rPr>
              <a:t>of ITU-T Recommendations </a:t>
            </a:r>
            <a:r>
              <a:rPr lang="en-US" sz="2400" b="1" dirty="0" smtClean="0">
                <a:solidFill>
                  <a:srgbClr val="002060"/>
                </a:solidFill>
              </a:rPr>
              <a:t>and relevant Test Specifications which are used for C&amp;I testing (2/2)</a:t>
            </a:r>
          </a:p>
          <a:p>
            <a:pPr algn="ctr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itu.int/go/reference-table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42493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 smtClean="0"/>
              <a:t>Reference table structure</a:t>
            </a: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ITU-T Recommendation (requirements)</a:t>
            </a: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Suitability for testing: Conformance and/or Interoperability</a:t>
            </a: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Relevant ITU-T Recommendation(s) which describes test specification(s) if it is available</a:t>
            </a: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Relevant SDO’s Test specifications (TS) if it is available</a:t>
            </a: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Parameters to be tested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23528" y="4437112"/>
            <a:ext cx="842493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smtClean="0"/>
              <a:t>Example (mobile universal charger)</a:t>
            </a:r>
            <a:endParaRPr lang="en-US" b="1" i="1" u="sng" dirty="0"/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i="1" dirty="0"/>
              <a:t>ITU-T Recommendation (requirements</a:t>
            </a:r>
            <a:r>
              <a:rPr lang="en-US" i="1" dirty="0" smtClean="0"/>
              <a:t>): </a:t>
            </a:r>
            <a:r>
              <a:rPr lang="en-US" b="1" i="1" dirty="0" smtClean="0"/>
              <a:t>L.1000</a:t>
            </a:r>
            <a:r>
              <a:rPr lang="en-US" i="1" dirty="0" smtClean="0"/>
              <a:t> </a:t>
            </a:r>
            <a:endParaRPr lang="en-US" i="1" dirty="0"/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i="1" dirty="0">
                <a:sym typeface="Wingdings" panose="05000000000000000000" pitchFamily="2" charset="2"/>
              </a:rPr>
              <a:t>Suitability for testing: </a:t>
            </a:r>
            <a:r>
              <a:rPr lang="en-US" b="1" i="1" dirty="0">
                <a:sym typeface="Wingdings" panose="05000000000000000000" pitchFamily="2" charset="2"/>
              </a:rPr>
              <a:t>Conformance </a:t>
            </a:r>
            <a:r>
              <a:rPr lang="en-US" b="1" i="1" dirty="0" smtClean="0">
                <a:sym typeface="Wingdings" panose="05000000000000000000" pitchFamily="2" charset="2"/>
              </a:rPr>
              <a:t>and </a:t>
            </a:r>
            <a:r>
              <a:rPr lang="en-US" b="1" i="1" dirty="0">
                <a:sym typeface="Wingdings" panose="05000000000000000000" pitchFamily="2" charset="2"/>
              </a:rPr>
              <a:t>Interoperability</a:t>
            </a: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i="1" dirty="0">
                <a:sym typeface="Wingdings" panose="05000000000000000000" pitchFamily="2" charset="2"/>
              </a:rPr>
              <a:t>Relevant </a:t>
            </a:r>
            <a:r>
              <a:rPr lang="en-US" i="1" dirty="0" smtClean="0">
                <a:sym typeface="Wingdings" panose="05000000000000000000" pitchFamily="2" charset="2"/>
              </a:rPr>
              <a:t>test specification: </a:t>
            </a:r>
            <a:r>
              <a:rPr lang="en-US" b="1" i="1" dirty="0" smtClean="0">
                <a:sym typeface="Wingdings" panose="05000000000000000000" pitchFamily="2" charset="2"/>
              </a:rPr>
              <a:t>L.1005</a:t>
            </a:r>
            <a:endParaRPr lang="en-US" b="1" i="1" dirty="0">
              <a:sym typeface="Wingdings" panose="05000000000000000000" pitchFamily="2" charset="2"/>
            </a:endParaRP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i="1" dirty="0">
                <a:sym typeface="Wingdings" panose="05000000000000000000" pitchFamily="2" charset="2"/>
              </a:rPr>
              <a:t>Relevant SDO’s Test specifications (TS) if it is </a:t>
            </a:r>
            <a:r>
              <a:rPr lang="en-US" i="1" dirty="0" smtClean="0">
                <a:sym typeface="Wingdings" panose="05000000000000000000" pitchFamily="2" charset="2"/>
              </a:rPr>
              <a:t>available: </a:t>
            </a:r>
            <a:r>
              <a:rPr lang="en-US" b="1" i="1" dirty="0" smtClean="0">
                <a:sym typeface="Wingdings" panose="05000000000000000000" pitchFamily="2" charset="2"/>
              </a:rPr>
              <a:t>None</a:t>
            </a:r>
            <a:endParaRPr lang="en-US" b="1" i="1" dirty="0">
              <a:sym typeface="Wingdings" panose="05000000000000000000" pitchFamily="2" charset="2"/>
            </a:endParaRPr>
          </a:p>
          <a:p>
            <a:pPr marL="527050" indent="-285750">
              <a:buFont typeface="Wingdings" panose="05000000000000000000" pitchFamily="2" charset="2"/>
              <a:buChar char="ü"/>
            </a:pPr>
            <a:r>
              <a:rPr lang="en-US" i="1" dirty="0">
                <a:sym typeface="Wingdings" panose="05000000000000000000" pitchFamily="2" charset="2"/>
              </a:rPr>
              <a:t>Parameters to be </a:t>
            </a:r>
            <a:r>
              <a:rPr lang="en-US" i="1" dirty="0" smtClean="0">
                <a:sym typeface="Wingdings" panose="05000000000000000000" pitchFamily="2" charset="2"/>
              </a:rPr>
              <a:t>tested: </a:t>
            </a:r>
            <a:r>
              <a:rPr lang="en-US" b="1" i="1" dirty="0" smtClean="0">
                <a:sym typeface="Wingdings" panose="05000000000000000000" pitchFamily="2" charset="2"/>
              </a:rPr>
              <a:t>Conformity of mobile universal charger solution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908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256" y="28468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Testing </a:t>
            </a:r>
            <a:r>
              <a:rPr lang="en-US" sz="2400" b="1" dirty="0">
                <a:solidFill>
                  <a:srgbClr val="000090"/>
                </a:solidFill>
              </a:rPr>
              <a:t>Laboratories recognition </a:t>
            </a:r>
            <a:r>
              <a:rPr lang="en-US" sz="2400" b="1" dirty="0" smtClean="0">
                <a:solidFill>
                  <a:srgbClr val="000090"/>
                </a:solidFill>
              </a:rPr>
              <a:t>procedure (1/2)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140" y="847158"/>
            <a:ext cx="87849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Background: </a:t>
            </a:r>
            <a:r>
              <a:rPr lang="en-US" sz="1900" dirty="0" smtClean="0"/>
              <a:t>Most SDOs/Forums/Consortia established its own TL’s recognition procedure. This approach helps them to ensure the credibility of their C&amp;I </a:t>
            </a:r>
            <a:r>
              <a:rPr lang="en-US" sz="1900" dirty="0" err="1" smtClean="0"/>
              <a:t>Programmes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TSB developed an </a:t>
            </a:r>
            <a:r>
              <a:rPr lang="en-US" sz="1900" dirty="0" smtClean="0">
                <a:hlinkClick r:id="rId3"/>
              </a:rPr>
              <a:t>overview</a:t>
            </a:r>
            <a:r>
              <a:rPr lang="en-US" sz="1900" dirty="0" smtClean="0"/>
              <a:t> on a best practice (GSMA, Continua, IECEE).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b="1" dirty="0" smtClean="0"/>
              <a:t>Goal: </a:t>
            </a:r>
            <a:r>
              <a:rPr lang="en-US" sz="1900" dirty="0" smtClean="0"/>
              <a:t>the aim of the ITU recognition procedure is to allow TL to be recognized as a laboratory with a competence to perform tests against ITU-T Recommendations.</a:t>
            </a:r>
          </a:p>
          <a:p>
            <a:r>
              <a:rPr lang="en-US" sz="1900" dirty="0" smtClean="0"/>
              <a:t>First draft of the Recognition procedure was proposed by Russia (</a:t>
            </a:r>
            <a:r>
              <a:rPr lang="en-US" sz="1900" dirty="0" smtClean="0">
                <a:hlinkClick r:id="rId4"/>
              </a:rPr>
              <a:t>C97</a:t>
            </a:r>
            <a:r>
              <a:rPr lang="en-US" sz="1900" dirty="0" smtClean="0"/>
              <a:t>)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b="1" dirty="0" smtClean="0"/>
              <a:t>Recognition procedure defines:</a:t>
            </a:r>
          </a:p>
          <a:p>
            <a:pPr marL="717550" indent="-285750">
              <a:buFont typeface="Wingdings" panose="05000000000000000000" pitchFamily="2" charset="2"/>
              <a:buChar char="ü"/>
            </a:pPr>
            <a:r>
              <a:rPr lang="en-US" sz="1900" dirty="0" smtClean="0"/>
              <a:t>Requirements for TL</a:t>
            </a:r>
          </a:p>
          <a:p>
            <a:pPr marL="717550" indent="-285750">
              <a:buFont typeface="Wingdings" panose="05000000000000000000" pitchFamily="2" charset="2"/>
              <a:buChar char="ü"/>
            </a:pPr>
            <a:r>
              <a:rPr lang="en-US" sz="1900" dirty="0" smtClean="0"/>
              <a:t>Requirements for ITU-T assessors</a:t>
            </a:r>
          </a:p>
          <a:p>
            <a:pPr marL="717550" indent="-285750">
              <a:buFont typeface="Wingdings" panose="05000000000000000000" pitchFamily="2" charset="2"/>
              <a:buChar char="ü"/>
            </a:pPr>
            <a:r>
              <a:rPr lang="en-US" sz="1900" dirty="0" smtClean="0"/>
              <a:t>Relevant procedure to apply for the ITU recognition</a:t>
            </a:r>
          </a:p>
          <a:p>
            <a:pPr>
              <a:spcBef>
                <a:spcPts val="600"/>
              </a:spcBef>
            </a:pPr>
            <a:r>
              <a:rPr lang="en-US" sz="1900" b="1" dirty="0" smtClean="0"/>
              <a:t>Conformance Assessment Steering Committee (CASC)</a:t>
            </a:r>
            <a:r>
              <a:rPr lang="en-US" sz="1900" dirty="0" smtClean="0"/>
              <a:t> is an instrument to follow up the recognition procedure</a:t>
            </a:r>
          </a:p>
          <a:p>
            <a:r>
              <a:rPr lang="en-US" sz="1900" dirty="0" smtClean="0"/>
              <a:t>ITU-T SG11 established the CG aiming to clarify this issue</a:t>
            </a:r>
          </a:p>
          <a:p>
            <a:pPr>
              <a:spcBef>
                <a:spcPts val="600"/>
              </a:spcBef>
            </a:pPr>
            <a:r>
              <a:rPr lang="en-US" sz="1900" b="1" dirty="0" smtClean="0"/>
              <a:t>Correspondence group on collaboration between ITU and TLs</a:t>
            </a:r>
          </a:p>
          <a:p>
            <a:pPr marL="717550" indent="-285750">
              <a:buFont typeface="Wingdings" panose="05000000000000000000" pitchFamily="2" charset="2"/>
              <a:buChar char="ü"/>
            </a:pPr>
            <a:r>
              <a:rPr lang="en-US" sz="1900" dirty="0" smtClean="0"/>
              <a:t>Chairman: </a:t>
            </a:r>
            <a:r>
              <a:rPr lang="en-US" sz="1900" dirty="0" err="1" smtClean="0"/>
              <a:t>Mr</a:t>
            </a:r>
            <a:r>
              <a:rPr lang="en-US" sz="1900" dirty="0" smtClean="0"/>
              <a:t> Isaac </a:t>
            </a:r>
            <a:r>
              <a:rPr lang="en-US" sz="1900" dirty="0" err="1" smtClean="0"/>
              <a:t>Boateng</a:t>
            </a:r>
            <a:r>
              <a:rPr lang="en-US" sz="1900" dirty="0" smtClean="0"/>
              <a:t> (vice-chairman of SG11)</a:t>
            </a:r>
          </a:p>
          <a:p>
            <a:pPr marL="717550" indent="-285750">
              <a:buFont typeface="Wingdings" panose="05000000000000000000" pitchFamily="2" charset="2"/>
              <a:buChar char="ü"/>
            </a:pPr>
            <a:r>
              <a:rPr lang="en-US" sz="1900" dirty="0" smtClean="0"/>
              <a:t>CG documents</a:t>
            </a:r>
            <a:r>
              <a:rPr lang="en-US" sz="1900" dirty="0"/>
              <a:t>: </a:t>
            </a:r>
            <a:r>
              <a:rPr lang="en-US" sz="1900" dirty="0">
                <a:hlinkClick r:id="rId5"/>
              </a:rPr>
              <a:t>http://ifa.itu.int/t/2013/sg11/exchange/wp4/q11</a:t>
            </a:r>
            <a:r>
              <a:rPr lang="en-US" sz="1900" dirty="0" smtClean="0">
                <a:hlinkClick r:id="rId5"/>
              </a:rPr>
              <a:t>/</a:t>
            </a:r>
            <a:endParaRPr lang="en-US" sz="1900" dirty="0" smtClean="0"/>
          </a:p>
          <a:p>
            <a:pPr marL="717550" indent="-285750">
              <a:buFont typeface="Wingdings" panose="05000000000000000000" pitchFamily="2" charset="2"/>
              <a:buChar char="ü"/>
            </a:pPr>
            <a:r>
              <a:rPr lang="en-US" sz="1900" dirty="0" smtClean="0"/>
              <a:t>Last meetings: 20 Feb, 10 April, 14 May, 11 June, 2 July and 10 July 2014</a:t>
            </a:r>
          </a:p>
          <a:p>
            <a:pPr marL="717550" indent="-285750">
              <a:buFont typeface="Wingdings" panose="05000000000000000000" pitchFamily="2" charset="2"/>
              <a:buChar char="ü"/>
            </a:pPr>
            <a:r>
              <a:rPr lang="en-US" sz="1900" dirty="0" smtClean="0"/>
              <a:t>Key outcomes: revised recognition procedure and best practice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875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256" y="28468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Testing </a:t>
            </a:r>
            <a:r>
              <a:rPr lang="en-US" sz="2400" b="1" dirty="0">
                <a:solidFill>
                  <a:srgbClr val="000090"/>
                </a:solidFill>
              </a:rPr>
              <a:t>Laboratories recognition </a:t>
            </a:r>
            <a:r>
              <a:rPr lang="en-US" sz="2400" b="1" dirty="0" smtClean="0">
                <a:solidFill>
                  <a:srgbClr val="000090"/>
                </a:solidFill>
              </a:rPr>
              <a:t>procedure (2/2)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dirty="0"/>
          </a:p>
        </p:txBody>
      </p:sp>
      <p:pic>
        <p:nvPicPr>
          <p:cNvPr id="3" name="Picture 2" descr="C:\Users\andreev\Desktop\ITU\SGs_12_16 study period CI\CG_TL_Recognition_Process\Revised_recognition_procedure_TL\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06" y="980728"/>
            <a:ext cx="6946609" cy="54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79" y="5918704"/>
            <a:ext cx="559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TD 474 (GEN/11)</a:t>
            </a:r>
            <a:r>
              <a:rPr lang="en-US" sz="1200" dirty="0" smtClean="0"/>
              <a:t> “</a:t>
            </a:r>
            <a:r>
              <a:rPr lang="en-US" sz="1200" dirty="0"/>
              <a:t>Revised version of C-97 "Proposal to establish an ITU recognition procedure of testing laboratories with competence in ITU-T </a:t>
            </a:r>
            <a:r>
              <a:rPr lang="en-US" sz="1200" dirty="0" smtClean="0"/>
              <a:t>Recommendations”,</a:t>
            </a:r>
          </a:p>
          <a:p>
            <a:r>
              <a:rPr lang="en-US" sz="1200" dirty="0" smtClean="0"/>
              <a:t>9-16 July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08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88640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0090"/>
                </a:solidFill>
              </a:rPr>
              <a:t>ITU Test Event (1/2)</a:t>
            </a:r>
          </a:p>
          <a:p>
            <a:pPr marL="0" lvl="1" algn="ctr"/>
            <a:r>
              <a:rPr lang="en-US" sz="2000" b="1" dirty="0" smtClean="0">
                <a:solidFill>
                  <a:srgbClr val="000090"/>
                </a:solidFill>
              </a:rPr>
              <a:t>Performance </a:t>
            </a:r>
            <a:r>
              <a:rPr lang="en-US" sz="2000" b="1" dirty="0">
                <a:solidFill>
                  <a:srgbClr val="000090"/>
                </a:solidFill>
              </a:rPr>
              <a:t>assessment of mobile phones in conjunction with </a:t>
            </a:r>
            <a:r>
              <a:rPr lang="en-US" sz="2000" b="1" dirty="0" smtClean="0">
                <a:solidFill>
                  <a:srgbClr val="000090"/>
                </a:solidFill>
              </a:rPr>
              <a:t>vehicle's HFT in accordance with Recs</a:t>
            </a:r>
            <a:r>
              <a:rPr lang="en-US" sz="2000" b="1" dirty="0">
                <a:solidFill>
                  <a:srgbClr val="000090"/>
                </a:solidFill>
              </a:rPr>
              <a:t>. </a:t>
            </a:r>
            <a:r>
              <a:rPr lang="en-US" sz="2000" b="1" dirty="0" smtClean="0">
                <a:solidFill>
                  <a:srgbClr val="000090"/>
                </a:solidFill>
              </a:rPr>
              <a:t>ITU-T P.1100/P.1110 </a:t>
            </a:r>
            <a:r>
              <a:rPr lang="en-US" sz="2000" b="1" dirty="0" smtClean="0">
                <a:solidFill>
                  <a:srgbClr val="000090"/>
                </a:solidFill>
                <a:hlinkClick r:id="rId3"/>
              </a:rPr>
              <a:t>www.itu.int/go/test-event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3074" name="Picture 2" descr="C:\Users\andreev\Desktop\ITU\Pilot Projects\Bluetooth\Picture\shutterstock_163401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32" y="1772815"/>
            <a:ext cx="3287760" cy="22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232" y="1601693"/>
            <a:ext cx="5776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dirty="0" smtClean="0"/>
              <a:t>Many </a:t>
            </a:r>
            <a:r>
              <a:rPr lang="en-US" dirty="0"/>
              <a:t>mobile phones do not </a:t>
            </a:r>
            <a:r>
              <a:rPr lang="en-US" dirty="0" smtClean="0"/>
              <a:t>work properly with HFT’s system and </a:t>
            </a:r>
            <a:r>
              <a:rPr lang="en-US" dirty="0"/>
              <a:t>thereby significantly degrading the speech quality of the complete system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Findings</a:t>
            </a:r>
          </a:p>
          <a:p>
            <a:pPr marL="444500" lvl="0" indent="-266700">
              <a:buFont typeface="Wingdings" panose="05000000000000000000" pitchFamily="2" charset="2"/>
              <a:buChar char="ü"/>
            </a:pPr>
            <a:r>
              <a:rPr lang="en-US" dirty="0"/>
              <a:t>an incorrect behavior of the mobile phone in the wireless connection to a vehicle’s </a:t>
            </a:r>
            <a:r>
              <a:rPr lang="en-US" dirty="0" smtClean="0"/>
              <a:t>HFT</a:t>
            </a:r>
            <a:endParaRPr lang="en-US" dirty="0"/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n-US" dirty="0"/>
              <a:t>an unacceptable quality of a voice-call inside the car and outside the car for the conversational </a:t>
            </a:r>
            <a:r>
              <a:rPr lang="en-US" dirty="0" smtClean="0"/>
              <a:t>partner</a:t>
            </a:r>
          </a:p>
          <a:p>
            <a:pPr marL="444500" indent="-266700"/>
            <a:r>
              <a:rPr lang="en-US" dirty="0" smtClean="0"/>
              <a:t>Only 30 % of phones passed the tests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 smtClean="0"/>
              <a:t>Key outcomes</a:t>
            </a:r>
          </a:p>
          <a:p>
            <a:pPr marL="4381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New web portal describing the existing issues</a:t>
            </a:r>
          </a:p>
          <a:p>
            <a:pPr marL="4381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“white list” of mobile phones recommended by major car manufactures</a:t>
            </a:r>
          </a:p>
          <a:p>
            <a:pPr marL="4381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Updated Recs. ITU-T P.1100/P.1110 with the new values of performance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2248" y="4221088"/>
            <a:ext cx="32221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 smtClean="0">
                <a:solidFill>
                  <a:srgbClr val="000090"/>
                </a:solidFill>
              </a:rPr>
              <a:t>Venue: </a:t>
            </a:r>
            <a:r>
              <a:rPr lang="en-US" dirty="0" smtClean="0">
                <a:solidFill>
                  <a:srgbClr val="000090"/>
                </a:solidFill>
              </a:rPr>
              <a:t>ITU Headquarters</a:t>
            </a:r>
          </a:p>
          <a:p>
            <a:pPr marL="0" lvl="1"/>
            <a:r>
              <a:rPr lang="en-US" b="1" dirty="0" smtClean="0">
                <a:solidFill>
                  <a:srgbClr val="000090"/>
                </a:solidFill>
              </a:rPr>
              <a:t>TL: </a:t>
            </a:r>
            <a:r>
              <a:rPr lang="en-US" dirty="0" smtClean="0">
                <a:solidFill>
                  <a:srgbClr val="000090"/>
                </a:solidFill>
              </a:rPr>
              <a:t>HEAD Acoustics</a:t>
            </a:r>
          </a:p>
          <a:p>
            <a:pPr marL="0" lvl="1"/>
            <a:r>
              <a:rPr lang="en-US" b="1" dirty="0" smtClean="0">
                <a:solidFill>
                  <a:srgbClr val="000090"/>
                </a:solidFill>
              </a:rPr>
              <a:t>Date: </a:t>
            </a:r>
            <a:r>
              <a:rPr lang="en-US" dirty="0" smtClean="0">
                <a:solidFill>
                  <a:srgbClr val="000090"/>
                </a:solidFill>
              </a:rPr>
              <a:t>12-16 </a:t>
            </a:r>
            <a:r>
              <a:rPr lang="en-US" dirty="0">
                <a:solidFill>
                  <a:srgbClr val="000090"/>
                </a:solidFill>
              </a:rPr>
              <a:t>May </a:t>
            </a:r>
            <a:r>
              <a:rPr lang="en-US" dirty="0" smtClean="0">
                <a:solidFill>
                  <a:srgbClr val="000090"/>
                </a:solidFill>
              </a:rPr>
              <a:t>2014</a:t>
            </a:r>
          </a:p>
          <a:p>
            <a:pPr marL="0" lvl="1"/>
            <a:r>
              <a:rPr lang="en-US" b="1" dirty="0" smtClean="0">
                <a:solidFill>
                  <a:srgbClr val="000090"/>
                </a:solidFill>
              </a:rPr>
              <a:t>Participants: </a:t>
            </a:r>
            <a:r>
              <a:rPr lang="en-US" dirty="0" smtClean="0">
                <a:solidFill>
                  <a:srgbClr val="000090"/>
                </a:solidFill>
              </a:rPr>
              <a:t>Mercedes-Benz,</a:t>
            </a:r>
          </a:p>
          <a:p>
            <a:pPr marL="0" lvl="1"/>
            <a:r>
              <a:rPr lang="en-US" dirty="0" smtClean="0">
                <a:solidFill>
                  <a:srgbClr val="000090"/>
                </a:solidFill>
              </a:rPr>
              <a:t>Volvo, Bosch, Toyota</a:t>
            </a:r>
          </a:p>
          <a:p>
            <a:pPr marL="0" lvl="1"/>
            <a:r>
              <a:rPr lang="en-US" dirty="0" smtClean="0">
                <a:solidFill>
                  <a:srgbClr val="000090"/>
                </a:solidFill>
              </a:rPr>
              <a:t>Number of tests: 40 (30 phones)</a:t>
            </a:r>
            <a:endParaRPr lang="en-US" dirty="0" smtClean="0">
              <a:solidFill>
                <a:srgbClr val="000090"/>
              </a:solidFill>
              <a:hlinkClick r:id="rId5"/>
            </a:endParaRPr>
          </a:p>
          <a:p>
            <a:pPr marL="0" lvl="1"/>
            <a:r>
              <a:rPr lang="en-US" b="1" dirty="0" smtClean="0">
                <a:solidFill>
                  <a:srgbClr val="000090"/>
                </a:solidFill>
                <a:hlinkClick r:id="rId5"/>
              </a:rPr>
              <a:t>ITU press-release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U SRW NB Apple iPho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4510"/>
            <a:ext cx="5760640" cy="543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188640"/>
            <a:ext cx="287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</a:rPr>
              <a:t>ITU Test Event </a:t>
            </a:r>
            <a:r>
              <a:rPr lang="en-US" sz="2400" b="1" dirty="0" smtClean="0">
                <a:solidFill>
                  <a:srgbClr val="000090"/>
                </a:solidFill>
              </a:rPr>
              <a:t>(2/2</a:t>
            </a:r>
            <a:r>
              <a:rPr lang="en-US" sz="2400" b="1" dirty="0">
                <a:solidFill>
                  <a:srgbClr val="000090"/>
                </a:solidFill>
              </a:rPr>
              <a:t>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70969" y="1072115"/>
            <a:ext cx="343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JLR – loudness of the transmit audio (Junction </a:t>
            </a:r>
            <a:r>
              <a:rPr lang="en-US" dirty="0"/>
              <a:t>Loudness </a:t>
            </a:r>
            <a:r>
              <a:rPr lang="en-US" dirty="0" smtClean="0"/>
              <a:t>Rating)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968" y="1955191"/>
            <a:ext cx="307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MOS-LQO RCV – Listening speech quality (receiving direction)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1316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RFR – level of received</a:t>
            </a:r>
            <a:r>
              <a:rPr lang="ru-RU" dirty="0" smtClean="0"/>
              <a:t> </a:t>
            </a:r>
            <a:r>
              <a:rPr lang="en-US" dirty="0" smtClean="0"/>
              <a:t>sound in the assigned frequency range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973214"/>
            <a:ext cx="293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FR – level of sending sound in the assigned </a:t>
            </a:r>
            <a:r>
              <a:rPr lang="en-US" dirty="0"/>
              <a:t>frequency </a:t>
            </a:r>
            <a:r>
              <a:rPr lang="en-US" dirty="0" smtClean="0"/>
              <a:t>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0"/>
            <a:ext cx="8132763" cy="9541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2800" kern="0" dirty="0" smtClean="0">
                <a:solidFill>
                  <a:srgbClr val="000090"/>
                </a:solidFill>
              </a:rPr>
              <a:t>The </a:t>
            </a:r>
            <a:r>
              <a:rPr lang="en-US" sz="2800" kern="0" dirty="0" smtClean="0">
                <a:solidFill>
                  <a:srgbClr val="000090"/>
                </a:solidFill>
              </a:rPr>
              <a:t>Business Plan  for the </a:t>
            </a:r>
            <a:r>
              <a:rPr lang="en-CA" sz="2800" kern="0" dirty="0" smtClean="0">
                <a:solidFill>
                  <a:srgbClr val="000090"/>
                </a:solidFill>
              </a:rPr>
              <a:t>ITU C&amp;I Programme  in </a:t>
            </a:r>
            <a:r>
              <a:rPr lang="en-US" sz="2800" kern="0" dirty="0" smtClean="0">
                <a:solidFill>
                  <a:srgbClr val="000090"/>
                </a:solidFill>
              </a:rPr>
              <a:t>4 “Pillars”</a:t>
            </a:r>
            <a:endParaRPr lang="en-CA" sz="2800" kern="0" dirty="0" smtClean="0">
              <a:solidFill>
                <a:srgbClr val="000090"/>
              </a:solidFill>
              <a:latin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052736"/>
            <a:ext cx="8568952" cy="5184576"/>
          </a:xfrm>
          <a:prstGeom prst="round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1B5BA2"/>
                </a:solidFill>
                <a:cs typeface="Times New Roman" pitchFamily="18" charset="0"/>
              </a:rPr>
              <a:t>The Standardization Sector side</a:t>
            </a: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sz="2800" dirty="0">
              <a:solidFill>
                <a:srgbClr val="1B5BA2"/>
              </a:solidFill>
              <a:cs typeface="Times New Roman" pitchFamily="18" charset="0"/>
            </a:endParaRP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rgbClr val="1B5BA2"/>
                </a:solidFill>
                <a:cs typeface="Times New Roman" pitchFamily="18" charset="0"/>
              </a:rPr>
              <a:t>Pillar 1: Conformity Assessment</a:t>
            </a: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sz="2400" dirty="0">
              <a:solidFill>
                <a:srgbClr val="1B5BA2"/>
              </a:solidFill>
              <a:cs typeface="Times New Roman" pitchFamily="18" charset="0"/>
            </a:endParaRP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rgbClr val="1B5BA2"/>
                </a:solidFill>
                <a:cs typeface="Times New Roman" pitchFamily="18" charset="0"/>
              </a:rPr>
              <a:t>Pillar 2: Interoperability Events</a:t>
            </a: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1B5BA2"/>
              </a:solidFill>
              <a:cs typeface="Times New Roman" pitchFamily="18" charset="0"/>
            </a:endParaRP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1B5BA2"/>
                </a:solidFill>
                <a:cs typeface="Times New Roman" pitchFamily="18" charset="0"/>
              </a:rPr>
              <a:t>The </a:t>
            </a:r>
            <a:r>
              <a:rPr lang="en-GB" sz="3200" b="1" dirty="0">
                <a:solidFill>
                  <a:srgbClr val="1B5BA2"/>
                </a:solidFill>
                <a:cs typeface="Times New Roman" pitchFamily="18" charset="0"/>
              </a:rPr>
              <a:t>Development Sector side</a:t>
            </a: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sz="2800" dirty="0">
              <a:solidFill>
                <a:srgbClr val="1B5BA2"/>
              </a:solidFill>
              <a:cs typeface="Times New Roman" pitchFamily="18" charset="0"/>
            </a:endParaRP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rgbClr val="1B5BA2"/>
                </a:solidFill>
                <a:cs typeface="Times New Roman" pitchFamily="18" charset="0"/>
              </a:rPr>
              <a:t>Pillar 3: Capacity building</a:t>
            </a: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sz="2400" dirty="0">
              <a:solidFill>
                <a:srgbClr val="1B5BA2"/>
              </a:solidFill>
              <a:cs typeface="Times New Roman" pitchFamily="18" charset="0"/>
            </a:endParaRPr>
          </a:p>
          <a:p>
            <a:pPr marL="354013" indent="-354013" eaLnBrk="0" hangingPunct="0">
              <a:buFont typeface="Wingdings" pitchFamily="2" charset="2"/>
              <a:buChar char="v"/>
            </a:pPr>
            <a:r>
              <a:rPr lang="en-GB" sz="2400" dirty="0">
                <a:solidFill>
                  <a:srgbClr val="1B5BA2"/>
                </a:solidFill>
                <a:cs typeface="Times New Roman" pitchFamily="18" charset="0"/>
              </a:rPr>
              <a:t>Pillar 4: </a:t>
            </a:r>
            <a:r>
              <a:rPr lang="en-US" sz="2400" dirty="0" smtClean="0">
                <a:solidFill>
                  <a:srgbClr val="1B5BA2"/>
                </a:solidFill>
                <a:cs typeface="Times New Roman" pitchFamily="18" charset="0"/>
              </a:rPr>
              <a:t>Establishment </a:t>
            </a:r>
            <a:r>
              <a:rPr lang="en-US" sz="2400" dirty="0">
                <a:solidFill>
                  <a:srgbClr val="1B5BA2"/>
                </a:solidFill>
                <a:cs typeface="Times New Roman" pitchFamily="18" charset="0"/>
              </a:rPr>
              <a:t>of test </a:t>
            </a:r>
            <a:r>
              <a:rPr lang="en-US" sz="2400" dirty="0" err="1">
                <a:solidFill>
                  <a:srgbClr val="1B5BA2"/>
                </a:solidFill>
                <a:cs typeface="Times New Roman" pitchFamily="18" charset="0"/>
              </a:rPr>
              <a:t>centres</a:t>
            </a:r>
            <a:r>
              <a:rPr lang="en-US" sz="2400" dirty="0">
                <a:solidFill>
                  <a:srgbClr val="1B5BA2"/>
                </a:solidFill>
                <a:cs typeface="Times New Roman" pitchFamily="18" charset="0"/>
              </a:rPr>
              <a:t> and C&amp;I </a:t>
            </a:r>
            <a:r>
              <a:rPr lang="en-US" sz="2400" dirty="0" err="1">
                <a:solidFill>
                  <a:srgbClr val="1B5BA2"/>
                </a:solidFill>
                <a:cs typeface="Times New Roman" pitchFamily="18" charset="0"/>
              </a:rPr>
              <a:t>programmes</a:t>
            </a:r>
            <a:r>
              <a:rPr lang="en-US" sz="2400" dirty="0">
                <a:solidFill>
                  <a:srgbClr val="1B5BA2"/>
                </a:solidFill>
                <a:cs typeface="Times New Roman" pitchFamily="18" charset="0"/>
              </a:rPr>
              <a:t> in developing countries</a:t>
            </a:r>
            <a:endParaRPr lang="en-GB" sz="2400" dirty="0">
              <a:solidFill>
                <a:srgbClr val="1B5B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32" y="1268760"/>
            <a:ext cx="857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key </a:t>
            </a:r>
            <a:r>
              <a:rPr lang="en-US" sz="2800" b="1" dirty="0">
                <a:solidFill>
                  <a:srgbClr val="002060"/>
                </a:solidFill>
              </a:rPr>
              <a:t>reasons for establishing the global approach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847" y="1913493"/>
            <a:ext cx="87176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Internet services are playing the important role in our life (social networks, OTT, etc.)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Quality of Internet services becomes a such vexed issue (subscriber loyalty)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Fixed and Mobile operators are playing the significant role in Internet community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Customer is looking for the best offer of Internet access “speed/tariff”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20141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Internet </a:t>
            </a:r>
            <a:r>
              <a:rPr lang="en-US" sz="3200" b="1" dirty="0">
                <a:solidFill>
                  <a:srgbClr val="000090"/>
                </a:solidFill>
              </a:rPr>
              <a:t>speed quality </a:t>
            </a:r>
            <a:r>
              <a:rPr lang="en-US" sz="3200" b="1" dirty="0" smtClean="0">
                <a:solidFill>
                  <a:srgbClr val="000090"/>
                </a:solidFill>
              </a:rPr>
              <a:t>measurement (1/3)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7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407" y="1278632"/>
            <a:ext cx="833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The key </a:t>
            </a:r>
            <a:r>
              <a:rPr lang="en-US" sz="2400" b="1" dirty="0" smtClean="0">
                <a:solidFill>
                  <a:srgbClr val="002060"/>
                </a:solidFill>
              </a:rPr>
              <a:t>issues of the existing Internet </a:t>
            </a:r>
            <a:r>
              <a:rPr lang="en-US" sz="2400" b="1" dirty="0">
                <a:solidFill>
                  <a:srgbClr val="002060"/>
                </a:solidFill>
              </a:rPr>
              <a:t>speed measurement </a:t>
            </a:r>
            <a:r>
              <a:rPr lang="en-US" sz="2400" b="1" dirty="0" smtClean="0">
                <a:solidFill>
                  <a:srgbClr val="002060"/>
                </a:solidFill>
              </a:rPr>
              <a:t>systems: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306" y="2122221"/>
            <a:ext cx="85837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 existing algorithms are not suitable for operators/regulators to manage customer's SLA 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The method is not standardized by International SDO. There is no reliable mechanism for Internet speed checking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 </a:t>
            </a:r>
            <a:r>
              <a:rPr lang="en-US" sz="2800" dirty="0" smtClean="0">
                <a:solidFill>
                  <a:srgbClr val="002060"/>
                </a:solidFill>
              </a:rPr>
              <a:t>existing </a:t>
            </a:r>
            <a:r>
              <a:rPr lang="en-US" sz="2800" dirty="0">
                <a:solidFill>
                  <a:srgbClr val="002060"/>
                </a:solidFill>
              </a:rPr>
              <a:t>measurement systems </a:t>
            </a:r>
            <a:r>
              <a:rPr lang="en-US" sz="2800" dirty="0" smtClean="0">
                <a:solidFill>
                  <a:srgbClr val="002060"/>
                </a:solidFill>
              </a:rPr>
              <a:t>do </a:t>
            </a:r>
            <a:r>
              <a:rPr lang="en-US" sz="2800" dirty="0">
                <a:solidFill>
                  <a:srgbClr val="002060"/>
                </a:solidFill>
              </a:rPr>
              <a:t>not provide guarantee that testing results </a:t>
            </a:r>
            <a:r>
              <a:rPr lang="en-US" sz="2800" dirty="0" smtClean="0">
                <a:solidFill>
                  <a:srgbClr val="002060"/>
                </a:solidFill>
              </a:rPr>
              <a:t>related to operator’s network (no guarantee that the measurement connection does not include the Internet segments)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20141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Internet </a:t>
            </a:r>
            <a:r>
              <a:rPr lang="en-US" sz="3200" b="1" dirty="0">
                <a:solidFill>
                  <a:srgbClr val="000090"/>
                </a:solidFill>
              </a:rPr>
              <a:t>speed quality </a:t>
            </a:r>
            <a:r>
              <a:rPr lang="en-US" sz="3200" b="1" dirty="0" smtClean="0">
                <a:solidFill>
                  <a:srgbClr val="000090"/>
                </a:solidFill>
              </a:rPr>
              <a:t>measurement (2/3)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1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-2738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Internet </a:t>
            </a:r>
            <a:r>
              <a:rPr lang="en-US" sz="3200" b="1" dirty="0">
                <a:solidFill>
                  <a:srgbClr val="000090"/>
                </a:solidFill>
              </a:rPr>
              <a:t>speed quality </a:t>
            </a:r>
            <a:r>
              <a:rPr lang="en-US" sz="3200" b="1" dirty="0" smtClean="0">
                <a:solidFill>
                  <a:srgbClr val="000090"/>
                </a:solidFill>
              </a:rPr>
              <a:t>measurement (3/3)</a:t>
            </a:r>
            <a:endParaRPr lang="en-US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462702"/>
              </p:ext>
            </p:extLst>
          </p:nvPr>
        </p:nvGraphicFramePr>
        <p:xfrm>
          <a:off x="1203619" y="2045544"/>
          <a:ext cx="6736761" cy="452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3" imgW="9498140" imgH="6367463" progId="Visio.Drawing.11">
                  <p:embed/>
                </p:oleObj>
              </mc:Choice>
              <mc:Fallback>
                <p:oleObj name="Visio" r:id="rId3" imgW="9498140" imgH="636746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619" y="2045544"/>
                        <a:ext cx="6736761" cy="452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5516" y="1049834"/>
            <a:ext cx="871296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90"/>
                </a:solidFill>
              </a:rPr>
              <a:t>ITU-T SG11 Q15/11 “Testing as a service TAAS” established the new work item</a:t>
            </a:r>
            <a:endParaRPr lang="en-US" b="1" dirty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000090"/>
                </a:solidFill>
                <a:hlinkClick r:id="rId5"/>
              </a:rPr>
              <a:t>Q.Int_speed_test</a:t>
            </a:r>
            <a:r>
              <a:rPr lang="en-US" b="1" dirty="0">
                <a:solidFill>
                  <a:srgbClr val="000090"/>
                </a:solidFill>
              </a:rPr>
              <a:t> “Unified methodology of Internet speed quality measurement usable by end-users on the fixed and mobile networks</a:t>
            </a:r>
            <a:r>
              <a:rPr lang="en-US" b="1" dirty="0" smtClean="0">
                <a:solidFill>
                  <a:srgbClr val="000090"/>
                </a:solidFill>
              </a:rPr>
              <a:t>”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620" y="620688"/>
            <a:ext cx="712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Next ITU-T meetings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9888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hlinkClick r:id="rId3"/>
              </a:rPr>
              <a:t>JCA-CIT</a:t>
            </a:r>
            <a:r>
              <a:rPr lang="en-US" sz="3200" b="1" dirty="0" smtClean="0"/>
              <a:t> meeting (11 July 2014)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hlinkClick r:id="rId3"/>
              </a:rPr>
              <a:t>SG11</a:t>
            </a:r>
            <a:r>
              <a:rPr lang="en-US" sz="3200" b="1" dirty="0" smtClean="0"/>
              <a:t> regular meeting (9-16 July 2014)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42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8075" y="731838"/>
            <a:ext cx="7772400" cy="641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Workshops and Training Courses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684213" y="1484784"/>
            <a:ext cx="7772400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000" b="1" dirty="0">
                <a:solidFill>
                  <a:srgbClr val="002060"/>
                </a:solidFill>
              </a:rPr>
              <a:t>Contribute to increased awareness and improved knowledge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000" b="1" dirty="0">
                <a:solidFill>
                  <a:srgbClr val="002060"/>
                </a:solidFill>
              </a:rPr>
              <a:t>Provide the necessary tools for participants to replicate knowledge in their country, taking into consideration national specificities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000" b="1" dirty="0">
                <a:solidFill>
                  <a:srgbClr val="002060"/>
                </a:solidFill>
              </a:rPr>
              <a:t>Promote experience-sharing on testing, certification and accreditation among  participants from different countries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000" b="1" dirty="0">
                <a:solidFill>
                  <a:srgbClr val="002060"/>
                </a:solidFill>
              </a:rPr>
              <a:t>Present a practical learning on standards, regulations, real Lab experience and  accreditation procedures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endParaRPr lang="en-US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ITU </a:t>
            </a:r>
            <a:r>
              <a:rPr lang="en-US" sz="2000" b="1" dirty="0">
                <a:solidFill>
                  <a:srgbClr val="002060"/>
                </a:solidFill>
              </a:rPr>
              <a:t>Regional Offices play an active role to identify regional interested subjects, partners and to support its </a:t>
            </a:r>
            <a:r>
              <a:rPr lang="en-US" sz="2000" b="1" dirty="0" smtClean="0">
                <a:solidFill>
                  <a:srgbClr val="002060"/>
                </a:solidFill>
              </a:rPr>
              <a:t>organization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" y="1293548"/>
            <a:ext cx="3031923" cy="40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93" y="1235362"/>
            <a:ext cx="3037607" cy="405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passerin\Documents\Conformance and interoperability\Myanmar presentazione\Presentation Riccardo\Guidlines MRAs E-B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4" y="1267902"/>
            <a:ext cx="2756468" cy="40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14400"/>
            <a:ext cx="7772400" cy="641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002060"/>
                </a:solidFill>
              </a:rPr>
              <a:t>Assessement Studies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4213" y="1844675"/>
            <a:ext cx="7772400" cy="44005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pt-BR" altLang="pt-B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ITU is carrying out activities to:</a:t>
            </a:r>
          </a:p>
          <a:p>
            <a:pPr marL="811213" indent="-3683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pt-BR" altLang="pt-B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assess C&amp;I infrastructure in regions/sub-regions/countries</a:t>
            </a:r>
          </a:p>
          <a:p>
            <a:pPr marL="811213" indent="-3683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pt-BR" altLang="pt-B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conduct analysis of the status in the regions </a:t>
            </a:r>
          </a:p>
          <a:p>
            <a:pPr marL="811213" indent="-3683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pt-BR" altLang="pt-B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promote regional agreements about possible locations for testing capabilities</a:t>
            </a:r>
          </a:p>
          <a:p>
            <a:pPr marL="811213" indent="-3683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pt-BR" altLang="pt-B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collaborate with regional experts in capacity building for accreditation and type approval testing</a:t>
            </a:r>
          </a:p>
          <a:p>
            <a:pPr marL="811213" indent="-3683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pt-BR" altLang="pt-B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move forward to establishing regional test centres</a:t>
            </a:r>
            <a:endParaRPr lang="pt-BR" altLang="pt-BR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Who is invited to join the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ITU C&amp;I </a:t>
            </a:r>
            <a:r>
              <a:rPr lang="en-US" sz="28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2800" b="1" dirty="0" smtClean="0">
                <a:solidFill>
                  <a:srgbClr val="002060"/>
                </a:solidFill>
              </a:rPr>
              <a:t> (1/2)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713" y="1412776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ITU-T SG11 invites TLs/SDOs/Consortia to launch the pilot projects on the conformity testing against ITU-T Recs. TSB can help to conduct these events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TSB invites ICT Companies (e.g. vendors, operators, etc.) to launch the interoperability events based on the ITU-T Recs.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ITU-T SG11 invites companies to develop </a:t>
            </a:r>
            <a:r>
              <a:rPr lang="en-US" sz="2800" dirty="0">
                <a:solidFill>
                  <a:srgbClr val="002060"/>
                </a:solidFill>
              </a:rPr>
              <a:t>Test specifications against ITU-T </a:t>
            </a:r>
            <a:r>
              <a:rPr lang="en-US" sz="2800" dirty="0" smtClean="0">
                <a:solidFill>
                  <a:srgbClr val="002060"/>
                </a:solidFill>
              </a:rPr>
              <a:t>Recs. Other contributions and proposals which are relevant to C&amp;I issues are highly appreciated</a:t>
            </a:r>
          </a:p>
        </p:txBody>
      </p:sp>
    </p:spTree>
    <p:extLst>
      <p:ext uri="{BB962C8B-B14F-4D97-AF65-F5344CB8AC3E}">
        <p14:creationId xmlns:p14="http://schemas.microsoft.com/office/powerpoint/2010/main" val="33574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813" y="1916832"/>
            <a:ext cx="83529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</a:rPr>
              <a:t>ITU-T SG11 invites </a:t>
            </a:r>
            <a:r>
              <a:rPr lang="en-US" sz="3200" dirty="0" smtClean="0">
                <a:solidFill>
                  <a:srgbClr val="002060"/>
                </a:solidFill>
              </a:rPr>
              <a:t>TLs and all interested </a:t>
            </a:r>
            <a:r>
              <a:rPr lang="en-US" sz="3200" dirty="0">
                <a:solidFill>
                  <a:srgbClr val="002060"/>
                </a:solidFill>
              </a:rPr>
              <a:t>parties to </a:t>
            </a:r>
            <a:r>
              <a:rPr lang="en-US" sz="3200" dirty="0" smtClean="0">
                <a:solidFill>
                  <a:srgbClr val="002060"/>
                </a:solidFill>
              </a:rPr>
              <a:t>participate in CG for discussing the </a:t>
            </a:r>
            <a:r>
              <a:rPr lang="en-US" sz="3200" dirty="0">
                <a:solidFill>
                  <a:srgbClr val="002060"/>
                </a:solidFill>
              </a:rPr>
              <a:t>ITU </a:t>
            </a:r>
            <a:r>
              <a:rPr lang="en-US" sz="3200" dirty="0" smtClean="0">
                <a:solidFill>
                  <a:srgbClr val="002060"/>
                </a:solidFill>
              </a:rPr>
              <a:t>TL’s recognition procedure</a:t>
            </a:r>
            <a:endParaRPr lang="en-US" sz="32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</a:rPr>
              <a:t>TSB invites Vendors and </a:t>
            </a:r>
            <a:r>
              <a:rPr lang="en-US" sz="3200" dirty="0" smtClean="0">
                <a:solidFill>
                  <a:srgbClr val="002060"/>
                </a:solidFill>
              </a:rPr>
              <a:t>TL </a:t>
            </a:r>
            <a:r>
              <a:rPr lang="en-US" sz="3200" dirty="0">
                <a:solidFill>
                  <a:srgbClr val="002060"/>
                </a:solidFill>
              </a:rPr>
              <a:t>to populate the </a:t>
            </a:r>
            <a:r>
              <a:rPr lang="en-US" sz="3200" dirty="0" smtClean="0">
                <a:solidFill>
                  <a:srgbClr val="002060"/>
                </a:solidFill>
              </a:rPr>
              <a:t>ITU Product </a:t>
            </a:r>
            <a:r>
              <a:rPr lang="en-US" sz="3200" dirty="0">
                <a:solidFill>
                  <a:srgbClr val="002060"/>
                </a:solidFill>
              </a:rPr>
              <a:t>Conformity </a:t>
            </a:r>
            <a:r>
              <a:rPr lang="en-US" sz="3200" dirty="0" smtClean="0">
                <a:solidFill>
                  <a:srgbClr val="002060"/>
                </a:solidFill>
              </a:rPr>
              <a:t>Database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8864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Who is invited to join the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ITU C&amp;I </a:t>
            </a:r>
            <a:r>
              <a:rPr lang="en-US" sz="28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2800" b="1" dirty="0" smtClean="0">
                <a:solidFill>
                  <a:srgbClr val="002060"/>
                </a:solidFill>
              </a:rPr>
              <a:t> (2/2)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 b="69333"/>
          <a:stretch>
            <a:fillRect/>
          </a:stretch>
        </p:blipFill>
        <p:spPr bwMode="auto">
          <a:xfrm>
            <a:off x="35496" y="45045"/>
            <a:ext cx="4384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5076056" y="1550374"/>
            <a:ext cx="3638054" cy="250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6056" y="4653136"/>
            <a:ext cx="38164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TSB contacts</a:t>
            </a:r>
          </a:p>
          <a:p>
            <a:endParaRPr lang="en-US" sz="1800" b="1" dirty="0" smtClean="0">
              <a:solidFill>
                <a:srgbClr val="000090"/>
              </a:solidFill>
            </a:endParaRPr>
          </a:p>
          <a:p>
            <a:r>
              <a:rPr lang="en-US" sz="1800" b="1" dirty="0" smtClean="0">
                <a:solidFill>
                  <a:srgbClr val="000090"/>
                </a:solidFill>
              </a:rPr>
              <a:t>Conformance: </a:t>
            </a:r>
            <a:r>
              <a:rPr lang="en-US" sz="1800" b="1" dirty="0" smtClean="0">
                <a:solidFill>
                  <a:srgbClr val="000090"/>
                </a:solidFill>
                <a:hlinkClick r:id="rId4"/>
              </a:rPr>
              <a:t>conformity@itu.int</a:t>
            </a:r>
            <a:endParaRPr lang="en-US" sz="1800" b="1" dirty="0">
              <a:solidFill>
                <a:srgbClr val="000090"/>
              </a:solidFill>
            </a:endParaRPr>
          </a:p>
          <a:p>
            <a:r>
              <a:rPr lang="en-US" sz="1800" b="1" dirty="0" smtClean="0">
                <a:solidFill>
                  <a:srgbClr val="000090"/>
                </a:solidFill>
              </a:rPr>
              <a:t>Interoperability</a:t>
            </a:r>
            <a:r>
              <a:rPr lang="pl-PL" sz="1800" b="1" dirty="0" smtClean="0">
                <a:solidFill>
                  <a:srgbClr val="000090"/>
                </a:solidFill>
              </a:rPr>
              <a:t>: </a:t>
            </a:r>
            <a:r>
              <a:rPr lang="en-US" sz="1800" b="1" dirty="0" smtClean="0">
                <a:solidFill>
                  <a:srgbClr val="000090"/>
                </a:solidFill>
                <a:hlinkClick r:id="rId5"/>
              </a:rPr>
              <a:t>interop@itu.int</a:t>
            </a:r>
            <a:endParaRPr lang="en-US" sz="1800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JCA-CIT: </a:t>
            </a:r>
            <a:r>
              <a:rPr lang="en-US" b="1" dirty="0" smtClean="0">
                <a:solidFill>
                  <a:srgbClr val="000090"/>
                </a:solidFill>
                <a:hlinkClick r:id="rId6"/>
              </a:rPr>
              <a:t>tsbjcacit@itu.int</a:t>
            </a:r>
            <a:r>
              <a:rPr lang="pl-PL" sz="1800" b="1" dirty="0">
                <a:solidFill>
                  <a:srgbClr val="000090"/>
                </a:solidFill>
              </a:rPr>
              <a:t> 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15900" y="2060848"/>
            <a:ext cx="4572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Denis Andreev</a:t>
            </a:r>
            <a:r>
              <a:rPr lang="ru-RU" sz="1400" b="1" dirty="0">
                <a:solidFill>
                  <a:srgbClr val="002060"/>
                </a:solidFill>
              </a:rPr>
              <a:t> </a:t>
            </a: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JCA-CIT Secretariat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ITU/TSB – C&amp;I </a:t>
            </a:r>
            <a:r>
              <a:rPr lang="en-US" sz="20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2000" b="1" dirty="0" smtClean="0">
                <a:solidFill>
                  <a:srgbClr val="002060"/>
                </a:solidFill>
              </a:rPr>
              <a:t> coordinator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Fix. Tel: +41227305780</a:t>
            </a:r>
          </a:p>
          <a:p>
            <a:r>
              <a:rPr lang="en-US" sz="2000" dirty="0" err="1"/>
              <a:t>Mob.Tel</a:t>
            </a:r>
            <a:r>
              <a:rPr lang="en-US" sz="2000" dirty="0"/>
              <a:t>: +41792494833</a:t>
            </a:r>
          </a:p>
          <a:p>
            <a:r>
              <a:rPr lang="en-US" sz="2000" dirty="0"/>
              <a:t>E-mail: </a:t>
            </a:r>
            <a:r>
              <a:rPr lang="en-US" sz="2000" u="sng" dirty="0" smtClean="0">
                <a:hlinkClick r:id="rId7"/>
              </a:rPr>
              <a:t>denis.andreev@itu.int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592" y="116632"/>
            <a:ext cx="78843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sz="2800" kern="0" dirty="0" smtClean="0">
                <a:solidFill>
                  <a:srgbClr val="000090"/>
                </a:solidFill>
                <a:latin typeface="Verdana" pitchFamily="34" charset="0"/>
              </a:rPr>
              <a:t>Authority for Action:</a:t>
            </a:r>
            <a:br>
              <a:rPr lang="en-US" sz="2800" kern="0" dirty="0" smtClean="0">
                <a:solidFill>
                  <a:srgbClr val="000090"/>
                </a:solidFill>
                <a:latin typeface="Verdana" pitchFamily="34" charset="0"/>
              </a:rPr>
            </a:br>
            <a:r>
              <a:rPr lang="en-US" sz="2800" kern="0" dirty="0" smtClean="0">
                <a:solidFill>
                  <a:srgbClr val="000090"/>
                </a:solidFill>
                <a:latin typeface="Verdana" pitchFamily="34" charset="0"/>
              </a:rPr>
              <a:t>ITU’s highest decision making bodies</a:t>
            </a:r>
            <a:endParaRPr lang="en-CA" sz="2800" kern="0" dirty="0" smtClean="0">
              <a:solidFill>
                <a:srgbClr val="000090"/>
              </a:solidFill>
              <a:latin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1340768"/>
            <a:ext cx="8877989" cy="4752528"/>
          </a:xfrm>
          <a:prstGeom prst="round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1B5BA2"/>
                </a:solidFill>
              </a:rPr>
              <a:t>Resolution </a:t>
            </a:r>
            <a:r>
              <a:rPr lang="en-US" sz="2400" b="1" dirty="0">
                <a:solidFill>
                  <a:srgbClr val="1B5BA2"/>
                </a:solidFill>
              </a:rPr>
              <a:t>76: </a:t>
            </a:r>
            <a:r>
              <a:rPr lang="en-US" sz="2400" dirty="0">
                <a:solidFill>
                  <a:srgbClr val="1B5BA2"/>
                </a:solidFill>
              </a:rPr>
              <a:t>ITU World Telecommunication Standardization Assembly (WTSA-12)</a:t>
            </a: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B5BA2"/>
                </a:solidFill>
              </a:rPr>
              <a:t>Resolution 47: </a:t>
            </a:r>
            <a:r>
              <a:rPr lang="en-US" sz="2400" dirty="0">
                <a:solidFill>
                  <a:srgbClr val="1B5BA2"/>
                </a:solidFill>
              </a:rPr>
              <a:t>ITU World Telecommunication Development Conference (</a:t>
            </a:r>
            <a:r>
              <a:rPr lang="en-US" sz="2400" dirty="0" smtClean="0">
                <a:solidFill>
                  <a:srgbClr val="1B5BA2"/>
                </a:solidFill>
              </a:rPr>
              <a:t>WTDC-14)</a:t>
            </a: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B5BA2"/>
                </a:solidFill>
              </a:rPr>
              <a:t>Resolution 177: </a:t>
            </a:r>
            <a:r>
              <a:rPr lang="en-US" sz="2400" dirty="0">
                <a:solidFill>
                  <a:srgbClr val="1B5BA2"/>
                </a:solidFill>
              </a:rPr>
              <a:t>ITU Plenipotentiary Conference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B5BA2"/>
                </a:solidFill>
              </a:rPr>
              <a:t>(PP-10)</a:t>
            </a: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B5BA2"/>
                </a:solidFill>
              </a:rPr>
              <a:t>Resolution 62: </a:t>
            </a:r>
            <a:r>
              <a:rPr lang="en-US" sz="2400" dirty="0" err="1">
                <a:solidFill>
                  <a:srgbClr val="1B5BA2"/>
                </a:solidFill>
              </a:rPr>
              <a:t>Radiocommunication</a:t>
            </a:r>
            <a:r>
              <a:rPr lang="en-US" sz="2400" dirty="0">
                <a:solidFill>
                  <a:srgbClr val="1B5BA2"/>
                </a:solidFill>
              </a:rPr>
              <a:t> Assembly 2012</a:t>
            </a: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1B5BA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B5BA2"/>
                </a:solidFill>
              </a:rPr>
              <a:t>Council Decisions:  </a:t>
            </a:r>
            <a:r>
              <a:rPr lang="en-US" sz="2400" dirty="0">
                <a:solidFill>
                  <a:srgbClr val="1B5BA2"/>
                </a:solidFill>
              </a:rPr>
              <a:t>(2009, 2010, 2011, </a:t>
            </a:r>
            <a:r>
              <a:rPr lang="en-US" sz="2400" dirty="0" smtClean="0">
                <a:solidFill>
                  <a:srgbClr val="1B5BA2"/>
                </a:solidFill>
              </a:rPr>
              <a:t>2012, 2013, 2014)</a:t>
            </a:r>
            <a:endParaRPr lang="en-CA" sz="2400" dirty="0">
              <a:solidFill>
                <a:srgbClr val="1B5B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420888"/>
            <a:ext cx="3240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Background slides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948" y="67597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ITU </a:t>
            </a:r>
            <a:r>
              <a:rPr lang="en-US" sz="2400" b="1" dirty="0" smtClean="0">
                <a:solidFill>
                  <a:srgbClr val="002060"/>
                </a:solidFill>
              </a:rPr>
              <a:t>web sources </a:t>
            </a:r>
            <a:r>
              <a:rPr lang="en-US" sz="2400" b="1" dirty="0">
                <a:solidFill>
                  <a:srgbClr val="002060"/>
                </a:solidFill>
              </a:rPr>
              <a:t>related to C&amp;I </a:t>
            </a:r>
            <a:r>
              <a:rPr lang="en-US" sz="2400" b="1" dirty="0" err="1">
                <a:solidFill>
                  <a:srgbClr val="002060"/>
                </a:solidFill>
              </a:rPr>
              <a:t>Programme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836257"/>
            <a:ext cx="856895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ITU C&amp;I resources</a:t>
            </a:r>
          </a:p>
          <a:p>
            <a:endParaRPr lang="en-US" sz="2400" b="1" dirty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90"/>
                </a:solidFill>
              </a:rPr>
              <a:t>C&amp;I Portal - </a:t>
            </a:r>
            <a:r>
              <a:rPr lang="en-US" sz="2400" dirty="0">
                <a:hlinkClick r:id="rId2"/>
              </a:rPr>
              <a:t>http://www.itu.int/en/ITU-T/C-I/Pages/default.aspx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90"/>
                </a:solidFill>
              </a:rPr>
              <a:t>JCA-CIT - </a:t>
            </a:r>
            <a:r>
              <a:rPr lang="en-US" sz="2400" dirty="0">
                <a:hlinkClick r:id="rId3"/>
              </a:rPr>
              <a:t>http://www.itu.int/en/ITU-T/jca/cit/Pages/default.aspx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90"/>
                </a:solidFill>
              </a:rPr>
              <a:t>SG11 (lead group on testing) - </a:t>
            </a:r>
            <a:r>
              <a:rPr lang="en-US" sz="2400" dirty="0">
                <a:hlinkClick r:id="rId4"/>
              </a:rPr>
              <a:t>http://www.itu.int/en/ITU-T/studygroups/2013-2016/11/Pages/default.aspx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183" y="364014"/>
            <a:ext cx="520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Living lists on the ITU-T C&amp;I Portal (1/3)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3"/>
            <a:ext cx="6480721" cy="507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0388" y="825679"/>
            <a:ext cx="3669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http://itu.int/go/key-technologies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437" y="332656"/>
            <a:ext cx="536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Living lists on the ITU-T C&amp;I Portal (2/3)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1780" y="76470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www.itu.int/go/pilot-projects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44" y="1142296"/>
            <a:ext cx="6903048" cy="528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900490" cy="529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437" y="332656"/>
            <a:ext cx="536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Living lists on the ITU-T C&amp;I Portal (3/3)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053" y="76470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http://itu.int/go/reference-table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412776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WTSA-12</a:t>
            </a:r>
            <a:r>
              <a:rPr lang="en-GB" sz="3200" dirty="0" smtClean="0">
                <a:solidFill>
                  <a:srgbClr val="002060"/>
                </a:solidFill>
              </a:rPr>
              <a:t> designated the ITU-T </a:t>
            </a:r>
            <a:r>
              <a:rPr lang="en-GB" sz="3200" dirty="0">
                <a:solidFill>
                  <a:srgbClr val="002060"/>
                </a:solidFill>
              </a:rPr>
              <a:t>Study Group 11 </a:t>
            </a:r>
            <a:r>
              <a:rPr lang="en-GB" sz="3200" dirty="0" smtClean="0">
                <a:solidFill>
                  <a:srgbClr val="002060"/>
                </a:solidFill>
              </a:rPr>
              <a:t>as a lead group </a:t>
            </a:r>
            <a:r>
              <a:rPr lang="en-US" sz="3200" dirty="0" smtClean="0">
                <a:solidFill>
                  <a:srgbClr val="002060"/>
                </a:solidFill>
              </a:rPr>
              <a:t>on test specifications, conformance and interoperability testing which </a:t>
            </a:r>
            <a:r>
              <a:rPr lang="en-GB" sz="3200" dirty="0" smtClean="0">
                <a:solidFill>
                  <a:srgbClr val="002060"/>
                </a:solidFill>
              </a:rPr>
              <a:t>coordinates </a:t>
            </a:r>
            <a:r>
              <a:rPr lang="en-GB" sz="3200" dirty="0">
                <a:solidFill>
                  <a:srgbClr val="002060"/>
                </a:solidFill>
              </a:rPr>
              <a:t>ITU-T activities related to the ITU C&amp;I programme across all SGs and review the recommendations in the Conformance and Interoperability Business Plan for the long term implementation of the C&amp;I </a:t>
            </a:r>
            <a:r>
              <a:rPr lang="en-GB" sz="3200" dirty="0" smtClean="0">
                <a:solidFill>
                  <a:srgbClr val="002060"/>
                </a:solidFill>
              </a:rPr>
              <a:t>programme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49809"/>
            <a:ext cx="1737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WTSA-12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91467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ITU-T to run a pilot of the conformity assessment </a:t>
            </a:r>
            <a:r>
              <a:rPr lang="en-US" sz="2400" b="1" dirty="0" err="1">
                <a:solidFill>
                  <a:srgbClr val="002060"/>
                </a:solidFill>
              </a:rPr>
              <a:t>programme</a:t>
            </a:r>
            <a:r>
              <a:rPr lang="en-US" sz="2400" b="1" dirty="0">
                <a:solidFill>
                  <a:srgbClr val="002060"/>
                </a:solidFill>
              </a:rPr>
              <a:t> for key </a:t>
            </a:r>
            <a:r>
              <a:rPr lang="en-US" sz="2400" b="1" dirty="0" smtClean="0">
                <a:solidFill>
                  <a:srgbClr val="002060"/>
                </a:solidFill>
              </a:rPr>
              <a:t>technologies</a:t>
            </a:r>
            <a:endParaRPr lang="en-US" sz="2400" dirty="0">
              <a:solidFill>
                <a:srgbClr val="002060"/>
              </a:solidFill>
            </a:endParaRPr>
          </a:p>
          <a:p>
            <a:pPr marL="623888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ITU-T </a:t>
            </a:r>
            <a:r>
              <a:rPr lang="en-US" sz="2400" b="1" dirty="0">
                <a:solidFill>
                  <a:srgbClr val="002060"/>
                </a:solidFill>
              </a:rPr>
              <a:t>study groups to identify further technologies </a:t>
            </a:r>
            <a:r>
              <a:rPr lang="en-US" sz="2400" b="1" i="1" dirty="0">
                <a:solidFill>
                  <a:srgbClr val="002060"/>
                </a:solidFill>
              </a:rPr>
              <a:t>(ITU-T Recommendations)</a:t>
            </a:r>
            <a:r>
              <a:rPr lang="en-US" sz="2400" b="1" dirty="0">
                <a:solidFill>
                  <a:srgbClr val="002060"/>
                </a:solidFill>
              </a:rPr>
              <a:t> for </a:t>
            </a:r>
            <a:r>
              <a:rPr lang="en-US" sz="2400" b="1" dirty="0" smtClean="0">
                <a:solidFill>
                  <a:srgbClr val="002060"/>
                </a:solidFill>
              </a:rPr>
              <a:t>C&amp;I</a:t>
            </a:r>
            <a:endParaRPr lang="en-US" sz="2400" b="1" dirty="0">
              <a:solidFill>
                <a:srgbClr val="002060"/>
              </a:solidFill>
            </a:endParaRPr>
          </a:p>
          <a:p>
            <a:pPr marL="623888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ITU Secretariat invite labs/forums/consortia/SDOs to join the C&amp;I </a:t>
            </a:r>
            <a:r>
              <a:rPr lang="en-US" sz="2400" b="1" dirty="0" err="1">
                <a:solidFill>
                  <a:srgbClr val="002060"/>
                </a:solidFill>
              </a:rPr>
              <a:t>Programme</a:t>
            </a:r>
            <a:endParaRPr lang="en-US" sz="2400" b="1" dirty="0">
              <a:solidFill>
                <a:srgbClr val="002060"/>
              </a:solidFill>
            </a:endParaRPr>
          </a:p>
          <a:p>
            <a:pPr marL="623888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ITU </a:t>
            </a:r>
            <a:r>
              <a:rPr lang="en-US" sz="2400" b="1" dirty="0">
                <a:solidFill>
                  <a:srgbClr val="002060"/>
                </a:solidFill>
              </a:rPr>
              <a:t>Secretariat to consult study groups towards identifying and suggesting topics for future </a:t>
            </a:r>
            <a:r>
              <a:rPr lang="en-US" sz="2400" b="1" dirty="0" smtClean="0">
                <a:solidFill>
                  <a:srgbClr val="002060"/>
                </a:solidFill>
              </a:rPr>
              <a:t>events</a:t>
            </a:r>
          </a:p>
          <a:p>
            <a:pPr marL="623888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ITU-T </a:t>
            </a:r>
            <a:r>
              <a:rPr lang="en-US" sz="2400" b="1" dirty="0">
                <a:solidFill>
                  <a:srgbClr val="002060"/>
                </a:solidFill>
              </a:rPr>
              <a:t>Study Groups to develop system roadmaps, identify and define the interfaces across which interoperability is </a:t>
            </a:r>
            <a:r>
              <a:rPr lang="en-US" sz="2400" b="1" dirty="0" smtClean="0">
                <a:solidFill>
                  <a:srgbClr val="002060"/>
                </a:solidFill>
              </a:rPr>
              <a:t>needed</a:t>
            </a:r>
          </a:p>
          <a:p>
            <a:pPr marL="623888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ITU-T </a:t>
            </a:r>
            <a:r>
              <a:rPr lang="en-US" sz="2400" b="1" dirty="0">
                <a:solidFill>
                  <a:srgbClr val="002060"/>
                </a:solidFill>
              </a:rPr>
              <a:t>Study Groups should identify or develop use cases, application profiles and test plans to use for interoperability testing for 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6971" y="98629"/>
            <a:ext cx="2504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Council-12</a:t>
            </a: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hlinkClick r:id="rId3"/>
              </a:rPr>
              <a:t>C12/48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5120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key outcomes related to Pillar 1&amp;2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as of June 2014 (1/2)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90"/>
                </a:solidFill>
              </a:rPr>
              <a:t>ITU-T SG11 </a:t>
            </a:r>
            <a:r>
              <a:rPr lang="en-US" sz="2400" dirty="0" smtClean="0">
                <a:solidFill>
                  <a:srgbClr val="000090"/>
                </a:solidFill>
              </a:rPr>
              <a:t>developed </a:t>
            </a:r>
            <a:r>
              <a:rPr lang="en-US" sz="2400" dirty="0">
                <a:solidFill>
                  <a:srgbClr val="000090"/>
                </a:solidFill>
              </a:rPr>
              <a:t>a </a:t>
            </a:r>
            <a:r>
              <a:rPr lang="en-US" sz="2400" b="1" dirty="0">
                <a:solidFill>
                  <a:srgbClr val="000090"/>
                </a:solidFill>
              </a:rPr>
              <a:t>living list of key technologies </a:t>
            </a:r>
            <a:r>
              <a:rPr lang="en-US" sz="2400" dirty="0">
                <a:solidFill>
                  <a:srgbClr val="000090"/>
                </a:solidFill>
              </a:rPr>
              <a:t>suitable for </a:t>
            </a:r>
            <a:r>
              <a:rPr lang="en-US" sz="2400" dirty="0" smtClean="0">
                <a:solidFill>
                  <a:srgbClr val="000090"/>
                </a:solidFill>
              </a:rPr>
              <a:t>C&amp;I (</a:t>
            </a:r>
            <a:r>
              <a:rPr lang="en-US" sz="2400" dirty="0">
                <a:hlinkClick r:id="rId3"/>
              </a:rPr>
              <a:t>http://itu.int/go/key-technologies</a:t>
            </a:r>
            <a:r>
              <a:rPr lang="en-US" sz="2400" dirty="0" smtClean="0">
                <a:solidFill>
                  <a:srgbClr val="000090"/>
                </a:solidFill>
              </a:rPr>
              <a:t>)</a:t>
            </a:r>
            <a:endParaRPr lang="en-US" sz="2400" dirty="0">
              <a:solidFill>
                <a:srgbClr val="000090"/>
              </a:solidFill>
            </a:endParaRPr>
          </a:p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90"/>
                </a:solidFill>
              </a:rPr>
              <a:t>ITU-T SG11 </a:t>
            </a:r>
            <a:r>
              <a:rPr lang="en-US" sz="2400" dirty="0" smtClean="0">
                <a:solidFill>
                  <a:srgbClr val="000090"/>
                </a:solidFill>
              </a:rPr>
              <a:t>launched the </a:t>
            </a:r>
            <a:r>
              <a:rPr lang="en-US" sz="2400" b="1" dirty="0" smtClean="0">
                <a:solidFill>
                  <a:srgbClr val="000090"/>
                </a:solidFill>
              </a:rPr>
              <a:t>list of pilot projects </a:t>
            </a:r>
            <a:r>
              <a:rPr lang="en-US" sz="2400" dirty="0" smtClean="0">
                <a:solidFill>
                  <a:srgbClr val="000090"/>
                </a:solidFill>
              </a:rPr>
              <a:t>of </a:t>
            </a:r>
            <a:r>
              <a:rPr lang="en-US" sz="2400" dirty="0">
                <a:solidFill>
                  <a:srgbClr val="000090"/>
                </a:solidFill>
              </a:rPr>
              <a:t>conformity assessment </a:t>
            </a:r>
            <a:r>
              <a:rPr lang="en-US" sz="2400" dirty="0" smtClean="0">
                <a:solidFill>
                  <a:srgbClr val="000090"/>
                </a:solidFill>
              </a:rPr>
              <a:t>(</a:t>
            </a:r>
            <a:r>
              <a:rPr lang="en-US" sz="2400" dirty="0">
                <a:hlinkClick r:id="rId4"/>
              </a:rPr>
              <a:t>http://www.itu.int/go/pilot-projects</a:t>
            </a:r>
            <a:r>
              <a:rPr lang="en-US" sz="2400" dirty="0" smtClean="0">
                <a:solidFill>
                  <a:srgbClr val="000090"/>
                </a:solidFill>
              </a:rPr>
              <a:t>)</a:t>
            </a:r>
            <a:endParaRPr lang="en-US" sz="2400" dirty="0">
              <a:solidFill>
                <a:srgbClr val="000090"/>
              </a:solidFill>
            </a:endParaRPr>
          </a:p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90"/>
                </a:solidFill>
              </a:rPr>
              <a:t>ITU-T SG11 maintains the </a:t>
            </a:r>
            <a:r>
              <a:rPr lang="en-US" sz="2400" b="1" dirty="0" smtClean="0">
                <a:solidFill>
                  <a:srgbClr val="000090"/>
                </a:solidFill>
              </a:rPr>
              <a:t>C&amp;I reference table of ITU-T Recs. </a:t>
            </a:r>
            <a:r>
              <a:rPr lang="en-US" sz="2400" dirty="0" smtClean="0">
                <a:solidFill>
                  <a:srgbClr val="000090"/>
                </a:solidFill>
              </a:rPr>
              <a:t>(</a:t>
            </a:r>
            <a:r>
              <a:rPr lang="en-US" sz="2400" dirty="0">
                <a:hlinkClick r:id="rId5"/>
              </a:rPr>
              <a:t>http://itu.int/go/reference-table</a:t>
            </a:r>
            <a:r>
              <a:rPr lang="en-US" sz="2400" dirty="0" smtClean="0">
                <a:solidFill>
                  <a:srgbClr val="000090"/>
                </a:solidFill>
              </a:rPr>
              <a:t>)</a:t>
            </a:r>
          </a:p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90"/>
                </a:solidFill>
              </a:rPr>
              <a:t>ITU-T SG11 established the </a:t>
            </a:r>
            <a:r>
              <a:rPr lang="en-US" sz="2400" dirty="0">
                <a:solidFill>
                  <a:srgbClr val="000090"/>
                </a:solidFill>
              </a:rPr>
              <a:t>new work item </a:t>
            </a:r>
            <a:r>
              <a:rPr lang="en-US" sz="2400" b="1" dirty="0" smtClean="0">
                <a:solidFill>
                  <a:srgbClr val="000090"/>
                </a:solidFill>
                <a:hlinkClick r:id="rId6"/>
              </a:rPr>
              <a:t>Q.TL-rec-pro</a:t>
            </a:r>
            <a:r>
              <a:rPr lang="en-US" sz="2400" b="1" dirty="0" smtClean="0">
                <a:solidFill>
                  <a:srgbClr val="000090"/>
                </a:solidFill>
              </a:rPr>
              <a:t> “Testing </a:t>
            </a:r>
            <a:r>
              <a:rPr lang="en-US" sz="2400" b="1" dirty="0">
                <a:solidFill>
                  <a:srgbClr val="000090"/>
                </a:solidFill>
              </a:rPr>
              <a:t>Laboratories recognition </a:t>
            </a:r>
            <a:r>
              <a:rPr lang="en-US" sz="2400" b="1" dirty="0" smtClean="0">
                <a:solidFill>
                  <a:srgbClr val="000090"/>
                </a:solidFill>
              </a:rPr>
              <a:t>procedure”</a:t>
            </a:r>
            <a:r>
              <a:rPr lang="en-US" sz="2400" dirty="0" smtClean="0">
                <a:solidFill>
                  <a:srgbClr val="000090"/>
                </a:solidFill>
              </a:rPr>
              <a:t> (Nov. 13)</a:t>
            </a:r>
            <a:endParaRPr lang="en-US" sz="2400" dirty="0">
              <a:solidFill>
                <a:srgbClr val="000090"/>
              </a:solidFill>
            </a:endParaRPr>
          </a:p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90"/>
                </a:solidFill>
              </a:rPr>
              <a:t>ITU-T SG11 established the </a:t>
            </a:r>
            <a:r>
              <a:rPr lang="en-US" sz="2400" b="1" dirty="0" smtClean="0">
                <a:solidFill>
                  <a:srgbClr val="000090"/>
                </a:solidFill>
              </a:rPr>
              <a:t>CG on collaboration between ITU and TL </a:t>
            </a:r>
            <a:r>
              <a:rPr lang="en-US" sz="2400" dirty="0" smtClean="0">
                <a:solidFill>
                  <a:srgbClr val="000090"/>
                </a:solidFill>
              </a:rPr>
              <a:t>(Nov. 13)</a:t>
            </a:r>
          </a:p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90"/>
                </a:solidFill>
              </a:rPr>
              <a:t>ITU secretariat cooperated with the </a:t>
            </a:r>
            <a:r>
              <a:rPr lang="en-US" sz="2400" dirty="0" smtClean="0">
                <a:solidFill>
                  <a:srgbClr val="000090"/>
                </a:solidFill>
              </a:rPr>
              <a:t>relevant </a:t>
            </a:r>
            <a:r>
              <a:rPr lang="en-US" sz="2400" dirty="0">
                <a:solidFill>
                  <a:srgbClr val="000090"/>
                </a:solidFill>
              </a:rPr>
              <a:t>SDOs (ISO, IECEE, DCMAS, ILAC, IAF, etc</a:t>
            </a:r>
            <a:r>
              <a:rPr lang="en-US" sz="2400" dirty="0" smtClean="0">
                <a:solidFill>
                  <a:srgbClr val="000090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16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5120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key outcomes related to Pillar 1&amp;2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as of June 2014 (2/2)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004" y="1019637"/>
            <a:ext cx="856895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rgbClr val="000090"/>
                </a:solidFill>
              </a:rPr>
              <a:t>ITU conducted test events </a:t>
            </a:r>
            <a:r>
              <a:rPr lang="en-US" sz="2200" dirty="0" smtClean="0">
                <a:solidFill>
                  <a:srgbClr val="000090"/>
                </a:solidFill>
              </a:rPr>
              <a:t>(e.g. from 2013 to 2014):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90"/>
                </a:solidFill>
                <a:hlinkClick r:id="rId3"/>
              </a:rPr>
              <a:t>Conformance &amp; Interoperability event of IMS UNI, IPTV</a:t>
            </a:r>
            <a:r>
              <a:rPr lang="en-US" sz="2200" dirty="0" smtClean="0">
                <a:solidFill>
                  <a:srgbClr val="000090"/>
                </a:solidFill>
              </a:rPr>
              <a:t> (Bangkok, Sept. 13)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90"/>
                </a:solidFill>
                <a:hlinkClick r:id="rId4"/>
              </a:rPr>
              <a:t>Continua Health Alliance Interoperability event on e-health</a:t>
            </a:r>
            <a:r>
              <a:rPr lang="en-US" sz="2200" dirty="0" smtClean="0">
                <a:solidFill>
                  <a:srgbClr val="000090"/>
                </a:solidFill>
              </a:rPr>
              <a:t> (Geneva, Oct. 13)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90"/>
                </a:solidFill>
                <a:hlinkClick r:id="rId5"/>
              </a:rPr>
              <a:t>Performance assessment of mobile phones in conjunction with HFT in a car against Recs. ITU-T P.1100/P.1110</a:t>
            </a:r>
            <a:r>
              <a:rPr lang="en-US" sz="2200" dirty="0" smtClean="0">
                <a:solidFill>
                  <a:srgbClr val="000090"/>
                </a:solidFill>
              </a:rPr>
              <a:t> (May. 14)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90"/>
                </a:solidFill>
              </a:rPr>
              <a:t>Interoperability of IMS-NNI, </a:t>
            </a:r>
            <a:r>
              <a:rPr lang="en-US" sz="2200" dirty="0" err="1" smtClean="0">
                <a:solidFill>
                  <a:srgbClr val="000090"/>
                </a:solidFill>
              </a:rPr>
              <a:t>IoT</a:t>
            </a:r>
            <a:r>
              <a:rPr lang="en-US" sz="2200" dirty="0" smtClean="0">
                <a:solidFill>
                  <a:srgbClr val="000090"/>
                </a:solidFill>
              </a:rPr>
              <a:t> (Aug. 14) (planned)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90"/>
                </a:solidFill>
              </a:rPr>
              <a:t>ITU-T SG11 established the new work </a:t>
            </a:r>
            <a:r>
              <a:rPr lang="en-US" sz="2200" dirty="0">
                <a:solidFill>
                  <a:srgbClr val="000090"/>
                </a:solidFill>
              </a:rPr>
              <a:t>item </a:t>
            </a:r>
            <a:r>
              <a:rPr lang="en-US" sz="2200" b="1" dirty="0" smtClean="0">
                <a:solidFill>
                  <a:srgbClr val="000090"/>
                </a:solidFill>
                <a:hlinkClick r:id="rId6"/>
              </a:rPr>
              <a:t>Q.Int_speed_test</a:t>
            </a:r>
            <a:r>
              <a:rPr lang="en-US" sz="2200" b="1" dirty="0">
                <a:solidFill>
                  <a:srgbClr val="000090"/>
                </a:solidFill>
              </a:rPr>
              <a:t> “Unified methodology of Internet speed quality measurement usable by end-users on the fixed and mobile networks</a:t>
            </a:r>
            <a:r>
              <a:rPr lang="en-US" sz="2200" b="1" dirty="0" smtClean="0">
                <a:solidFill>
                  <a:srgbClr val="000090"/>
                </a:solidFill>
              </a:rPr>
              <a:t>”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90"/>
                </a:solidFill>
              </a:rPr>
              <a:t>There are available some new test specifications for </a:t>
            </a:r>
            <a:r>
              <a:rPr lang="en-US" sz="2200" b="1" dirty="0" smtClean="0">
                <a:solidFill>
                  <a:srgbClr val="000090"/>
                </a:solidFill>
              </a:rPr>
              <a:t>IMS-NNI, benchmarking, NGN-UNI</a:t>
            </a:r>
            <a:r>
              <a:rPr lang="en-US" sz="2200" dirty="0" smtClean="0">
                <a:solidFill>
                  <a:srgbClr val="000090"/>
                </a:solidFill>
              </a:rPr>
              <a:t>, etc.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90"/>
                </a:solidFill>
              </a:rPr>
              <a:t>JCA-CIT extended </a:t>
            </a:r>
            <a:r>
              <a:rPr lang="en-US" sz="2200" dirty="0" smtClean="0">
                <a:solidFill>
                  <a:srgbClr val="000090"/>
                </a:solidFill>
              </a:rPr>
              <a:t>the </a:t>
            </a:r>
            <a:r>
              <a:rPr lang="en-US" sz="2200" dirty="0">
                <a:solidFill>
                  <a:srgbClr val="000090"/>
                </a:solidFill>
              </a:rPr>
              <a:t>list of conformity assessment </a:t>
            </a:r>
            <a:r>
              <a:rPr lang="en-US" sz="2200" dirty="0" smtClean="0">
                <a:solidFill>
                  <a:srgbClr val="000090"/>
                </a:solidFill>
              </a:rPr>
              <a:t>approaches</a:t>
            </a:r>
            <a:endParaRPr lang="en-US" sz="2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074" y="271761"/>
            <a:ext cx="223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ITU-T C&amp;I Portal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59"/>
            <a:ext cx="6264696" cy="512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7942" y="733426"/>
            <a:ext cx="503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www.itu.int/en/ITU-T/C-I/Pages/default.aspx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044" y="436622"/>
            <a:ext cx="6337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SG11 Action plan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Principles of SG11 cooperation among other SGs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700808"/>
            <a:ext cx="2304256" cy="10801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Key </a:t>
            </a:r>
            <a:r>
              <a:rPr lang="en-US" sz="1600" b="1" dirty="0"/>
              <a:t>ITU-T Recs. </a:t>
            </a:r>
            <a:r>
              <a:rPr lang="en-US" sz="1600" b="1" dirty="0" smtClean="0"/>
              <a:t>suitable for C&amp;I</a:t>
            </a:r>
            <a:endParaRPr lang="en-US" sz="1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32128" y="2996952"/>
            <a:ext cx="2323648" cy="10801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Pilot projects which are</a:t>
            </a:r>
          </a:p>
          <a:p>
            <a:pPr algn="ctr"/>
            <a:r>
              <a:rPr lang="en-US" sz="1600" b="1" dirty="0" smtClean="0"/>
              <a:t>based on key </a:t>
            </a:r>
            <a:r>
              <a:rPr lang="en-US" sz="1600" b="1" dirty="0"/>
              <a:t>ITU-T Recs. </a:t>
            </a:r>
            <a:r>
              <a:rPr lang="en-US" sz="1600" b="1" dirty="0" smtClean="0"/>
              <a:t>suitable for C&amp;I</a:t>
            </a:r>
            <a:endParaRPr lang="en-US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9504" y="4365104"/>
            <a:ext cx="2323648" cy="10801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Reference table of all </a:t>
            </a:r>
            <a:r>
              <a:rPr lang="en-US" sz="1600" b="1" dirty="0"/>
              <a:t>ITU-T Recs. </a:t>
            </a:r>
            <a:r>
              <a:rPr lang="en-US" sz="1600" b="1" dirty="0" smtClean="0"/>
              <a:t>and relevant test suites</a:t>
            </a:r>
            <a:endParaRPr lang="en-US" sz="1600" b="1" dirty="0"/>
          </a:p>
        </p:txBody>
      </p:sp>
      <p:sp>
        <p:nvSpPr>
          <p:cNvPr id="6" name="Isosceles Triangle 5"/>
          <p:cNvSpPr/>
          <p:nvPr/>
        </p:nvSpPr>
        <p:spPr>
          <a:xfrm>
            <a:off x="3635896" y="2240868"/>
            <a:ext cx="2088232" cy="1944216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SG11</a:t>
            </a:r>
          </a:p>
          <a:p>
            <a:pPr algn="ctr"/>
            <a:r>
              <a:rPr lang="en-US" b="1" dirty="0" smtClean="0"/>
              <a:t>WP4/11</a:t>
            </a:r>
            <a:endParaRPr lang="en-US" b="1" dirty="0"/>
          </a:p>
        </p:txBody>
      </p:sp>
      <p:sp>
        <p:nvSpPr>
          <p:cNvPr id="7" name="Isosceles Triangle 6"/>
          <p:cNvSpPr/>
          <p:nvPr/>
        </p:nvSpPr>
        <p:spPr>
          <a:xfrm>
            <a:off x="7452320" y="1340768"/>
            <a:ext cx="1190796" cy="129614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SGs</a:t>
            </a:r>
            <a:endParaRPr lang="en-US" b="1" dirty="0"/>
          </a:p>
        </p:txBody>
      </p:sp>
      <p:sp>
        <p:nvSpPr>
          <p:cNvPr id="9" name="Isosceles Triangle 8"/>
          <p:cNvSpPr/>
          <p:nvPr/>
        </p:nvSpPr>
        <p:spPr>
          <a:xfrm>
            <a:off x="7406649" y="4306929"/>
            <a:ext cx="1190796" cy="129614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SGs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7956376" y="2996952"/>
            <a:ext cx="91342" cy="9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56376" y="3347423"/>
            <a:ext cx="91342" cy="9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56376" y="3717032"/>
            <a:ext cx="91342" cy="9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19629074">
            <a:off x="5440353" y="2691129"/>
            <a:ext cx="2192767" cy="1043694"/>
            <a:chOff x="5474536" y="3890284"/>
            <a:chExt cx="2192767" cy="1043694"/>
          </a:xfrm>
        </p:grpSpPr>
        <p:sp>
          <p:nvSpPr>
            <p:cNvPr id="16" name="Striped Right Arrow 15"/>
            <p:cNvSpPr/>
            <p:nvPr/>
          </p:nvSpPr>
          <p:spPr>
            <a:xfrm rot="1999029">
              <a:off x="5794749" y="4511359"/>
              <a:ext cx="1872554" cy="422619"/>
            </a:xfrm>
            <a:prstGeom prst="stripedRightArrow">
              <a:avLst>
                <a:gd name="adj1" fmla="val 52902"/>
                <a:gd name="adj2" fmla="val 12550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iped Right Arrow 18"/>
            <p:cNvSpPr/>
            <p:nvPr/>
          </p:nvSpPr>
          <p:spPr>
            <a:xfrm rot="12755026">
              <a:off x="5474536" y="3890284"/>
              <a:ext cx="1872554" cy="422619"/>
            </a:xfrm>
            <a:prstGeom prst="stripedRightArrow">
              <a:avLst>
                <a:gd name="adj1" fmla="val 52902"/>
                <a:gd name="adj2" fmla="val 12550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triped Right Arrow 21"/>
          <p:cNvSpPr/>
          <p:nvPr/>
        </p:nvSpPr>
        <p:spPr>
          <a:xfrm rot="10800000">
            <a:off x="2627784" y="2035995"/>
            <a:ext cx="576064" cy="409746"/>
          </a:xfrm>
          <a:prstGeom prst="stripedRightArrow">
            <a:avLst>
              <a:gd name="adj1" fmla="val 52902"/>
              <a:gd name="adj2" fmla="val 827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 rot="10800000">
            <a:off x="2628568" y="3311375"/>
            <a:ext cx="576064" cy="409746"/>
          </a:xfrm>
          <a:prstGeom prst="stripedRightArrow">
            <a:avLst>
              <a:gd name="adj1" fmla="val 52902"/>
              <a:gd name="adj2" fmla="val 827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ped Right Arrow 23"/>
          <p:cNvSpPr/>
          <p:nvPr/>
        </p:nvSpPr>
        <p:spPr>
          <a:xfrm rot="10800000">
            <a:off x="2628568" y="4700979"/>
            <a:ext cx="576064" cy="409746"/>
          </a:xfrm>
          <a:prstGeom prst="stripedRightArrow">
            <a:avLst>
              <a:gd name="adj1" fmla="val 52902"/>
              <a:gd name="adj2" fmla="val 827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75856" y="1988840"/>
            <a:ext cx="0" cy="309634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Striped Right Arrow 26"/>
          <p:cNvSpPr/>
          <p:nvPr/>
        </p:nvSpPr>
        <p:spPr>
          <a:xfrm rot="10800000">
            <a:off x="3347864" y="2928051"/>
            <a:ext cx="720080" cy="409746"/>
          </a:xfrm>
          <a:prstGeom prst="stripedRightArrow">
            <a:avLst>
              <a:gd name="adj1" fmla="val 52902"/>
              <a:gd name="adj2" fmla="val 827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1BF5C7-4C9F-412D-83B5-169B0158E489}"/>
</file>

<file path=customXml/itemProps2.xml><?xml version="1.0" encoding="utf-8"?>
<ds:datastoreItem xmlns:ds="http://schemas.openxmlformats.org/officeDocument/2006/customXml" ds:itemID="{76C8807C-03EF-4476-BA2F-D90ADD1B6529}"/>
</file>

<file path=customXml/itemProps3.xml><?xml version="1.0" encoding="utf-8"?>
<ds:datastoreItem xmlns:ds="http://schemas.openxmlformats.org/officeDocument/2006/customXml" ds:itemID="{FD47BC1D-A026-4901-ACDE-AA9F2D38134C}"/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2122</Words>
  <Application>Microsoft Office PowerPoint</Application>
  <PresentationFormat>On-screen Show (4:3)</PresentationFormat>
  <Paragraphs>249</Paragraphs>
  <Slides>34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Visio</vt:lpstr>
      <vt:lpstr>ITU C&amp;I Programme Key activities and main ITU outcomes which are related to the implementation of ITU C&amp;I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Andreev, Denis</dc:creator>
  <cp:lastModifiedBy>Isaac Boateng</cp:lastModifiedBy>
  <cp:revision>263</cp:revision>
  <dcterms:created xsi:type="dcterms:W3CDTF">2013-07-17T11:22:51Z</dcterms:created>
  <dcterms:modified xsi:type="dcterms:W3CDTF">2014-07-08T12:43:50Z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