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844" r:id="rId2"/>
    <p:sldId id="910" r:id="rId3"/>
    <p:sldId id="926" r:id="rId4"/>
    <p:sldId id="904" r:id="rId5"/>
    <p:sldId id="921" r:id="rId6"/>
    <p:sldId id="922" r:id="rId7"/>
    <p:sldId id="923" r:id="rId8"/>
    <p:sldId id="924" r:id="rId9"/>
    <p:sldId id="925" r:id="rId10"/>
    <p:sldId id="898" r:id="rId11"/>
    <p:sldId id="920" r:id="rId12"/>
    <p:sldId id="914" r:id="rId13"/>
    <p:sldId id="915" r:id="rId14"/>
    <p:sldId id="916" r:id="rId15"/>
    <p:sldId id="917" r:id="rId16"/>
    <p:sldId id="918" r:id="rId17"/>
    <p:sldId id="919" r:id="rId18"/>
    <p:sldId id="849" r:id="rId19"/>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charset="0"/>
      </a:defRPr>
    </a:lvl1pPr>
    <a:lvl2pPr marL="457200" algn="l" rtl="0" fontAlgn="base">
      <a:spcBef>
        <a:spcPct val="0"/>
      </a:spcBef>
      <a:spcAft>
        <a:spcPct val="0"/>
      </a:spcAft>
      <a:defRPr sz="2000" kern="1200">
        <a:solidFill>
          <a:srgbClr val="646464"/>
        </a:solidFill>
        <a:latin typeface="Verdana" pitchFamily="34" charset="0"/>
        <a:ea typeface="+mn-ea"/>
        <a:cs typeface="Arial" charset="0"/>
      </a:defRPr>
    </a:lvl2pPr>
    <a:lvl3pPr marL="914400" algn="l" rtl="0" fontAlgn="base">
      <a:spcBef>
        <a:spcPct val="0"/>
      </a:spcBef>
      <a:spcAft>
        <a:spcPct val="0"/>
      </a:spcAft>
      <a:defRPr sz="2000" kern="1200">
        <a:solidFill>
          <a:srgbClr val="646464"/>
        </a:solidFill>
        <a:latin typeface="Verdana" pitchFamily="34" charset="0"/>
        <a:ea typeface="+mn-ea"/>
        <a:cs typeface="Arial" charset="0"/>
      </a:defRPr>
    </a:lvl3pPr>
    <a:lvl4pPr marL="1371600" algn="l" rtl="0" fontAlgn="base">
      <a:spcBef>
        <a:spcPct val="0"/>
      </a:spcBef>
      <a:spcAft>
        <a:spcPct val="0"/>
      </a:spcAft>
      <a:defRPr sz="2000" kern="1200">
        <a:solidFill>
          <a:srgbClr val="646464"/>
        </a:solidFill>
        <a:latin typeface="Verdana" pitchFamily="34" charset="0"/>
        <a:ea typeface="+mn-ea"/>
        <a:cs typeface="Arial" charset="0"/>
      </a:defRPr>
    </a:lvl4pPr>
    <a:lvl5pPr marL="1828800" algn="l" rtl="0" fontAlgn="base">
      <a:spcBef>
        <a:spcPct val="0"/>
      </a:spcBef>
      <a:spcAft>
        <a:spcPct val="0"/>
      </a:spcAft>
      <a:defRPr sz="2000" kern="1200">
        <a:solidFill>
          <a:srgbClr val="646464"/>
        </a:solidFill>
        <a:latin typeface="Verdana" pitchFamily="34" charset="0"/>
        <a:ea typeface="+mn-ea"/>
        <a:cs typeface="Arial" charset="0"/>
      </a:defRPr>
    </a:lvl5pPr>
    <a:lvl6pPr marL="2286000" algn="l" defTabSz="914400" rtl="0" eaLnBrk="1" latinLnBrk="0" hangingPunct="1">
      <a:defRPr sz="2000" kern="1200">
        <a:solidFill>
          <a:srgbClr val="646464"/>
        </a:solidFill>
        <a:latin typeface="Verdana" pitchFamily="34" charset="0"/>
        <a:ea typeface="+mn-ea"/>
        <a:cs typeface="Arial" charset="0"/>
      </a:defRPr>
    </a:lvl6pPr>
    <a:lvl7pPr marL="2743200" algn="l" defTabSz="914400" rtl="0" eaLnBrk="1" latinLnBrk="0" hangingPunct="1">
      <a:defRPr sz="2000" kern="1200">
        <a:solidFill>
          <a:srgbClr val="646464"/>
        </a:solidFill>
        <a:latin typeface="Verdana" pitchFamily="34" charset="0"/>
        <a:ea typeface="+mn-ea"/>
        <a:cs typeface="Arial" charset="0"/>
      </a:defRPr>
    </a:lvl7pPr>
    <a:lvl8pPr marL="3200400" algn="l" defTabSz="914400" rtl="0" eaLnBrk="1" latinLnBrk="0" hangingPunct="1">
      <a:defRPr sz="2000" kern="1200">
        <a:solidFill>
          <a:srgbClr val="646464"/>
        </a:solidFill>
        <a:latin typeface="Verdana" pitchFamily="34" charset="0"/>
        <a:ea typeface="+mn-ea"/>
        <a:cs typeface="Arial" charset="0"/>
      </a:defRPr>
    </a:lvl8pPr>
    <a:lvl9pPr marL="3657600" algn="l" defTabSz="914400" rtl="0" eaLnBrk="1" latinLnBrk="0" hangingPunct="1">
      <a:defRPr sz="2000" kern="1200">
        <a:solidFill>
          <a:srgbClr val="64646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CDF"/>
    <a:srgbClr val="FB6637"/>
    <a:srgbClr val="FC7C54"/>
    <a:srgbClr val="FF5050"/>
    <a:srgbClr val="FF9966"/>
    <a:srgbClr val="FFD071"/>
    <a:srgbClr val="CC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89871" autoAdjust="0"/>
  </p:normalViewPr>
  <p:slideViewPr>
    <p:cSldViewPr>
      <p:cViewPr varScale="1">
        <p:scale>
          <a:sx n="120" d="100"/>
          <a:sy n="120" d="100"/>
        </p:scale>
        <p:origin x="-414" y="-96"/>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cs typeface="Arial" pitchFamily="34" charset="0"/>
              </a:defRPr>
            </a:lvl1pPr>
          </a:lstStyle>
          <a:p>
            <a:pPr>
              <a:defRPr/>
            </a:pPr>
            <a:endParaRPr lang="en-US" alt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cs typeface="Arial" pitchFamily="34" charset="0"/>
              </a:defRPr>
            </a:lvl1pPr>
          </a:lstStyle>
          <a:p>
            <a:pPr>
              <a:defRPr/>
            </a:pPr>
            <a:endParaRPr lang="en-US" alt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cs typeface="Arial" pitchFamily="34" charset="0"/>
              </a:defRPr>
            </a:lvl1pPr>
          </a:lstStyle>
          <a:p>
            <a:pPr>
              <a:defRPr/>
            </a:pPr>
            <a:endParaRPr lang="en-US" alt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cs typeface="Arial" pitchFamily="34" charset="0"/>
              </a:defRPr>
            </a:lvl1pPr>
          </a:lstStyle>
          <a:p>
            <a:pPr>
              <a:defRPr/>
            </a:pPr>
            <a:fld id="{0B89D753-25CF-481D-B208-BFBD9C2ABCA6}" type="slidenum">
              <a:rPr lang="en-US" altLang="en-US"/>
              <a:pPr>
                <a:defRPr/>
              </a:pPr>
              <a:t>‹#›</a:t>
            </a:fld>
            <a:endParaRPr lang="en-US" altLang="en-US"/>
          </a:p>
        </p:txBody>
      </p:sp>
    </p:spTree>
    <p:extLst>
      <p:ext uri="{BB962C8B-B14F-4D97-AF65-F5344CB8AC3E}">
        <p14:creationId xmlns:p14="http://schemas.microsoft.com/office/powerpoint/2010/main" val="1282093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cs typeface="Arial" pitchFamily="34" charset="0"/>
              </a:defRPr>
            </a:lvl1pPr>
          </a:lstStyle>
          <a:p>
            <a:pPr>
              <a:defRPr/>
            </a:pPr>
            <a:endParaRPr lang="en-US" alt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cs typeface="Arial" pitchFamily="34"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cs typeface="Arial" pitchFamily="34" charset="0"/>
              </a:defRPr>
            </a:lvl1pPr>
          </a:lstStyle>
          <a:p>
            <a:pPr>
              <a:defRPr/>
            </a:pPr>
            <a:endParaRPr lang="en-US" alt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cs typeface="Arial" pitchFamily="34" charset="0"/>
              </a:defRPr>
            </a:lvl1pPr>
          </a:lstStyle>
          <a:p>
            <a:pPr>
              <a:defRPr/>
            </a:pPr>
            <a:fld id="{BA49C548-907D-40A9-BCF5-CB7E67EE9ACA}" type="slidenum">
              <a:rPr lang="en-US" altLang="en-US"/>
              <a:pPr>
                <a:defRPr/>
              </a:pPr>
              <a:t>‹#›</a:t>
            </a:fld>
            <a:endParaRPr lang="en-US" altLang="en-US"/>
          </a:p>
        </p:txBody>
      </p:sp>
    </p:spTree>
    <p:extLst>
      <p:ext uri="{BB962C8B-B14F-4D97-AF65-F5344CB8AC3E}">
        <p14:creationId xmlns:p14="http://schemas.microsoft.com/office/powerpoint/2010/main" val="2239568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altLang="en-US" smtClean="0">
              <a:cs typeface="Arial" charset="0"/>
            </a:endParaRPr>
          </a:p>
        </p:txBody>
      </p:sp>
      <p:sp>
        <p:nvSpPr>
          <p:cNvPr id="17411" name="Slide Number Placeholder 3"/>
          <p:cNvSpPr>
            <a:spLocks noGrp="1"/>
          </p:cNvSpPr>
          <p:nvPr>
            <p:ph type="sldNum" sz="quarter" idx="5"/>
          </p:nvPr>
        </p:nvSpPr>
        <p:spPr>
          <a:noFill/>
        </p:spPr>
        <p:txBody>
          <a:bodyPr/>
          <a:lstStyle/>
          <a:p>
            <a:fld id="{0A42D8ED-8F7B-47C6-8A8B-E0C58FE43BB7}" type="slidenum">
              <a:rPr lang="en-US" altLang="en-US" smtClean="0">
                <a:cs typeface="Arial" charset="0"/>
              </a:rPr>
              <a:pPr/>
              <a:t>1</a:t>
            </a:fld>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US" altLang="en-US" smtClean="0">
              <a:cs typeface="Arial" charset="0"/>
            </a:endParaRPr>
          </a:p>
        </p:txBody>
      </p:sp>
      <p:sp>
        <p:nvSpPr>
          <p:cNvPr id="35843" name="Slide Number Placeholder 3"/>
          <p:cNvSpPr>
            <a:spLocks noGrp="1"/>
          </p:cNvSpPr>
          <p:nvPr>
            <p:ph type="sldNum" sz="quarter" idx="5"/>
          </p:nvPr>
        </p:nvSpPr>
        <p:spPr>
          <a:noFill/>
        </p:spPr>
        <p:txBody>
          <a:bodyPr/>
          <a:lstStyle/>
          <a:p>
            <a:fld id="{E4DAFAC6-E9E1-4EA4-874B-2CADB2A9BA41}" type="slidenum">
              <a:rPr lang="en-US" altLang="en-US" smtClean="0">
                <a:cs typeface="Arial" charset="0"/>
              </a:rPr>
              <a:pPr/>
              <a:t>10</a:t>
            </a:fld>
            <a:endParaRPr lang="en-US" alt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altLang="en-US" smtClean="0">
              <a:cs typeface="Arial" charset="0"/>
            </a:endParaRPr>
          </a:p>
        </p:txBody>
      </p:sp>
      <p:sp>
        <p:nvSpPr>
          <p:cNvPr id="37891"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83ACFBD3-0E6C-4760-AD84-1D4DE544D612}" type="slidenum">
              <a:rPr lang="en-US" altLang="en-US" sz="1200">
                <a:solidFill>
                  <a:schemeClr val="tx1"/>
                </a:solidFill>
              </a:rPr>
              <a:pPr algn="r" eaLnBrk="0" hangingPunct="0"/>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altLang="en-US" smtClean="0">
              <a:cs typeface="Arial" charset="0"/>
            </a:endParaRPr>
          </a:p>
        </p:txBody>
      </p:sp>
      <p:sp>
        <p:nvSpPr>
          <p:cNvPr id="39939" name="Slide Number Placeholder 3"/>
          <p:cNvSpPr>
            <a:spLocks noGrp="1"/>
          </p:cNvSpPr>
          <p:nvPr>
            <p:ph type="sldNum" sz="quarter" idx="5"/>
          </p:nvPr>
        </p:nvSpPr>
        <p:spPr>
          <a:noFill/>
        </p:spPr>
        <p:txBody>
          <a:bodyPr/>
          <a:lstStyle/>
          <a:p>
            <a:fld id="{BF2434D3-4B1F-417E-9DDF-3D6465310C59}" type="slidenum">
              <a:rPr lang="en-US" altLang="en-US" smtClean="0">
                <a:cs typeface="Arial" charset="0"/>
              </a:rPr>
              <a:pPr/>
              <a:t>12</a:t>
            </a:fld>
            <a:endParaRPr lang="en-US" alt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altLang="en-US" smtClean="0">
                <a:cs typeface="Arial" charset="0"/>
              </a:rPr>
              <a:t>Work in Progress</a:t>
            </a:r>
          </a:p>
          <a:p>
            <a:r>
              <a:rPr lang="en-US" altLang="en-US" b="1" smtClean="0">
                <a:cs typeface="Arial" charset="0"/>
              </a:rPr>
              <a:t>L.assDC “Assessment of energy efficiency on infrastructure in data center and telecom center”. </a:t>
            </a:r>
            <a:r>
              <a:rPr lang="en-US" altLang="en-US" smtClean="0">
                <a:cs typeface="Arial" charset="0"/>
              </a:rPr>
              <a:t>This Recommendation will define an assessment methodology of data center and telecommunication room infrastructure energy efficiency considering running conditions. The infrastructure will include an assessment methodology of whole Data center/ Telecom center infrastructure (or facility) efficiency, cooling system efficiency, power system efficiency, etc. It is expected to be consented in 2014 </a:t>
            </a:r>
          </a:p>
          <a:p>
            <a:r>
              <a:rPr lang="en-US" altLang="en-US" b="1" smtClean="0">
                <a:cs typeface="Arial" charset="0"/>
              </a:rPr>
              <a:t>L.DC minimum set “Minimum data set and communication interface requirements for Data Center energy management”. </a:t>
            </a:r>
            <a:r>
              <a:rPr lang="en-US" altLang="en-US" smtClean="0">
                <a:cs typeface="Arial" charset="0"/>
              </a:rPr>
              <a:t>This Recommendation will establish a minimum data set necessary to manage in environmentally conscious data centers and telecom centers. Moreover, it will define high-level interface requirements of ICT and facility equipment communication that contribute to energy saving and energy management. It is expected to be consented in 2014 </a:t>
            </a:r>
          </a:p>
          <a:p>
            <a:r>
              <a:rPr lang="en-US" altLang="en-US" b="1" smtClean="0">
                <a:cs typeface="Arial" charset="0"/>
              </a:rPr>
              <a:t>L.M&amp;M_Networks “Energy efficiency measurement and metrics for telecommunication network”</a:t>
            </a:r>
            <a:r>
              <a:rPr lang="en-US" altLang="en-US" smtClean="0">
                <a:cs typeface="Arial" charset="0"/>
              </a:rPr>
              <a:t>. This Recommendation is jointly developed with ETSI EE and is aimed to define the topology and level of analysis to assess the mobile network energy efficiency (expressed as bit/Wh or m²/Wh), including radio base stations, backhauling systems, radio controllers and other infrastructure radio site equipment. The covered technology are GSM, UMTS, LTE (including LTE-A). Networks could be defined by geographic boundaries, such as city-wide, national or continental networks and could be defined by demographic boundaries, such as urban or rural networks. It is expected to be consented in 2014 </a:t>
            </a:r>
          </a:p>
          <a:p>
            <a:r>
              <a:rPr lang="en-US" altLang="en-US" b="1" smtClean="0">
                <a:cs typeface="Arial" charset="0"/>
              </a:rPr>
              <a:t>L.NET_Infra_assessment “Total network infrastructure Energy efficiency metrics”</a:t>
            </a:r>
            <a:r>
              <a:rPr lang="en-US" altLang="en-US" smtClean="0">
                <a:cs typeface="Arial" charset="0"/>
              </a:rPr>
              <a:t>. This Recommendation will specify principles and concepts of energy efficiency metrics and measurement methods to evaluate the energy efficiency of a total network consisting of telecommunication equipment and infrastructure equipment. The Recommendation will develop also methodology to consider the influence on total energy consumption of the maintenance activity establishing methodologies to consider the energy necessary for the transport activities embedded in the maintenance phase. It is expected to be consented in 2015 </a:t>
            </a:r>
          </a:p>
          <a:p>
            <a:r>
              <a:rPr lang="en-US" altLang="en-US" b="1" smtClean="0">
                <a:cs typeface="Arial" charset="0"/>
              </a:rPr>
              <a:t>L.RBS_assesment “Energy efficiency metrics of mobile station cell site and best practice for energy saving”</a:t>
            </a:r>
            <a:r>
              <a:rPr lang="en-US" altLang="en-US" smtClean="0">
                <a:cs typeface="Arial" charset="0"/>
              </a:rPr>
              <a:t>. This Recommendation report will energy efficiency metrics, test procedures, methodologies and measurement methods required to evaluate the energy efficiency of a mobile station cell site including the energy consumption for: equipment, infrastructure (including cooling and monitoring systems, lighting etc) and energy losses due to AC/DC rectifiers and cable losses. It will also contains the best practices for energy saving of the mobile station cell site. It is expected to be consented in 2015 </a:t>
            </a:r>
          </a:p>
          <a:p>
            <a:endParaRPr lang="en-US" altLang="en-US" smtClean="0">
              <a:cs typeface="Arial" charset="0"/>
            </a:endParaRPr>
          </a:p>
          <a:p>
            <a:r>
              <a:rPr lang="en-US" altLang="en-US" smtClean="0">
                <a:cs typeface="Arial" charset="0"/>
              </a:rPr>
              <a:t>Approved new Work Items</a:t>
            </a:r>
          </a:p>
          <a:p>
            <a:r>
              <a:rPr lang="en-US" altLang="en-US" b="1" smtClean="0">
                <a:cs typeface="Arial" charset="0"/>
              </a:rPr>
              <a:t>Assessment of Energy Consumption of Telecommunication Services</a:t>
            </a:r>
            <a:r>
              <a:rPr lang="en-US" altLang="en-US" smtClean="0">
                <a:cs typeface="Arial" charset="0"/>
              </a:rPr>
              <a:t>. This new Recommendation will describe a methodology to assess the energy consumption of Telecommunication services. In particular the document is intending to define metrics and measurement methods for assessing (and measuring) the energy consumed by services. The output data obtained using this Recommendation can be used as input data for the methodologies developed in ITU-T Recommendation L.1410. </a:t>
            </a:r>
          </a:p>
          <a:p>
            <a:r>
              <a:rPr lang="en-US" altLang="en-US" b="1" smtClean="0">
                <a:cs typeface="Arial" charset="0"/>
              </a:rPr>
              <a:t>Reference operational model and interface for improving energy efficiency of ICT network devices</a:t>
            </a:r>
            <a:r>
              <a:rPr lang="en-US" altLang="en-US" smtClean="0">
                <a:cs typeface="Arial" charset="0"/>
              </a:rPr>
              <a:t>. This new Recommendation will specify reference operational models for improving energy efficiency of networks including both wireline and wireless devices, both network and user side. Such reference model would help to reduce the network energy consumption, e.g. through entering energy saving sleep mode, implementing energy aware/proportional operation or traffic routing in order to reduce the number of active nodes </a:t>
            </a:r>
          </a:p>
          <a:p>
            <a:r>
              <a:rPr lang="en-US" altLang="en-US" b="1" smtClean="0">
                <a:cs typeface="Arial" charset="0"/>
              </a:rPr>
              <a:t>Analysis of the Energy Efficiency of Telecommunication Services used for the needs of Smart Grid applications</a:t>
            </a:r>
            <a:r>
              <a:rPr lang="en-US" altLang="en-US" smtClean="0">
                <a:cs typeface="Arial" charset="0"/>
              </a:rPr>
              <a:t>. This new Supplement will be focused on the analysis of the energy consumption of different network technologies and architectures in support of the Smart grid (SG) and the identification of opportunities to improve the energy efficiency of SG, while matching the Service Levels required by the SG applications </a:t>
            </a:r>
          </a:p>
          <a:p>
            <a:r>
              <a:rPr lang="en-US" altLang="en-US" b="1" smtClean="0">
                <a:cs typeface="Arial" charset="0"/>
              </a:rPr>
              <a:t>Standardization terms and trends in energy efficiency</a:t>
            </a:r>
            <a:r>
              <a:rPr lang="en-US" altLang="en-US" smtClean="0">
                <a:cs typeface="Arial" charset="0"/>
              </a:rPr>
              <a:t>. This new framework Recommendation will provide general requirements such as definitions of common understanding of terms, clarification of energy efficiency definition for different types of technologies (e.g. equipment/site/network/service level). It will refer to existing ITU-T Recommendations as well as other SDO’s deliverables </a:t>
            </a:r>
          </a:p>
          <a:p>
            <a:endParaRPr lang="en-US" altLang="en-US" smtClean="0">
              <a:cs typeface="Arial" charset="0"/>
            </a:endParaRPr>
          </a:p>
        </p:txBody>
      </p:sp>
      <p:sp>
        <p:nvSpPr>
          <p:cNvPr id="41987" name="Slide Number Placeholder 3"/>
          <p:cNvSpPr>
            <a:spLocks noGrp="1"/>
          </p:cNvSpPr>
          <p:nvPr>
            <p:ph type="sldNum" sz="quarter" idx="5"/>
          </p:nvPr>
        </p:nvSpPr>
        <p:spPr>
          <a:noFill/>
        </p:spPr>
        <p:txBody>
          <a:bodyPr/>
          <a:lstStyle/>
          <a:p>
            <a:fld id="{AA886C68-62F7-4A2C-9A71-4B36A2E3EE62}" type="slidenum">
              <a:rPr lang="en-US" altLang="en-US" smtClean="0">
                <a:cs typeface="Arial" charset="0"/>
              </a:rPr>
              <a:pPr/>
              <a:t>13</a:t>
            </a:fld>
            <a:endParaRPr lang="en-US" alt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p:spPr>
        <p:txBody>
          <a:bodyPr/>
          <a:lstStyle/>
          <a:p>
            <a:pPr>
              <a:defRPr/>
            </a:pPr>
            <a:r>
              <a:rPr lang="en-US" b="1" dirty="0" smtClean="0"/>
              <a:t>Recommendation ITU-T L.1300rev “Best practices for green data </a:t>
            </a:r>
            <a:r>
              <a:rPr lang="en-US" b="1" dirty="0" err="1" smtClean="0"/>
              <a:t>centres</a:t>
            </a:r>
            <a:r>
              <a:rPr lang="en-US" b="1" dirty="0" smtClean="0"/>
              <a:t>”. </a:t>
            </a:r>
            <a:r>
              <a:rPr lang="en-US" dirty="0" smtClean="0"/>
              <a:t>This Recommendation provides a set of updated rules/best practices to be referred to when undertaking improvement of existing data </a:t>
            </a:r>
            <a:r>
              <a:rPr lang="en-US" dirty="0" err="1" smtClean="0"/>
              <a:t>centres</a:t>
            </a:r>
            <a:r>
              <a:rPr lang="en-US" dirty="0" smtClean="0"/>
              <a:t>, or when planning, designing or constructing new ones. More precisely, the following main areas are taken into account: ICT equipment and services; cooling and power equipment; data </a:t>
            </a:r>
            <a:r>
              <a:rPr lang="en-US" dirty="0" err="1" smtClean="0"/>
              <a:t>centre</a:t>
            </a:r>
            <a:r>
              <a:rPr lang="en-US" dirty="0" smtClean="0"/>
              <a:t> building and monitoring. </a:t>
            </a:r>
          </a:p>
          <a:p>
            <a:pPr>
              <a:defRPr/>
            </a:pPr>
            <a:endParaRPr lang="en-US" b="1" dirty="0" smtClean="0"/>
          </a:p>
          <a:p>
            <a:pPr>
              <a:defRPr/>
            </a:pPr>
            <a:r>
              <a:rPr lang="en-US" b="1" dirty="0" smtClean="0"/>
              <a:t>Recommendation ITU-T L.1310rev “Energy efficiency metrics and measurement for telecommunication equipment”. </a:t>
            </a:r>
            <a:r>
              <a:rPr lang="en-US" dirty="0" smtClean="0"/>
              <a:t>This Recommendation contains the definition of energy efficiency metrics test procedures, methodologies and measurement profiles required to assess the energy efficiency of different telecommunication equipment (DSLAM, MSAN, wireless, routers, Ethernet switches…), including now also Converged Packet Optical Equipment with packet signal, TDM signal and WDM signal functions.</a:t>
            </a:r>
          </a:p>
          <a:p>
            <a:pPr>
              <a:defRPr/>
            </a:pPr>
            <a:endParaRPr lang="en-US" dirty="0" smtClean="0"/>
          </a:p>
          <a:p>
            <a:pPr>
              <a:defRPr/>
            </a:pPr>
            <a:r>
              <a:rPr lang="en-US" b="1" kern="0" dirty="0" smtClean="0">
                <a:solidFill>
                  <a:schemeClr val="bg1"/>
                </a:solidFill>
                <a:latin typeface="Cambria" panose="02040503050406030204" pitchFamily="18" charset="0"/>
              </a:rPr>
              <a:t>Recommendation ITU-T L.1320 “Energy efficiency metrics and measurement for power and cooling equipment for telecommunications and data </a:t>
            </a:r>
            <a:r>
              <a:rPr lang="en-US" b="1" kern="0" dirty="0" err="1" smtClean="0">
                <a:solidFill>
                  <a:schemeClr val="bg1"/>
                </a:solidFill>
                <a:latin typeface="Cambria" panose="02040503050406030204" pitchFamily="18" charset="0"/>
              </a:rPr>
              <a:t>centres</a:t>
            </a:r>
            <a:r>
              <a:rPr lang="en-US" b="1" kern="0" dirty="0" smtClean="0">
                <a:solidFill>
                  <a:schemeClr val="bg1"/>
                </a:solidFill>
                <a:latin typeface="Cambria" panose="02040503050406030204" pitchFamily="18" charset="0"/>
              </a:rPr>
              <a:t>”. </a:t>
            </a:r>
            <a:r>
              <a:rPr lang="en-US" dirty="0" smtClean="0"/>
              <a:t>Recommendation ITU-T L.1320 contains the general definition of metrics, test procedures, methodologies and measurement profiles required to assess the energy efficiency of power and cooling equipment for telecommunications and data </a:t>
            </a:r>
            <a:r>
              <a:rPr lang="en-US" dirty="0" err="1" smtClean="0"/>
              <a:t>centres</a:t>
            </a:r>
            <a:r>
              <a:rPr lang="en-US" smtClean="0"/>
              <a:t>. Metrics </a:t>
            </a:r>
            <a:r>
              <a:rPr lang="en-US" dirty="0" smtClean="0"/>
              <a:t>and measurement methods are defined for power equipment, alternating current (AC) power feeding equipment (such as AC uninterruptible power supply (UPS), direct current (DC/AC) inverters), DC power feeding equipment (such as AC/DC rectifiers, DC/DC converters), solar equipment, wind turbine equipment and fuel cell equipment. In addition, metrics and measurement methods are defined for cooling equipment such as air conditioning equipment, outdoor air cooling equipment and heat exchanging cooling equipment.</a:t>
            </a:r>
          </a:p>
          <a:p>
            <a:pPr>
              <a:defRPr/>
            </a:pPr>
            <a:endParaRPr lang="en-US" b="1" kern="0" dirty="0" smtClean="0">
              <a:solidFill>
                <a:schemeClr val="bg1"/>
              </a:solidFill>
              <a:latin typeface="Cambria" panose="02040503050406030204" pitchFamily="18" charset="0"/>
            </a:endParaRPr>
          </a:p>
          <a:p>
            <a:pPr>
              <a:defRPr/>
            </a:pPr>
            <a:r>
              <a:rPr lang="en-US" b="1" dirty="0" smtClean="0"/>
              <a:t>Recommendation ITU-T L.1340 “Informative values on the energy efficiency of telecommunication equipment”. </a:t>
            </a:r>
            <a:r>
              <a:rPr lang="en-US" dirty="0" smtClean="0"/>
              <a:t>This Recommendation provides informative values on the energy efficiency of different types of telecommunication network equipment and small networking equipment in use in both the fixed and mobile networks. These values are related to energy efficiency metrics, test procedures, methodologies and measurement profiles that have been defined in Recommendation ITU-T L.1310.</a:t>
            </a:r>
            <a:br>
              <a:rPr lang="en-US" dirty="0" smtClean="0"/>
            </a:br>
            <a:r>
              <a:rPr lang="en-US" dirty="0" smtClean="0"/>
              <a:t>These informative values are intended to be a valued reference resource for those in the process of choosing the most energy-efficient technologies for network upgrade and deployment and, in so doing, reducing the carbon footprint of the Information and Communication Technology (ICT) sector.</a:t>
            </a:r>
          </a:p>
        </p:txBody>
      </p:sp>
      <p:sp>
        <p:nvSpPr>
          <p:cNvPr id="44035" name="Slide Number Placeholder 3"/>
          <p:cNvSpPr>
            <a:spLocks noGrp="1"/>
          </p:cNvSpPr>
          <p:nvPr>
            <p:ph type="sldNum" sz="quarter" idx="5"/>
          </p:nvPr>
        </p:nvSpPr>
        <p:spPr>
          <a:noFill/>
        </p:spPr>
        <p:txBody>
          <a:bodyPr/>
          <a:lstStyle/>
          <a:p>
            <a:fld id="{7BFA4742-AE0C-4439-9FE1-D48B99E5C704}" type="slidenum">
              <a:rPr lang="en-US" altLang="en-US" smtClean="0">
                <a:cs typeface="Arial" charset="0"/>
              </a:rPr>
              <a:pPr/>
              <a:t>14</a:t>
            </a:fld>
            <a:endParaRPr lang="en-US" alt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altLang="en-US" b="1" smtClean="0">
                <a:cs typeface="Arial" charset="0"/>
              </a:rPr>
              <a:t>Recommendation ITU-T L.1300 </a:t>
            </a:r>
            <a:r>
              <a:rPr lang="en-US" altLang="en-US" smtClean="0">
                <a:cs typeface="Arial" charset="0"/>
              </a:rPr>
              <a:t>describes best practices aimed at reducing the negative impact of data centres on the climate. It is commonly recognized that data centres will have an ever-increasing impact on the environment in the future. The application of the best practices defined in this Recommendation can help owners and managers to build future data centres, or improve existing ones, to operate in an environmentally responsible manner. Such considerations will strongly contribute to a reduction in the impact of the information and communication technology (ICT) sector on climate change.</a:t>
            </a:r>
          </a:p>
          <a:p>
            <a:endParaRPr lang="en-US" altLang="en-US" smtClean="0">
              <a:cs typeface="Arial" charset="0"/>
            </a:endParaRPr>
          </a:p>
          <a:p>
            <a:r>
              <a:rPr lang="en-US" altLang="en-US" smtClean="0">
                <a:solidFill>
                  <a:srgbClr val="2E2E2E"/>
                </a:solidFill>
                <a:cs typeface="Arial" charset="0"/>
              </a:rPr>
              <a:t>The application of the best practices defined in this Recommendation can therefore help owners and managers to build future data centres, or improve existing ones, to operate in an environmentally responsible manner. </a:t>
            </a:r>
          </a:p>
          <a:p>
            <a:endParaRPr lang="en-US" altLang="en-US" i="1" smtClean="0">
              <a:solidFill>
                <a:srgbClr val="2E2E2E"/>
              </a:solidFill>
              <a:cs typeface="Arial" charset="0"/>
            </a:endParaRPr>
          </a:p>
          <a:p>
            <a:pPr marL="0" lvl="1"/>
            <a:r>
              <a:rPr lang="en-US" altLang="en-US" sz="1600" smtClean="0">
                <a:solidFill>
                  <a:srgbClr val="2E2E2E"/>
                </a:solidFill>
                <a:cs typeface="Arial" charset="0"/>
              </a:rPr>
              <a:t>For example, applying best practices to cooling could reduce the energy consumption of a typical data centre by more than 50 per cent. </a:t>
            </a:r>
          </a:p>
          <a:p>
            <a:pPr marL="0" lvl="1"/>
            <a:endParaRPr lang="en-US" altLang="en-US" sz="1600" smtClean="0">
              <a:solidFill>
                <a:srgbClr val="2E2E2E"/>
              </a:solidFill>
              <a:cs typeface="Arial" charset="0"/>
            </a:endParaRPr>
          </a:p>
        </p:txBody>
      </p:sp>
      <p:sp>
        <p:nvSpPr>
          <p:cNvPr id="46083" name="Slide Number Placeholder 3"/>
          <p:cNvSpPr>
            <a:spLocks noGrp="1"/>
          </p:cNvSpPr>
          <p:nvPr>
            <p:ph type="sldNum" sz="quarter" idx="5"/>
          </p:nvPr>
        </p:nvSpPr>
        <p:spPr>
          <a:noFill/>
        </p:spPr>
        <p:txBody>
          <a:bodyPr/>
          <a:lstStyle/>
          <a:p>
            <a:fld id="{A0BE2FF0-DCE0-4110-9E38-BE881DC92FCF}" type="slidenum">
              <a:rPr lang="en-US" altLang="en-US" smtClean="0">
                <a:cs typeface="Arial" charset="0"/>
              </a:rPr>
              <a:pPr/>
              <a:t>15</a:t>
            </a:fld>
            <a:endParaRPr lang="en-US" alt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p:spPr>
        <p:txBody>
          <a:bodyPr/>
          <a:lstStyle/>
          <a:p>
            <a:pPr>
              <a:defRPr/>
            </a:pPr>
            <a:r>
              <a:rPr lang="en-GB" altLang="en-US" b="1" dirty="0" smtClean="0"/>
              <a:t>Recommendation ITU-T L.1310</a:t>
            </a:r>
            <a:r>
              <a:rPr lang="en-GB" altLang="en-US" dirty="0" smtClean="0"/>
              <a:t> contains the definition of energy efficiency metrics test procedures, methodologies and measurement profiles required to assess the energy efficiency of telecommunication equipment.</a:t>
            </a:r>
            <a:endParaRPr lang="en-US" altLang="en-US" dirty="0" smtClean="0"/>
          </a:p>
          <a:p>
            <a:pPr>
              <a:defRPr/>
            </a:pPr>
            <a:r>
              <a:rPr lang="en-GB" altLang="en-US" dirty="0" smtClean="0"/>
              <a:t>Metrics and measurement methods are defined for telecommunication network equipment and small networking equipment. </a:t>
            </a:r>
            <a:endParaRPr lang="en-US" altLang="en-US" dirty="0" smtClean="0"/>
          </a:p>
          <a:p>
            <a:pPr>
              <a:defRPr/>
            </a:pPr>
            <a:r>
              <a:rPr lang="en-GB" altLang="en-US" dirty="0" smtClean="0"/>
              <a:t>These metrics allow for comparisons of equipment within the same class e.g. equipment using the same technologies. </a:t>
            </a:r>
            <a:endParaRPr lang="en-US" altLang="en-US" dirty="0" smtClean="0"/>
          </a:p>
          <a:p>
            <a:pPr>
              <a:defRPr/>
            </a:pPr>
            <a:r>
              <a:rPr lang="en-GB" altLang="en-US" dirty="0" smtClean="0"/>
              <a:t>Comparisons of equipment in different classes are out of the scope of this Recommendation.</a:t>
            </a:r>
          </a:p>
          <a:p>
            <a:pPr>
              <a:defRPr/>
            </a:pPr>
            <a:endParaRPr lang="en-GB" altLang="en-US" dirty="0" smtClean="0"/>
          </a:p>
          <a:p>
            <a:pPr>
              <a:defRPr/>
            </a:pPr>
            <a:r>
              <a:rPr lang="en-GB" altLang="en-US" u="sng" dirty="0" smtClean="0"/>
              <a:t>Benefits:</a:t>
            </a:r>
          </a:p>
          <a:p>
            <a:pPr marL="171450" indent="-171450">
              <a:buFont typeface="Arial" panose="020B0604020202020204" pitchFamily="34" charset="0"/>
              <a:buChar char="•"/>
              <a:defRPr/>
            </a:pPr>
            <a:r>
              <a:rPr lang="en-US" altLang="en-US" dirty="0" smtClean="0"/>
              <a:t>Understand the evolution of network in term of efficiency</a:t>
            </a:r>
          </a:p>
          <a:p>
            <a:pPr marL="171450" indent="-171450">
              <a:buFont typeface="Arial" panose="020B0604020202020204" pitchFamily="34" charset="0"/>
              <a:buChar char="•"/>
              <a:defRPr/>
            </a:pPr>
            <a:r>
              <a:rPr lang="en-US" altLang="en-US" dirty="0" smtClean="0"/>
              <a:t>Compare different solution of the same technologies</a:t>
            </a:r>
          </a:p>
          <a:p>
            <a:pPr>
              <a:defRPr/>
            </a:pPr>
            <a:endParaRPr lang="en-US" altLang="en-US" dirty="0" smtClean="0"/>
          </a:p>
          <a:p>
            <a:pPr>
              <a:defRPr/>
            </a:pPr>
            <a:endParaRPr lang="en-US" dirty="0"/>
          </a:p>
        </p:txBody>
      </p:sp>
      <p:sp>
        <p:nvSpPr>
          <p:cNvPr id="48131" name="Slide Number Placeholder 3"/>
          <p:cNvSpPr>
            <a:spLocks noGrp="1"/>
          </p:cNvSpPr>
          <p:nvPr>
            <p:ph type="sldNum" sz="quarter" idx="5"/>
          </p:nvPr>
        </p:nvSpPr>
        <p:spPr>
          <a:noFill/>
        </p:spPr>
        <p:txBody>
          <a:bodyPr/>
          <a:lstStyle/>
          <a:p>
            <a:fld id="{7C0D5636-5974-4924-9EB0-3C4A351540D2}" type="slidenum">
              <a:rPr lang="en-US" altLang="en-US" smtClean="0">
                <a:cs typeface="Arial" charset="0"/>
              </a:rPr>
              <a:pPr/>
              <a:t>16</a:t>
            </a:fld>
            <a:endParaRPr lang="en-US" alt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p:spPr>
        <p:txBody>
          <a:bodyPr/>
          <a:lstStyle/>
          <a:p>
            <a:pPr>
              <a:defRPr/>
            </a:pPr>
            <a:r>
              <a:rPr lang="en-US" altLang="en-US" b="1" dirty="0" smtClean="0">
                <a:solidFill>
                  <a:srgbClr val="000000"/>
                </a:solidFill>
              </a:rPr>
              <a:t>Supplement on energy efficiency for telecommunication equipment </a:t>
            </a:r>
            <a:r>
              <a:rPr lang="en-US" altLang="en-US" dirty="0" smtClean="0">
                <a:solidFill>
                  <a:srgbClr val="000000"/>
                </a:solidFill>
              </a:rPr>
              <a:t>reviews the concepts for energy efficiency in application to networking devices; it presents a concept of place in a network as a base for classification, describes a process for creating a single metric for energy efficiency which reflects the qualities of equipment scalability with traffic levels and provides testing topologies and traffic pattern descriptions.</a:t>
            </a:r>
          </a:p>
          <a:p>
            <a:pPr>
              <a:buClr>
                <a:schemeClr val="bg1"/>
              </a:buClr>
              <a:defRPr/>
            </a:pPr>
            <a:endParaRPr lang="en-US" dirty="0" smtClean="0"/>
          </a:p>
          <a:p>
            <a:pPr marL="171450" indent="-171450">
              <a:buClr>
                <a:schemeClr val="bg1"/>
              </a:buClr>
              <a:buFont typeface="Wingdings" panose="05000000000000000000" pitchFamily="2" charset="2"/>
              <a:buChar char="§"/>
              <a:defRPr/>
            </a:pPr>
            <a:r>
              <a:rPr lang="en-US" kern="0" dirty="0" smtClean="0">
                <a:solidFill>
                  <a:schemeClr val="bg1"/>
                </a:solidFill>
                <a:latin typeface="Cambria" panose="02040503050406030204" pitchFamily="18" charset="0"/>
              </a:rPr>
              <a:t>Network functionality,  measure energy usage, network architecture and components </a:t>
            </a:r>
            <a:r>
              <a:rPr lang="en-US" kern="0" smtClean="0">
                <a:solidFill>
                  <a:schemeClr val="bg1"/>
                </a:solidFill>
                <a:latin typeface="Cambria" panose="02040503050406030204" pitchFamily="18" charset="0"/>
              </a:rPr>
              <a:t>are analyzed</a:t>
            </a:r>
          </a:p>
          <a:p>
            <a:pPr marL="171450" indent="-171450">
              <a:buClr>
                <a:schemeClr val="bg1"/>
              </a:buClr>
              <a:buFont typeface="Wingdings" panose="05000000000000000000" pitchFamily="2" charset="2"/>
              <a:buChar char="§"/>
              <a:defRPr/>
            </a:pPr>
            <a:r>
              <a:rPr lang="en-US" kern="0" smtClean="0">
                <a:solidFill>
                  <a:schemeClr val="bg1"/>
                </a:solidFill>
                <a:latin typeface="Cambria" panose="02040503050406030204" pitchFamily="18" charset="0"/>
              </a:rPr>
              <a:t>Power </a:t>
            </a:r>
            <a:r>
              <a:rPr lang="en-US" kern="0" dirty="0" smtClean="0">
                <a:solidFill>
                  <a:schemeClr val="bg1"/>
                </a:solidFill>
                <a:latin typeface="Cambria" panose="02040503050406030204" pitchFamily="18" charset="0"/>
              </a:rPr>
              <a:t>measurement conditions, positions in the network and energy efficiency are discussed in the supplement</a:t>
            </a:r>
          </a:p>
          <a:p>
            <a:pPr>
              <a:defRPr/>
            </a:pPr>
            <a:endParaRPr lang="en-US" dirty="0" smtClean="0"/>
          </a:p>
        </p:txBody>
      </p:sp>
      <p:sp>
        <p:nvSpPr>
          <p:cNvPr id="50179" name="Slide Number Placeholder 3"/>
          <p:cNvSpPr>
            <a:spLocks noGrp="1"/>
          </p:cNvSpPr>
          <p:nvPr>
            <p:ph type="sldNum" sz="quarter" idx="5"/>
          </p:nvPr>
        </p:nvSpPr>
        <p:spPr>
          <a:noFill/>
        </p:spPr>
        <p:txBody>
          <a:bodyPr/>
          <a:lstStyle/>
          <a:p>
            <a:fld id="{BCE7CFED-FEA6-445D-8D56-D4DD76346379}" type="slidenum">
              <a:rPr lang="en-US" altLang="en-US" smtClean="0">
                <a:cs typeface="Arial" charset="0"/>
              </a:rPr>
              <a:pPr/>
              <a:t>17</a:t>
            </a:fld>
            <a:endParaRPr lang="en-US" alt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altLang="en-US" smtClean="0">
              <a:cs typeface="Arial" charset="0"/>
            </a:endParaRPr>
          </a:p>
        </p:txBody>
      </p:sp>
      <p:sp>
        <p:nvSpPr>
          <p:cNvPr id="52227" name="Slide Number Placeholder 3"/>
          <p:cNvSpPr>
            <a:spLocks noGrp="1"/>
          </p:cNvSpPr>
          <p:nvPr>
            <p:ph type="sldNum" sz="quarter" idx="5"/>
          </p:nvPr>
        </p:nvSpPr>
        <p:spPr>
          <a:noFill/>
        </p:spPr>
        <p:txBody>
          <a:bodyPr/>
          <a:lstStyle/>
          <a:p>
            <a:fld id="{BE389D2A-12A3-4060-8748-7280BD89D57C}" type="slidenum">
              <a:rPr lang="en-US" altLang="en-US" smtClean="0">
                <a:cs typeface="Arial" charset="0"/>
              </a:rPr>
              <a:pPr/>
              <a:t>18</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altLang="en-US" smtClean="0">
                <a:solidFill>
                  <a:srgbClr val="2E2E2E"/>
                </a:solidFill>
                <a:cs typeface="Arial" charset="0"/>
              </a:rPr>
              <a:t>WP3/5 is responsible for studies relating to ICT, environment and climate change, development of methodologies for evaluating the ICT effects on climate change and publishing guidelines for using ICTs in an eco-friendly way.</a:t>
            </a:r>
          </a:p>
          <a:p>
            <a:endParaRPr lang="en-US" altLang="en-US" smtClean="0">
              <a:cs typeface="Arial" charset="0"/>
            </a:endParaRPr>
          </a:p>
        </p:txBody>
      </p:sp>
      <p:sp>
        <p:nvSpPr>
          <p:cNvPr id="19459" name="Slide Number Placeholder 3"/>
          <p:cNvSpPr>
            <a:spLocks noGrp="1"/>
          </p:cNvSpPr>
          <p:nvPr>
            <p:ph type="sldNum" sz="quarter" idx="5"/>
          </p:nvPr>
        </p:nvSpPr>
        <p:spPr>
          <a:noFill/>
        </p:spPr>
        <p:txBody>
          <a:bodyPr/>
          <a:lstStyle/>
          <a:p>
            <a:fld id="{726609E9-894F-4999-A587-24A03F640B11}" type="slidenum">
              <a:rPr lang="en-US" altLang="en-US" smtClean="0">
                <a:cs typeface="Arial" charset="0"/>
              </a:rPr>
              <a:pPr/>
              <a:t>2</a:t>
            </a:fld>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altLang="en-US" smtClean="0">
              <a:cs typeface="Arial" charset="0"/>
            </a:endParaRPr>
          </a:p>
        </p:txBody>
      </p:sp>
      <p:sp>
        <p:nvSpPr>
          <p:cNvPr id="21507"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7539DF76-F446-44FE-AF4C-642CA3B46E41}" type="slidenum">
              <a:rPr lang="en-US" altLang="en-US" sz="1200">
                <a:solidFill>
                  <a:schemeClr val="tx1"/>
                </a:solidFill>
              </a:rPr>
              <a:pPr algn="r" eaLnBrk="0" hangingPunct="0"/>
              <a:t>3</a:t>
            </a:fld>
            <a:endParaRPr lang="en-US"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endParaRPr lang="en-US" altLang="en-US" smtClean="0">
              <a:cs typeface="Arial" charset="0"/>
            </a:endParaRPr>
          </a:p>
        </p:txBody>
      </p:sp>
      <p:sp>
        <p:nvSpPr>
          <p:cNvPr id="23555" name="Slide Number Placeholder 3"/>
          <p:cNvSpPr>
            <a:spLocks noGrp="1"/>
          </p:cNvSpPr>
          <p:nvPr>
            <p:ph type="sldNum" sz="quarter" idx="5"/>
          </p:nvPr>
        </p:nvSpPr>
        <p:spPr>
          <a:noFill/>
        </p:spPr>
        <p:txBody>
          <a:bodyPr/>
          <a:lstStyle/>
          <a:p>
            <a:fld id="{0DD5E06A-01F2-4D6F-8C8D-F5A307DDC084}" type="slidenum">
              <a:rPr lang="en-US" altLang="en-US" smtClean="0">
                <a:cs typeface="Arial" charset="0"/>
              </a:rPr>
              <a:pPr/>
              <a:t>4</a:t>
            </a:fld>
            <a:endParaRPr lang="en-US"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endParaRPr lang="en-US" altLang="en-US" smtClean="0">
              <a:cs typeface="Arial" charset="0"/>
            </a:endParaRPr>
          </a:p>
        </p:txBody>
      </p:sp>
      <p:sp>
        <p:nvSpPr>
          <p:cNvPr id="25603"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B44704FE-DBA8-435B-A78D-8CE14362F789}" type="slidenum">
              <a:rPr lang="en-US" altLang="en-US" sz="1200">
                <a:solidFill>
                  <a:schemeClr val="tx1"/>
                </a:solidFill>
              </a:rPr>
              <a:pPr algn="r" eaLnBrk="0" hangingPunct="0"/>
              <a:t>5</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en-US" altLang="en-US" smtClean="0">
              <a:cs typeface="Arial" charset="0"/>
            </a:endParaRPr>
          </a:p>
        </p:txBody>
      </p:sp>
      <p:sp>
        <p:nvSpPr>
          <p:cNvPr id="27651"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2B28C307-1247-4974-8493-9B36D4BFB30F}" type="slidenum">
              <a:rPr lang="en-US" altLang="en-US" sz="1200">
                <a:solidFill>
                  <a:schemeClr val="tx1"/>
                </a:solidFill>
              </a:rPr>
              <a:pPr algn="r" eaLnBrk="0" hangingPunct="0"/>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a:lnSpc>
                <a:spcPct val="90000"/>
              </a:lnSpc>
              <a:spcBef>
                <a:spcPct val="0"/>
              </a:spcBef>
            </a:pPr>
            <a:r>
              <a:rPr lang="en-US" sz="1000" smtClean="0">
                <a:cs typeface="Arial" charset="0"/>
              </a:rPr>
              <a:t>MTBF: Mean Time Between Failure</a:t>
            </a:r>
          </a:p>
          <a:p>
            <a:pPr>
              <a:lnSpc>
                <a:spcPct val="90000"/>
              </a:lnSpc>
              <a:spcBef>
                <a:spcPct val="0"/>
              </a:spcBef>
            </a:pPr>
            <a:endParaRPr lang="en-US" sz="1000" smtClean="0">
              <a:cs typeface="Arial" charset="0"/>
            </a:endParaRPr>
          </a:p>
          <a:p>
            <a:pPr>
              <a:lnSpc>
                <a:spcPct val="90000"/>
              </a:lnSpc>
              <a:spcBef>
                <a:spcPct val="0"/>
              </a:spcBef>
            </a:pPr>
            <a:r>
              <a:rPr lang="en-US" altLang="en-US" sz="1000" b="1" smtClean="0">
                <a:cs typeface="Arial" charset="0"/>
              </a:rPr>
              <a:t>ITU-T L.1000 </a:t>
            </a:r>
            <a:r>
              <a:rPr lang="en-US" altLang="en-US" sz="1000" smtClean="0">
                <a:cs typeface="Arial" charset="0"/>
              </a:rPr>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pPr>
              <a:lnSpc>
                <a:spcPct val="90000"/>
              </a:lnSpc>
              <a:spcBef>
                <a:spcPct val="0"/>
              </a:spcBef>
            </a:pPr>
            <a:endParaRPr lang="en-US" altLang="en-US" sz="1000" smtClean="0">
              <a:cs typeface="Arial" charset="0"/>
            </a:endParaRPr>
          </a:p>
          <a:p>
            <a:pPr>
              <a:lnSpc>
                <a:spcPct val="90000"/>
              </a:lnSpc>
              <a:spcBef>
                <a:spcPct val="0"/>
              </a:spcBef>
            </a:pPr>
            <a:r>
              <a:rPr lang="en-US" altLang="en-US" sz="1000" smtClean="0">
                <a:solidFill>
                  <a:srgbClr val="2E2E2E"/>
                </a:solidFill>
                <a:cs typeface="Arial" charset="0"/>
              </a:rPr>
              <a:t>- “</a:t>
            </a:r>
            <a:r>
              <a:rPr lang="en-GB" altLang="en-US" sz="1000" smtClean="0">
                <a:solidFill>
                  <a:srgbClr val="2E2E2E"/>
                </a:solidFill>
                <a:cs typeface="Arial" charset="0"/>
              </a:rPr>
              <a:t>Universal power adapter</a:t>
            </a:r>
            <a:r>
              <a:rPr lang="en-GB" altLang="zh-CN" sz="1000" smtClean="0">
                <a:solidFill>
                  <a:srgbClr val="2E2E2E"/>
                </a:solidFill>
                <a:cs typeface="宋体"/>
              </a:rPr>
              <a:t> and charger solution for mobile terminals and other ICT hand held devices</a:t>
            </a:r>
            <a:r>
              <a:rPr lang="en-US" altLang="zh-CN" sz="1000" smtClean="0">
                <a:solidFill>
                  <a:srgbClr val="2E2E2E"/>
                </a:solidFill>
                <a:cs typeface="宋体"/>
              </a:rPr>
              <a:t>” (</a:t>
            </a:r>
            <a:r>
              <a:rPr lang="en-US" altLang="en-US" sz="1000" b="1" smtClean="0">
                <a:solidFill>
                  <a:srgbClr val="2E2E2E"/>
                </a:solidFill>
                <a:cs typeface="Arial" charset="0"/>
              </a:rPr>
              <a:t>Recommendation ITU-T L.1000</a:t>
            </a:r>
            <a:r>
              <a:rPr lang="en-US" altLang="en-US" sz="1000" smtClean="0">
                <a:solidFill>
                  <a:srgbClr val="2E2E2E"/>
                </a:solidFill>
                <a:cs typeface="Arial" charset="0"/>
              </a:rPr>
              <a:t>)</a:t>
            </a:r>
            <a:endParaRPr lang="en-US" altLang="zh-CN" sz="1000" smtClean="0">
              <a:solidFill>
                <a:srgbClr val="2E2E2E"/>
              </a:solidFill>
              <a:cs typeface="宋体"/>
            </a:endParaRPr>
          </a:p>
          <a:p>
            <a:pPr>
              <a:lnSpc>
                <a:spcPct val="90000"/>
              </a:lnSpc>
              <a:spcBef>
                <a:spcPct val="0"/>
              </a:spcBef>
            </a:pPr>
            <a:r>
              <a:rPr lang="en-US" altLang="zh-CN" sz="1000" i="1" smtClean="0">
                <a:solidFill>
                  <a:srgbClr val="2E2E2E"/>
                </a:solidFill>
                <a:cs typeface="宋体"/>
              </a:rPr>
              <a:t>- Saves 82,000 tons of e-waste per year</a:t>
            </a:r>
          </a:p>
          <a:p>
            <a:pPr>
              <a:lnSpc>
                <a:spcPct val="90000"/>
              </a:lnSpc>
              <a:spcBef>
                <a:spcPct val="0"/>
              </a:spcBef>
            </a:pPr>
            <a:r>
              <a:rPr lang="en-US" altLang="zh-CN" sz="1000" i="1" smtClean="0">
                <a:solidFill>
                  <a:srgbClr val="2E2E2E"/>
                </a:solidFill>
                <a:cs typeface="宋体"/>
              </a:rPr>
              <a:t>- Saves at least 13.6 million tonnes of CO2 emissions annually</a:t>
            </a:r>
          </a:p>
          <a:p>
            <a:pPr>
              <a:lnSpc>
                <a:spcPct val="90000"/>
              </a:lnSpc>
              <a:spcBef>
                <a:spcPct val="0"/>
              </a:spcBef>
            </a:pPr>
            <a:endParaRPr lang="en-US" altLang="en-US" sz="1000" smtClean="0">
              <a:cs typeface="Arial" charset="0"/>
            </a:endParaRPr>
          </a:p>
          <a:p>
            <a:pPr>
              <a:lnSpc>
                <a:spcPct val="90000"/>
              </a:lnSpc>
              <a:spcBef>
                <a:spcPct val="0"/>
              </a:spcBef>
            </a:pPr>
            <a:r>
              <a:rPr lang="en-US" altLang="en-US" sz="1000" b="1" smtClean="0">
                <a:cs typeface="Arial" charset="0"/>
              </a:rPr>
              <a:t>ITU-T L.1001 </a:t>
            </a:r>
            <a:r>
              <a:rPr lang="en-US" altLang="en-US" sz="1000" smtClean="0">
                <a:cs typeface="Arial" charset="0"/>
              </a:rPr>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e-waste amount. The universal power adapter solution for ICT equipment for stationary use is designed to serve the vast majority of ICT devices.</a:t>
            </a:r>
          </a:p>
          <a:p>
            <a:pPr>
              <a:lnSpc>
                <a:spcPct val="90000"/>
              </a:lnSpc>
              <a:spcBef>
                <a:spcPct val="0"/>
              </a:spcBef>
            </a:pPr>
            <a:endParaRPr lang="en-US" altLang="en-US" sz="1000" smtClean="0">
              <a:cs typeface="Arial" charset="0"/>
            </a:endParaRPr>
          </a:p>
          <a:p>
            <a:pPr>
              <a:lnSpc>
                <a:spcPct val="90000"/>
              </a:lnSpc>
              <a:spcBef>
                <a:spcPct val="0"/>
              </a:spcBef>
            </a:pPr>
            <a:r>
              <a:rPr lang="en-US" altLang="en-US" sz="1000" b="1" smtClean="0">
                <a:solidFill>
                  <a:srgbClr val="FF0000"/>
                </a:solidFill>
                <a:cs typeface="Arial" charset="0"/>
              </a:rPr>
              <a:t>- </a:t>
            </a:r>
            <a:r>
              <a:rPr lang="en-US" altLang="en-US" sz="1000" b="1" smtClean="0">
                <a:solidFill>
                  <a:srgbClr val="000000"/>
                </a:solidFill>
                <a:cs typeface="Arial" charset="0"/>
              </a:rPr>
              <a:t>Consented</a:t>
            </a:r>
            <a:r>
              <a:rPr lang="en-US" altLang="en-US" sz="1000" smtClean="0">
                <a:solidFill>
                  <a:srgbClr val="000000"/>
                </a:solidFill>
                <a:cs typeface="Arial" charset="0"/>
              </a:rPr>
              <a:t> on 12 October 2012</a:t>
            </a:r>
            <a:br>
              <a:rPr lang="en-US" altLang="en-US" sz="1000" smtClean="0">
                <a:solidFill>
                  <a:srgbClr val="000000"/>
                </a:solidFill>
                <a:cs typeface="Arial" charset="0"/>
              </a:rPr>
            </a:br>
            <a:r>
              <a:rPr lang="en-US" altLang="en-US" sz="1000" smtClean="0">
                <a:solidFill>
                  <a:srgbClr val="000000"/>
                </a:solidFill>
                <a:cs typeface="Arial" charset="0"/>
              </a:rPr>
              <a:t>- </a:t>
            </a:r>
            <a:r>
              <a:rPr lang="en-US" altLang="en-US" sz="1000" b="1" smtClean="0">
                <a:solidFill>
                  <a:srgbClr val="FF0000"/>
                </a:solidFill>
                <a:cs typeface="Arial" charset="0"/>
              </a:rPr>
              <a:t>NEW - </a:t>
            </a:r>
            <a:r>
              <a:rPr lang="en-US" altLang="en-US" sz="1000" smtClean="0">
                <a:solidFill>
                  <a:srgbClr val="000000"/>
                </a:solidFill>
                <a:cs typeface="Arial" charset="0"/>
              </a:rPr>
              <a:t>“External universal power adapter solutions for ICT equipment for stationary use” </a:t>
            </a:r>
            <a:r>
              <a:rPr lang="en-US" altLang="zh-CN" sz="1000" smtClean="0">
                <a:solidFill>
                  <a:srgbClr val="2E2E2E"/>
                </a:solidFill>
                <a:cs typeface="宋体"/>
              </a:rPr>
              <a:t>(</a:t>
            </a:r>
            <a:r>
              <a:rPr lang="en-US" altLang="en-US" sz="1000" b="1" smtClean="0">
                <a:solidFill>
                  <a:srgbClr val="2E2E2E"/>
                </a:solidFill>
                <a:cs typeface="Arial" charset="0"/>
              </a:rPr>
              <a:t>Recommendation ITU-T L.1001</a:t>
            </a:r>
            <a:r>
              <a:rPr lang="en-US" altLang="en-US" sz="1000" smtClean="0">
                <a:solidFill>
                  <a:srgbClr val="2E2E2E"/>
                </a:solidFill>
                <a:cs typeface="Arial" charset="0"/>
              </a:rPr>
              <a:t>)</a:t>
            </a:r>
            <a:endParaRPr lang="en-US" altLang="en-US" sz="1000" smtClean="0">
              <a:solidFill>
                <a:srgbClr val="000000"/>
              </a:solidFill>
              <a:cs typeface="Arial" charset="0"/>
            </a:endParaRPr>
          </a:p>
          <a:p>
            <a:pPr>
              <a:lnSpc>
                <a:spcPct val="90000"/>
              </a:lnSpc>
              <a:spcBef>
                <a:spcPct val="0"/>
              </a:spcBef>
            </a:pPr>
            <a:r>
              <a:rPr lang="en-US" altLang="en-US" sz="1000" smtClean="0">
                <a:solidFill>
                  <a:srgbClr val="000000"/>
                </a:solidFill>
                <a:cs typeface="Arial" charset="0"/>
              </a:rPr>
              <a:t>- Saves 300,000 tonnes of e-waste annually</a:t>
            </a:r>
          </a:p>
          <a:p>
            <a:pPr>
              <a:lnSpc>
                <a:spcPct val="90000"/>
              </a:lnSpc>
              <a:spcBef>
                <a:spcPct val="0"/>
              </a:spcBef>
            </a:pPr>
            <a:r>
              <a:rPr lang="en-US" altLang="en-US" sz="1000" smtClean="0">
                <a:solidFill>
                  <a:srgbClr val="000000"/>
                </a:solidFill>
                <a:cs typeface="Arial" charset="0"/>
              </a:rPr>
              <a:t>- Reduces the energy consumption and greenhouse gas (GHG) emissions of external power supplies by between 25% and 50%</a:t>
            </a:r>
            <a:endParaRPr lang="en-US" sz="1000" smtClean="0">
              <a:cs typeface="Arial" charset="0"/>
            </a:endParaRPr>
          </a:p>
        </p:txBody>
      </p:sp>
      <p:sp>
        <p:nvSpPr>
          <p:cNvPr id="29699"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93876CB4-0711-46D9-A7EB-E0451EBDC586}" type="slidenum">
              <a:rPr lang="en-US" altLang="en-US" sz="1200">
                <a:solidFill>
                  <a:schemeClr val="tx1"/>
                </a:solidFill>
              </a:rPr>
              <a:pPr algn="r" eaLnBrk="0" hangingPunct="0"/>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it-IT" smtClean="0">
              <a:cs typeface="Arial" charset="0"/>
            </a:endParaRPr>
          </a:p>
        </p:txBody>
      </p:sp>
      <p:sp>
        <p:nvSpPr>
          <p:cNvPr id="31747"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664A977C-A2AF-4DC0-9617-D1F6BCD8825A}" type="slidenum">
              <a:rPr lang="en-US" altLang="en-US" sz="1200">
                <a:solidFill>
                  <a:schemeClr val="tx1"/>
                </a:solidFill>
              </a:rPr>
              <a:pPr algn="r" eaLnBrk="0" hangingPunct="0"/>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a:lnSpc>
                <a:spcPct val="90000"/>
              </a:lnSpc>
              <a:spcBef>
                <a:spcPct val="0"/>
              </a:spcBef>
            </a:pPr>
            <a:r>
              <a:rPr lang="en-US" smtClean="0">
                <a:cs typeface="Arial" charset="0"/>
              </a:rPr>
              <a:t>ITU-T L.1100 outlines key considerations in all phases of the recycling process, and provides guidelines as to how organizations may fairly and transparently report on rare-metal recycling.</a:t>
            </a:r>
          </a:p>
          <a:p>
            <a:pPr>
              <a:lnSpc>
                <a:spcPct val="90000"/>
              </a:lnSpc>
              <a:spcBef>
                <a:spcPct val="0"/>
              </a:spcBef>
            </a:pPr>
            <a:endParaRPr lang="en-US" smtClean="0">
              <a:cs typeface="Arial" charset="0"/>
            </a:endParaRPr>
          </a:p>
          <a:p>
            <a:pPr>
              <a:lnSpc>
                <a:spcPct val="90000"/>
              </a:lnSpc>
              <a:spcBef>
                <a:spcPct val="0"/>
              </a:spcBef>
            </a:pPr>
            <a:r>
              <a:rPr lang="en-US" smtClean="0">
                <a:cs typeface="Arial" charset="0"/>
              </a:rPr>
              <a:t>ITU-T L.1101 presents measurement methods to characterize rare metals in ICT goods. To achieve successful recycling systems, the rare metals information provided by manufacturers should be accurate. </a:t>
            </a:r>
          </a:p>
          <a:p>
            <a:pPr>
              <a:lnSpc>
                <a:spcPct val="90000"/>
              </a:lnSpc>
              <a:spcBef>
                <a:spcPct val="0"/>
              </a:spcBef>
            </a:pPr>
            <a:r>
              <a:rPr lang="en-US" smtClean="0">
                <a:cs typeface="Arial" charset="0"/>
              </a:rPr>
              <a:t>For successful recycling, producers are required to provide detailed information on rare metals to recyclers. The provided information should be accurate for effective recycling. However, many measurement and characterization methods may be used to obtain this information on elements (rare metals). Moreover, each method has its intrinsic advantages and disadvantages for the analysis of these elements. Element separation abilities and quantitative resolutions are divergent in different measurement methods. A common measurement method can facilitate recycling information exchanges between producers and recyclers.</a:t>
            </a:r>
          </a:p>
          <a:p>
            <a:pPr>
              <a:lnSpc>
                <a:spcPct val="90000"/>
              </a:lnSpc>
              <a:spcBef>
                <a:spcPct val="0"/>
              </a:spcBef>
            </a:pPr>
            <a:r>
              <a:rPr lang="en-US" smtClean="0">
                <a:cs typeface="Arial" charset="0"/>
              </a:rPr>
              <a:t>Based on the guidelines of IEC 62321, this Recommendation provides reference characterization procedures for efficient recycling of rare metals by using XRF (X-ray fluorescence) and ICP-MS (inductively coupled plasma mass spectrometry) measurement methods.</a:t>
            </a:r>
          </a:p>
          <a:p>
            <a:pPr>
              <a:lnSpc>
                <a:spcPct val="90000"/>
              </a:lnSpc>
            </a:pPr>
            <a:endParaRPr lang="en-US" smtClean="0">
              <a:cs typeface="Arial" charset="0"/>
            </a:endParaRPr>
          </a:p>
        </p:txBody>
      </p:sp>
      <p:sp>
        <p:nvSpPr>
          <p:cNvPr id="33795"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224003E6-6630-481D-BB1E-1EC7330A3F68}" type="slidenum">
              <a:rPr lang="en-US" altLang="en-US" sz="1200">
                <a:solidFill>
                  <a:schemeClr val="tx1"/>
                </a:solidFill>
              </a:rPr>
              <a:pPr algn="r" eaLnBrk="0" hangingPunct="0"/>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a:noFill/>
          </a:ln>
          <a:extLst/>
        </p:spPr>
        <p:txBody>
          <a:bodyPr wrap="none" lIns="0" tIns="0" rIns="0" bIns="0">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200" b="1" smtClean="0">
                <a:solidFill>
                  <a:srgbClr val="0C4B84"/>
                </a:solidFill>
              </a:rPr>
              <a:t> </a:t>
            </a:r>
            <a:endParaRPr lang="en-US" altLang="en-US" sz="2400" smtClean="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a:noFill/>
          </a:ln>
          <a:extLst/>
        </p:spPr>
        <p:txBody>
          <a:bodyPr wrap="none" lIns="0" tIns="0" rIns="0" bIns="0">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200" b="1" smtClean="0">
                <a:solidFill>
                  <a:srgbClr val="0C4B84"/>
                </a:solidFill>
              </a:rPr>
              <a:t> </a:t>
            </a:r>
            <a:endParaRPr lang="en-US" altLang="en-US" sz="2400" smtClean="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a:noFill/>
          </a:ln>
          <a:extLst/>
        </p:spPr>
        <p:txBody>
          <a:bodyPr wrap="none" lIns="0" tIns="0" rIns="0" bIns="0">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000" smtClean="0">
                <a:solidFill>
                  <a:srgbClr val="000000"/>
                </a:solidFill>
              </a:rPr>
              <a:t> </a:t>
            </a:r>
            <a:endParaRPr lang="en-US" altLang="en-US" sz="2400" smtClean="0">
              <a:solidFill>
                <a:schemeClr val="tx1"/>
              </a:solidFill>
            </a:endParaRPr>
          </a:p>
        </p:txBody>
      </p:sp>
      <p:pic>
        <p:nvPicPr>
          <p:cNvPr id="9" name="Picture 22"/>
          <p:cNvPicPr>
            <a:picLocks noChangeAspect="1" noChangeArrowheads="1"/>
          </p:cNvPicPr>
          <p:nvPr/>
        </p:nvPicPr>
        <p:blipFill>
          <a:blip r:embed="rId3"/>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a:noFill/>
          </a:ln>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800" smtClean="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pPr>
              <a:defRPr/>
            </a:pPr>
            <a:fld id="{39B0B29A-1AFF-4E9B-B102-9E87147CD092}" type="slidenum">
              <a:rPr lang="en-US" altLang="en-US"/>
              <a:pPr>
                <a:defRPr/>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0D21D5BA-A412-49DD-9442-8D18A47FD8D0}" type="slidenum">
              <a:rPr lang="en-US" altLang="en-US"/>
              <a:pPr>
                <a:defRPr/>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63F493C4-C396-43D2-B203-0DABD1610F7F}" type="slidenum">
              <a:rPr lang="en-US" altLang="en-US"/>
              <a:pPr>
                <a:defRPr/>
              </a:pPr>
              <a:t>‹#›</a:t>
            </a:fld>
            <a:endParaRPr lang="en-US"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C8E58BFF-BEC7-4D48-A336-D9DD7B1364EA}" type="slidenum">
              <a:rPr lang="en-US" altLang="en-US"/>
              <a:pPr>
                <a:defRPr/>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40F78579-FB42-4E64-9092-BC2EAF96C584}" type="slidenum">
              <a:rPr lang="en-US" altLang="en-US"/>
              <a:pPr>
                <a:defRPr/>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589207B5-C588-4340-A7C7-CA54867DB496}" type="slidenum">
              <a:rPr lang="en-US" altLang="en-US"/>
              <a:pPr>
                <a:defRPr/>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AEB5D69A-6E56-4F1E-99FD-ECD4E29733B1}" type="slidenum">
              <a:rPr lang="en-US" altLang="en-US"/>
              <a:pPr>
                <a:defRPr/>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0A9EFF93-FA17-4415-9F3E-39995902CC3A}" type="slidenum">
              <a:rPr lang="en-US" altLang="en-US"/>
              <a:pPr>
                <a:defRPr/>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09A1FEBE-80F9-45A1-97F1-DB4AF5AF603A}" type="slidenum">
              <a:rPr lang="en-US" altLang="en-US"/>
              <a:pPr>
                <a:defRPr/>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097504D5-364A-4992-ADEB-CE46E73758E7}" type="slidenum">
              <a:rPr lang="en-US" altLang="en-US"/>
              <a:pPr>
                <a:defRPr/>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D12F257B-FF7E-41AA-B42C-068408DEB356}" type="slidenum">
              <a:rPr lang="en-US" altLang="en-US"/>
              <a:pPr>
                <a:defRPr/>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67" name="Rectangle 43"/>
          <p:cNvSpPr>
            <a:spLocks noGrp="1" noChangeArrowheads="1"/>
          </p:cNvSpPr>
          <p:nvPr>
            <p:ph type="sldNum" sz="quarter" idx="4"/>
          </p:nvPr>
        </p:nvSpPr>
        <p:spPr bwMode="auto">
          <a:xfrm>
            <a:off x="8747125" y="6403975"/>
            <a:ext cx="36195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83BB7922-C51B-4E06-BF31-50878DB099E3}" type="slidenum">
              <a:rPr lang="en-US" altLang="en-US"/>
              <a:pPr>
                <a:defRPr/>
              </a:pPr>
              <a:t>‹#›</a:t>
            </a:fld>
            <a:endParaRPr lang="en-US" alt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52"/>
          <p:cNvPicPr>
            <a:picLocks noChangeAspect="1" noChangeArrowheads="1"/>
          </p:cNvPicPr>
          <p:nvPr/>
        </p:nvPicPr>
        <p:blipFill>
          <a:blip r:embed="rId15"/>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a:noFill/>
          </a:ln>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800" smtClean="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3 Imagen"/>
          <p:cNvPicPr>
            <a:picLocks noChangeAspect="1"/>
          </p:cNvPicPr>
          <p:nvPr/>
        </p:nvPicPr>
        <p:blipFill>
          <a:blip r:embed="rId3"/>
          <a:srcRect b="24159"/>
          <a:stretch>
            <a:fillRect/>
          </a:stretch>
        </p:blipFill>
        <p:spPr bwMode="auto">
          <a:xfrm>
            <a:off x="0" y="27384"/>
            <a:ext cx="9144000" cy="6858000"/>
          </a:xfrm>
          <a:prstGeom prst="rect">
            <a:avLst/>
          </a:prstGeom>
          <a:noFill/>
          <a:ln w="9525">
            <a:noFill/>
            <a:miter lim="800000"/>
            <a:headEnd/>
            <a:tailEnd/>
          </a:ln>
        </p:spPr>
      </p:pic>
      <p:pic>
        <p:nvPicPr>
          <p:cNvPr id="16386"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1" name="Rectangle 9"/>
          <p:cNvSpPr>
            <a:spLocks noChangeArrowheads="1"/>
          </p:cNvSpPr>
          <p:nvPr/>
        </p:nvSpPr>
        <p:spPr bwMode="auto">
          <a:xfrm>
            <a:off x="576263" y="980381"/>
            <a:ext cx="7991475" cy="2160587"/>
          </a:xfrm>
          <a:prstGeom prst="rect">
            <a:avLst/>
          </a:prstGeom>
          <a:noFill/>
          <a:ln w="9525">
            <a:noFill/>
            <a:miter lim="800000"/>
            <a:headEnd/>
            <a:tailEnd/>
          </a:ln>
          <a:effectLst/>
        </p:spPr>
        <p:txBody>
          <a:bodyPr/>
          <a:lstStyle/>
          <a:p>
            <a:pPr algn="ctr"/>
            <a:endParaRPr lang="en-US" altLang="en-US" sz="1400" b="1" dirty="0">
              <a:solidFill>
                <a:schemeClr val="bg1"/>
              </a:solidFill>
              <a:latin typeface="Cambria" pitchFamily="18" charset="0"/>
              <a:cs typeface="Microsoft Sans Serif" pitchFamily="34" charset="0"/>
            </a:endParaRPr>
          </a:p>
          <a:p>
            <a:pPr algn="ctr"/>
            <a:r>
              <a:rPr lang="en-US" altLang="en-US" b="1" dirty="0">
                <a:solidFill>
                  <a:schemeClr val="bg1"/>
                </a:solidFill>
                <a:latin typeface="Cambria" pitchFamily="18" charset="0"/>
                <a:cs typeface="Microsoft Sans Serif" pitchFamily="34" charset="0"/>
              </a:rPr>
              <a:t>Overview of </a:t>
            </a:r>
          </a:p>
          <a:p>
            <a:pPr algn="ctr"/>
            <a:r>
              <a:rPr lang="en-US" altLang="en-US" b="1" dirty="0">
                <a:solidFill>
                  <a:schemeClr val="bg1"/>
                </a:solidFill>
                <a:latin typeface="Cambria" pitchFamily="18" charset="0"/>
                <a:cs typeface="Microsoft Sans Serif" pitchFamily="34" charset="0"/>
              </a:rPr>
              <a:t>Question 17/5</a:t>
            </a:r>
          </a:p>
          <a:p>
            <a:pPr algn="ctr"/>
            <a:r>
              <a:rPr lang="en-US" altLang="en-US" b="1" dirty="0">
                <a:solidFill>
                  <a:schemeClr val="bg1"/>
                </a:solidFill>
                <a:latin typeface="Cambria" pitchFamily="18" charset="0"/>
                <a:cs typeface="Microsoft Sans Serif" pitchFamily="34" charset="0"/>
              </a:rPr>
              <a:t>“Energy efficiency for the ICT sector and harmonization of environmental standards” </a:t>
            </a:r>
          </a:p>
          <a:p>
            <a:pPr algn="ctr"/>
            <a:r>
              <a:rPr lang="en-US" altLang="en-US" b="1" dirty="0">
                <a:solidFill>
                  <a:schemeClr val="bg1"/>
                </a:solidFill>
                <a:latin typeface="Cambria" pitchFamily="18" charset="0"/>
                <a:cs typeface="Microsoft Sans Serif" pitchFamily="34" charset="0"/>
              </a:rPr>
              <a:t>and </a:t>
            </a:r>
          </a:p>
          <a:p>
            <a:pPr algn="ctr"/>
            <a:r>
              <a:rPr lang="en-US" altLang="en-US" b="1" dirty="0">
                <a:solidFill>
                  <a:schemeClr val="bg1"/>
                </a:solidFill>
                <a:latin typeface="Cambria" pitchFamily="18" charset="0"/>
                <a:cs typeface="Microsoft Sans Serif" pitchFamily="34" charset="0"/>
              </a:rPr>
              <a:t>Question 13/5 </a:t>
            </a:r>
          </a:p>
          <a:p>
            <a:pPr algn="ctr"/>
            <a:r>
              <a:rPr lang="en-US" altLang="en-US" b="1" dirty="0">
                <a:solidFill>
                  <a:schemeClr val="bg1"/>
                </a:solidFill>
                <a:latin typeface="Cambria" pitchFamily="18" charset="0"/>
                <a:cs typeface="Microsoft Sans Serif" pitchFamily="34" charset="0"/>
              </a:rPr>
              <a:t>“Environmental impact reduction including </a:t>
            </a:r>
            <a:r>
              <a:rPr lang="en-US" altLang="en-US" b="1" dirty="0" err="1">
                <a:solidFill>
                  <a:schemeClr val="bg1"/>
                </a:solidFill>
                <a:latin typeface="Cambria" pitchFamily="18" charset="0"/>
                <a:cs typeface="Microsoft Sans Serif" pitchFamily="34" charset="0"/>
              </a:rPr>
              <a:t>e-waste</a:t>
            </a:r>
            <a:r>
              <a:rPr lang="en-US" altLang="en-US" b="1" dirty="0">
                <a:solidFill>
                  <a:schemeClr val="bg1"/>
                </a:solidFill>
                <a:latin typeface="Cambria" pitchFamily="18" charset="0"/>
                <a:cs typeface="Microsoft Sans Serif" pitchFamily="34" charset="0"/>
              </a:rPr>
              <a:t>”</a:t>
            </a:r>
          </a:p>
          <a:p>
            <a:pPr algn="ctr"/>
            <a:endParaRPr lang="en-US" altLang="en-US" sz="3000" b="1" dirty="0">
              <a:solidFill>
                <a:schemeClr val="bg1"/>
              </a:solidFill>
              <a:latin typeface="Cambria" pitchFamily="18" charset="0"/>
              <a:cs typeface="Microsoft Sans Serif" pitchFamily="34" charset="0"/>
            </a:endParaRPr>
          </a:p>
          <a:p>
            <a:pPr algn="ctr"/>
            <a:endParaRPr lang="en-US" altLang="en-US" sz="3000" dirty="0">
              <a:solidFill>
                <a:schemeClr val="bg1"/>
              </a:solidFill>
              <a:effectLst>
                <a:outerShdw blurRad="38100" dist="38100" dir="2700000" algn="tl">
                  <a:srgbClr val="C0C0C0"/>
                </a:outerShdw>
              </a:effectLst>
            </a:endParaRPr>
          </a:p>
        </p:txBody>
      </p:sp>
      <p:sp>
        <p:nvSpPr>
          <p:cNvPr id="16388" name="Subtitle 2"/>
          <p:cNvSpPr txBox="1">
            <a:spLocks/>
          </p:cNvSpPr>
          <p:nvPr/>
        </p:nvSpPr>
        <p:spPr bwMode="auto">
          <a:xfrm>
            <a:off x="1285875" y="4941888"/>
            <a:ext cx="6570663" cy="1079500"/>
          </a:xfrm>
          <a:prstGeom prst="rect">
            <a:avLst/>
          </a:prstGeom>
          <a:noFill/>
          <a:ln w="9525">
            <a:noFill/>
            <a:miter lim="800000"/>
            <a:headEnd/>
            <a:tailEnd/>
          </a:ln>
        </p:spPr>
        <p:txBody>
          <a:bodyPr/>
          <a:lstStyle/>
          <a:p>
            <a:pPr algn="ctr" eaLnBrk="0" hangingPunct="0">
              <a:spcBef>
                <a:spcPct val="20000"/>
              </a:spcBef>
              <a:buClr>
                <a:srgbClr val="0E438A"/>
              </a:buClr>
              <a:buSzPct val="110000"/>
              <a:buFont typeface="Wingdings" pitchFamily="2" charset="2"/>
              <a:buNone/>
            </a:pPr>
            <a:r>
              <a:rPr lang="en-US" altLang="en-US" b="1" dirty="0" smtClean="0">
                <a:solidFill>
                  <a:schemeClr val="bg1"/>
                </a:solidFill>
                <a:latin typeface="Cambria" pitchFamily="18" charset="0"/>
              </a:rPr>
              <a:t>Paolo Gemma</a:t>
            </a:r>
            <a:endParaRPr lang="en-US" altLang="en-US" b="1" dirty="0">
              <a:solidFill>
                <a:schemeClr val="bg1"/>
              </a:solidFill>
              <a:latin typeface="Cambria" pitchFamily="18" charset="0"/>
            </a:endParaRPr>
          </a:p>
          <a:p>
            <a:pPr algn="ctr" eaLnBrk="0" hangingPunct="0">
              <a:spcBef>
                <a:spcPct val="20000"/>
              </a:spcBef>
              <a:buClr>
                <a:srgbClr val="0E438A"/>
              </a:buClr>
              <a:buSzPct val="110000"/>
              <a:buFont typeface="Wingdings" pitchFamily="2" charset="2"/>
              <a:buNone/>
            </a:pPr>
            <a:r>
              <a:rPr lang="en-US" altLang="en-US" dirty="0" smtClean="0">
                <a:solidFill>
                  <a:schemeClr val="bg1"/>
                </a:solidFill>
                <a:latin typeface="Cambria" pitchFamily="18" charset="0"/>
              </a:rPr>
              <a:t>Chairman of Working Party 3, </a:t>
            </a:r>
            <a:r>
              <a:rPr lang="en-US" altLang="en-US" dirty="0">
                <a:solidFill>
                  <a:schemeClr val="bg1"/>
                </a:solidFill>
                <a:latin typeface="Cambria" pitchFamily="18" charset="0"/>
              </a:rPr>
              <a:t>ITU-T Study Group 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4818"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4" name="1 Marcador de contenido"/>
          <p:cNvSpPr txBox="1">
            <a:spLocks/>
          </p:cNvSpPr>
          <p:nvPr/>
        </p:nvSpPr>
        <p:spPr>
          <a:xfrm>
            <a:off x="250825" y="1125538"/>
            <a:ext cx="6121400" cy="122396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fontAlgn="auto">
              <a:spcAft>
                <a:spcPts val="0"/>
              </a:spcAft>
              <a:buFont typeface="Wingdings" panose="05000000000000000000" pitchFamily="2" charset="2"/>
              <a:buChar char="§"/>
              <a:defRPr/>
            </a:pPr>
            <a:r>
              <a:rPr lang="en-US" b="1" kern="0" dirty="0">
                <a:solidFill>
                  <a:schemeClr val="bg1"/>
                </a:solidFill>
                <a:latin typeface="Cambria" panose="02040503050406030204" pitchFamily="18" charset="0"/>
              </a:rPr>
              <a:t>Energy is not inexhaustible</a:t>
            </a:r>
            <a:r>
              <a:rPr lang="en-US" kern="0" dirty="0">
                <a:solidFill>
                  <a:schemeClr val="bg1"/>
                </a:solidFill>
                <a:latin typeface="Cambria" panose="02040503050406030204" pitchFamily="18" charset="0"/>
              </a:rPr>
              <a:t>, as natural resources are not </a:t>
            </a:r>
            <a:r>
              <a:rPr lang="en-US" kern="0" dirty="0" smtClean="0">
                <a:solidFill>
                  <a:schemeClr val="bg1"/>
                </a:solidFill>
                <a:latin typeface="Cambria" panose="02040503050406030204" pitchFamily="18" charset="0"/>
              </a:rPr>
              <a:t>infinite</a:t>
            </a:r>
            <a:endParaRPr lang="en-US" kern="0" dirty="0">
              <a:solidFill>
                <a:schemeClr val="bg1"/>
              </a:solidFill>
              <a:latin typeface="Cambria" panose="02040503050406030204" pitchFamily="18" charset="0"/>
            </a:endParaRPr>
          </a:p>
          <a:p>
            <a:pPr fontAlgn="auto">
              <a:spcAft>
                <a:spcPts val="0"/>
              </a:spcAft>
              <a:buFont typeface="Wingdings" panose="05000000000000000000" pitchFamily="2" charset="2"/>
              <a:buChar char="§"/>
              <a:defRPr/>
            </a:pPr>
            <a:r>
              <a:rPr lang="en-US" kern="0" dirty="0">
                <a:solidFill>
                  <a:schemeClr val="bg1"/>
                </a:solidFill>
                <a:latin typeface="Cambria" panose="02040503050406030204" pitchFamily="18" charset="0"/>
              </a:rPr>
              <a:t>We need to transform our daily behavior, envisioning ambitious goals for a sustainable </a:t>
            </a:r>
            <a:r>
              <a:rPr lang="en-US" kern="0" dirty="0" smtClean="0">
                <a:solidFill>
                  <a:schemeClr val="bg1"/>
                </a:solidFill>
                <a:latin typeface="Cambria" panose="02040503050406030204" pitchFamily="18" charset="0"/>
              </a:rPr>
              <a:t>future</a:t>
            </a:r>
            <a:endParaRPr lang="en-US" kern="0" dirty="0">
              <a:solidFill>
                <a:schemeClr val="bg1"/>
              </a:solidFill>
              <a:latin typeface="Cambria" panose="02040503050406030204" pitchFamily="18" charset="0"/>
            </a:endParaRPr>
          </a:p>
          <a:p>
            <a:pPr fontAlgn="auto">
              <a:spcAft>
                <a:spcPts val="0"/>
              </a:spcAft>
              <a:buFont typeface="Wingdings" panose="05000000000000000000" pitchFamily="2" charset="2"/>
              <a:buChar char="§"/>
              <a:defRPr/>
            </a:pPr>
            <a:endParaRPr lang="en-US" sz="2000" b="1" kern="0" dirty="0">
              <a:solidFill>
                <a:schemeClr val="bg1"/>
              </a:solidFill>
              <a:latin typeface="Cambria" panose="02040503050406030204" pitchFamily="18" charset="0"/>
            </a:endParaRPr>
          </a:p>
        </p:txBody>
      </p:sp>
      <p:sp>
        <p:nvSpPr>
          <p:cNvPr id="8" name="1 Marcador de contenido"/>
          <p:cNvSpPr txBox="1">
            <a:spLocks/>
          </p:cNvSpPr>
          <p:nvPr/>
        </p:nvSpPr>
        <p:spPr>
          <a:xfrm>
            <a:off x="250825" y="4365625"/>
            <a:ext cx="8713788" cy="1223963"/>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r" fontAlgn="auto">
              <a:spcAft>
                <a:spcPts val="0"/>
              </a:spcAft>
              <a:buFont typeface="Wingdings" panose="05000000000000000000" pitchFamily="2" charset="2"/>
              <a:buChar char="§"/>
              <a:defRPr/>
            </a:pPr>
            <a:r>
              <a:rPr lang="en-US" kern="0" dirty="0">
                <a:solidFill>
                  <a:schemeClr val="bg1"/>
                </a:solidFill>
                <a:latin typeface="Cambria" panose="02040503050406030204" pitchFamily="18" charset="0"/>
              </a:rPr>
              <a:t>Change is possible, but can’t wait… </a:t>
            </a:r>
            <a:br>
              <a:rPr lang="en-US" kern="0" dirty="0">
                <a:solidFill>
                  <a:schemeClr val="bg1"/>
                </a:solidFill>
                <a:latin typeface="Cambria" panose="02040503050406030204" pitchFamily="18" charset="0"/>
              </a:rPr>
            </a:br>
            <a:r>
              <a:rPr lang="en-US" kern="0" dirty="0">
                <a:solidFill>
                  <a:schemeClr val="bg1"/>
                </a:solidFill>
                <a:latin typeface="Cambria" panose="02040503050406030204" pitchFamily="18" charset="0"/>
              </a:rPr>
              <a:t>… we need to </a:t>
            </a:r>
            <a:r>
              <a:rPr lang="en-US" b="1" kern="0" dirty="0">
                <a:solidFill>
                  <a:schemeClr val="bg1"/>
                </a:solidFill>
                <a:latin typeface="Cambria" panose="02040503050406030204" pitchFamily="18" charset="0"/>
              </a:rPr>
              <a:t>act right now!</a:t>
            </a:r>
          </a:p>
        </p:txBody>
      </p:sp>
      <p:pic>
        <p:nvPicPr>
          <p:cNvPr id="34821" name="Picture 6" descr="http://leadchangegroup.com/wp-content/uploads/2013/06/CHANGE.jpg"/>
          <p:cNvPicPr>
            <a:picLocks noChangeAspect="1" noChangeArrowheads="1"/>
          </p:cNvPicPr>
          <p:nvPr/>
        </p:nvPicPr>
        <p:blipFill>
          <a:blip r:embed="rId5"/>
          <a:srcRect/>
          <a:stretch>
            <a:fillRect/>
          </a:stretch>
        </p:blipFill>
        <p:spPr bwMode="auto">
          <a:xfrm>
            <a:off x="323850" y="3911600"/>
            <a:ext cx="3529013" cy="1965325"/>
          </a:xfrm>
          <a:prstGeom prst="rect">
            <a:avLst/>
          </a:prstGeom>
          <a:noFill/>
          <a:ln w="9525">
            <a:noFill/>
            <a:miter lim="800000"/>
            <a:headEnd/>
            <a:tailEnd/>
          </a:ln>
        </p:spPr>
      </p:pic>
      <p:sp>
        <p:nvSpPr>
          <p:cNvPr id="34822" name="Content Placeholder 2"/>
          <p:cNvSpPr txBox="1">
            <a:spLocks/>
          </p:cNvSpPr>
          <p:nvPr/>
        </p:nvSpPr>
        <p:spPr bwMode="auto">
          <a:xfrm>
            <a:off x="344488" y="5876925"/>
            <a:ext cx="3076575" cy="288925"/>
          </a:xfrm>
          <a:prstGeom prst="rect">
            <a:avLst/>
          </a:prstGeom>
          <a:noFill/>
          <a:ln w="9525">
            <a:noFill/>
            <a:miter lim="800000"/>
            <a:headEnd/>
            <a:tailEnd/>
          </a:ln>
        </p:spPr>
        <p:txBody>
          <a:bodyPr/>
          <a:lstStyle/>
          <a:p>
            <a:pPr eaLnBrk="0" hangingPunct="0">
              <a:spcBef>
                <a:spcPct val="20000"/>
              </a:spcBef>
              <a:buClr>
                <a:srgbClr val="0E438A"/>
              </a:buClr>
              <a:buSzPct val="110000"/>
              <a:buFont typeface="Wingdings" pitchFamily="2" charset="2"/>
              <a:buNone/>
            </a:pPr>
            <a:r>
              <a:rPr lang="en-US" altLang="en-US" sz="1000">
                <a:solidFill>
                  <a:schemeClr val="bg1"/>
                </a:solidFill>
                <a:cs typeface="Tahoma" pitchFamily="34" charset="0"/>
              </a:rPr>
              <a:t>Photo credit: leadchangegroup.com</a:t>
            </a:r>
          </a:p>
        </p:txBody>
      </p:sp>
      <p:pic>
        <p:nvPicPr>
          <p:cNvPr id="34823" name="Picture 8" descr="http://burntech.tv/wp-content/uploads/2013/06/6c65e704ce82f8a0c01ce08e5c6fe684.png"/>
          <p:cNvPicPr>
            <a:picLocks noChangeAspect="1" noChangeArrowheads="1"/>
          </p:cNvPicPr>
          <p:nvPr/>
        </p:nvPicPr>
        <p:blipFill>
          <a:blip r:embed="rId6"/>
          <a:srcRect/>
          <a:stretch>
            <a:fillRect/>
          </a:stretch>
        </p:blipFill>
        <p:spPr bwMode="auto">
          <a:xfrm>
            <a:off x="6732588" y="1341438"/>
            <a:ext cx="1628775" cy="1358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6866"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6" name="Title 1"/>
          <p:cNvSpPr txBox="1">
            <a:spLocks/>
          </p:cNvSpPr>
          <p:nvPr/>
        </p:nvSpPr>
        <p:spPr>
          <a:xfrm>
            <a:off x="827088" y="88900"/>
            <a:ext cx="7385050"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smtClean="0">
                <a:solidFill>
                  <a:schemeClr val="bg1"/>
                </a:solidFill>
                <a:latin typeface="Cambria" panose="02040503050406030204" pitchFamily="18" charset="0"/>
                <a:ea typeface="+mn-ea"/>
                <a:cs typeface="Microsoft Sans Serif" panose="020B0604020202020204" pitchFamily="34" charset="0"/>
              </a:rPr>
              <a:t>Question 17/5</a:t>
            </a:r>
            <a:endParaRPr lang="en-US" altLang="en-US" sz="2800" dirty="0">
              <a:solidFill>
                <a:schemeClr val="bg1"/>
              </a:solidFill>
              <a:latin typeface="Cambria" panose="02040503050406030204" pitchFamily="18" charset="0"/>
              <a:ea typeface="+mn-ea"/>
              <a:cs typeface="Microsoft Sans Serif" panose="020B0604020202020204" pitchFamily="34" charset="0"/>
            </a:endParaRPr>
          </a:p>
        </p:txBody>
      </p:sp>
      <p:sp>
        <p:nvSpPr>
          <p:cNvPr id="36868" name="1 Marcador de contenido"/>
          <p:cNvSpPr txBox="1">
            <a:spLocks/>
          </p:cNvSpPr>
          <p:nvPr/>
        </p:nvSpPr>
        <p:spPr bwMode="auto">
          <a:xfrm>
            <a:off x="774700" y="2276475"/>
            <a:ext cx="7821613" cy="3240088"/>
          </a:xfrm>
          <a:prstGeom prst="rect">
            <a:avLst/>
          </a:prstGeom>
          <a:noFill/>
          <a:ln w="9525">
            <a:noFill/>
            <a:miter lim="800000"/>
            <a:headEnd/>
            <a:tailEnd/>
          </a:ln>
        </p:spPr>
        <p:txBody>
          <a:bodyPr/>
          <a:lstStyle/>
          <a:p>
            <a:pPr marL="360363" indent="-360363">
              <a:lnSpc>
                <a:spcPct val="110000"/>
              </a:lnSpc>
              <a:spcBef>
                <a:spcPct val="20000"/>
              </a:spcBef>
              <a:buClr>
                <a:schemeClr val="accent1"/>
              </a:buClr>
              <a:buSzPct val="100000"/>
              <a:buFont typeface="Symbol" pitchFamily="18" charset="2"/>
              <a:buNone/>
            </a:pPr>
            <a:r>
              <a:rPr lang="en-US" b="1">
                <a:solidFill>
                  <a:schemeClr val="bg1"/>
                </a:solidFill>
                <a:latin typeface="Cambria" pitchFamily="18" charset="0"/>
              </a:rPr>
              <a:t>Main study area:</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Definition of measurement methods, metrics/KPI and reference values for different technologies </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Sharing of best practices for ICT’s energy efficiency enhancements </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Analysis of the most energy efficient architectures and solutions in support of smart grids</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Complement and harmonize ICT and environmental standards developed by other ITU Study Groups and Standardization Bodies</a:t>
            </a:r>
          </a:p>
        </p:txBody>
      </p:sp>
      <p:sp>
        <p:nvSpPr>
          <p:cNvPr id="10" name="Title 1"/>
          <p:cNvSpPr txBox="1">
            <a:spLocks/>
          </p:cNvSpPr>
          <p:nvPr/>
        </p:nvSpPr>
        <p:spPr>
          <a:xfrm>
            <a:off x="71438" y="765175"/>
            <a:ext cx="889317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400" dirty="0">
                <a:solidFill>
                  <a:schemeClr val="bg1"/>
                </a:solidFill>
                <a:latin typeface="Cambria" panose="02040503050406030204" pitchFamily="18" charset="0"/>
                <a:ea typeface="+mn-ea"/>
                <a:cs typeface="Microsoft Sans Serif" panose="020B0604020202020204" pitchFamily="34" charset="0"/>
              </a:rPr>
              <a:t>Energy efficiency for the ICT sector and </a:t>
            </a:r>
            <a:r>
              <a:rPr lang="en-US" altLang="en-US" sz="2400" dirty="0" smtClean="0">
                <a:solidFill>
                  <a:schemeClr val="bg1"/>
                </a:solidFill>
                <a:latin typeface="Cambria" panose="02040503050406030204" pitchFamily="18" charset="0"/>
                <a:ea typeface="+mn-ea"/>
                <a:cs typeface="Microsoft Sans Serif" panose="020B0604020202020204" pitchFamily="34" charset="0"/>
              </a:rPr>
              <a:t/>
            </a:r>
            <a:br>
              <a:rPr lang="en-US" altLang="en-US" sz="2400" dirty="0" smtClean="0">
                <a:solidFill>
                  <a:schemeClr val="bg1"/>
                </a:solidFill>
                <a:latin typeface="Cambria" panose="02040503050406030204" pitchFamily="18" charset="0"/>
                <a:ea typeface="+mn-ea"/>
                <a:cs typeface="Microsoft Sans Serif" panose="020B0604020202020204" pitchFamily="34" charset="0"/>
              </a:rPr>
            </a:br>
            <a:r>
              <a:rPr lang="en-US" altLang="en-US" sz="2400" dirty="0" smtClean="0">
                <a:solidFill>
                  <a:schemeClr val="bg1"/>
                </a:solidFill>
                <a:latin typeface="Cambria" panose="02040503050406030204" pitchFamily="18" charset="0"/>
                <a:ea typeface="+mn-ea"/>
                <a:cs typeface="Microsoft Sans Serif" panose="020B0604020202020204" pitchFamily="34" charset="0"/>
              </a:rPr>
              <a:t>harmonization </a:t>
            </a:r>
            <a:r>
              <a:rPr lang="en-US" altLang="en-US" sz="2400" dirty="0">
                <a:solidFill>
                  <a:schemeClr val="bg1"/>
                </a:solidFill>
                <a:latin typeface="Cambria" panose="02040503050406030204" pitchFamily="18" charset="0"/>
                <a:ea typeface="+mn-ea"/>
                <a:cs typeface="Microsoft Sans Serif" panose="020B0604020202020204" pitchFamily="34" charset="0"/>
              </a:rPr>
              <a:t>of environmental standards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8914"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38915" name="Title 1"/>
          <p:cNvSpPr txBox="1">
            <a:spLocks/>
          </p:cNvSpPr>
          <p:nvPr/>
        </p:nvSpPr>
        <p:spPr bwMode="auto">
          <a:xfrm>
            <a:off x="827088" y="88900"/>
            <a:ext cx="7385050" cy="676275"/>
          </a:xfrm>
          <a:prstGeom prst="rect">
            <a:avLst/>
          </a:prstGeom>
          <a:noFill/>
          <a:ln w="9525">
            <a:noFill/>
            <a:miter lim="800000"/>
            <a:headEnd/>
            <a:tailEnd/>
          </a:ln>
        </p:spPr>
        <p:txBody>
          <a:bodyPr/>
          <a:lstStyle/>
          <a:p>
            <a:pPr algn="ctr" eaLnBrk="0" hangingPunct="0"/>
            <a:r>
              <a:rPr lang="en-US" altLang="en-US" sz="2800" b="1">
                <a:solidFill>
                  <a:schemeClr val="bg1"/>
                </a:solidFill>
                <a:latin typeface="Cambria" pitchFamily="18" charset="0"/>
                <a:cs typeface="Microsoft Sans Serif" pitchFamily="34" charset="0"/>
              </a:rPr>
              <a:t>Question 17/5</a:t>
            </a:r>
          </a:p>
        </p:txBody>
      </p:sp>
      <p:sp>
        <p:nvSpPr>
          <p:cNvPr id="24" name="1 Marcador de contenido"/>
          <p:cNvSpPr txBox="1">
            <a:spLocks/>
          </p:cNvSpPr>
          <p:nvPr/>
        </p:nvSpPr>
        <p:spPr>
          <a:xfrm>
            <a:off x="827088" y="1916113"/>
            <a:ext cx="4968875" cy="4176712"/>
          </a:xfrm>
          <a:prstGeom prst="rect">
            <a:avLst/>
          </a:prstGeom>
        </p:spPr>
        <p:txBody>
          <a:bodyPr/>
          <a:lstStyle/>
          <a:p>
            <a:pPr marL="360363" indent="-360363">
              <a:lnSpc>
                <a:spcPct val="110000"/>
              </a:lnSpc>
              <a:spcBef>
                <a:spcPct val="20000"/>
              </a:spcBef>
              <a:buClr>
                <a:schemeClr val="accent1"/>
              </a:buClr>
              <a:buSzPct val="100000"/>
              <a:buFont typeface="Symbol" pitchFamily="18" charset="2"/>
              <a:buNone/>
            </a:pPr>
            <a:r>
              <a:rPr lang="en-US" b="1">
                <a:solidFill>
                  <a:schemeClr val="bg1"/>
                </a:solidFill>
                <a:latin typeface="Cambria" pitchFamily="18" charset="0"/>
              </a:rPr>
              <a:t>Main Tasks:</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Develop Recommendations in the in the field of energy efficiency</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Develop best practices and best reference cases</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Provide and maintain an overview of key mitigation technologies </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Coordinate with other ITU Study Groups and other bodies on a regular basis to ensure closest alignment </a:t>
            </a:r>
          </a:p>
        </p:txBody>
      </p:sp>
      <p:sp>
        <p:nvSpPr>
          <p:cNvPr id="7" name="Title 1"/>
          <p:cNvSpPr txBox="1">
            <a:spLocks/>
          </p:cNvSpPr>
          <p:nvPr/>
        </p:nvSpPr>
        <p:spPr>
          <a:xfrm>
            <a:off x="71438" y="765175"/>
            <a:ext cx="889317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400" dirty="0">
                <a:solidFill>
                  <a:schemeClr val="bg1"/>
                </a:solidFill>
                <a:latin typeface="Cambria" panose="02040503050406030204" pitchFamily="18" charset="0"/>
                <a:ea typeface="+mn-ea"/>
                <a:cs typeface="Microsoft Sans Serif" panose="020B0604020202020204" pitchFamily="34" charset="0"/>
              </a:rPr>
              <a:t>Energy efficiency for the ICT sector and </a:t>
            </a:r>
            <a:r>
              <a:rPr lang="en-US" altLang="en-US" sz="2400" dirty="0" smtClean="0">
                <a:solidFill>
                  <a:schemeClr val="bg1"/>
                </a:solidFill>
                <a:latin typeface="Cambria" panose="02040503050406030204" pitchFamily="18" charset="0"/>
                <a:ea typeface="+mn-ea"/>
                <a:cs typeface="Microsoft Sans Serif" panose="020B0604020202020204" pitchFamily="34" charset="0"/>
              </a:rPr>
              <a:t/>
            </a:r>
            <a:br>
              <a:rPr lang="en-US" altLang="en-US" sz="2400" dirty="0" smtClean="0">
                <a:solidFill>
                  <a:schemeClr val="bg1"/>
                </a:solidFill>
                <a:latin typeface="Cambria" panose="02040503050406030204" pitchFamily="18" charset="0"/>
                <a:ea typeface="+mn-ea"/>
                <a:cs typeface="Microsoft Sans Serif" panose="020B0604020202020204" pitchFamily="34" charset="0"/>
              </a:rPr>
            </a:br>
            <a:r>
              <a:rPr lang="en-US" altLang="en-US" sz="2400" dirty="0" smtClean="0">
                <a:solidFill>
                  <a:schemeClr val="bg1"/>
                </a:solidFill>
                <a:latin typeface="Cambria" panose="02040503050406030204" pitchFamily="18" charset="0"/>
                <a:ea typeface="+mn-ea"/>
                <a:cs typeface="Microsoft Sans Serif" panose="020B0604020202020204" pitchFamily="34" charset="0"/>
              </a:rPr>
              <a:t>harmonization </a:t>
            </a:r>
            <a:r>
              <a:rPr lang="en-US" altLang="en-US" sz="2400" dirty="0">
                <a:solidFill>
                  <a:schemeClr val="bg1"/>
                </a:solidFill>
                <a:latin typeface="Cambria" panose="02040503050406030204" pitchFamily="18" charset="0"/>
                <a:ea typeface="+mn-ea"/>
                <a:cs typeface="Microsoft Sans Serif" panose="020B0604020202020204" pitchFamily="34" charset="0"/>
              </a:rPr>
              <a:t>of environmental standards</a:t>
            </a:r>
          </a:p>
        </p:txBody>
      </p:sp>
      <p:pic>
        <p:nvPicPr>
          <p:cNvPr id="38918" name="Picture 7" descr="C:\Users\campilon\Pictures\SHUTTERSTOCK\shutterstock_27059872.jpg"/>
          <p:cNvPicPr>
            <a:picLocks noChangeAspect="1" noChangeArrowheads="1"/>
          </p:cNvPicPr>
          <p:nvPr/>
        </p:nvPicPr>
        <p:blipFill>
          <a:blip r:embed="rId5"/>
          <a:srcRect/>
          <a:stretch>
            <a:fillRect/>
          </a:stretch>
        </p:blipFill>
        <p:spPr bwMode="auto">
          <a:xfrm>
            <a:off x="6180138" y="2565400"/>
            <a:ext cx="2495550" cy="2403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0962"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 name="Content Placeholder 11"/>
          <p:cNvSpPr txBox="1">
            <a:spLocks/>
          </p:cNvSpPr>
          <p:nvPr/>
        </p:nvSpPr>
        <p:spPr>
          <a:xfrm>
            <a:off x="323850" y="838200"/>
            <a:ext cx="3960813" cy="5111750"/>
          </a:xfrm>
          <a:prstGeom prst="rect">
            <a:avLst/>
          </a:prstGeom>
        </p:spPr>
        <p:txBody>
          <a:bodyPr/>
          <a:lstStyle/>
          <a:p>
            <a:pPr marL="179388" indent="-179388" eaLnBrk="0" hangingPunct="0">
              <a:spcBef>
                <a:spcPct val="20000"/>
              </a:spcBef>
              <a:buClr>
                <a:schemeClr val="bg1"/>
              </a:buClr>
              <a:buSzPct val="110000"/>
              <a:buFont typeface="Wingdings" pitchFamily="2" charset="2"/>
              <a:buNone/>
            </a:pPr>
            <a:r>
              <a:rPr lang="en-US">
                <a:solidFill>
                  <a:schemeClr val="bg1"/>
                </a:solidFill>
                <a:latin typeface="Cambria" pitchFamily="18" charset="0"/>
              </a:rPr>
              <a:t>Work in progress</a:t>
            </a:r>
            <a:endParaRPr lang="en-US" b="1">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r>
              <a:rPr lang="en-US" sz="1800" b="1">
                <a:solidFill>
                  <a:schemeClr val="bg1"/>
                </a:solidFill>
                <a:latin typeface="Cambria" pitchFamily="18" charset="0"/>
              </a:rPr>
              <a:t>L.assDC </a:t>
            </a:r>
            <a:r>
              <a:rPr lang="en-US" sz="1800">
                <a:solidFill>
                  <a:schemeClr val="bg1"/>
                </a:solidFill>
                <a:latin typeface="Cambria" pitchFamily="18" charset="0"/>
              </a:rPr>
              <a:t> - Assessment of energy efficiency on infrastructure in data center and telecom center</a:t>
            </a:r>
          </a:p>
          <a:p>
            <a:pPr marL="179388" indent="-179388" eaLnBrk="0" hangingPunct="0">
              <a:spcBef>
                <a:spcPct val="20000"/>
              </a:spcBef>
              <a:buClr>
                <a:schemeClr val="bg1"/>
              </a:buClr>
              <a:buSzPct val="110000"/>
              <a:buFont typeface="Wingdings" pitchFamily="2" charset="2"/>
              <a:buChar char="§"/>
            </a:pPr>
            <a:r>
              <a:rPr lang="en-US" sz="1800" b="1">
                <a:solidFill>
                  <a:schemeClr val="bg1"/>
                </a:solidFill>
                <a:latin typeface="Cambria" pitchFamily="18" charset="0"/>
              </a:rPr>
              <a:t>L.DC minimum set</a:t>
            </a:r>
            <a:r>
              <a:rPr lang="en-US" sz="1800">
                <a:solidFill>
                  <a:schemeClr val="bg1"/>
                </a:solidFill>
                <a:latin typeface="Cambria" pitchFamily="18" charset="0"/>
              </a:rPr>
              <a:t> - Minimum data set and communication interface requirements for Data Center energy management </a:t>
            </a:r>
          </a:p>
          <a:p>
            <a:pPr marL="179388" indent="-179388" eaLnBrk="0" hangingPunct="0">
              <a:spcBef>
                <a:spcPct val="20000"/>
              </a:spcBef>
              <a:buClr>
                <a:schemeClr val="bg1"/>
              </a:buClr>
              <a:buSzPct val="110000"/>
              <a:buFont typeface="Wingdings" pitchFamily="2" charset="2"/>
              <a:buChar char="§"/>
            </a:pPr>
            <a:r>
              <a:rPr lang="en-US" sz="1800" b="1">
                <a:solidFill>
                  <a:schemeClr val="bg1"/>
                </a:solidFill>
                <a:latin typeface="Cambria" pitchFamily="18" charset="0"/>
              </a:rPr>
              <a:t>L.M&amp;M_Networks </a:t>
            </a:r>
            <a:r>
              <a:rPr lang="en-US" sz="1800">
                <a:solidFill>
                  <a:schemeClr val="bg1"/>
                </a:solidFill>
                <a:latin typeface="Cambria" pitchFamily="18" charset="0"/>
              </a:rPr>
              <a:t> - Energy efficiency measurement and metrics for telecommunication network</a:t>
            </a:r>
          </a:p>
          <a:p>
            <a:pPr marL="179388" indent="-179388" eaLnBrk="0" hangingPunct="0">
              <a:spcBef>
                <a:spcPct val="20000"/>
              </a:spcBef>
              <a:buClr>
                <a:schemeClr val="bg1"/>
              </a:buClr>
              <a:buSzPct val="110000"/>
              <a:buFont typeface="Wingdings" pitchFamily="2" charset="2"/>
              <a:buChar char="§"/>
            </a:pPr>
            <a:r>
              <a:rPr lang="en-US" sz="1800" b="1">
                <a:solidFill>
                  <a:schemeClr val="bg1"/>
                </a:solidFill>
                <a:latin typeface="Cambria" pitchFamily="18" charset="0"/>
              </a:rPr>
              <a:t>L.NET_Infra_assessment </a:t>
            </a:r>
            <a:r>
              <a:rPr lang="en-US" sz="1800">
                <a:solidFill>
                  <a:schemeClr val="bg1"/>
                </a:solidFill>
                <a:latin typeface="Cambria" pitchFamily="18" charset="0"/>
              </a:rPr>
              <a:t>- Total network infrastructure Energy efficiency metrics</a:t>
            </a:r>
          </a:p>
          <a:p>
            <a:pPr marL="179388" indent="-179388" eaLnBrk="0" hangingPunct="0">
              <a:spcBef>
                <a:spcPct val="20000"/>
              </a:spcBef>
              <a:buClr>
                <a:schemeClr val="bg1"/>
              </a:buClr>
              <a:buSzPct val="110000"/>
              <a:buFont typeface="Wingdings" pitchFamily="2" charset="2"/>
              <a:buChar char="§"/>
            </a:pPr>
            <a:r>
              <a:rPr lang="en-US" sz="1800" b="1">
                <a:solidFill>
                  <a:schemeClr val="bg1"/>
                </a:solidFill>
                <a:latin typeface="Cambria" pitchFamily="18" charset="0"/>
              </a:rPr>
              <a:t>L.RBS_assesment </a:t>
            </a:r>
            <a:r>
              <a:rPr lang="en-US" sz="1800">
                <a:solidFill>
                  <a:schemeClr val="bg1"/>
                </a:solidFill>
                <a:latin typeface="Cambria" pitchFamily="18" charset="0"/>
              </a:rPr>
              <a:t> - Energy efficiency metrics of mobile station cell site and best practice for energy saving</a:t>
            </a:r>
          </a:p>
        </p:txBody>
      </p:sp>
      <p:sp>
        <p:nvSpPr>
          <p:cNvPr id="40964" name="Rectangle 9"/>
          <p:cNvSpPr>
            <a:spLocks noChangeArrowheads="1"/>
          </p:cNvSpPr>
          <p:nvPr/>
        </p:nvSpPr>
        <p:spPr bwMode="auto">
          <a:xfrm>
            <a:off x="1908175" y="115888"/>
            <a:ext cx="518477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Deliverables under study</a:t>
            </a:r>
          </a:p>
        </p:txBody>
      </p:sp>
      <p:sp>
        <p:nvSpPr>
          <p:cNvPr id="9" name="Rectangle 10"/>
          <p:cNvSpPr>
            <a:spLocks noChangeArrowheads="1"/>
          </p:cNvSpPr>
          <p:nvPr/>
        </p:nvSpPr>
        <p:spPr bwMode="auto">
          <a:xfrm>
            <a:off x="5076825" y="5373688"/>
            <a:ext cx="3455988" cy="935037"/>
          </a:xfrm>
          <a:prstGeom prst="rect">
            <a:avLst/>
          </a:prstGeom>
          <a:solidFill>
            <a:schemeClr val="tx2">
              <a:lumMod val="60000"/>
              <a:lumOff val="40000"/>
              <a:alpha val="80000"/>
            </a:schemeClr>
          </a:solidFill>
          <a:ln>
            <a:noFill/>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defRPr/>
            </a:pPr>
            <a:endParaRPr lang="en-US" altLang="en-US" sz="2000" smtClean="0">
              <a:solidFill>
                <a:srgbClr val="646464"/>
              </a:solidFill>
              <a:cs typeface="Arial" pitchFamily="34" charset="0"/>
            </a:endParaRPr>
          </a:p>
        </p:txBody>
      </p:sp>
      <p:sp>
        <p:nvSpPr>
          <p:cNvPr id="11" name="Content Placeholder 11"/>
          <p:cNvSpPr txBox="1">
            <a:spLocks/>
          </p:cNvSpPr>
          <p:nvPr/>
        </p:nvSpPr>
        <p:spPr>
          <a:xfrm>
            <a:off x="4643438" y="836613"/>
            <a:ext cx="3952875" cy="5111750"/>
          </a:xfrm>
          <a:prstGeom prst="rect">
            <a:avLst/>
          </a:prstGeom>
        </p:spPr>
        <p:txBody>
          <a:bodyPr/>
          <a:lstStyle/>
          <a:p>
            <a:pPr marL="179388" indent="-179388" eaLnBrk="0" hangingPunct="0">
              <a:spcBef>
                <a:spcPct val="20000"/>
              </a:spcBef>
              <a:buClr>
                <a:schemeClr val="bg1"/>
              </a:buClr>
              <a:buSzPct val="110000"/>
              <a:buFont typeface="Wingdings" pitchFamily="2" charset="2"/>
              <a:buNone/>
            </a:pPr>
            <a:r>
              <a:rPr lang="en-US">
                <a:solidFill>
                  <a:schemeClr val="bg1"/>
                </a:solidFill>
                <a:latin typeface="Cambria" pitchFamily="18" charset="0"/>
              </a:rPr>
              <a:t>New work items</a:t>
            </a:r>
            <a:endParaRPr lang="en-US" b="1">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Assessment of energy consumption of telecommunication services </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Reference operational model and interface for improving energy efficiency of ICT network devices</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Analysis of the energy efficiency of telecommunication services used for the needs of smart grid applications</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Standardization terms and trends in energy efficiency</a:t>
            </a:r>
          </a:p>
        </p:txBody>
      </p:sp>
      <p:sp>
        <p:nvSpPr>
          <p:cNvPr id="40967" name="Rectangle 9"/>
          <p:cNvSpPr>
            <a:spLocks noChangeArrowheads="1"/>
          </p:cNvSpPr>
          <p:nvPr/>
        </p:nvSpPr>
        <p:spPr bwMode="auto">
          <a:xfrm>
            <a:off x="4932363" y="5373688"/>
            <a:ext cx="3743325" cy="863600"/>
          </a:xfrm>
          <a:prstGeom prst="rect">
            <a:avLst/>
          </a:prstGeom>
          <a:noFill/>
          <a:ln w="9525">
            <a:noFill/>
            <a:miter lim="800000"/>
            <a:headEnd/>
            <a:tailEnd/>
          </a:ln>
        </p:spPr>
        <p:txBody>
          <a:bodyPr/>
          <a:lstStyle/>
          <a:p>
            <a:pPr algn="ctr"/>
            <a:r>
              <a:rPr lang="en-US" altLang="en-US" b="1">
                <a:solidFill>
                  <a:schemeClr val="bg1"/>
                </a:solidFill>
                <a:latin typeface="Cambria" pitchFamily="18" charset="0"/>
                <a:cs typeface="Microsoft Sans Serif" pitchFamily="34" charset="0"/>
              </a:rPr>
              <a:t>Contributions are welcomed!</a:t>
            </a:r>
          </a:p>
          <a:p>
            <a:pPr algn="ctr"/>
            <a:r>
              <a:rPr lang="en-US" altLang="en-US" b="1">
                <a:solidFill>
                  <a:schemeClr val="bg1"/>
                </a:solidFill>
                <a:latin typeface="Cambria" pitchFamily="18" charset="0"/>
                <a:cs typeface="Microsoft Sans Serif" pitchFamily="34" charset="0"/>
              </a:rPr>
              <a:t>Take part of our discussion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3010"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 name="Content Placeholder 11"/>
          <p:cNvSpPr txBox="1">
            <a:spLocks/>
          </p:cNvSpPr>
          <p:nvPr/>
        </p:nvSpPr>
        <p:spPr>
          <a:xfrm>
            <a:off x="179388" y="1268413"/>
            <a:ext cx="6553200" cy="5400675"/>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bg1"/>
              </a:buClr>
              <a:defRPr/>
            </a:pPr>
            <a:r>
              <a:rPr lang="en-US" sz="2000" b="1" kern="0" dirty="0" smtClean="0">
                <a:solidFill>
                  <a:schemeClr val="bg1"/>
                </a:solidFill>
                <a:latin typeface="Cambria" panose="02040503050406030204" pitchFamily="18" charset="0"/>
              </a:rPr>
              <a:t>Recommendation ITU-T L.1300rev </a:t>
            </a:r>
            <a:r>
              <a:rPr lang="en-US" sz="2000" kern="0" dirty="0" smtClean="0">
                <a:solidFill>
                  <a:schemeClr val="bg1"/>
                </a:solidFill>
                <a:latin typeface="Cambria" panose="02040503050406030204" pitchFamily="18" charset="0"/>
              </a:rPr>
              <a:t>- Best </a:t>
            </a:r>
            <a:r>
              <a:rPr lang="en-US" sz="2000" kern="0" dirty="0">
                <a:solidFill>
                  <a:schemeClr val="bg1"/>
                </a:solidFill>
                <a:latin typeface="Cambria" panose="02040503050406030204" pitchFamily="18" charset="0"/>
              </a:rPr>
              <a:t>practices for green data </a:t>
            </a:r>
            <a:r>
              <a:rPr lang="en-US" sz="2000" kern="0" dirty="0" smtClean="0">
                <a:solidFill>
                  <a:schemeClr val="bg1"/>
                </a:solidFill>
                <a:latin typeface="Cambria" panose="02040503050406030204" pitchFamily="18" charset="0"/>
              </a:rPr>
              <a:t>centers</a:t>
            </a:r>
            <a:endParaRPr lang="en-US" sz="2000" kern="0" dirty="0">
              <a:solidFill>
                <a:schemeClr val="bg1"/>
              </a:solidFill>
              <a:latin typeface="Cambria" panose="02040503050406030204" pitchFamily="18" charset="0"/>
            </a:endParaRPr>
          </a:p>
          <a:p>
            <a:pPr>
              <a:buClr>
                <a:schemeClr val="bg1"/>
              </a:buClr>
              <a:defRPr/>
            </a:pPr>
            <a:endParaRPr lang="en-US" sz="2000" kern="0" dirty="0" smtClean="0">
              <a:solidFill>
                <a:schemeClr val="bg1"/>
              </a:solidFill>
              <a:latin typeface="Cambria" panose="02040503050406030204" pitchFamily="18" charset="0"/>
            </a:endParaRPr>
          </a:p>
          <a:p>
            <a:pPr>
              <a:buClr>
                <a:schemeClr val="bg1"/>
              </a:buClr>
              <a:defRPr/>
            </a:pPr>
            <a:r>
              <a:rPr lang="en-US" sz="2000" b="1" kern="0" dirty="0" smtClean="0">
                <a:solidFill>
                  <a:schemeClr val="bg1"/>
                </a:solidFill>
                <a:latin typeface="Cambria" panose="02040503050406030204" pitchFamily="18" charset="0"/>
              </a:rPr>
              <a:t>Recommendation ITU-T L.1310rev </a:t>
            </a:r>
            <a:r>
              <a:rPr lang="en-US" sz="2000" kern="0" dirty="0" smtClean="0">
                <a:solidFill>
                  <a:schemeClr val="bg1"/>
                </a:solidFill>
                <a:latin typeface="Cambria" panose="02040503050406030204" pitchFamily="18" charset="0"/>
              </a:rPr>
              <a:t>- Energy </a:t>
            </a:r>
            <a:r>
              <a:rPr lang="en-US" sz="2000" kern="0" dirty="0">
                <a:solidFill>
                  <a:schemeClr val="bg1"/>
                </a:solidFill>
                <a:latin typeface="Cambria" panose="02040503050406030204" pitchFamily="18" charset="0"/>
              </a:rPr>
              <a:t>efficiency metrics and measurement for TLC </a:t>
            </a:r>
            <a:r>
              <a:rPr lang="en-US" sz="2000" kern="0" dirty="0" smtClean="0">
                <a:solidFill>
                  <a:schemeClr val="bg1"/>
                </a:solidFill>
                <a:latin typeface="Cambria" panose="02040503050406030204" pitchFamily="18" charset="0"/>
              </a:rPr>
              <a:t>equipment</a:t>
            </a:r>
          </a:p>
          <a:p>
            <a:pPr>
              <a:buClr>
                <a:schemeClr val="bg1"/>
              </a:buClr>
              <a:defRPr/>
            </a:pPr>
            <a:endParaRPr lang="en-US" sz="2000" kern="0" dirty="0">
              <a:solidFill>
                <a:schemeClr val="bg1"/>
              </a:solidFill>
              <a:latin typeface="Cambria" panose="02040503050406030204" pitchFamily="18" charset="0"/>
            </a:endParaRPr>
          </a:p>
          <a:p>
            <a:pPr>
              <a:buClr>
                <a:schemeClr val="bg1"/>
              </a:buClr>
              <a:defRPr/>
            </a:pPr>
            <a:r>
              <a:rPr lang="en-US" sz="2000" b="1" kern="0" dirty="0" smtClean="0">
                <a:solidFill>
                  <a:schemeClr val="bg1"/>
                </a:solidFill>
                <a:latin typeface="Cambria" panose="02040503050406030204" pitchFamily="18" charset="0"/>
              </a:rPr>
              <a:t>Recommendation ITU-T L.1320</a:t>
            </a:r>
            <a:r>
              <a:rPr lang="en-US" sz="2000" kern="0" dirty="0" smtClean="0">
                <a:solidFill>
                  <a:schemeClr val="bg1"/>
                </a:solidFill>
                <a:latin typeface="Cambria" panose="02040503050406030204" pitchFamily="18" charset="0"/>
              </a:rPr>
              <a:t> </a:t>
            </a:r>
            <a:r>
              <a:rPr lang="en-US" sz="2000" kern="0" dirty="0">
                <a:solidFill>
                  <a:schemeClr val="bg1"/>
                </a:solidFill>
                <a:latin typeface="Cambria" panose="02040503050406030204" pitchFamily="18" charset="0"/>
              </a:rPr>
              <a:t>- Energy efficiency metrics and measurement for power and cooling equipment for telecommunications and data </a:t>
            </a:r>
            <a:r>
              <a:rPr lang="en-US" sz="2000" kern="0" dirty="0" err="1" smtClean="0">
                <a:solidFill>
                  <a:schemeClr val="bg1"/>
                </a:solidFill>
                <a:latin typeface="Cambria" panose="02040503050406030204" pitchFamily="18" charset="0"/>
              </a:rPr>
              <a:t>centres</a:t>
            </a:r>
            <a:endParaRPr lang="en-US" sz="2000" kern="0" dirty="0" smtClean="0">
              <a:solidFill>
                <a:schemeClr val="bg1"/>
              </a:solidFill>
              <a:latin typeface="Cambria" panose="02040503050406030204" pitchFamily="18" charset="0"/>
            </a:endParaRPr>
          </a:p>
          <a:p>
            <a:pPr>
              <a:buClr>
                <a:schemeClr val="bg1"/>
              </a:buClr>
              <a:defRPr/>
            </a:pPr>
            <a:endParaRPr lang="en-US" sz="2000" kern="0" dirty="0">
              <a:solidFill>
                <a:schemeClr val="bg1"/>
              </a:solidFill>
              <a:latin typeface="Cambria" panose="02040503050406030204" pitchFamily="18" charset="0"/>
            </a:endParaRPr>
          </a:p>
          <a:p>
            <a:pPr>
              <a:buClr>
                <a:schemeClr val="bg1"/>
              </a:buClr>
              <a:defRPr/>
            </a:pPr>
            <a:r>
              <a:rPr lang="en-US" sz="2000" b="1" kern="0" dirty="0" smtClean="0">
                <a:solidFill>
                  <a:schemeClr val="bg1"/>
                </a:solidFill>
                <a:latin typeface="Cambria" panose="02040503050406030204" pitchFamily="18" charset="0"/>
              </a:rPr>
              <a:t>Recommendation </a:t>
            </a:r>
            <a:r>
              <a:rPr lang="en-US" sz="2000" b="1" kern="0" dirty="0">
                <a:solidFill>
                  <a:schemeClr val="bg1"/>
                </a:solidFill>
                <a:latin typeface="Cambria" panose="02040503050406030204" pitchFamily="18" charset="0"/>
              </a:rPr>
              <a:t>ITU-T L.1340 </a:t>
            </a:r>
            <a:r>
              <a:rPr lang="en-US" sz="2000" kern="0" dirty="0">
                <a:solidFill>
                  <a:schemeClr val="bg1"/>
                </a:solidFill>
                <a:latin typeface="Cambria" panose="02040503050406030204" pitchFamily="18" charset="0"/>
              </a:rPr>
              <a:t>- Informative values on the energy efficiency of telecommunication equipment</a:t>
            </a:r>
          </a:p>
        </p:txBody>
      </p:sp>
      <p:sp>
        <p:nvSpPr>
          <p:cNvPr id="43012" name="Rectangle 9"/>
          <p:cNvSpPr>
            <a:spLocks noChangeArrowheads="1"/>
          </p:cNvSpPr>
          <p:nvPr/>
        </p:nvSpPr>
        <p:spPr bwMode="auto">
          <a:xfrm>
            <a:off x="233363"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pic>
        <p:nvPicPr>
          <p:cNvPr id="43013" name="Picture 2" descr="C:\Documents and Settings\bueti\My Documents\My Pictures\eaton-hp-future-data-center.jpg"/>
          <p:cNvPicPr>
            <a:picLocks noChangeAspect="1" noChangeArrowheads="1"/>
          </p:cNvPicPr>
          <p:nvPr/>
        </p:nvPicPr>
        <p:blipFill>
          <a:blip r:embed="rId5"/>
          <a:srcRect/>
          <a:stretch>
            <a:fillRect/>
          </a:stretch>
        </p:blipFill>
        <p:spPr bwMode="auto">
          <a:xfrm>
            <a:off x="6881813" y="1773238"/>
            <a:ext cx="2154237" cy="1225550"/>
          </a:xfrm>
          <a:prstGeom prst="rect">
            <a:avLst/>
          </a:prstGeom>
          <a:noFill/>
          <a:ln w="9525">
            <a:noFill/>
            <a:miter lim="800000"/>
            <a:headEnd/>
            <a:tailEnd/>
          </a:ln>
        </p:spPr>
      </p:pic>
      <p:pic>
        <p:nvPicPr>
          <p:cNvPr id="43014" name="Picture 8" descr="ANd9GcShJDh-jFCMv2Q-AxSZT1niOwoDoVo6_7RGvG4jebULii939ltNUg"/>
          <p:cNvPicPr>
            <a:picLocks noChangeAspect="1" noChangeArrowheads="1"/>
          </p:cNvPicPr>
          <p:nvPr/>
        </p:nvPicPr>
        <p:blipFill>
          <a:blip r:embed="rId6"/>
          <a:srcRect/>
          <a:stretch>
            <a:fillRect/>
          </a:stretch>
        </p:blipFill>
        <p:spPr bwMode="auto">
          <a:xfrm>
            <a:off x="6881813" y="4221163"/>
            <a:ext cx="2154237" cy="1341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5058"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 name="Content Placeholder 11"/>
          <p:cNvSpPr txBox="1">
            <a:spLocks/>
          </p:cNvSpPr>
          <p:nvPr/>
        </p:nvSpPr>
        <p:spPr>
          <a:xfrm>
            <a:off x="539750" y="5445125"/>
            <a:ext cx="8712200" cy="122396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bg1"/>
              </a:buClr>
              <a:defRPr/>
            </a:pPr>
            <a:r>
              <a:rPr lang="en-US" sz="2000" kern="0" dirty="0">
                <a:solidFill>
                  <a:schemeClr val="bg1"/>
                </a:solidFill>
                <a:latin typeface="Cambria" panose="02040503050406030204" pitchFamily="18" charset="0"/>
              </a:rPr>
              <a:t>Best practices related to optimum design and </a:t>
            </a:r>
            <a:r>
              <a:rPr lang="en-US" sz="2000" kern="0" dirty="0" smtClean="0">
                <a:solidFill>
                  <a:schemeClr val="bg1"/>
                </a:solidFill>
                <a:latin typeface="Cambria" panose="02040503050406030204" pitchFamily="18" charset="0"/>
              </a:rPr>
              <a:t>construction</a:t>
            </a:r>
            <a:endParaRPr lang="en-US" sz="2000" kern="0" dirty="0">
              <a:solidFill>
                <a:schemeClr val="bg1"/>
              </a:solidFill>
              <a:latin typeface="Cambria" panose="02040503050406030204" pitchFamily="18" charset="0"/>
            </a:endParaRPr>
          </a:p>
          <a:p>
            <a:pPr>
              <a:buClr>
                <a:schemeClr val="bg1"/>
              </a:buClr>
              <a:defRPr/>
            </a:pPr>
            <a:r>
              <a:rPr lang="en-US" sz="2000" kern="0" dirty="0">
                <a:solidFill>
                  <a:schemeClr val="bg1"/>
                </a:solidFill>
                <a:latin typeface="Cambria" panose="02040503050406030204" pitchFamily="18" charset="0"/>
              </a:rPr>
              <a:t>Efficient use and management of data </a:t>
            </a:r>
            <a:r>
              <a:rPr lang="en-US" sz="2000" kern="0" dirty="0" err="1" smtClean="0">
                <a:solidFill>
                  <a:schemeClr val="bg1"/>
                </a:solidFill>
                <a:latin typeface="Cambria" panose="02040503050406030204" pitchFamily="18" charset="0"/>
              </a:rPr>
              <a:t>centres</a:t>
            </a:r>
            <a:r>
              <a:rPr lang="en-US" sz="2000" kern="0" dirty="0" smtClean="0">
                <a:solidFill>
                  <a:schemeClr val="bg1"/>
                </a:solidFill>
                <a:latin typeface="Cambria" panose="02040503050406030204" pitchFamily="18" charset="0"/>
              </a:rPr>
              <a:t>, </a:t>
            </a:r>
            <a:r>
              <a:rPr lang="en-US" sz="2000" kern="0" dirty="0">
                <a:solidFill>
                  <a:schemeClr val="bg1"/>
                </a:solidFill>
                <a:latin typeface="Cambria" panose="02040503050406030204" pitchFamily="18" charset="0"/>
              </a:rPr>
              <a:t>taking into account both power and cooling </a:t>
            </a:r>
            <a:r>
              <a:rPr lang="en-US" sz="2000" kern="0" dirty="0" smtClean="0">
                <a:solidFill>
                  <a:schemeClr val="bg1"/>
                </a:solidFill>
                <a:latin typeface="Cambria" panose="02040503050406030204" pitchFamily="18" charset="0"/>
              </a:rPr>
              <a:t>equipment</a:t>
            </a:r>
            <a:endParaRPr lang="en-US" sz="2000" kern="0" dirty="0">
              <a:solidFill>
                <a:schemeClr val="bg1"/>
              </a:solidFill>
              <a:latin typeface="Cambria" panose="02040503050406030204" pitchFamily="18" charset="0"/>
            </a:endParaRPr>
          </a:p>
        </p:txBody>
      </p:sp>
      <p:sp>
        <p:nvSpPr>
          <p:cNvPr id="45060" name="Rectangle 9"/>
          <p:cNvSpPr>
            <a:spLocks noChangeArrowheads="1"/>
          </p:cNvSpPr>
          <p:nvPr/>
        </p:nvSpPr>
        <p:spPr bwMode="auto">
          <a:xfrm>
            <a:off x="522288"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pic>
        <p:nvPicPr>
          <p:cNvPr id="45061" name="Picture 2" descr="C:\Documents and Settings\bueti\My Documents\My Pictures\eaton-hp-future-data-center.jpg"/>
          <p:cNvPicPr>
            <a:picLocks noChangeAspect="1" noChangeArrowheads="1"/>
          </p:cNvPicPr>
          <p:nvPr/>
        </p:nvPicPr>
        <p:blipFill>
          <a:blip r:embed="rId5"/>
          <a:srcRect/>
          <a:stretch>
            <a:fillRect/>
          </a:stretch>
        </p:blipFill>
        <p:spPr bwMode="auto">
          <a:xfrm>
            <a:off x="827088" y="790575"/>
            <a:ext cx="7518400" cy="4451350"/>
          </a:xfrm>
          <a:prstGeom prst="rect">
            <a:avLst/>
          </a:prstGeom>
          <a:noFill/>
          <a:ln w="9525">
            <a:noFill/>
            <a:miter lim="800000"/>
            <a:headEnd/>
            <a:tailEnd/>
          </a:ln>
        </p:spPr>
      </p:pic>
      <p:sp>
        <p:nvSpPr>
          <p:cNvPr id="10" name="Rectangle 10"/>
          <p:cNvSpPr>
            <a:spLocks noChangeArrowheads="1"/>
          </p:cNvSpPr>
          <p:nvPr/>
        </p:nvSpPr>
        <p:spPr bwMode="auto">
          <a:xfrm>
            <a:off x="827088" y="790575"/>
            <a:ext cx="7518400" cy="1054100"/>
          </a:xfrm>
          <a:prstGeom prst="rect">
            <a:avLst/>
          </a:prstGeom>
          <a:solidFill>
            <a:schemeClr val="tx2">
              <a:lumMod val="60000"/>
              <a:lumOff val="40000"/>
              <a:alpha val="80000"/>
            </a:schemeClr>
          </a:solidFill>
          <a:ln>
            <a:noFill/>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defRPr/>
            </a:pPr>
            <a:endParaRPr lang="en-US" altLang="en-US" sz="2000" smtClean="0">
              <a:solidFill>
                <a:srgbClr val="646464"/>
              </a:solidFill>
              <a:cs typeface="Arial" pitchFamily="34" charset="0"/>
            </a:endParaRPr>
          </a:p>
        </p:txBody>
      </p:sp>
      <p:sp>
        <p:nvSpPr>
          <p:cNvPr id="45063" name="Rectangle 9"/>
          <p:cNvSpPr>
            <a:spLocks noChangeArrowheads="1"/>
          </p:cNvSpPr>
          <p:nvPr/>
        </p:nvSpPr>
        <p:spPr bwMode="auto">
          <a:xfrm>
            <a:off x="566738" y="765175"/>
            <a:ext cx="8010525" cy="107950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ITU-T L.1300rev</a:t>
            </a:r>
            <a:br>
              <a:rPr lang="en-US" altLang="en-US" sz="2800" b="1">
                <a:solidFill>
                  <a:schemeClr val="bg1"/>
                </a:solidFill>
                <a:latin typeface="Cambria" pitchFamily="18" charset="0"/>
                <a:cs typeface="Microsoft Sans Serif" pitchFamily="34" charset="0"/>
              </a:rPr>
            </a:br>
            <a:r>
              <a:rPr lang="en-US" altLang="en-US" sz="2800" b="1">
                <a:solidFill>
                  <a:schemeClr val="bg1"/>
                </a:solidFill>
                <a:latin typeface="Cambria" pitchFamily="18" charset="0"/>
                <a:cs typeface="Microsoft Sans Serif" pitchFamily="34" charset="0"/>
              </a:rPr>
              <a:t>Best practices for green data centres</a:t>
            </a:r>
          </a:p>
        </p:txBody>
      </p:sp>
      <p:sp>
        <p:nvSpPr>
          <p:cNvPr id="11" name="Rectangle 10"/>
          <p:cNvSpPr>
            <a:spLocks noChangeArrowheads="1"/>
          </p:cNvSpPr>
          <p:nvPr/>
        </p:nvSpPr>
        <p:spPr bwMode="auto">
          <a:xfrm>
            <a:off x="827088" y="4187825"/>
            <a:ext cx="7518400" cy="1054100"/>
          </a:xfrm>
          <a:prstGeom prst="rect">
            <a:avLst/>
          </a:prstGeom>
          <a:solidFill>
            <a:schemeClr val="tx2">
              <a:lumMod val="60000"/>
              <a:lumOff val="40000"/>
              <a:alpha val="80000"/>
            </a:schemeClr>
          </a:solidFill>
          <a:ln>
            <a:noFill/>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defRPr/>
            </a:pPr>
            <a:endParaRPr lang="en-US" altLang="en-US" sz="2000" smtClean="0">
              <a:solidFill>
                <a:srgbClr val="646464"/>
              </a:solidFill>
              <a:cs typeface="Arial" pitchFamily="34" charset="0"/>
            </a:endParaRPr>
          </a:p>
        </p:txBody>
      </p:sp>
      <p:sp>
        <p:nvSpPr>
          <p:cNvPr id="12" name="Content Placeholder 11"/>
          <p:cNvSpPr txBox="1">
            <a:spLocks/>
          </p:cNvSpPr>
          <p:nvPr/>
        </p:nvSpPr>
        <p:spPr>
          <a:xfrm>
            <a:off x="971550" y="4365625"/>
            <a:ext cx="7373938" cy="7191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Clr>
                <a:schemeClr val="bg1"/>
              </a:buClr>
              <a:buFont typeface="Wingdings" pitchFamily="2" charset="2"/>
              <a:buNone/>
              <a:defRPr/>
            </a:pPr>
            <a:r>
              <a:rPr lang="en-US" sz="2000" kern="0" dirty="0">
                <a:solidFill>
                  <a:schemeClr val="bg1"/>
                </a:solidFill>
                <a:latin typeface="Cambria" panose="02040503050406030204" pitchFamily="18" charset="0"/>
              </a:rPr>
              <a:t>For example, applying best practices to </a:t>
            </a:r>
            <a:r>
              <a:rPr lang="en-US" sz="2000" b="1" kern="0" dirty="0">
                <a:solidFill>
                  <a:schemeClr val="bg1"/>
                </a:solidFill>
                <a:latin typeface="Cambria" panose="02040503050406030204" pitchFamily="18" charset="0"/>
              </a:rPr>
              <a:t>cooling</a:t>
            </a:r>
            <a:r>
              <a:rPr lang="en-US" sz="2000" kern="0" dirty="0">
                <a:solidFill>
                  <a:schemeClr val="bg1"/>
                </a:solidFill>
                <a:latin typeface="Cambria" panose="02040503050406030204" pitchFamily="18" charset="0"/>
              </a:rPr>
              <a:t> could </a:t>
            </a:r>
            <a:r>
              <a:rPr lang="en-US" sz="2000" b="1" kern="0" dirty="0">
                <a:solidFill>
                  <a:schemeClr val="bg1"/>
                </a:solidFill>
                <a:latin typeface="Cambria" panose="02040503050406030204" pitchFamily="18" charset="0"/>
              </a:rPr>
              <a:t>reduce the energy consumption</a:t>
            </a:r>
            <a:r>
              <a:rPr lang="en-US" sz="2000" kern="0" dirty="0">
                <a:solidFill>
                  <a:schemeClr val="bg1"/>
                </a:solidFill>
                <a:latin typeface="Cambria" panose="02040503050406030204" pitchFamily="18" charset="0"/>
              </a:rPr>
              <a:t> of a typical data </a:t>
            </a:r>
            <a:r>
              <a:rPr lang="en-US" sz="2000" kern="0" dirty="0" err="1" smtClean="0">
                <a:solidFill>
                  <a:schemeClr val="bg1"/>
                </a:solidFill>
                <a:latin typeface="Cambria" panose="02040503050406030204" pitchFamily="18" charset="0"/>
              </a:rPr>
              <a:t>centre</a:t>
            </a:r>
            <a:r>
              <a:rPr lang="en-US" sz="2000" kern="0" dirty="0" smtClean="0">
                <a:solidFill>
                  <a:schemeClr val="bg1"/>
                </a:solidFill>
                <a:latin typeface="Cambria" panose="02040503050406030204" pitchFamily="18" charset="0"/>
              </a:rPr>
              <a:t> </a:t>
            </a:r>
            <a:r>
              <a:rPr lang="en-US" sz="2000" b="1" kern="0" dirty="0">
                <a:solidFill>
                  <a:schemeClr val="bg1"/>
                </a:solidFill>
                <a:latin typeface="Cambria" panose="02040503050406030204" pitchFamily="18" charset="0"/>
              </a:rPr>
              <a:t>by more than 50%.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7106"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 name="Content Placeholder 11"/>
          <p:cNvSpPr txBox="1">
            <a:spLocks/>
          </p:cNvSpPr>
          <p:nvPr/>
        </p:nvSpPr>
        <p:spPr>
          <a:xfrm>
            <a:off x="431800" y="3536950"/>
            <a:ext cx="5076825" cy="219551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bg1"/>
              </a:buClr>
              <a:defRPr/>
            </a:pPr>
            <a:r>
              <a:rPr lang="en-US" sz="2000" kern="0" dirty="0">
                <a:solidFill>
                  <a:schemeClr val="bg1"/>
                </a:solidFill>
                <a:latin typeface="Cambria" panose="02040503050406030204" pitchFamily="18" charset="0"/>
              </a:rPr>
              <a:t>Metrics and measurement methods defined for broadband wireline/wireless equipment and small networking </a:t>
            </a:r>
            <a:r>
              <a:rPr lang="en-US" sz="2000" kern="0" dirty="0" smtClean="0">
                <a:solidFill>
                  <a:schemeClr val="bg1"/>
                </a:solidFill>
                <a:latin typeface="Cambria" panose="02040503050406030204" pitchFamily="18" charset="0"/>
              </a:rPr>
              <a:t>devices</a:t>
            </a:r>
            <a:endParaRPr lang="en-US" sz="2000" kern="0" dirty="0">
              <a:solidFill>
                <a:schemeClr val="bg1"/>
              </a:solidFill>
              <a:latin typeface="Cambria" panose="02040503050406030204" pitchFamily="18" charset="0"/>
            </a:endParaRPr>
          </a:p>
          <a:p>
            <a:pPr>
              <a:buClr>
                <a:schemeClr val="bg1"/>
              </a:buClr>
              <a:defRPr/>
            </a:pPr>
            <a:r>
              <a:rPr lang="en-US" sz="2000" kern="0" dirty="0">
                <a:solidFill>
                  <a:schemeClr val="bg1"/>
                </a:solidFill>
                <a:latin typeface="Cambria" panose="02040503050406030204" pitchFamily="18" charset="0"/>
              </a:rPr>
              <a:t>These metrics allow for comparisons of equipment within the same class (e.g. equipment using the same technologies</a:t>
            </a:r>
            <a:r>
              <a:rPr lang="en-US" sz="2000" kern="0" dirty="0" smtClean="0">
                <a:solidFill>
                  <a:schemeClr val="bg1"/>
                </a:solidFill>
                <a:latin typeface="Cambria" panose="02040503050406030204" pitchFamily="18" charset="0"/>
              </a:rPr>
              <a:t>)</a:t>
            </a:r>
            <a:endParaRPr lang="en-US" sz="2000" kern="0" dirty="0">
              <a:solidFill>
                <a:schemeClr val="bg1"/>
              </a:solidFill>
              <a:latin typeface="Cambria" panose="02040503050406030204" pitchFamily="18" charset="0"/>
            </a:endParaRPr>
          </a:p>
        </p:txBody>
      </p:sp>
      <p:sp>
        <p:nvSpPr>
          <p:cNvPr id="47108" name="Rectangle 9"/>
          <p:cNvSpPr>
            <a:spLocks noChangeArrowheads="1"/>
          </p:cNvSpPr>
          <p:nvPr/>
        </p:nvSpPr>
        <p:spPr bwMode="auto">
          <a:xfrm>
            <a:off x="522288"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sp>
        <p:nvSpPr>
          <p:cNvPr id="47109" name="Rectangle 9"/>
          <p:cNvSpPr>
            <a:spLocks noChangeArrowheads="1"/>
          </p:cNvSpPr>
          <p:nvPr/>
        </p:nvSpPr>
        <p:spPr bwMode="auto">
          <a:xfrm>
            <a:off x="250825" y="1301750"/>
            <a:ext cx="5348288" cy="2127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ITU-T L.1310rev</a:t>
            </a:r>
          </a:p>
          <a:p>
            <a:pPr algn="ctr"/>
            <a:r>
              <a:rPr lang="en-US" altLang="en-US" sz="2800" b="1">
                <a:solidFill>
                  <a:schemeClr val="bg1"/>
                </a:solidFill>
                <a:latin typeface="Cambria" pitchFamily="18" charset="0"/>
                <a:cs typeface="Microsoft Sans Serif" pitchFamily="34" charset="0"/>
              </a:rPr>
              <a:t>Energy efficiency metrics and measurement methods for telecommunication equipment</a:t>
            </a:r>
          </a:p>
        </p:txBody>
      </p:sp>
      <p:pic>
        <p:nvPicPr>
          <p:cNvPr id="47110" name="Picture 10" descr="manage-measure"/>
          <p:cNvPicPr>
            <a:picLocks noChangeAspect="1" noChangeArrowheads="1"/>
          </p:cNvPicPr>
          <p:nvPr/>
        </p:nvPicPr>
        <p:blipFill>
          <a:blip r:embed="rId5"/>
          <a:srcRect/>
          <a:stretch>
            <a:fillRect/>
          </a:stretch>
        </p:blipFill>
        <p:spPr bwMode="auto">
          <a:xfrm>
            <a:off x="6084888" y="1196975"/>
            <a:ext cx="2879725" cy="2016125"/>
          </a:xfrm>
          <a:prstGeom prst="rect">
            <a:avLst/>
          </a:prstGeom>
          <a:noFill/>
          <a:ln w="9525">
            <a:noFill/>
            <a:miter lim="800000"/>
            <a:headEnd/>
            <a:tailEnd/>
          </a:ln>
        </p:spPr>
      </p:pic>
      <p:pic>
        <p:nvPicPr>
          <p:cNvPr id="47111" name="Picture 14" descr="making-comparisons"/>
          <p:cNvPicPr>
            <a:picLocks noChangeAspect="1" noChangeArrowheads="1"/>
          </p:cNvPicPr>
          <p:nvPr/>
        </p:nvPicPr>
        <p:blipFill>
          <a:blip r:embed="rId6"/>
          <a:srcRect/>
          <a:stretch>
            <a:fillRect/>
          </a:stretch>
        </p:blipFill>
        <p:spPr bwMode="auto">
          <a:xfrm>
            <a:off x="6084888" y="5086350"/>
            <a:ext cx="2879725" cy="1362075"/>
          </a:xfrm>
          <a:prstGeom prst="rect">
            <a:avLst/>
          </a:prstGeom>
          <a:noFill/>
          <a:ln w="9525">
            <a:noFill/>
            <a:miter lim="800000"/>
            <a:headEnd/>
            <a:tailEnd/>
          </a:ln>
        </p:spPr>
      </p:pic>
      <p:pic>
        <p:nvPicPr>
          <p:cNvPr id="47112" name="Picture 6" descr="ANd9GcShJDh-jFCMv2Q-AxSZT1niOwoDoVo6_7RGvG4jebULii939ltNUg"/>
          <p:cNvPicPr>
            <a:picLocks noChangeAspect="1" noChangeArrowheads="1"/>
          </p:cNvPicPr>
          <p:nvPr/>
        </p:nvPicPr>
        <p:blipFill>
          <a:blip r:embed="rId7"/>
          <a:srcRect/>
          <a:stretch>
            <a:fillRect/>
          </a:stretch>
        </p:blipFill>
        <p:spPr bwMode="auto">
          <a:xfrm>
            <a:off x="6084888" y="3217863"/>
            <a:ext cx="2879725" cy="1868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9154"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49155" name="Content Placeholder 11"/>
          <p:cNvSpPr txBox="1">
            <a:spLocks/>
          </p:cNvSpPr>
          <p:nvPr/>
        </p:nvSpPr>
        <p:spPr bwMode="auto">
          <a:xfrm>
            <a:off x="357188" y="1484313"/>
            <a:ext cx="4575175" cy="2520950"/>
          </a:xfrm>
          <a:prstGeom prst="rect">
            <a:avLst/>
          </a:prstGeom>
          <a:noFill/>
          <a:ln w="9525">
            <a:noFill/>
            <a:miter lim="800000"/>
            <a:headEnd/>
            <a:tailEnd/>
          </a:ln>
        </p:spPr>
        <p:txBody>
          <a:bodyPr/>
          <a:lstStyle/>
          <a:p>
            <a:pPr marL="342900" indent="-342900">
              <a:lnSpc>
                <a:spcPct val="90000"/>
              </a:lnSpc>
            </a:pPr>
            <a:endParaRPr lang="en-US">
              <a:solidFill>
                <a:schemeClr val="bg1"/>
              </a:solidFill>
              <a:latin typeface="Cambria" pitchFamily="18" charset="0"/>
            </a:endParaRPr>
          </a:p>
          <a:p>
            <a:pPr marL="342900" indent="-342900" eaLnBrk="0" hangingPunct="0">
              <a:lnSpc>
                <a:spcPct val="90000"/>
              </a:lnSpc>
              <a:spcBef>
                <a:spcPct val="20000"/>
              </a:spcBef>
              <a:buClr>
                <a:schemeClr val="bg1"/>
              </a:buClr>
              <a:buSzPct val="110000"/>
              <a:buFont typeface="Wingdings" pitchFamily="2" charset="2"/>
              <a:buChar char="§"/>
            </a:pPr>
            <a:r>
              <a:rPr lang="en-US" altLang="en-US">
                <a:solidFill>
                  <a:schemeClr val="bg1"/>
                </a:solidFill>
                <a:latin typeface="Cambria" pitchFamily="18" charset="0"/>
                <a:cs typeface="Microsoft Sans Serif" pitchFamily="34" charset="0"/>
              </a:rPr>
              <a:t>This Supplement reviews the concepts for EE in application to networking devices</a:t>
            </a:r>
          </a:p>
          <a:p>
            <a:pPr marL="342900" indent="-342900" eaLnBrk="0" hangingPunct="0">
              <a:lnSpc>
                <a:spcPct val="90000"/>
              </a:lnSpc>
              <a:spcBef>
                <a:spcPct val="20000"/>
              </a:spcBef>
              <a:buClr>
                <a:schemeClr val="bg1"/>
              </a:buClr>
              <a:buSzPct val="110000"/>
              <a:buFont typeface="Wingdings" pitchFamily="2" charset="2"/>
              <a:buChar char="§"/>
            </a:pPr>
            <a:r>
              <a:rPr lang="en-US" altLang="en-US">
                <a:solidFill>
                  <a:schemeClr val="bg1"/>
                </a:solidFill>
                <a:latin typeface="Cambria" pitchFamily="18" charset="0"/>
                <a:cs typeface="Microsoft Sans Serif" pitchFamily="34" charset="0"/>
              </a:rPr>
              <a:t>It presents a concept of place in a network as a base for classification, describes a process for creating a single metric for EE which reflects the qualities of equipment scalability with traffic levels and provides testing topologies and traffic pattern descriptions</a:t>
            </a:r>
            <a:endParaRPr lang="en-US">
              <a:solidFill>
                <a:schemeClr val="bg1"/>
              </a:solidFill>
              <a:latin typeface="Cambria" pitchFamily="18" charset="0"/>
            </a:endParaRPr>
          </a:p>
          <a:p>
            <a:pPr marL="342900" indent="-342900" eaLnBrk="0" hangingPunct="0">
              <a:lnSpc>
                <a:spcPct val="90000"/>
              </a:lnSpc>
              <a:spcBef>
                <a:spcPct val="20000"/>
              </a:spcBef>
              <a:buClr>
                <a:schemeClr val="bg1"/>
              </a:buClr>
              <a:buSzPct val="110000"/>
              <a:buFont typeface="Wingdings" pitchFamily="2" charset="2"/>
              <a:buChar char="§"/>
            </a:pPr>
            <a:r>
              <a:rPr lang="en-US">
                <a:solidFill>
                  <a:schemeClr val="bg1"/>
                </a:solidFill>
                <a:latin typeface="Cambria" pitchFamily="18" charset="0"/>
              </a:rPr>
              <a:t>Network functionality,  measure energy usage, network architecture and components are analyzed</a:t>
            </a:r>
          </a:p>
          <a:p>
            <a:pPr marL="342900" indent="-342900" eaLnBrk="0" hangingPunct="0">
              <a:lnSpc>
                <a:spcPct val="90000"/>
              </a:lnSpc>
              <a:spcBef>
                <a:spcPct val="20000"/>
              </a:spcBef>
              <a:buClr>
                <a:schemeClr val="bg1"/>
              </a:buClr>
              <a:buSzPct val="110000"/>
              <a:buFont typeface="Wingdings" pitchFamily="2" charset="2"/>
              <a:buChar char="§"/>
            </a:pPr>
            <a:r>
              <a:rPr lang="en-US">
                <a:solidFill>
                  <a:schemeClr val="bg1"/>
                </a:solidFill>
                <a:latin typeface="Cambria" pitchFamily="18" charset="0"/>
              </a:rPr>
              <a:t>Power measurement conditions, positions in the network and energy efficiency are discussed</a:t>
            </a:r>
          </a:p>
        </p:txBody>
      </p:sp>
      <p:sp>
        <p:nvSpPr>
          <p:cNvPr id="49156" name="Rectangle 9"/>
          <p:cNvSpPr>
            <a:spLocks noChangeArrowheads="1"/>
          </p:cNvSpPr>
          <p:nvPr/>
        </p:nvSpPr>
        <p:spPr bwMode="auto">
          <a:xfrm>
            <a:off x="522288" y="792163"/>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Supplement on energy efficiency for telecommunication equipment</a:t>
            </a:r>
            <a:br>
              <a:rPr lang="en-US" altLang="en-US" sz="2800" b="1">
                <a:solidFill>
                  <a:schemeClr val="bg1"/>
                </a:solidFill>
                <a:latin typeface="Cambria" pitchFamily="18" charset="0"/>
                <a:cs typeface="Microsoft Sans Serif" pitchFamily="34" charset="0"/>
              </a:rPr>
            </a:br>
            <a:endParaRPr lang="en-US" altLang="en-US" sz="2800" b="1">
              <a:solidFill>
                <a:schemeClr val="bg1"/>
              </a:solidFill>
              <a:latin typeface="Cambria" pitchFamily="18" charset="0"/>
              <a:cs typeface="Microsoft Sans Serif" pitchFamily="34" charset="0"/>
            </a:endParaRPr>
          </a:p>
        </p:txBody>
      </p:sp>
      <p:sp>
        <p:nvSpPr>
          <p:cNvPr id="49157" name="Rectangle 9"/>
          <p:cNvSpPr>
            <a:spLocks noChangeArrowheads="1"/>
          </p:cNvSpPr>
          <p:nvPr/>
        </p:nvSpPr>
        <p:spPr bwMode="auto">
          <a:xfrm>
            <a:off x="466725" y="1517650"/>
            <a:ext cx="8569325" cy="2127250"/>
          </a:xfrm>
          <a:prstGeom prst="rect">
            <a:avLst/>
          </a:prstGeom>
          <a:noFill/>
          <a:ln w="9525">
            <a:noFill/>
            <a:miter lim="800000"/>
            <a:headEnd/>
            <a:tailEnd/>
          </a:ln>
        </p:spPr>
        <p:txBody>
          <a:bodyPr/>
          <a:lstStyle/>
          <a:p>
            <a:endParaRPr lang="en-US" altLang="en-US">
              <a:solidFill>
                <a:schemeClr val="bg1"/>
              </a:solidFill>
              <a:latin typeface="Cambria" pitchFamily="18" charset="0"/>
              <a:cs typeface="Microsoft Sans Serif" pitchFamily="34" charset="0"/>
            </a:endParaRPr>
          </a:p>
        </p:txBody>
      </p:sp>
      <p:pic>
        <p:nvPicPr>
          <p:cNvPr id="49158" name="Picture 4"/>
          <p:cNvPicPr>
            <a:picLocks noChangeAspect="1" noChangeArrowheads="1"/>
          </p:cNvPicPr>
          <p:nvPr/>
        </p:nvPicPr>
        <p:blipFill>
          <a:blip r:embed="rId5"/>
          <a:srcRect/>
          <a:stretch>
            <a:fillRect/>
          </a:stretch>
        </p:blipFill>
        <p:spPr bwMode="auto">
          <a:xfrm>
            <a:off x="4859338" y="3213100"/>
            <a:ext cx="3979862" cy="3168650"/>
          </a:xfrm>
          <a:prstGeom prst="rect">
            <a:avLst/>
          </a:prstGeom>
          <a:noFill/>
          <a:ln w="9525">
            <a:noFill/>
            <a:miter lim="800000"/>
            <a:headEnd/>
            <a:tailEnd/>
          </a:ln>
        </p:spPr>
      </p:pic>
      <p:sp>
        <p:nvSpPr>
          <p:cNvPr id="49159" name="Rectangle 9"/>
          <p:cNvSpPr>
            <a:spLocks noChangeArrowheads="1"/>
          </p:cNvSpPr>
          <p:nvPr/>
        </p:nvSpPr>
        <p:spPr bwMode="auto">
          <a:xfrm>
            <a:off x="522288"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51202"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51203" name="Rectangle 9"/>
          <p:cNvSpPr>
            <a:spLocks noChangeArrowheads="1"/>
          </p:cNvSpPr>
          <p:nvPr/>
        </p:nvSpPr>
        <p:spPr bwMode="auto">
          <a:xfrm>
            <a:off x="2124075" y="115888"/>
            <a:ext cx="5348288" cy="517525"/>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Additional information</a:t>
            </a:r>
          </a:p>
        </p:txBody>
      </p:sp>
      <p:sp>
        <p:nvSpPr>
          <p:cNvPr id="22" name="Subtitle 2"/>
          <p:cNvSpPr txBox="1">
            <a:spLocks/>
          </p:cNvSpPr>
          <p:nvPr/>
        </p:nvSpPr>
        <p:spPr>
          <a:xfrm>
            <a:off x="1331913" y="836613"/>
            <a:ext cx="6985000" cy="151130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bg1"/>
              </a:buClr>
              <a:defRPr/>
            </a:pPr>
            <a:r>
              <a:rPr lang="en-US" altLang="en-US" sz="2200" b="1" kern="0" dirty="0" smtClean="0">
                <a:solidFill>
                  <a:schemeClr val="bg1"/>
                </a:solidFill>
                <a:latin typeface="Cambria" panose="02040503050406030204" pitchFamily="18" charset="0"/>
              </a:rPr>
              <a:t>ITU-T/SG5 “Environment &amp; Climate Change”</a:t>
            </a:r>
            <a:r>
              <a:rPr lang="en-US" altLang="en-US" sz="2200" kern="0" dirty="0" smtClean="0">
                <a:solidFill>
                  <a:schemeClr val="bg1"/>
                </a:solidFill>
                <a:latin typeface="Cambria" panose="02040503050406030204" pitchFamily="18" charset="0"/>
              </a:rPr>
              <a:t/>
            </a:r>
            <a:br>
              <a:rPr lang="en-US" altLang="en-US" sz="2200" kern="0" dirty="0" smtClean="0">
                <a:solidFill>
                  <a:schemeClr val="bg1"/>
                </a:solidFill>
                <a:latin typeface="Cambria" panose="02040503050406030204" pitchFamily="18" charset="0"/>
              </a:rPr>
            </a:br>
            <a:r>
              <a:rPr lang="en-US" altLang="en-US" sz="2200" kern="0" dirty="0" smtClean="0">
                <a:solidFill>
                  <a:schemeClr val="bg1"/>
                </a:solidFill>
                <a:latin typeface="Cambria" panose="02040503050406030204" pitchFamily="18" charset="0"/>
              </a:rPr>
              <a:t>itu.int/go/tsg5 </a:t>
            </a:r>
          </a:p>
          <a:p>
            <a:pPr>
              <a:buClr>
                <a:schemeClr val="bg1"/>
              </a:buClr>
              <a:defRPr/>
            </a:pPr>
            <a:r>
              <a:rPr lang="en-US" altLang="en-US" sz="2200" b="1" kern="0" dirty="0">
                <a:solidFill>
                  <a:schemeClr val="bg1"/>
                </a:solidFill>
                <a:latin typeface="Cambria" panose="02040503050406030204" pitchFamily="18" charset="0"/>
              </a:rPr>
              <a:t>ITU-T and Climate Change</a:t>
            </a:r>
            <a:br>
              <a:rPr lang="en-US" altLang="en-US" sz="2200" b="1" kern="0" dirty="0">
                <a:solidFill>
                  <a:schemeClr val="bg1"/>
                </a:solidFill>
                <a:latin typeface="Cambria" panose="02040503050406030204" pitchFamily="18" charset="0"/>
              </a:rPr>
            </a:br>
            <a:r>
              <a:rPr lang="en-US" altLang="en-US" sz="2200" kern="0" dirty="0">
                <a:solidFill>
                  <a:schemeClr val="bg1"/>
                </a:solidFill>
                <a:latin typeface="Cambria" panose="02040503050406030204" pitchFamily="18" charset="0"/>
              </a:rPr>
              <a:t>itu.int/go/ITU-T/climate </a:t>
            </a:r>
          </a:p>
          <a:p>
            <a:pPr>
              <a:buClr>
                <a:schemeClr val="bg1"/>
              </a:buClr>
              <a:defRPr/>
            </a:pPr>
            <a:endParaRPr lang="en-US" altLang="en-US" sz="2200" kern="0" dirty="0" smtClean="0">
              <a:solidFill>
                <a:schemeClr val="bg1"/>
              </a:solidFill>
              <a:latin typeface="Cambria" panose="02040503050406030204" pitchFamily="18" charset="0"/>
            </a:endParaRPr>
          </a:p>
          <a:p>
            <a:pPr>
              <a:buClr>
                <a:schemeClr val="bg1"/>
              </a:buClr>
              <a:defRPr/>
            </a:pPr>
            <a:endParaRPr lang="en-US" altLang="en-US" sz="2200" kern="0" dirty="0">
              <a:solidFill>
                <a:schemeClr val="bg1"/>
              </a:solidFill>
              <a:latin typeface="Cambria" panose="02040503050406030204" pitchFamily="18" charset="0"/>
            </a:endParaRPr>
          </a:p>
        </p:txBody>
      </p:sp>
      <p:sp>
        <p:nvSpPr>
          <p:cNvPr id="9" name="Rectangle 9"/>
          <p:cNvSpPr>
            <a:spLocks noChangeArrowheads="1"/>
          </p:cNvSpPr>
          <p:nvPr/>
        </p:nvSpPr>
        <p:spPr bwMode="auto">
          <a:xfrm>
            <a:off x="2587625" y="5732463"/>
            <a:ext cx="4216400" cy="657225"/>
          </a:xfrm>
          <a:prstGeom prst="rect">
            <a:avLst/>
          </a:prstGeom>
          <a:noFill/>
          <a:ln w="9525">
            <a:noFill/>
            <a:miter lim="800000"/>
            <a:headEnd/>
            <a:tailEnd/>
          </a:ln>
          <a:effec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en-US" altLang="en-US" sz="2800" b="1" dirty="0" smtClean="0">
                <a:solidFill>
                  <a:schemeClr val="bg1"/>
                </a:solidFill>
                <a:latin typeface="Cambria" panose="02040503050406030204" pitchFamily="18" charset="0"/>
              </a:rPr>
              <a:t>THANK YOU!                                       tsbsg5@itu.int</a:t>
            </a:r>
          </a:p>
          <a:p>
            <a:pPr algn="ctr" eaLnBrk="1" hangingPunct="1">
              <a:defRPr/>
            </a:pPr>
            <a:endParaRPr lang="en-US" altLang="en-US" sz="3200" dirty="0" smtClean="0">
              <a:solidFill>
                <a:schemeClr val="bg2"/>
              </a:solidFill>
              <a:effectLst>
                <a:outerShdw blurRad="38100" dist="38100" dir="2700000" algn="tl">
                  <a:srgbClr val="C0C0C0"/>
                </a:outerShdw>
              </a:effectLst>
            </a:endParaRPr>
          </a:p>
        </p:txBody>
      </p:sp>
      <p:pic>
        <p:nvPicPr>
          <p:cNvPr id="51206" name="Picture 2"/>
          <p:cNvPicPr>
            <a:picLocks noChangeAspect="1" noChangeArrowheads="1"/>
          </p:cNvPicPr>
          <p:nvPr/>
        </p:nvPicPr>
        <p:blipFill>
          <a:blip r:embed="rId5"/>
          <a:srcRect t="46452"/>
          <a:stretch>
            <a:fillRect/>
          </a:stretch>
        </p:blipFill>
        <p:spPr bwMode="auto">
          <a:xfrm>
            <a:off x="-36513" y="2781300"/>
            <a:ext cx="9180513" cy="2898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18434"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6" name="Title 1"/>
          <p:cNvSpPr txBox="1">
            <a:spLocks/>
          </p:cNvSpPr>
          <p:nvPr/>
        </p:nvSpPr>
        <p:spPr>
          <a:xfrm>
            <a:off x="827088" y="88900"/>
            <a:ext cx="7385050"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a:solidFill>
                  <a:schemeClr val="bg1"/>
                </a:solidFill>
                <a:latin typeface="Cambria" panose="02040503050406030204" pitchFamily="18" charset="0"/>
                <a:ea typeface="+mn-ea"/>
                <a:cs typeface="Microsoft Sans Serif" panose="020B0604020202020204" pitchFamily="34" charset="0"/>
              </a:rPr>
              <a:t>Working Party 3 (WP3/5)</a:t>
            </a:r>
          </a:p>
        </p:txBody>
      </p:sp>
      <p:sp>
        <p:nvSpPr>
          <p:cNvPr id="18436" name="1 Marcador de contenido"/>
          <p:cNvSpPr txBox="1">
            <a:spLocks/>
          </p:cNvSpPr>
          <p:nvPr/>
        </p:nvSpPr>
        <p:spPr bwMode="auto">
          <a:xfrm>
            <a:off x="250825" y="1484313"/>
            <a:ext cx="8713788" cy="5113337"/>
          </a:xfrm>
          <a:prstGeom prst="rect">
            <a:avLst/>
          </a:prstGeom>
          <a:noFill/>
          <a:ln w="9525">
            <a:noFill/>
            <a:miter lim="800000"/>
            <a:headEnd/>
            <a:tailEnd/>
          </a:ln>
        </p:spPr>
        <p:txBody>
          <a:bodyPr/>
          <a:lstStyle/>
          <a:p>
            <a:pPr>
              <a:spcBef>
                <a:spcPct val="20000"/>
              </a:spcBef>
              <a:buClr>
                <a:schemeClr val="accent1"/>
              </a:buClr>
              <a:buSzPct val="100000"/>
              <a:buFont typeface="Symbol" pitchFamily="18" charset="2"/>
              <a:buNone/>
            </a:pPr>
            <a:r>
              <a:rPr lang="en-US" b="1">
                <a:solidFill>
                  <a:schemeClr val="bg1"/>
                </a:solidFill>
                <a:latin typeface="Cambria" pitchFamily="18" charset="0"/>
              </a:rPr>
              <a:t>Work areas:</a:t>
            </a:r>
          </a:p>
          <a:p>
            <a:pPr>
              <a:spcBef>
                <a:spcPct val="20000"/>
              </a:spcBef>
              <a:buClr>
                <a:schemeClr val="accent1"/>
              </a:buClr>
              <a:buSzPct val="100000"/>
              <a:buFont typeface="Wingdings" pitchFamily="2" charset="2"/>
              <a:buChar char="§"/>
            </a:pPr>
            <a:r>
              <a:rPr lang="en-US" b="1">
                <a:solidFill>
                  <a:schemeClr val="bg1"/>
                </a:solidFill>
                <a:latin typeface="Cambria" pitchFamily="18" charset="0"/>
              </a:rPr>
              <a:t>Q13/5 </a:t>
            </a:r>
            <a:r>
              <a:rPr lang="en-US">
                <a:solidFill>
                  <a:schemeClr val="bg1"/>
                </a:solidFill>
                <a:latin typeface="Cambria" pitchFamily="18" charset="0"/>
              </a:rPr>
              <a:t>- Environmental impact reduction including e-waste </a:t>
            </a:r>
          </a:p>
          <a:p>
            <a:pPr>
              <a:spcBef>
                <a:spcPct val="20000"/>
              </a:spcBef>
              <a:buClr>
                <a:schemeClr val="accent1"/>
              </a:buClr>
              <a:buSzPct val="100000"/>
              <a:buFont typeface="Wingdings" pitchFamily="2" charset="2"/>
              <a:buChar char="§"/>
            </a:pPr>
            <a:endParaRPr lang="en-US" b="1">
              <a:solidFill>
                <a:schemeClr val="bg1"/>
              </a:solidFill>
              <a:latin typeface="Cambria" pitchFamily="18" charset="0"/>
            </a:endParaRPr>
          </a:p>
          <a:p>
            <a:pPr>
              <a:spcBef>
                <a:spcPct val="20000"/>
              </a:spcBef>
              <a:buClr>
                <a:schemeClr val="accent1"/>
              </a:buClr>
              <a:buSzPct val="100000"/>
              <a:buFont typeface="Wingdings" pitchFamily="2" charset="2"/>
              <a:buChar char="§"/>
            </a:pPr>
            <a:r>
              <a:rPr lang="en-US" b="1">
                <a:solidFill>
                  <a:schemeClr val="bg1"/>
                </a:solidFill>
                <a:latin typeface="Cambria" pitchFamily="18" charset="0"/>
              </a:rPr>
              <a:t>Q14/5 </a:t>
            </a:r>
            <a:r>
              <a:rPr lang="en-US">
                <a:solidFill>
                  <a:schemeClr val="bg1"/>
                </a:solidFill>
                <a:latin typeface="Cambria" pitchFamily="18" charset="0"/>
              </a:rPr>
              <a:t>- Setting up a low cost sustainable telecommunication infrastructure for rural communications in developing countries </a:t>
            </a:r>
            <a:endParaRPr lang="en-US" b="1">
              <a:solidFill>
                <a:schemeClr val="bg1"/>
              </a:solidFill>
              <a:latin typeface="Cambria" pitchFamily="18" charset="0"/>
            </a:endParaRPr>
          </a:p>
          <a:p>
            <a:pPr>
              <a:spcBef>
                <a:spcPct val="20000"/>
              </a:spcBef>
              <a:buClr>
                <a:schemeClr val="accent1"/>
              </a:buClr>
              <a:buSzPct val="100000"/>
              <a:buFont typeface="Wingdings" pitchFamily="2" charset="2"/>
              <a:buChar char="§"/>
            </a:pPr>
            <a:r>
              <a:rPr lang="en-US" b="1">
                <a:solidFill>
                  <a:schemeClr val="bg1"/>
                </a:solidFill>
                <a:latin typeface="Cambria" pitchFamily="18" charset="0"/>
              </a:rPr>
              <a:t>Q15/5 </a:t>
            </a:r>
            <a:r>
              <a:rPr lang="en-US">
                <a:solidFill>
                  <a:schemeClr val="bg1"/>
                </a:solidFill>
                <a:latin typeface="Cambria" pitchFamily="18" charset="0"/>
              </a:rPr>
              <a:t>- ICTs and adaptation to the effects of climate change </a:t>
            </a:r>
          </a:p>
          <a:p>
            <a:pPr>
              <a:spcBef>
                <a:spcPct val="20000"/>
              </a:spcBef>
              <a:buClr>
                <a:schemeClr val="accent1"/>
              </a:buClr>
              <a:buSzPct val="100000"/>
              <a:buFont typeface="Wingdings" pitchFamily="2" charset="2"/>
              <a:buChar char="§"/>
            </a:pPr>
            <a:r>
              <a:rPr lang="en-US" b="1">
                <a:solidFill>
                  <a:schemeClr val="bg1"/>
                </a:solidFill>
                <a:latin typeface="Cambria" pitchFamily="18" charset="0"/>
              </a:rPr>
              <a:t>Q16/5 </a:t>
            </a:r>
            <a:r>
              <a:rPr lang="en-US">
                <a:solidFill>
                  <a:schemeClr val="bg1"/>
                </a:solidFill>
                <a:latin typeface="Cambria" pitchFamily="18" charset="0"/>
              </a:rPr>
              <a:t>- Leveraging and enhancing the ICT Environmental sustainability </a:t>
            </a:r>
          </a:p>
          <a:p>
            <a:pPr>
              <a:spcBef>
                <a:spcPct val="20000"/>
              </a:spcBef>
              <a:buClr>
                <a:schemeClr val="accent1"/>
              </a:buClr>
              <a:buSzPct val="100000"/>
              <a:buFont typeface="Wingdings" pitchFamily="2" charset="2"/>
              <a:buChar char="§"/>
            </a:pPr>
            <a:endParaRPr lang="en-US" b="1">
              <a:solidFill>
                <a:schemeClr val="bg1"/>
              </a:solidFill>
              <a:latin typeface="Cambria" pitchFamily="18" charset="0"/>
            </a:endParaRPr>
          </a:p>
          <a:p>
            <a:pPr>
              <a:spcBef>
                <a:spcPct val="20000"/>
              </a:spcBef>
              <a:buClr>
                <a:schemeClr val="accent1"/>
              </a:buClr>
              <a:buSzPct val="100000"/>
              <a:buFont typeface="Wingdings" pitchFamily="2" charset="2"/>
              <a:buChar char="§"/>
            </a:pPr>
            <a:r>
              <a:rPr lang="en-US" b="1">
                <a:solidFill>
                  <a:schemeClr val="bg1"/>
                </a:solidFill>
                <a:latin typeface="Cambria" pitchFamily="18" charset="0"/>
              </a:rPr>
              <a:t>Q17/5 </a:t>
            </a:r>
            <a:r>
              <a:rPr lang="en-US">
                <a:solidFill>
                  <a:schemeClr val="bg1"/>
                </a:solidFill>
                <a:latin typeface="Cambria" pitchFamily="18" charset="0"/>
              </a:rPr>
              <a:t>- Energy efficiency for the ICT sector and harmonization of environmental standards</a:t>
            </a:r>
          </a:p>
          <a:p>
            <a:pPr>
              <a:spcBef>
                <a:spcPct val="20000"/>
              </a:spcBef>
              <a:buClr>
                <a:schemeClr val="accent1"/>
              </a:buClr>
              <a:buSzPct val="100000"/>
              <a:buFont typeface="Wingdings" pitchFamily="2" charset="2"/>
              <a:buChar char="§"/>
            </a:pPr>
            <a:endParaRPr lang="en-US" b="1">
              <a:solidFill>
                <a:schemeClr val="bg1"/>
              </a:solidFill>
              <a:latin typeface="Cambria" pitchFamily="18" charset="0"/>
            </a:endParaRPr>
          </a:p>
          <a:p>
            <a:pPr>
              <a:spcBef>
                <a:spcPct val="20000"/>
              </a:spcBef>
              <a:buClr>
                <a:schemeClr val="accent1"/>
              </a:buClr>
              <a:buSzPct val="100000"/>
              <a:buFont typeface="Wingdings" pitchFamily="2" charset="2"/>
              <a:buChar char="§"/>
            </a:pPr>
            <a:r>
              <a:rPr lang="en-US" b="1">
                <a:solidFill>
                  <a:schemeClr val="bg1"/>
                </a:solidFill>
                <a:latin typeface="Cambria" pitchFamily="18" charset="0"/>
              </a:rPr>
              <a:t>Q18/5 </a:t>
            </a:r>
            <a:r>
              <a:rPr lang="en-US">
                <a:solidFill>
                  <a:schemeClr val="bg1"/>
                </a:solidFill>
                <a:latin typeface="Cambria" pitchFamily="18" charset="0"/>
              </a:rPr>
              <a:t>- Methodologies for the assessment of environmental impact of ICT </a:t>
            </a:r>
          </a:p>
          <a:p>
            <a:pPr>
              <a:spcBef>
                <a:spcPct val="20000"/>
              </a:spcBef>
              <a:buClr>
                <a:schemeClr val="accent1"/>
              </a:buClr>
              <a:buSzPct val="100000"/>
              <a:buFont typeface="Wingdings" pitchFamily="2" charset="2"/>
              <a:buChar char="§"/>
            </a:pPr>
            <a:r>
              <a:rPr lang="en-US" b="1">
                <a:solidFill>
                  <a:schemeClr val="bg1"/>
                </a:solidFill>
                <a:latin typeface="Cambria" pitchFamily="18" charset="0"/>
              </a:rPr>
              <a:t>Q19/5 </a:t>
            </a:r>
            <a:r>
              <a:rPr lang="en-US">
                <a:solidFill>
                  <a:schemeClr val="bg1"/>
                </a:solidFill>
                <a:latin typeface="Cambria" pitchFamily="18" charset="0"/>
              </a:rPr>
              <a:t>- Power feeding systems</a:t>
            </a:r>
          </a:p>
          <a:p>
            <a:pPr>
              <a:spcBef>
                <a:spcPct val="20000"/>
              </a:spcBef>
              <a:buClr>
                <a:schemeClr val="accent1"/>
              </a:buClr>
              <a:buSzPct val="100000"/>
              <a:buFont typeface="Symbol" pitchFamily="18" charset="2"/>
              <a:buNone/>
            </a:pPr>
            <a:endParaRPr lang="en-US" b="1">
              <a:solidFill>
                <a:schemeClr val="bg1"/>
              </a:solidFill>
              <a:latin typeface="Cambria" pitchFamily="18" charset="0"/>
            </a:endParaRPr>
          </a:p>
        </p:txBody>
      </p:sp>
      <p:sp>
        <p:nvSpPr>
          <p:cNvPr id="18437" name="Rectangle 1"/>
          <p:cNvSpPr>
            <a:spLocks noChangeArrowheads="1"/>
          </p:cNvSpPr>
          <p:nvPr/>
        </p:nvSpPr>
        <p:spPr bwMode="auto">
          <a:xfrm>
            <a:off x="276225" y="4149725"/>
            <a:ext cx="8713788" cy="973138"/>
          </a:xfrm>
          <a:prstGeom prst="rect">
            <a:avLst/>
          </a:prstGeom>
          <a:solidFill>
            <a:schemeClr val="accent1">
              <a:alpha val="34901"/>
            </a:schemeClr>
          </a:solidFill>
          <a:ln w="9525" algn="ctr">
            <a:noFill/>
            <a:round/>
            <a:headEnd/>
            <a:tailEnd/>
          </a:ln>
        </p:spPr>
        <p:txBody>
          <a:bodyPr/>
          <a:lstStyle/>
          <a:p>
            <a:pPr eaLnBrk="0" hangingPunct="0"/>
            <a:endParaRPr lang="en-US" altLang="en-US"/>
          </a:p>
        </p:txBody>
      </p:sp>
      <p:sp>
        <p:nvSpPr>
          <p:cNvPr id="27" name="Title 1"/>
          <p:cNvSpPr txBox="1">
            <a:spLocks/>
          </p:cNvSpPr>
          <p:nvPr/>
        </p:nvSpPr>
        <p:spPr>
          <a:xfrm>
            <a:off x="1579563" y="620713"/>
            <a:ext cx="601662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a:solidFill>
                  <a:schemeClr val="bg1"/>
                </a:solidFill>
                <a:latin typeface="Cambria" panose="02040503050406030204" pitchFamily="18" charset="0"/>
                <a:ea typeface="+mn-ea"/>
                <a:cs typeface="Microsoft Sans Serif" panose="020B0604020202020204" pitchFamily="34" charset="0"/>
              </a:rPr>
              <a:t>ICT and climate change</a:t>
            </a:r>
          </a:p>
        </p:txBody>
      </p:sp>
      <p:sp>
        <p:nvSpPr>
          <p:cNvPr id="18439" name="Rectangle 1"/>
          <p:cNvSpPr>
            <a:spLocks noChangeArrowheads="1"/>
          </p:cNvSpPr>
          <p:nvPr/>
        </p:nvSpPr>
        <p:spPr bwMode="auto">
          <a:xfrm>
            <a:off x="250825" y="1844675"/>
            <a:ext cx="8713788" cy="647700"/>
          </a:xfrm>
          <a:prstGeom prst="rect">
            <a:avLst/>
          </a:prstGeom>
          <a:solidFill>
            <a:schemeClr val="accent1">
              <a:alpha val="34901"/>
            </a:schemeClr>
          </a:solidFill>
          <a:ln w="9525" algn="ctr">
            <a:noFill/>
            <a:round/>
            <a:headEnd/>
            <a:tailEnd/>
          </a:ln>
        </p:spPr>
        <p:txBody>
          <a:bodyPr/>
          <a:lstStyle/>
          <a:p>
            <a:pPr eaLnBrk="0" hangingPunct="0"/>
            <a:endParaRPr lang="en-US" alt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0482"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483" name="1 Marcador de contenido"/>
          <p:cNvSpPr txBox="1">
            <a:spLocks/>
          </p:cNvSpPr>
          <p:nvPr/>
        </p:nvSpPr>
        <p:spPr bwMode="auto">
          <a:xfrm>
            <a:off x="250825" y="765175"/>
            <a:ext cx="8642350" cy="1223963"/>
          </a:xfrm>
          <a:prstGeom prst="rect">
            <a:avLst/>
          </a:prstGeom>
          <a:noFill/>
          <a:ln w="9525">
            <a:noFill/>
            <a:miter lim="800000"/>
            <a:headEnd/>
            <a:tailEnd/>
          </a:ln>
        </p:spPr>
        <p:txBody>
          <a:bodyPr/>
          <a:lstStyle/>
          <a:p>
            <a:pPr marL="273050" indent="-273050">
              <a:spcBef>
                <a:spcPct val="20000"/>
              </a:spcBef>
              <a:buClr>
                <a:schemeClr val="accent1"/>
              </a:buClr>
              <a:buSzPct val="100000"/>
              <a:buFont typeface="Wingdings" pitchFamily="2" charset="2"/>
              <a:buChar char="§"/>
            </a:pPr>
            <a:r>
              <a:rPr lang="en-US" sz="2200">
                <a:solidFill>
                  <a:schemeClr val="bg1"/>
                </a:solidFill>
                <a:latin typeface="Cambria" pitchFamily="18" charset="0"/>
              </a:rPr>
              <a:t>There were 2.37 million tons of electronics discarded in 2013 - about 7kg for every person on the planet</a:t>
            </a:r>
          </a:p>
          <a:p>
            <a:pPr marL="273050" indent="-273050">
              <a:spcBef>
                <a:spcPct val="20000"/>
              </a:spcBef>
              <a:buClr>
                <a:schemeClr val="accent1"/>
              </a:buClr>
              <a:buSzPct val="100000"/>
              <a:buFont typeface="Wingdings" pitchFamily="2" charset="2"/>
              <a:buChar char="§"/>
            </a:pPr>
            <a:r>
              <a:rPr lang="en-US" sz="2200">
                <a:solidFill>
                  <a:schemeClr val="bg1"/>
                </a:solidFill>
                <a:latin typeface="Cambria" pitchFamily="18" charset="0"/>
              </a:rPr>
              <a:t>Only 8% of old cell phones are recycled properly</a:t>
            </a:r>
          </a:p>
          <a:p>
            <a:pPr marL="273050" indent="-273050">
              <a:spcBef>
                <a:spcPct val="20000"/>
              </a:spcBef>
              <a:buClr>
                <a:schemeClr val="accent1"/>
              </a:buClr>
              <a:buSzPct val="100000"/>
              <a:buFont typeface="Wingdings" pitchFamily="2" charset="2"/>
              <a:buChar char="§"/>
            </a:pPr>
            <a:r>
              <a:rPr lang="en-US" sz="2200">
                <a:solidFill>
                  <a:schemeClr val="bg1"/>
                </a:solidFill>
                <a:latin typeface="Cambria" pitchFamily="18" charset="0"/>
              </a:rPr>
              <a:t>Only 12.5% of e-waste is recycled</a:t>
            </a:r>
          </a:p>
          <a:p>
            <a:pPr marL="273050" indent="-273050">
              <a:spcBef>
                <a:spcPct val="20000"/>
              </a:spcBef>
              <a:buClr>
                <a:schemeClr val="accent1"/>
              </a:buClr>
              <a:buSzPct val="100000"/>
              <a:buFont typeface="Wingdings" pitchFamily="2" charset="2"/>
              <a:buChar char="§"/>
            </a:pPr>
            <a:r>
              <a:rPr lang="en-US" sz="2200">
                <a:solidFill>
                  <a:schemeClr val="bg1"/>
                </a:solidFill>
                <a:latin typeface="Cambria" pitchFamily="18" charset="0"/>
              </a:rPr>
              <a:t>Recycling one million laptops saves enough energy to power 3,600 homes</a:t>
            </a:r>
          </a:p>
          <a:p>
            <a:pPr marL="273050" indent="-273050">
              <a:spcBef>
                <a:spcPct val="20000"/>
              </a:spcBef>
              <a:buClr>
                <a:schemeClr val="accent1"/>
              </a:buClr>
              <a:buSzPct val="100000"/>
              <a:buFont typeface="Wingdings" pitchFamily="2" charset="2"/>
              <a:buChar char="§"/>
            </a:pPr>
            <a:endParaRPr lang="en-US" sz="2200">
              <a:solidFill>
                <a:schemeClr val="bg1"/>
              </a:solidFill>
              <a:latin typeface="Cambria" pitchFamily="18" charset="0"/>
            </a:endParaRPr>
          </a:p>
          <a:p>
            <a:pPr marL="273050" indent="-273050">
              <a:spcBef>
                <a:spcPct val="20000"/>
              </a:spcBef>
              <a:buClr>
                <a:schemeClr val="accent1"/>
              </a:buClr>
              <a:buSzPct val="100000"/>
              <a:buFont typeface="Wingdings" pitchFamily="2" charset="2"/>
              <a:buChar char="§"/>
            </a:pPr>
            <a:endParaRPr lang="en-US" sz="2200">
              <a:solidFill>
                <a:schemeClr val="bg1"/>
              </a:solidFill>
              <a:latin typeface="Cambria" pitchFamily="18" charset="0"/>
            </a:endParaRPr>
          </a:p>
          <a:p>
            <a:pPr marL="273050" indent="-273050">
              <a:spcBef>
                <a:spcPct val="20000"/>
              </a:spcBef>
              <a:buClr>
                <a:schemeClr val="accent1"/>
              </a:buClr>
              <a:buSzPct val="100000"/>
              <a:buFont typeface="Wingdings" pitchFamily="2" charset="2"/>
              <a:buChar char="§"/>
            </a:pPr>
            <a:endParaRPr lang="en-US" sz="2200" b="1">
              <a:solidFill>
                <a:schemeClr val="bg1"/>
              </a:solidFill>
              <a:latin typeface="Cambria" pitchFamily="18" charset="0"/>
            </a:endParaRPr>
          </a:p>
        </p:txBody>
      </p:sp>
      <p:pic>
        <p:nvPicPr>
          <p:cNvPr id="20484" name="Picture 2" descr="Electronic waste in Agbogbloshie dump, Accra, Ghana."/>
          <p:cNvPicPr>
            <a:picLocks noChangeAspect="1" noChangeArrowheads="1"/>
          </p:cNvPicPr>
          <p:nvPr/>
        </p:nvPicPr>
        <p:blipFill>
          <a:blip r:embed="rId5"/>
          <a:srcRect/>
          <a:stretch>
            <a:fillRect/>
          </a:stretch>
        </p:blipFill>
        <p:spPr bwMode="auto">
          <a:xfrm>
            <a:off x="1763713" y="3068638"/>
            <a:ext cx="5834062" cy="3500437"/>
          </a:xfrm>
          <a:prstGeom prst="rect">
            <a:avLst/>
          </a:prstGeom>
          <a:noFill/>
          <a:ln w="9525">
            <a:noFill/>
            <a:miter lim="800000"/>
            <a:headEnd/>
            <a:tailEnd/>
          </a:ln>
        </p:spPr>
      </p:pic>
      <p:sp>
        <p:nvSpPr>
          <p:cNvPr id="20485" name="Title 1"/>
          <p:cNvSpPr txBox="1">
            <a:spLocks/>
          </p:cNvSpPr>
          <p:nvPr/>
        </p:nvSpPr>
        <p:spPr bwMode="auto">
          <a:xfrm>
            <a:off x="827088" y="88900"/>
            <a:ext cx="7385050" cy="676275"/>
          </a:xfrm>
          <a:prstGeom prst="rect">
            <a:avLst/>
          </a:prstGeom>
          <a:noFill/>
          <a:ln w="9525">
            <a:noFill/>
            <a:miter lim="800000"/>
            <a:headEnd/>
            <a:tailEnd/>
          </a:ln>
        </p:spPr>
        <p:txBody>
          <a:bodyPr/>
          <a:lstStyle/>
          <a:p>
            <a:pPr algn="ctr" eaLnBrk="0" hangingPunct="0"/>
            <a:r>
              <a:rPr lang="en-US" sz="2800" b="1">
                <a:solidFill>
                  <a:schemeClr val="bg1"/>
                </a:solidFill>
                <a:latin typeface="Cambria" pitchFamily="18" charset="0"/>
              </a:rPr>
              <a:t>Facts about e-waste worldwide</a:t>
            </a:r>
            <a:endParaRPr lang="en-US" altLang="en-US" sz="2800" b="1">
              <a:solidFill>
                <a:schemeClr val="bg1"/>
              </a:solidFill>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2530"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2531" name="Title 1"/>
          <p:cNvSpPr txBox="1">
            <a:spLocks/>
          </p:cNvSpPr>
          <p:nvPr/>
        </p:nvSpPr>
        <p:spPr bwMode="auto">
          <a:xfrm>
            <a:off x="827088" y="88900"/>
            <a:ext cx="7385050" cy="676275"/>
          </a:xfrm>
          <a:prstGeom prst="rect">
            <a:avLst/>
          </a:prstGeom>
          <a:noFill/>
          <a:ln w="9525">
            <a:noFill/>
            <a:miter lim="800000"/>
            <a:headEnd/>
            <a:tailEnd/>
          </a:ln>
        </p:spPr>
        <p:txBody>
          <a:bodyPr/>
          <a:lstStyle/>
          <a:p>
            <a:pPr algn="ctr" eaLnBrk="0" hangingPunct="0"/>
            <a:r>
              <a:rPr lang="en-US" altLang="en-US" sz="2800" b="1">
                <a:solidFill>
                  <a:schemeClr val="bg1"/>
                </a:solidFill>
                <a:latin typeface="Cambria" pitchFamily="18" charset="0"/>
                <a:cs typeface="Microsoft Sans Serif" pitchFamily="34" charset="0"/>
              </a:rPr>
              <a:t>Question 13/5</a:t>
            </a:r>
          </a:p>
        </p:txBody>
      </p:sp>
      <p:sp>
        <p:nvSpPr>
          <p:cNvPr id="22532" name="1 Marcador de contenido"/>
          <p:cNvSpPr txBox="1">
            <a:spLocks/>
          </p:cNvSpPr>
          <p:nvPr/>
        </p:nvSpPr>
        <p:spPr bwMode="auto">
          <a:xfrm>
            <a:off x="927100" y="1700213"/>
            <a:ext cx="7821613" cy="3240087"/>
          </a:xfrm>
          <a:prstGeom prst="rect">
            <a:avLst/>
          </a:prstGeom>
          <a:noFill/>
          <a:ln w="9525">
            <a:noFill/>
            <a:miter lim="800000"/>
            <a:headEnd/>
            <a:tailEnd/>
          </a:ln>
        </p:spPr>
        <p:txBody>
          <a:bodyPr/>
          <a:lstStyle/>
          <a:p>
            <a:pPr marL="360363" indent="-360363">
              <a:lnSpc>
                <a:spcPct val="110000"/>
              </a:lnSpc>
              <a:spcBef>
                <a:spcPct val="20000"/>
              </a:spcBef>
              <a:buClr>
                <a:schemeClr val="accent1"/>
              </a:buClr>
              <a:buSzPct val="100000"/>
              <a:buFont typeface="Symbol" pitchFamily="18" charset="2"/>
              <a:buNone/>
            </a:pPr>
            <a:r>
              <a:rPr lang="en-US" b="1">
                <a:solidFill>
                  <a:schemeClr val="bg1"/>
                </a:solidFill>
                <a:latin typeface="Cambria" pitchFamily="18" charset="0"/>
              </a:rPr>
              <a:t>Main study area:</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ensure the safety and environmental performance associated with ICT products, equipment and facilities, including the avoidance of hazardous materials and final disposal through standards</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ensure that the ICT products, equipment and facilities cause minimum environmental and health impact</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minimize the effect on the environment of existing and new products under development and especially the resulting e-waste</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mitigate e-waste and reduce negative environmental and health impact like potential GHG emissions from uncontrolled handling through proper and environmentally responsible recycling</a:t>
            </a:r>
          </a:p>
          <a:p>
            <a:pPr marL="360363" indent="-360363">
              <a:lnSpc>
                <a:spcPct val="110000"/>
              </a:lnSpc>
              <a:spcBef>
                <a:spcPct val="20000"/>
              </a:spcBef>
              <a:buClr>
                <a:schemeClr val="accent1"/>
              </a:buClr>
              <a:buSzPct val="100000"/>
              <a:buFont typeface="Wingdings" pitchFamily="2" charset="2"/>
              <a:buChar char="§"/>
            </a:pPr>
            <a:endParaRPr lang="en-US">
              <a:solidFill>
                <a:schemeClr val="bg1"/>
              </a:solidFill>
              <a:latin typeface="Cambria" pitchFamily="18" charset="0"/>
            </a:endParaRPr>
          </a:p>
        </p:txBody>
      </p:sp>
      <p:sp>
        <p:nvSpPr>
          <p:cNvPr id="22533" name="Title 1"/>
          <p:cNvSpPr txBox="1">
            <a:spLocks/>
          </p:cNvSpPr>
          <p:nvPr/>
        </p:nvSpPr>
        <p:spPr bwMode="auto">
          <a:xfrm>
            <a:off x="71438" y="765175"/>
            <a:ext cx="8893175" cy="676275"/>
          </a:xfrm>
          <a:prstGeom prst="rect">
            <a:avLst/>
          </a:prstGeom>
          <a:noFill/>
          <a:ln w="9525">
            <a:noFill/>
            <a:miter lim="800000"/>
            <a:headEnd/>
            <a:tailEnd/>
          </a:ln>
        </p:spPr>
        <p:txBody>
          <a:bodyPr/>
          <a:lstStyle/>
          <a:p>
            <a:pPr algn="ctr" eaLnBrk="0" hangingPunct="0"/>
            <a:r>
              <a:rPr lang="en-US" altLang="en-US" sz="2400" b="1">
                <a:solidFill>
                  <a:schemeClr val="bg1"/>
                </a:solidFill>
                <a:latin typeface="Cambria" pitchFamily="18" charset="0"/>
                <a:cs typeface="Microsoft Sans Serif" pitchFamily="34" charset="0"/>
              </a:rPr>
              <a:t>Environmental impact reduction including e-waste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4578"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4579" name="Title 1"/>
          <p:cNvSpPr txBox="1">
            <a:spLocks/>
          </p:cNvSpPr>
          <p:nvPr/>
        </p:nvSpPr>
        <p:spPr bwMode="auto">
          <a:xfrm>
            <a:off x="827088" y="88900"/>
            <a:ext cx="7385050" cy="676275"/>
          </a:xfrm>
          <a:prstGeom prst="rect">
            <a:avLst/>
          </a:prstGeom>
          <a:noFill/>
          <a:ln w="9525">
            <a:noFill/>
            <a:miter lim="800000"/>
            <a:headEnd/>
            <a:tailEnd/>
          </a:ln>
        </p:spPr>
        <p:txBody>
          <a:bodyPr/>
          <a:lstStyle/>
          <a:p>
            <a:pPr algn="ctr" eaLnBrk="0" hangingPunct="0"/>
            <a:r>
              <a:rPr lang="en-US" altLang="en-US" sz="2800" b="1">
                <a:solidFill>
                  <a:schemeClr val="bg1"/>
                </a:solidFill>
                <a:latin typeface="Cambria" pitchFamily="18" charset="0"/>
                <a:cs typeface="Microsoft Sans Serif" pitchFamily="34" charset="0"/>
              </a:rPr>
              <a:t>Question 13/5</a:t>
            </a:r>
          </a:p>
        </p:txBody>
      </p:sp>
      <p:sp>
        <p:nvSpPr>
          <p:cNvPr id="24580" name="1 Marcador de contenido"/>
          <p:cNvSpPr txBox="1">
            <a:spLocks/>
          </p:cNvSpPr>
          <p:nvPr/>
        </p:nvSpPr>
        <p:spPr bwMode="auto">
          <a:xfrm>
            <a:off x="827088" y="1412875"/>
            <a:ext cx="5184775" cy="4176713"/>
          </a:xfrm>
          <a:prstGeom prst="rect">
            <a:avLst/>
          </a:prstGeom>
          <a:noFill/>
          <a:ln w="9525">
            <a:noFill/>
            <a:miter lim="800000"/>
            <a:headEnd/>
            <a:tailEnd/>
          </a:ln>
        </p:spPr>
        <p:txBody>
          <a:bodyPr/>
          <a:lstStyle/>
          <a:p>
            <a:pPr marL="360363" indent="-360363">
              <a:lnSpc>
                <a:spcPct val="110000"/>
              </a:lnSpc>
              <a:spcBef>
                <a:spcPct val="20000"/>
              </a:spcBef>
              <a:buClr>
                <a:schemeClr val="accent1"/>
              </a:buClr>
              <a:buSzPct val="100000"/>
              <a:buFont typeface="Symbol" pitchFamily="18" charset="2"/>
              <a:buNone/>
            </a:pPr>
            <a:r>
              <a:rPr lang="en-US" b="1">
                <a:solidFill>
                  <a:schemeClr val="bg1"/>
                </a:solidFill>
                <a:latin typeface="Cambria" pitchFamily="18" charset="0"/>
              </a:rPr>
              <a:t>Main Tasks:</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Develop Recommendations in the in the field of e-waste mitigation/minimization</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Motivate ITU members to share their national experiences and spread the collected knowledge related to environmental and sustainability aspects of laws or directives</a:t>
            </a:r>
          </a:p>
          <a:p>
            <a:pPr marL="360363" indent="-360363">
              <a:lnSpc>
                <a:spcPct val="110000"/>
              </a:lnSpc>
              <a:spcBef>
                <a:spcPct val="20000"/>
              </a:spcBef>
              <a:buClr>
                <a:schemeClr val="accent1"/>
              </a:buClr>
              <a:buSzPct val="100000"/>
              <a:buFont typeface="Wingdings" pitchFamily="2" charset="2"/>
              <a:buChar char="§"/>
            </a:pPr>
            <a:r>
              <a:rPr lang="en-US">
                <a:solidFill>
                  <a:schemeClr val="bg1"/>
                </a:solidFill>
                <a:latin typeface="Cambria" pitchFamily="18" charset="0"/>
              </a:rPr>
              <a:t>Determine processes to minimize the environmental (including health) impact of products (materials, hazardous materials avoidance), manufacturing processes, operational procedures and disposal;</a:t>
            </a:r>
          </a:p>
          <a:p>
            <a:pPr marL="360363" indent="-360363">
              <a:lnSpc>
                <a:spcPct val="110000"/>
              </a:lnSpc>
              <a:spcBef>
                <a:spcPct val="20000"/>
              </a:spcBef>
              <a:buClr>
                <a:schemeClr val="accent1"/>
              </a:buClr>
              <a:buSzPct val="100000"/>
              <a:buFont typeface="Wingdings" pitchFamily="2" charset="2"/>
              <a:buChar char="§"/>
            </a:pPr>
            <a:endParaRPr lang="en-US">
              <a:solidFill>
                <a:schemeClr val="bg1"/>
              </a:solidFill>
              <a:latin typeface="Cambria" pitchFamily="18" charset="0"/>
            </a:endParaRPr>
          </a:p>
        </p:txBody>
      </p:sp>
      <p:sp>
        <p:nvSpPr>
          <p:cNvPr id="24581" name="Title 1"/>
          <p:cNvSpPr txBox="1">
            <a:spLocks/>
          </p:cNvSpPr>
          <p:nvPr/>
        </p:nvSpPr>
        <p:spPr bwMode="auto">
          <a:xfrm>
            <a:off x="71438" y="765175"/>
            <a:ext cx="8893175" cy="676275"/>
          </a:xfrm>
          <a:prstGeom prst="rect">
            <a:avLst/>
          </a:prstGeom>
          <a:noFill/>
          <a:ln w="9525">
            <a:noFill/>
            <a:miter lim="800000"/>
            <a:headEnd/>
            <a:tailEnd/>
          </a:ln>
        </p:spPr>
        <p:txBody>
          <a:bodyPr/>
          <a:lstStyle/>
          <a:p>
            <a:pPr algn="ctr" eaLnBrk="0" hangingPunct="0"/>
            <a:r>
              <a:rPr lang="en-US" altLang="en-US" sz="2400" b="1">
                <a:solidFill>
                  <a:schemeClr val="bg1"/>
                </a:solidFill>
                <a:latin typeface="Cambria" pitchFamily="18" charset="0"/>
                <a:cs typeface="Microsoft Sans Serif" pitchFamily="34" charset="0"/>
              </a:rPr>
              <a:t>Environmental impact reduction including e-waste</a:t>
            </a:r>
          </a:p>
        </p:txBody>
      </p:sp>
      <p:pic>
        <p:nvPicPr>
          <p:cNvPr id="24582" name="Picture 7" descr="C:\Users\campilon\Pictures\SHUTTERSTOCK\shutterstock_27059872.jpg"/>
          <p:cNvPicPr>
            <a:picLocks noChangeAspect="1" noChangeArrowheads="1"/>
          </p:cNvPicPr>
          <p:nvPr/>
        </p:nvPicPr>
        <p:blipFill>
          <a:blip r:embed="rId5"/>
          <a:srcRect/>
          <a:stretch>
            <a:fillRect/>
          </a:stretch>
        </p:blipFill>
        <p:spPr bwMode="auto">
          <a:xfrm>
            <a:off x="6180138" y="2565400"/>
            <a:ext cx="2495550" cy="2403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6626"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6627" name="Content Placeholder 11"/>
          <p:cNvSpPr txBox="1">
            <a:spLocks/>
          </p:cNvSpPr>
          <p:nvPr/>
        </p:nvSpPr>
        <p:spPr bwMode="auto">
          <a:xfrm>
            <a:off x="323850" y="1196975"/>
            <a:ext cx="3960813" cy="5111750"/>
          </a:xfrm>
          <a:prstGeom prst="rect">
            <a:avLst/>
          </a:prstGeom>
          <a:noFill/>
          <a:ln w="9525">
            <a:noFill/>
            <a:miter lim="800000"/>
            <a:headEnd/>
            <a:tailEnd/>
          </a:ln>
        </p:spPr>
        <p:txBody>
          <a:bodyPr/>
          <a:lstStyle/>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Technical report on life-cycle management of ICT equipment</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Implementation guide on e-waste management</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Supplement on Best practices on e-waste management in developing countries including information on country success stories</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Test suites for assessment of the External universal power adapter solutions for stationary/portable information and communication technology device</a:t>
            </a:r>
          </a:p>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p:txBody>
      </p:sp>
      <p:sp>
        <p:nvSpPr>
          <p:cNvPr id="26628" name="Rectangle 9"/>
          <p:cNvSpPr>
            <a:spLocks noChangeArrowheads="1"/>
          </p:cNvSpPr>
          <p:nvPr/>
        </p:nvSpPr>
        <p:spPr bwMode="auto">
          <a:xfrm>
            <a:off x="1908175" y="115888"/>
            <a:ext cx="518477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Deliverables under study</a:t>
            </a:r>
          </a:p>
        </p:txBody>
      </p:sp>
      <p:sp>
        <p:nvSpPr>
          <p:cNvPr id="47111" name="Rectangle 9"/>
          <p:cNvSpPr>
            <a:spLocks noChangeArrowheads="1"/>
          </p:cNvSpPr>
          <p:nvPr/>
        </p:nvSpPr>
        <p:spPr bwMode="auto">
          <a:xfrm>
            <a:off x="2627313" y="5876925"/>
            <a:ext cx="3671887" cy="720725"/>
          </a:xfrm>
          <a:prstGeom prst="rect">
            <a:avLst/>
          </a:prstGeom>
          <a:solidFill>
            <a:schemeClr val="tx2">
              <a:lumMod val="60000"/>
              <a:lumOff val="40000"/>
            </a:schemeClr>
          </a:solidFill>
          <a:ln w="9525">
            <a:noFill/>
            <a:miter lim="800000"/>
            <a:headEnd/>
            <a:tailEnd/>
          </a:ln>
        </p:spPr>
        <p:txBody>
          <a:bodyPr/>
          <a:lstStyle/>
          <a:p>
            <a:pPr algn="ctr">
              <a:defRPr/>
            </a:pPr>
            <a:r>
              <a:rPr lang="en-US" altLang="en-US" b="1" dirty="0">
                <a:solidFill>
                  <a:schemeClr val="bg1"/>
                </a:solidFill>
                <a:latin typeface="Cambria" pitchFamily="18" charset="0"/>
                <a:cs typeface="Microsoft Sans Serif" pitchFamily="34" charset="0"/>
              </a:rPr>
              <a:t>Contributions are welcomed!</a:t>
            </a:r>
          </a:p>
          <a:p>
            <a:pPr algn="ctr">
              <a:defRPr/>
            </a:pPr>
            <a:r>
              <a:rPr lang="en-US" altLang="en-US" b="1" dirty="0">
                <a:solidFill>
                  <a:schemeClr val="bg1"/>
                </a:solidFill>
                <a:latin typeface="Cambria" pitchFamily="18" charset="0"/>
                <a:cs typeface="Microsoft Sans Serif" pitchFamily="34" charset="0"/>
              </a:rPr>
              <a:t>Take part of our discussion</a:t>
            </a:r>
          </a:p>
        </p:txBody>
      </p:sp>
      <p:sp>
        <p:nvSpPr>
          <p:cNvPr id="26630" name="Content Placeholder 11"/>
          <p:cNvSpPr txBox="1">
            <a:spLocks/>
          </p:cNvSpPr>
          <p:nvPr/>
        </p:nvSpPr>
        <p:spPr bwMode="auto">
          <a:xfrm>
            <a:off x="4643438" y="879475"/>
            <a:ext cx="3952875" cy="5111750"/>
          </a:xfrm>
          <a:prstGeom prst="rect">
            <a:avLst/>
          </a:prstGeom>
          <a:noFill/>
          <a:ln w="9525">
            <a:noFill/>
            <a:miter lim="800000"/>
            <a:headEnd/>
            <a:tailEnd/>
          </a:ln>
        </p:spPr>
        <p:txBody>
          <a:bodyPr/>
          <a:lstStyle/>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A printing label format to provide rare metals information of ICT goods</a:t>
            </a:r>
          </a:p>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Implementation guidelines for ICT supply chains due diligence on conflict minerals</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Due Diligence Guidelines for Conflict Metals (Supply Title: Technical guidelines towards exercising due diligence when handling conflict minerals)</a:t>
            </a:r>
          </a:p>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p:txBody>
      </p:sp>
      <p:sp>
        <p:nvSpPr>
          <p:cNvPr id="26631" name="TextBox 9"/>
          <p:cNvSpPr txBox="1">
            <a:spLocks noChangeArrowheads="1"/>
          </p:cNvSpPr>
          <p:nvPr/>
        </p:nvSpPr>
        <p:spPr bwMode="auto">
          <a:xfrm>
            <a:off x="611188" y="836613"/>
            <a:ext cx="2592387" cy="400050"/>
          </a:xfrm>
          <a:prstGeom prst="rect">
            <a:avLst/>
          </a:prstGeom>
          <a:solidFill>
            <a:srgbClr val="FB6637"/>
          </a:solidFill>
          <a:ln w="9525">
            <a:noFill/>
            <a:miter lim="800000"/>
            <a:headEnd/>
            <a:tailEnd/>
          </a:ln>
        </p:spPr>
        <p:txBody>
          <a:bodyPr>
            <a:spAutoFit/>
          </a:bodyPr>
          <a:lstStyle/>
          <a:p>
            <a:pPr algn="ctr"/>
            <a:r>
              <a:rPr lang="en-US" b="1">
                <a:solidFill>
                  <a:schemeClr val="bg1"/>
                </a:solidFill>
              </a:rPr>
              <a:t>E-waste</a:t>
            </a:r>
          </a:p>
        </p:txBody>
      </p:sp>
      <p:sp>
        <p:nvSpPr>
          <p:cNvPr id="26632" name="TextBox 11"/>
          <p:cNvSpPr txBox="1">
            <a:spLocks noChangeArrowheads="1"/>
          </p:cNvSpPr>
          <p:nvPr/>
        </p:nvSpPr>
        <p:spPr bwMode="auto">
          <a:xfrm>
            <a:off x="4932363" y="836613"/>
            <a:ext cx="2590800" cy="396875"/>
          </a:xfrm>
          <a:prstGeom prst="rect">
            <a:avLst/>
          </a:prstGeom>
          <a:solidFill>
            <a:srgbClr val="418CDF"/>
          </a:solidFill>
          <a:ln w="9525">
            <a:noFill/>
            <a:miter lim="800000"/>
            <a:headEnd/>
            <a:tailEnd/>
          </a:ln>
        </p:spPr>
        <p:txBody>
          <a:bodyPr>
            <a:spAutoFit/>
          </a:bodyPr>
          <a:lstStyle/>
          <a:p>
            <a:pPr algn="ctr"/>
            <a:r>
              <a:rPr lang="en-US" b="1">
                <a:solidFill>
                  <a:schemeClr val="bg1"/>
                </a:solidFill>
              </a:rPr>
              <a:t>Rare metal</a:t>
            </a:r>
          </a:p>
        </p:txBody>
      </p:sp>
      <p:sp>
        <p:nvSpPr>
          <p:cNvPr id="26633" name="TextBox 12"/>
          <p:cNvSpPr txBox="1">
            <a:spLocks noChangeArrowheads="1"/>
          </p:cNvSpPr>
          <p:nvPr/>
        </p:nvSpPr>
        <p:spPr bwMode="auto">
          <a:xfrm>
            <a:off x="4932363" y="2671763"/>
            <a:ext cx="2590800" cy="396875"/>
          </a:xfrm>
          <a:prstGeom prst="rect">
            <a:avLst/>
          </a:prstGeom>
          <a:solidFill>
            <a:srgbClr val="00B050"/>
          </a:solidFill>
          <a:ln w="9525">
            <a:noFill/>
            <a:miter lim="800000"/>
            <a:headEnd/>
            <a:tailEnd/>
          </a:ln>
        </p:spPr>
        <p:txBody>
          <a:bodyPr>
            <a:spAutoFit/>
          </a:bodyPr>
          <a:lstStyle/>
          <a:p>
            <a:pPr algn="ctr"/>
            <a:r>
              <a:rPr lang="en-US" b="1">
                <a:solidFill>
                  <a:schemeClr val="bg1"/>
                </a:solidFill>
              </a:rPr>
              <a:t>Due diligence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8674"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8675" name="Content Placeholder 11"/>
          <p:cNvSpPr txBox="1">
            <a:spLocks/>
          </p:cNvSpPr>
          <p:nvPr/>
        </p:nvSpPr>
        <p:spPr bwMode="auto">
          <a:xfrm>
            <a:off x="179388" y="1268413"/>
            <a:ext cx="5905500" cy="5400675"/>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1"/>
              </a:buClr>
              <a:buFont typeface="Wingdings" pitchFamily="2" charset="2"/>
              <a:buChar char="§"/>
            </a:pPr>
            <a:r>
              <a:rPr lang="en-US" altLang="en-US" sz="1800" b="1">
                <a:solidFill>
                  <a:schemeClr val="bg1"/>
                </a:solidFill>
                <a:latin typeface="Cambria" pitchFamily="18" charset="0"/>
              </a:rPr>
              <a:t>Recommendation ITU-T L.1000</a:t>
            </a:r>
            <a:r>
              <a:rPr lang="en-US" altLang="en-US" sz="1800">
                <a:solidFill>
                  <a:schemeClr val="bg1"/>
                </a:solidFill>
                <a:latin typeface="Cambria" pitchFamily="18" charset="0"/>
              </a:rPr>
              <a:t>: Universal power adapter and charger solution for mobile terminals and other hand-held ICT devices:</a:t>
            </a:r>
          </a:p>
          <a:p>
            <a:pPr marL="742950" lvl="1" indent="-285750" eaLnBrk="0" hangingPunct="0">
              <a:lnSpc>
                <a:spcPct val="80000"/>
              </a:lnSpc>
              <a:spcBef>
                <a:spcPct val="20000"/>
              </a:spcBef>
              <a:buClr>
                <a:schemeClr val="bg1"/>
              </a:buClr>
              <a:buFont typeface="Wingdings" pitchFamily="2" charset="2"/>
              <a:buChar char="§"/>
            </a:pPr>
            <a:r>
              <a:rPr lang="en-US" altLang="en-US" sz="1600">
                <a:solidFill>
                  <a:schemeClr val="bg1"/>
                </a:solidFill>
                <a:latin typeface="Cambria" pitchFamily="18" charset="0"/>
              </a:rPr>
              <a:t>Saves 82,000 tons of e-waste per year</a:t>
            </a:r>
          </a:p>
          <a:p>
            <a:pPr marL="742950" lvl="1" indent="-285750" eaLnBrk="0" hangingPunct="0">
              <a:lnSpc>
                <a:spcPct val="80000"/>
              </a:lnSpc>
              <a:spcBef>
                <a:spcPct val="20000"/>
              </a:spcBef>
              <a:buClr>
                <a:schemeClr val="bg1"/>
              </a:buClr>
              <a:buFont typeface="Wingdings" pitchFamily="2" charset="2"/>
              <a:buChar char="§"/>
            </a:pPr>
            <a:r>
              <a:rPr lang="en-US" altLang="en-US" sz="1600">
                <a:solidFill>
                  <a:schemeClr val="bg1"/>
                </a:solidFill>
                <a:latin typeface="Cambria" pitchFamily="18" charset="0"/>
              </a:rPr>
              <a:t>Saves at least 13.6 MtCO</a:t>
            </a:r>
            <a:r>
              <a:rPr lang="en-US" altLang="en-US" sz="1600" baseline="-25000">
                <a:solidFill>
                  <a:schemeClr val="bg1"/>
                </a:solidFill>
                <a:latin typeface="Cambria" pitchFamily="18" charset="0"/>
              </a:rPr>
              <a:t>2</a:t>
            </a:r>
            <a:r>
              <a:rPr lang="en-US" altLang="en-US" sz="1600">
                <a:solidFill>
                  <a:schemeClr val="bg1"/>
                </a:solidFill>
                <a:latin typeface="Cambria" pitchFamily="18" charset="0"/>
              </a:rPr>
              <a:t> emissions annually</a:t>
            </a:r>
          </a:p>
          <a:p>
            <a:pPr marL="342900" indent="-342900" eaLnBrk="0" hangingPunct="0">
              <a:lnSpc>
                <a:spcPct val="80000"/>
              </a:lnSpc>
              <a:spcBef>
                <a:spcPct val="20000"/>
              </a:spcBef>
              <a:buClr>
                <a:schemeClr val="bg1"/>
              </a:buClr>
              <a:buFont typeface="Wingdings" pitchFamily="2" charset="2"/>
              <a:buChar char="§"/>
            </a:pPr>
            <a:r>
              <a:rPr lang="en-US" altLang="en-US" sz="1800" b="1">
                <a:solidFill>
                  <a:schemeClr val="bg1"/>
                </a:solidFill>
                <a:latin typeface="Cambria" pitchFamily="18" charset="0"/>
              </a:rPr>
              <a:t>Recommendation ITU-T L.1001</a:t>
            </a:r>
            <a:r>
              <a:rPr lang="en-US" altLang="en-US" sz="1800">
                <a:solidFill>
                  <a:schemeClr val="bg1"/>
                </a:solidFill>
                <a:latin typeface="Cambria" pitchFamily="18" charset="0"/>
              </a:rPr>
              <a:t>: External universal power adapter solutions for stationary information and communication technology devices:</a:t>
            </a:r>
          </a:p>
          <a:p>
            <a:pPr marL="742950" lvl="1" indent="-285750" eaLnBrk="0" hangingPunct="0">
              <a:lnSpc>
                <a:spcPct val="80000"/>
              </a:lnSpc>
              <a:spcBef>
                <a:spcPct val="20000"/>
              </a:spcBef>
              <a:buClr>
                <a:schemeClr val="bg1"/>
              </a:buClr>
              <a:buFont typeface="Wingdings" pitchFamily="2" charset="2"/>
              <a:buChar char="§"/>
            </a:pPr>
            <a:r>
              <a:rPr lang="en-US" altLang="en-US" sz="1600">
                <a:solidFill>
                  <a:schemeClr val="bg1"/>
                </a:solidFill>
                <a:latin typeface="Cambria" pitchFamily="18" charset="0"/>
              </a:rPr>
              <a:t>Saves 300,000 tons of e-waste per year</a:t>
            </a:r>
          </a:p>
          <a:p>
            <a:pPr marL="742950" lvl="1" indent="-285750" eaLnBrk="0" hangingPunct="0">
              <a:lnSpc>
                <a:spcPct val="80000"/>
              </a:lnSpc>
              <a:spcBef>
                <a:spcPct val="20000"/>
              </a:spcBef>
              <a:buClr>
                <a:schemeClr val="bg1"/>
              </a:buClr>
              <a:buFont typeface="Wingdings" pitchFamily="2" charset="2"/>
              <a:buChar char="§"/>
            </a:pPr>
            <a:r>
              <a:rPr lang="en-US" altLang="en-US" sz="1600">
                <a:solidFill>
                  <a:schemeClr val="bg1"/>
                </a:solidFill>
                <a:latin typeface="Cambria" pitchFamily="18" charset="0"/>
              </a:rPr>
              <a:t>Reduces the energy consumption and GHG emissions of external power supplies by between 25% and 50%</a:t>
            </a:r>
          </a:p>
          <a:p>
            <a:pPr marL="342900" indent="-342900" eaLnBrk="0" hangingPunct="0">
              <a:lnSpc>
                <a:spcPct val="80000"/>
              </a:lnSpc>
              <a:spcBef>
                <a:spcPct val="20000"/>
              </a:spcBef>
              <a:buClr>
                <a:schemeClr val="bg1"/>
              </a:buClr>
              <a:buFont typeface="Wingdings" pitchFamily="2" charset="2"/>
              <a:buChar char="§"/>
            </a:pPr>
            <a:r>
              <a:rPr lang="en-US" altLang="en-US" sz="1800" b="1">
                <a:solidFill>
                  <a:schemeClr val="bg1"/>
                </a:solidFill>
                <a:latin typeface="Cambria" pitchFamily="18" charset="0"/>
              </a:rPr>
              <a:t>Recommendation ITU-T L.1002</a:t>
            </a:r>
            <a:r>
              <a:rPr lang="en-US" altLang="en-US" sz="1800">
                <a:solidFill>
                  <a:schemeClr val="bg1"/>
                </a:solidFill>
                <a:latin typeface="Cambria" pitchFamily="18" charset="0"/>
              </a:rPr>
              <a:t>​: External universal power adapter solutions for portable information and communication technology devices:</a:t>
            </a:r>
          </a:p>
          <a:p>
            <a:pPr marL="742950" lvl="1" indent="-285750" eaLnBrk="0" hangingPunct="0">
              <a:lnSpc>
                <a:spcPct val="80000"/>
              </a:lnSpc>
              <a:spcBef>
                <a:spcPct val="20000"/>
              </a:spcBef>
              <a:buClr>
                <a:schemeClr val="bg1"/>
              </a:buClr>
              <a:buFont typeface="Wingdings" pitchFamily="2" charset="2"/>
              <a:buChar char="§"/>
            </a:pPr>
            <a:r>
              <a:rPr lang="en-US" altLang="en-US" sz="1600">
                <a:solidFill>
                  <a:schemeClr val="bg1"/>
                </a:solidFill>
                <a:latin typeface="Cambria" pitchFamily="18" charset="0"/>
              </a:rPr>
              <a:t>Reduces e-waste, optimizing the use of scarce and raw materials and allowing for reuse</a:t>
            </a:r>
          </a:p>
          <a:p>
            <a:pPr marL="742950" lvl="1" indent="-285750" eaLnBrk="0" hangingPunct="0">
              <a:lnSpc>
                <a:spcPct val="80000"/>
              </a:lnSpc>
              <a:spcBef>
                <a:spcPct val="20000"/>
              </a:spcBef>
              <a:buClr>
                <a:schemeClr val="bg1"/>
              </a:buClr>
              <a:buFont typeface="Wingdings" pitchFamily="2" charset="2"/>
              <a:buChar char="§"/>
            </a:pPr>
            <a:r>
              <a:rPr lang="en-US" altLang="en-US" sz="1600">
                <a:solidFill>
                  <a:schemeClr val="bg1"/>
                </a:solidFill>
                <a:latin typeface="Cambria" pitchFamily="18" charset="0"/>
              </a:rPr>
              <a:t>Recommends design for MTBF 50.000 hours of active use</a:t>
            </a:r>
          </a:p>
          <a:p>
            <a:pPr marL="742950" lvl="1" indent="-285750" eaLnBrk="0" hangingPunct="0">
              <a:lnSpc>
                <a:spcPct val="80000"/>
              </a:lnSpc>
              <a:spcBef>
                <a:spcPct val="20000"/>
              </a:spcBef>
              <a:buClr>
                <a:schemeClr val="bg1"/>
              </a:buClr>
              <a:buFont typeface="Wingdings" pitchFamily="2" charset="2"/>
              <a:buChar char="§"/>
            </a:pPr>
            <a:r>
              <a:rPr lang="en-US" altLang="en-US" sz="1600">
                <a:solidFill>
                  <a:schemeClr val="bg1"/>
                </a:solidFill>
                <a:latin typeface="Cambria" pitchFamily="18" charset="0"/>
              </a:rPr>
              <a:t>Increases usability</a:t>
            </a:r>
          </a:p>
          <a:p>
            <a:pPr marL="342900" indent="-342900" eaLnBrk="0" hangingPunct="0">
              <a:lnSpc>
                <a:spcPct val="80000"/>
              </a:lnSpc>
              <a:spcBef>
                <a:spcPct val="20000"/>
              </a:spcBef>
              <a:buClr>
                <a:schemeClr val="bg1"/>
              </a:buClr>
              <a:buFont typeface="Wingdings" pitchFamily="2" charset="2"/>
              <a:buChar char="§"/>
            </a:pPr>
            <a:r>
              <a:rPr lang="en-US" altLang="en-US" sz="1800" b="1">
                <a:solidFill>
                  <a:schemeClr val="bg1"/>
                </a:solidFill>
                <a:latin typeface="Cambria" pitchFamily="18" charset="0"/>
              </a:rPr>
              <a:t>Recommendation ITU-T ​L.1005</a:t>
            </a:r>
            <a:r>
              <a:rPr lang="en-US" altLang="en-US" sz="1800">
                <a:solidFill>
                  <a:schemeClr val="bg1"/>
                </a:solidFill>
                <a:latin typeface="Cambria" pitchFamily="18" charset="0"/>
              </a:rPr>
              <a:t>​: Test suites for assessment of the universal charger solution:</a:t>
            </a:r>
          </a:p>
          <a:p>
            <a:pPr marL="742950" lvl="1" indent="-285750" eaLnBrk="0" hangingPunct="0">
              <a:lnSpc>
                <a:spcPct val="80000"/>
              </a:lnSpc>
              <a:spcBef>
                <a:spcPct val="20000"/>
              </a:spcBef>
              <a:buClr>
                <a:schemeClr val="bg1"/>
              </a:buClr>
              <a:buFont typeface="Wingdings" pitchFamily="2" charset="2"/>
              <a:buChar char="§"/>
            </a:pPr>
            <a:r>
              <a:rPr lang="en-US" altLang="en-US" sz="1600">
                <a:solidFill>
                  <a:schemeClr val="bg1"/>
                </a:solidFill>
                <a:latin typeface="Cambria" pitchFamily="18" charset="0"/>
              </a:rPr>
              <a:t>Describes specific test suites applicable to the universal charger solution defined in ITU-T L.1000 (assesses energy efficiency, interworking, safety and EMC)</a:t>
            </a:r>
          </a:p>
        </p:txBody>
      </p:sp>
      <p:sp>
        <p:nvSpPr>
          <p:cNvPr id="28676" name="Rectangle 9"/>
          <p:cNvSpPr>
            <a:spLocks noChangeArrowheads="1"/>
          </p:cNvSpPr>
          <p:nvPr/>
        </p:nvSpPr>
        <p:spPr bwMode="auto">
          <a:xfrm>
            <a:off x="233363"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sp>
        <p:nvSpPr>
          <p:cNvPr id="28677" name="Title 1"/>
          <p:cNvSpPr>
            <a:spLocks/>
          </p:cNvSpPr>
          <p:nvPr/>
        </p:nvSpPr>
        <p:spPr bwMode="auto">
          <a:xfrm>
            <a:off x="323850" y="692150"/>
            <a:ext cx="8229600" cy="777875"/>
          </a:xfrm>
          <a:prstGeom prst="rect">
            <a:avLst/>
          </a:prstGeom>
          <a:noFill/>
          <a:ln w="9525" algn="ctr">
            <a:noFill/>
            <a:miter lim="800000"/>
            <a:headEnd/>
            <a:tailEnd/>
          </a:ln>
        </p:spPr>
        <p:txBody>
          <a:bodyPr/>
          <a:lstStyle/>
          <a:p>
            <a:pPr algn="ctr"/>
            <a:r>
              <a:rPr lang="en-US" sz="2400" b="1">
                <a:solidFill>
                  <a:schemeClr val="bg1"/>
                </a:solidFill>
                <a:latin typeface="Cambria" pitchFamily="18" charset="0"/>
                <a:cs typeface="Microsoft Sans Serif" pitchFamily="34" charset="0"/>
              </a:rPr>
              <a:t>Power supply series</a:t>
            </a:r>
          </a:p>
        </p:txBody>
      </p:sp>
      <p:pic>
        <p:nvPicPr>
          <p:cNvPr id="28678" name="Picture 2"/>
          <p:cNvPicPr>
            <a:picLocks noChangeAspect="1" noChangeArrowheads="1"/>
          </p:cNvPicPr>
          <p:nvPr/>
        </p:nvPicPr>
        <p:blipFill>
          <a:blip r:embed="rId5"/>
          <a:srcRect r="63185"/>
          <a:stretch>
            <a:fillRect/>
          </a:stretch>
        </p:blipFill>
        <p:spPr bwMode="auto">
          <a:xfrm>
            <a:off x="6121400" y="1358900"/>
            <a:ext cx="2987675" cy="5238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0722"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30723" name="Content Placeholder 11"/>
          <p:cNvSpPr txBox="1">
            <a:spLocks/>
          </p:cNvSpPr>
          <p:nvPr/>
        </p:nvSpPr>
        <p:spPr bwMode="auto">
          <a:xfrm>
            <a:off x="468313" y="1412875"/>
            <a:ext cx="8207375" cy="5400675"/>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bg1"/>
              </a:buClr>
              <a:buFont typeface="Wingdings" pitchFamily="2" charset="2"/>
              <a:buChar char="§"/>
            </a:pPr>
            <a:r>
              <a:rPr lang="en-US" altLang="en-US" b="1">
                <a:solidFill>
                  <a:schemeClr val="bg1"/>
                </a:solidFill>
                <a:latin typeface="Cambria" pitchFamily="18" charset="0"/>
              </a:rPr>
              <a:t>Recommendation ITU-T L.1010​: Green batteries solution for mobile phones and other hand-held information and communication technology devices. ​</a:t>
            </a:r>
          </a:p>
          <a:p>
            <a:pPr marL="342900" indent="-342900" eaLnBrk="0" hangingPunct="0">
              <a:lnSpc>
                <a:spcPct val="90000"/>
              </a:lnSpc>
              <a:spcBef>
                <a:spcPct val="20000"/>
              </a:spcBef>
              <a:buClr>
                <a:schemeClr val="bg1"/>
              </a:buClr>
              <a:buFont typeface="Wingdings" pitchFamily="2" charset="2"/>
              <a:buChar char="§"/>
            </a:pPr>
            <a:r>
              <a:rPr lang="en-US" altLang="en-US" b="1">
                <a:solidFill>
                  <a:schemeClr val="bg1"/>
                </a:solidFill>
                <a:latin typeface="Cambria" pitchFamily="18" charset="0"/>
              </a:rPr>
              <a:t>Extends the lifetime of handsets</a:t>
            </a:r>
          </a:p>
          <a:p>
            <a:pPr marL="342900" indent="-342900" eaLnBrk="0" hangingPunct="0">
              <a:lnSpc>
                <a:spcPct val="90000"/>
              </a:lnSpc>
              <a:spcBef>
                <a:spcPct val="20000"/>
              </a:spcBef>
              <a:buClr>
                <a:schemeClr val="bg1"/>
              </a:buClr>
              <a:buFont typeface="Wingdings" pitchFamily="2" charset="2"/>
              <a:buChar char="§"/>
            </a:pPr>
            <a:r>
              <a:rPr lang="en-US" altLang="en-US" b="1">
                <a:solidFill>
                  <a:schemeClr val="bg1"/>
                </a:solidFill>
                <a:latin typeface="Cambria" pitchFamily="18" charset="0"/>
              </a:rPr>
              <a:t>Reduces global resources consumption</a:t>
            </a:r>
          </a:p>
          <a:p>
            <a:pPr marL="342900" indent="-342900" eaLnBrk="0" hangingPunct="0">
              <a:lnSpc>
                <a:spcPct val="90000"/>
              </a:lnSpc>
              <a:spcBef>
                <a:spcPct val="20000"/>
              </a:spcBef>
              <a:buClr>
                <a:schemeClr val="bg1"/>
              </a:buClr>
              <a:buFont typeface="Wingdings" pitchFamily="2" charset="2"/>
              <a:buChar char="§"/>
            </a:pPr>
            <a:r>
              <a:rPr lang="en-US" altLang="en-US" b="1">
                <a:solidFill>
                  <a:schemeClr val="bg1"/>
                </a:solidFill>
                <a:latin typeface="Cambria" pitchFamily="18" charset="0"/>
              </a:rPr>
              <a:t>Eliminates toxic materials</a:t>
            </a:r>
          </a:p>
          <a:p>
            <a:pPr marL="342900" indent="-342900" eaLnBrk="0" hangingPunct="0">
              <a:lnSpc>
                <a:spcPct val="90000"/>
              </a:lnSpc>
              <a:spcBef>
                <a:spcPct val="20000"/>
              </a:spcBef>
              <a:buClr>
                <a:schemeClr val="bg1"/>
              </a:buClr>
              <a:buFont typeface="Wingdings" pitchFamily="2" charset="2"/>
              <a:buChar char="§"/>
            </a:pPr>
            <a:endParaRPr lang="en-US" altLang="en-US">
              <a:solidFill>
                <a:schemeClr val="bg1"/>
              </a:solidFill>
              <a:latin typeface="Cambria" pitchFamily="18" charset="0"/>
            </a:endParaRPr>
          </a:p>
        </p:txBody>
      </p:sp>
      <p:sp>
        <p:nvSpPr>
          <p:cNvPr id="30724" name="Rectangle 9"/>
          <p:cNvSpPr>
            <a:spLocks noChangeArrowheads="1"/>
          </p:cNvSpPr>
          <p:nvPr/>
        </p:nvSpPr>
        <p:spPr bwMode="auto">
          <a:xfrm>
            <a:off x="350838"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sp>
        <p:nvSpPr>
          <p:cNvPr id="30725" name="Title 1"/>
          <p:cNvSpPr>
            <a:spLocks/>
          </p:cNvSpPr>
          <p:nvPr/>
        </p:nvSpPr>
        <p:spPr bwMode="auto">
          <a:xfrm>
            <a:off x="242888" y="692150"/>
            <a:ext cx="8229600" cy="777875"/>
          </a:xfrm>
          <a:prstGeom prst="rect">
            <a:avLst/>
          </a:prstGeom>
          <a:noFill/>
          <a:ln w="9525" algn="ctr">
            <a:noFill/>
            <a:miter lim="800000"/>
            <a:headEnd/>
            <a:tailEnd/>
          </a:ln>
        </p:spPr>
        <p:txBody>
          <a:bodyPr/>
          <a:lstStyle/>
          <a:p>
            <a:pPr algn="ctr"/>
            <a:r>
              <a:rPr lang="en-US" sz="2400" b="1">
                <a:solidFill>
                  <a:schemeClr val="bg1"/>
                </a:solidFill>
                <a:latin typeface="Cambria" pitchFamily="18" charset="0"/>
                <a:cs typeface="Microsoft Sans Serif" pitchFamily="34" charset="0"/>
              </a:rPr>
              <a:t>Batteries</a:t>
            </a:r>
          </a:p>
        </p:txBody>
      </p:sp>
      <p:pic>
        <p:nvPicPr>
          <p:cNvPr id="30726" name="Picture 4" descr="http://www.v3.co.uk/IMG/933/151933/lithium-batteries5438-370x229.jpg?1297079375"/>
          <p:cNvPicPr>
            <a:picLocks noChangeAspect="1" noChangeArrowheads="1"/>
          </p:cNvPicPr>
          <p:nvPr/>
        </p:nvPicPr>
        <p:blipFill>
          <a:blip r:embed="rId5"/>
          <a:srcRect t="13588" b="2965"/>
          <a:stretch>
            <a:fillRect/>
          </a:stretch>
        </p:blipFill>
        <p:spPr bwMode="auto">
          <a:xfrm>
            <a:off x="1690688" y="3500438"/>
            <a:ext cx="5905500" cy="304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2770"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32771" name="Content Placeholder 11"/>
          <p:cNvSpPr txBox="1">
            <a:spLocks/>
          </p:cNvSpPr>
          <p:nvPr/>
        </p:nvSpPr>
        <p:spPr bwMode="auto">
          <a:xfrm>
            <a:off x="107950" y="836613"/>
            <a:ext cx="5688013" cy="5400675"/>
          </a:xfrm>
          <a:prstGeom prst="rect">
            <a:avLst/>
          </a:prstGeom>
          <a:noFill/>
          <a:ln w="9525">
            <a:noFill/>
            <a:miter lim="800000"/>
            <a:headEnd/>
            <a:tailEnd/>
          </a:ln>
        </p:spPr>
        <p:txBody>
          <a:bodyPr/>
          <a:lstStyle/>
          <a:p>
            <a:pPr marL="342900" indent="-342900" eaLnBrk="0" hangingPunct="0">
              <a:spcBef>
                <a:spcPct val="20000"/>
              </a:spcBef>
              <a:buClr>
                <a:schemeClr val="bg1"/>
              </a:buClr>
              <a:buFont typeface="Wingdings" pitchFamily="2" charset="2"/>
              <a:buChar char="§"/>
            </a:pPr>
            <a:endParaRPr lang="en-US" altLang="en-US" b="1">
              <a:solidFill>
                <a:schemeClr val="bg1"/>
              </a:solidFill>
              <a:latin typeface="Cambria" pitchFamily="18" charset="0"/>
            </a:endParaRPr>
          </a:p>
          <a:p>
            <a:pPr marL="342900" indent="-342900" eaLnBrk="0" hangingPunct="0">
              <a:spcBef>
                <a:spcPct val="20000"/>
              </a:spcBef>
              <a:buClr>
                <a:schemeClr val="bg1"/>
              </a:buClr>
              <a:buFont typeface="Wingdings" pitchFamily="2" charset="2"/>
              <a:buChar char="§"/>
            </a:pPr>
            <a:r>
              <a:rPr lang="en-US" altLang="en-US" b="1">
                <a:solidFill>
                  <a:schemeClr val="bg1"/>
                </a:solidFill>
                <a:latin typeface="Cambria" pitchFamily="18" charset="0"/>
              </a:rPr>
              <a:t>Necessity of rare-metal recycling:</a:t>
            </a:r>
          </a:p>
          <a:p>
            <a:pPr marL="742950" lvl="1" indent="-285750" eaLnBrk="0" hangingPunct="0">
              <a:spcBef>
                <a:spcPct val="20000"/>
              </a:spcBef>
              <a:buClr>
                <a:schemeClr val="bg1"/>
              </a:buClr>
              <a:buFont typeface="Wingdings" pitchFamily="2" charset="2"/>
              <a:buChar char="Ø"/>
            </a:pPr>
            <a:r>
              <a:rPr lang="en-US" altLang="en-US" sz="1400" b="1">
                <a:solidFill>
                  <a:schemeClr val="bg1"/>
                </a:solidFill>
                <a:latin typeface="Cambria" pitchFamily="18" charset="0"/>
              </a:rPr>
              <a:t>A mobile phone contains no less than 20 rare metals</a:t>
            </a:r>
          </a:p>
          <a:p>
            <a:pPr marL="742950" lvl="1" indent="-285750" eaLnBrk="0" hangingPunct="0">
              <a:spcBef>
                <a:spcPct val="20000"/>
              </a:spcBef>
              <a:buClr>
                <a:schemeClr val="bg1"/>
              </a:buClr>
              <a:buFont typeface="Wingdings" pitchFamily="2" charset="2"/>
              <a:buChar char="Ø"/>
            </a:pPr>
            <a:r>
              <a:rPr lang="en-US" altLang="en-US" sz="1400" b="1">
                <a:solidFill>
                  <a:schemeClr val="bg1"/>
                </a:solidFill>
                <a:latin typeface="Cambria" pitchFamily="18" charset="0"/>
              </a:rPr>
              <a:t>A ton of gold ore yields just 5 g of gold, whereas a ton of used mobile phones yields a staggering 400 g</a:t>
            </a:r>
          </a:p>
          <a:p>
            <a:pPr marL="342900" indent="-342900" eaLnBrk="0" hangingPunct="0">
              <a:spcBef>
                <a:spcPct val="20000"/>
              </a:spcBef>
              <a:buClr>
                <a:schemeClr val="bg1"/>
              </a:buClr>
              <a:buFont typeface="Wingdings" pitchFamily="2" charset="2"/>
              <a:buChar char="§"/>
            </a:pPr>
            <a:r>
              <a:rPr lang="en-US" altLang="en-US" b="1">
                <a:solidFill>
                  <a:schemeClr val="bg1"/>
                </a:solidFill>
                <a:latin typeface="Cambria" pitchFamily="18" charset="0"/>
              </a:rPr>
              <a:t>Recommendation ITU-T L.1100: A method to provide recycling information of rare metals in ICT products </a:t>
            </a:r>
          </a:p>
          <a:p>
            <a:pPr marL="342900" indent="-342900" eaLnBrk="0" hangingPunct="0">
              <a:spcBef>
                <a:spcPct val="20000"/>
              </a:spcBef>
              <a:buClr>
                <a:schemeClr val="bg1"/>
              </a:buClr>
              <a:buFont typeface="Wingdings" pitchFamily="2" charset="2"/>
              <a:buNone/>
            </a:pPr>
            <a:endParaRPr lang="en-US" altLang="en-US" sz="100" b="1">
              <a:solidFill>
                <a:schemeClr val="bg1"/>
              </a:solidFill>
              <a:latin typeface="Cambria" pitchFamily="18" charset="0"/>
            </a:endParaRPr>
          </a:p>
          <a:p>
            <a:pPr marL="342900" indent="-342900" eaLnBrk="0" hangingPunct="0">
              <a:spcBef>
                <a:spcPct val="20000"/>
              </a:spcBef>
              <a:buClr>
                <a:schemeClr val="bg1"/>
              </a:buClr>
              <a:buFont typeface="Wingdings" pitchFamily="2" charset="2"/>
              <a:buChar char="§"/>
            </a:pPr>
            <a:r>
              <a:rPr lang="en-US" altLang="en-US" b="1">
                <a:solidFill>
                  <a:schemeClr val="bg1"/>
                </a:solidFill>
                <a:latin typeface="Cambria" pitchFamily="18" charset="0"/>
              </a:rPr>
              <a:t>Necessity of a common and accurate measurement method:</a:t>
            </a:r>
          </a:p>
          <a:p>
            <a:pPr marL="742950" lvl="1" indent="-285750" eaLnBrk="0" hangingPunct="0">
              <a:spcBef>
                <a:spcPct val="20000"/>
              </a:spcBef>
              <a:buClr>
                <a:schemeClr val="bg1"/>
              </a:buClr>
              <a:buFont typeface="Wingdings" pitchFamily="2" charset="2"/>
              <a:buChar char="Ø"/>
            </a:pPr>
            <a:r>
              <a:rPr lang="en-US" altLang="en-US" sz="1400" b="1">
                <a:solidFill>
                  <a:schemeClr val="bg1"/>
                </a:solidFill>
                <a:latin typeface="Cambria" pitchFamily="18" charset="0"/>
              </a:rPr>
              <a:t>For successful recycling, producers are required to provide detailed information on rare metals to recyclers. </a:t>
            </a:r>
          </a:p>
          <a:p>
            <a:pPr marL="742950" lvl="1" indent="-285750" eaLnBrk="0" hangingPunct="0">
              <a:spcBef>
                <a:spcPct val="20000"/>
              </a:spcBef>
              <a:buClr>
                <a:schemeClr val="bg1"/>
              </a:buClr>
              <a:buFont typeface="Wingdings" pitchFamily="2" charset="2"/>
              <a:buChar char="Ø"/>
            </a:pPr>
            <a:r>
              <a:rPr lang="en-US" altLang="en-US" sz="1400" b="1">
                <a:solidFill>
                  <a:schemeClr val="bg1"/>
                </a:solidFill>
                <a:latin typeface="Cambria" pitchFamily="18" charset="0"/>
              </a:rPr>
              <a:t>A common measurement method can facilitate recycling information exchanges between producers and recyclers</a:t>
            </a:r>
          </a:p>
          <a:p>
            <a:pPr marL="342900" indent="-342900" eaLnBrk="0" hangingPunct="0">
              <a:spcBef>
                <a:spcPct val="20000"/>
              </a:spcBef>
              <a:buClr>
                <a:schemeClr val="bg1"/>
              </a:buClr>
              <a:buFont typeface="Wingdings" pitchFamily="2" charset="2"/>
              <a:buChar char="§"/>
            </a:pPr>
            <a:r>
              <a:rPr lang="en-US" altLang="en-US" b="1">
                <a:solidFill>
                  <a:schemeClr val="bg1"/>
                </a:solidFill>
                <a:latin typeface="Cambria" pitchFamily="18" charset="0"/>
              </a:rPr>
              <a:t>Recommendation ITU-T L.1101: ​Measurement methods to characterize rare metals in information and communication technology goods:</a:t>
            </a:r>
          </a:p>
          <a:p>
            <a:pPr marL="742950" lvl="1" indent="-285750" eaLnBrk="0" hangingPunct="0">
              <a:spcBef>
                <a:spcPct val="20000"/>
              </a:spcBef>
              <a:buClr>
                <a:schemeClr val="bg1"/>
              </a:buClr>
              <a:buFont typeface="Wingdings" pitchFamily="2" charset="2"/>
              <a:buChar char="Ø"/>
            </a:pPr>
            <a:r>
              <a:rPr lang="en-US" altLang="en-US" sz="1400" b="1">
                <a:solidFill>
                  <a:schemeClr val="bg1"/>
                </a:solidFill>
                <a:latin typeface="Cambria" pitchFamily="18" charset="0"/>
              </a:rPr>
              <a:t>XRF (X-ray fluorescence) </a:t>
            </a:r>
          </a:p>
          <a:p>
            <a:pPr marL="742950" lvl="1" indent="-285750" eaLnBrk="0" hangingPunct="0">
              <a:spcBef>
                <a:spcPct val="20000"/>
              </a:spcBef>
              <a:buClr>
                <a:schemeClr val="bg1"/>
              </a:buClr>
              <a:buFont typeface="Wingdings" pitchFamily="2" charset="2"/>
              <a:buChar char="Ø"/>
            </a:pPr>
            <a:r>
              <a:rPr lang="en-US" altLang="en-US" sz="1400" b="1">
                <a:solidFill>
                  <a:schemeClr val="bg1"/>
                </a:solidFill>
                <a:latin typeface="Cambria" pitchFamily="18" charset="0"/>
              </a:rPr>
              <a:t>ICP-MS (inductively coupled plasma mass spectrometry</a:t>
            </a:r>
            <a:endParaRPr lang="en-US" altLang="en-US" sz="1800">
              <a:solidFill>
                <a:schemeClr val="bg1"/>
              </a:solidFill>
              <a:latin typeface="Cambria" pitchFamily="18" charset="0"/>
            </a:endParaRPr>
          </a:p>
        </p:txBody>
      </p:sp>
      <p:sp>
        <p:nvSpPr>
          <p:cNvPr id="32772" name="Rectangle 9"/>
          <p:cNvSpPr>
            <a:spLocks noChangeArrowheads="1"/>
          </p:cNvSpPr>
          <p:nvPr/>
        </p:nvSpPr>
        <p:spPr bwMode="auto">
          <a:xfrm>
            <a:off x="350838"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sp>
        <p:nvSpPr>
          <p:cNvPr id="32773" name="Title 1"/>
          <p:cNvSpPr>
            <a:spLocks/>
          </p:cNvSpPr>
          <p:nvPr/>
        </p:nvSpPr>
        <p:spPr bwMode="auto">
          <a:xfrm>
            <a:off x="242888" y="706438"/>
            <a:ext cx="8229600" cy="777875"/>
          </a:xfrm>
          <a:prstGeom prst="rect">
            <a:avLst/>
          </a:prstGeom>
          <a:noFill/>
          <a:ln w="9525" algn="ctr">
            <a:noFill/>
            <a:miter lim="800000"/>
            <a:headEnd/>
            <a:tailEnd/>
          </a:ln>
        </p:spPr>
        <p:txBody>
          <a:bodyPr/>
          <a:lstStyle/>
          <a:p>
            <a:pPr algn="ctr"/>
            <a:r>
              <a:rPr lang="en-US" sz="2400" b="1">
                <a:solidFill>
                  <a:schemeClr val="bg1"/>
                </a:solidFill>
                <a:latin typeface="Cambria" pitchFamily="18" charset="0"/>
                <a:cs typeface="Microsoft Sans Serif" pitchFamily="34" charset="0"/>
              </a:rPr>
              <a:t>E-waste management</a:t>
            </a:r>
          </a:p>
        </p:txBody>
      </p:sp>
      <p:pic>
        <p:nvPicPr>
          <p:cNvPr id="32774" name="Picture 2"/>
          <p:cNvPicPr>
            <a:picLocks noChangeAspect="1" noChangeArrowheads="1"/>
          </p:cNvPicPr>
          <p:nvPr/>
        </p:nvPicPr>
        <p:blipFill>
          <a:blip r:embed="rId5"/>
          <a:srcRect/>
          <a:stretch>
            <a:fillRect/>
          </a:stretch>
        </p:blipFill>
        <p:spPr bwMode="auto">
          <a:xfrm>
            <a:off x="5773738" y="1557338"/>
            <a:ext cx="3190875" cy="4803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45179A-2945-40C2-8A3D-1A81CD795605}"/>
</file>

<file path=customXml/itemProps2.xml><?xml version="1.0" encoding="utf-8"?>
<ds:datastoreItem xmlns:ds="http://schemas.openxmlformats.org/officeDocument/2006/customXml" ds:itemID="{FB6D5944-47D8-421F-8998-8324F5ED8FE6}"/>
</file>

<file path=customXml/itemProps3.xml><?xml version="1.0" encoding="utf-8"?>
<ds:datastoreItem xmlns:ds="http://schemas.openxmlformats.org/officeDocument/2006/customXml" ds:itemID="{D0429DB3-2750-42E1-8F2B-0A0F34B9DD9C}"/>
</file>

<file path=docProps/app.xml><?xml version="1.0" encoding="utf-8"?>
<Properties xmlns="http://schemas.openxmlformats.org/officeDocument/2006/extended-properties" xmlns:vt="http://schemas.openxmlformats.org/officeDocument/2006/docPropsVTypes">
  <Template>Maple</Template>
  <TotalTime>24701</TotalTime>
  <Words>3024</Words>
  <Application>Microsoft Office PowerPoint</Application>
  <PresentationFormat>On-screen Show (4:3)</PresentationFormat>
  <Paragraphs>226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ITU-e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Cristina Bueti</cp:lastModifiedBy>
  <cp:revision>1251</cp:revision>
  <cp:lastPrinted>2001-11-25T13:41:09Z</cp:lastPrinted>
  <dcterms:created xsi:type="dcterms:W3CDTF">2006-05-30T12:53:59Z</dcterms:created>
  <dcterms:modified xsi:type="dcterms:W3CDTF">2014-06-30T14:41:59Z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sflag">
    <vt:lpwstr>1402473740</vt:lpwstr>
  </property>
  <property fmtid="{D5CDD505-2E9C-101B-9397-08002B2CF9AE}" pid="13" name="_new_ms_pID_72543">
    <vt:lpwstr>(3)fz0Lsvm2RX2BJ8NSKw/moJJyzmZAMKqJZQdHugVdQbnly4phna6WH3/Inyf91awR5N0it23+
47CUTk3wLXhN2LtOYskA8O9nsh7OQR5mv2vEDhsaxu4sJYkNzLEr5eMRBpzgQpJxOyDP9NWF
y7zMu01Bsg1Al/QTzvOmVn0Cyvm4u51aR78G6MQL2OKAHmagG12OwgvsSCU0JOpG1dTPfX0X
rCGv4GZUYkfpzPWmn+</vt:lpwstr>
  </property>
  <property fmtid="{D5CDD505-2E9C-101B-9397-08002B2CF9AE}" pid="14" name="_new_ms_pID_725431">
    <vt:lpwstr>fkVwyij+x85JGCBErE94Uv9IAZlOfKgPr0+xBD9PsGQQCt5IJUb/th
geKt9QKmdrfFyp8ohRfqPSXEw9KkcP+rOw+2VfzBPnHxV9LpDmyV8rX4b63wjBf3OzKB/ayY
5DKLCWeQEsICnY1or9gNjdn4r3qcsCVjQhw1P60fTOu9VUiqAYG0SMeV2j31qWcypgq6uZKl
Kz2Z7oISS+mD+FU0ft/K0QVDf473l8mWMPWT</vt:lpwstr>
  </property>
  <property fmtid="{D5CDD505-2E9C-101B-9397-08002B2CF9AE}" pid="15" name="_new_ms_pID_725432">
    <vt:lpwstr>jzQBsOL4UOWl8ViALW4dgKMtCH6KaVBmACYe
XISCBpJuu+W3cVCj3qTs53SosxDtBJThUWWqJztQcUNptG8Dbvc=</vt:lpwstr>
  </property>
  <property fmtid="{D5CDD505-2E9C-101B-9397-08002B2CF9AE}" pid="16" name="ContentTypeId">
    <vt:lpwstr>0x010100494D39951114734F8F2CD5BB541FD2E2</vt:lpwstr>
  </property>
</Properties>
</file>