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3.xml" ContentType="application/vnd.openxmlformats-officedocument.themeOverride+xml"/>
  <Override PartName="/ppt/theme/themeOverride1.xml" ContentType="application/vnd.openxmlformats-officedocument.themeOverride+xml"/>
  <Override PartName="/ppt/theme/theme1.xml" ContentType="application/vnd.openxmlformats-officedocument.theme+xml"/>
  <Override PartName="/ppt/theme/themeOverride12.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Masters/notesMaster1.xml" ContentType="application/vnd.openxmlformats-officedocument.presentationml.notesMaster+xml"/>
  <Override PartName="/ppt/theme/themeOverride14.xml" ContentType="application/vnd.openxmlformats-officedocument.themeOverride+xml"/>
  <Override PartName="/ppt/theme/themeOverride11.xml" ContentType="application/vnd.openxmlformats-officedocument.themeOverride+xml"/>
  <Override PartName="/ppt/theme/themeOverride10.xml" ContentType="application/vnd.openxmlformats-officedocument.themeOverride+xml"/>
  <Override PartName="/ppt/theme/themeOverride7.xml" ContentType="application/vnd.openxmlformats-officedocument.themeOverride+xml"/>
  <Override PartName="/ppt/theme/themeOverride6.xml" ContentType="application/vnd.openxmlformats-officedocument.themeOverride+xml"/>
  <Override PartName="/ppt/theme/themeOverride5.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6"/>
  </p:notesMasterIdLst>
  <p:sldIdLst>
    <p:sldId id="771" r:id="rId2"/>
    <p:sldId id="831" r:id="rId3"/>
    <p:sldId id="832" r:id="rId4"/>
    <p:sldId id="772" r:id="rId5"/>
    <p:sldId id="773" r:id="rId6"/>
    <p:sldId id="774" r:id="rId7"/>
    <p:sldId id="811" r:id="rId8"/>
    <p:sldId id="812" r:id="rId9"/>
    <p:sldId id="813" r:id="rId10"/>
    <p:sldId id="814" r:id="rId11"/>
    <p:sldId id="777" r:id="rId12"/>
    <p:sldId id="778" r:id="rId13"/>
    <p:sldId id="779" r:id="rId14"/>
    <p:sldId id="816" r:id="rId15"/>
    <p:sldId id="817" r:id="rId16"/>
    <p:sldId id="829" r:id="rId17"/>
    <p:sldId id="780" r:id="rId18"/>
    <p:sldId id="818" r:id="rId19"/>
    <p:sldId id="820" r:id="rId20"/>
    <p:sldId id="821" r:id="rId21"/>
    <p:sldId id="822" r:id="rId22"/>
    <p:sldId id="823" r:id="rId23"/>
    <p:sldId id="824" r:id="rId24"/>
    <p:sldId id="825" r:id="rId25"/>
    <p:sldId id="826" r:id="rId26"/>
    <p:sldId id="782" r:id="rId27"/>
    <p:sldId id="827" r:id="rId28"/>
    <p:sldId id="783" r:id="rId29"/>
    <p:sldId id="828" r:id="rId30"/>
    <p:sldId id="784" r:id="rId31"/>
    <p:sldId id="785" r:id="rId32"/>
    <p:sldId id="788" r:id="rId33"/>
    <p:sldId id="787" r:id="rId34"/>
    <p:sldId id="786" r:id="rId35"/>
  </p:sldIdLst>
  <p:sldSz cx="9144000" cy="6858000" type="screen4x3"/>
  <p:notesSz cx="6781800" cy="9918700"/>
  <p:defaultTextStyle>
    <a:defPPr>
      <a:defRPr lang="en-US"/>
    </a:defPPr>
    <a:lvl1pPr algn="l" rtl="0" fontAlgn="base">
      <a:spcBef>
        <a:spcPct val="0"/>
      </a:spcBef>
      <a:spcAft>
        <a:spcPct val="0"/>
      </a:spcAft>
      <a:buFont typeface="Arial" charset="0"/>
      <a:defRPr sz="2000" kern="1200">
        <a:solidFill>
          <a:srgbClr val="646464"/>
        </a:solidFill>
        <a:latin typeface="Verdana" charset="0"/>
        <a:ea typeface="宋体" charset="0"/>
        <a:cs typeface="宋体" charset="0"/>
      </a:defRPr>
    </a:lvl1pPr>
    <a:lvl2pPr marL="457200" algn="l" rtl="0" fontAlgn="base">
      <a:spcBef>
        <a:spcPct val="0"/>
      </a:spcBef>
      <a:spcAft>
        <a:spcPct val="0"/>
      </a:spcAft>
      <a:buFont typeface="Arial" charset="0"/>
      <a:defRPr sz="2000" kern="1200">
        <a:solidFill>
          <a:srgbClr val="646464"/>
        </a:solidFill>
        <a:latin typeface="Verdana" charset="0"/>
        <a:ea typeface="宋体" charset="0"/>
        <a:cs typeface="宋体" charset="0"/>
      </a:defRPr>
    </a:lvl2pPr>
    <a:lvl3pPr marL="914400" algn="l" rtl="0" fontAlgn="base">
      <a:spcBef>
        <a:spcPct val="0"/>
      </a:spcBef>
      <a:spcAft>
        <a:spcPct val="0"/>
      </a:spcAft>
      <a:buFont typeface="Arial" charset="0"/>
      <a:defRPr sz="2000" kern="1200">
        <a:solidFill>
          <a:srgbClr val="646464"/>
        </a:solidFill>
        <a:latin typeface="Verdana" charset="0"/>
        <a:ea typeface="宋体" charset="0"/>
        <a:cs typeface="宋体" charset="0"/>
      </a:defRPr>
    </a:lvl3pPr>
    <a:lvl4pPr marL="1371600" algn="l" rtl="0" fontAlgn="base">
      <a:spcBef>
        <a:spcPct val="0"/>
      </a:spcBef>
      <a:spcAft>
        <a:spcPct val="0"/>
      </a:spcAft>
      <a:buFont typeface="Arial" charset="0"/>
      <a:defRPr sz="2000" kern="1200">
        <a:solidFill>
          <a:srgbClr val="646464"/>
        </a:solidFill>
        <a:latin typeface="Verdana" charset="0"/>
        <a:ea typeface="宋体" charset="0"/>
        <a:cs typeface="宋体" charset="0"/>
      </a:defRPr>
    </a:lvl4pPr>
    <a:lvl5pPr marL="1828800" algn="l" rtl="0" fontAlgn="base">
      <a:spcBef>
        <a:spcPct val="0"/>
      </a:spcBef>
      <a:spcAft>
        <a:spcPct val="0"/>
      </a:spcAft>
      <a:buFont typeface="Arial" charset="0"/>
      <a:defRPr sz="2000" kern="1200">
        <a:solidFill>
          <a:srgbClr val="646464"/>
        </a:solidFill>
        <a:latin typeface="Verdana" charset="0"/>
        <a:ea typeface="宋体" charset="0"/>
        <a:cs typeface="宋体" charset="0"/>
      </a:defRPr>
    </a:lvl5pPr>
    <a:lvl6pPr marL="2286000" algn="l" defTabSz="457200" rtl="0" eaLnBrk="1" latinLnBrk="0" hangingPunct="1">
      <a:defRPr sz="2000" kern="1200">
        <a:solidFill>
          <a:srgbClr val="646464"/>
        </a:solidFill>
        <a:latin typeface="Verdana" charset="0"/>
        <a:ea typeface="宋体" charset="0"/>
        <a:cs typeface="宋体" charset="0"/>
      </a:defRPr>
    </a:lvl6pPr>
    <a:lvl7pPr marL="2743200" algn="l" defTabSz="457200" rtl="0" eaLnBrk="1" latinLnBrk="0" hangingPunct="1">
      <a:defRPr sz="2000" kern="1200">
        <a:solidFill>
          <a:srgbClr val="646464"/>
        </a:solidFill>
        <a:latin typeface="Verdana" charset="0"/>
        <a:ea typeface="宋体" charset="0"/>
        <a:cs typeface="宋体" charset="0"/>
      </a:defRPr>
    </a:lvl7pPr>
    <a:lvl8pPr marL="3200400" algn="l" defTabSz="457200" rtl="0" eaLnBrk="1" latinLnBrk="0" hangingPunct="1">
      <a:defRPr sz="2000" kern="1200">
        <a:solidFill>
          <a:srgbClr val="646464"/>
        </a:solidFill>
        <a:latin typeface="Verdana" charset="0"/>
        <a:ea typeface="宋体" charset="0"/>
        <a:cs typeface="宋体" charset="0"/>
      </a:defRPr>
    </a:lvl8pPr>
    <a:lvl9pPr marL="3657600" algn="l" defTabSz="457200" rtl="0" eaLnBrk="1" latinLnBrk="0" hangingPunct="1">
      <a:defRPr sz="2000" kern="1200">
        <a:solidFill>
          <a:srgbClr val="646464"/>
        </a:solidFill>
        <a:latin typeface="Verdana" charset="0"/>
        <a:ea typeface="宋体" charset="0"/>
        <a:cs typeface="宋体"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6600"/>
    <a:srgbClr val="C8E286"/>
    <a:srgbClr val="D2E79D"/>
    <a:srgbClr val="E3F0C2"/>
    <a:srgbClr val="75A725"/>
    <a:srgbClr val="339933"/>
    <a:srgbClr val="001400"/>
    <a:srgbClr val="004600"/>
    <a:srgbClr val="002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354" y="-102"/>
      </p:cViewPr>
      <p:guideLst>
        <p:guide orient="horz" pos="2168"/>
        <p:guide pos="283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384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2051" name="Rectangle 3"/>
          <p:cNvSpPr>
            <a:spLocks noGrp="1" noChangeArrowheads="1"/>
          </p:cNvSpPr>
          <p:nvPr>
            <p:ph type="dt" idx="1"/>
          </p:nvPr>
        </p:nvSpPr>
        <p:spPr bwMode="auto">
          <a:xfrm>
            <a:off x="3843338" y="0"/>
            <a:ext cx="29384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pPr>
              <a:defRPr/>
            </a:pPr>
            <a:endParaRPr lang="en-US"/>
          </a:p>
        </p:txBody>
      </p:sp>
      <p:sp>
        <p:nvSpPr>
          <p:cNvPr id="13316" name="Rectangle 4"/>
          <p:cNvSpPr>
            <a:spLocks noGrp="1" noRot="1" noChangeAspect="1" noChangeArrowheads="1"/>
          </p:cNvSpPr>
          <p:nvPr>
            <p:ph type="sldImg" idx="2"/>
          </p:nvPr>
        </p:nvSpPr>
        <p:spPr bwMode="auto">
          <a:xfrm>
            <a:off x="912813" y="744538"/>
            <a:ext cx="495617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03288" y="4711700"/>
            <a:ext cx="4975225"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0" y="942181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2055" name="Rectangle 7"/>
          <p:cNvSpPr>
            <a:spLocks noGrp="1" noChangeArrowheads="1"/>
          </p:cNvSpPr>
          <p:nvPr>
            <p:ph type="sldNum" sz="quarter" idx="5"/>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pPr>
              <a:defRPr/>
            </a:pPr>
            <a:fld id="{7C553D2E-56BA-B34E-8BDC-2373C7EE6D82}" type="slidenum">
              <a:rPr lang="en-US"/>
              <a:pPr>
                <a:defRPr/>
              </a:pPr>
              <a:t>‹#›</a:t>
            </a:fld>
            <a:endParaRPr lang="en-US"/>
          </a:p>
        </p:txBody>
      </p:sp>
    </p:spTree>
    <p:extLst>
      <p:ext uri="{BB962C8B-B14F-4D97-AF65-F5344CB8AC3E}">
        <p14:creationId xmlns:p14="http://schemas.microsoft.com/office/powerpoint/2010/main" val="284923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p:spPr>
        <p:txBody>
          <a:bodyPr/>
          <a:lstStyle/>
          <a:p>
            <a:r>
              <a:rPr lang="en-US">
                <a:latin typeface="Verdana" charset="0"/>
              </a:rPr>
              <a:t>ITU has taken a leadership position to bring the multitude of technologies that target urban problems into the forefront. ITU is working on standards for a multitude of technologies that can target urban problems, including intelligent transport that can be applied to make city streets safer and cleaner; smart water and smart grid to create greater efficiency in these vital utilities; faster broadband technologies to ensure equitable access; cloud computing that offers to power many future applications. </a:t>
            </a:r>
          </a:p>
          <a:p>
            <a:endParaRPr lang="en-US">
              <a:latin typeface="Verdana" charset="0"/>
            </a:endParaRPr>
          </a:p>
          <a:p>
            <a:r>
              <a:rPr lang="en-US">
                <a:latin typeface="Verdana" charset="0"/>
              </a:rPr>
              <a:t>To address the specific issue we have established a new Focus Group on Smart Sustainable Cities to assess the standardization requirements of cities aiming to boost their social, economic and environmental sustainability through the integration of ICTs in their infrastructures and operations.</a:t>
            </a:r>
          </a:p>
          <a:p>
            <a:endParaRPr lang="en-US">
              <a:latin typeface="Verdana" charset="0"/>
            </a:endParaRPr>
          </a:p>
          <a:p>
            <a:r>
              <a:rPr lang="en-US">
                <a:latin typeface="Verdana" charset="0"/>
              </a:rPr>
              <a:t>FG SSC is trying to respond to key unsolved questions such as:  what do we mean by smart sustainable city? what are the key performance indicators (KPIs) to gauge the success of smart city ICT deployments? Who are the key stakeholders in developing smart sustainable cities (SSC)? To what extend should we consider a city ‘sustainable’? </a:t>
            </a:r>
          </a:p>
          <a:p>
            <a:r>
              <a:rPr lang="en-US">
                <a:latin typeface="Verdana" charset="0"/>
              </a:rPr>
              <a:t>Essentially, how should we standardize the development of SSC? Where do we find a set of standards that acts as the foundation of SSC development which cities around the globe could develop upon? </a:t>
            </a:r>
          </a:p>
          <a:p>
            <a:endParaRPr lang="en-US">
              <a:latin typeface="Verdana" charset="0"/>
            </a:endParaRPr>
          </a:p>
          <a:p>
            <a:r>
              <a:rPr lang="en-US">
                <a:solidFill>
                  <a:srgbClr val="2E2E2E"/>
                </a:solidFill>
                <a:latin typeface="Verdana" charset="0"/>
              </a:rPr>
              <a:t>This “Focus Group on Smart and Sustainable Cities” contributes to leverage the role of the ICT sector to foster the growth of smart and sustainable cities worldwide.</a:t>
            </a:r>
          </a:p>
          <a:p>
            <a:endParaRPr lang="en-US">
              <a:latin typeface="Verdana" charset="0"/>
            </a:endParaRPr>
          </a:p>
          <a:p>
            <a:endParaRPr lang="en-US">
              <a:latin typeface="Verdana" charset="0"/>
            </a:endParaRPr>
          </a:p>
        </p:txBody>
      </p:sp>
      <p:sp>
        <p:nvSpPr>
          <p:cNvPr id="16388"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BF9F8B1F-D2B0-A24B-941F-5133F9091060}" type="slidenum">
              <a:rPr lang="en-US" sz="1200">
                <a:solidFill>
                  <a:schemeClr val="tx1"/>
                </a:solidFill>
              </a:rPr>
              <a:pPr algn="r">
                <a:buFontTx/>
                <a:buNone/>
              </a:pPr>
              <a:t>2</a:t>
            </a:fld>
            <a:endParaRPr lang="en-US" sz="120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p:spPr>
        <p:txBody>
          <a:bodyPr/>
          <a:lstStyle/>
          <a:p>
            <a:pPr>
              <a:buFont typeface="Wingdings" charset="0"/>
              <a:buNone/>
            </a:pPr>
            <a:r>
              <a:rPr lang="en-US">
                <a:solidFill>
                  <a:srgbClr val="004600"/>
                </a:solidFill>
                <a:latin typeface="Verdana" charset="0"/>
              </a:rPr>
              <a:t>Two documents are currently under development:</a:t>
            </a:r>
          </a:p>
          <a:p>
            <a:pPr>
              <a:buFont typeface="Wingdings" charset="0"/>
              <a:buNone/>
            </a:pPr>
            <a:endParaRPr lang="en-US">
              <a:solidFill>
                <a:srgbClr val="004600"/>
              </a:solidFill>
              <a:latin typeface="Verdana" charset="0"/>
            </a:endParaRPr>
          </a:p>
          <a:p>
            <a:pPr>
              <a:buFont typeface="Wingdings" charset="0"/>
              <a:buChar char="§"/>
            </a:pPr>
            <a:r>
              <a:rPr lang="en-US">
                <a:solidFill>
                  <a:srgbClr val="004600"/>
                </a:solidFill>
                <a:latin typeface="Verdana" charset="0"/>
              </a:rPr>
              <a:t>Technical Report on Standardization Activities and Gaps for SSC and suggestions to SG5 - This document is intended to be a standardization roadmap of SSC</a:t>
            </a:r>
          </a:p>
          <a:p>
            <a:pPr>
              <a:buFont typeface="Wingdings" charset="0"/>
              <a:buNone/>
            </a:pPr>
            <a:endParaRPr lang="en-US">
              <a:solidFill>
                <a:srgbClr val="004600"/>
              </a:solidFill>
              <a:latin typeface="Verdana" charset="0"/>
            </a:endParaRPr>
          </a:p>
          <a:p>
            <a:pPr>
              <a:buFont typeface="Wingdings" charset="0"/>
              <a:buChar char="§"/>
            </a:pPr>
            <a:r>
              <a:rPr lang="en-US">
                <a:solidFill>
                  <a:srgbClr val="004600"/>
                </a:solidFill>
                <a:latin typeface="Verdana" charset="0"/>
              </a:rPr>
              <a:t>Technical Report on KPIs for smart sustainable cities - This document analyzes KPIs and metrics of SSC</a:t>
            </a:r>
          </a:p>
        </p:txBody>
      </p:sp>
      <p:sp>
        <p:nvSpPr>
          <p:cNvPr id="46084"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EDCAF74E-796D-9446-A88F-93C51F763BCD}" type="slidenum">
              <a:rPr lang="en-US" sz="1200">
                <a:solidFill>
                  <a:schemeClr val="tx1"/>
                </a:solidFill>
              </a:rPr>
              <a:pPr algn="r">
                <a:buFontTx/>
                <a:buNone/>
              </a:pPr>
              <a:t>26</a:t>
            </a:fld>
            <a:endParaRPr lang="en-US" sz="120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p:spPr>
        <p:txBody>
          <a:bodyPr/>
          <a:lstStyle/>
          <a:p>
            <a:pPr>
              <a:lnSpc>
                <a:spcPct val="90000"/>
              </a:lnSpc>
              <a:buFont typeface="Wingdings" charset="0"/>
              <a:buNone/>
            </a:pPr>
            <a:r>
              <a:rPr lang="zh-CN" altLang="en-US" sz="1600">
                <a:latin typeface="Verdana" charset="0"/>
                <a:ea typeface="宋体" charset="0"/>
                <a:cs typeface="宋体" charset="0"/>
              </a:rPr>
              <a:t>Introduction o</a:t>
            </a:r>
            <a:r>
              <a:rPr lang="zh-CN" altLang="en-US" sz="1600">
                <a:latin typeface="Verdana" charset="0"/>
                <a:ea typeface="宋体" charset="0"/>
                <a:cs typeface="宋体" charset="0"/>
                <a:sym typeface="Arial" charset="0"/>
              </a:rPr>
              <a:t>f </a:t>
            </a:r>
            <a:r>
              <a:rPr lang="en-US" sz="1600">
                <a:latin typeface="Verdana" charset="0"/>
                <a:ea typeface="宋体" charset="0"/>
                <a:cs typeface="宋体" charset="0"/>
                <a:sym typeface="Arial" charset="0"/>
              </a:rPr>
              <a:t>Draft Definition of Smart Sustainable Cities:</a:t>
            </a:r>
          </a:p>
          <a:p>
            <a:pPr>
              <a:lnSpc>
                <a:spcPct val="90000"/>
              </a:lnSpc>
              <a:buFont typeface="Wingdings" charset="0"/>
              <a:buNone/>
            </a:pPr>
            <a:endParaRPr lang="en-US" sz="1600" b="1">
              <a:solidFill>
                <a:srgbClr val="2E2E2E"/>
              </a:solidFill>
              <a:latin typeface="Verdana" charset="0"/>
            </a:endParaRPr>
          </a:p>
          <a:p>
            <a:pPr lvl="1">
              <a:lnSpc>
                <a:spcPct val="90000"/>
              </a:lnSpc>
              <a:buFont typeface="Wingdings" charset="0"/>
              <a:buNone/>
            </a:pPr>
            <a:r>
              <a:rPr lang="en-US" sz="1600" b="1">
                <a:solidFill>
                  <a:srgbClr val="2E2E2E"/>
                </a:solidFill>
                <a:latin typeface="Verdana" charset="0"/>
                <a:cs typeface="Arial" charset="0"/>
              </a:rPr>
              <a:t>D</a:t>
            </a:r>
            <a:r>
              <a:rPr lang="zh-CN" altLang="en-US" sz="1600" b="1">
                <a:solidFill>
                  <a:srgbClr val="2E2E2E"/>
                </a:solidFill>
                <a:latin typeface="Verdana" charset="0"/>
                <a:ea typeface="宋体" charset="0"/>
                <a:cs typeface="宋体" charset="0"/>
              </a:rPr>
              <a:t>escription of </a:t>
            </a:r>
            <a:r>
              <a:rPr lang="en-US" sz="1600" b="1">
                <a:solidFill>
                  <a:srgbClr val="2E2E2E"/>
                </a:solidFill>
                <a:latin typeface="Verdana" charset="0"/>
                <a:ea typeface="宋体" charset="0"/>
                <a:cs typeface="宋体" charset="0"/>
              </a:rPr>
              <a:t>k</a:t>
            </a:r>
            <a:r>
              <a:rPr lang="zh-CN" altLang="en-US" sz="1600" b="1">
                <a:solidFill>
                  <a:srgbClr val="2E2E2E"/>
                </a:solidFill>
                <a:latin typeface="Verdana" charset="0"/>
                <a:ea typeface="宋体" charset="0"/>
                <a:cs typeface="宋体" charset="0"/>
              </a:rPr>
              <a:t>ey </a:t>
            </a:r>
            <a:r>
              <a:rPr lang="en-US" sz="1600" b="1">
                <a:solidFill>
                  <a:srgbClr val="2E2E2E"/>
                </a:solidFill>
                <a:latin typeface="Verdana" charset="0"/>
                <a:ea typeface="宋体" charset="0"/>
                <a:cs typeface="宋体" charset="0"/>
              </a:rPr>
              <a:t>a</a:t>
            </a:r>
            <a:r>
              <a:rPr lang="zh-CN" altLang="en-US" sz="1600" b="1">
                <a:solidFill>
                  <a:srgbClr val="2E2E2E"/>
                </a:solidFill>
                <a:latin typeface="Verdana" charset="0"/>
                <a:ea typeface="宋体" charset="0"/>
                <a:cs typeface="宋体" charset="0"/>
              </a:rPr>
              <a:t>ttributes of SSC</a:t>
            </a:r>
            <a:endParaRPr lang="en-US" sz="1600">
              <a:solidFill>
                <a:srgbClr val="2E2E2E"/>
              </a:solidFill>
              <a:latin typeface="Verdana" charset="0"/>
              <a:cs typeface="Arial" charset="0"/>
            </a:endParaRPr>
          </a:p>
          <a:p>
            <a:pPr lvl="2">
              <a:lnSpc>
                <a:spcPct val="90000"/>
              </a:lnSpc>
            </a:pPr>
            <a:r>
              <a:rPr lang="zh-CN" altLang="en-US" sz="1600">
                <a:solidFill>
                  <a:srgbClr val="2E2E2E"/>
                </a:solidFill>
                <a:latin typeface="Verdana" charset="0"/>
                <a:ea typeface="宋体" charset="0"/>
                <a:cs typeface="宋体" charset="0"/>
              </a:rPr>
              <a:t>sourced over 80 definitions and descriptors for Smart Sustainbale Cities from </a:t>
            </a:r>
            <a:r>
              <a:rPr lang="en-US" sz="1600">
                <a:solidFill>
                  <a:srgbClr val="2E2E2E"/>
                </a:solidFill>
                <a:latin typeface="Verdana" charset="0"/>
                <a:ea typeface="宋体" charset="0"/>
                <a:cs typeface="宋体" charset="0"/>
              </a:rPr>
              <a:t>a</a:t>
            </a:r>
            <a:r>
              <a:rPr lang="zh-CN" altLang="en-US" sz="1600">
                <a:solidFill>
                  <a:srgbClr val="2E2E2E"/>
                </a:solidFill>
                <a:latin typeface="Verdana" charset="0"/>
                <a:ea typeface="宋体" charset="0"/>
                <a:cs typeface="宋体" charset="0"/>
              </a:rPr>
              <a:t>cademia, </a:t>
            </a:r>
            <a:r>
              <a:rPr lang="en-US" sz="1600">
                <a:solidFill>
                  <a:srgbClr val="2E2E2E"/>
                </a:solidFill>
                <a:latin typeface="Verdana" charset="0"/>
                <a:ea typeface="宋体" charset="0"/>
                <a:cs typeface="宋体" charset="0"/>
              </a:rPr>
              <a:t>g</a:t>
            </a:r>
            <a:r>
              <a:rPr lang="zh-CN" altLang="en-US" sz="1600">
                <a:solidFill>
                  <a:srgbClr val="2E2E2E"/>
                </a:solidFill>
                <a:latin typeface="Verdana" charset="0"/>
                <a:ea typeface="宋体" charset="0"/>
                <a:cs typeface="宋体" charset="0"/>
              </a:rPr>
              <a:t>overnment, </a:t>
            </a:r>
            <a:r>
              <a:rPr lang="en-US" sz="1600">
                <a:solidFill>
                  <a:srgbClr val="2E2E2E"/>
                </a:solidFill>
                <a:latin typeface="Verdana" charset="0"/>
                <a:ea typeface="宋体" charset="0"/>
                <a:cs typeface="宋体" charset="0"/>
              </a:rPr>
              <a:t>c</a:t>
            </a:r>
            <a:r>
              <a:rPr lang="zh-CN" altLang="en-US" sz="1600">
                <a:solidFill>
                  <a:srgbClr val="2E2E2E"/>
                </a:solidFill>
                <a:latin typeface="Verdana" charset="0"/>
                <a:ea typeface="宋体" charset="0"/>
                <a:cs typeface="宋体" charset="0"/>
              </a:rPr>
              <a:t>orporations, </a:t>
            </a:r>
            <a:r>
              <a:rPr lang="en-US" sz="1600">
                <a:solidFill>
                  <a:srgbClr val="2E2E2E"/>
                </a:solidFill>
                <a:latin typeface="Verdana" charset="0"/>
                <a:ea typeface="宋体" charset="0"/>
                <a:cs typeface="宋体" charset="0"/>
              </a:rPr>
              <a:t>n</a:t>
            </a:r>
            <a:r>
              <a:rPr lang="zh-CN" altLang="en-US" sz="1600">
                <a:solidFill>
                  <a:srgbClr val="2E2E2E"/>
                </a:solidFill>
                <a:latin typeface="Verdana" charset="0"/>
                <a:ea typeface="宋体" charset="0"/>
                <a:cs typeface="宋体" charset="0"/>
              </a:rPr>
              <a:t>on-</a:t>
            </a:r>
            <a:r>
              <a:rPr lang="en-US" sz="1600">
                <a:solidFill>
                  <a:srgbClr val="2E2E2E"/>
                </a:solidFill>
                <a:latin typeface="Verdana" charset="0"/>
                <a:ea typeface="宋体" charset="0"/>
                <a:cs typeface="宋体" charset="0"/>
              </a:rPr>
              <a:t>p</a:t>
            </a:r>
            <a:r>
              <a:rPr lang="zh-CN" altLang="en-US" sz="1600">
                <a:solidFill>
                  <a:srgbClr val="2E2E2E"/>
                </a:solidFill>
                <a:latin typeface="Verdana" charset="0"/>
                <a:ea typeface="宋体" charset="0"/>
                <a:cs typeface="宋体" charset="0"/>
              </a:rPr>
              <a:t>rofits, SDOs etc.</a:t>
            </a:r>
            <a:endParaRPr lang="en-US" sz="1600">
              <a:solidFill>
                <a:srgbClr val="2E2E2E"/>
              </a:solidFill>
              <a:latin typeface="Verdana" charset="0"/>
              <a:cs typeface="Arial" charset="0"/>
            </a:endParaRPr>
          </a:p>
          <a:p>
            <a:pPr lvl="2">
              <a:lnSpc>
                <a:spcPct val="90000"/>
              </a:lnSpc>
            </a:pPr>
            <a:r>
              <a:rPr lang="zh-CN" altLang="en-US" sz="1600">
                <a:solidFill>
                  <a:srgbClr val="2E2E2E"/>
                </a:solidFill>
                <a:latin typeface="Verdana" charset="0"/>
                <a:ea typeface="宋体" charset="0"/>
                <a:cs typeface="宋体" charset="0"/>
              </a:rPr>
              <a:t>detailed analysis of different key words and attributes</a:t>
            </a:r>
            <a:endParaRPr lang="en-US" sz="1600">
              <a:solidFill>
                <a:srgbClr val="2E2E2E"/>
              </a:solidFill>
              <a:latin typeface="Verdana" charset="0"/>
              <a:cs typeface="Arial" charset="0"/>
            </a:endParaRPr>
          </a:p>
          <a:p>
            <a:pPr lvl="1">
              <a:lnSpc>
                <a:spcPct val="90000"/>
              </a:lnSpc>
              <a:buFont typeface="Wingdings" charset="0"/>
              <a:buNone/>
            </a:pPr>
            <a:endParaRPr lang="en-US" sz="1600">
              <a:solidFill>
                <a:srgbClr val="2E2E2E"/>
              </a:solidFill>
              <a:latin typeface="Verdana" charset="0"/>
              <a:cs typeface="Arial" charset="0"/>
            </a:endParaRPr>
          </a:p>
          <a:p>
            <a:pPr lvl="1">
              <a:lnSpc>
                <a:spcPct val="90000"/>
              </a:lnSpc>
              <a:buFont typeface="Wingdings" charset="0"/>
              <a:buNone/>
            </a:pPr>
            <a:r>
              <a:rPr lang="zh-CN" altLang="en-US" sz="1600" b="1">
                <a:solidFill>
                  <a:srgbClr val="2E2E2E"/>
                </a:solidFill>
                <a:latin typeface="Verdana" charset="0"/>
                <a:ea typeface="宋体" charset="0"/>
                <a:cs typeface="宋体" charset="0"/>
              </a:rPr>
              <a:t>Overview of </a:t>
            </a:r>
            <a:r>
              <a:rPr lang="en-US" sz="1600" b="1">
                <a:solidFill>
                  <a:srgbClr val="2E2E2E"/>
                </a:solidFill>
                <a:latin typeface="Verdana" charset="0"/>
                <a:ea typeface="宋体" charset="0"/>
                <a:cs typeface="宋体" charset="0"/>
              </a:rPr>
              <a:t>s</a:t>
            </a:r>
            <a:r>
              <a:rPr lang="zh-CN" altLang="en-US" sz="1600" b="1">
                <a:solidFill>
                  <a:srgbClr val="2E2E2E"/>
                </a:solidFill>
                <a:latin typeface="Verdana" charset="0"/>
                <a:ea typeface="宋体" charset="0"/>
                <a:cs typeface="宋体" charset="0"/>
              </a:rPr>
              <a:t>uccess </a:t>
            </a:r>
            <a:r>
              <a:rPr lang="en-US" sz="1600" b="1">
                <a:solidFill>
                  <a:srgbClr val="2E2E2E"/>
                </a:solidFill>
                <a:latin typeface="Verdana" charset="0"/>
                <a:ea typeface="宋体" charset="0"/>
                <a:cs typeface="宋体" charset="0"/>
              </a:rPr>
              <a:t>s</a:t>
            </a:r>
            <a:r>
              <a:rPr lang="zh-CN" altLang="en-US" sz="1600" b="1">
                <a:solidFill>
                  <a:srgbClr val="2E2E2E"/>
                </a:solidFill>
                <a:latin typeface="Verdana" charset="0"/>
                <a:ea typeface="宋体" charset="0"/>
                <a:cs typeface="宋体" charset="0"/>
              </a:rPr>
              <a:t>tories of SSC</a:t>
            </a:r>
          </a:p>
          <a:p>
            <a:pPr lvl="2">
              <a:lnSpc>
                <a:spcPct val="90000"/>
              </a:lnSpc>
            </a:pPr>
            <a:r>
              <a:rPr lang="en-US" sz="1600">
                <a:solidFill>
                  <a:srgbClr val="2E2E2E"/>
                </a:solidFill>
                <a:latin typeface="Verdana" charset="0"/>
                <a:ea typeface="宋体" charset="0"/>
                <a:cs typeface="宋体" charset="0"/>
                <a:sym typeface="Arial" charset="0"/>
              </a:rPr>
              <a:t>e</a:t>
            </a:r>
            <a:r>
              <a:rPr lang="zh-CN" altLang="en-US" sz="1600">
                <a:solidFill>
                  <a:srgbClr val="2E2E2E"/>
                </a:solidFill>
                <a:latin typeface="Verdana" charset="0"/>
                <a:ea typeface="宋体" charset="0"/>
                <a:cs typeface="宋体" charset="0"/>
                <a:sym typeface="Arial" charset="0"/>
              </a:rPr>
              <a:t>xamples of </a:t>
            </a:r>
            <a:r>
              <a:rPr lang="en-US" sz="1600">
                <a:solidFill>
                  <a:srgbClr val="2E2E2E"/>
                </a:solidFill>
                <a:latin typeface="Verdana" charset="0"/>
                <a:ea typeface="宋体" charset="0"/>
                <a:cs typeface="宋体" charset="0"/>
                <a:sym typeface="Arial" charset="0"/>
              </a:rPr>
              <a:t>s</a:t>
            </a:r>
            <a:r>
              <a:rPr lang="zh-CN" altLang="en-US" sz="1600">
                <a:solidFill>
                  <a:srgbClr val="2E2E2E"/>
                </a:solidFill>
                <a:latin typeface="Verdana" charset="0"/>
                <a:ea typeface="宋体" charset="0"/>
                <a:cs typeface="宋体" charset="0"/>
                <a:sym typeface="Arial" charset="0"/>
              </a:rPr>
              <a:t>mart </a:t>
            </a:r>
            <a:r>
              <a:rPr lang="en-US" sz="1600">
                <a:solidFill>
                  <a:srgbClr val="2E2E2E"/>
                </a:solidFill>
                <a:latin typeface="Verdana" charset="0"/>
                <a:ea typeface="宋体" charset="0"/>
                <a:cs typeface="宋体" charset="0"/>
                <a:sym typeface="Arial" charset="0"/>
              </a:rPr>
              <a:t>sustainable c</a:t>
            </a:r>
            <a:r>
              <a:rPr lang="zh-CN" altLang="en-US" sz="1600">
                <a:solidFill>
                  <a:srgbClr val="2E2E2E"/>
                </a:solidFill>
                <a:latin typeface="Verdana" charset="0"/>
                <a:ea typeface="宋体" charset="0"/>
                <a:cs typeface="宋体" charset="0"/>
                <a:sym typeface="Arial" charset="0"/>
              </a:rPr>
              <a:t>ities </a:t>
            </a:r>
            <a:r>
              <a:rPr lang="en-US" sz="1600">
                <a:solidFill>
                  <a:srgbClr val="2E2E2E"/>
                </a:solidFill>
                <a:latin typeface="Verdana" charset="0"/>
                <a:ea typeface="宋体" charset="0"/>
                <a:cs typeface="宋体" charset="0"/>
                <a:sym typeface="Arial" charset="0"/>
              </a:rPr>
              <a:t>worldwide (</a:t>
            </a:r>
            <a:r>
              <a:rPr lang="en-US" sz="1600" i="1">
                <a:solidFill>
                  <a:srgbClr val="2E2E2E"/>
                </a:solidFill>
                <a:latin typeface="Verdana" charset="0"/>
                <a:ea typeface="宋体" charset="0"/>
                <a:cs typeface="宋体" charset="0"/>
                <a:sym typeface="Arial" charset="0"/>
              </a:rPr>
              <a:t>inter alia</a:t>
            </a:r>
            <a:r>
              <a:rPr lang="en-US" sz="1600">
                <a:solidFill>
                  <a:srgbClr val="2E2E2E"/>
                </a:solidFill>
                <a:latin typeface="Verdana" charset="0"/>
                <a:ea typeface="宋体" charset="0"/>
                <a:cs typeface="宋体" charset="0"/>
                <a:sym typeface="Arial" charset="0"/>
              </a:rPr>
              <a:t>, </a:t>
            </a:r>
            <a:r>
              <a:rPr lang="zh-CN" altLang="en-US" sz="1600">
                <a:solidFill>
                  <a:srgbClr val="2E2E2E"/>
                </a:solidFill>
                <a:latin typeface="Verdana" charset="0"/>
                <a:ea typeface="宋体" charset="0"/>
                <a:cs typeface="宋体" charset="0"/>
                <a:sym typeface="Arial" charset="0"/>
              </a:rPr>
              <a:t>in Europe and Asia</a:t>
            </a:r>
            <a:r>
              <a:rPr lang="en-US" sz="1600">
                <a:solidFill>
                  <a:srgbClr val="2E2E2E"/>
                </a:solidFill>
                <a:latin typeface="Verdana" charset="0"/>
                <a:ea typeface="宋体" charset="0"/>
                <a:cs typeface="宋体" charset="0"/>
                <a:sym typeface="Arial" charset="0"/>
              </a:rPr>
              <a:t>)</a:t>
            </a:r>
            <a:endParaRPr lang="zh-CN" altLang="en-US" sz="1600">
              <a:solidFill>
                <a:srgbClr val="2E2E2E"/>
              </a:solidFill>
              <a:latin typeface="Verdana" charset="0"/>
              <a:ea typeface="宋体" charset="0"/>
              <a:cs typeface="宋体" charset="0"/>
              <a:sym typeface="Arial" charset="0"/>
            </a:endParaRPr>
          </a:p>
          <a:p>
            <a:pPr lvl="1">
              <a:lnSpc>
                <a:spcPct val="90000"/>
              </a:lnSpc>
              <a:buFont typeface="Wingdings" charset="0"/>
              <a:buNone/>
            </a:pPr>
            <a:endParaRPr lang="en-US" sz="1600">
              <a:solidFill>
                <a:srgbClr val="2E2E2E"/>
              </a:solidFill>
              <a:latin typeface="Verdana" charset="0"/>
              <a:cs typeface="Arial" charset="0"/>
            </a:endParaRPr>
          </a:p>
          <a:p>
            <a:pPr lvl="1">
              <a:lnSpc>
                <a:spcPct val="90000"/>
              </a:lnSpc>
              <a:buFont typeface="Wingdings" charset="0"/>
              <a:buNone/>
            </a:pPr>
            <a:r>
              <a:rPr lang="zh-CN" altLang="en-US" sz="1600" b="1">
                <a:solidFill>
                  <a:srgbClr val="2E2E2E"/>
                </a:solidFill>
                <a:latin typeface="Verdana" charset="0"/>
                <a:ea typeface="宋体" charset="0"/>
                <a:cs typeface="宋体" charset="0"/>
              </a:rPr>
              <a:t>Definition of a SSC</a:t>
            </a:r>
            <a:endParaRPr lang="en-US" sz="1600">
              <a:solidFill>
                <a:srgbClr val="2E2E2E"/>
              </a:solidFill>
              <a:latin typeface="Verdana" charset="0"/>
              <a:cs typeface="Arial" charset="0"/>
            </a:endParaRPr>
          </a:p>
          <a:p>
            <a:pPr lvl="2">
              <a:lnSpc>
                <a:spcPct val="90000"/>
              </a:lnSpc>
            </a:pPr>
            <a:r>
              <a:rPr lang="en-US" sz="1600">
                <a:solidFill>
                  <a:srgbClr val="2E2E2E"/>
                </a:solidFill>
                <a:latin typeface="Verdana" charset="0"/>
                <a:ea typeface="宋体" charset="0"/>
                <a:cs typeface="宋体" charset="0"/>
              </a:rPr>
              <a:t>the FG SSC will develop a definition of what a </a:t>
            </a:r>
            <a:r>
              <a:rPr lang="zh-CN" altLang="en-US" sz="1600">
                <a:solidFill>
                  <a:srgbClr val="2E2E2E"/>
                </a:solidFill>
                <a:latin typeface="Verdana" charset="0"/>
                <a:ea typeface="宋体" charset="0"/>
                <a:cs typeface="宋体" charset="0"/>
              </a:rPr>
              <a:t>SSC </a:t>
            </a:r>
            <a:r>
              <a:rPr lang="en-US" sz="1600">
                <a:solidFill>
                  <a:srgbClr val="2E2E2E"/>
                </a:solidFill>
                <a:latin typeface="Verdana" charset="0"/>
                <a:ea typeface="宋体" charset="0"/>
                <a:cs typeface="宋体" charset="0"/>
              </a:rPr>
              <a:t>is</a:t>
            </a:r>
            <a:endParaRPr lang="en-US" sz="1600">
              <a:solidFill>
                <a:srgbClr val="2E2E2E"/>
              </a:solidFill>
              <a:latin typeface="Verdana" charset="0"/>
              <a:cs typeface="Arial" charset="0"/>
            </a:endParaRPr>
          </a:p>
          <a:p>
            <a:endParaRPr lang="en-US">
              <a:latin typeface="Verdana" charset="0"/>
            </a:endParaRPr>
          </a:p>
        </p:txBody>
      </p:sp>
      <p:sp>
        <p:nvSpPr>
          <p:cNvPr id="49156"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FBCC163D-BEB9-7945-AEE0-DF670A7C9BDA}" type="slidenum">
              <a:rPr lang="en-US" sz="1200">
                <a:solidFill>
                  <a:schemeClr val="tx1"/>
                </a:solidFill>
              </a:rPr>
              <a:pPr algn="r">
                <a:buFontTx/>
                <a:buNone/>
              </a:pPr>
              <a:t>28</a:t>
            </a:fld>
            <a:endParaRPr lang="en-US" sz="120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1225" y="742950"/>
            <a:ext cx="4956175" cy="3717925"/>
          </a:xfrm>
        </p:spPr>
      </p:sp>
      <p:sp>
        <p:nvSpPr>
          <p:cNvPr id="51203" name="Notes Placeholder 2"/>
          <p:cNvSpPr>
            <a:spLocks noGrp="1"/>
          </p:cNvSpPr>
          <p:nvPr>
            <p:ph type="body" idx="1"/>
          </p:nvPr>
        </p:nvSpPr>
        <p:spPr>
          <a:xfrm>
            <a:off x="901700" y="4710113"/>
            <a:ext cx="4975225" cy="4462462"/>
          </a:xfrm>
          <a:noFill/>
        </p:spPr>
        <p:txBody>
          <a:bodyPr/>
          <a:lstStyle/>
          <a:p>
            <a:pPr>
              <a:lnSpc>
                <a:spcPct val="90000"/>
              </a:lnSpc>
              <a:buFont typeface="Wingdings" charset="0"/>
              <a:buNone/>
            </a:pPr>
            <a:r>
              <a:rPr lang="zh-CN" altLang="en-US" sz="1600">
                <a:latin typeface="Verdana" charset="0"/>
                <a:ea typeface="宋体" charset="0"/>
                <a:cs typeface="宋体" charset="0"/>
              </a:rPr>
              <a:t>Introduction o</a:t>
            </a:r>
            <a:r>
              <a:rPr lang="zh-CN" altLang="en-US" sz="1600">
                <a:latin typeface="Verdana" charset="0"/>
                <a:ea typeface="宋体" charset="0"/>
                <a:cs typeface="宋体" charset="0"/>
                <a:sym typeface="Arial" charset="0"/>
              </a:rPr>
              <a:t>f </a:t>
            </a:r>
            <a:r>
              <a:rPr lang="en-US" sz="1600">
                <a:latin typeface="Verdana" charset="0"/>
                <a:ea typeface="宋体" charset="0"/>
                <a:cs typeface="宋体" charset="0"/>
                <a:sym typeface="Arial" charset="0"/>
              </a:rPr>
              <a:t>Draft Definition of Smart Sustainable Cities:</a:t>
            </a:r>
          </a:p>
          <a:p>
            <a:pPr>
              <a:lnSpc>
                <a:spcPct val="90000"/>
              </a:lnSpc>
              <a:buFont typeface="Wingdings" charset="0"/>
              <a:buNone/>
            </a:pPr>
            <a:endParaRPr lang="en-US" sz="1600" b="1">
              <a:solidFill>
                <a:srgbClr val="2E2E2E"/>
              </a:solidFill>
              <a:latin typeface="Verdana" charset="0"/>
            </a:endParaRPr>
          </a:p>
          <a:p>
            <a:pPr lvl="1">
              <a:lnSpc>
                <a:spcPct val="90000"/>
              </a:lnSpc>
              <a:buFont typeface="Wingdings" charset="0"/>
              <a:buNone/>
            </a:pPr>
            <a:r>
              <a:rPr lang="en-US" sz="1600" b="1">
                <a:solidFill>
                  <a:srgbClr val="2E2E2E"/>
                </a:solidFill>
                <a:latin typeface="Verdana" charset="0"/>
                <a:cs typeface="Arial" charset="0"/>
              </a:rPr>
              <a:t>D</a:t>
            </a:r>
            <a:r>
              <a:rPr lang="zh-CN" altLang="en-US" sz="1600" b="1">
                <a:solidFill>
                  <a:srgbClr val="2E2E2E"/>
                </a:solidFill>
                <a:latin typeface="Verdana" charset="0"/>
                <a:ea typeface="宋体" charset="0"/>
                <a:cs typeface="宋体" charset="0"/>
              </a:rPr>
              <a:t>escription of </a:t>
            </a:r>
            <a:r>
              <a:rPr lang="en-US" sz="1600" b="1">
                <a:solidFill>
                  <a:srgbClr val="2E2E2E"/>
                </a:solidFill>
                <a:latin typeface="Verdana" charset="0"/>
                <a:ea typeface="宋体" charset="0"/>
                <a:cs typeface="宋体" charset="0"/>
              </a:rPr>
              <a:t>k</a:t>
            </a:r>
            <a:r>
              <a:rPr lang="zh-CN" altLang="en-US" sz="1600" b="1">
                <a:solidFill>
                  <a:srgbClr val="2E2E2E"/>
                </a:solidFill>
                <a:latin typeface="Verdana" charset="0"/>
                <a:ea typeface="宋体" charset="0"/>
                <a:cs typeface="宋体" charset="0"/>
              </a:rPr>
              <a:t>ey </a:t>
            </a:r>
            <a:r>
              <a:rPr lang="en-US" sz="1600" b="1">
                <a:solidFill>
                  <a:srgbClr val="2E2E2E"/>
                </a:solidFill>
                <a:latin typeface="Verdana" charset="0"/>
                <a:ea typeface="宋体" charset="0"/>
                <a:cs typeface="宋体" charset="0"/>
              </a:rPr>
              <a:t>a</a:t>
            </a:r>
            <a:r>
              <a:rPr lang="zh-CN" altLang="en-US" sz="1600" b="1">
                <a:solidFill>
                  <a:srgbClr val="2E2E2E"/>
                </a:solidFill>
                <a:latin typeface="Verdana" charset="0"/>
                <a:ea typeface="宋体" charset="0"/>
                <a:cs typeface="宋体" charset="0"/>
              </a:rPr>
              <a:t>ttributes of SSC</a:t>
            </a:r>
            <a:endParaRPr lang="en-US" sz="1600">
              <a:solidFill>
                <a:srgbClr val="2E2E2E"/>
              </a:solidFill>
              <a:latin typeface="Verdana" charset="0"/>
              <a:cs typeface="Arial" charset="0"/>
            </a:endParaRPr>
          </a:p>
          <a:p>
            <a:pPr lvl="2">
              <a:lnSpc>
                <a:spcPct val="90000"/>
              </a:lnSpc>
            </a:pPr>
            <a:r>
              <a:rPr lang="zh-CN" altLang="en-US" sz="1600">
                <a:solidFill>
                  <a:srgbClr val="2E2E2E"/>
                </a:solidFill>
                <a:latin typeface="Verdana" charset="0"/>
                <a:ea typeface="宋体" charset="0"/>
                <a:cs typeface="宋体" charset="0"/>
              </a:rPr>
              <a:t>sourced over 80 definitions and descriptors for Smart Sustainbale Cities from </a:t>
            </a:r>
            <a:r>
              <a:rPr lang="en-US" sz="1600">
                <a:solidFill>
                  <a:srgbClr val="2E2E2E"/>
                </a:solidFill>
                <a:latin typeface="Verdana" charset="0"/>
                <a:ea typeface="宋体" charset="0"/>
                <a:cs typeface="宋体" charset="0"/>
              </a:rPr>
              <a:t>a</a:t>
            </a:r>
            <a:r>
              <a:rPr lang="zh-CN" altLang="en-US" sz="1600">
                <a:solidFill>
                  <a:srgbClr val="2E2E2E"/>
                </a:solidFill>
                <a:latin typeface="Verdana" charset="0"/>
                <a:ea typeface="宋体" charset="0"/>
                <a:cs typeface="宋体" charset="0"/>
              </a:rPr>
              <a:t>cademia, </a:t>
            </a:r>
            <a:r>
              <a:rPr lang="en-US" sz="1600">
                <a:solidFill>
                  <a:srgbClr val="2E2E2E"/>
                </a:solidFill>
                <a:latin typeface="Verdana" charset="0"/>
                <a:ea typeface="宋体" charset="0"/>
                <a:cs typeface="宋体" charset="0"/>
              </a:rPr>
              <a:t>g</a:t>
            </a:r>
            <a:r>
              <a:rPr lang="zh-CN" altLang="en-US" sz="1600">
                <a:solidFill>
                  <a:srgbClr val="2E2E2E"/>
                </a:solidFill>
                <a:latin typeface="Verdana" charset="0"/>
                <a:ea typeface="宋体" charset="0"/>
                <a:cs typeface="宋体" charset="0"/>
              </a:rPr>
              <a:t>overnment, </a:t>
            </a:r>
            <a:r>
              <a:rPr lang="en-US" sz="1600">
                <a:solidFill>
                  <a:srgbClr val="2E2E2E"/>
                </a:solidFill>
                <a:latin typeface="Verdana" charset="0"/>
                <a:ea typeface="宋体" charset="0"/>
                <a:cs typeface="宋体" charset="0"/>
              </a:rPr>
              <a:t>c</a:t>
            </a:r>
            <a:r>
              <a:rPr lang="zh-CN" altLang="en-US" sz="1600">
                <a:solidFill>
                  <a:srgbClr val="2E2E2E"/>
                </a:solidFill>
                <a:latin typeface="Verdana" charset="0"/>
                <a:ea typeface="宋体" charset="0"/>
                <a:cs typeface="宋体" charset="0"/>
              </a:rPr>
              <a:t>orporations, </a:t>
            </a:r>
            <a:r>
              <a:rPr lang="en-US" sz="1600">
                <a:solidFill>
                  <a:srgbClr val="2E2E2E"/>
                </a:solidFill>
                <a:latin typeface="Verdana" charset="0"/>
                <a:ea typeface="宋体" charset="0"/>
                <a:cs typeface="宋体" charset="0"/>
              </a:rPr>
              <a:t>n</a:t>
            </a:r>
            <a:r>
              <a:rPr lang="zh-CN" altLang="en-US" sz="1600">
                <a:solidFill>
                  <a:srgbClr val="2E2E2E"/>
                </a:solidFill>
                <a:latin typeface="Verdana" charset="0"/>
                <a:ea typeface="宋体" charset="0"/>
                <a:cs typeface="宋体" charset="0"/>
              </a:rPr>
              <a:t>on-</a:t>
            </a:r>
            <a:r>
              <a:rPr lang="en-US" sz="1600">
                <a:solidFill>
                  <a:srgbClr val="2E2E2E"/>
                </a:solidFill>
                <a:latin typeface="Verdana" charset="0"/>
                <a:ea typeface="宋体" charset="0"/>
                <a:cs typeface="宋体" charset="0"/>
              </a:rPr>
              <a:t>p</a:t>
            </a:r>
            <a:r>
              <a:rPr lang="zh-CN" altLang="en-US" sz="1600">
                <a:solidFill>
                  <a:srgbClr val="2E2E2E"/>
                </a:solidFill>
                <a:latin typeface="Verdana" charset="0"/>
                <a:ea typeface="宋体" charset="0"/>
                <a:cs typeface="宋体" charset="0"/>
              </a:rPr>
              <a:t>rofits, SDOs etc.</a:t>
            </a:r>
            <a:endParaRPr lang="en-US" sz="1600">
              <a:solidFill>
                <a:srgbClr val="2E2E2E"/>
              </a:solidFill>
              <a:latin typeface="Verdana" charset="0"/>
              <a:cs typeface="Arial" charset="0"/>
            </a:endParaRPr>
          </a:p>
          <a:p>
            <a:pPr lvl="2">
              <a:lnSpc>
                <a:spcPct val="90000"/>
              </a:lnSpc>
            </a:pPr>
            <a:r>
              <a:rPr lang="zh-CN" altLang="en-US" sz="1600">
                <a:solidFill>
                  <a:srgbClr val="2E2E2E"/>
                </a:solidFill>
                <a:latin typeface="Verdana" charset="0"/>
                <a:ea typeface="宋体" charset="0"/>
                <a:cs typeface="宋体" charset="0"/>
              </a:rPr>
              <a:t>detailed analysis of different key words and attributes</a:t>
            </a:r>
            <a:endParaRPr lang="en-US" sz="1600">
              <a:solidFill>
                <a:srgbClr val="2E2E2E"/>
              </a:solidFill>
              <a:latin typeface="Verdana" charset="0"/>
              <a:cs typeface="Arial" charset="0"/>
            </a:endParaRPr>
          </a:p>
          <a:p>
            <a:pPr lvl="1">
              <a:lnSpc>
                <a:spcPct val="90000"/>
              </a:lnSpc>
              <a:buFont typeface="Wingdings" charset="0"/>
              <a:buNone/>
            </a:pPr>
            <a:endParaRPr lang="en-US" sz="1600">
              <a:solidFill>
                <a:srgbClr val="2E2E2E"/>
              </a:solidFill>
              <a:latin typeface="Verdana" charset="0"/>
              <a:cs typeface="Arial" charset="0"/>
            </a:endParaRPr>
          </a:p>
          <a:p>
            <a:pPr lvl="1">
              <a:lnSpc>
                <a:spcPct val="90000"/>
              </a:lnSpc>
              <a:buFont typeface="Wingdings" charset="0"/>
              <a:buNone/>
            </a:pPr>
            <a:r>
              <a:rPr lang="zh-CN" altLang="en-US" sz="1600" b="1">
                <a:solidFill>
                  <a:srgbClr val="2E2E2E"/>
                </a:solidFill>
                <a:latin typeface="Verdana" charset="0"/>
                <a:ea typeface="宋体" charset="0"/>
                <a:cs typeface="宋体" charset="0"/>
              </a:rPr>
              <a:t>Overview of </a:t>
            </a:r>
            <a:r>
              <a:rPr lang="en-US" sz="1600" b="1">
                <a:solidFill>
                  <a:srgbClr val="2E2E2E"/>
                </a:solidFill>
                <a:latin typeface="Verdana" charset="0"/>
                <a:ea typeface="宋体" charset="0"/>
                <a:cs typeface="宋体" charset="0"/>
              </a:rPr>
              <a:t>s</a:t>
            </a:r>
            <a:r>
              <a:rPr lang="zh-CN" altLang="en-US" sz="1600" b="1">
                <a:solidFill>
                  <a:srgbClr val="2E2E2E"/>
                </a:solidFill>
                <a:latin typeface="Verdana" charset="0"/>
                <a:ea typeface="宋体" charset="0"/>
                <a:cs typeface="宋体" charset="0"/>
              </a:rPr>
              <a:t>uccess </a:t>
            </a:r>
            <a:r>
              <a:rPr lang="en-US" sz="1600" b="1">
                <a:solidFill>
                  <a:srgbClr val="2E2E2E"/>
                </a:solidFill>
                <a:latin typeface="Verdana" charset="0"/>
                <a:ea typeface="宋体" charset="0"/>
                <a:cs typeface="宋体" charset="0"/>
              </a:rPr>
              <a:t>s</a:t>
            </a:r>
            <a:r>
              <a:rPr lang="zh-CN" altLang="en-US" sz="1600" b="1">
                <a:solidFill>
                  <a:srgbClr val="2E2E2E"/>
                </a:solidFill>
                <a:latin typeface="Verdana" charset="0"/>
                <a:ea typeface="宋体" charset="0"/>
                <a:cs typeface="宋体" charset="0"/>
              </a:rPr>
              <a:t>tories of SSC</a:t>
            </a:r>
          </a:p>
          <a:p>
            <a:pPr lvl="2">
              <a:lnSpc>
                <a:spcPct val="90000"/>
              </a:lnSpc>
            </a:pPr>
            <a:r>
              <a:rPr lang="en-US" sz="1600">
                <a:solidFill>
                  <a:srgbClr val="2E2E2E"/>
                </a:solidFill>
                <a:latin typeface="Verdana" charset="0"/>
                <a:ea typeface="宋体" charset="0"/>
                <a:cs typeface="宋体" charset="0"/>
                <a:sym typeface="Arial" charset="0"/>
              </a:rPr>
              <a:t>e</a:t>
            </a:r>
            <a:r>
              <a:rPr lang="zh-CN" altLang="en-US" sz="1600">
                <a:solidFill>
                  <a:srgbClr val="2E2E2E"/>
                </a:solidFill>
                <a:latin typeface="Verdana" charset="0"/>
                <a:ea typeface="宋体" charset="0"/>
                <a:cs typeface="宋体" charset="0"/>
                <a:sym typeface="Arial" charset="0"/>
              </a:rPr>
              <a:t>xamples of </a:t>
            </a:r>
            <a:r>
              <a:rPr lang="en-US" sz="1600">
                <a:solidFill>
                  <a:srgbClr val="2E2E2E"/>
                </a:solidFill>
                <a:latin typeface="Verdana" charset="0"/>
                <a:ea typeface="宋体" charset="0"/>
                <a:cs typeface="宋体" charset="0"/>
                <a:sym typeface="Arial" charset="0"/>
              </a:rPr>
              <a:t>s</a:t>
            </a:r>
            <a:r>
              <a:rPr lang="zh-CN" altLang="en-US" sz="1600">
                <a:solidFill>
                  <a:srgbClr val="2E2E2E"/>
                </a:solidFill>
                <a:latin typeface="Verdana" charset="0"/>
                <a:ea typeface="宋体" charset="0"/>
                <a:cs typeface="宋体" charset="0"/>
                <a:sym typeface="Arial" charset="0"/>
              </a:rPr>
              <a:t>mart </a:t>
            </a:r>
            <a:r>
              <a:rPr lang="en-US" sz="1600">
                <a:solidFill>
                  <a:srgbClr val="2E2E2E"/>
                </a:solidFill>
                <a:latin typeface="Verdana" charset="0"/>
                <a:ea typeface="宋体" charset="0"/>
                <a:cs typeface="宋体" charset="0"/>
                <a:sym typeface="Arial" charset="0"/>
              </a:rPr>
              <a:t>sustainable c</a:t>
            </a:r>
            <a:r>
              <a:rPr lang="zh-CN" altLang="en-US" sz="1600">
                <a:solidFill>
                  <a:srgbClr val="2E2E2E"/>
                </a:solidFill>
                <a:latin typeface="Verdana" charset="0"/>
                <a:ea typeface="宋体" charset="0"/>
                <a:cs typeface="宋体" charset="0"/>
                <a:sym typeface="Arial" charset="0"/>
              </a:rPr>
              <a:t>ities </a:t>
            </a:r>
            <a:r>
              <a:rPr lang="en-US" sz="1600">
                <a:solidFill>
                  <a:srgbClr val="2E2E2E"/>
                </a:solidFill>
                <a:latin typeface="Verdana" charset="0"/>
                <a:ea typeface="宋体" charset="0"/>
                <a:cs typeface="宋体" charset="0"/>
                <a:sym typeface="Arial" charset="0"/>
              </a:rPr>
              <a:t>worldwide (</a:t>
            </a:r>
            <a:r>
              <a:rPr lang="en-US" sz="1600" i="1">
                <a:solidFill>
                  <a:srgbClr val="2E2E2E"/>
                </a:solidFill>
                <a:latin typeface="Verdana" charset="0"/>
                <a:ea typeface="宋体" charset="0"/>
                <a:cs typeface="宋体" charset="0"/>
                <a:sym typeface="Arial" charset="0"/>
              </a:rPr>
              <a:t>inter alia</a:t>
            </a:r>
            <a:r>
              <a:rPr lang="en-US" sz="1600">
                <a:solidFill>
                  <a:srgbClr val="2E2E2E"/>
                </a:solidFill>
                <a:latin typeface="Verdana" charset="0"/>
                <a:ea typeface="宋体" charset="0"/>
                <a:cs typeface="宋体" charset="0"/>
                <a:sym typeface="Arial" charset="0"/>
              </a:rPr>
              <a:t>, </a:t>
            </a:r>
            <a:r>
              <a:rPr lang="zh-CN" altLang="en-US" sz="1600">
                <a:solidFill>
                  <a:srgbClr val="2E2E2E"/>
                </a:solidFill>
                <a:latin typeface="Verdana" charset="0"/>
                <a:ea typeface="宋体" charset="0"/>
                <a:cs typeface="宋体" charset="0"/>
                <a:sym typeface="Arial" charset="0"/>
              </a:rPr>
              <a:t>in Europe and Asia</a:t>
            </a:r>
            <a:r>
              <a:rPr lang="en-US" sz="1600">
                <a:solidFill>
                  <a:srgbClr val="2E2E2E"/>
                </a:solidFill>
                <a:latin typeface="Verdana" charset="0"/>
                <a:ea typeface="宋体" charset="0"/>
                <a:cs typeface="宋体" charset="0"/>
                <a:sym typeface="Arial" charset="0"/>
              </a:rPr>
              <a:t>)</a:t>
            </a:r>
            <a:endParaRPr lang="zh-CN" altLang="en-US" sz="1600">
              <a:solidFill>
                <a:srgbClr val="2E2E2E"/>
              </a:solidFill>
              <a:latin typeface="Verdana" charset="0"/>
              <a:ea typeface="宋体" charset="0"/>
              <a:cs typeface="宋体" charset="0"/>
              <a:sym typeface="Arial" charset="0"/>
            </a:endParaRPr>
          </a:p>
          <a:p>
            <a:pPr lvl="1">
              <a:lnSpc>
                <a:spcPct val="90000"/>
              </a:lnSpc>
              <a:buFont typeface="Wingdings" charset="0"/>
              <a:buNone/>
            </a:pPr>
            <a:endParaRPr lang="en-US" sz="1600">
              <a:solidFill>
                <a:srgbClr val="2E2E2E"/>
              </a:solidFill>
              <a:latin typeface="Verdana" charset="0"/>
              <a:cs typeface="Arial" charset="0"/>
            </a:endParaRPr>
          </a:p>
          <a:p>
            <a:pPr lvl="1">
              <a:lnSpc>
                <a:spcPct val="90000"/>
              </a:lnSpc>
              <a:buFont typeface="Wingdings" charset="0"/>
              <a:buNone/>
            </a:pPr>
            <a:r>
              <a:rPr lang="zh-CN" altLang="en-US" sz="1600" b="1">
                <a:solidFill>
                  <a:srgbClr val="2E2E2E"/>
                </a:solidFill>
                <a:latin typeface="Verdana" charset="0"/>
                <a:ea typeface="宋体" charset="0"/>
                <a:cs typeface="宋体" charset="0"/>
              </a:rPr>
              <a:t>Definition of a SSC</a:t>
            </a:r>
            <a:endParaRPr lang="en-US" sz="1600">
              <a:solidFill>
                <a:srgbClr val="2E2E2E"/>
              </a:solidFill>
              <a:latin typeface="Verdana" charset="0"/>
              <a:cs typeface="Arial" charset="0"/>
            </a:endParaRPr>
          </a:p>
          <a:p>
            <a:pPr lvl="2">
              <a:lnSpc>
                <a:spcPct val="90000"/>
              </a:lnSpc>
            </a:pPr>
            <a:r>
              <a:rPr lang="en-US" sz="1600">
                <a:solidFill>
                  <a:srgbClr val="2E2E2E"/>
                </a:solidFill>
                <a:latin typeface="Verdana" charset="0"/>
                <a:ea typeface="宋体" charset="0"/>
                <a:cs typeface="宋体" charset="0"/>
              </a:rPr>
              <a:t>the FG SSC will develop a definition of what a </a:t>
            </a:r>
            <a:r>
              <a:rPr lang="zh-CN" altLang="en-US" sz="1600">
                <a:solidFill>
                  <a:srgbClr val="2E2E2E"/>
                </a:solidFill>
                <a:latin typeface="Verdana" charset="0"/>
                <a:ea typeface="宋体" charset="0"/>
                <a:cs typeface="宋体" charset="0"/>
              </a:rPr>
              <a:t>SSC </a:t>
            </a:r>
            <a:r>
              <a:rPr lang="en-US" sz="1600">
                <a:solidFill>
                  <a:srgbClr val="2E2E2E"/>
                </a:solidFill>
                <a:latin typeface="Verdana" charset="0"/>
                <a:ea typeface="宋体" charset="0"/>
                <a:cs typeface="宋体" charset="0"/>
              </a:rPr>
              <a:t>is</a:t>
            </a:r>
            <a:endParaRPr lang="en-US" sz="1600">
              <a:solidFill>
                <a:srgbClr val="2E2E2E"/>
              </a:solidFill>
              <a:latin typeface="Verdana" charset="0"/>
              <a:cs typeface="Arial" charset="0"/>
            </a:endParaRPr>
          </a:p>
          <a:p>
            <a:endParaRPr lang="en-US">
              <a:latin typeface="Verdana" charset="0"/>
            </a:endParaRPr>
          </a:p>
        </p:txBody>
      </p:sp>
      <p:sp>
        <p:nvSpPr>
          <p:cNvPr id="51204" name="Slide Number Placeholder 3"/>
          <p:cNvSpPr txBox="1">
            <a:spLocks noGrp="1" noChangeArrowheads="1"/>
          </p:cNvSpPr>
          <p:nvPr/>
        </p:nvSpPr>
        <p:spPr bwMode="auto">
          <a:xfrm>
            <a:off x="3841750" y="9420225"/>
            <a:ext cx="29384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45830198-DE7C-7945-8DF2-1925AE0CA49C}" type="slidenum">
              <a:rPr lang="en-US" sz="1200">
                <a:solidFill>
                  <a:schemeClr val="tx1"/>
                </a:solidFill>
              </a:rPr>
              <a:pPr algn="r">
                <a:buFontTx/>
                <a:buNone/>
              </a:pPr>
              <a:t>29</a:t>
            </a:fld>
            <a:endParaRPr lang="en-US" sz="120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p:sp>
      <p:sp>
        <p:nvSpPr>
          <p:cNvPr id="53251" name="Notes Placeholder 2"/>
          <p:cNvSpPr>
            <a:spLocks noGrp="1"/>
          </p:cNvSpPr>
          <p:nvPr>
            <p:ph type="body" idx="1"/>
          </p:nvPr>
        </p:nvSpPr>
        <p:spPr>
          <a:noFill/>
        </p:spPr>
        <p:txBody>
          <a:bodyPr/>
          <a:lstStyle/>
          <a:p>
            <a:pPr>
              <a:buFont typeface="Wingdings" charset="0"/>
              <a:buNone/>
            </a:pPr>
            <a:r>
              <a:rPr lang="en-US">
                <a:solidFill>
                  <a:srgbClr val="004600"/>
                </a:solidFill>
                <a:latin typeface="Verdana" charset="0"/>
              </a:rPr>
              <a:t>Working Group 4:</a:t>
            </a:r>
          </a:p>
          <a:p>
            <a:pPr>
              <a:buFont typeface="Wingdings" charset="0"/>
              <a:buNone/>
            </a:pPr>
            <a:endParaRPr lang="en-US">
              <a:solidFill>
                <a:srgbClr val="004600"/>
              </a:solidFill>
              <a:latin typeface="Verdana" charset="0"/>
            </a:endParaRPr>
          </a:p>
          <a:p>
            <a:pPr>
              <a:buFont typeface="Wingdings" charset="0"/>
              <a:buChar char="§"/>
            </a:pPr>
            <a:r>
              <a:rPr lang="en-US">
                <a:solidFill>
                  <a:srgbClr val="004600"/>
                </a:solidFill>
                <a:latin typeface="Verdana" charset="0"/>
              </a:rPr>
              <a:t>Stakeholders Map including standardization bodies &amp; non-standardization bodies</a:t>
            </a:r>
          </a:p>
          <a:p>
            <a:pPr>
              <a:buFont typeface="Wingdings" charset="0"/>
              <a:buChar char="§"/>
            </a:pPr>
            <a:endParaRPr lang="en-US">
              <a:solidFill>
                <a:srgbClr val="004600"/>
              </a:solidFill>
              <a:latin typeface="Verdana" charset="0"/>
            </a:endParaRPr>
          </a:p>
          <a:p>
            <a:pPr>
              <a:buFont typeface="Wingdings" charset="0"/>
              <a:buChar char="§"/>
            </a:pPr>
            <a:r>
              <a:rPr lang="en-US">
                <a:solidFill>
                  <a:srgbClr val="004600"/>
                </a:solidFill>
                <a:latin typeface="Verdana" charset="0"/>
              </a:rPr>
              <a:t>City Engagement Plan based on technical contributions of the Working Groups</a:t>
            </a:r>
          </a:p>
          <a:p>
            <a:pPr>
              <a:buFont typeface="Wingdings" charset="0"/>
              <a:buChar char="§"/>
            </a:pPr>
            <a:endParaRPr lang="en-US">
              <a:solidFill>
                <a:srgbClr val="004600"/>
              </a:solidFill>
              <a:latin typeface="Verdana" charset="0"/>
            </a:endParaRPr>
          </a:p>
          <a:p>
            <a:pPr>
              <a:buFont typeface="Wingdings" charset="0"/>
              <a:buChar char="§"/>
            </a:pPr>
            <a:r>
              <a:rPr lang="en-US">
                <a:solidFill>
                  <a:srgbClr val="004600"/>
                </a:solidFill>
                <a:latin typeface="Verdana" charset="0"/>
              </a:rPr>
              <a:t>Focus Group Communications</a:t>
            </a:r>
          </a:p>
        </p:txBody>
      </p:sp>
      <p:sp>
        <p:nvSpPr>
          <p:cNvPr id="53252"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D3455278-E4D7-5542-935C-B8FC05CA0D0C}" type="slidenum">
              <a:rPr lang="en-US" sz="1200">
                <a:solidFill>
                  <a:schemeClr val="tx1"/>
                </a:solidFill>
              </a:rPr>
              <a:pPr algn="r">
                <a:buFontTx/>
                <a:buNone/>
              </a:pPr>
              <a:t>30</a:t>
            </a:fld>
            <a:endParaRPr lang="en-US" sz="120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a:spLocks noGrp="1"/>
          </p:cNvSpPr>
          <p:nvPr>
            <p:ph type="body" idx="1"/>
          </p:nvPr>
        </p:nvSpPr>
        <p:spPr>
          <a:noFill/>
        </p:spPr>
        <p:txBody>
          <a:bodyPr/>
          <a:lstStyle/>
          <a:p>
            <a:pPr>
              <a:lnSpc>
                <a:spcPct val="90000"/>
              </a:lnSpc>
              <a:buFont typeface="Wingdings" charset="0"/>
              <a:buNone/>
            </a:pPr>
            <a:r>
              <a:rPr lang="en-US" sz="1600">
                <a:latin typeface="Verdana" charset="0"/>
                <a:ea typeface="宋体" charset="0"/>
                <a:cs typeface="宋体" charset="0"/>
              </a:rPr>
              <a:t>Introduction of Draft Stakeholders’ Map and City Engagement Plan</a:t>
            </a:r>
            <a:r>
              <a:rPr lang="en-US" sz="1600">
                <a:latin typeface="Verdana" charset="0"/>
                <a:ea typeface="宋体" charset="0"/>
                <a:cs typeface="宋体" charset="0"/>
                <a:sym typeface="Arial" charset="0"/>
              </a:rPr>
              <a:t>:</a:t>
            </a:r>
          </a:p>
          <a:p>
            <a:pPr>
              <a:lnSpc>
                <a:spcPct val="90000"/>
              </a:lnSpc>
              <a:buFont typeface="Wingdings" charset="0"/>
              <a:buNone/>
            </a:pPr>
            <a:endParaRPr lang="en-US" sz="1600" b="1">
              <a:solidFill>
                <a:srgbClr val="2E2E2E"/>
              </a:solidFill>
              <a:latin typeface="Verdana" charset="0"/>
            </a:endParaRPr>
          </a:p>
          <a:p>
            <a:pPr>
              <a:lnSpc>
                <a:spcPct val="90000"/>
              </a:lnSpc>
              <a:buFont typeface="Wingdings" charset="0"/>
              <a:buNone/>
            </a:pPr>
            <a:r>
              <a:rPr lang="en-US" sz="1600" b="1">
                <a:solidFill>
                  <a:srgbClr val="2E2E2E"/>
                </a:solidFill>
                <a:latin typeface="Verdana" charset="0"/>
                <a:ea typeface="宋体" charset="0"/>
                <a:cs typeface="宋体" charset="0"/>
              </a:rPr>
              <a:t>Proposed s</a:t>
            </a:r>
            <a:r>
              <a:rPr lang="zh-CN" altLang="en-US" sz="1600" b="1">
                <a:solidFill>
                  <a:srgbClr val="2E2E2E"/>
                </a:solidFill>
                <a:latin typeface="Verdana" charset="0"/>
                <a:ea typeface="宋体" charset="0"/>
                <a:cs typeface="宋体" charset="0"/>
              </a:rPr>
              <a:t>tructure</a:t>
            </a:r>
            <a:endParaRPr lang="en-US" sz="1600" b="1">
              <a:solidFill>
                <a:srgbClr val="2E2E2E"/>
              </a:solidFill>
              <a:latin typeface="Verdana" charset="0"/>
              <a:ea typeface="宋体" charset="0"/>
              <a:cs typeface="宋体" charset="0"/>
            </a:endParaRPr>
          </a:p>
          <a:p>
            <a:pPr>
              <a:lnSpc>
                <a:spcPct val="90000"/>
              </a:lnSpc>
              <a:buFont typeface="Wingdings" charset="0"/>
              <a:buNone/>
            </a:pPr>
            <a:endParaRPr lang="en-US" sz="1600">
              <a:solidFill>
                <a:srgbClr val="2E2E2E"/>
              </a:solidFill>
              <a:latin typeface="Verdana" charset="0"/>
            </a:endParaRPr>
          </a:p>
          <a:p>
            <a:pPr lvl="1">
              <a:lnSpc>
                <a:spcPct val="90000"/>
              </a:lnSpc>
              <a:buFont typeface="Wingdings" charset="0"/>
              <a:buChar char="§"/>
            </a:pPr>
            <a:r>
              <a:rPr lang="zh-CN" altLang="en-US" sz="1600" b="1">
                <a:solidFill>
                  <a:srgbClr val="2E2E2E"/>
                </a:solidFill>
                <a:latin typeface="Verdana" charset="0"/>
                <a:ea typeface="宋体" charset="0"/>
                <a:cs typeface="宋体" charset="0"/>
              </a:rPr>
              <a:t>Part 1</a:t>
            </a:r>
            <a:r>
              <a:rPr lang="zh-CN" altLang="en-US" sz="1600">
                <a:solidFill>
                  <a:srgbClr val="2E2E2E"/>
                </a:solidFill>
                <a:latin typeface="Verdana" charset="0"/>
                <a:ea typeface="宋体" charset="0"/>
                <a:cs typeface="宋体" charset="0"/>
              </a:rPr>
              <a:t>:ICT Standards Organizations and their work on SSC</a:t>
            </a:r>
          </a:p>
          <a:p>
            <a:pPr lvl="1">
              <a:lnSpc>
                <a:spcPct val="90000"/>
              </a:lnSpc>
              <a:buFont typeface="Wingdings" charset="0"/>
              <a:buChar char="§"/>
            </a:pPr>
            <a:r>
              <a:rPr lang="zh-CN" altLang="en-US" sz="1600" b="1">
                <a:solidFill>
                  <a:srgbClr val="2E2E2E"/>
                </a:solidFill>
                <a:latin typeface="Verdana" charset="0"/>
                <a:ea typeface="宋体" charset="0"/>
                <a:cs typeface="宋体" charset="0"/>
              </a:rPr>
              <a:t>Part 2</a:t>
            </a:r>
            <a:r>
              <a:rPr lang="zh-CN" altLang="en-US" sz="1600">
                <a:solidFill>
                  <a:srgbClr val="2E2E2E"/>
                </a:solidFill>
                <a:latin typeface="Verdana" charset="0"/>
                <a:ea typeface="宋体" charset="0"/>
                <a:cs typeface="宋体" charset="0"/>
              </a:rPr>
              <a:t>: Forums and other organizations' work on SSC</a:t>
            </a:r>
          </a:p>
          <a:p>
            <a:pPr lvl="1">
              <a:lnSpc>
                <a:spcPct val="90000"/>
              </a:lnSpc>
              <a:buFont typeface="Wingdings" charset="0"/>
              <a:buChar char="§"/>
            </a:pPr>
            <a:r>
              <a:rPr lang="zh-CN" altLang="en-US" sz="1600" b="1">
                <a:solidFill>
                  <a:srgbClr val="2E2E2E"/>
                </a:solidFill>
                <a:latin typeface="Verdana" charset="0"/>
                <a:ea typeface="宋体" charset="0"/>
                <a:cs typeface="宋体" charset="0"/>
              </a:rPr>
              <a:t>Part 3</a:t>
            </a:r>
            <a:r>
              <a:rPr lang="zh-CN" altLang="en-US" sz="1600">
                <a:solidFill>
                  <a:srgbClr val="2E2E2E"/>
                </a:solidFill>
                <a:latin typeface="Verdana" charset="0"/>
                <a:ea typeface="宋体" charset="0"/>
                <a:cs typeface="宋体" charset="0"/>
              </a:rPr>
              <a:t>: ITU-T's work in the area of SSC</a:t>
            </a:r>
          </a:p>
          <a:p>
            <a:pPr lvl="1">
              <a:lnSpc>
                <a:spcPct val="90000"/>
              </a:lnSpc>
              <a:buFont typeface="Wingdings" charset="0"/>
              <a:buChar char="§"/>
            </a:pPr>
            <a:r>
              <a:rPr lang="zh-CN" altLang="en-US" sz="1600" b="1">
                <a:solidFill>
                  <a:srgbClr val="2E2E2E"/>
                </a:solidFill>
                <a:latin typeface="Verdana" charset="0"/>
                <a:ea typeface="宋体" charset="0"/>
                <a:cs typeface="宋体" charset="0"/>
              </a:rPr>
              <a:t>Part 4</a:t>
            </a:r>
            <a:r>
              <a:rPr lang="zh-CN" altLang="en-US" sz="1600">
                <a:solidFill>
                  <a:srgbClr val="2E2E2E"/>
                </a:solidFill>
                <a:latin typeface="Verdana" charset="0"/>
                <a:ea typeface="宋体" charset="0"/>
                <a:cs typeface="宋体" charset="0"/>
              </a:rPr>
              <a:t>: Future needs and proposed new SSC standards roadmap</a:t>
            </a:r>
            <a:r>
              <a:rPr lang="zh-CN" altLang="en-US" sz="1600">
                <a:solidFill>
                  <a:srgbClr val="2E2E2E"/>
                </a:solidFill>
                <a:latin typeface="Verdana" charset="0"/>
                <a:ea typeface="宋体" charset="0"/>
                <a:cs typeface="宋体" charset="0"/>
                <a:sym typeface="Arial" charset="0"/>
              </a:rPr>
              <a:t> </a:t>
            </a:r>
          </a:p>
        </p:txBody>
      </p:sp>
      <p:sp>
        <p:nvSpPr>
          <p:cNvPr id="55300"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289BE915-F80C-6247-A08C-35730D21464E}" type="slidenum">
              <a:rPr lang="en-US" sz="1200">
                <a:solidFill>
                  <a:schemeClr val="tx1"/>
                </a:solidFill>
              </a:rPr>
              <a:pPr algn="r">
                <a:buFontTx/>
                <a:buNone/>
              </a:pPr>
              <a:t>31</a:t>
            </a:fld>
            <a:endParaRPr lang="en-US" sz="120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a:noFill/>
        </p:spPr>
        <p:txBody>
          <a:bodyPr/>
          <a:lstStyle/>
          <a:p>
            <a:r>
              <a:rPr lang="en-US" sz="1600">
                <a:latin typeface="Verdana" charset="0"/>
              </a:rPr>
              <a:t>Let me conclude by saying that as our planet becomes more urban, we need to ensure that our cities become smarter and more environmentally sustainable.</a:t>
            </a:r>
          </a:p>
          <a:p>
            <a:r>
              <a:rPr lang="en-US" sz="1600">
                <a:latin typeface="Verdana" charset="0"/>
              </a:rPr>
              <a:t>We need to </a:t>
            </a:r>
            <a:r>
              <a:rPr lang="en-GB" sz="1600">
                <a:latin typeface="Verdana" charset="0"/>
              </a:rPr>
              <a:t>work together to build smart sustainable cities promoting long-term sustainability ambitions for the cities of the future and </a:t>
            </a:r>
            <a:r>
              <a:rPr lang="en-US" sz="1600">
                <a:latin typeface="Verdana" charset="0"/>
              </a:rPr>
              <a:t>improving quality of life of our citizens</a:t>
            </a:r>
            <a:r>
              <a:rPr lang="en-GB" sz="1600">
                <a:latin typeface="Verdana" charset="0"/>
              </a:rPr>
              <a:t>.</a:t>
            </a:r>
          </a:p>
          <a:p>
            <a:r>
              <a:rPr lang="en-US" sz="1600">
                <a:latin typeface="Verdana" charset="0"/>
              </a:rPr>
              <a:t>Standards are vital to shape smart sustainable cities. </a:t>
            </a:r>
            <a:r>
              <a:rPr lang="en-GB" sz="1600">
                <a:latin typeface="Verdana" charset="0"/>
              </a:rPr>
              <a:t>We need to foster the development of international standards and policies in order to help cities become a place for </a:t>
            </a:r>
            <a:r>
              <a:rPr lang="en-US" sz="1600">
                <a:latin typeface="Verdana" charset="0"/>
              </a:rPr>
              <a:t>opportunities for economic growth, social well-being and high quality of life. </a:t>
            </a:r>
          </a:p>
          <a:p>
            <a:endParaRPr lang="en-US" sz="1600">
              <a:latin typeface="Verdana" charset="0"/>
            </a:endParaRPr>
          </a:p>
          <a:p>
            <a:pPr eaLnBrk="1" hangingPunct="1">
              <a:spcBef>
                <a:spcPct val="0"/>
              </a:spcBef>
            </a:pPr>
            <a:r>
              <a:rPr lang="en-US" sz="1600">
                <a:latin typeface="Verdana" charset="0"/>
              </a:rPr>
              <a:t>With coordinated thinking and a collegial approach to maximizing the benefits of new technologies for the benefit of all, we can ensure that our increased migration to cities can be matched by an increase in the quality of urban environments and ultimately an increased in quality of life for all of our cities’ citizens. </a:t>
            </a:r>
          </a:p>
          <a:p>
            <a:pPr eaLnBrk="1" hangingPunct="1">
              <a:spcBef>
                <a:spcPct val="0"/>
              </a:spcBef>
            </a:pPr>
            <a:endParaRPr lang="en-US" sz="1600">
              <a:latin typeface="Verdana" charset="0"/>
            </a:endParaRPr>
          </a:p>
          <a:p>
            <a:pPr eaLnBrk="1" hangingPunct="1">
              <a:spcBef>
                <a:spcPct val="0"/>
              </a:spcBef>
            </a:pPr>
            <a:r>
              <a:rPr lang="en-US" sz="1600">
                <a:latin typeface="Verdana" charset="0"/>
              </a:rPr>
              <a:t>ICTs can help shape the cities we dream of and make them real.</a:t>
            </a:r>
          </a:p>
          <a:p>
            <a:pPr>
              <a:lnSpc>
                <a:spcPct val="90000"/>
              </a:lnSpc>
              <a:buFont typeface="Wingdings" charset="0"/>
              <a:buNone/>
            </a:pPr>
            <a:endParaRPr lang="zh-CN" altLang="en-US" sz="1600">
              <a:solidFill>
                <a:srgbClr val="2E2E2E"/>
              </a:solidFill>
              <a:latin typeface="Verdana" charset="0"/>
              <a:ea typeface="宋体" charset="0"/>
              <a:cs typeface="宋体" charset="0"/>
              <a:sym typeface="Arial" charset="0"/>
            </a:endParaRPr>
          </a:p>
        </p:txBody>
      </p:sp>
      <p:sp>
        <p:nvSpPr>
          <p:cNvPr id="58372"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D5D1544A-8D8D-254D-A384-C30F7B67CCA0}" type="slidenum">
              <a:rPr lang="en-US" sz="1200">
                <a:solidFill>
                  <a:schemeClr val="tx1"/>
                </a:solidFill>
              </a:rPr>
              <a:pPr algn="r">
                <a:buFontTx/>
                <a:buNone/>
              </a:pPr>
              <a:t>33</a:t>
            </a:fld>
            <a:endParaRPr lang="en-US" sz="120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t>3</a:t>
            </a:fld>
            <a:endParaRPr lang="en-US" dirty="0"/>
          </a:p>
        </p:txBody>
      </p:sp>
    </p:spTree>
    <p:extLst>
      <p:ext uri="{BB962C8B-B14F-4D97-AF65-F5344CB8AC3E}">
        <p14:creationId xmlns:p14="http://schemas.microsoft.com/office/powerpoint/2010/main" val="268217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p:spPr>
        <p:txBody>
          <a:bodyPr/>
          <a:lstStyle/>
          <a:p>
            <a:r>
              <a:rPr lang="en-US">
                <a:latin typeface="Verdana" charset="0"/>
              </a:rPr>
              <a:t>ITU has taken a leadership position to bring the multitude of technologies that target urban problems into the forefront. ITU is working on standards for a multitude of technologies that can target urban problems, including intelligent transport that can be applied to make city streets safer and cleaner; smart water and smart grid to create greater efficiency in these vital utilities; faster broadband technologies to ensure equitable access; cloud computing that offers to power many future applications. </a:t>
            </a:r>
          </a:p>
          <a:p>
            <a:endParaRPr lang="en-US">
              <a:latin typeface="Verdana" charset="0"/>
            </a:endParaRPr>
          </a:p>
          <a:p>
            <a:r>
              <a:rPr lang="en-US">
                <a:latin typeface="Verdana" charset="0"/>
              </a:rPr>
              <a:t>To address the specific issue we have established a new Focus Group on Smart Sustainable Cities to assess the standardization requirements of cities aiming to boost their social, economic and environmental sustainability through the integration of ICTs in their infrastructures and operations.</a:t>
            </a:r>
          </a:p>
          <a:p>
            <a:endParaRPr lang="en-US">
              <a:latin typeface="Verdana" charset="0"/>
            </a:endParaRPr>
          </a:p>
          <a:p>
            <a:r>
              <a:rPr lang="en-US">
                <a:latin typeface="Verdana" charset="0"/>
              </a:rPr>
              <a:t>FG SSC is trying to respond to key unsolved questions such as:  what do we mean by smart sustainable city? what are the key performance indicators (KPIs) to gauge the success of smart city ICT deployments? Who are the key stakeholders in developing smart sustainable cities (SSC)? To what extend should we consider a city ‘sustainable’? </a:t>
            </a:r>
          </a:p>
          <a:p>
            <a:r>
              <a:rPr lang="en-US">
                <a:latin typeface="Verdana" charset="0"/>
              </a:rPr>
              <a:t>Essentially, how should we standardize the development of SSC? Where do we find a set of standards that acts as the foundation of SSC development which cities around the globe could develop upon? </a:t>
            </a:r>
          </a:p>
          <a:p>
            <a:endParaRPr lang="en-US">
              <a:latin typeface="Verdana" charset="0"/>
            </a:endParaRPr>
          </a:p>
          <a:p>
            <a:r>
              <a:rPr lang="en-US">
                <a:solidFill>
                  <a:srgbClr val="2E2E2E"/>
                </a:solidFill>
                <a:latin typeface="Verdana" charset="0"/>
              </a:rPr>
              <a:t>This “Focus Group on Smart and Sustainable Cities” contributes to leverage the role of the ICT sector to foster the growth of smart and sustainable cities worldwide.</a:t>
            </a:r>
          </a:p>
          <a:p>
            <a:endParaRPr lang="en-US">
              <a:latin typeface="Verdana" charset="0"/>
            </a:endParaRPr>
          </a:p>
          <a:p>
            <a:endParaRPr lang="en-US">
              <a:latin typeface="Verdana" charset="0"/>
            </a:endParaRPr>
          </a:p>
        </p:txBody>
      </p:sp>
      <p:sp>
        <p:nvSpPr>
          <p:cNvPr id="16388"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BF9F8B1F-D2B0-A24B-941F-5133F9091060}" type="slidenum">
              <a:rPr lang="en-US" sz="1200">
                <a:solidFill>
                  <a:schemeClr val="tx1"/>
                </a:solidFill>
              </a:rPr>
              <a:pPr algn="r">
                <a:buFontTx/>
                <a:buNone/>
              </a:pPr>
              <a:t>4</a:t>
            </a:fld>
            <a:endParaRPr lang="en-US" sz="120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p:spPr>
        <p:txBody>
          <a:bodyPr/>
          <a:lstStyle/>
          <a:p>
            <a:pPr marL="0" lvl="1"/>
            <a:r>
              <a:rPr lang="en-US">
                <a:solidFill>
                  <a:srgbClr val="2E2E2E"/>
                </a:solidFill>
                <a:latin typeface="Verdana" charset="0"/>
                <a:cs typeface="Arial" charset="0"/>
              </a:rPr>
              <a:t>The FG–SSC will to assess the standardization requirements of cities aiming to boost their social, economic and environmental sustainability through the integration of information and communication technologies (ICTs) in their infrastructures and operations.</a:t>
            </a:r>
          </a:p>
          <a:p>
            <a:endParaRPr lang="en-US">
              <a:solidFill>
                <a:srgbClr val="2E2E2E"/>
              </a:solidFill>
              <a:latin typeface="Verdana" charset="0"/>
            </a:endParaRPr>
          </a:p>
          <a:p>
            <a:r>
              <a:rPr lang="en-US">
                <a:solidFill>
                  <a:srgbClr val="2E2E2E"/>
                </a:solidFill>
                <a:latin typeface="Verdana" charset="0"/>
              </a:rPr>
              <a:t>The FG–SSC will analyze ICT solutions and projects that promote environmental sustainability in smart cities and will identify best practices which could facilitate the implementation of such solutions in cities. It will develop a standardization roadmap taking into consideration the activities currently undertaken by the various standards developing organizations (SDOs) and forums. This “Focus Group on Smart and Sustainable Cities (FG – SSC)” will leverage the role of the ICT sector to foster the growth of smart and sustainable cities worldwide.</a:t>
            </a:r>
          </a:p>
          <a:p>
            <a:endParaRPr lang="en-US">
              <a:latin typeface="Verdana" charset="0"/>
            </a:endParaRPr>
          </a:p>
          <a:p>
            <a:r>
              <a:rPr lang="en-US">
                <a:solidFill>
                  <a:srgbClr val="2E2E2E"/>
                </a:solidFill>
                <a:latin typeface="Verdana" charset="0"/>
              </a:rPr>
              <a:t>The FG–SSC has been tasked to analyze ICT solutions and projects that promote environmental sustainability in smart cities and will identify best practices which could facilitate the implementation of such solutions in cities. It has also been tasked to develop a standardization roadmap taking into consideration the activities currently undertaken by the various standards developing organizations (SDOs) and forums.</a:t>
            </a:r>
          </a:p>
          <a:p>
            <a:endParaRPr lang="en-US">
              <a:solidFill>
                <a:srgbClr val="2E2E2E"/>
              </a:solidFill>
              <a:latin typeface="Verdana" charset="0"/>
            </a:endParaRPr>
          </a:p>
          <a:p>
            <a:r>
              <a:rPr lang="en-US">
                <a:latin typeface="Verdana" charset="0"/>
              </a:rPr>
              <a:t>Smart cities stakeholders are, </a:t>
            </a:r>
            <a:r>
              <a:rPr lang="en-US" i="1">
                <a:latin typeface="Verdana" charset="0"/>
              </a:rPr>
              <a:t>inter alia</a:t>
            </a:r>
            <a:r>
              <a:rPr lang="en-US">
                <a:latin typeface="Verdana" charset="0"/>
              </a:rPr>
              <a:t>: </a:t>
            </a:r>
            <a:r>
              <a:rPr lang="en-GB">
                <a:latin typeface="Verdana" charset="0"/>
              </a:rPr>
              <a:t>municipalities, academic and research institutes, non-governmental organizations (NGOs), SDOs, and ICT organizations, industry forums and consortia. </a:t>
            </a:r>
            <a:endParaRPr lang="en-US">
              <a:latin typeface="Verdana" charset="0"/>
            </a:endParaRPr>
          </a:p>
          <a:p>
            <a:endParaRPr lang="en-US">
              <a:latin typeface="Verdana" charset="0"/>
            </a:endParaRPr>
          </a:p>
          <a:p>
            <a:endParaRPr lang="en-US">
              <a:latin typeface="Verdana" charset="0"/>
            </a:endParaRPr>
          </a:p>
        </p:txBody>
      </p:sp>
      <p:sp>
        <p:nvSpPr>
          <p:cNvPr id="19460"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D78C898C-42D6-224D-B26B-E78846C004BE}" type="slidenum">
              <a:rPr lang="en-US" sz="1200">
                <a:solidFill>
                  <a:schemeClr val="tx1"/>
                </a:solidFill>
              </a:rPr>
              <a:pPr algn="r">
                <a:buFontTx/>
                <a:buNone/>
              </a:pPr>
              <a:t>6</a:t>
            </a:fld>
            <a:endParaRPr lang="en-US" sz="120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911225" y="742950"/>
            <a:ext cx="4956175" cy="3717925"/>
          </a:xfrm>
        </p:spPr>
      </p:sp>
      <p:sp>
        <p:nvSpPr>
          <p:cNvPr id="22531" name="Notes Placeholder 2"/>
          <p:cNvSpPr>
            <a:spLocks noGrp="1"/>
          </p:cNvSpPr>
          <p:nvPr>
            <p:ph type="body" idx="1"/>
          </p:nvPr>
        </p:nvSpPr>
        <p:spPr>
          <a:xfrm>
            <a:off x="901700" y="4710113"/>
            <a:ext cx="4975225" cy="4462462"/>
          </a:xfrm>
          <a:noFill/>
        </p:spPr>
        <p:txBody>
          <a:bodyPr/>
          <a:lstStyle/>
          <a:p>
            <a:r>
              <a:rPr lang="en-US">
                <a:solidFill>
                  <a:srgbClr val="2E2E2E"/>
                </a:solidFill>
                <a:latin typeface="Verdana" charset="0"/>
              </a:rPr>
              <a:t>The FG-SSC held its first meeting on 8 May 2013 in Turin, Italy, where it started </a:t>
            </a:r>
            <a:r>
              <a:rPr lang="en-US">
                <a:latin typeface="Verdana" charset="0"/>
              </a:rPr>
              <a:t>planning its work.</a:t>
            </a:r>
          </a:p>
          <a:p>
            <a:r>
              <a:rPr lang="en-US">
                <a:latin typeface="Verdana" charset="0"/>
              </a:rPr>
              <a:t>The structure and the deliverables of the FG-SSC were established.</a:t>
            </a:r>
          </a:p>
          <a:p>
            <a:r>
              <a:rPr lang="en-US">
                <a:latin typeface="Verdana" charset="0"/>
              </a:rPr>
              <a:t>Four working groups were created to deal with the following issues: the development of a roadmap for Smart Sustainable Cities, studies on ICT infrastructure to build Smart Sustainable Cities, studies on standardization gaps, KPIs and metrics.</a:t>
            </a:r>
          </a:p>
          <a:p>
            <a:r>
              <a:rPr lang="en-US">
                <a:latin typeface="Verdana" charset="0"/>
              </a:rPr>
              <a:t>The FG-SSC have already established a calendar of future meetings, which is available on the website of the FG-SSC.</a:t>
            </a:r>
          </a:p>
          <a:p>
            <a:endParaRPr lang="en-US">
              <a:latin typeface="Verdana" charset="0"/>
            </a:endParaRPr>
          </a:p>
          <a:p>
            <a:r>
              <a:rPr lang="en-US">
                <a:latin typeface="Verdana" charset="0"/>
              </a:rPr>
              <a:t>During the second meeting of the FG-SSC, held in Madrid on 17 September 2013, there were fruitful discussions about there main documents that are under development. They are namely: a draft definition of Smart Sustainable Cities, a draft of Key Performance Indicators for Smart Sustainable Cities and a draft Stakeholders’ Map and City Engagement Plan.</a:t>
            </a:r>
          </a:p>
          <a:p>
            <a:endParaRPr lang="en-US">
              <a:latin typeface="Verdana" charset="0"/>
            </a:endParaRPr>
          </a:p>
        </p:txBody>
      </p:sp>
      <p:sp>
        <p:nvSpPr>
          <p:cNvPr id="22532" name="Slide Number Placeholder 3"/>
          <p:cNvSpPr txBox="1">
            <a:spLocks noGrp="1" noChangeArrowheads="1"/>
          </p:cNvSpPr>
          <p:nvPr/>
        </p:nvSpPr>
        <p:spPr bwMode="auto">
          <a:xfrm>
            <a:off x="3841750" y="9420225"/>
            <a:ext cx="29384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F04AE49D-EB0B-C845-AE94-B985B32E3C7F}" type="slidenum">
              <a:rPr lang="en-US" sz="1200">
                <a:solidFill>
                  <a:schemeClr val="tx1"/>
                </a:solidFill>
              </a:rPr>
              <a:pPr algn="r">
                <a:buFontTx/>
                <a:buNone/>
              </a:pPr>
              <a:t>8</a:t>
            </a:fld>
            <a:endParaRPr lang="en-US" sz="120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911225" y="742950"/>
            <a:ext cx="4956175" cy="3717925"/>
          </a:xfrm>
        </p:spPr>
      </p:sp>
      <p:sp>
        <p:nvSpPr>
          <p:cNvPr id="24579" name="Notes Placeholder 2"/>
          <p:cNvSpPr>
            <a:spLocks noGrp="1"/>
          </p:cNvSpPr>
          <p:nvPr>
            <p:ph type="body" idx="1"/>
          </p:nvPr>
        </p:nvSpPr>
        <p:spPr>
          <a:xfrm>
            <a:off x="901700" y="4710113"/>
            <a:ext cx="4975225" cy="4462462"/>
          </a:xfrm>
          <a:noFill/>
        </p:spPr>
        <p:txBody>
          <a:bodyPr/>
          <a:lstStyle/>
          <a:p>
            <a:r>
              <a:rPr lang="en-US">
                <a:latin typeface="Verdana" charset="0"/>
              </a:rPr>
              <a:t>The FG SSC held its third meeting in Lima on 6 December 2013. The development of new deliverables was discussed and approved. Therefore, the FG SSC experts are currently drafting 6 technical reports that covers the following issues: smart buildings, smart infrastructure, smart water management, urban climate change adaptation, ICT infrastructure for security and resilience and EMF considerations in cities.  </a:t>
            </a:r>
          </a:p>
          <a:p>
            <a:endParaRPr lang="en-US">
              <a:latin typeface="Verdana" charset="0"/>
            </a:endParaRPr>
          </a:p>
          <a:p>
            <a:r>
              <a:rPr lang="en-US">
                <a:latin typeface="Verdana" charset="0"/>
              </a:rPr>
              <a:t>Furthermore, during all meetings, contributions received were reviewed and liaison statements to be sent to other bodies engaged in smart-city studies and development were prepared. </a:t>
            </a:r>
          </a:p>
          <a:p>
            <a:endParaRPr lang="en-US">
              <a:latin typeface="Verdana" charset="0"/>
            </a:endParaRPr>
          </a:p>
          <a:p>
            <a:pPr eaLnBrk="1" hangingPunct="1">
              <a:spcBef>
                <a:spcPct val="0"/>
              </a:spcBef>
            </a:pPr>
            <a:r>
              <a:rPr lang="en-US" b="1">
                <a:latin typeface="Verdana" charset="0"/>
              </a:rPr>
              <a:t>The FG SSC held its </a:t>
            </a:r>
            <a:r>
              <a:rPr lang="zh-CN" altLang="en-US" b="1">
                <a:latin typeface="Verdana" charset="0"/>
                <a:ea typeface="宋体" charset="0"/>
                <a:cs typeface="宋体" charset="0"/>
              </a:rPr>
              <a:t>fourth</a:t>
            </a:r>
            <a:r>
              <a:rPr lang="en-US" b="1">
                <a:latin typeface="Verdana" charset="0"/>
              </a:rPr>
              <a:t> meeting in </a:t>
            </a:r>
            <a:r>
              <a:rPr lang="zh-CN" altLang="en-US" b="1">
                <a:latin typeface="Verdana" charset="0"/>
                <a:ea typeface="宋体" charset="0"/>
                <a:cs typeface="宋体" charset="0"/>
              </a:rPr>
              <a:t>Geneva</a:t>
            </a:r>
            <a:r>
              <a:rPr lang="en-US" b="1">
                <a:latin typeface="Verdana" charset="0"/>
              </a:rPr>
              <a:t> on </a:t>
            </a:r>
            <a:r>
              <a:rPr lang="zh-CN" altLang="en-US" b="1">
                <a:latin typeface="Verdana" charset="0"/>
                <a:ea typeface="宋体" charset="0"/>
                <a:cs typeface="宋体" charset="0"/>
              </a:rPr>
              <a:t>5-</a:t>
            </a:r>
            <a:r>
              <a:rPr lang="en-US" b="1">
                <a:latin typeface="Verdana" charset="0"/>
              </a:rPr>
              <a:t>6 </a:t>
            </a:r>
            <a:r>
              <a:rPr lang="zh-CN" altLang="en-US" b="1">
                <a:latin typeface="Verdana" charset="0"/>
                <a:ea typeface="宋体" charset="0"/>
                <a:cs typeface="宋体" charset="0"/>
              </a:rPr>
              <a:t>March</a:t>
            </a:r>
            <a:r>
              <a:rPr lang="en-US" b="1">
                <a:latin typeface="Verdana" charset="0"/>
              </a:rPr>
              <a:t> 201</a:t>
            </a:r>
            <a:r>
              <a:rPr lang="zh-CN" altLang="en-US" b="1">
                <a:latin typeface="Verdana" charset="0"/>
                <a:ea typeface="宋体" charset="0"/>
                <a:cs typeface="宋体" charset="0"/>
              </a:rPr>
              <a:t>4</a:t>
            </a:r>
            <a:r>
              <a:rPr lang="en-US" b="1">
                <a:latin typeface="Verdana" charset="0"/>
              </a:rPr>
              <a:t>. </a:t>
            </a:r>
          </a:p>
        </p:txBody>
      </p:sp>
      <p:sp>
        <p:nvSpPr>
          <p:cNvPr id="24580" name="Slide Number Placeholder 3"/>
          <p:cNvSpPr txBox="1">
            <a:spLocks noGrp="1" noChangeArrowheads="1"/>
          </p:cNvSpPr>
          <p:nvPr/>
        </p:nvSpPr>
        <p:spPr bwMode="auto">
          <a:xfrm>
            <a:off x="3841750" y="9420225"/>
            <a:ext cx="29384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F793D36A-168A-EA4F-8F9C-B740B9B0495D}" type="slidenum">
              <a:rPr lang="en-US" sz="1200">
                <a:solidFill>
                  <a:schemeClr val="tx1"/>
                </a:solidFill>
              </a:rPr>
              <a:pPr algn="r">
                <a:buFontTx/>
                <a:buNone/>
              </a:pPr>
              <a:t>9</a:t>
            </a:fld>
            <a:endParaRPr lang="en-US" sz="120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911225" y="742950"/>
            <a:ext cx="4956175" cy="3717925"/>
          </a:xfrm>
        </p:spPr>
      </p:sp>
      <p:sp>
        <p:nvSpPr>
          <p:cNvPr id="26627" name="Notes Placeholder 2"/>
          <p:cNvSpPr>
            <a:spLocks noGrp="1"/>
          </p:cNvSpPr>
          <p:nvPr>
            <p:ph type="body" idx="1"/>
          </p:nvPr>
        </p:nvSpPr>
        <p:spPr>
          <a:xfrm>
            <a:off x="901700" y="4710113"/>
            <a:ext cx="4975225" cy="4462462"/>
          </a:xfrm>
          <a:noFill/>
        </p:spPr>
        <p:txBody>
          <a:bodyPr/>
          <a:lstStyle/>
          <a:p>
            <a:r>
              <a:rPr lang="en-US">
                <a:solidFill>
                  <a:srgbClr val="2E2E2E"/>
                </a:solidFill>
                <a:latin typeface="Verdana" charset="0"/>
              </a:rPr>
              <a:t>The FG-SSC held its first meeting on 8 May 2013 in Turin, Italy, where it started </a:t>
            </a:r>
            <a:r>
              <a:rPr lang="en-US">
                <a:latin typeface="Verdana" charset="0"/>
              </a:rPr>
              <a:t>planning its work.</a:t>
            </a:r>
          </a:p>
          <a:p>
            <a:r>
              <a:rPr lang="en-US">
                <a:latin typeface="Verdana" charset="0"/>
              </a:rPr>
              <a:t>The structure and the deliverables of the FG-SSC were established.</a:t>
            </a:r>
          </a:p>
          <a:p>
            <a:r>
              <a:rPr lang="en-US">
                <a:latin typeface="Verdana" charset="0"/>
              </a:rPr>
              <a:t>Four working groups were created to deal with the following issues: the development of a roadmap for Smart Sustainable Cities, studies on ICT infrastructure to build Smart Sustainable Cities, studies on standardization gaps, KPIs and metrics.</a:t>
            </a:r>
          </a:p>
          <a:p>
            <a:r>
              <a:rPr lang="en-US">
                <a:latin typeface="Verdana" charset="0"/>
              </a:rPr>
              <a:t>The FG-SSC have already established a calendar of future meetings, which is available on the website of the FG-SSC.</a:t>
            </a:r>
          </a:p>
          <a:p>
            <a:endParaRPr lang="en-US">
              <a:latin typeface="Verdana" charset="0"/>
            </a:endParaRPr>
          </a:p>
          <a:p>
            <a:r>
              <a:rPr lang="en-US">
                <a:latin typeface="Verdana" charset="0"/>
              </a:rPr>
              <a:t>During the second meeting of the FG-SSC, held in Madrid on 17 September 2013, there were fruitful discussions about there main documents that are under development. They are namely: a draft definition of Smart Sustainable Cities, a draft of Key Performance Indicators for Smart Sustainable Cities and a draft Stakeholders’ Map and City Engagement Plan.</a:t>
            </a:r>
          </a:p>
          <a:p>
            <a:endParaRPr lang="en-US">
              <a:latin typeface="Verdana" charset="0"/>
            </a:endParaRPr>
          </a:p>
          <a:p>
            <a:r>
              <a:rPr lang="en-US">
                <a:latin typeface="Verdana" charset="0"/>
              </a:rPr>
              <a:t>The FG SSC held its third meeting in Lima on 6 December 2013. The development of new deliverables was discussed and approved. Therefore, the FG SSC experts are currently drafting 6 technical reports that covers the following issues: smart buildings, smart infrastructure, smart water management, urban climate change adaptation, ICT infrastructure for security and resilience and EMF considerations in cities.  </a:t>
            </a:r>
          </a:p>
          <a:p>
            <a:endParaRPr lang="en-US">
              <a:latin typeface="Verdana" charset="0"/>
            </a:endParaRPr>
          </a:p>
          <a:p>
            <a:r>
              <a:rPr lang="en-US">
                <a:latin typeface="Verdana" charset="0"/>
              </a:rPr>
              <a:t>Furthermore, during all meetings, contributions received were reviewed and liaison statements to be sent to other bodies engaged in smart-city studies and development were prepared. </a:t>
            </a:r>
          </a:p>
          <a:p>
            <a:endParaRPr lang="en-US">
              <a:latin typeface="Verdana" charset="0"/>
            </a:endParaRPr>
          </a:p>
          <a:p>
            <a:pPr eaLnBrk="1" hangingPunct="1">
              <a:spcBef>
                <a:spcPct val="0"/>
              </a:spcBef>
            </a:pPr>
            <a:r>
              <a:rPr lang="en-US" b="1">
                <a:latin typeface="Verdana" charset="0"/>
              </a:rPr>
              <a:t>The FG SSC held its </a:t>
            </a:r>
            <a:r>
              <a:rPr lang="zh-CN" altLang="en-US" b="1">
                <a:latin typeface="Verdana" charset="0"/>
                <a:ea typeface="宋体" charset="0"/>
                <a:cs typeface="宋体" charset="0"/>
              </a:rPr>
              <a:t>fourth</a:t>
            </a:r>
            <a:r>
              <a:rPr lang="en-US" b="1">
                <a:latin typeface="Verdana" charset="0"/>
              </a:rPr>
              <a:t> meeting in </a:t>
            </a:r>
            <a:r>
              <a:rPr lang="zh-CN" altLang="en-US" b="1">
                <a:latin typeface="Verdana" charset="0"/>
                <a:ea typeface="宋体" charset="0"/>
                <a:cs typeface="宋体" charset="0"/>
              </a:rPr>
              <a:t>Geneva</a:t>
            </a:r>
            <a:r>
              <a:rPr lang="en-US" b="1">
                <a:latin typeface="Verdana" charset="0"/>
              </a:rPr>
              <a:t> on </a:t>
            </a:r>
            <a:r>
              <a:rPr lang="zh-CN" altLang="en-US" b="1">
                <a:latin typeface="Verdana" charset="0"/>
                <a:ea typeface="宋体" charset="0"/>
                <a:cs typeface="宋体" charset="0"/>
              </a:rPr>
              <a:t>5-</a:t>
            </a:r>
            <a:r>
              <a:rPr lang="en-US" b="1">
                <a:latin typeface="Verdana" charset="0"/>
              </a:rPr>
              <a:t>6 </a:t>
            </a:r>
            <a:r>
              <a:rPr lang="zh-CN" altLang="en-US" b="1">
                <a:latin typeface="Verdana" charset="0"/>
                <a:ea typeface="宋体" charset="0"/>
                <a:cs typeface="宋体" charset="0"/>
              </a:rPr>
              <a:t>March</a:t>
            </a:r>
            <a:r>
              <a:rPr lang="en-US" b="1">
                <a:latin typeface="Verdana" charset="0"/>
              </a:rPr>
              <a:t> 201</a:t>
            </a:r>
            <a:r>
              <a:rPr lang="zh-CN" altLang="en-US" b="1">
                <a:latin typeface="Verdana" charset="0"/>
                <a:ea typeface="宋体" charset="0"/>
                <a:cs typeface="宋体" charset="0"/>
              </a:rPr>
              <a:t>4</a:t>
            </a:r>
            <a:r>
              <a:rPr lang="en-US" b="1">
                <a:latin typeface="Verdana" charset="0"/>
              </a:rPr>
              <a:t>.</a:t>
            </a:r>
          </a:p>
        </p:txBody>
      </p:sp>
      <p:sp>
        <p:nvSpPr>
          <p:cNvPr id="26628" name="Slide Number Placeholder 3"/>
          <p:cNvSpPr txBox="1">
            <a:spLocks noGrp="1" noChangeArrowheads="1"/>
          </p:cNvSpPr>
          <p:nvPr/>
        </p:nvSpPr>
        <p:spPr bwMode="auto">
          <a:xfrm>
            <a:off x="3841750" y="9420225"/>
            <a:ext cx="29384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8B45ABE9-331D-8648-B46D-01E1D2AF147E}" type="slidenum">
              <a:rPr lang="en-US" sz="1200">
                <a:solidFill>
                  <a:schemeClr val="tx1"/>
                </a:solidFill>
              </a:rPr>
              <a:pPr algn="r">
                <a:buFontTx/>
                <a:buNone/>
              </a:pPr>
              <a:t>10</a:t>
            </a:fld>
            <a:endParaRPr lang="en-US" sz="120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p:spPr>
        <p:txBody>
          <a:bodyPr/>
          <a:lstStyle/>
          <a:p>
            <a:r>
              <a:rPr lang="en-US">
                <a:solidFill>
                  <a:srgbClr val="004600"/>
                </a:solidFill>
                <a:latin typeface="Verdana" charset="0"/>
              </a:rPr>
              <a:t>Three documents are currently under development:</a:t>
            </a:r>
          </a:p>
          <a:p>
            <a:endParaRPr lang="en-US">
              <a:solidFill>
                <a:srgbClr val="004600"/>
              </a:solidFill>
              <a:latin typeface="Verdana" charset="0"/>
            </a:endParaRPr>
          </a:p>
          <a:p>
            <a:pPr>
              <a:buFont typeface="Wingdings" charset="0"/>
              <a:buChar char="§"/>
            </a:pPr>
            <a:r>
              <a:rPr lang="en-US">
                <a:solidFill>
                  <a:srgbClr val="004600"/>
                </a:solidFill>
                <a:latin typeface="Verdana" charset="0"/>
              </a:rPr>
              <a:t>Technical Report on Overview of SSC and the role of ICT - This document is a background paper on SSC and the role played by ICT</a:t>
            </a:r>
          </a:p>
          <a:p>
            <a:pPr>
              <a:buFont typeface="Wingdings" charset="0"/>
              <a:buChar char="§"/>
            </a:pPr>
            <a:endParaRPr lang="en-US">
              <a:solidFill>
                <a:srgbClr val="004600"/>
              </a:solidFill>
              <a:latin typeface="Verdana" charset="0"/>
            </a:endParaRPr>
          </a:p>
          <a:p>
            <a:pPr>
              <a:buFont typeface="Wingdings" charset="0"/>
              <a:buChar char="§"/>
            </a:pPr>
            <a:r>
              <a:rPr lang="en-US">
                <a:solidFill>
                  <a:srgbClr val="004600"/>
                </a:solidFill>
                <a:latin typeface="Verdana" charset="0"/>
              </a:rPr>
              <a:t>Technical Report on Definitions and Attributes of a Smart Sustainable City</a:t>
            </a:r>
          </a:p>
          <a:p>
            <a:pPr>
              <a:buFont typeface="Wingdings" charset="0"/>
              <a:buChar char="§"/>
            </a:pPr>
            <a:endParaRPr lang="en-US">
              <a:solidFill>
                <a:srgbClr val="004600"/>
              </a:solidFill>
              <a:latin typeface="Verdana" charset="0"/>
            </a:endParaRPr>
          </a:p>
          <a:p>
            <a:pPr>
              <a:buFont typeface="Wingdings" charset="0"/>
              <a:buChar char="§"/>
            </a:pPr>
            <a:r>
              <a:rPr lang="zh-CN" altLang="en-US">
                <a:solidFill>
                  <a:srgbClr val="004600"/>
                </a:solidFill>
                <a:latin typeface="Verdana" charset="0"/>
                <a:ea typeface="宋体" charset="0"/>
                <a:cs typeface="宋体" charset="0"/>
              </a:rPr>
              <a:t>Roadmap</a:t>
            </a:r>
            <a:r>
              <a:rPr lang="en-US">
                <a:solidFill>
                  <a:srgbClr val="004600"/>
                </a:solidFill>
                <a:latin typeface="Verdana" charset="0"/>
              </a:rPr>
              <a:t> for Smart Sustainable Cit</a:t>
            </a:r>
            <a:r>
              <a:rPr lang="zh-CN" altLang="en-US">
                <a:solidFill>
                  <a:srgbClr val="004600"/>
                </a:solidFill>
                <a:latin typeface="Verdana" charset="0"/>
                <a:ea typeface="宋体" charset="0"/>
                <a:cs typeface="宋体" charset="0"/>
              </a:rPr>
              <a:t>ies</a:t>
            </a:r>
            <a:r>
              <a:rPr lang="en-US">
                <a:solidFill>
                  <a:srgbClr val="004600"/>
                </a:solidFill>
                <a:latin typeface="Verdana" charset="0"/>
              </a:rPr>
              <a:t> - This document will include the definition and the Technical Specifications for a Smart Sustainable City definition, attributes and a vision for SSC</a:t>
            </a:r>
            <a:r>
              <a:rPr lang="zh-CN" altLang="en-US">
                <a:solidFill>
                  <a:srgbClr val="004600"/>
                </a:solidFill>
                <a:latin typeface="Verdana" charset="0"/>
                <a:ea typeface="宋体" charset="0"/>
                <a:cs typeface="宋体" charset="0"/>
              </a:rPr>
              <a:t>.</a:t>
            </a:r>
            <a:r>
              <a:rPr lang="en-US">
                <a:solidFill>
                  <a:srgbClr val="004600"/>
                </a:solidFill>
                <a:latin typeface="Verdana" charset="0"/>
              </a:rPr>
              <a:t> </a:t>
            </a:r>
          </a:p>
          <a:p>
            <a:endParaRPr lang="en-US">
              <a:latin typeface="Verdana" charset="0"/>
            </a:endParaRPr>
          </a:p>
        </p:txBody>
      </p:sp>
      <p:sp>
        <p:nvSpPr>
          <p:cNvPr id="29700"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465E360F-B895-7643-BB58-ADF05C2178C3}" type="slidenum">
              <a:rPr lang="en-US" sz="1200">
                <a:solidFill>
                  <a:schemeClr val="tx1"/>
                </a:solidFill>
              </a:rPr>
              <a:pPr algn="r">
                <a:buFontTx/>
                <a:buNone/>
              </a:pPr>
              <a:t>12</a:t>
            </a:fld>
            <a:endParaRPr lang="en-US" sz="120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p:spPr>
        <p:txBody>
          <a:bodyPr/>
          <a:lstStyle/>
          <a:p>
            <a:pPr>
              <a:buFont typeface="Wingdings" charset="0"/>
              <a:buNone/>
            </a:pPr>
            <a:r>
              <a:rPr lang="en-US">
                <a:solidFill>
                  <a:srgbClr val="004600"/>
                </a:solidFill>
                <a:latin typeface="Verdana" charset="0"/>
              </a:rPr>
              <a:t>Working Group 2:</a:t>
            </a:r>
          </a:p>
          <a:p>
            <a:pPr>
              <a:buFont typeface="Wingdings" charset="0"/>
              <a:buNone/>
            </a:pPr>
            <a:endParaRPr lang="en-US">
              <a:solidFill>
                <a:srgbClr val="004600"/>
              </a:solidFill>
              <a:latin typeface="Verdana" charset="0"/>
            </a:endParaRPr>
          </a:p>
          <a:p>
            <a:pPr>
              <a:buFont typeface="Wingdings" charset="0"/>
              <a:buChar char="§"/>
            </a:pPr>
            <a:r>
              <a:rPr lang="en-US">
                <a:solidFill>
                  <a:srgbClr val="004600"/>
                </a:solidFill>
                <a:latin typeface="Verdana" charset="0"/>
              </a:rPr>
              <a:t>Providing an overview of the use of ICT in cities</a:t>
            </a:r>
          </a:p>
          <a:p>
            <a:pPr>
              <a:buFont typeface="Wingdings" charset="0"/>
              <a:buChar char="§"/>
            </a:pPr>
            <a:r>
              <a:rPr lang="en-US">
                <a:solidFill>
                  <a:srgbClr val="004600"/>
                </a:solidFill>
                <a:latin typeface="Verdana" charset="0"/>
              </a:rPr>
              <a:t>Looking at future trends</a:t>
            </a:r>
          </a:p>
          <a:p>
            <a:pPr>
              <a:buFont typeface="Wingdings" charset="0"/>
              <a:buChar char="§"/>
            </a:pPr>
            <a:r>
              <a:rPr lang="en-US">
                <a:solidFill>
                  <a:srgbClr val="004600"/>
                </a:solidFill>
                <a:latin typeface="Verdana" charset="0"/>
              </a:rPr>
              <a:t>Identifying standardization’s need</a:t>
            </a:r>
          </a:p>
          <a:p>
            <a:pPr>
              <a:buFont typeface="Wingdings" charset="0"/>
              <a:buChar char="§"/>
            </a:pPr>
            <a:r>
              <a:rPr lang="zh-CN" altLang="en-US">
                <a:solidFill>
                  <a:srgbClr val="004600"/>
                </a:solidFill>
                <a:latin typeface="Verdana" charset="0"/>
                <a:ea typeface="宋体" charset="0"/>
                <a:cs typeface="宋体" charset="0"/>
              </a:rPr>
              <a:t>7</a:t>
            </a:r>
            <a:r>
              <a:rPr lang="en-US">
                <a:solidFill>
                  <a:srgbClr val="004600"/>
                </a:solidFill>
                <a:latin typeface="Verdana" charset="0"/>
              </a:rPr>
              <a:t> technical reports under development</a:t>
            </a:r>
          </a:p>
        </p:txBody>
      </p:sp>
      <p:sp>
        <p:nvSpPr>
          <p:cNvPr id="35844"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4541CBF6-79A0-2A49-BFD9-2D8710FC9326}" type="slidenum">
              <a:rPr lang="en-US" sz="1200">
                <a:solidFill>
                  <a:schemeClr val="tx1"/>
                </a:solidFill>
              </a:rPr>
              <a:pPr algn="r">
                <a:buFontTx/>
                <a:buNone/>
              </a:pPr>
              <a:t>17</a:t>
            </a:fld>
            <a:endParaRPr lang="en-US" sz="120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95AA8AAC-5A48-DF4F-BDA4-129F46D23517}" type="slidenum">
              <a:rPr lang="en-US"/>
              <a:pPr>
                <a:defRPr/>
              </a:pPr>
              <a:t>‹#›</a:t>
            </a:fld>
            <a:endParaRPr lang="en-US"/>
          </a:p>
        </p:txBody>
      </p:sp>
    </p:spTree>
    <p:extLst>
      <p:ext uri="{BB962C8B-B14F-4D97-AF65-F5344CB8AC3E}">
        <p14:creationId xmlns:p14="http://schemas.microsoft.com/office/powerpoint/2010/main" val="111786121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231F5B03-47B6-0748-8A95-C2D54CA590AF}" type="slidenum">
              <a:rPr lang="en-US"/>
              <a:pPr>
                <a:defRPr/>
              </a:pPr>
              <a:t>‹#›</a:t>
            </a:fld>
            <a:endParaRPr lang="en-US"/>
          </a:p>
        </p:txBody>
      </p:sp>
    </p:spTree>
    <p:extLst>
      <p:ext uri="{BB962C8B-B14F-4D97-AF65-F5344CB8AC3E}">
        <p14:creationId xmlns:p14="http://schemas.microsoft.com/office/powerpoint/2010/main" val="40826458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2675"/>
            <a:ext cx="1943100" cy="5162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2675"/>
            <a:ext cx="5678487" cy="5162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0D41BE4A-8EBE-3943-9FE8-821A7FCAD26F}" type="slidenum">
              <a:rPr lang="en-US"/>
              <a:pPr>
                <a:defRPr/>
              </a:pPr>
              <a:t>‹#›</a:t>
            </a:fld>
            <a:endParaRPr lang="en-US"/>
          </a:p>
        </p:txBody>
      </p:sp>
    </p:spTree>
    <p:extLst>
      <p:ext uri="{BB962C8B-B14F-4D97-AF65-F5344CB8AC3E}">
        <p14:creationId xmlns:p14="http://schemas.microsoft.com/office/powerpoint/2010/main" val="26245915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A173349D-3494-A040-B06C-8B924E7AB42B}" type="slidenum">
              <a:rPr lang="en-US"/>
              <a:pPr>
                <a:defRPr/>
              </a:pPr>
              <a:t>‹#›</a:t>
            </a:fld>
            <a:endParaRPr lang="en-US"/>
          </a:p>
        </p:txBody>
      </p:sp>
    </p:spTree>
    <p:extLst>
      <p:ext uri="{BB962C8B-B14F-4D97-AF65-F5344CB8AC3E}">
        <p14:creationId xmlns:p14="http://schemas.microsoft.com/office/powerpoint/2010/main" val="1964415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sldNum" sz="quarter" idx="10"/>
          </p:nvPr>
        </p:nvSpPr>
        <p:spPr>
          <a:ln/>
        </p:spPr>
        <p:txBody>
          <a:bodyPr/>
          <a:lstStyle>
            <a:lvl1pPr>
              <a:defRPr/>
            </a:lvl1pPr>
          </a:lstStyle>
          <a:p>
            <a:pPr>
              <a:defRPr/>
            </a:pPr>
            <a:fld id="{EB8F2C2D-3B39-0146-AD61-5430F247AB2F}" type="slidenum">
              <a:rPr lang="en-US"/>
              <a:pPr>
                <a:defRPr/>
              </a:pPr>
              <a:t>‹#›</a:t>
            </a:fld>
            <a:endParaRPr lang="en-US"/>
          </a:p>
        </p:txBody>
      </p:sp>
    </p:spTree>
    <p:extLst>
      <p:ext uri="{BB962C8B-B14F-4D97-AF65-F5344CB8AC3E}">
        <p14:creationId xmlns:p14="http://schemas.microsoft.com/office/powerpoint/2010/main" val="15411677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sldNum" sz="quarter" idx="10"/>
          </p:nvPr>
        </p:nvSpPr>
        <p:spPr>
          <a:ln/>
        </p:spPr>
        <p:txBody>
          <a:bodyPr/>
          <a:lstStyle>
            <a:lvl1pPr>
              <a:defRPr/>
            </a:lvl1pPr>
          </a:lstStyle>
          <a:p>
            <a:pPr>
              <a:defRPr/>
            </a:pPr>
            <a:fld id="{822ED435-E32E-A742-8B7F-0878E56D266D}" type="slidenum">
              <a:rPr lang="en-US"/>
              <a:pPr>
                <a:defRPr/>
              </a:pPr>
              <a:t>‹#›</a:t>
            </a:fld>
            <a:endParaRPr lang="en-US"/>
          </a:p>
        </p:txBody>
      </p:sp>
    </p:spTree>
    <p:extLst>
      <p:ext uri="{BB962C8B-B14F-4D97-AF65-F5344CB8AC3E}">
        <p14:creationId xmlns:p14="http://schemas.microsoft.com/office/powerpoint/2010/main" val="13138626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sldNum" sz="quarter" idx="10"/>
          </p:nvPr>
        </p:nvSpPr>
        <p:spPr>
          <a:ln/>
        </p:spPr>
        <p:txBody>
          <a:bodyPr/>
          <a:lstStyle>
            <a:lvl1pPr>
              <a:defRPr/>
            </a:lvl1pPr>
          </a:lstStyle>
          <a:p>
            <a:pPr>
              <a:defRPr/>
            </a:pPr>
            <a:fld id="{0A50A21A-D505-6349-92D1-46CAA707E16E}" type="slidenum">
              <a:rPr lang="en-US"/>
              <a:pPr>
                <a:defRPr/>
              </a:pPr>
              <a:t>‹#›</a:t>
            </a:fld>
            <a:endParaRPr lang="en-US"/>
          </a:p>
        </p:txBody>
      </p:sp>
    </p:spTree>
    <p:extLst>
      <p:ext uri="{BB962C8B-B14F-4D97-AF65-F5344CB8AC3E}">
        <p14:creationId xmlns:p14="http://schemas.microsoft.com/office/powerpoint/2010/main" val="18667775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sldNum" sz="quarter" idx="10"/>
          </p:nvPr>
        </p:nvSpPr>
        <p:spPr>
          <a:ln/>
        </p:spPr>
        <p:txBody>
          <a:bodyPr/>
          <a:lstStyle>
            <a:lvl1pPr>
              <a:defRPr/>
            </a:lvl1pPr>
          </a:lstStyle>
          <a:p>
            <a:pPr>
              <a:defRPr/>
            </a:pPr>
            <a:fld id="{03CDB65A-6A1F-9249-9554-ECD57E27CE8E}" type="slidenum">
              <a:rPr lang="en-US"/>
              <a:pPr>
                <a:defRPr/>
              </a:pPr>
              <a:t>‹#›</a:t>
            </a:fld>
            <a:endParaRPr lang="en-US"/>
          </a:p>
        </p:txBody>
      </p:sp>
    </p:spTree>
    <p:extLst>
      <p:ext uri="{BB962C8B-B14F-4D97-AF65-F5344CB8AC3E}">
        <p14:creationId xmlns:p14="http://schemas.microsoft.com/office/powerpoint/2010/main" val="13271509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sldNum" sz="quarter" idx="10"/>
          </p:nvPr>
        </p:nvSpPr>
        <p:spPr>
          <a:ln/>
        </p:spPr>
        <p:txBody>
          <a:bodyPr/>
          <a:lstStyle>
            <a:lvl1pPr>
              <a:defRPr/>
            </a:lvl1pPr>
          </a:lstStyle>
          <a:p>
            <a:pPr>
              <a:defRPr/>
            </a:pPr>
            <a:fld id="{05C7BF6E-2066-4C41-9AE1-D5CE8886B45B}" type="slidenum">
              <a:rPr lang="en-US"/>
              <a:pPr>
                <a:defRPr/>
              </a:pPr>
              <a:t>‹#›</a:t>
            </a:fld>
            <a:endParaRPr lang="en-US"/>
          </a:p>
        </p:txBody>
      </p:sp>
    </p:spTree>
    <p:extLst>
      <p:ext uri="{BB962C8B-B14F-4D97-AF65-F5344CB8AC3E}">
        <p14:creationId xmlns:p14="http://schemas.microsoft.com/office/powerpoint/2010/main" val="21054176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sz="quarter" idx="10"/>
          </p:nvPr>
        </p:nvSpPr>
        <p:spPr>
          <a:ln/>
        </p:spPr>
        <p:txBody>
          <a:bodyPr/>
          <a:lstStyle>
            <a:lvl1pPr>
              <a:defRPr/>
            </a:lvl1pPr>
          </a:lstStyle>
          <a:p>
            <a:pPr>
              <a:defRPr/>
            </a:pPr>
            <a:fld id="{A843BC5F-112C-2749-BCB3-D042E1283249}" type="slidenum">
              <a:rPr lang="en-US"/>
              <a:pPr>
                <a:defRPr/>
              </a:pPr>
              <a:t>‹#›</a:t>
            </a:fld>
            <a:endParaRPr lang="en-US"/>
          </a:p>
        </p:txBody>
      </p:sp>
    </p:spTree>
    <p:extLst>
      <p:ext uri="{BB962C8B-B14F-4D97-AF65-F5344CB8AC3E}">
        <p14:creationId xmlns:p14="http://schemas.microsoft.com/office/powerpoint/2010/main" val="39004372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sz="quarter" idx="10"/>
          </p:nvPr>
        </p:nvSpPr>
        <p:spPr>
          <a:ln/>
        </p:spPr>
        <p:txBody>
          <a:bodyPr/>
          <a:lstStyle>
            <a:lvl1pPr>
              <a:defRPr/>
            </a:lvl1pPr>
          </a:lstStyle>
          <a:p>
            <a:pPr>
              <a:defRPr/>
            </a:pPr>
            <a:fld id="{1F68EB0C-5843-C04F-9AB4-7E33888CCD95}" type="slidenum">
              <a:rPr lang="en-US"/>
              <a:pPr>
                <a:defRPr/>
              </a:pPr>
              <a:t>‹#›</a:t>
            </a:fld>
            <a:endParaRPr lang="en-US"/>
          </a:p>
        </p:txBody>
      </p:sp>
    </p:spTree>
    <p:extLst>
      <p:ext uri="{BB962C8B-B14F-4D97-AF65-F5344CB8AC3E}">
        <p14:creationId xmlns:p14="http://schemas.microsoft.com/office/powerpoint/2010/main" val="14581122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Watermark"/>
          <p:cNvPicPr>
            <a:picLocks noChangeAspect="1" noChangeArrowheads="1"/>
          </p:cNvPicPr>
          <p:nvPr/>
        </p:nvPicPr>
        <p:blipFill>
          <a:blip r:embed="rId13" cstate="screen">
            <a:extLst>
              <a:ext uri="{28A0092B-C50C-407E-A947-70E740481C1C}">
                <a14:useLocalDpi xmlns:a14="http://schemas.microsoft.com/office/drawing/2010/main"/>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7"/>
          <p:cNvSpPr txBox="1">
            <a:spLocks noChangeArrowheads="1"/>
          </p:cNvSpPr>
          <p:nvPr/>
        </p:nvSpPr>
        <p:spPr bwMode="auto">
          <a:xfrm>
            <a:off x="7620000" y="6175375"/>
            <a:ext cx="12620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ea typeface="宋体" pitchFamily="2" charset="-122"/>
              </a:defRPr>
            </a:lvl1pPr>
            <a:lvl2pPr marL="742950" indent="-285750" eaLnBrk="0" hangingPunct="0">
              <a:defRPr sz="2000">
                <a:solidFill>
                  <a:srgbClr val="646464"/>
                </a:solidFill>
                <a:latin typeface="Verdana" pitchFamily="34" charset="0"/>
                <a:ea typeface="宋体" pitchFamily="2" charset="-122"/>
              </a:defRPr>
            </a:lvl2pPr>
            <a:lvl3pPr marL="1143000" indent="-228600" eaLnBrk="0" hangingPunct="0">
              <a:defRPr sz="2000">
                <a:solidFill>
                  <a:srgbClr val="646464"/>
                </a:solidFill>
                <a:latin typeface="Verdana" pitchFamily="34" charset="0"/>
                <a:ea typeface="宋体" pitchFamily="2" charset="-122"/>
              </a:defRPr>
            </a:lvl3pPr>
            <a:lvl4pPr marL="1600200" indent="-228600" eaLnBrk="0" hangingPunct="0">
              <a:defRPr sz="2000">
                <a:solidFill>
                  <a:srgbClr val="646464"/>
                </a:solidFill>
                <a:latin typeface="Verdana" pitchFamily="34" charset="0"/>
                <a:ea typeface="宋体" pitchFamily="2" charset="-122"/>
              </a:defRPr>
            </a:lvl4pPr>
            <a:lvl5pPr marL="2057400" indent="-228600" eaLnBrk="0" hangingPunct="0">
              <a:defRPr sz="2000">
                <a:solidFill>
                  <a:srgbClr val="646464"/>
                </a:solidFill>
                <a:latin typeface="Verdana" pitchFamily="34" charset="0"/>
                <a:ea typeface="宋体" pitchFamily="2" charset="-122"/>
              </a:defRPr>
            </a:lvl5pPr>
            <a:lvl6pPr marL="25146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6pPr>
            <a:lvl7pPr marL="29718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7pPr>
            <a:lvl8pPr marL="34290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8pPr>
            <a:lvl9pPr marL="38862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9pPr>
          </a:lstStyle>
          <a:p>
            <a:pPr>
              <a:lnSpc>
                <a:spcPct val="90000"/>
              </a:lnSpc>
              <a:buFont typeface="Arial" pitchFamily="34" charset="0"/>
              <a:buNone/>
              <a:defRPr/>
            </a:pPr>
            <a:r>
              <a:rPr lang="en-US" altLang="en-US" sz="1000" smtClean="0">
                <a:solidFill>
                  <a:schemeClr val="bg1"/>
                </a:solidFill>
                <a:latin typeface="Univers"/>
                <a:cs typeface="+mn-cs"/>
              </a:rPr>
              <a:t>International</a:t>
            </a:r>
            <a:br>
              <a:rPr lang="en-US" altLang="en-US" sz="1000" smtClean="0">
                <a:solidFill>
                  <a:schemeClr val="bg1"/>
                </a:solidFill>
                <a:latin typeface="Univers"/>
                <a:cs typeface="+mn-cs"/>
              </a:rPr>
            </a:br>
            <a:r>
              <a:rPr lang="en-US" altLang="en-US" sz="1000" smtClean="0">
                <a:solidFill>
                  <a:schemeClr val="bg1"/>
                </a:solidFill>
                <a:latin typeface="Univers"/>
                <a:cs typeface="+mn-cs"/>
              </a:rPr>
              <a:t>Telecommunication</a:t>
            </a:r>
            <a:br>
              <a:rPr lang="en-US" altLang="en-US" sz="1000" smtClean="0">
                <a:solidFill>
                  <a:schemeClr val="bg1"/>
                </a:solidFill>
                <a:latin typeface="Univers"/>
                <a:cs typeface="+mn-cs"/>
              </a:rPr>
            </a:br>
            <a:r>
              <a:rPr lang="en-US" altLang="en-US" sz="1000" smtClean="0">
                <a:solidFill>
                  <a:schemeClr val="bg1"/>
                </a:solidFill>
                <a:latin typeface="Univers"/>
                <a:cs typeface="+mn-cs"/>
              </a:rPr>
              <a:t>Union</a:t>
            </a:r>
          </a:p>
        </p:txBody>
      </p:sp>
      <p:sp>
        <p:nvSpPr>
          <p:cNvPr id="1028" name="Rectangle 8"/>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1029" name="Rectangle 9"/>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1030" name="Rectangle 10"/>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 </a:t>
            </a:r>
            <a:endParaRPr lang="en-US" sz="2400">
              <a:solidFill>
                <a:schemeClr val="tx1"/>
              </a:solidFill>
            </a:endParaRPr>
          </a:p>
        </p:txBody>
      </p:sp>
      <p:pic>
        <p:nvPicPr>
          <p:cNvPr id="1031" name="Picture 2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670675" y="6080125"/>
            <a:ext cx="19335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23"/>
          <p:cNvSpPr>
            <a:spLocks noChangeArrowheads="1"/>
          </p:cNvSpPr>
          <p:nvPr/>
        </p:nvSpPr>
        <p:spPr bwMode="auto">
          <a:xfrm>
            <a:off x="2886075" y="6302375"/>
            <a:ext cx="3973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ea typeface="宋体" pitchFamily="2" charset="-122"/>
              </a:defRPr>
            </a:lvl1pPr>
            <a:lvl2pPr marL="742950" indent="-285750" eaLnBrk="0" hangingPunct="0">
              <a:defRPr sz="2000">
                <a:solidFill>
                  <a:srgbClr val="646464"/>
                </a:solidFill>
                <a:latin typeface="Verdana" pitchFamily="34" charset="0"/>
                <a:ea typeface="宋体" pitchFamily="2" charset="-122"/>
              </a:defRPr>
            </a:lvl2pPr>
            <a:lvl3pPr marL="1143000" indent="-228600" eaLnBrk="0" hangingPunct="0">
              <a:defRPr sz="2000">
                <a:solidFill>
                  <a:srgbClr val="646464"/>
                </a:solidFill>
                <a:latin typeface="Verdana" pitchFamily="34" charset="0"/>
                <a:ea typeface="宋体" pitchFamily="2" charset="-122"/>
              </a:defRPr>
            </a:lvl3pPr>
            <a:lvl4pPr marL="1600200" indent="-228600" eaLnBrk="0" hangingPunct="0">
              <a:defRPr sz="2000">
                <a:solidFill>
                  <a:srgbClr val="646464"/>
                </a:solidFill>
                <a:latin typeface="Verdana" pitchFamily="34" charset="0"/>
                <a:ea typeface="宋体" pitchFamily="2" charset="-122"/>
              </a:defRPr>
            </a:lvl4pPr>
            <a:lvl5pPr marL="2057400" indent="-228600" eaLnBrk="0" hangingPunct="0">
              <a:defRPr sz="2000">
                <a:solidFill>
                  <a:srgbClr val="646464"/>
                </a:solidFill>
                <a:latin typeface="Verdana" pitchFamily="34" charset="0"/>
                <a:ea typeface="宋体" pitchFamily="2" charset="-122"/>
              </a:defRPr>
            </a:lvl5pPr>
            <a:lvl6pPr marL="25146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6pPr>
            <a:lvl7pPr marL="29718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7pPr>
            <a:lvl8pPr marL="34290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8pPr>
            <a:lvl9pPr marL="38862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9pPr>
          </a:lstStyle>
          <a:p>
            <a:pPr>
              <a:buFont typeface="Arial" pitchFamily="34" charset="0"/>
              <a:buNone/>
              <a:defRPr/>
            </a:pPr>
            <a:r>
              <a:rPr lang="en-US" altLang="en-US" sz="1800" smtClean="0">
                <a:solidFill>
                  <a:srgbClr val="0E438A"/>
                </a:solidFill>
                <a:latin typeface="Zurich BlkEx BT"/>
                <a:cs typeface="+mn-cs"/>
              </a:rPr>
              <a:t>Committed to connecting the world</a:t>
            </a:r>
          </a:p>
        </p:txBody>
      </p:sp>
      <p:sp>
        <p:nvSpPr>
          <p:cNvPr id="1033" name="Rectangle 2"/>
          <p:cNvSpPr>
            <a:spLocks noGrp="1" noChangeArrowheads="1"/>
          </p:cNvSpPr>
          <p:nvPr>
            <p:ph type="title"/>
          </p:nvPr>
        </p:nvSpPr>
        <p:spPr bwMode="auto">
          <a:xfrm>
            <a:off x="685800" y="1082675"/>
            <a:ext cx="7772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34" name="Rectangle 3"/>
          <p:cNvSpPr>
            <a:spLocks noGrp="1" noChangeArrowheads="1"/>
          </p:cNvSpPr>
          <p:nvPr>
            <p:ph type="body" idx="1"/>
          </p:nvPr>
        </p:nvSpPr>
        <p:spPr bwMode="auto">
          <a:xfrm>
            <a:off x="684213" y="1989138"/>
            <a:ext cx="7772400"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Rectangle 27"/>
          <p:cNvSpPr>
            <a:spLocks noGrp="1" noChangeArrowheads="1"/>
          </p:cNvSpPr>
          <p:nvPr>
            <p:ph type="sldNum" sz="quarter" idx="4"/>
          </p:nvPr>
        </p:nvSpPr>
        <p:spPr bwMode="auto">
          <a:xfrm>
            <a:off x="8772525" y="6403975"/>
            <a:ext cx="33655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charset="0"/>
                <a:cs typeface="Times New Roman" charset="0"/>
              </a:defRPr>
            </a:lvl1pPr>
          </a:lstStyle>
          <a:p>
            <a:pPr>
              <a:defRPr/>
            </a:pPr>
            <a:fld id="{B86CBA1D-B4C8-F24D-9C1C-B855B6613C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p:transition>
  <p:txStyles>
    <p:titleStyle>
      <a:lvl1pPr algn="ctr" rtl="0" eaLnBrk="0" fontAlgn="base" hangingPunct="0">
        <a:spcBef>
          <a:spcPct val="0"/>
        </a:spcBef>
        <a:spcAft>
          <a:spcPct val="0"/>
        </a:spcAft>
        <a:defRPr sz="3600" b="1">
          <a:solidFill>
            <a:srgbClr val="1B5BA2"/>
          </a:solidFill>
          <a:latin typeface="+mj-lt"/>
          <a:ea typeface="ＭＳ Ｐゴシック" charset="0"/>
          <a:cs typeface="ＭＳ Ｐゴシック" charset="0"/>
        </a:defRPr>
      </a:lvl1pPr>
      <a:lvl2pPr algn="ctr" rtl="0" eaLnBrk="0" fontAlgn="base" hangingPunct="0">
        <a:spcBef>
          <a:spcPct val="0"/>
        </a:spcBef>
        <a:spcAft>
          <a:spcPct val="0"/>
        </a:spcAft>
        <a:defRPr sz="3600" b="1">
          <a:solidFill>
            <a:srgbClr val="1B5BA2"/>
          </a:solidFill>
          <a:latin typeface="Verdana" pitchFamily="34" charset="0"/>
          <a:ea typeface="ＭＳ Ｐゴシック" charset="0"/>
          <a:cs typeface="ＭＳ Ｐゴシック" charset="0"/>
        </a:defRPr>
      </a:lvl2pPr>
      <a:lvl3pPr algn="ctr" rtl="0" eaLnBrk="0" fontAlgn="base" hangingPunct="0">
        <a:spcBef>
          <a:spcPct val="0"/>
        </a:spcBef>
        <a:spcAft>
          <a:spcPct val="0"/>
        </a:spcAft>
        <a:defRPr sz="3600" b="1">
          <a:solidFill>
            <a:srgbClr val="1B5BA2"/>
          </a:solidFill>
          <a:latin typeface="Verdana" pitchFamily="34" charset="0"/>
          <a:ea typeface="ＭＳ Ｐゴシック" charset="0"/>
          <a:cs typeface="ＭＳ Ｐゴシック" charset="0"/>
        </a:defRPr>
      </a:lvl3pPr>
      <a:lvl4pPr algn="ctr" rtl="0" eaLnBrk="0" fontAlgn="base" hangingPunct="0">
        <a:spcBef>
          <a:spcPct val="0"/>
        </a:spcBef>
        <a:spcAft>
          <a:spcPct val="0"/>
        </a:spcAft>
        <a:defRPr sz="3600" b="1">
          <a:solidFill>
            <a:srgbClr val="1B5BA2"/>
          </a:solidFill>
          <a:latin typeface="Verdana" pitchFamily="34" charset="0"/>
          <a:ea typeface="ＭＳ Ｐゴシック" charset="0"/>
          <a:cs typeface="ＭＳ Ｐゴシック" charset="0"/>
        </a:defRPr>
      </a:lvl4pPr>
      <a:lvl5pPr algn="ctr" rtl="0" eaLnBrk="0" fontAlgn="base" hangingPunct="0">
        <a:spcBef>
          <a:spcPct val="0"/>
        </a:spcBef>
        <a:spcAft>
          <a:spcPct val="0"/>
        </a:spcAft>
        <a:defRPr sz="3600" b="1">
          <a:solidFill>
            <a:srgbClr val="1B5BA2"/>
          </a:solidFill>
          <a:latin typeface="Verdana" pitchFamily="34" charset="0"/>
          <a:ea typeface="ＭＳ Ｐゴシック" charset="0"/>
          <a:cs typeface="ＭＳ Ｐゴシック"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charset="0"/>
        <a:buChar char="§"/>
        <a:defRPr sz="3200">
          <a:solidFill>
            <a:srgbClr val="5C5C5C"/>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E438A"/>
        </a:buClr>
        <a:buFont typeface="Wingdings" charset="0"/>
        <a:buChar char="Ø"/>
        <a:defRPr sz="2800">
          <a:solidFill>
            <a:srgbClr val="5C5C5C"/>
          </a:solidFill>
          <a:latin typeface="+mn-lt"/>
          <a:ea typeface="ＭＳ Ｐゴシック" charset="0"/>
        </a:defRPr>
      </a:lvl2pPr>
      <a:lvl3pPr marL="1143000" indent="-228600" algn="l" rtl="0" eaLnBrk="0" fontAlgn="base" hangingPunct="0">
        <a:spcBef>
          <a:spcPct val="20000"/>
        </a:spcBef>
        <a:spcAft>
          <a:spcPct val="0"/>
        </a:spcAft>
        <a:buClr>
          <a:srgbClr val="0E438A"/>
        </a:buClr>
        <a:buFont typeface="Wingdings" charset="0"/>
        <a:buChar char="§"/>
        <a:defRPr sz="2400">
          <a:solidFill>
            <a:srgbClr val="5C5C5C"/>
          </a:solidFill>
          <a:latin typeface="+mn-lt"/>
          <a:ea typeface="ＭＳ Ｐゴシック" charset="0"/>
        </a:defRPr>
      </a:lvl3pPr>
      <a:lvl4pPr marL="1600200" indent="-228600" algn="l" rtl="0" eaLnBrk="0" fontAlgn="base" hangingPunct="0">
        <a:spcBef>
          <a:spcPct val="20000"/>
        </a:spcBef>
        <a:spcAft>
          <a:spcPct val="0"/>
        </a:spcAft>
        <a:buFont typeface="Verdana" charset="0"/>
        <a:buChar char="–"/>
        <a:defRPr sz="2000">
          <a:solidFill>
            <a:srgbClr val="5C5C5C"/>
          </a:solidFill>
          <a:latin typeface="+mn-lt"/>
          <a:ea typeface="ＭＳ Ｐゴシック" charset="0"/>
        </a:defRPr>
      </a:lvl4pPr>
      <a:lvl5pPr marL="2057400" indent="-228600" algn="l" rtl="0" eaLnBrk="0" fontAlgn="base" hangingPunct="0">
        <a:spcBef>
          <a:spcPct val="20000"/>
        </a:spcBef>
        <a:spcAft>
          <a:spcPct val="0"/>
        </a:spcAft>
        <a:buFont typeface="Verdana" charset="0"/>
        <a:buChar char="–"/>
        <a:defRPr sz="2000">
          <a:solidFill>
            <a:srgbClr val="5C5C5C"/>
          </a:solidFill>
          <a:latin typeface="+mn-lt"/>
          <a:ea typeface="ＭＳ Ｐゴシック"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ifa.itu.int/t/fg/ssc/docs/draft_deliverables/"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ifa.itu.int/t/fg/ssc/docs/draft_deliverables/"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hyperlink" Target="http://www.itu.int/ITU-T/climatechange"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www.itu.int/ITU-T/worksem/climatechange" TargetMode="External"/><Relationship Id="rId4" Type="http://schemas.openxmlformats.org/officeDocument/2006/relationships/hyperlink" Target="http://www.itu.int/en/ITU-T/focusgroups/ssc/Pages/default.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6858000"/>
          </a:xfrm>
          <a:prstGeom prst="rect">
            <a:avLst/>
          </a:prstGeom>
          <a:solidFill>
            <a:srgbClr val="C8E2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4338" name="Rectangle 9"/>
          <p:cNvSpPr>
            <a:spLocks noChangeArrowheads="1"/>
          </p:cNvSpPr>
          <p:nvPr/>
        </p:nvSpPr>
        <p:spPr bwMode="auto">
          <a:xfrm>
            <a:off x="827088" y="1268413"/>
            <a:ext cx="8064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b="1" smtClean="0">
                <a:solidFill>
                  <a:srgbClr val="002A00"/>
                </a:solidFill>
              </a:rPr>
              <a:t>Shaping</a:t>
            </a:r>
          </a:p>
          <a:p>
            <a:pPr algn="ctr"/>
            <a:r>
              <a:rPr lang="en-US" sz="3600" b="1" smtClean="0">
                <a:solidFill>
                  <a:srgbClr val="002A00"/>
                </a:solidFill>
              </a:rPr>
              <a:t>Smart </a:t>
            </a:r>
            <a:r>
              <a:rPr lang="en-US" sz="3600" b="1" dirty="0">
                <a:solidFill>
                  <a:srgbClr val="002A00"/>
                </a:solidFill>
              </a:rPr>
              <a:t>Sustainable Cities</a:t>
            </a:r>
          </a:p>
        </p:txBody>
      </p:sp>
      <p:sp>
        <p:nvSpPr>
          <p:cNvPr id="14339" name="Subtitle 2"/>
          <p:cNvSpPr>
            <a:spLocks noGrp="1"/>
          </p:cNvSpPr>
          <p:nvPr>
            <p:ph type="subTitle" idx="4294967295"/>
          </p:nvPr>
        </p:nvSpPr>
        <p:spPr>
          <a:xfrm>
            <a:off x="436563" y="3860800"/>
            <a:ext cx="8642350" cy="1295400"/>
          </a:xfrm>
        </p:spPr>
        <p:txBody>
          <a:bodyPr/>
          <a:lstStyle/>
          <a:p>
            <a:pPr marL="0" indent="0" algn="ctr">
              <a:lnSpc>
                <a:spcPct val="80000"/>
              </a:lnSpc>
              <a:buFont typeface="Wingdings" charset="0"/>
              <a:buNone/>
            </a:pPr>
            <a:r>
              <a:rPr lang="es-ES" sz="2000" b="1" dirty="0" smtClean="0">
                <a:solidFill>
                  <a:srgbClr val="004600"/>
                </a:solidFill>
                <a:latin typeface="Verdana" charset="0"/>
                <a:sym typeface="Arial" charset="0"/>
              </a:rPr>
              <a:t>Cristina Bueti</a:t>
            </a:r>
            <a:endParaRPr lang="es-ES" sz="2000" b="1" dirty="0">
              <a:solidFill>
                <a:srgbClr val="004600"/>
              </a:solidFill>
              <a:latin typeface="Verdana" charset="0"/>
              <a:sym typeface="Arial" charset="0"/>
            </a:endParaRPr>
          </a:p>
          <a:p>
            <a:pPr marL="0" indent="0" algn="ctr">
              <a:lnSpc>
                <a:spcPct val="80000"/>
              </a:lnSpc>
              <a:buFont typeface="Wingdings" charset="0"/>
              <a:buNone/>
            </a:pPr>
            <a:r>
              <a:rPr lang="en-US" sz="2000" dirty="0" smtClean="0">
                <a:solidFill>
                  <a:srgbClr val="004600"/>
                </a:solidFill>
                <a:latin typeface="Verdana" charset="0"/>
                <a:ea typeface="宋体" charset="0"/>
                <a:cs typeface="宋体" charset="0"/>
              </a:rPr>
              <a:t>Adviser, ITU</a:t>
            </a:r>
            <a:endParaRPr lang="en-US" sz="2000" dirty="0">
              <a:solidFill>
                <a:srgbClr val="004600"/>
              </a:solidFill>
              <a:latin typeface="Verdana" charset="0"/>
            </a:endParaRPr>
          </a:p>
        </p:txBody>
      </p:sp>
      <p:pic>
        <p:nvPicPr>
          <p:cNvPr id="14340" name="Picture 7" descr="green initiatives-greene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06575" y="5337175"/>
            <a:ext cx="56515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16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39050" y="188913"/>
            <a:ext cx="14192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51725" y="5337175"/>
            <a:ext cx="1692275"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6"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337175"/>
            <a:ext cx="1800225"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44" name="Rectangle 2"/>
          <p:cNvSpPr>
            <a:spLocks noChangeArrowheads="1"/>
          </p:cNvSpPr>
          <p:nvPr/>
        </p:nvSpPr>
        <p:spPr bwMode="auto">
          <a:xfrm>
            <a:off x="323850" y="0"/>
            <a:ext cx="252413" cy="6884988"/>
          </a:xfrm>
          <a:prstGeom prst="rect">
            <a:avLst/>
          </a:prstGeom>
          <a:solidFill>
            <a:srgbClr val="00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4345" name="Rectangle 5"/>
          <p:cNvSpPr>
            <a:spLocks noChangeArrowheads="1"/>
          </p:cNvSpPr>
          <p:nvPr/>
        </p:nvSpPr>
        <p:spPr bwMode="auto">
          <a:xfrm>
            <a:off x="539750" y="0"/>
            <a:ext cx="125413" cy="6884988"/>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602" name="Title 1"/>
          <p:cNvSpPr txBox="1">
            <a:spLocks noChangeArrowheads="1"/>
          </p:cNvSpPr>
          <p:nvPr/>
        </p:nvSpPr>
        <p:spPr bwMode="auto">
          <a:xfrm>
            <a:off x="976313" y="1270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Meeting Results</a:t>
            </a:r>
          </a:p>
        </p:txBody>
      </p:sp>
      <p:graphicFrame>
        <p:nvGraphicFramePr>
          <p:cNvPr id="14340" name="Group 4"/>
          <p:cNvGraphicFramePr>
            <a:graphicFrameLocks noGrp="1"/>
          </p:cNvGraphicFramePr>
          <p:nvPr>
            <p:extLst>
              <p:ext uri="{D42A27DB-BD31-4B8C-83A1-F6EECF244321}">
                <p14:modId xmlns:p14="http://schemas.microsoft.com/office/powerpoint/2010/main" val="1609556233"/>
              </p:ext>
            </p:extLst>
          </p:nvPr>
        </p:nvGraphicFramePr>
        <p:xfrm>
          <a:off x="827088" y="692150"/>
          <a:ext cx="8208962" cy="5185122"/>
        </p:xfrm>
        <a:graphic>
          <a:graphicData uri="http://schemas.openxmlformats.org/drawingml/2006/table">
            <a:tbl>
              <a:tblPr/>
              <a:tblGrid>
                <a:gridCol w="1655762"/>
                <a:gridCol w="6553200"/>
              </a:tblGrid>
              <a:tr h="1008063">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en-US" sz="1200" b="1" i="0" u="none" strike="noStrike" cap="none" normalizeH="0" baseline="0" dirty="0">
                          <a:ln>
                            <a:noFill/>
                          </a:ln>
                          <a:solidFill>
                            <a:srgbClr val="004600"/>
                          </a:solidFill>
                          <a:effectLst/>
                          <a:latin typeface="Verdana" charset="0"/>
                          <a:ea typeface="宋体" charset="0"/>
                          <a:cs typeface="宋体" charset="0"/>
                        </a:rPr>
                        <a:t>Turin,</a:t>
                      </a:r>
                      <a:br>
                        <a:rPr kumimoji="0" lang="en-US" sz="1200" b="1" i="0" u="none" strike="noStrike" cap="none" normalizeH="0" baseline="0" dirty="0">
                          <a:ln>
                            <a:noFill/>
                          </a:ln>
                          <a:solidFill>
                            <a:srgbClr val="004600"/>
                          </a:solidFill>
                          <a:effectLst/>
                          <a:latin typeface="Verdana" charset="0"/>
                          <a:ea typeface="宋体" charset="0"/>
                          <a:cs typeface="宋体" charset="0"/>
                        </a:rPr>
                      </a:br>
                      <a:r>
                        <a:rPr kumimoji="0" lang="en-US" sz="1200" b="1" i="0" u="none" strike="noStrike" cap="none" normalizeH="0" baseline="0" dirty="0">
                          <a:ln>
                            <a:noFill/>
                          </a:ln>
                          <a:solidFill>
                            <a:srgbClr val="004600"/>
                          </a:solidFill>
                          <a:effectLst/>
                          <a:latin typeface="Verdana" charset="0"/>
                          <a:ea typeface="宋体" charset="0"/>
                          <a:cs typeface="宋体" charset="0"/>
                        </a:rPr>
                        <a:t>8 May 2013</a:t>
                      </a:r>
                    </a:p>
                  </a:txBody>
                  <a:tcPr marL="91441" marR="91441" marT="45729" marB="45729"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200" b="0" i="0" u="none" strike="noStrike" cap="none" normalizeH="0" baseline="0">
                          <a:ln>
                            <a:noFill/>
                          </a:ln>
                          <a:solidFill>
                            <a:srgbClr val="004600"/>
                          </a:solidFill>
                          <a:effectLst/>
                          <a:latin typeface="Verdana" charset="0"/>
                          <a:ea typeface="宋体" charset="0"/>
                          <a:cs typeface="宋体" charset="0"/>
                        </a:rPr>
                        <a:t>Establishment of FG SSC structure and deliverables, 4 working groups created;</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200" b="0" i="0" u="none" strike="noStrike" cap="none" normalizeH="0" baseline="0">
                          <a:ln>
                            <a:noFill/>
                          </a:ln>
                          <a:solidFill>
                            <a:srgbClr val="004600"/>
                          </a:solidFill>
                          <a:effectLst/>
                          <a:latin typeface="Verdana" charset="0"/>
                          <a:ea typeface="宋体" charset="0"/>
                          <a:cs typeface="宋体" charset="0"/>
                        </a:rPr>
                        <a:t>Liaison statements sent to other bodies engaged in smart-city studies and development</a:t>
                      </a:r>
                      <a:r>
                        <a:rPr kumimoji="0" lang="zh-CN" altLang="en-US" sz="1200" b="0" i="0" u="none" strike="noStrike" cap="none" normalizeH="0" baseline="0">
                          <a:ln>
                            <a:noFill/>
                          </a:ln>
                          <a:solidFill>
                            <a:srgbClr val="004600"/>
                          </a:solidFill>
                          <a:effectLst/>
                          <a:latin typeface="Verdana" charset="0"/>
                          <a:ea typeface="宋体" charset="0"/>
                          <a:cs typeface="宋体" charset="0"/>
                        </a:rPr>
                        <a:t>, such as ISO, IEC, IEEE, ETSI, EC DG Connect, UNECE, UNU, StEP, CEDARE, UNESCO, UN-Habitat, WMO, UNHCR, UNEP and UNFCCC</a:t>
                      </a:r>
                      <a:r>
                        <a:rPr kumimoji="0" lang="en-US" sz="1200" b="0" i="0" u="none" strike="noStrike" cap="none" normalizeH="0" baseline="0">
                          <a:ln>
                            <a:noFill/>
                          </a:ln>
                          <a:solidFill>
                            <a:srgbClr val="004600"/>
                          </a:solidFill>
                          <a:effectLst/>
                          <a:latin typeface="Verdana" charset="0"/>
                          <a:ea typeface="宋体" charset="0"/>
                          <a:cs typeface="宋体" charset="0"/>
                        </a:rPr>
                        <a:t>.</a:t>
                      </a:r>
                    </a:p>
                  </a:txBody>
                  <a:tcPr marL="91441" marR="91441" marT="45729" marB="45729"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296988">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en-US" sz="1200" b="1" i="0" u="none" strike="noStrike" cap="none" normalizeH="0" baseline="0" dirty="0">
                          <a:ln>
                            <a:noFill/>
                          </a:ln>
                          <a:solidFill>
                            <a:srgbClr val="004600"/>
                          </a:solidFill>
                          <a:effectLst/>
                          <a:latin typeface="Verdana" charset="0"/>
                          <a:ea typeface="宋体" charset="0"/>
                          <a:cs typeface="宋体" charset="0"/>
                        </a:rPr>
                        <a:t>Madrid,</a:t>
                      </a:r>
                      <a:br>
                        <a:rPr kumimoji="0" lang="en-US" sz="1200" b="1" i="0" u="none" strike="noStrike" cap="none" normalizeH="0" baseline="0" dirty="0">
                          <a:ln>
                            <a:noFill/>
                          </a:ln>
                          <a:solidFill>
                            <a:srgbClr val="004600"/>
                          </a:solidFill>
                          <a:effectLst/>
                          <a:latin typeface="Verdana" charset="0"/>
                          <a:ea typeface="宋体" charset="0"/>
                          <a:cs typeface="宋体" charset="0"/>
                        </a:rPr>
                      </a:br>
                      <a:r>
                        <a:rPr kumimoji="0" lang="en-US" sz="1200" b="1" i="0" u="none" strike="noStrike" cap="none" normalizeH="0" baseline="0" dirty="0">
                          <a:ln>
                            <a:noFill/>
                          </a:ln>
                          <a:solidFill>
                            <a:srgbClr val="004600"/>
                          </a:solidFill>
                          <a:effectLst/>
                          <a:latin typeface="Verdana" charset="0"/>
                          <a:ea typeface="宋体" charset="0"/>
                          <a:cs typeface="宋体" charset="0"/>
                        </a:rPr>
                        <a:t>17 </a:t>
                      </a:r>
                      <a:r>
                        <a:rPr kumimoji="0" lang="en-US" sz="1200" b="1" i="0" u="none" strike="noStrike" cap="none" normalizeH="0" baseline="0" dirty="0" smtClean="0">
                          <a:ln>
                            <a:noFill/>
                          </a:ln>
                          <a:solidFill>
                            <a:srgbClr val="004600"/>
                          </a:solidFill>
                          <a:effectLst/>
                          <a:latin typeface="Verdana" charset="0"/>
                          <a:ea typeface="宋体" charset="0"/>
                          <a:cs typeface="宋体" charset="0"/>
                        </a:rPr>
                        <a:t>September </a:t>
                      </a:r>
                      <a:r>
                        <a:rPr kumimoji="0" lang="en-US" sz="1200" b="1" i="0" u="none" strike="noStrike" cap="none" normalizeH="0" baseline="0" dirty="0">
                          <a:ln>
                            <a:noFill/>
                          </a:ln>
                          <a:solidFill>
                            <a:srgbClr val="004600"/>
                          </a:solidFill>
                          <a:effectLst/>
                          <a:latin typeface="Verdana" charset="0"/>
                          <a:ea typeface="宋体" charset="0"/>
                          <a:cs typeface="宋体" charset="0"/>
                        </a:rPr>
                        <a:t>2013</a:t>
                      </a:r>
                    </a:p>
                  </a:txBody>
                  <a:tcPr marL="91441" marR="91441" marT="45729" marB="45729"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200" b="0" i="0" u="none" strike="noStrike" cap="none" normalizeH="0" baseline="0" dirty="0">
                          <a:ln>
                            <a:noFill/>
                          </a:ln>
                          <a:solidFill>
                            <a:srgbClr val="004600"/>
                          </a:solidFill>
                          <a:effectLst/>
                          <a:latin typeface="Verdana" charset="0"/>
                          <a:ea typeface="宋体" charset="0"/>
                          <a:cs typeface="宋体" charset="0"/>
                        </a:rPr>
                        <a:t>Three main documents under development:</a:t>
                      </a:r>
                    </a:p>
                    <a:p>
                      <a:pPr marL="800100" marR="0" lvl="1" indent="-342900" algn="l" defTabSz="914400" rtl="0" eaLnBrk="1" fontAlgn="base" latinLnBrk="0" hangingPunct="1">
                        <a:lnSpc>
                          <a:spcPct val="100000"/>
                        </a:lnSpc>
                        <a:spcBef>
                          <a:spcPct val="0"/>
                        </a:spcBef>
                        <a:spcAft>
                          <a:spcPct val="0"/>
                        </a:spcAft>
                        <a:buClr>
                          <a:srgbClr val="004600"/>
                        </a:buClr>
                        <a:buSzTx/>
                        <a:buFont typeface="Verdana" charset="0"/>
                        <a:buAutoNum type="arabicPeriod"/>
                        <a:tabLst/>
                      </a:pPr>
                      <a:r>
                        <a:rPr kumimoji="0" lang="en-US" sz="1200" b="0" i="0" u="none" strike="noStrike" cap="none" normalizeH="0" baseline="0" dirty="0">
                          <a:ln>
                            <a:noFill/>
                          </a:ln>
                          <a:solidFill>
                            <a:srgbClr val="004600"/>
                          </a:solidFill>
                          <a:effectLst/>
                          <a:latin typeface="Verdana" charset="0"/>
                          <a:ea typeface="宋体" charset="0"/>
                          <a:cs typeface="宋体" charset="0"/>
                        </a:rPr>
                        <a:t>Draft definition of Smart Sustainable Cities,</a:t>
                      </a:r>
                    </a:p>
                    <a:p>
                      <a:pPr marL="800100" marR="0" lvl="1" indent="-342900" algn="l" defTabSz="914400" rtl="0" eaLnBrk="1" fontAlgn="base" latinLnBrk="0" hangingPunct="1">
                        <a:lnSpc>
                          <a:spcPct val="100000"/>
                        </a:lnSpc>
                        <a:spcBef>
                          <a:spcPct val="0"/>
                        </a:spcBef>
                        <a:spcAft>
                          <a:spcPct val="0"/>
                        </a:spcAft>
                        <a:buClr>
                          <a:srgbClr val="004600"/>
                        </a:buClr>
                        <a:buSzTx/>
                        <a:buFont typeface="Verdana" charset="0"/>
                        <a:buAutoNum type="arabicPeriod"/>
                        <a:tabLst/>
                      </a:pPr>
                      <a:r>
                        <a:rPr kumimoji="0" lang="en-US" sz="1200" b="0" i="0" u="none" strike="noStrike" cap="none" normalizeH="0" baseline="0" dirty="0">
                          <a:ln>
                            <a:noFill/>
                          </a:ln>
                          <a:solidFill>
                            <a:srgbClr val="004600"/>
                          </a:solidFill>
                          <a:effectLst/>
                          <a:latin typeface="Verdana" charset="0"/>
                          <a:ea typeface="宋体" charset="0"/>
                          <a:cs typeface="宋体" charset="0"/>
                        </a:rPr>
                        <a:t>Draft of Key Performance Indicators for Smart Sustainable Cities, </a:t>
                      </a:r>
                    </a:p>
                    <a:p>
                      <a:pPr marL="800100" marR="0" lvl="1" indent="-342900" algn="l" defTabSz="914400" rtl="0" eaLnBrk="1" fontAlgn="base" latinLnBrk="0" hangingPunct="1">
                        <a:lnSpc>
                          <a:spcPct val="100000"/>
                        </a:lnSpc>
                        <a:spcBef>
                          <a:spcPct val="0"/>
                        </a:spcBef>
                        <a:spcAft>
                          <a:spcPct val="0"/>
                        </a:spcAft>
                        <a:buClr>
                          <a:srgbClr val="004600"/>
                        </a:buClr>
                        <a:buSzTx/>
                        <a:buFont typeface="Verdana" charset="0"/>
                        <a:buAutoNum type="arabicPeriod"/>
                        <a:tabLst/>
                      </a:pPr>
                      <a:r>
                        <a:rPr kumimoji="0" lang="en-US" sz="1200" b="0" i="0" u="none" strike="noStrike" cap="none" normalizeH="0" baseline="0" dirty="0">
                          <a:ln>
                            <a:noFill/>
                          </a:ln>
                          <a:solidFill>
                            <a:srgbClr val="004600"/>
                          </a:solidFill>
                          <a:effectLst/>
                          <a:latin typeface="Verdana" charset="0"/>
                          <a:ea typeface="宋体" charset="0"/>
                          <a:cs typeface="宋体" charset="0"/>
                        </a:rPr>
                        <a:t>Draft Stakeholders’ Map and City Engagement Plan;</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200" b="0" i="0" u="none" strike="noStrike" cap="none" normalizeH="0" baseline="0" dirty="0">
                          <a:ln>
                            <a:noFill/>
                          </a:ln>
                          <a:solidFill>
                            <a:srgbClr val="004600"/>
                          </a:solidFill>
                          <a:effectLst/>
                          <a:latin typeface="Verdana" charset="0"/>
                          <a:ea typeface="宋体" charset="0"/>
                          <a:cs typeface="宋体" charset="0"/>
                        </a:rPr>
                        <a:t>Liaison statements sent to other bodies engaged in smart-city studies and development.</a:t>
                      </a:r>
                    </a:p>
                  </a:txBody>
                  <a:tcPr marL="91441" marR="91441" marT="45729" marB="45729"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r>
              <a:tr h="129540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en-US" sz="1200" b="1" i="0" u="none" strike="noStrike" cap="none" normalizeH="0" baseline="0" dirty="0">
                          <a:ln>
                            <a:noFill/>
                          </a:ln>
                          <a:solidFill>
                            <a:srgbClr val="004600"/>
                          </a:solidFill>
                          <a:effectLst/>
                          <a:latin typeface="Verdana" charset="0"/>
                          <a:ea typeface="宋体" charset="0"/>
                          <a:cs typeface="宋体" charset="0"/>
                        </a:rPr>
                        <a:t>Lima,</a:t>
                      </a:r>
                      <a:br>
                        <a:rPr kumimoji="0" lang="en-US" sz="1200" b="1" i="0" u="none" strike="noStrike" cap="none" normalizeH="0" baseline="0" dirty="0">
                          <a:ln>
                            <a:noFill/>
                          </a:ln>
                          <a:solidFill>
                            <a:srgbClr val="004600"/>
                          </a:solidFill>
                          <a:effectLst/>
                          <a:latin typeface="Verdana" charset="0"/>
                          <a:ea typeface="宋体" charset="0"/>
                          <a:cs typeface="宋体" charset="0"/>
                        </a:rPr>
                      </a:br>
                      <a:r>
                        <a:rPr kumimoji="0" lang="en-US" sz="1200" b="1" i="0" u="none" strike="noStrike" cap="none" normalizeH="0" baseline="0" dirty="0">
                          <a:ln>
                            <a:noFill/>
                          </a:ln>
                          <a:solidFill>
                            <a:srgbClr val="004600"/>
                          </a:solidFill>
                          <a:effectLst/>
                          <a:latin typeface="Verdana" charset="0"/>
                          <a:ea typeface="宋体" charset="0"/>
                          <a:cs typeface="宋体" charset="0"/>
                        </a:rPr>
                        <a:t>6 </a:t>
                      </a:r>
                      <a:r>
                        <a:rPr kumimoji="0" lang="en-US" sz="1200" b="1" i="0" u="none" strike="noStrike" cap="none" normalizeH="0" baseline="0" dirty="0" smtClean="0">
                          <a:ln>
                            <a:noFill/>
                          </a:ln>
                          <a:solidFill>
                            <a:srgbClr val="004600"/>
                          </a:solidFill>
                          <a:effectLst/>
                          <a:latin typeface="Verdana" charset="0"/>
                          <a:ea typeface="宋体" charset="0"/>
                          <a:cs typeface="宋体" charset="0"/>
                        </a:rPr>
                        <a:t>December </a:t>
                      </a:r>
                      <a:r>
                        <a:rPr kumimoji="0" lang="en-US" sz="1200" b="1" i="0" u="none" strike="noStrike" cap="none" normalizeH="0" baseline="0" dirty="0">
                          <a:ln>
                            <a:noFill/>
                          </a:ln>
                          <a:solidFill>
                            <a:srgbClr val="004600"/>
                          </a:solidFill>
                          <a:effectLst/>
                          <a:latin typeface="Verdana" charset="0"/>
                          <a:ea typeface="宋体" charset="0"/>
                          <a:cs typeface="宋体" charset="0"/>
                        </a:rPr>
                        <a:t>2013</a:t>
                      </a:r>
                    </a:p>
                  </a:txBody>
                  <a:tcPr marL="91441" marR="91441" marT="45729" marB="45729" horzOverflow="overflow">
                    <a:lnL>
                      <a:noFill/>
                    </a:lnL>
                    <a:lnR>
                      <a:noFill/>
                    </a:lnR>
                    <a:lnT>
                      <a:noFill/>
                    </a:lnT>
                    <a:lnB>
                      <a:noFill/>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200" b="0" i="0" u="none" strike="noStrike" cap="none" normalizeH="0" baseline="0" dirty="0">
                          <a:ln>
                            <a:noFill/>
                          </a:ln>
                          <a:solidFill>
                            <a:srgbClr val="004600"/>
                          </a:solidFill>
                          <a:effectLst/>
                          <a:latin typeface="Verdana" charset="0"/>
                          <a:ea typeface="宋体" charset="0"/>
                          <a:cs typeface="宋体" charset="0"/>
                        </a:rPr>
                        <a:t>Creation of 6 technical groups within WG2 and appointment of the respective leaders;</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200" b="0" i="0" u="none" strike="noStrike" cap="none" normalizeH="0" baseline="0" dirty="0">
                          <a:ln>
                            <a:noFill/>
                          </a:ln>
                          <a:solidFill>
                            <a:srgbClr val="004600"/>
                          </a:solidFill>
                          <a:effectLst/>
                          <a:latin typeface="Verdana" charset="0"/>
                          <a:ea typeface="宋体" charset="0"/>
                          <a:cs typeface="宋体" charset="0"/>
                        </a:rPr>
                        <a:t>Progress on the three main documents under development;</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200" b="0" i="0" u="none" strike="noStrike" cap="none" normalizeH="0" baseline="0" dirty="0">
                          <a:ln>
                            <a:noFill/>
                          </a:ln>
                          <a:solidFill>
                            <a:srgbClr val="004600"/>
                          </a:solidFill>
                          <a:effectLst/>
                          <a:latin typeface="Verdana" charset="0"/>
                          <a:ea typeface="宋体" charset="0"/>
                          <a:cs typeface="宋体" charset="0"/>
                        </a:rPr>
                        <a:t>Extension of the FG SSC mandate;</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200" b="0" i="0" u="none" strike="noStrike" cap="none" normalizeH="0" baseline="0" dirty="0">
                          <a:ln>
                            <a:noFill/>
                          </a:ln>
                          <a:solidFill>
                            <a:srgbClr val="004600"/>
                          </a:solidFill>
                          <a:effectLst/>
                          <a:latin typeface="Verdana" charset="0"/>
                          <a:ea typeface="宋体" charset="0"/>
                          <a:cs typeface="宋体" charset="0"/>
                        </a:rPr>
                        <a:t>Liaison statements sent to other bodies engaged in smart-city studies and development.</a:t>
                      </a:r>
                    </a:p>
                  </a:txBody>
                  <a:tcPr marL="91441" marR="91441" marT="45729" marB="45729" horzOverflow="overflow">
                    <a:lnL>
                      <a:noFill/>
                    </a:lnL>
                    <a:lnR>
                      <a:noFill/>
                    </a:lnR>
                    <a:lnT>
                      <a:noFill/>
                    </a:lnT>
                    <a:lnB>
                      <a:noFill/>
                    </a:lnB>
                    <a:lnTlToBr>
                      <a:noFill/>
                    </a:lnTlToBr>
                    <a:lnBlToTr>
                      <a:noFill/>
                    </a:lnBlToTr>
                    <a:noFill/>
                  </a:tcPr>
                </a:tc>
              </a:tr>
              <a:tr h="720575">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en-US" sz="1200" b="1" i="0" u="none" strike="noStrike" cap="none" normalizeH="0" baseline="0" dirty="0">
                          <a:ln>
                            <a:noFill/>
                          </a:ln>
                          <a:solidFill>
                            <a:srgbClr val="004600"/>
                          </a:solidFill>
                          <a:effectLst/>
                          <a:latin typeface="Verdana" charset="0"/>
                          <a:ea typeface="宋体" charset="0"/>
                          <a:cs typeface="宋体" charset="0"/>
                        </a:rPr>
                        <a:t>Geneva,</a:t>
                      </a:r>
                      <a:br>
                        <a:rPr kumimoji="0" lang="en-US" sz="1200" b="1" i="0" u="none" strike="noStrike" cap="none" normalizeH="0" baseline="0" dirty="0">
                          <a:ln>
                            <a:noFill/>
                          </a:ln>
                          <a:solidFill>
                            <a:srgbClr val="004600"/>
                          </a:solidFill>
                          <a:effectLst/>
                          <a:latin typeface="Verdana" charset="0"/>
                          <a:ea typeface="宋体" charset="0"/>
                          <a:cs typeface="宋体" charset="0"/>
                        </a:rPr>
                      </a:br>
                      <a:r>
                        <a:rPr kumimoji="0" lang="en-US" sz="1200" b="1" i="0" u="none" strike="noStrike" cap="none" normalizeH="0" baseline="0" dirty="0">
                          <a:ln>
                            <a:noFill/>
                          </a:ln>
                          <a:solidFill>
                            <a:srgbClr val="004600"/>
                          </a:solidFill>
                          <a:effectLst/>
                          <a:latin typeface="Verdana" charset="0"/>
                          <a:ea typeface="宋体" charset="0"/>
                          <a:cs typeface="宋体" charset="0"/>
                        </a:rPr>
                        <a:t>5-6 </a:t>
                      </a:r>
                      <a:r>
                        <a:rPr kumimoji="0" lang="en-US" sz="1200" b="1" i="0" u="none" strike="noStrike" cap="none" normalizeH="0" baseline="0" dirty="0" smtClean="0">
                          <a:ln>
                            <a:noFill/>
                          </a:ln>
                          <a:solidFill>
                            <a:srgbClr val="004600"/>
                          </a:solidFill>
                          <a:effectLst/>
                          <a:latin typeface="Verdana" charset="0"/>
                          <a:ea typeface="宋体" charset="0"/>
                          <a:cs typeface="宋体" charset="0"/>
                        </a:rPr>
                        <a:t>March </a:t>
                      </a:r>
                      <a:r>
                        <a:rPr kumimoji="0" lang="en-US" sz="1200" b="1" i="0" u="none" strike="noStrike" cap="none" normalizeH="0" baseline="0" dirty="0">
                          <a:ln>
                            <a:noFill/>
                          </a:ln>
                          <a:solidFill>
                            <a:srgbClr val="004600"/>
                          </a:solidFill>
                          <a:effectLst/>
                          <a:latin typeface="Verdana" charset="0"/>
                          <a:ea typeface="宋体" charset="0"/>
                          <a:cs typeface="宋体" charset="0"/>
                        </a:rPr>
                        <a:t>2014</a:t>
                      </a:r>
                    </a:p>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endParaRPr kumimoji="0" lang="en-US" sz="1200" b="1" i="0" u="none" strike="noStrike" cap="none" normalizeH="0" baseline="0" dirty="0">
                        <a:ln>
                          <a:noFill/>
                        </a:ln>
                        <a:solidFill>
                          <a:srgbClr val="004600"/>
                        </a:solidFill>
                        <a:effectLst/>
                        <a:latin typeface="Verdana" charset="0"/>
                        <a:ea typeface="宋体" charset="0"/>
                        <a:cs typeface="宋体" charset="0"/>
                      </a:endParaRPr>
                    </a:p>
                  </a:txBody>
                  <a:tcPr marL="91441" marR="91441" marT="45729" marB="45729"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D2E79D"/>
                    </a:solid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it-IT" sz="1200" b="0" i="0" u="none" strike="noStrike" cap="none" normalizeH="0" baseline="0" dirty="0" smtClean="0">
                          <a:ln>
                            <a:noFill/>
                          </a:ln>
                          <a:solidFill>
                            <a:srgbClr val="004600"/>
                          </a:solidFill>
                          <a:effectLst/>
                          <a:latin typeface="Verdana" charset="0"/>
                          <a:ea typeface="宋体" charset="0"/>
                          <a:cs typeface="宋体" charset="0"/>
                        </a:rPr>
                        <a:t>Preliminary agreement </a:t>
                      </a:r>
                      <a:r>
                        <a:rPr kumimoji="0" lang="it-IT" sz="1200" b="0" i="0" u="none" strike="noStrike" cap="none" normalizeH="0" baseline="0" dirty="0">
                          <a:ln>
                            <a:noFill/>
                          </a:ln>
                          <a:solidFill>
                            <a:srgbClr val="004600"/>
                          </a:solidFill>
                          <a:effectLst/>
                          <a:latin typeface="Verdana" charset="0"/>
                          <a:ea typeface="宋体" charset="0"/>
                          <a:cs typeface="宋体" charset="0"/>
                        </a:rPr>
                        <a:t>on definition of SSC</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it-IT" sz="1200" b="0" i="0" u="none" strike="noStrike" cap="none" normalizeH="0" baseline="0" dirty="0">
                          <a:ln>
                            <a:noFill/>
                          </a:ln>
                          <a:solidFill>
                            <a:srgbClr val="004600"/>
                          </a:solidFill>
                          <a:effectLst/>
                          <a:latin typeface="Verdana" charset="0"/>
                          <a:ea typeface="宋体" charset="0"/>
                          <a:cs typeface="宋体" charset="0"/>
                        </a:rPr>
                        <a:t>14 Technical reports are being developed </a:t>
                      </a:r>
                      <a:r>
                        <a:rPr kumimoji="0" lang="it-IT" sz="1200" b="0" i="0" u="none" strike="noStrike" cap="none" normalizeH="0" baseline="0" dirty="0" smtClean="0">
                          <a:ln>
                            <a:noFill/>
                          </a:ln>
                          <a:solidFill>
                            <a:srgbClr val="004600"/>
                          </a:solidFill>
                          <a:effectLst/>
                          <a:latin typeface="Verdana" charset="0"/>
                          <a:ea typeface="宋体" charset="0"/>
                          <a:cs typeface="宋体" charset="0"/>
                        </a:rPr>
                        <a:t>and a </a:t>
                      </a:r>
                      <a:r>
                        <a:rPr kumimoji="0" lang="it-IT" sz="1200" b="0" i="0" u="none" strike="noStrike" cap="none" normalizeH="0" baseline="0" dirty="0">
                          <a:ln>
                            <a:noFill/>
                          </a:ln>
                          <a:solidFill>
                            <a:srgbClr val="004600"/>
                          </a:solidFill>
                          <a:effectLst/>
                          <a:latin typeface="Verdana" charset="0"/>
                          <a:ea typeface="宋体" charset="0"/>
                          <a:cs typeface="宋体" charset="0"/>
                        </a:rPr>
                        <a:t>Roadmap for SSC (including technical specifications</a:t>
                      </a:r>
                      <a:r>
                        <a:rPr kumimoji="0" lang="it-IT" sz="1200" b="0" i="0" u="none" strike="noStrike" cap="none" normalizeH="0" baseline="0" dirty="0" smtClean="0">
                          <a:ln>
                            <a:noFill/>
                          </a:ln>
                          <a:solidFill>
                            <a:srgbClr val="004600"/>
                          </a:solidFill>
                          <a:effectLst/>
                          <a:latin typeface="Verdana" charset="0"/>
                          <a:ea typeface="宋体" charset="0"/>
                          <a:cs typeface="宋体" charset="0"/>
                        </a:rPr>
                        <a:t>).</a:t>
                      </a:r>
                      <a:endParaRPr kumimoji="0" lang="en-US" sz="1200" b="0" i="0" u="none" strike="noStrike" cap="none" normalizeH="0" baseline="0" dirty="0">
                        <a:ln>
                          <a:noFill/>
                        </a:ln>
                        <a:solidFill>
                          <a:srgbClr val="004600"/>
                        </a:solidFill>
                        <a:effectLst/>
                        <a:latin typeface="Verdana" charset="0"/>
                        <a:ea typeface="宋体" charset="0"/>
                        <a:cs typeface="宋体" charset="0"/>
                      </a:endParaRPr>
                    </a:p>
                  </a:txBody>
                  <a:tcPr marL="91441" marR="91441" marT="45729" marB="45729"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D2E79D"/>
                    </a:solidFill>
                  </a:tcPr>
                </a:tc>
              </a:tr>
              <a:tr h="864096">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defRPr/>
                      </a:pPr>
                      <a:r>
                        <a:rPr kumimoji="0" lang="en-US" sz="1200" b="1" i="0" u="none" strike="noStrike" cap="none" normalizeH="0" baseline="0" dirty="0" smtClean="0">
                          <a:ln>
                            <a:noFill/>
                          </a:ln>
                          <a:solidFill>
                            <a:srgbClr val="004600"/>
                          </a:solidFill>
                          <a:effectLst/>
                          <a:latin typeface="Verdana" charset="0"/>
                          <a:ea typeface="宋体" charset="0"/>
                          <a:cs typeface="宋体" charset="0"/>
                        </a:rPr>
                        <a:t>Genoa,</a:t>
                      </a:r>
                      <a:br>
                        <a:rPr kumimoji="0" lang="en-US" sz="1200" b="1" i="0" u="none" strike="noStrike" cap="none" normalizeH="0" baseline="0" dirty="0" smtClean="0">
                          <a:ln>
                            <a:noFill/>
                          </a:ln>
                          <a:solidFill>
                            <a:srgbClr val="004600"/>
                          </a:solidFill>
                          <a:effectLst/>
                          <a:latin typeface="Verdana" charset="0"/>
                          <a:ea typeface="宋体" charset="0"/>
                          <a:cs typeface="宋体" charset="0"/>
                        </a:rPr>
                      </a:br>
                      <a:r>
                        <a:rPr kumimoji="0" lang="en-US" sz="1200" b="1" i="0" u="none" strike="noStrike" cap="none" normalizeH="0" baseline="0" dirty="0" smtClean="0">
                          <a:ln>
                            <a:noFill/>
                          </a:ln>
                          <a:solidFill>
                            <a:srgbClr val="004600"/>
                          </a:solidFill>
                          <a:effectLst/>
                          <a:latin typeface="Verdana" charset="0"/>
                          <a:ea typeface="宋体" charset="0"/>
                          <a:cs typeface="宋体" charset="0"/>
                        </a:rPr>
                        <a:t>19-20 June 2014</a:t>
                      </a:r>
                    </a:p>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endParaRPr kumimoji="0" lang="en-US" sz="1200" b="1" i="0" u="none" strike="noStrike" cap="none" normalizeH="0" baseline="0" dirty="0">
                        <a:ln>
                          <a:noFill/>
                        </a:ln>
                        <a:solidFill>
                          <a:srgbClr val="004600"/>
                        </a:solidFill>
                        <a:effectLst/>
                        <a:latin typeface="Verdana" charset="0"/>
                        <a:ea typeface="宋体" charset="0"/>
                        <a:cs typeface="宋体" charset="0"/>
                      </a:endParaRPr>
                    </a:p>
                  </a:txBody>
                  <a:tcPr marL="91441" marR="91441" marT="45729" marB="45729"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solidFill>
                      <a:srgbClr val="C8E286"/>
                    </a:solid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it-IT" sz="1200" b="0" i="0" u="none" strike="noStrike" cap="none" normalizeH="0" baseline="0" dirty="0" smtClean="0">
                          <a:ln>
                            <a:noFill/>
                          </a:ln>
                          <a:solidFill>
                            <a:srgbClr val="004600"/>
                          </a:solidFill>
                          <a:effectLst/>
                          <a:latin typeface="Verdana" charset="0"/>
                          <a:ea typeface="宋体" charset="0"/>
                          <a:cs typeface="宋体" charset="0"/>
                        </a:rPr>
                        <a:t>Preliminary agreement on definition of SSC</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it-IT" sz="1200" b="0" i="0" u="none" strike="noStrike" cap="none" normalizeH="0" baseline="0" dirty="0" smtClean="0">
                          <a:ln>
                            <a:noFill/>
                          </a:ln>
                          <a:solidFill>
                            <a:srgbClr val="004600"/>
                          </a:solidFill>
                          <a:effectLst/>
                          <a:latin typeface="Verdana" charset="0"/>
                          <a:ea typeface="宋体" charset="0"/>
                          <a:cs typeface="宋体" charset="0"/>
                        </a:rPr>
                        <a:t>15 Technical reports are being developed </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it-IT" sz="1200" b="0" i="0" u="none" strike="noStrike" cap="none" normalizeH="0" baseline="0" dirty="0" smtClean="0">
                          <a:ln>
                            <a:noFill/>
                          </a:ln>
                          <a:solidFill>
                            <a:srgbClr val="004600"/>
                          </a:solidFill>
                          <a:effectLst/>
                          <a:latin typeface="Verdana" charset="0"/>
                          <a:ea typeface="宋体" charset="0"/>
                          <a:cs typeface="宋体" charset="0"/>
                        </a:rPr>
                        <a:t>A Roadmap for SSC (including technical specifications) that will be finalized in December 2014.</a:t>
                      </a:r>
                      <a:endParaRPr kumimoji="0" lang="en-US" sz="1200" b="0" i="0" u="none" strike="noStrike" cap="none" normalizeH="0" baseline="0" dirty="0" smtClean="0">
                        <a:ln>
                          <a:noFill/>
                        </a:ln>
                        <a:solidFill>
                          <a:srgbClr val="004600"/>
                        </a:solidFill>
                        <a:effectLst/>
                        <a:latin typeface="Verdana" charset="0"/>
                        <a:ea typeface="宋体" charset="0"/>
                        <a:cs typeface="宋体" charset="0"/>
                      </a:endParaRPr>
                    </a:p>
                  </a:txBody>
                  <a:tcPr marL="91441" marR="91441" marT="45729" marB="45729"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solidFill>
                      <a:srgbClr val="C8E286"/>
                    </a:solidFill>
                  </a:tcPr>
                </a:tc>
              </a:tr>
            </a:tbl>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7650" name="Title 1"/>
          <p:cNvSpPr txBox="1">
            <a:spLocks noChangeArrowheads="1"/>
          </p:cNvSpPr>
          <p:nvPr/>
        </p:nvSpPr>
        <p:spPr bwMode="auto">
          <a:xfrm>
            <a:off x="900113" y="11588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Groups</a:t>
            </a:r>
          </a:p>
        </p:txBody>
      </p:sp>
      <p:sp>
        <p:nvSpPr>
          <p:cNvPr id="27651" name="Pie 4"/>
          <p:cNvSpPr>
            <a:spLocks/>
          </p:cNvSpPr>
          <p:nvPr/>
        </p:nvSpPr>
        <p:spPr bwMode="auto">
          <a:xfrm>
            <a:off x="2268538" y="836613"/>
            <a:ext cx="4751387" cy="4171950"/>
          </a:xfrm>
          <a:custGeom>
            <a:avLst/>
            <a:gdLst>
              <a:gd name="T0" fmla="*/ 2381471 w 4751387"/>
              <a:gd name="T1" fmla="*/ 4171944 h 4171950"/>
              <a:gd name="T2" fmla="*/ 59 w 4751387"/>
              <a:gd name="T3" fmla="*/ 2100739 h 4171950"/>
              <a:gd name="T4" fmla="*/ 2375694 w 4751387"/>
              <a:gd name="T5" fmla="*/ 2085975 h 4171950"/>
              <a:gd name="T6" fmla="*/ 2381471 w 4751387"/>
              <a:gd name="T7" fmla="*/ 4171944 h 41719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1387" h="4171950">
                <a:moveTo>
                  <a:pt x="2381471" y="4171944"/>
                </a:moveTo>
                <a:cubicBezTo>
                  <a:pt x="1073723" y="4174737"/>
                  <a:pt x="9314" y="3248980"/>
                  <a:pt x="59" y="2100739"/>
                </a:cubicBezTo>
                <a:lnTo>
                  <a:pt x="2375694" y="2085975"/>
                </a:lnTo>
                <a:cubicBezTo>
                  <a:pt x="2377620" y="2781298"/>
                  <a:pt x="2379545" y="3476621"/>
                  <a:pt x="2381471" y="4171944"/>
                </a:cubicBez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7652" name="Pie 7"/>
          <p:cNvSpPr>
            <a:spLocks/>
          </p:cNvSpPr>
          <p:nvPr/>
        </p:nvSpPr>
        <p:spPr bwMode="auto">
          <a:xfrm rot="5400000">
            <a:off x="2700338" y="296863"/>
            <a:ext cx="3924300" cy="4787900"/>
          </a:xfrm>
          <a:custGeom>
            <a:avLst/>
            <a:gdLst>
              <a:gd name="T0" fmla="*/ 1969472 w 3924300"/>
              <a:gd name="T1" fmla="*/ 4787883 h 4787900"/>
              <a:gd name="T2" fmla="*/ 26 w 3924300"/>
              <a:gd name="T3" fmla="*/ 2406144 h 4787900"/>
              <a:gd name="T4" fmla="*/ 1962150 w 3924300"/>
              <a:gd name="T5" fmla="*/ 2393950 h 4787900"/>
              <a:gd name="T6" fmla="*/ 1969472 w 3924300"/>
              <a:gd name="T7" fmla="*/ 4787883 h 4787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24300" h="4787900">
                <a:moveTo>
                  <a:pt x="1969472" y="4787883"/>
                </a:moveTo>
                <a:cubicBezTo>
                  <a:pt x="886858" y="4792812"/>
                  <a:pt x="5540" y="3726995"/>
                  <a:pt x="26" y="2406144"/>
                </a:cubicBezTo>
                <a:lnTo>
                  <a:pt x="1962150" y="2393950"/>
                </a:lnTo>
                <a:cubicBezTo>
                  <a:pt x="1964591" y="3191928"/>
                  <a:pt x="1967031" y="3989905"/>
                  <a:pt x="1969472" y="4787883"/>
                </a:cubicBez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7653" name="Pie 8"/>
          <p:cNvSpPr>
            <a:spLocks/>
          </p:cNvSpPr>
          <p:nvPr/>
        </p:nvSpPr>
        <p:spPr bwMode="auto">
          <a:xfrm rot="-5400000">
            <a:off x="2773363" y="474663"/>
            <a:ext cx="4171950" cy="4895850"/>
          </a:xfrm>
          <a:custGeom>
            <a:avLst/>
            <a:gdLst>
              <a:gd name="T0" fmla="*/ 2093462 w 4171950"/>
              <a:gd name="T1" fmla="*/ 4895834 h 4895850"/>
              <a:gd name="T2" fmla="*/ 30 w 4171950"/>
              <a:gd name="T3" fmla="*/ 2460888 h 4895850"/>
              <a:gd name="T4" fmla="*/ 2085975 w 4171950"/>
              <a:gd name="T5" fmla="*/ 2447925 h 4895850"/>
              <a:gd name="T6" fmla="*/ 2093462 w 4171950"/>
              <a:gd name="T7" fmla="*/ 4895834 h 48958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71950" h="4895850">
                <a:moveTo>
                  <a:pt x="2093462" y="4895834"/>
                </a:moveTo>
                <a:cubicBezTo>
                  <a:pt x="942807" y="4900680"/>
                  <a:pt x="6123" y="3811190"/>
                  <a:pt x="30" y="2460888"/>
                </a:cubicBezTo>
                <a:lnTo>
                  <a:pt x="2085975" y="2447925"/>
                </a:lnTo>
                <a:cubicBezTo>
                  <a:pt x="2088471" y="3263895"/>
                  <a:pt x="2090966" y="4079864"/>
                  <a:pt x="2093462" y="4895834"/>
                </a:cubicBez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7654" name="Pie 9"/>
          <p:cNvSpPr>
            <a:spLocks/>
          </p:cNvSpPr>
          <p:nvPr/>
        </p:nvSpPr>
        <p:spPr bwMode="auto">
          <a:xfrm rot="10800000">
            <a:off x="2411413" y="728663"/>
            <a:ext cx="4895850" cy="3924300"/>
          </a:xfrm>
          <a:custGeom>
            <a:avLst/>
            <a:gdLst>
              <a:gd name="T0" fmla="*/ 2453926 w 4895850"/>
              <a:gd name="T1" fmla="*/ 3924294 h 3924300"/>
              <a:gd name="T2" fmla="*/ 74 w 4895850"/>
              <a:gd name="T3" fmla="*/ 1977362 h 3924300"/>
              <a:gd name="T4" fmla="*/ 2447925 w 4895850"/>
              <a:gd name="T5" fmla="*/ 1962150 h 3924300"/>
              <a:gd name="T6" fmla="*/ 2453926 w 4895850"/>
              <a:gd name="T7" fmla="*/ 3924294 h 3924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95850" h="3924300">
                <a:moveTo>
                  <a:pt x="2453926" y="3924294"/>
                </a:moveTo>
                <a:cubicBezTo>
                  <a:pt x="1107044" y="3926941"/>
                  <a:pt x="10516" y="3056935"/>
                  <a:pt x="74" y="1977362"/>
                </a:cubicBezTo>
                <a:lnTo>
                  <a:pt x="2447925" y="1962150"/>
                </a:lnTo>
                <a:cubicBezTo>
                  <a:pt x="2449925" y="2616198"/>
                  <a:pt x="2451926" y="3270246"/>
                  <a:pt x="2453926" y="3924294"/>
                </a:cubicBez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7655" name="Content Placeholder 11"/>
          <p:cNvSpPr>
            <a:spLocks noGrp="1"/>
          </p:cNvSpPr>
          <p:nvPr>
            <p:ph sz="half" idx="4294967295"/>
          </p:nvPr>
        </p:nvSpPr>
        <p:spPr>
          <a:xfrm>
            <a:off x="2339975" y="1557338"/>
            <a:ext cx="2303463" cy="1150937"/>
          </a:xfrm>
        </p:spPr>
        <p:txBody>
          <a:bodyPr/>
          <a:lstStyle/>
          <a:p>
            <a:pPr marL="0" indent="0" algn="r">
              <a:buFont typeface="Wingdings" charset="0"/>
              <a:buNone/>
            </a:pPr>
            <a:r>
              <a:rPr lang="en-US" sz="1600" b="1">
                <a:solidFill>
                  <a:srgbClr val="004600"/>
                </a:solidFill>
                <a:latin typeface="Verdana" charset="0"/>
              </a:rPr>
              <a:t>1. ICT role &amp; roadmap for Smart Sustainable Cities (SSC)</a:t>
            </a:r>
          </a:p>
          <a:p>
            <a:pPr marL="0" indent="0" algn="r"/>
            <a:endParaRPr lang="en-US" sz="2800">
              <a:latin typeface="Verdana" charset="0"/>
            </a:endParaRPr>
          </a:p>
        </p:txBody>
      </p:sp>
      <p:sp>
        <p:nvSpPr>
          <p:cNvPr id="27656" name="Content Placeholder 11"/>
          <p:cNvSpPr txBox="1">
            <a:spLocks noChangeArrowheads="1"/>
          </p:cNvSpPr>
          <p:nvPr/>
        </p:nvSpPr>
        <p:spPr bwMode="auto">
          <a:xfrm>
            <a:off x="4932363" y="1557338"/>
            <a:ext cx="2087562"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a:solidFill>
                  <a:srgbClr val="004600"/>
                </a:solidFill>
              </a:rPr>
              <a:t>2. Smart Sustainable Cities Infrastructure</a:t>
            </a:r>
          </a:p>
        </p:txBody>
      </p:sp>
      <p:sp>
        <p:nvSpPr>
          <p:cNvPr id="27657" name="Content Placeholder 11"/>
          <p:cNvSpPr txBox="1">
            <a:spLocks noChangeArrowheads="1"/>
          </p:cNvSpPr>
          <p:nvPr/>
        </p:nvSpPr>
        <p:spPr bwMode="auto">
          <a:xfrm>
            <a:off x="2268538" y="3068638"/>
            <a:ext cx="23383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spcBef>
                <a:spcPct val="20000"/>
              </a:spcBef>
              <a:buClr>
                <a:srgbClr val="0E438A"/>
              </a:buClr>
              <a:buSzPct val="110000"/>
              <a:buFont typeface="Wingdings" charset="0"/>
              <a:buNone/>
            </a:pPr>
            <a:r>
              <a:rPr lang="en-US" sz="1600" b="1">
                <a:solidFill>
                  <a:srgbClr val="004600"/>
                </a:solidFill>
              </a:rPr>
              <a:t>3. Standardization gaps, KPIs and metrics</a:t>
            </a:r>
          </a:p>
        </p:txBody>
      </p:sp>
      <p:sp>
        <p:nvSpPr>
          <p:cNvPr id="27658" name="Content Placeholder 11"/>
          <p:cNvSpPr txBox="1">
            <a:spLocks noChangeArrowheads="1"/>
          </p:cNvSpPr>
          <p:nvPr/>
        </p:nvSpPr>
        <p:spPr bwMode="auto">
          <a:xfrm>
            <a:off x="4895850" y="3001963"/>
            <a:ext cx="2555875"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a:solidFill>
                  <a:srgbClr val="004600"/>
                </a:solidFill>
              </a:rPr>
              <a:t>4. Policy &amp; positioning (communications, liaisons and members)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674" name="Title 1"/>
          <p:cNvSpPr txBox="1">
            <a:spLocks noChangeArrowheads="1"/>
          </p:cNvSpPr>
          <p:nvPr/>
        </p:nvSpPr>
        <p:spPr bwMode="auto">
          <a:xfrm rot="-5400000">
            <a:off x="-1044575" y="2317751"/>
            <a:ext cx="3856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1</a:t>
            </a:r>
          </a:p>
        </p:txBody>
      </p:sp>
      <p:sp>
        <p:nvSpPr>
          <p:cNvPr id="28675" name="Pie 7"/>
          <p:cNvSpPr>
            <a:spLocks/>
          </p:cNvSpPr>
          <p:nvPr/>
        </p:nvSpPr>
        <p:spPr bwMode="auto">
          <a:xfrm rot="5400000">
            <a:off x="2342357" y="-175419"/>
            <a:ext cx="4608512" cy="5191125"/>
          </a:xfrm>
          <a:custGeom>
            <a:avLst/>
            <a:gdLst>
              <a:gd name="T0" fmla="*/ 2312194 w 4608512"/>
              <a:gd name="T1" fmla="*/ 5191110 h 5191125"/>
              <a:gd name="T2" fmla="*/ 35 w 4608512"/>
              <a:gd name="T3" fmla="*/ 2609882 h 5191125"/>
              <a:gd name="T4" fmla="*/ 2304256 w 4608512"/>
              <a:gd name="T5" fmla="*/ 2595563 h 5191125"/>
              <a:gd name="T6" fmla="*/ 2312194 w 4608512"/>
              <a:gd name="T7" fmla="*/ 5191110 h 5191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8512" h="5191125">
                <a:moveTo>
                  <a:pt x="2312194" y="5191110"/>
                </a:moveTo>
                <a:cubicBezTo>
                  <a:pt x="1041460" y="5196041"/>
                  <a:pt x="7046" y="4041251"/>
                  <a:pt x="35" y="2609882"/>
                </a:cubicBezTo>
                <a:lnTo>
                  <a:pt x="2304256" y="2595563"/>
                </a:lnTo>
                <a:lnTo>
                  <a:pt x="2312194" y="5191110"/>
                </a:ln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676" name="Pie 8"/>
          <p:cNvSpPr>
            <a:spLocks/>
          </p:cNvSpPr>
          <p:nvPr/>
        </p:nvSpPr>
        <p:spPr bwMode="auto">
          <a:xfrm rot="-5400000">
            <a:off x="2375694" y="-351631"/>
            <a:ext cx="5113337" cy="6048375"/>
          </a:xfrm>
          <a:custGeom>
            <a:avLst/>
            <a:gdLst>
              <a:gd name="T0" fmla="*/ 5113315 w 5113337"/>
              <a:gd name="T1" fmla="*/ 3011654 h 6048375"/>
              <a:gd name="T2" fmla="*/ 3689869 w 5113337"/>
              <a:gd name="T3" fmla="*/ 5735089 h 6048375"/>
              <a:gd name="T4" fmla="*/ 606799 w 5113337"/>
              <a:gd name="T5" fmla="*/ 4980232 h 6048375"/>
              <a:gd name="T6" fmla="*/ 143729 w 5113337"/>
              <a:gd name="T7" fmla="*/ 2024490 h 6048375"/>
              <a:gd name="T8" fmla="*/ 2561932 w 5113337"/>
              <a:gd name="T9" fmla="*/ 6 h 6048375"/>
              <a:gd name="T10" fmla="*/ 2556669 w 5113337"/>
              <a:gd name="T11" fmla="*/ 3024188 h 6048375"/>
              <a:gd name="T12" fmla="*/ 5113315 w 5113337"/>
              <a:gd name="T13" fmla="*/ 3011654 h 6048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13337" h="6048375">
                <a:moveTo>
                  <a:pt x="5113315" y="3011654"/>
                </a:moveTo>
                <a:cubicBezTo>
                  <a:pt x="5117361" y="4166485"/>
                  <a:pt x="4565040" y="5223224"/>
                  <a:pt x="3689869" y="5735089"/>
                </a:cubicBezTo>
                <a:cubicBezTo>
                  <a:pt x="2637546" y="6350565"/>
                  <a:pt x="1366100" y="6039265"/>
                  <a:pt x="606799" y="4980232"/>
                </a:cubicBezTo>
                <a:cubicBezTo>
                  <a:pt x="20088" y="4161918"/>
                  <a:pt x="-156129" y="3037144"/>
                  <a:pt x="143729" y="2024490"/>
                </a:cubicBezTo>
                <a:cubicBezTo>
                  <a:pt x="503438" y="809709"/>
                  <a:pt x="1473776" y="-2644"/>
                  <a:pt x="2561932" y="6"/>
                </a:cubicBezTo>
                <a:cubicBezTo>
                  <a:pt x="2560178" y="1008067"/>
                  <a:pt x="2558423" y="2016127"/>
                  <a:pt x="2556669" y="3024188"/>
                </a:cubicBezTo>
                <a:lnTo>
                  <a:pt x="5113315" y="3011654"/>
                </a:ln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677" name="Content Placeholder 11"/>
          <p:cNvSpPr>
            <a:spLocks noGrp="1"/>
          </p:cNvSpPr>
          <p:nvPr>
            <p:ph sz="half" idx="4294967295"/>
          </p:nvPr>
        </p:nvSpPr>
        <p:spPr>
          <a:xfrm>
            <a:off x="2268538" y="982663"/>
            <a:ext cx="2303462" cy="1150937"/>
          </a:xfrm>
        </p:spPr>
        <p:txBody>
          <a:bodyPr/>
          <a:lstStyle/>
          <a:p>
            <a:pPr marL="0" indent="0" algn="r">
              <a:buFont typeface="Wingdings" charset="0"/>
              <a:buNone/>
            </a:pPr>
            <a:r>
              <a:rPr lang="en-US" sz="1600" b="1">
                <a:solidFill>
                  <a:srgbClr val="004600"/>
                </a:solidFill>
                <a:latin typeface="Verdana" charset="0"/>
              </a:rPr>
              <a:t>1. ICT role &amp; roadmap for Smart Sustainable Cities (SSC)</a:t>
            </a:r>
          </a:p>
          <a:p>
            <a:pPr marL="0" indent="0" algn="r"/>
            <a:endParaRPr lang="en-US" sz="2800">
              <a:latin typeface="Verdana" charset="0"/>
            </a:endParaRPr>
          </a:p>
        </p:txBody>
      </p:sp>
      <p:sp>
        <p:nvSpPr>
          <p:cNvPr id="28678" name="Content Placeholder 11"/>
          <p:cNvSpPr txBox="1">
            <a:spLocks noChangeArrowheads="1"/>
          </p:cNvSpPr>
          <p:nvPr/>
        </p:nvSpPr>
        <p:spPr bwMode="auto">
          <a:xfrm>
            <a:off x="5148263" y="692150"/>
            <a:ext cx="21653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a:solidFill>
                  <a:srgbClr val="004600"/>
                </a:solidFill>
              </a:rPr>
              <a:t>WG1 coordinator: </a:t>
            </a:r>
            <a:r>
              <a:rPr lang="en-US" sz="1600">
                <a:solidFill>
                  <a:srgbClr val="004600"/>
                </a:solidFill>
              </a:rPr>
              <a:t>Sekhar Kondepudi (National University of Singapore)</a:t>
            </a:r>
          </a:p>
        </p:txBody>
      </p:sp>
      <p:sp>
        <p:nvSpPr>
          <p:cNvPr id="28679" name="Content Placeholder 11"/>
          <p:cNvSpPr txBox="1">
            <a:spLocks noChangeArrowheads="1"/>
          </p:cNvSpPr>
          <p:nvPr/>
        </p:nvSpPr>
        <p:spPr bwMode="auto">
          <a:xfrm>
            <a:off x="2555875" y="2781300"/>
            <a:ext cx="518477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a:solidFill>
                  <a:srgbClr val="004600"/>
                </a:solidFill>
              </a:rPr>
              <a:t>Plan and deliverables:</a:t>
            </a:r>
          </a:p>
          <a:p>
            <a:pPr>
              <a:lnSpc>
                <a:spcPct val="90000"/>
              </a:lnSpc>
              <a:spcBef>
                <a:spcPct val="20000"/>
              </a:spcBef>
              <a:buClr>
                <a:srgbClr val="006000"/>
              </a:buClr>
              <a:buSzPct val="110000"/>
              <a:buFont typeface="Wingdings" charset="0"/>
              <a:buChar char="§"/>
            </a:pPr>
            <a:r>
              <a:rPr lang="en-US" sz="1400">
                <a:solidFill>
                  <a:srgbClr val="004600"/>
                </a:solidFill>
              </a:rPr>
              <a:t>Technical Report on Overview of SSC and the role of ICT;</a:t>
            </a:r>
          </a:p>
          <a:p>
            <a:pPr>
              <a:lnSpc>
                <a:spcPct val="90000"/>
              </a:lnSpc>
              <a:spcBef>
                <a:spcPct val="20000"/>
              </a:spcBef>
              <a:buClr>
                <a:srgbClr val="006000"/>
              </a:buClr>
              <a:buSzPct val="110000"/>
              <a:buFont typeface="Wingdings" charset="0"/>
              <a:buChar char="§"/>
            </a:pPr>
            <a:r>
              <a:rPr lang="en-US" sz="1400">
                <a:solidFill>
                  <a:srgbClr val="004600"/>
                </a:solidFill>
              </a:rPr>
              <a:t>Technical Report on Definitions and Attributes of a Smart Sustainable City;</a:t>
            </a:r>
          </a:p>
          <a:p>
            <a:pPr>
              <a:lnSpc>
                <a:spcPct val="90000"/>
              </a:lnSpc>
              <a:spcBef>
                <a:spcPct val="20000"/>
              </a:spcBef>
              <a:buClr>
                <a:srgbClr val="006000"/>
              </a:buClr>
              <a:buSzPct val="110000"/>
              <a:buFont typeface="Wingdings" charset="0"/>
              <a:buChar char="§"/>
            </a:pPr>
            <a:r>
              <a:rPr lang="zh-CN" altLang="en-US" sz="1400">
                <a:solidFill>
                  <a:srgbClr val="004600"/>
                </a:solidFill>
              </a:rPr>
              <a:t>Roadmap</a:t>
            </a:r>
            <a:r>
              <a:rPr lang="en-US" sz="1400">
                <a:solidFill>
                  <a:srgbClr val="004600"/>
                </a:solidFill>
              </a:rPr>
              <a:t> for Smart Sustainable Cit</a:t>
            </a:r>
            <a:r>
              <a:rPr lang="zh-CN" altLang="en-US" sz="1400">
                <a:solidFill>
                  <a:srgbClr val="004600"/>
                </a:solidFill>
              </a:rPr>
              <a:t>ies</a:t>
            </a:r>
            <a:r>
              <a:rPr lang="en-US" sz="1400">
                <a:solidFill>
                  <a:srgbClr val="004600"/>
                </a:solidFill>
              </a:rPr>
              <a:t>.</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22"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TR1/WG1 </a:t>
            </a:r>
            <a:r>
              <a:rPr lang="en-US" sz="2400" b="1">
                <a:solidFill>
                  <a:srgbClr val="002A00"/>
                </a:solidFill>
              </a:rPr>
              <a:t>Technical Report on Overview of SSC and the Role of ICT</a:t>
            </a:r>
          </a:p>
        </p:txBody>
      </p:sp>
      <p:graphicFrame>
        <p:nvGraphicFramePr>
          <p:cNvPr id="19460" name="Group 4"/>
          <p:cNvGraphicFramePr>
            <a:graphicFrameLocks noGrp="1"/>
          </p:cNvGraphicFramePr>
          <p:nvPr>
            <p:extLst>
              <p:ext uri="{D42A27DB-BD31-4B8C-83A1-F6EECF244321}">
                <p14:modId xmlns:p14="http://schemas.microsoft.com/office/powerpoint/2010/main" val="1242991685"/>
              </p:ext>
            </p:extLst>
          </p:nvPr>
        </p:nvGraphicFramePr>
        <p:xfrm>
          <a:off x="1619250" y="1500188"/>
          <a:ext cx="6769100" cy="3225800"/>
        </p:xfrm>
        <a:graphic>
          <a:graphicData uri="http://schemas.openxmlformats.org/drawingml/2006/table">
            <a:tbl>
              <a:tblPr/>
              <a:tblGrid>
                <a:gridCol w="1512888"/>
                <a:gridCol w="5256212"/>
              </a:tblGrid>
              <a:tr h="104140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dirty="0">
                          <a:ln>
                            <a:noFill/>
                          </a:ln>
                          <a:solidFill>
                            <a:srgbClr val="004600"/>
                          </a:solidFill>
                          <a:effectLst/>
                          <a:latin typeface="Verdana" charset="0"/>
                          <a:ea typeface="宋体" charset="0"/>
                          <a:cs typeface="宋体" charset="0"/>
                        </a:rPr>
                        <a:t>Highlight</a:t>
                      </a:r>
                      <a:r>
                        <a:rPr kumimoji="0" lang="en-US" altLang="zh-CN" sz="16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600" b="1" i="0" u="none" strike="noStrike" cap="none" normalizeH="0" baseline="0" dirty="0">
                        <a:ln>
                          <a:noFill/>
                        </a:ln>
                        <a:solidFill>
                          <a:srgbClr val="004600"/>
                        </a:solidFill>
                        <a:effectLst/>
                        <a:latin typeface="Verdana" charset="0"/>
                        <a:ea typeface="宋体" charset="0"/>
                        <a:cs typeface="宋体" charset="0"/>
                      </a:endParaRPr>
                    </a:p>
                  </a:txBody>
                  <a:tcPr marL="91439" marR="91439" marT="45707" marB="4570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a:ln>
                            <a:noFill/>
                          </a:ln>
                          <a:solidFill>
                            <a:srgbClr val="004600"/>
                          </a:solidFill>
                          <a:effectLst/>
                          <a:latin typeface="Verdana" charset="0"/>
                          <a:ea typeface="宋体" charset="0"/>
                          <a:cs typeface="宋体" charset="0"/>
                        </a:rPr>
                        <a:t>Seek to provide information on the form and purpose of a smart sustainable city and the role of ICTs in its development.</a:t>
                      </a:r>
                    </a:p>
                  </a:txBody>
                  <a:tcPr marL="91439" marR="91439" marT="45707" marB="4570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09220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Important dates</a:t>
                      </a:r>
                    </a:p>
                  </a:txBody>
                  <a:tcPr marL="91439" marR="91439" marT="45707" marB="4570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Approval to be sought at the </a:t>
                      </a:r>
                      <a:r>
                        <a:rPr kumimoji="0" lang="en-US" sz="1500" b="0" i="0" u="none" strike="noStrike" cap="none" normalizeH="0" baseline="0" dirty="0" smtClean="0">
                          <a:ln>
                            <a:noFill/>
                          </a:ln>
                          <a:solidFill>
                            <a:srgbClr val="004600"/>
                          </a:solidFill>
                          <a:effectLst/>
                          <a:latin typeface="Verdana" charset="0"/>
                          <a:ea typeface="宋体" charset="0"/>
                          <a:cs typeface="宋体" charset="0"/>
                        </a:rPr>
                        <a:t>FG </a:t>
                      </a:r>
                      <a:r>
                        <a:rPr kumimoji="0" lang="en-US" sz="1500" b="0" i="0" u="none" strike="noStrike" cap="none" normalizeH="0" baseline="0" dirty="0">
                          <a:ln>
                            <a:noFill/>
                          </a:ln>
                          <a:solidFill>
                            <a:srgbClr val="004600"/>
                          </a:solidFill>
                          <a:effectLst/>
                          <a:latin typeface="Verdana" charset="0"/>
                          <a:ea typeface="宋体" charset="0"/>
                          <a:cs typeface="宋体" charset="0"/>
                        </a:rPr>
                        <a:t>SSC meeting</a:t>
                      </a:r>
                      <a:r>
                        <a:rPr kumimoji="0" lang="zh-CN" altLang="en-US" sz="1500" b="0" i="0" u="none" strike="noStrike" cap="none" normalizeH="0" baseline="0" dirty="0">
                          <a:ln>
                            <a:noFill/>
                          </a:ln>
                          <a:solidFill>
                            <a:srgbClr val="004600"/>
                          </a:solidFill>
                          <a:effectLst/>
                          <a:latin typeface="Verdana" charset="0"/>
                          <a:ea typeface="宋体" charset="0"/>
                          <a:cs typeface="宋体" charset="0"/>
                        </a:rPr>
                        <a:t>:</a:t>
                      </a:r>
                      <a:r>
                        <a:rPr kumimoji="0" lang="en-US" sz="1500" b="0" i="0" u="none" strike="noStrike" cap="none" normalizeH="0" baseline="0" dirty="0">
                          <a:ln>
                            <a:noFill/>
                          </a:ln>
                          <a:solidFill>
                            <a:srgbClr val="004600"/>
                          </a:solidFill>
                          <a:effectLst/>
                          <a:latin typeface="Verdana" charset="0"/>
                          <a:ea typeface="宋体" charset="0"/>
                          <a:cs typeface="宋体" charset="0"/>
                        </a:rPr>
                        <a:t> </a:t>
                      </a:r>
                      <a:r>
                        <a:rPr kumimoji="0" lang="en-US" sz="1500" b="0" i="0" u="none" strike="noStrike" cap="none" normalizeH="0" baseline="0" dirty="0" smtClean="0">
                          <a:ln>
                            <a:noFill/>
                          </a:ln>
                          <a:solidFill>
                            <a:srgbClr val="004600"/>
                          </a:solidFill>
                          <a:effectLst/>
                          <a:latin typeface="Verdana" charset="0"/>
                          <a:ea typeface="宋体" charset="0"/>
                          <a:cs typeface="宋体" charset="0"/>
                        </a:rPr>
                        <a:t>October 2014</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txBody>
                  <a:tcPr marL="91439" marR="91439" marT="45707" marB="4570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r h="109220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Hyperlink</a:t>
                      </a:r>
                    </a:p>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endParaRPr kumimoji="0" lang="zh-CN" altLang="en-US" sz="1600" b="1" i="0" u="none" strike="noStrike" cap="none" normalizeH="0" baseline="0">
                        <a:ln>
                          <a:noFill/>
                        </a:ln>
                        <a:solidFill>
                          <a:srgbClr val="004600"/>
                        </a:solidFill>
                        <a:effectLst/>
                        <a:latin typeface="Verdana" charset="0"/>
                        <a:ea typeface="宋体" charset="0"/>
                        <a:cs typeface="宋体" charset="0"/>
                      </a:endParaRPr>
                    </a:p>
                  </a:txBody>
                  <a:tcPr marL="91439" marR="91439" marT="45707" marB="45707"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a:ln>
                            <a:noFill/>
                          </a:ln>
                          <a:solidFill>
                            <a:srgbClr val="004600"/>
                          </a:solidFill>
                          <a:effectLst/>
                          <a:latin typeface="Verdana" charset="0"/>
                          <a:ea typeface="宋体" charset="0"/>
                          <a:cs typeface="宋体" charset="0"/>
                          <a:hlinkClick r:id="rId3"/>
                        </a:rPr>
                        <a:t>http://ifa.itu.int/t/fg/ssc/docs/draft_deliverables/</a:t>
                      </a:r>
                      <a:r>
                        <a:rPr kumimoji="0" lang="en-US" sz="1500" b="0" i="0" u="none" strike="noStrike" cap="none" normalizeH="0" baseline="0">
                          <a:ln>
                            <a:noFill/>
                          </a:ln>
                          <a:solidFill>
                            <a:srgbClr val="004600"/>
                          </a:solidFill>
                          <a:effectLst/>
                          <a:latin typeface="Verdana" charset="0"/>
                          <a:ea typeface="宋体" charset="0"/>
                          <a:cs typeface="宋体" charset="0"/>
                        </a:rPr>
                        <a:t> </a:t>
                      </a:r>
                    </a:p>
                  </a:txBody>
                  <a:tcPr marL="91439" marR="91439" marT="45707" marB="45707"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r>
            </a:tbl>
          </a:graphicData>
        </a:graphic>
      </p:graphicFrame>
      <p:sp>
        <p:nvSpPr>
          <p:cNvPr id="30733" name="Title 1"/>
          <p:cNvSpPr txBox="1">
            <a:spLocks noChangeArrowheads="1"/>
          </p:cNvSpPr>
          <p:nvPr/>
        </p:nvSpPr>
        <p:spPr bwMode="auto">
          <a:xfrm rot="-5400000">
            <a:off x="-981075" y="2470151"/>
            <a:ext cx="3729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1</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746"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TR2/WG1 </a:t>
            </a:r>
            <a:r>
              <a:rPr lang="en-US" sz="2400" b="1">
                <a:solidFill>
                  <a:srgbClr val="002A00"/>
                </a:solidFill>
              </a:rPr>
              <a:t>Technical Report on Definitions and Attributes of a Smart Sustainable City</a:t>
            </a:r>
            <a:endParaRPr lang="en-US" sz="3200">
              <a:solidFill>
                <a:srgbClr val="5C5C5C"/>
              </a:solidFill>
            </a:endParaRPr>
          </a:p>
        </p:txBody>
      </p:sp>
      <p:graphicFrame>
        <p:nvGraphicFramePr>
          <p:cNvPr id="20484" name="Group 4"/>
          <p:cNvGraphicFramePr>
            <a:graphicFrameLocks noGrp="1"/>
          </p:cNvGraphicFramePr>
          <p:nvPr>
            <p:extLst>
              <p:ext uri="{D42A27DB-BD31-4B8C-83A1-F6EECF244321}">
                <p14:modId xmlns:p14="http://schemas.microsoft.com/office/powerpoint/2010/main" val="358046307"/>
              </p:ext>
            </p:extLst>
          </p:nvPr>
        </p:nvGraphicFramePr>
        <p:xfrm>
          <a:off x="1692275" y="1328738"/>
          <a:ext cx="6769100" cy="3851373"/>
        </p:xfrm>
        <a:graphic>
          <a:graphicData uri="http://schemas.openxmlformats.org/drawingml/2006/table">
            <a:tbl>
              <a:tblPr/>
              <a:tblGrid>
                <a:gridCol w="1512888"/>
                <a:gridCol w="5256212"/>
              </a:tblGrid>
              <a:tr h="1622922">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dirty="0">
                          <a:ln>
                            <a:noFill/>
                          </a:ln>
                          <a:solidFill>
                            <a:srgbClr val="004600"/>
                          </a:solidFill>
                          <a:effectLst/>
                          <a:latin typeface="Verdana" charset="0"/>
                          <a:ea typeface="宋体" charset="0"/>
                          <a:cs typeface="宋体" charset="0"/>
                        </a:rPr>
                        <a:t>Highlight</a:t>
                      </a:r>
                      <a:r>
                        <a:rPr kumimoji="0" lang="en-US" altLang="zh-CN" sz="16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600" b="1" i="0" u="none" strike="noStrike" cap="none" normalizeH="0" baseline="0" dirty="0">
                        <a:ln>
                          <a:noFill/>
                        </a:ln>
                        <a:solidFill>
                          <a:srgbClr val="004600"/>
                        </a:solidFill>
                        <a:effectLst/>
                        <a:latin typeface="Verdana" charset="0"/>
                        <a:ea typeface="宋体" charset="0"/>
                        <a:cs typeface="宋体" charset="0"/>
                      </a:endParaRPr>
                    </a:p>
                  </a:txBody>
                  <a:tcPr marL="91439" marR="91439" marT="45700" marB="45700"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zh-CN" altLang="en-US" sz="1500" b="0" i="0" u="none" strike="noStrike" cap="none" normalizeH="0" baseline="0">
                          <a:ln>
                            <a:noFill/>
                          </a:ln>
                          <a:solidFill>
                            <a:srgbClr val="004600"/>
                          </a:solidFill>
                          <a:effectLst/>
                          <a:latin typeface="Verdana" charset="0"/>
                          <a:ea typeface="宋体" charset="0"/>
                          <a:cs typeface="宋体" charset="0"/>
                        </a:rPr>
                        <a:t>A</a:t>
                      </a:r>
                      <a:r>
                        <a:rPr kumimoji="0" lang="en-US" sz="1500" b="0" i="0" u="none" strike="noStrike" cap="none" normalizeH="0" baseline="0">
                          <a:ln>
                            <a:noFill/>
                          </a:ln>
                          <a:solidFill>
                            <a:srgbClr val="004600"/>
                          </a:solidFill>
                          <a:effectLst/>
                          <a:latin typeface="Verdana" charset="0"/>
                          <a:ea typeface="宋体" charset="0"/>
                          <a:cs typeface="宋体" charset="0"/>
                        </a:rPr>
                        <a:t>nalysis of different definitions of Smart Sustainable Cities;</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a:ln>
                            <a:noFill/>
                          </a:ln>
                          <a:solidFill>
                            <a:srgbClr val="004600"/>
                          </a:solidFill>
                          <a:effectLst/>
                          <a:latin typeface="Verdana" charset="0"/>
                          <a:ea typeface="宋体" charset="0"/>
                          <a:cs typeface="宋体" charset="0"/>
                        </a:rPr>
                        <a:t>sourced over 100 definitions and descriptors for Smart Sustainable Cities from academia, government, corporations, non-profits, SDOs etc;</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a:ln>
                            <a:noFill/>
                          </a:ln>
                          <a:solidFill>
                            <a:srgbClr val="004600"/>
                          </a:solidFill>
                          <a:effectLst/>
                          <a:latin typeface="Verdana" charset="0"/>
                          <a:ea typeface="宋体" charset="0"/>
                          <a:cs typeface="宋体" charset="0"/>
                        </a:rPr>
                        <a:t>detailed analysis of different key words and attributes.</a:t>
                      </a:r>
                    </a:p>
                  </a:txBody>
                  <a:tcPr marL="91439" marR="91439" marT="45700" marB="45700"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296698">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Important dates</a:t>
                      </a:r>
                    </a:p>
                  </a:txBody>
                  <a:tcPr marL="91439" marR="91439" marT="45700" marB="45700"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Approval to be sought at the </a:t>
                      </a:r>
                      <a:r>
                        <a:rPr kumimoji="0" lang="en-US" sz="1500" b="0" i="0" u="none" strike="noStrike" cap="none" normalizeH="0" baseline="0" dirty="0" smtClean="0">
                          <a:ln>
                            <a:noFill/>
                          </a:ln>
                          <a:solidFill>
                            <a:srgbClr val="004600"/>
                          </a:solidFill>
                          <a:effectLst/>
                          <a:latin typeface="Verdana" charset="0"/>
                          <a:ea typeface="宋体" charset="0"/>
                          <a:cs typeface="宋体" charset="0"/>
                        </a:rPr>
                        <a:t>FG </a:t>
                      </a:r>
                      <a:r>
                        <a:rPr kumimoji="0" lang="en-US" sz="1500" b="0" i="0" u="none" strike="noStrike" cap="none" normalizeH="0" baseline="0" dirty="0">
                          <a:ln>
                            <a:noFill/>
                          </a:ln>
                          <a:solidFill>
                            <a:srgbClr val="004600"/>
                          </a:solidFill>
                          <a:effectLst/>
                          <a:latin typeface="Verdana" charset="0"/>
                          <a:ea typeface="宋体" charset="0"/>
                          <a:cs typeface="宋体" charset="0"/>
                        </a:rPr>
                        <a:t>SSC meeting</a:t>
                      </a:r>
                      <a:r>
                        <a:rPr kumimoji="0" lang="zh-CN" altLang="en-US" sz="1500" b="0" i="0" u="none" strike="noStrike" cap="none" normalizeH="0" baseline="0" dirty="0">
                          <a:ln>
                            <a:noFill/>
                          </a:ln>
                          <a:solidFill>
                            <a:srgbClr val="004600"/>
                          </a:solidFill>
                          <a:effectLst/>
                          <a:latin typeface="Verdana" charset="0"/>
                          <a:ea typeface="宋体" charset="0"/>
                          <a:cs typeface="宋体" charset="0"/>
                        </a:rPr>
                        <a:t>:</a:t>
                      </a:r>
                      <a:r>
                        <a:rPr kumimoji="0" lang="en-US" sz="1500" b="0" i="0" u="none" strike="noStrike" cap="none" normalizeH="0" baseline="0" dirty="0">
                          <a:ln>
                            <a:noFill/>
                          </a:ln>
                          <a:solidFill>
                            <a:srgbClr val="004600"/>
                          </a:solidFill>
                          <a:effectLst/>
                          <a:latin typeface="Verdana" charset="0"/>
                          <a:ea typeface="宋体" charset="0"/>
                          <a:cs typeface="宋体" charset="0"/>
                        </a:rPr>
                        <a:t> </a:t>
                      </a:r>
                      <a:r>
                        <a:rPr kumimoji="0" lang="en-US" sz="1500" b="0" i="0" u="none" strike="noStrike" cap="none" normalizeH="0" baseline="0" dirty="0" smtClean="0">
                          <a:ln>
                            <a:noFill/>
                          </a:ln>
                          <a:solidFill>
                            <a:srgbClr val="004600"/>
                          </a:solidFill>
                          <a:effectLst/>
                          <a:latin typeface="Verdana" charset="0"/>
                          <a:ea typeface="宋体" charset="0"/>
                          <a:cs typeface="宋体" charset="0"/>
                        </a:rPr>
                        <a:t>October 2014</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txBody>
                  <a:tcPr marL="91439" marR="91439" marT="45700" marB="45700"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r>
              <a:tr h="931655">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Hyperlink</a:t>
                      </a:r>
                    </a:p>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endParaRPr kumimoji="0" lang="zh-CN" altLang="en-US" sz="1600" b="1" i="0" u="none" strike="noStrike" cap="none" normalizeH="0" baseline="0">
                        <a:ln>
                          <a:noFill/>
                        </a:ln>
                        <a:solidFill>
                          <a:srgbClr val="004600"/>
                        </a:solidFill>
                        <a:effectLst/>
                        <a:latin typeface="Verdana" charset="0"/>
                        <a:ea typeface="宋体" charset="0"/>
                        <a:cs typeface="宋体" charset="0"/>
                      </a:endParaRPr>
                    </a:p>
                  </a:txBody>
                  <a:tcPr marL="91439" marR="91439" marT="45700" marB="45700"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a:ln>
                            <a:noFill/>
                          </a:ln>
                          <a:solidFill>
                            <a:srgbClr val="004600"/>
                          </a:solidFill>
                          <a:effectLst/>
                          <a:latin typeface="Verdana" charset="0"/>
                          <a:ea typeface="宋体" charset="0"/>
                          <a:cs typeface="宋体" charset="0"/>
                          <a:hlinkClick r:id="rId3"/>
                        </a:rPr>
                        <a:t>http://ifa.itu.int/t/fg/ssc/docs/draft_deliverables/</a:t>
                      </a:r>
                      <a:r>
                        <a:rPr kumimoji="0" lang="en-US" sz="1500" b="0" i="0" u="none" strike="noStrike" cap="none" normalizeH="0" baseline="0">
                          <a:ln>
                            <a:noFill/>
                          </a:ln>
                          <a:solidFill>
                            <a:srgbClr val="004600"/>
                          </a:solidFill>
                          <a:effectLst/>
                          <a:latin typeface="Verdana" charset="0"/>
                          <a:ea typeface="宋体" charset="0"/>
                          <a:cs typeface="宋体" charset="0"/>
                        </a:rPr>
                        <a:t> </a:t>
                      </a:r>
                    </a:p>
                  </a:txBody>
                  <a:tcPr marL="91439" marR="91439" marT="45700" marB="45700"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1757" name="Title 1"/>
          <p:cNvSpPr txBox="1">
            <a:spLocks noChangeArrowheads="1"/>
          </p:cNvSpPr>
          <p:nvPr/>
        </p:nvSpPr>
        <p:spPr bwMode="auto">
          <a:xfrm rot="-5400000">
            <a:off x="-864394" y="2497932"/>
            <a:ext cx="3495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1</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2770"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TR3/WG1 </a:t>
            </a:r>
            <a:r>
              <a:rPr lang="en-US" sz="2400" b="1">
                <a:solidFill>
                  <a:srgbClr val="002A00"/>
                </a:solidFill>
              </a:rPr>
              <a:t>Roadmap for Smart Sustainable Cities</a:t>
            </a:r>
            <a:endParaRPr lang="en-US" sz="3200">
              <a:solidFill>
                <a:srgbClr val="5C5C5C"/>
              </a:solidFill>
            </a:endParaRPr>
          </a:p>
        </p:txBody>
      </p:sp>
      <p:graphicFrame>
        <p:nvGraphicFramePr>
          <p:cNvPr id="21508" name="Group 4"/>
          <p:cNvGraphicFramePr>
            <a:graphicFrameLocks noGrp="1"/>
          </p:cNvGraphicFramePr>
          <p:nvPr>
            <p:extLst>
              <p:ext uri="{D42A27DB-BD31-4B8C-83A1-F6EECF244321}">
                <p14:modId xmlns:p14="http://schemas.microsoft.com/office/powerpoint/2010/main" val="3091051896"/>
              </p:ext>
            </p:extLst>
          </p:nvPr>
        </p:nvGraphicFramePr>
        <p:xfrm>
          <a:off x="1692275" y="1328738"/>
          <a:ext cx="6769100" cy="3829051"/>
        </p:xfrm>
        <a:graphic>
          <a:graphicData uri="http://schemas.openxmlformats.org/drawingml/2006/table">
            <a:tbl>
              <a:tblPr/>
              <a:tblGrid>
                <a:gridCol w="1512888"/>
                <a:gridCol w="5256212"/>
              </a:tblGrid>
              <a:tr h="1236663">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dirty="0">
                          <a:ln>
                            <a:noFill/>
                          </a:ln>
                          <a:solidFill>
                            <a:srgbClr val="004600"/>
                          </a:solidFill>
                          <a:effectLst/>
                          <a:latin typeface="Verdana" charset="0"/>
                          <a:ea typeface="宋体" charset="0"/>
                          <a:cs typeface="宋体" charset="0"/>
                        </a:rPr>
                        <a:t>Highlight</a:t>
                      </a:r>
                      <a:r>
                        <a:rPr kumimoji="0" lang="en-US" altLang="zh-CN" sz="16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600" b="1" i="0" u="none" strike="noStrike" cap="none" normalizeH="0" baseline="0" dirty="0">
                        <a:ln>
                          <a:noFill/>
                        </a:ln>
                        <a:solidFill>
                          <a:srgbClr val="004600"/>
                        </a:solidFill>
                        <a:effectLst/>
                        <a:latin typeface="Verdana" charset="0"/>
                        <a:ea typeface="宋体" charset="0"/>
                        <a:cs typeface="宋体" charset="0"/>
                      </a:endParaRPr>
                    </a:p>
                  </a:txBody>
                  <a:tcPr marL="91439" marR="91439" marT="45713" marB="45713"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Definition has been </a:t>
                      </a:r>
                      <a:r>
                        <a:rPr kumimoji="0" lang="en-US" sz="1500" b="0" i="0" u="none" strike="noStrike" cap="none" normalizeH="0" baseline="0" dirty="0" smtClean="0">
                          <a:ln>
                            <a:noFill/>
                          </a:ln>
                          <a:solidFill>
                            <a:srgbClr val="004600"/>
                          </a:solidFill>
                          <a:effectLst/>
                          <a:latin typeface="Verdana" charset="0"/>
                          <a:ea typeface="宋体" charset="0"/>
                          <a:cs typeface="宋体" charset="0"/>
                        </a:rPr>
                        <a:t>approved</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Technical </a:t>
                      </a:r>
                      <a:r>
                        <a:rPr kumimoji="0" lang="en-US" sz="1500" b="0" i="0" u="none" strike="noStrike" cap="none" normalizeH="0" baseline="0" dirty="0">
                          <a:ln>
                            <a:noFill/>
                          </a:ln>
                          <a:solidFill>
                            <a:srgbClr val="004600"/>
                          </a:solidFill>
                          <a:effectLst/>
                          <a:latin typeface="Verdana" charset="0"/>
                          <a:ea typeface="宋体" charset="0"/>
                          <a:cs typeface="宋体" charset="0"/>
                        </a:rPr>
                        <a:t>Specifications for a Smart Sustainable City </a:t>
                      </a:r>
                      <a:r>
                        <a:rPr kumimoji="0" lang="en-US" sz="1500" b="0" i="0" u="none" strike="noStrike" cap="none" normalizeH="0" baseline="0" dirty="0" smtClean="0">
                          <a:ln>
                            <a:noFill/>
                          </a:ln>
                          <a:solidFill>
                            <a:srgbClr val="004600"/>
                          </a:solidFill>
                          <a:effectLst/>
                          <a:latin typeface="Verdana" charset="0"/>
                          <a:ea typeface="宋体" charset="0"/>
                          <a:cs typeface="宋体" charset="0"/>
                        </a:rPr>
                        <a:t>are being developed. </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txBody>
                  <a:tcPr marL="91439" marR="91439" marT="45713" marB="45713"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95338">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Important dates</a:t>
                      </a:r>
                    </a:p>
                  </a:txBody>
                  <a:tcPr marL="91439" marR="91439" marT="45713" marB="45713"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defRPr/>
                      </a:pPr>
                      <a:r>
                        <a:rPr kumimoji="0" lang="en-US" sz="1500" b="0" i="0" u="none" strike="noStrike" cap="none" normalizeH="0" baseline="0" dirty="0">
                          <a:ln>
                            <a:noFill/>
                          </a:ln>
                          <a:solidFill>
                            <a:srgbClr val="004600"/>
                          </a:solidFill>
                          <a:effectLst/>
                          <a:latin typeface="Verdana" charset="0"/>
                          <a:ea typeface="宋体" charset="0"/>
                          <a:cs typeface="宋体" charset="0"/>
                        </a:rPr>
                        <a:t>The new document will be presented at the next FG SSC meeting</a:t>
                      </a:r>
                      <a:r>
                        <a:rPr kumimoji="0" lang="zh-CN" altLang="en-US" sz="1500" b="0" i="0" u="none" strike="noStrike" cap="none" normalizeH="0" baseline="0" dirty="0">
                          <a:ln>
                            <a:noFill/>
                          </a:ln>
                          <a:solidFill>
                            <a:srgbClr val="004600"/>
                          </a:solidFill>
                          <a:effectLst/>
                          <a:latin typeface="Verdana" charset="0"/>
                          <a:ea typeface="宋体" charset="0"/>
                          <a:cs typeface="宋体" charset="0"/>
                        </a:rPr>
                        <a:t>:</a:t>
                      </a:r>
                      <a:r>
                        <a:rPr kumimoji="0" lang="en-US" sz="1500" b="0" i="0" u="none" strike="noStrike" cap="none" normalizeH="0" baseline="0" dirty="0">
                          <a:ln>
                            <a:noFill/>
                          </a:ln>
                          <a:solidFill>
                            <a:srgbClr val="004600"/>
                          </a:solidFill>
                          <a:effectLst/>
                          <a:latin typeface="Verdana" charset="0"/>
                          <a:ea typeface="宋体" charset="0"/>
                          <a:cs typeface="宋体" charset="0"/>
                        </a:rPr>
                        <a:t> </a:t>
                      </a:r>
                      <a:r>
                        <a:rPr kumimoji="0" lang="en-US" sz="1500" b="0" i="0" u="none" strike="noStrike" cap="none" normalizeH="0" baseline="0" dirty="0" smtClean="0">
                          <a:ln>
                            <a:noFill/>
                          </a:ln>
                          <a:solidFill>
                            <a:srgbClr val="004600"/>
                          </a:solidFill>
                          <a:effectLst/>
                          <a:latin typeface="Verdana" charset="0"/>
                          <a:ea typeface="宋体" charset="0"/>
                          <a:cs typeface="宋体" charset="0"/>
                        </a:rPr>
                        <a:t>October 2014</a:t>
                      </a:r>
                    </a:p>
                  </a:txBody>
                  <a:tcPr marL="91439" marR="91439" marT="45713" marB="45713"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r>
              <a:tr h="179705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dirty="0">
                          <a:ln>
                            <a:noFill/>
                          </a:ln>
                          <a:solidFill>
                            <a:srgbClr val="004600"/>
                          </a:solidFill>
                          <a:effectLst/>
                          <a:latin typeface="Verdana" charset="0"/>
                          <a:ea typeface="宋体" charset="0"/>
                          <a:cs typeface="宋体" charset="0"/>
                        </a:rPr>
                        <a:t>Definition</a:t>
                      </a:r>
                    </a:p>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endParaRPr kumimoji="0" lang="zh-CN" altLang="en-US" sz="1600" b="1" i="0" u="none" strike="noStrike" cap="none" normalizeH="0" baseline="0" dirty="0">
                        <a:ln>
                          <a:noFill/>
                        </a:ln>
                        <a:solidFill>
                          <a:srgbClr val="004600"/>
                        </a:solidFill>
                        <a:effectLst/>
                        <a:latin typeface="Verdana" charset="0"/>
                        <a:ea typeface="宋体" charset="0"/>
                        <a:cs typeface="宋体" charset="0"/>
                      </a:endParaRPr>
                    </a:p>
                  </a:txBody>
                  <a:tcPr marL="91439" marR="91439" marT="45713" marB="45713"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1" u="none" strike="noStrike" cap="none" normalizeH="0" baseline="0" dirty="0" smtClean="0">
                          <a:ln>
                            <a:noFill/>
                          </a:ln>
                          <a:solidFill>
                            <a:srgbClr val="0070C0"/>
                          </a:solidFill>
                          <a:effectLst/>
                          <a:latin typeface="Verdana" charset="0"/>
                          <a:ea typeface="宋体" charset="0"/>
                          <a:cs typeface="宋体" charset="0"/>
                        </a:rPr>
                        <a:t>A smart sustainable city is an innovative city that uses information and communication technologies (ICTs) and other means to improve quality of life, efficiency of urban operation and services, and competitiveness, while ensuring that it meets the needs of present and future generations with respect to economic, social and environmental aspects.</a:t>
                      </a:r>
                      <a:endParaRPr kumimoji="0" lang="en-US" sz="1500" b="0" i="1" u="none" strike="noStrike" cap="none" normalizeH="0" baseline="0" dirty="0">
                        <a:ln>
                          <a:noFill/>
                        </a:ln>
                        <a:solidFill>
                          <a:srgbClr val="0070C0"/>
                        </a:solidFill>
                        <a:effectLst/>
                        <a:latin typeface="Verdana" charset="0"/>
                        <a:ea typeface="宋体" charset="0"/>
                        <a:cs typeface="宋体" charset="0"/>
                      </a:endParaRPr>
                    </a:p>
                  </a:txBody>
                  <a:tcPr marL="91439" marR="91439" marT="45713" marB="45713"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2781" name="Title 1"/>
          <p:cNvSpPr txBox="1">
            <a:spLocks noChangeArrowheads="1"/>
          </p:cNvSpPr>
          <p:nvPr/>
        </p:nvSpPr>
        <p:spPr bwMode="auto">
          <a:xfrm rot="-5400000">
            <a:off x="-982662" y="2271713"/>
            <a:ext cx="3732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1</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3794"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TR3/WG1 </a:t>
            </a:r>
            <a:r>
              <a:rPr lang="en-US" sz="2400" b="1">
                <a:solidFill>
                  <a:srgbClr val="002A00"/>
                </a:solidFill>
              </a:rPr>
              <a:t>Roadmap for Smart Sustainable Cities </a:t>
            </a:r>
            <a:r>
              <a:rPr lang="en-US" sz="2400" b="1" i="1">
                <a:solidFill>
                  <a:srgbClr val="002A00"/>
                </a:solidFill>
              </a:rPr>
              <a:t>(draft proposal)</a:t>
            </a:r>
            <a:endParaRPr lang="en-US" sz="3200" i="1">
              <a:solidFill>
                <a:srgbClr val="5C5C5C"/>
              </a:solidFill>
            </a:endParaRPr>
          </a:p>
        </p:txBody>
      </p:sp>
      <p:graphicFrame>
        <p:nvGraphicFramePr>
          <p:cNvPr id="21508" name="Group 4"/>
          <p:cNvGraphicFramePr>
            <a:graphicFrameLocks noGrp="1"/>
          </p:cNvGraphicFramePr>
          <p:nvPr>
            <p:extLst>
              <p:ext uri="{D42A27DB-BD31-4B8C-83A1-F6EECF244321}">
                <p14:modId xmlns:p14="http://schemas.microsoft.com/office/powerpoint/2010/main" val="3109344989"/>
              </p:ext>
            </p:extLst>
          </p:nvPr>
        </p:nvGraphicFramePr>
        <p:xfrm>
          <a:off x="6443663" y="1340768"/>
          <a:ext cx="2449512" cy="4206165"/>
        </p:xfrm>
        <a:graphic>
          <a:graphicData uri="http://schemas.openxmlformats.org/drawingml/2006/table">
            <a:tbl>
              <a:tblPr/>
              <a:tblGrid>
                <a:gridCol w="2449512"/>
              </a:tblGrid>
              <a:tr h="708615">
                <a:tc>
                  <a:txBody>
                    <a:bodyPr/>
                    <a:lstStyle/>
                    <a:p>
                      <a:pPr marL="0" marR="0" lvl="0" indent="0" algn="l" defTabSz="914400" rtl="0" eaLnBrk="0" fontAlgn="base" latinLnBrk="0" hangingPunct="0">
                        <a:lnSpc>
                          <a:spcPct val="90000"/>
                        </a:lnSpc>
                        <a:spcBef>
                          <a:spcPct val="20000"/>
                        </a:spcBef>
                        <a:spcAft>
                          <a:spcPct val="0"/>
                        </a:spcAft>
                        <a:buClr>
                          <a:srgbClr val="006000"/>
                        </a:buClr>
                        <a:buSzPct val="110000"/>
                        <a:buFont typeface="Wingdings" charset="0"/>
                        <a:buNone/>
                        <a:tabLst/>
                      </a:pPr>
                      <a:r>
                        <a:rPr kumimoji="0" lang="es-ES_tradnl" sz="1500" b="0" i="0" u="none" strike="noStrike" cap="none" normalizeH="0" baseline="0" dirty="0" err="1" smtClean="0">
                          <a:ln>
                            <a:noFill/>
                          </a:ln>
                          <a:solidFill>
                            <a:srgbClr val="004600"/>
                          </a:solidFill>
                          <a:effectLst/>
                          <a:latin typeface="Verdana" charset="0"/>
                          <a:ea typeface="宋体" charset="0"/>
                          <a:cs typeface="宋体" charset="0"/>
                        </a:rPr>
                        <a:t>How</a:t>
                      </a:r>
                      <a:r>
                        <a:rPr kumimoji="0" lang="es-ES_tradnl" sz="1500" b="0" i="0" u="none" strike="noStrike" cap="none" normalizeH="0" baseline="0" dirty="0" smtClean="0">
                          <a:ln>
                            <a:noFill/>
                          </a:ln>
                          <a:solidFill>
                            <a:srgbClr val="004600"/>
                          </a:solidFill>
                          <a:effectLst/>
                          <a:latin typeface="Verdana" charset="0"/>
                          <a:ea typeface="宋体" charset="0"/>
                          <a:cs typeface="宋体" charset="0"/>
                        </a:rPr>
                        <a:t> can </a:t>
                      </a:r>
                      <a:r>
                        <a:rPr kumimoji="0" lang="es-ES_tradnl" sz="1500" b="0" i="0" u="none" strike="noStrike" cap="none" normalizeH="0" baseline="0" dirty="0" err="1" smtClean="0">
                          <a:ln>
                            <a:noFill/>
                          </a:ln>
                          <a:solidFill>
                            <a:srgbClr val="004600"/>
                          </a:solidFill>
                          <a:effectLst/>
                          <a:latin typeface="Verdana" charset="0"/>
                          <a:ea typeface="宋体" charset="0"/>
                          <a:cs typeface="宋体" charset="0"/>
                        </a:rPr>
                        <a:t>cities</a:t>
                      </a:r>
                      <a:r>
                        <a:rPr kumimoji="0" lang="es-ES_tradnl" sz="1500" b="0" i="0" u="none" strike="noStrike" cap="none" normalizeH="0" baseline="0" dirty="0" smtClean="0">
                          <a:ln>
                            <a:noFill/>
                          </a:ln>
                          <a:solidFill>
                            <a:srgbClr val="004600"/>
                          </a:solidFill>
                          <a:effectLst/>
                          <a:latin typeface="Verdana" charset="0"/>
                          <a:ea typeface="宋体" charset="0"/>
                          <a:cs typeface="宋体" charset="0"/>
                        </a:rPr>
                        <a:t> </a:t>
                      </a:r>
                      <a:r>
                        <a:rPr kumimoji="0" lang="es-ES_tradnl" sz="1500" b="0" i="0" u="none" strike="noStrike" cap="none" normalizeH="0" baseline="0" dirty="0" err="1" smtClean="0">
                          <a:ln>
                            <a:noFill/>
                          </a:ln>
                          <a:solidFill>
                            <a:srgbClr val="004600"/>
                          </a:solidFill>
                          <a:effectLst/>
                          <a:latin typeface="Verdana" charset="0"/>
                          <a:ea typeface="宋体" charset="0"/>
                          <a:cs typeface="宋体" charset="0"/>
                        </a:rPr>
                        <a:t>become</a:t>
                      </a:r>
                      <a:r>
                        <a:rPr kumimoji="0" lang="es-ES_tradnl" sz="1500" b="0" i="0" u="none" strike="noStrike" cap="none" normalizeH="0" baseline="0" dirty="0" smtClean="0">
                          <a:ln>
                            <a:noFill/>
                          </a:ln>
                          <a:solidFill>
                            <a:srgbClr val="004600"/>
                          </a:solidFill>
                          <a:effectLst/>
                          <a:latin typeface="Verdana" charset="0"/>
                          <a:ea typeface="宋体" charset="0"/>
                          <a:cs typeface="宋体" charset="0"/>
                        </a:rPr>
                        <a:t> </a:t>
                      </a:r>
                      <a:r>
                        <a:rPr kumimoji="0" lang="es-ES_tradnl" sz="1500" b="0" i="0" u="none" strike="noStrike" cap="none" normalizeH="0" baseline="0" dirty="0" err="1" smtClean="0">
                          <a:ln>
                            <a:noFill/>
                          </a:ln>
                          <a:solidFill>
                            <a:srgbClr val="004600"/>
                          </a:solidFill>
                          <a:effectLst/>
                          <a:latin typeface="Verdana" charset="0"/>
                          <a:ea typeface="宋体" charset="0"/>
                          <a:cs typeface="宋体" charset="0"/>
                        </a:rPr>
                        <a:t>smarter</a:t>
                      </a:r>
                      <a:r>
                        <a:rPr kumimoji="0" lang="es-ES_tradnl" sz="1500" b="0" i="0" u="none" strike="noStrike" cap="none" normalizeH="0" baseline="0" dirty="0" smtClean="0">
                          <a:ln>
                            <a:noFill/>
                          </a:ln>
                          <a:solidFill>
                            <a:srgbClr val="004600"/>
                          </a:solidFill>
                          <a:effectLst/>
                          <a:latin typeface="Verdana" charset="0"/>
                          <a:ea typeface="宋体" charset="0"/>
                          <a:cs typeface="宋体" charset="0"/>
                        </a:rPr>
                        <a:t> &amp; </a:t>
                      </a:r>
                      <a:r>
                        <a:rPr kumimoji="0" lang="es-ES_tradnl" sz="1500" b="0" i="0" u="none" strike="noStrike" cap="none" normalizeH="0" baseline="0" dirty="0" err="1" smtClean="0">
                          <a:ln>
                            <a:noFill/>
                          </a:ln>
                          <a:solidFill>
                            <a:srgbClr val="004600"/>
                          </a:solidFill>
                          <a:effectLst/>
                          <a:latin typeface="Verdana" charset="0"/>
                          <a:ea typeface="宋体" charset="0"/>
                          <a:cs typeface="宋体" charset="0"/>
                        </a:rPr>
                        <a:t>sustainable</a:t>
                      </a:r>
                      <a:r>
                        <a:rPr kumimoji="0" lang="es-ES_tradnl" sz="1500" b="0" i="0" u="none" strike="noStrike" cap="none" normalizeH="0" baseline="0" dirty="0" smtClean="0">
                          <a:ln>
                            <a:noFill/>
                          </a:ln>
                          <a:solidFill>
                            <a:srgbClr val="004600"/>
                          </a:solidFill>
                          <a:effectLst/>
                          <a:latin typeface="Verdana" charset="0"/>
                          <a:ea typeface="宋体" charset="0"/>
                          <a:cs typeface="宋体" charset="0"/>
                        </a:rPr>
                        <a:t>? </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txBody>
                  <a:tcPr marL="91485" marR="91485" marT="45705" marB="45705"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339510">
                <a:tc>
                  <a:txBody>
                    <a:bodyPr/>
                    <a:lstStyle/>
                    <a:p>
                      <a:pPr marL="0" marR="0" lvl="0" indent="0" algn="ctr" defTabSz="914400" rtl="0" eaLnBrk="0" fontAlgn="base" latinLnBrk="0" hangingPunct="0">
                        <a:lnSpc>
                          <a:spcPct val="90000"/>
                        </a:lnSpc>
                        <a:spcBef>
                          <a:spcPct val="20000"/>
                        </a:spcBef>
                        <a:spcAft>
                          <a:spcPct val="0"/>
                        </a:spcAft>
                        <a:buClr>
                          <a:srgbClr val="006000"/>
                        </a:buClr>
                        <a:buSzPct val="110000"/>
                        <a:buFont typeface="Wingdings" charset="0"/>
                        <a:buNone/>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6 STEPS</a:t>
                      </a:r>
                    </a:p>
                    <a:p>
                      <a:pPr marL="342900" marR="0" lvl="0" indent="-342900" algn="l" defTabSz="914400" rtl="0" eaLnBrk="0" fontAlgn="base" latinLnBrk="0" hangingPunct="0">
                        <a:lnSpc>
                          <a:spcPct val="90000"/>
                        </a:lnSpc>
                        <a:spcBef>
                          <a:spcPct val="20000"/>
                        </a:spcBef>
                        <a:spcAft>
                          <a:spcPct val="0"/>
                        </a:spcAft>
                        <a:buClr>
                          <a:srgbClr val="006000"/>
                        </a:buClr>
                        <a:buSzPct val="110000"/>
                        <a:buFont typeface="+mj-lt"/>
                        <a:buAutoNum type="arabicPeriod"/>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Decision-making based on governance &amp; leadership </a:t>
                      </a:r>
                    </a:p>
                    <a:p>
                      <a:pPr marL="342900" marR="0" lvl="0" indent="-342900" algn="l" defTabSz="914400" rtl="0" eaLnBrk="0" fontAlgn="base" latinLnBrk="0" hangingPunct="0">
                        <a:lnSpc>
                          <a:spcPct val="90000"/>
                        </a:lnSpc>
                        <a:spcBef>
                          <a:spcPct val="20000"/>
                        </a:spcBef>
                        <a:spcAft>
                          <a:spcPct val="0"/>
                        </a:spcAft>
                        <a:buClr>
                          <a:srgbClr val="006000"/>
                        </a:buClr>
                        <a:buSzPct val="110000"/>
                        <a:buFont typeface="+mj-lt"/>
                        <a:buAutoNum type="arabicPeriod"/>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ICT I</a:t>
                      </a:r>
                      <a:r>
                        <a:rPr kumimoji="0" lang="es-ES" sz="1500" b="0" i="0" u="none" strike="noStrike" cap="none" normalizeH="0" baseline="0" dirty="0" smtClean="0">
                          <a:ln>
                            <a:noFill/>
                          </a:ln>
                          <a:solidFill>
                            <a:srgbClr val="004600"/>
                          </a:solidFill>
                          <a:effectLst/>
                          <a:latin typeface="Verdana" charset="0"/>
                          <a:ea typeface="宋体" charset="0"/>
                          <a:cs typeface="宋体" charset="0"/>
                        </a:rPr>
                        <a:t>n</a:t>
                      </a:r>
                      <a:r>
                        <a:rPr kumimoji="0" lang="en-US" sz="1500" b="0" i="0" u="none" strike="noStrike" cap="none" normalizeH="0" baseline="0" dirty="0" err="1" smtClean="0">
                          <a:ln>
                            <a:noFill/>
                          </a:ln>
                          <a:solidFill>
                            <a:srgbClr val="004600"/>
                          </a:solidFill>
                          <a:effectLst/>
                          <a:latin typeface="Verdana" charset="0"/>
                          <a:ea typeface="宋体" charset="0"/>
                          <a:cs typeface="宋体" charset="0"/>
                        </a:rPr>
                        <a:t>frastructure</a:t>
                      </a:r>
                      <a:r>
                        <a:rPr kumimoji="0" lang="en-US" sz="1500" b="0" i="0" u="none" strike="noStrike" cap="none" normalizeH="0" baseline="0" dirty="0" smtClean="0">
                          <a:ln>
                            <a:noFill/>
                          </a:ln>
                          <a:solidFill>
                            <a:srgbClr val="004600"/>
                          </a:solidFill>
                          <a:effectLst/>
                          <a:latin typeface="Verdana" charset="0"/>
                          <a:ea typeface="宋体" charset="0"/>
                          <a:cs typeface="宋体" charset="0"/>
                        </a:rPr>
                        <a:t> &amp; Platforms</a:t>
                      </a:r>
                    </a:p>
                    <a:p>
                      <a:pPr marL="342900" marR="0" lvl="0" indent="-342900" algn="l" defTabSz="914400" rtl="0" eaLnBrk="0" fontAlgn="base" latinLnBrk="0" hangingPunct="0">
                        <a:lnSpc>
                          <a:spcPct val="90000"/>
                        </a:lnSpc>
                        <a:spcBef>
                          <a:spcPct val="20000"/>
                        </a:spcBef>
                        <a:spcAft>
                          <a:spcPct val="0"/>
                        </a:spcAft>
                        <a:buClr>
                          <a:srgbClr val="006000"/>
                        </a:buClr>
                        <a:buSzPct val="110000"/>
                        <a:buFont typeface="+mj-lt"/>
                        <a:buAutoNum type="arabicPeriod"/>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SSC services identification</a:t>
                      </a:r>
                    </a:p>
                    <a:p>
                      <a:pPr marL="342900" marR="0" lvl="0" indent="-342900" algn="l" defTabSz="914400" rtl="0" eaLnBrk="0" fontAlgn="base" latinLnBrk="0" hangingPunct="0">
                        <a:lnSpc>
                          <a:spcPct val="90000"/>
                        </a:lnSpc>
                        <a:spcBef>
                          <a:spcPct val="20000"/>
                        </a:spcBef>
                        <a:spcAft>
                          <a:spcPct val="0"/>
                        </a:spcAft>
                        <a:buClr>
                          <a:srgbClr val="006000"/>
                        </a:buClr>
                        <a:buSzPct val="110000"/>
                        <a:buFont typeface="+mj-lt"/>
                        <a:buAutoNum type="arabicPeriod"/>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SSC KPIs</a:t>
                      </a:r>
                    </a:p>
                    <a:p>
                      <a:pPr marL="342900" marR="0" lvl="0" indent="-342900" algn="l" defTabSz="914400" rtl="0" eaLnBrk="0" fontAlgn="base" latinLnBrk="0" hangingPunct="0">
                        <a:lnSpc>
                          <a:spcPct val="90000"/>
                        </a:lnSpc>
                        <a:spcBef>
                          <a:spcPct val="20000"/>
                        </a:spcBef>
                        <a:spcAft>
                          <a:spcPct val="0"/>
                        </a:spcAft>
                        <a:buClr>
                          <a:srgbClr val="006000"/>
                        </a:buClr>
                        <a:buSzPct val="110000"/>
                        <a:buFont typeface="+mj-lt"/>
                        <a:buAutoNum type="arabicPeriod"/>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SSC accountability and responsibility</a:t>
                      </a:r>
                    </a:p>
                    <a:p>
                      <a:pPr marL="342900" marR="0" lvl="0" indent="-342900" algn="l" defTabSz="914400" rtl="0" eaLnBrk="0" fontAlgn="base" latinLnBrk="0" hangingPunct="0">
                        <a:lnSpc>
                          <a:spcPct val="90000"/>
                        </a:lnSpc>
                        <a:spcBef>
                          <a:spcPct val="20000"/>
                        </a:spcBef>
                        <a:spcAft>
                          <a:spcPct val="0"/>
                        </a:spcAft>
                        <a:buClr>
                          <a:srgbClr val="006000"/>
                        </a:buClr>
                        <a:buSzPct val="110000"/>
                        <a:buFont typeface="+mj-lt"/>
                        <a:buAutoNum type="arabicPeriod"/>
                        <a:tabLst/>
                      </a:pPr>
                      <a:r>
                        <a:rPr kumimoji="0" lang="fr-FR" sz="1500" b="0" i="0" u="none" strike="noStrike" cap="none" normalizeH="0" baseline="0" dirty="0" smtClean="0">
                          <a:ln>
                            <a:noFill/>
                          </a:ln>
                          <a:solidFill>
                            <a:srgbClr val="004600"/>
                          </a:solidFill>
                          <a:effectLst/>
                          <a:latin typeface="Verdana" charset="0"/>
                          <a:ea typeface="宋体" charset="0"/>
                          <a:cs typeface="宋体" charset="0"/>
                        </a:rPr>
                        <a:t>Citizen engagement &amp; transformation</a:t>
                      </a:r>
                      <a:endParaRPr kumimoji="0" lang="en-US" sz="1500" b="0" i="0" u="none" strike="noStrike" cap="none" normalizeH="0" baseline="0" dirty="0" smtClean="0">
                        <a:ln>
                          <a:noFill/>
                        </a:ln>
                        <a:solidFill>
                          <a:srgbClr val="004600"/>
                        </a:solidFill>
                        <a:effectLst/>
                        <a:latin typeface="Verdana" charset="0"/>
                        <a:ea typeface="宋体" charset="0"/>
                        <a:cs typeface="宋体" charset="0"/>
                      </a:endParaRPr>
                    </a:p>
                    <a:p>
                      <a:pPr marL="285750" marR="0" lvl="0" indent="-285750" algn="l" defTabSz="914400" rtl="0" eaLnBrk="0" fontAlgn="base" latinLnBrk="0" hangingPunct="0">
                        <a:lnSpc>
                          <a:spcPct val="90000"/>
                        </a:lnSpc>
                        <a:spcBef>
                          <a:spcPct val="20000"/>
                        </a:spcBef>
                        <a:spcAft>
                          <a:spcPct val="0"/>
                        </a:spcAft>
                        <a:buClr>
                          <a:srgbClr val="006000"/>
                        </a:buClr>
                        <a:buSzPct val="110000"/>
                        <a:buFontTx/>
                        <a:buChar char="-"/>
                        <a:tabLst/>
                      </a:pPr>
                      <a:endParaRPr kumimoji="0" lang="en-US" sz="1500" b="0" i="0" u="none" strike="noStrike" cap="none" normalizeH="0" baseline="0" dirty="0">
                        <a:ln>
                          <a:noFill/>
                        </a:ln>
                        <a:solidFill>
                          <a:srgbClr val="004600"/>
                        </a:solidFill>
                        <a:effectLst/>
                        <a:latin typeface="Verdana" charset="0"/>
                        <a:ea typeface="宋体" charset="0"/>
                        <a:cs typeface="宋体" charset="0"/>
                      </a:endParaRPr>
                    </a:p>
                  </a:txBody>
                  <a:tcPr marL="91485" marR="91485" marT="45705" marB="45705"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3801" name="Title 1"/>
          <p:cNvSpPr txBox="1">
            <a:spLocks noChangeArrowheads="1"/>
          </p:cNvSpPr>
          <p:nvPr/>
        </p:nvSpPr>
        <p:spPr bwMode="auto">
          <a:xfrm rot="-5400000">
            <a:off x="-982662" y="2271713"/>
            <a:ext cx="3732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1</a:t>
            </a:r>
          </a:p>
        </p:txBody>
      </p:sp>
      <p:pic>
        <p:nvPicPr>
          <p:cNvPr id="33802" name="Imagen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1913" y="1341438"/>
            <a:ext cx="49688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113"/>
            <a:ext cx="9144000" cy="686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818" name="Title 1"/>
          <p:cNvSpPr txBox="1">
            <a:spLocks noChangeArrowheads="1"/>
          </p:cNvSpPr>
          <p:nvPr/>
        </p:nvSpPr>
        <p:spPr bwMode="auto">
          <a:xfrm rot="-5400000">
            <a:off x="-969962" y="2460625"/>
            <a:ext cx="3709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2</a:t>
            </a:r>
          </a:p>
        </p:txBody>
      </p:sp>
      <p:sp>
        <p:nvSpPr>
          <p:cNvPr id="34819" name="Pie 7"/>
          <p:cNvSpPr>
            <a:spLocks/>
          </p:cNvSpPr>
          <p:nvPr/>
        </p:nvSpPr>
        <p:spPr bwMode="auto">
          <a:xfrm rot="5400000">
            <a:off x="2342357" y="-175419"/>
            <a:ext cx="4608512" cy="5191125"/>
          </a:xfrm>
          <a:custGeom>
            <a:avLst/>
            <a:gdLst>
              <a:gd name="T0" fmla="*/ 2312194 w 4608512"/>
              <a:gd name="T1" fmla="*/ 5191110 h 5191125"/>
              <a:gd name="T2" fmla="*/ 35 w 4608512"/>
              <a:gd name="T3" fmla="*/ 2609882 h 5191125"/>
              <a:gd name="T4" fmla="*/ 2304256 w 4608512"/>
              <a:gd name="T5" fmla="*/ 2595563 h 5191125"/>
              <a:gd name="T6" fmla="*/ 2312194 w 4608512"/>
              <a:gd name="T7" fmla="*/ 5191110 h 5191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8512" h="5191125">
                <a:moveTo>
                  <a:pt x="2312194" y="5191110"/>
                </a:moveTo>
                <a:cubicBezTo>
                  <a:pt x="1041460" y="5196041"/>
                  <a:pt x="7046" y="4041251"/>
                  <a:pt x="35" y="2609882"/>
                </a:cubicBezTo>
                <a:lnTo>
                  <a:pt x="2304256" y="2595563"/>
                </a:lnTo>
                <a:lnTo>
                  <a:pt x="2312194" y="5191110"/>
                </a:ln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4820" name="Pie 8"/>
          <p:cNvSpPr>
            <a:spLocks/>
          </p:cNvSpPr>
          <p:nvPr/>
        </p:nvSpPr>
        <p:spPr bwMode="auto">
          <a:xfrm rot="-5400000">
            <a:off x="2375694" y="-351631"/>
            <a:ext cx="5113337" cy="6048375"/>
          </a:xfrm>
          <a:custGeom>
            <a:avLst/>
            <a:gdLst>
              <a:gd name="T0" fmla="*/ 5113315 w 5113337"/>
              <a:gd name="T1" fmla="*/ 3011654 h 6048375"/>
              <a:gd name="T2" fmla="*/ 3689869 w 5113337"/>
              <a:gd name="T3" fmla="*/ 5735089 h 6048375"/>
              <a:gd name="T4" fmla="*/ 606799 w 5113337"/>
              <a:gd name="T5" fmla="*/ 4980232 h 6048375"/>
              <a:gd name="T6" fmla="*/ 143729 w 5113337"/>
              <a:gd name="T7" fmla="*/ 2024490 h 6048375"/>
              <a:gd name="T8" fmla="*/ 2561932 w 5113337"/>
              <a:gd name="T9" fmla="*/ 6 h 6048375"/>
              <a:gd name="T10" fmla="*/ 2556669 w 5113337"/>
              <a:gd name="T11" fmla="*/ 3024188 h 6048375"/>
              <a:gd name="T12" fmla="*/ 5113315 w 5113337"/>
              <a:gd name="T13" fmla="*/ 3011654 h 6048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13337" h="6048375">
                <a:moveTo>
                  <a:pt x="5113315" y="3011654"/>
                </a:moveTo>
                <a:cubicBezTo>
                  <a:pt x="5117361" y="4166485"/>
                  <a:pt x="4565040" y="5223224"/>
                  <a:pt x="3689869" y="5735089"/>
                </a:cubicBezTo>
                <a:cubicBezTo>
                  <a:pt x="2637546" y="6350565"/>
                  <a:pt x="1366100" y="6039265"/>
                  <a:pt x="606799" y="4980232"/>
                </a:cubicBezTo>
                <a:cubicBezTo>
                  <a:pt x="20088" y="4161918"/>
                  <a:pt x="-156129" y="3037144"/>
                  <a:pt x="143729" y="2024490"/>
                </a:cubicBezTo>
                <a:cubicBezTo>
                  <a:pt x="503438" y="809709"/>
                  <a:pt x="1473776" y="-2644"/>
                  <a:pt x="2561932" y="6"/>
                </a:cubicBezTo>
                <a:cubicBezTo>
                  <a:pt x="2560178" y="1008067"/>
                  <a:pt x="2558423" y="2016127"/>
                  <a:pt x="2556669" y="3024188"/>
                </a:cubicBezTo>
                <a:lnTo>
                  <a:pt x="5113315" y="3011654"/>
                </a:ln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4821" name="Content Placeholder 11"/>
          <p:cNvSpPr>
            <a:spLocks noGrp="1"/>
          </p:cNvSpPr>
          <p:nvPr>
            <p:ph sz="half" idx="4294967295"/>
          </p:nvPr>
        </p:nvSpPr>
        <p:spPr>
          <a:xfrm>
            <a:off x="2268538" y="982663"/>
            <a:ext cx="2303462" cy="1150937"/>
          </a:xfrm>
        </p:spPr>
        <p:txBody>
          <a:bodyPr/>
          <a:lstStyle/>
          <a:p>
            <a:pPr marL="0" indent="0" algn="r">
              <a:buFont typeface="Wingdings" charset="0"/>
              <a:buNone/>
            </a:pPr>
            <a:r>
              <a:rPr lang="en-US" sz="1600" b="1">
                <a:solidFill>
                  <a:srgbClr val="004600"/>
                </a:solidFill>
                <a:latin typeface="Verdana" charset="0"/>
              </a:rPr>
              <a:t>2. Smart Sustainable Cities Infrastructure</a:t>
            </a:r>
          </a:p>
        </p:txBody>
      </p:sp>
      <p:sp>
        <p:nvSpPr>
          <p:cNvPr id="34822" name="Content Placeholder 11"/>
          <p:cNvSpPr txBox="1">
            <a:spLocks noChangeArrowheads="1"/>
          </p:cNvSpPr>
          <p:nvPr/>
        </p:nvSpPr>
        <p:spPr bwMode="auto">
          <a:xfrm>
            <a:off x="5148263" y="982663"/>
            <a:ext cx="216535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a:solidFill>
                  <a:srgbClr val="004600"/>
                </a:solidFill>
              </a:rPr>
              <a:t>WG2 coordinator: </a:t>
            </a:r>
            <a:r>
              <a:rPr lang="en-US" sz="1600">
                <a:solidFill>
                  <a:srgbClr val="004600"/>
                </a:solidFill>
              </a:rPr>
              <a:t>Paolo Gemma (Huawei)</a:t>
            </a:r>
          </a:p>
        </p:txBody>
      </p:sp>
      <p:sp>
        <p:nvSpPr>
          <p:cNvPr id="34823" name="Content Placeholder 11"/>
          <p:cNvSpPr txBox="1">
            <a:spLocks noChangeArrowheads="1"/>
          </p:cNvSpPr>
          <p:nvPr/>
        </p:nvSpPr>
        <p:spPr bwMode="auto">
          <a:xfrm>
            <a:off x="2555875" y="2781300"/>
            <a:ext cx="53308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800" b="1" dirty="0">
                <a:solidFill>
                  <a:srgbClr val="004600"/>
                </a:solidFill>
              </a:rPr>
              <a:t>Plan and deliverables:</a:t>
            </a:r>
          </a:p>
          <a:p>
            <a:pPr>
              <a:lnSpc>
                <a:spcPct val="90000"/>
              </a:lnSpc>
              <a:spcBef>
                <a:spcPct val="20000"/>
              </a:spcBef>
              <a:buClr>
                <a:srgbClr val="006000"/>
              </a:buClr>
              <a:buSzPct val="110000"/>
              <a:buFont typeface="Wingdings" charset="0"/>
              <a:buChar char="§"/>
            </a:pPr>
            <a:r>
              <a:rPr lang="en-US" sz="1600" dirty="0">
                <a:solidFill>
                  <a:srgbClr val="004600"/>
                </a:solidFill>
              </a:rPr>
              <a:t>Providing an overview of the use of ICT in cities;</a:t>
            </a:r>
          </a:p>
          <a:p>
            <a:pPr>
              <a:lnSpc>
                <a:spcPct val="90000"/>
              </a:lnSpc>
              <a:spcBef>
                <a:spcPct val="20000"/>
              </a:spcBef>
              <a:buClr>
                <a:srgbClr val="006000"/>
              </a:buClr>
              <a:buSzPct val="110000"/>
              <a:buFont typeface="Wingdings" charset="0"/>
              <a:buChar char="§"/>
            </a:pPr>
            <a:r>
              <a:rPr lang="en-US" sz="1600" dirty="0">
                <a:solidFill>
                  <a:srgbClr val="004600"/>
                </a:solidFill>
              </a:rPr>
              <a:t>Looking at future trends;</a:t>
            </a:r>
          </a:p>
          <a:p>
            <a:pPr>
              <a:lnSpc>
                <a:spcPct val="90000"/>
              </a:lnSpc>
              <a:spcBef>
                <a:spcPct val="20000"/>
              </a:spcBef>
              <a:buClr>
                <a:srgbClr val="006000"/>
              </a:buClr>
              <a:buSzPct val="110000"/>
              <a:buFont typeface="Wingdings" charset="0"/>
              <a:buChar char="§"/>
            </a:pPr>
            <a:r>
              <a:rPr lang="en-US" sz="1600" dirty="0">
                <a:solidFill>
                  <a:srgbClr val="004600"/>
                </a:solidFill>
              </a:rPr>
              <a:t>Identifying standardization’s need;</a:t>
            </a:r>
          </a:p>
          <a:p>
            <a:pPr>
              <a:lnSpc>
                <a:spcPct val="90000"/>
              </a:lnSpc>
              <a:spcBef>
                <a:spcPct val="20000"/>
              </a:spcBef>
              <a:buClr>
                <a:srgbClr val="006000"/>
              </a:buClr>
              <a:buSzPct val="110000"/>
              <a:buFont typeface="Wingdings" charset="0"/>
              <a:buChar char="§"/>
            </a:pPr>
            <a:r>
              <a:rPr lang="en-US" sz="1600" dirty="0">
                <a:solidFill>
                  <a:srgbClr val="004600"/>
                </a:solidFill>
              </a:rPr>
              <a:t>9</a:t>
            </a:r>
            <a:r>
              <a:rPr lang="en-US" sz="1600" dirty="0" smtClean="0">
                <a:solidFill>
                  <a:srgbClr val="004600"/>
                </a:solidFill>
              </a:rPr>
              <a:t> </a:t>
            </a:r>
            <a:r>
              <a:rPr lang="en-US" sz="1600" dirty="0">
                <a:solidFill>
                  <a:srgbClr val="004600"/>
                </a:solidFill>
              </a:rPr>
              <a:t>technical reports under development.</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6866" name="Title 1"/>
          <p:cNvSpPr txBox="1">
            <a:spLocks noChangeArrowheads="1"/>
          </p:cNvSpPr>
          <p:nvPr/>
        </p:nvSpPr>
        <p:spPr bwMode="auto">
          <a:xfrm>
            <a:off x="900113" y="4064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Areas of the Technical Reports</a:t>
            </a:r>
          </a:p>
        </p:txBody>
      </p:sp>
      <p:sp>
        <p:nvSpPr>
          <p:cNvPr id="36867" name="Title 1"/>
          <p:cNvSpPr txBox="1">
            <a:spLocks noChangeArrowheads="1"/>
          </p:cNvSpPr>
          <p:nvPr/>
        </p:nvSpPr>
        <p:spPr bwMode="auto">
          <a:xfrm rot="-5400000">
            <a:off x="-1006475" y="2425700"/>
            <a:ext cx="3783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2</a:t>
            </a:r>
          </a:p>
        </p:txBody>
      </p:sp>
      <p:pic>
        <p:nvPicPr>
          <p:cNvPr id="36868" name="Picture 8" descr="C:\Users\campilon\Desktop\photos\landscape-smart-citi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0150" y="1268413"/>
            <a:ext cx="781685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ounded Rectangle 6"/>
          <p:cNvSpPr>
            <a:spLocks noChangeArrowheads="1"/>
          </p:cNvSpPr>
          <p:nvPr/>
        </p:nvSpPr>
        <p:spPr bwMode="auto">
          <a:xfrm>
            <a:off x="5437187" y="1930400"/>
            <a:ext cx="1438275" cy="647700"/>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eaLnBrk="0" hangingPunct="0">
              <a:lnSpc>
                <a:spcPct val="114000"/>
              </a:lnSpc>
            </a:pPr>
            <a:r>
              <a:rPr lang="en-US" sz="1400" b="1" dirty="0">
                <a:solidFill>
                  <a:srgbClr val="004600"/>
                </a:solidFill>
              </a:rPr>
              <a:t>Smart Buildings</a:t>
            </a:r>
          </a:p>
        </p:txBody>
      </p:sp>
      <p:sp>
        <p:nvSpPr>
          <p:cNvPr id="36870" name="Rounded Rectangle 7"/>
          <p:cNvSpPr>
            <a:spLocks noChangeArrowheads="1"/>
          </p:cNvSpPr>
          <p:nvPr/>
        </p:nvSpPr>
        <p:spPr bwMode="auto">
          <a:xfrm>
            <a:off x="7194550" y="2254250"/>
            <a:ext cx="1698625" cy="669925"/>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eaLnBrk="0" hangingPunct="0">
              <a:lnSpc>
                <a:spcPct val="114000"/>
              </a:lnSpc>
            </a:pPr>
            <a:r>
              <a:rPr lang="en-US" sz="1400" b="1">
                <a:solidFill>
                  <a:srgbClr val="004600"/>
                </a:solidFill>
              </a:rPr>
              <a:t>Smart Infrastructure</a:t>
            </a:r>
          </a:p>
        </p:txBody>
      </p:sp>
      <p:sp>
        <p:nvSpPr>
          <p:cNvPr id="36871" name="Rounded Rectangle 8"/>
          <p:cNvSpPr>
            <a:spLocks noChangeArrowheads="1"/>
          </p:cNvSpPr>
          <p:nvPr/>
        </p:nvSpPr>
        <p:spPr bwMode="auto">
          <a:xfrm>
            <a:off x="3354388" y="2365127"/>
            <a:ext cx="1938337" cy="631825"/>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eaLnBrk="0" hangingPunct="0">
              <a:lnSpc>
                <a:spcPct val="114000"/>
              </a:lnSpc>
            </a:pPr>
            <a:r>
              <a:rPr lang="en-US" sz="1400" b="1" dirty="0">
                <a:solidFill>
                  <a:srgbClr val="004600"/>
                </a:solidFill>
              </a:rPr>
              <a:t>Smart Water management</a:t>
            </a:r>
          </a:p>
        </p:txBody>
      </p:sp>
      <p:sp>
        <p:nvSpPr>
          <p:cNvPr id="36872" name="Rounded Rectangle 9"/>
          <p:cNvSpPr>
            <a:spLocks noChangeArrowheads="1"/>
          </p:cNvSpPr>
          <p:nvPr/>
        </p:nvSpPr>
        <p:spPr bwMode="auto">
          <a:xfrm>
            <a:off x="3178175" y="3357563"/>
            <a:ext cx="2022475" cy="722312"/>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eaLnBrk="0" hangingPunct="0">
              <a:lnSpc>
                <a:spcPct val="114000"/>
              </a:lnSpc>
            </a:pPr>
            <a:r>
              <a:rPr lang="en-US" sz="1400" b="1">
                <a:solidFill>
                  <a:srgbClr val="004600"/>
                </a:solidFill>
              </a:rPr>
              <a:t>Security and Resilience</a:t>
            </a:r>
          </a:p>
        </p:txBody>
      </p:sp>
      <p:sp>
        <p:nvSpPr>
          <p:cNvPr id="36873" name="Rounded Rectangle 10"/>
          <p:cNvSpPr>
            <a:spLocks noChangeArrowheads="1"/>
          </p:cNvSpPr>
          <p:nvPr/>
        </p:nvSpPr>
        <p:spPr bwMode="auto">
          <a:xfrm>
            <a:off x="6155255" y="3342055"/>
            <a:ext cx="1887538" cy="650875"/>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eaLnBrk="0" hangingPunct="0">
              <a:lnSpc>
                <a:spcPct val="114000"/>
              </a:lnSpc>
            </a:pPr>
            <a:r>
              <a:rPr lang="en-US" sz="1400" b="1">
                <a:solidFill>
                  <a:srgbClr val="004600"/>
                </a:solidFill>
              </a:rPr>
              <a:t>EMF considerations</a:t>
            </a:r>
            <a:endParaRPr lang="en-US" sz="2200" b="1">
              <a:solidFill>
                <a:srgbClr val="0070C0"/>
              </a:solidFill>
              <a:latin typeface="Telefonica Text" charset="0"/>
            </a:endParaRPr>
          </a:p>
        </p:txBody>
      </p:sp>
      <p:sp>
        <p:nvSpPr>
          <p:cNvPr id="36874" name="Rounded Rectangle 11"/>
          <p:cNvSpPr>
            <a:spLocks noChangeArrowheads="1"/>
          </p:cNvSpPr>
          <p:nvPr/>
        </p:nvSpPr>
        <p:spPr bwMode="auto">
          <a:xfrm>
            <a:off x="1547813" y="2733675"/>
            <a:ext cx="1446212" cy="981075"/>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eaLnBrk="0" hangingPunct="0">
              <a:lnSpc>
                <a:spcPct val="114000"/>
              </a:lnSpc>
            </a:pPr>
            <a:r>
              <a:rPr lang="en-US" sz="1400" b="1">
                <a:solidFill>
                  <a:srgbClr val="004600"/>
                </a:solidFill>
              </a:rPr>
              <a:t>Climate Change Adaptation</a:t>
            </a:r>
          </a:p>
        </p:txBody>
      </p:sp>
      <p:sp>
        <p:nvSpPr>
          <p:cNvPr id="36875" name="Rounded Rectangle 11"/>
          <p:cNvSpPr>
            <a:spLocks noChangeArrowheads="1"/>
          </p:cNvSpPr>
          <p:nvPr/>
        </p:nvSpPr>
        <p:spPr bwMode="auto">
          <a:xfrm>
            <a:off x="1830388" y="1341438"/>
            <a:ext cx="1662112" cy="719137"/>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eaLnBrk="0" hangingPunct="0">
              <a:lnSpc>
                <a:spcPct val="114000"/>
              </a:lnSpc>
            </a:pPr>
            <a:r>
              <a:rPr lang="en-US" sz="1400" b="1" dirty="0">
                <a:solidFill>
                  <a:srgbClr val="004600"/>
                </a:solidFill>
              </a:rPr>
              <a:t>Integrated Management</a:t>
            </a:r>
          </a:p>
        </p:txBody>
      </p:sp>
      <p:sp>
        <p:nvSpPr>
          <p:cNvPr id="15" name="Rounded Rectangle 8"/>
          <p:cNvSpPr>
            <a:spLocks noChangeArrowheads="1"/>
          </p:cNvSpPr>
          <p:nvPr/>
        </p:nvSpPr>
        <p:spPr bwMode="auto">
          <a:xfrm>
            <a:off x="3817144" y="1437531"/>
            <a:ext cx="1620043" cy="492869"/>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eaLnBrk="0" hangingPunct="0">
              <a:lnSpc>
                <a:spcPct val="114000"/>
              </a:lnSpc>
            </a:pPr>
            <a:r>
              <a:rPr lang="en-US" sz="1400" b="1" dirty="0" smtClean="0">
                <a:solidFill>
                  <a:srgbClr val="004600"/>
                </a:solidFill>
              </a:rPr>
              <a:t>Open Data</a:t>
            </a:r>
            <a:endParaRPr lang="en-US" sz="1400" b="1" dirty="0">
              <a:solidFill>
                <a:srgbClr val="004600"/>
              </a:solidFill>
            </a:endParaRPr>
          </a:p>
        </p:txBody>
      </p:sp>
      <p:sp>
        <p:nvSpPr>
          <p:cNvPr id="16" name="Rounded Rectangle 8"/>
          <p:cNvSpPr>
            <a:spLocks noChangeArrowheads="1"/>
          </p:cNvSpPr>
          <p:nvPr/>
        </p:nvSpPr>
        <p:spPr bwMode="auto">
          <a:xfrm>
            <a:off x="5081935" y="4165327"/>
            <a:ext cx="1938337" cy="631825"/>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eaLnBrk="0" hangingPunct="0">
              <a:lnSpc>
                <a:spcPct val="114000"/>
              </a:lnSpc>
            </a:pPr>
            <a:r>
              <a:rPr lang="en-US" sz="1400" b="1" dirty="0" smtClean="0">
                <a:solidFill>
                  <a:srgbClr val="004600"/>
                </a:solidFill>
              </a:rPr>
              <a:t>Energy Efficiency</a:t>
            </a:r>
            <a:endParaRPr lang="en-US" sz="1400" b="1" dirty="0">
              <a:solidFill>
                <a:srgbClr val="004600"/>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7890"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TR1/WG2 </a:t>
            </a:r>
            <a:r>
              <a:rPr lang="en-US" sz="2400" b="1">
                <a:solidFill>
                  <a:srgbClr val="002A00"/>
                </a:solidFill>
              </a:rPr>
              <a:t>Technical Report on Smart Water Management for Smart Sustainable Cities</a:t>
            </a:r>
          </a:p>
        </p:txBody>
      </p:sp>
      <p:graphicFrame>
        <p:nvGraphicFramePr>
          <p:cNvPr id="25604" name="Group 4"/>
          <p:cNvGraphicFramePr>
            <a:graphicFrameLocks noGrp="1"/>
          </p:cNvGraphicFramePr>
          <p:nvPr>
            <p:extLst>
              <p:ext uri="{D42A27DB-BD31-4B8C-83A1-F6EECF244321}">
                <p14:modId xmlns:p14="http://schemas.microsoft.com/office/powerpoint/2010/main" val="1965314953"/>
              </p:ext>
            </p:extLst>
          </p:nvPr>
        </p:nvGraphicFramePr>
        <p:xfrm>
          <a:off x="1476375" y="1328738"/>
          <a:ext cx="7127875" cy="3684587"/>
        </p:xfrm>
        <a:graphic>
          <a:graphicData uri="http://schemas.openxmlformats.org/drawingml/2006/table">
            <a:tbl>
              <a:tblPr/>
              <a:tblGrid>
                <a:gridCol w="1593850"/>
                <a:gridCol w="5534025"/>
              </a:tblGrid>
              <a:tr h="1647926">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dirty="0">
                          <a:ln>
                            <a:noFill/>
                          </a:ln>
                          <a:solidFill>
                            <a:srgbClr val="004600"/>
                          </a:solidFill>
                          <a:effectLst/>
                          <a:latin typeface="Verdana" charset="0"/>
                          <a:ea typeface="宋体" charset="0"/>
                          <a:cs typeface="宋体" charset="0"/>
                        </a:rPr>
                        <a:t>Highlight</a:t>
                      </a:r>
                      <a:r>
                        <a:rPr kumimoji="0" lang="en-US" altLang="zh-CN" sz="16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600" b="1" i="0" u="none" strike="noStrike" cap="none" normalizeH="0" baseline="0" dirty="0">
                        <a:ln>
                          <a:noFill/>
                        </a:ln>
                        <a:solidFill>
                          <a:srgbClr val="004600"/>
                        </a:solidFill>
                        <a:effectLst/>
                        <a:latin typeface="Verdana" charset="0"/>
                        <a:ea typeface="宋体" charset="0"/>
                        <a:cs typeface="宋体" charset="0"/>
                      </a:endParaRPr>
                    </a:p>
                  </a:txBody>
                  <a:tcPr marL="91435" marR="91435" marT="45718" marB="45718"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600" b="0" i="0" u="none" strike="noStrike" cap="none" normalizeH="0" baseline="0">
                          <a:ln>
                            <a:noFill/>
                          </a:ln>
                          <a:solidFill>
                            <a:srgbClr val="004600"/>
                          </a:solidFill>
                          <a:effectLst/>
                          <a:latin typeface="Verdana" charset="0"/>
                          <a:ea typeface="宋体" charset="0"/>
                          <a:cs typeface="宋体" charset="0"/>
                        </a:rPr>
                        <a:t>Smart Water Management (SWM) in cities seeks to alleviate challenges in the urban water management and water sector through the incorporation of Information and Communication Technologies (ICTs) products</a:t>
                      </a:r>
                      <a:r>
                        <a:rPr kumimoji="0" lang="zh-CN" altLang="en-US" sz="1600" b="0" i="0" u="none" strike="noStrike" cap="none" normalizeH="0" baseline="0">
                          <a:ln>
                            <a:noFill/>
                          </a:ln>
                          <a:solidFill>
                            <a:srgbClr val="004600"/>
                          </a:solidFill>
                          <a:effectLst/>
                          <a:latin typeface="Verdana" charset="0"/>
                          <a:ea typeface="宋体" charset="0"/>
                          <a:cs typeface="宋体" charset="0"/>
                        </a:rPr>
                        <a:t>, solution and systems in areas of water management and sanitation.</a:t>
                      </a:r>
                    </a:p>
                  </a:txBody>
                  <a:tcPr marL="91435" marR="91435" marT="45718" marB="45718"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066746">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Important dates</a:t>
                      </a:r>
                    </a:p>
                  </a:txBody>
                  <a:tcPr marL="91435" marR="91435" marT="45718" marB="45718"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600" b="0" i="0" u="none" strike="noStrike" cap="none" normalizeH="0" baseline="0" dirty="0">
                          <a:ln>
                            <a:noFill/>
                          </a:ln>
                          <a:solidFill>
                            <a:srgbClr val="004600"/>
                          </a:solidFill>
                          <a:effectLst/>
                          <a:latin typeface="Verdana" charset="0"/>
                          <a:ea typeface="宋体" charset="0"/>
                          <a:cs typeface="宋体" charset="0"/>
                        </a:rPr>
                        <a:t>Approval to be sought at the next FG SSC meeting</a:t>
                      </a:r>
                      <a:r>
                        <a:rPr kumimoji="0" lang="zh-CN" altLang="en-US" sz="1600" b="0" i="0" u="none" strike="noStrike" cap="none" normalizeH="0" baseline="0" dirty="0">
                          <a:ln>
                            <a:noFill/>
                          </a:ln>
                          <a:solidFill>
                            <a:srgbClr val="004600"/>
                          </a:solidFill>
                          <a:effectLst/>
                          <a:latin typeface="Verdana" charset="0"/>
                          <a:ea typeface="宋体" charset="0"/>
                          <a:cs typeface="宋体" charset="0"/>
                        </a:rPr>
                        <a:t>:</a:t>
                      </a:r>
                      <a:r>
                        <a:rPr kumimoji="0" lang="en-US" sz="1600" b="0" i="0" u="none" strike="noStrike" cap="none" normalizeH="0" baseline="0" dirty="0">
                          <a:ln>
                            <a:noFill/>
                          </a:ln>
                          <a:solidFill>
                            <a:srgbClr val="004600"/>
                          </a:solidFill>
                          <a:effectLst/>
                          <a:latin typeface="Verdana" charset="0"/>
                          <a:ea typeface="宋体" charset="0"/>
                          <a:cs typeface="宋体" charset="0"/>
                        </a:rPr>
                        <a:t> </a:t>
                      </a:r>
                      <a:r>
                        <a:rPr kumimoji="0" lang="en-US" sz="1600" b="0" i="0" u="none" strike="noStrike" cap="none" normalizeH="0" baseline="0" dirty="0" smtClean="0">
                          <a:ln>
                            <a:noFill/>
                          </a:ln>
                          <a:solidFill>
                            <a:srgbClr val="004600"/>
                          </a:solidFill>
                          <a:effectLst/>
                          <a:latin typeface="Verdana" charset="0"/>
                          <a:ea typeface="宋体" charset="0"/>
                          <a:cs typeface="宋体" charset="0"/>
                        </a:rPr>
                        <a:t>October 2014</a:t>
                      </a:r>
                      <a:endParaRPr kumimoji="0" lang="en-US" sz="1600" b="0" i="0" u="none" strike="noStrike" cap="none" normalizeH="0" baseline="0" dirty="0">
                        <a:ln>
                          <a:noFill/>
                        </a:ln>
                        <a:solidFill>
                          <a:srgbClr val="004600"/>
                        </a:solidFill>
                        <a:effectLst/>
                        <a:latin typeface="Verdana" charset="0"/>
                        <a:ea typeface="宋体" charset="0"/>
                        <a:cs typeface="宋体" charset="0"/>
                      </a:endParaRP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endParaRPr kumimoji="0" lang="en-US" sz="1600" b="0" i="0" u="none" strike="noStrike" cap="none" normalizeH="0" baseline="0" dirty="0">
                        <a:ln>
                          <a:noFill/>
                        </a:ln>
                        <a:solidFill>
                          <a:srgbClr val="004600"/>
                        </a:solidFill>
                        <a:effectLst/>
                        <a:latin typeface="Verdana" charset="0"/>
                        <a:ea typeface="宋体" charset="0"/>
                        <a:cs typeface="宋体" charset="0"/>
                      </a:endParaRPr>
                    </a:p>
                  </a:txBody>
                  <a:tcPr marL="91435" marR="91435" marT="45718" marB="45718"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r>
              <a:tr h="969915">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Hyperlink</a:t>
                      </a:r>
                    </a:p>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endParaRPr kumimoji="0" lang="zh-CN" altLang="en-US" sz="1600" b="1" i="0" u="none" strike="noStrike" cap="none" normalizeH="0" baseline="0">
                        <a:ln>
                          <a:noFill/>
                        </a:ln>
                        <a:solidFill>
                          <a:srgbClr val="004600"/>
                        </a:solidFill>
                        <a:effectLst/>
                        <a:latin typeface="Verdana" charset="0"/>
                        <a:ea typeface="宋体" charset="0"/>
                        <a:cs typeface="宋体" charset="0"/>
                      </a:endParaRPr>
                    </a:p>
                  </a:txBody>
                  <a:tcPr marL="91435" marR="91435" marT="45718" marB="45718"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600" b="0" i="0" u="none" strike="noStrike" cap="none" normalizeH="0" baseline="0">
                          <a:ln>
                            <a:noFill/>
                          </a:ln>
                          <a:solidFill>
                            <a:srgbClr val="004600"/>
                          </a:solidFill>
                          <a:effectLst/>
                          <a:latin typeface="Verdana" charset="0"/>
                          <a:ea typeface="宋体" charset="0"/>
                          <a:cs typeface="宋体" charset="0"/>
                        </a:rPr>
                        <a:t>http://ifa.itu.int/t/fg/ssc/docs/draft_deliverables/</a:t>
                      </a:r>
                    </a:p>
                  </a:txBody>
                  <a:tcPr marL="91435" marR="91435" marT="45718" marB="45718"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7901" name="Title 1"/>
          <p:cNvSpPr txBox="1">
            <a:spLocks noChangeArrowheads="1"/>
          </p:cNvSpPr>
          <p:nvPr/>
        </p:nvSpPr>
        <p:spPr bwMode="auto">
          <a:xfrm rot="-5400000">
            <a:off x="-1034256" y="2812257"/>
            <a:ext cx="383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a:t>
            </a:r>
            <a:r>
              <a:rPr lang="zh-CN" altLang="en-US" sz="2400" b="1">
                <a:solidFill>
                  <a:srgbClr val="002A00"/>
                </a:solidFill>
              </a:rPr>
              <a:t>2</a:t>
            </a:r>
            <a:endParaRPr lang="en-US" sz="2400" b="1">
              <a:solidFill>
                <a:srgbClr val="002A00"/>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62" name="TextBox 2"/>
          <p:cNvSpPr txBox="1">
            <a:spLocks noChangeArrowheads="1"/>
          </p:cNvSpPr>
          <p:nvPr/>
        </p:nvSpPr>
        <p:spPr bwMode="auto">
          <a:xfrm>
            <a:off x="971550" y="150465"/>
            <a:ext cx="7200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eaLnBrk="1" hangingPunct="1"/>
            <a:r>
              <a:rPr lang="en-US" sz="2400" b="1" dirty="0">
                <a:solidFill>
                  <a:srgbClr val="002A00"/>
                </a:solidFill>
              </a:rPr>
              <a:t>What is ITU doing to shape </a:t>
            </a:r>
            <a:br>
              <a:rPr lang="en-US" sz="2400" b="1" dirty="0">
                <a:solidFill>
                  <a:srgbClr val="002A00"/>
                </a:solidFill>
              </a:rPr>
            </a:br>
            <a:r>
              <a:rPr lang="en-US" sz="2400" b="1" dirty="0">
                <a:solidFill>
                  <a:srgbClr val="002A00"/>
                </a:solidFill>
              </a:rPr>
              <a:t>Smart Sustainable Cities?</a:t>
            </a:r>
            <a:endParaRPr lang="en-US" sz="2400" b="1" dirty="0">
              <a:solidFill>
                <a:srgbClr val="002A00"/>
              </a:solidFill>
            </a:endParaRPr>
          </a:p>
        </p:txBody>
      </p:sp>
      <p:sp>
        <p:nvSpPr>
          <p:cNvPr id="15364" name="Rectangle 3"/>
          <p:cNvSpPr txBox="1">
            <a:spLocks noChangeArrowheads="1"/>
          </p:cNvSpPr>
          <p:nvPr/>
        </p:nvSpPr>
        <p:spPr bwMode="auto">
          <a:xfrm>
            <a:off x="900113" y="2155825"/>
            <a:ext cx="78486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5000"/>
              </a:spcBef>
              <a:spcAft>
                <a:spcPct val="25000"/>
              </a:spcAft>
              <a:buClr>
                <a:srgbClr val="0E438A"/>
              </a:buClr>
              <a:buSzPct val="110000"/>
              <a:buFont typeface="Wingdings" charset="0"/>
              <a:buNone/>
            </a:pPr>
            <a:endParaRPr lang="de-DE" sz="1600" dirty="0">
              <a:solidFill>
                <a:srgbClr val="003300"/>
              </a:solidFill>
            </a:endParaRPr>
          </a:p>
        </p:txBody>
      </p:sp>
      <p:pic>
        <p:nvPicPr>
          <p:cNvPr id="7" name="Picture 2" descr="C:\Users\campilon\Pictures\SHUTTERSTOCK\shutterstock_154166135-[Converted].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91680" y="764704"/>
            <a:ext cx="5977680" cy="61830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6084168" y="4775758"/>
            <a:ext cx="2448272" cy="957498"/>
          </a:xfrm>
          <a:prstGeom prst="rect">
            <a:avLst/>
          </a:prstGeom>
          <a:solidFill>
            <a:srgbClr val="EAF3FC">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9" name="Rectangle 8"/>
          <p:cNvSpPr/>
          <p:nvPr/>
        </p:nvSpPr>
        <p:spPr bwMode="auto">
          <a:xfrm>
            <a:off x="971600" y="4714447"/>
            <a:ext cx="2952328" cy="1090817"/>
          </a:xfrm>
          <a:prstGeom prst="rect">
            <a:avLst/>
          </a:prstGeom>
          <a:solidFill>
            <a:srgbClr val="EAF3FC">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10" name="Rectangle 9"/>
          <p:cNvSpPr/>
          <p:nvPr/>
        </p:nvSpPr>
        <p:spPr bwMode="auto">
          <a:xfrm>
            <a:off x="966324" y="1769040"/>
            <a:ext cx="2808312" cy="1296144"/>
          </a:xfrm>
          <a:prstGeom prst="rect">
            <a:avLst/>
          </a:prstGeom>
          <a:solidFill>
            <a:srgbClr val="EAF3FC">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11" name="Rectangle 10"/>
          <p:cNvSpPr/>
          <p:nvPr/>
        </p:nvSpPr>
        <p:spPr bwMode="auto">
          <a:xfrm>
            <a:off x="5940152" y="1837272"/>
            <a:ext cx="2592288" cy="1152757"/>
          </a:xfrm>
          <a:prstGeom prst="rect">
            <a:avLst/>
          </a:prstGeom>
          <a:solidFill>
            <a:srgbClr val="EAF3FC">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12" name="TextBox 11"/>
          <p:cNvSpPr txBox="1"/>
          <p:nvPr/>
        </p:nvSpPr>
        <p:spPr>
          <a:xfrm>
            <a:off x="1043608" y="1909281"/>
            <a:ext cx="2592288" cy="1015663"/>
          </a:xfrm>
          <a:prstGeom prst="rect">
            <a:avLst/>
          </a:prstGeom>
          <a:noFill/>
        </p:spPr>
        <p:txBody>
          <a:bodyPr wrap="square" rtlCol="0">
            <a:spAutoFit/>
          </a:bodyPr>
          <a:lstStyle/>
          <a:p>
            <a:pPr lvl="0" algn="ctr">
              <a:defRPr/>
            </a:pPr>
            <a:r>
              <a:rPr lang="en-US" sz="2000" b="1" kern="0" dirty="0" smtClean="0">
                <a:solidFill>
                  <a:schemeClr val="tx1">
                    <a:lumMod val="75000"/>
                    <a:lumOff val="25000"/>
                  </a:schemeClr>
                </a:solidFill>
                <a:latin typeface="Cambria" panose="02040503050406030204" pitchFamily="18" charset="0"/>
              </a:rPr>
              <a:t>ITU-T Study Group 5 “Environment and Climate Change”</a:t>
            </a:r>
            <a:endParaRPr lang="en-US" sz="2000" b="1" kern="0" dirty="0">
              <a:solidFill>
                <a:schemeClr val="tx1">
                  <a:lumMod val="75000"/>
                  <a:lumOff val="25000"/>
                </a:schemeClr>
              </a:solidFill>
              <a:latin typeface="Cambria" panose="02040503050406030204" pitchFamily="18" charset="0"/>
            </a:endParaRPr>
          </a:p>
        </p:txBody>
      </p:sp>
      <p:sp>
        <p:nvSpPr>
          <p:cNvPr id="13" name="TextBox 12"/>
          <p:cNvSpPr txBox="1"/>
          <p:nvPr/>
        </p:nvSpPr>
        <p:spPr>
          <a:xfrm>
            <a:off x="6012160" y="1909281"/>
            <a:ext cx="2520280" cy="1015663"/>
          </a:xfrm>
          <a:prstGeom prst="rect">
            <a:avLst/>
          </a:prstGeom>
          <a:noFill/>
        </p:spPr>
        <p:txBody>
          <a:bodyPr wrap="square" rtlCol="0">
            <a:spAutoFit/>
          </a:bodyPr>
          <a:lstStyle/>
          <a:p>
            <a:pPr lvl="0" algn="ctr">
              <a:defRPr/>
            </a:pPr>
            <a:r>
              <a:rPr lang="en-US" sz="2000" b="1" kern="0" dirty="0" smtClean="0">
                <a:solidFill>
                  <a:schemeClr val="tx1">
                    <a:lumMod val="75000"/>
                    <a:lumOff val="25000"/>
                  </a:schemeClr>
                </a:solidFill>
                <a:latin typeface="Cambria" panose="02040503050406030204" pitchFamily="18" charset="0"/>
              </a:rPr>
              <a:t>Focus Group on Smart Sustainable Cities</a:t>
            </a:r>
            <a:endParaRPr lang="en-US" sz="2000" b="1" kern="0" dirty="0">
              <a:solidFill>
                <a:schemeClr val="tx1">
                  <a:lumMod val="75000"/>
                  <a:lumOff val="25000"/>
                </a:schemeClr>
              </a:solidFill>
              <a:latin typeface="Cambria" panose="02040503050406030204" pitchFamily="18" charset="0"/>
            </a:endParaRPr>
          </a:p>
        </p:txBody>
      </p:sp>
      <p:sp>
        <p:nvSpPr>
          <p:cNvPr id="14" name="TextBox 13"/>
          <p:cNvSpPr txBox="1"/>
          <p:nvPr/>
        </p:nvSpPr>
        <p:spPr>
          <a:xfrm>
            <a:off x="755576" y="4809346"/>
            <a:ext cx="3168352" cy="707886"/>
          </a:xfrm>
          <a:prstGeom prst="rect">
            <a:avLst/>
          </a:prstGeom>
          <a:noFill/>
        </p:spPr>
        <p:txBody>
          <a:bodyPr wrap="square" rtlCol="0">
            <a:spAutoFit/>
          </a:bodyPr>
          <a:lstStyle/>
          <a:p>
            <a:pPr lvl="0" algn="ctr">
              <a:defRPr/>
            </a:pPr>
            <a:r>
              <a:rPr lang="en-US" sz="2000" b="1" kern="0" dirty="0" smtClean="0">
                <a:solidFill>
                  <a:schemeClr val="tx1">
                    <a:lumMod val="75000"/>
                    <a:lumOff val="25000"/>
                  </a:schemeClr>
                </a:solidFill>
                <a:latin typeface="Cambria" panose="02040503050406030204" pitchFamily="18" charset="0"/>
              </a:rPr>
              <a:t>Raising awareness and building partnerships</a:t>
            </a:r>
            <a:endParaRPr lang="en-US" sz="2000" b="1" kern="0" dirty="0">
              <a:solidFill>
                <a:schemeClr val="tx1">
                  <a:lumMod val="75000"/>
                  <a:lumOff val="25000"/>
                </a:schemeClr>
              </a:solidFill>
              <a:latin typeface="Cambria" panose="02040503050406030204" pitchFamily="18" charset="0"/>
            </a:endParaRPr>
          </a:p>
        </p:txBody>
      </p:sp>
      <p:sp>
        <p:nvSpPr>
          <p:cNvPr id="15" name="TextBox 14"/>
          <p:cNvSpPr txBox="1"/>
          <p:nvPr/>
        </p:nvSpPr>
        <p:spPr>
          <a:xfrm>
            <a:off x="6012160" y="4869160"/>
            <a:ext cx="2592288" cy="707886"/>
          </a:xfrm>
          <a:prstGeom prst="rect">
            <a:avLst/>
          </a:prstGeom>
          <a:noFill/>
        </p:spPr>
        <p:txBody>
          <a:bodyPr wrap="square" rtlCol="0">
            <a:spAutoFit/>
          </a:bodyPr>
          <a:lstStyle/>
          <a:p>
            <a:pPr lvl="0" algn="ctr">
              <a:defRPr/>
            </a:pPr>
            <a:r>
              <a:rPr lang="en-US" sz="2000" b="1" kern="0" dirty="0" smtClean="0">
                <a:solidFill>
                  <a:schemeClr val="tx1">
                    <a:lumMod val="75000"/>
                    <a:lumOff val="25000"/>
                  </a:schemeClr>
                </a:solidFill>
                <a:latin typeface="Cambria" panose="02040503050406030204" pitchFamily="18" charset="0"/>
              </a:rPr>
              <a:t>Research and development</a:t>
            </a:r>
            <a:endParaRPr lang="en-US" sz="2000" b="1" kern="0" dirty="0">
              <a:solidFill>
                <a:schemeClr val="tx1">
                  <a:lumMod val="75000"/>
                  <a:lumOff val="25000"/>
                </a:schemeClr>
              </a:solidFill>
              <a:latin typeface="Cambria" panose="02040503050406030204" pitchFamily="18" charset="0"/>
            </a:endParaRPr>
          </a:p>
        </p:txBody>
      </p:sp>
    </p:spTree>
    <p:extLst>
      <p:ext uri="{BB962C8B-B14F-4D97-AF65-F5344CB8AC3E}">
        <p14:creationId xmlns:p14="http://schemas.microsoft.com/office/powerpoint/2010/main" val="220513544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914" name="Title 1"/>
          <p:cNvSpPr txBox="1">
            <a:spLocks noChangeArrowheads="1"/>
          </p:cNvSpPr>
          <p:nvPr/>
        </p:nvSpPr>
        <p:spPr bwMode="auto">
          <a:xfrm>
            <a:off x="900113" y="42863"/>
            <a:ext cx="77724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TR2/WG2 </a:t>
            </a:r>
            <a:r>
              <a:rPr lang="en-US" sz="2400" b="1">
                <a:solidFill>
                  <a:srgbClr val="002A00"/>
                </a:solidFill>
              </a:rPr>
              <a:t>Technical Report on ICT Infrastructure for Climate Change Adaptation in cities</a:t>
            </a:r>
          </a:p>
        </p:txBody>
      </p:sp>
      <p:graphicFrame>
        <p:nvGraphicFramePr>
          <p:cNvPr id="26628" name="Group 4"/>
          <p:cNvGraphicFramePr>
            <a:graphicFrameLocks noGrp="1"/>
          </p:cNvGraphicFramePr>
          <p:nvPr>
            <p:extLst>
              <p:ext uri="{D42A27DB-BD31-4B8C-83A1-F6EECF244321}">
                <p14:modId xmlns:p14="http://schemas.microsoft.com/office/powerpoint/2010/main" val="3671286088"/>
              </p:ext>
            </p:extLst>
          </p:nvPr>
        </p:nvGraphicFramePr>
        <p:xfrm>
          <a:off x="1692275" y="1328738"/>
          <a:ext cx="6769100" cy="3446463"/>
        </p:xfrm>
        <a:graphic>
          <a:graphicData uri="http://schemas.openxmlformats.org/drawingml/2006/table">
            <a:tbl>
              <a:tblPr/>
              <a:tblGrid>
                <a:gridCol w="1512888"/>
                <a:gridCol w="5256212"/>
              </a:tblGrid>
              <a:tr h="1547813">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dirty="0">
                          <a:ln>
                            <a:noFill/>
                          </a:ln>
                          <a:solidFill>
                            <a:srgbClr val="004600"/>
                          </a:solidFill>
                          <a:effectLst/>
                          <a:latin typeface="Verdana" charset="0"/>
                          <a:ea typeface="宋体" charset="0"/>
                          <a:cs typeface="宋体" charset="0"/>
                        </a:rPr>
                        <a:t>Highlight</a:t>
                      </a:r>
                      <a:r>
                        <a:rPr kumimoji="0" lang="en-US" altLang="zh-CN" sz="16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600" b="1" i="0" u="none" strike="noStrike" cap="none" normalizeH="0" baseline="0" dirty="0">
                        <a:ln>
                          <a:noFill/>
                        </a:ln>
                        <a:solidFill>
                          <a:srgbClr val="004600"/>
                        </a:solidFill>
                        <a:effectLst/>
                        <a:latin typeface="Verdana" charset="0"/>
                        <a:ea typeface="宋体" charset="0"/>
                        <a:cs typeface="宋体" charset="0"/>
                      </a:endParaRPr>
                    </a:p>
                  </a:txBody>
                  <a:tcPr marL="91439" marR="91439" marT="45714" marB="45714"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zh-CN" altLang="en-US" sz="1500" b="0" i="0" u="none" strike="noStrike" cap="none" normalizeH="0" baseline="0">
                          <a:ln>
                            <a:noFill/>
                          </a:ln>
                          <a:solidFill>
                            <a:srgbClr val="004600"/>
                          </a:solidFill>
                          <a:effectLst/>
                          <a:latin typeface="Verdana" charset="0"/>
                          <a:ea typeface="宋体" charset="0"/>
                          <a:cs typeface="宋体" charset="0"/>
                        </a:rPr>
                        <a:t>D</a:t>
                      </a:r>
                      <a:r>
                        <a:rPr kumimoji="0" lang="en-US" sz="1500" b="0" i="0" u="none" strike="noStrike" cap="none" normalizeH="0" baseline="0">
                          <a:ln>
                            <a:noFill/>
                          </a:ln>
                          <a:solidFill>
                            <a:srgbClr val="004600"/>
                          </a:solidFill>
                          <a:effectLst/>
                          <a:latin typeface="Verdana" charset="0"/>
                          <a:ea typeface="宋体" charset="0"/>
                          <a:cs typeface="宋体" charset="0"/>
                        </a:rPr>
                        <a:t>escribes in general terms the impacts of climate change in cities and highlights the reasons for cities to improve their capacity to respond to the challenges posed by climate change.</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zh-CN" altLang="en-US" sz="1500" b="0" i="0" u="none" strike="noStrike" cap="none" normalizeH="0" baseline="0">
                          <a:ln>
                            <a:noFill/>
                          </a:ln>
                          <a:solidFill>
                            <a:srgbClr val="004600"/>
                          </a:solidFill>
                          <a:effectLst/>
                          <a:latin typeface="Verdana" charset="0"/>
                          <a:ea typeface="宋体" charset="0"/>
                          <a:cs typeface="宋体" charset="0"/>
                        </a:rPr>
                        <a:t>Further expands by identifying the role of ICTs in helping cities to adapt to climate change.</a:t>
                      </a:r>
                    </a:p>
                  </a:txBody>
                  <a:tcPr marL="91439" marR="91439" marT="45714" marB="45714"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98425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Important dates</a:t>
                      </a:r>
                    </a:p>
                  </a:txBody>
                  <a:tcPr marL="91439" marR="91439" marT="45714" marB="45714"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Approval to be sought at the </a:t>
                      </a:r>
                      <a:r>
                        <a:rPr kumimoji="0" lang="en-US" sz="1500" b="0" i="0" u="none" strike="noStrike" cap="none" normalizeH="0" baseline="0" dirty="0" smtClean="0">
                          <a:ln>
                            <a:noFill/>
                          </a:ln>
                          <a:solidFill>
                            <a:srgbClr val="004600"/>
                          </a:solidFill>
                          <a:effectLst/>
                          <a:latin typeface="Verdana" charset="0"/>
                          <a:ea typeface="宋体" charset="0"/>
                          <a:cs typeface="宋体" charset="0"/>
                        </a:rPr>
                        <a:t>FG </a:t>
                      </a:r>
                      <a:r>
                        <a:rPr kumimoji="0" lang="en-US" sz="1500" b="0" i="0" u="none" strike="noStrike" cap="none" normalizeH="0" baseline="0" dirty="0">
                          <a:ln>
                            <a:noFill/>
                          </a:ln>
                          <a:solidFill>
                            <a:srgbClr val="004600"/>
                          </a:solidFill>
                          <a:effectLst/>
                          <a:latin typeface="Verdana" charset="0"/>
                          <a:ea typeface="宋体" charset="0"/>
                          <a:cs typeface="宋体" charset="0"/>
                        </a:rPr>
                        <a:t>SSC meeting</a:t>
                      </a:r>
                      <a:r>
                        <a:rPr kumimoji="0" lang="zh-CN" altLang="en-US" sz="1500" b="0" i="0" u="none" strike="noStrike" cap="none" normalizeH="0" baseline="0" dirty="0">
                          <a:ln>
                            <a:noFill/>
                          </a:ln>
                          <a:solidFill>
                            <a:srgbClr val="004600"/>
                          </a:solidFill>
                          <a:effectLst/>
                          <a:latin typeface="Verdana" charset="0"/>
                          <a:ea typeface="宋体" charset="0"/>
                          <a:cs typeface="宋体" charset="0"/>
                        </a:rPr>
                        <a:t>:</a:t>
                      </a:r>
                      <a:r>
                        <a:rPr kumimoji="0" lang="en-US" sz="1500" b="0" i="0" u="none" strike="noStrike" cap="none" normalizeH="0" baseline="0" dirty="0">
                          <a:ln>
                            <a:noFill/>
                          </a:ln>
                          <a:solidFill>
                            <a:srgbClr val="004600"/>
                          </a:solidFill>
                          <a:effectLst/>
                          <a:latin typeface="Verdana" charset="0"/>
                          <a:ea typeface="宋体" charset="0"/>
                          <a:cs typeface="宋体" charset="0"/>
                        </a:rPr>
                        <a:t> </a:t>
                      </a:r>
                      <a:r>
                        <a:rPr kumimoji="0" lang="en-US" sz="1500" b="0" i="0" u="none" strike="noStrike" cap="none" normalizeH="0" baseline="0" dirty="0" smtClean="0">
                          <a:ln>
                            <a:noFill/>
                          </a:ln>
                          <a:solidFill>
                            <a:srgbClr val="004600"/>
                          </a:solidFill>
                          <a:effectLst/>
                          <a:latin typeface="Verdana" charset="0"/>
                          <a:ea typeface="宋体" charset="0"/>
                          <a:cs typeface="宋体" charset="0"/>
                        </a:rPr>
                        <a:t>October 2014</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txBody>
                  <a:tcPr marL="91439" marR="91439" marT="45714" marB="45714"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r>
              <a:tr h="91440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Hyperlink</a:t>
                      </a:r>
                    </a:p>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endParaRPr kumimoji="0" lang="zh-CN" altLang="en-US" sz="1600" b="1" i="0" u="none" strike="noStrike" cap="none" normalizeH="0" baseline="0">
                        <a:ln>
                          <a:noFill/>
                        </a:ln>
                        <a:solidFill>
                          <a:srgbClr val="004600"/>
                        </a:solidFill>
                        <a:effectLst/>
                        <a:latin typeface="Verdana" charset="0"/>
                        <a:ea typeface="宋体" charset="0"/>
                        <a:cs typeface="宋体" charset="0"/>
                      </a:endParaRPr>
                    </a:p>
                  </a:txBody>
                  <a:tcPr marL="91439" marR="91439" marT="45714" marB="45714"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a:ln>
                            <a:noFill/>
                          </a:ln>
                          <a:solidFill>
                            <a:srgbClr val="004600"/>
                          </a:solidFill>
                          <a:effectLst/>
                          <a:latin typeface="Verdana" charset="0"/>
                          <a:ea typeface="宋体" charset="0"/>
                          <a:cs typeface="宋体" charset="0"/>
                        </a:rPr>
                        <a:t>http://ifa.itu.int/t/fg/ssc/docs/draft_deliverables/</a:t>
                      </a:r>
                    </a:p>
                  </a:txBody>
                  <a:tcPr marL="91439" marR="91439" marT="45714" marB="45714"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8925" name="Title 1"/>
          <p:cNvSpPr txBox="1">
            <a:spLocks noChangeArrowheads="1"/>
          </p:cNvSpPr>
          <p:nvPr/>
        </p:nvSpPr>
        <p:spPr bwMode="auto">
          <a:xfrm rot="-5400000">
            <a:off x="-962819" y="2883695"/>
            <a:ext cx="369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a:t>
            </a:r>
            <a:r>
              <a:rPr lang="zh-CN" altLang="en-US" sz="2400" b="1">
                <a:solidFill>
                  <a:srgbClr val="002A00"/>
                </a:solidFill>
              </a:rPr>
              <a:t>2</a:t>
            </a:r>
            <a:endParaRPr lang="en-US" sz="2400" b="1">
              <a:solidFill>
                <a:srgbClr val="002A00"/>
              </a:solidFil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9938" name="Title 1"/>
          <p:cNvSpPr txBox="1">
            <a:spLocks noChangeArrowheads="1"/>
          </p:cNvSpPr>
          <p:nvPr/>
        </p:nvSpPr>
        <p:spPr bwMode="auto">
          <a:xfrm>
            <a:off x="900113" y="36513"/>
            <a:ext cx="80645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TR3/WG2 </a:t>
            </a:r>
            <a:r>
              <a:rPr lang="en-US" sz="2400" b="1">
                <a:solidFill>
                  <a:srgbClr val="002A00"/>
                </a:solidFill>
              </a:rPr>
              <a:t>Technical Report on </a:t>
            </a:r>
            <a:br>
              <a:rPr lang="en-US" sz="2400" b="1">
                <a:solidFill>
                  <a:srgbClr val="002A00"/>
                </a:solidFill>
              </a:rPr>
            </a:br>
            <a:r>
              <a:rPr lang="en-US" sz="2400" b="1">
                <a:solidFill>
                  <a:srgbClr val="002A00"/>
                </a:solidFill>
              </a:rPr>
              <a:t>Cyber-Security, Data Protection &amp; </a:t>
            </a:r>
            <a:br>
              <a:rPr lang="en-US" sz="2400" b="1">
                <a:solidFill>
                  <a:srgbClr val="002A00"/>
                </a:solidFill>
              </a:rPr>
            </a:br>
            <a:r>
              <a:rPr lang="en-US" sz="2400" b="1">
                <a:solidFill>
                  <a:srgbClr val="002A00"/>
                </a:solidFill>
              </a:rPr>
              <a:t>Cyber-Resilience in </a:t>
            </a:r>
            <a:r>
              <a:rPr lang="zh-CN" altLang="en-US" sz="2400" b="1">
                <a:solidFill>
                  <a:srgbClr val="002A00"/>
                </a:solidFill>
              </a:rPr>
              <a:t>S</a:t>
            </a:r>
            <a:r>
              <a:rPr lang="en-US" sz="2400" b="1">
                <a:solidFill>
                  <a:srgbClr val="002A00"/>
                </a:solidFill>
              </a:rPr>
              <a:t>mart </a:t>
            </a:r>
            <a:r>
              <a:rPr lang="zh-CN" altLang="en-US" sz="2400" b="1">
                <a:solidFill>
                  <a:srgbClr val="002A00"/>
                </a:solidFill>
              </a:rPr>
              <a:t>S</a:t>
            </a:r>
            <a:r>
              <a:rPr lang="en-US" sz="2400" b="1">
                <a:solidFill>
                  <a:srgbClr val="002A00"/>
                </a:solidFill>
              </a:rPr>
              <a:t>ustainable Cities</a:t>
            </a:r>
          </a:p>
        </p:txBody>
      </p:sp>
      <p:graphicFrame>
        <p:nvGraphicFramePr>
          <p:cNvPr id="27652" name="Group 4"/>
          <p:cNvGraphicFramePr>
            <a:graphicFrameLocks noGrp="1"/>
          </p:cNvGraphicFramePr>
          <p:nvPr>
            <p:extLst>
              <p:ext uri="{D42A27DB-BD31-4B8C-83A1-F6EECF244321}">
                <p14:modId xmlns:p14="http://schemas.microsoft.com/office/powerpoint/2010/main" val="688750250"/>
              </p:ext>
            </p:extLst>
          </p:nvPr>
        </p:nvGraphicFramePr>
        <p:xfrm>
          <a:off x="1692275" y="1520825"/>
          <a:ext cx="6769100" cy="3400425"/>
        </p:xfrm>
        <a:graphic>
          <a:graphicData uri="http://schemas.openxmlformats.org/drawingml/2006/table">
            <a:tbl>
              <a:tblPr/>
              <a:tblGrid>
                <a:gridCol w="1512888"/>
                <a:gridCol w="5256212"/>
              </a:tblGrid>
              <a:tr h="1577625">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dirty="0">
                          <a:ln>
                            <a:noFill/>
                          </a:ln>
                          <a:solidFill>
                            <a:srgbClr val="004600"/>
                          </a:solidFill>
                          <a:effectLst/>
                          <a:latin typeface="Verdana" charset="0"/>
                          <a:ea typeface="宋体" charset="0"/>
                          <a:cs typeface="宋体" charset="0"/>
                        </a:rPr>
                        <a:t>Highlight</a:t>
                      </a:r>
                      <a:r>
                        <a:rPr kumimoji="0" lang="en-US" altLang="zh-CN" sz="16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600" b="1" i="0" u="none" strike="noStrike" cap="none" normalizeH="0" baseline="0" dirty="0">
                        <a:ln>
                          <a:noFill/>
                        </a:ln>
                        <a:solidFill>
                          <a:srgbClr val="004600"/>
                        </a:solidFill>
                        <a:effectLst/>
                        <a:latin typeface="Verdana" charset="0"/>
                        <a:ea typeface="宋体" charset="0"/>
                        <a:cs typeface="宋体" charset="0"/>
                      </a:endParaRPr>
                    </a:p>
                  </a:txBody>
                  <a:tcPr marL="91439" marR="91439"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zh-CN" altLang="en-US" sz="1500" b="0" i="0" u="none" strike="noStrike" cap="none" normalizeH="0" baseline="0">
                          <a:ln>
                            <a:noFill/>
                          </a:ln>
                          <a:solidFill>
                            <a:srgbClr val="004600"/>
                          </a:solidFill>
                          <a:effectLst/>
                          <a:latin typeface="Verdana" charset="0"/>
                          <a:ea typeface="宋体" charset="0"/>
                          <a:cs typeface="宋体" charset="0"/>
                        </a:rPr>
                        <a:t>E</a:t>
                      </a:r>
                      <a:r>
                        <a:rPr kumimoji="0" lang="en-US" sz="1500" b="0" i="0" u="none" strike="noStrike" cap="none" normalizeH="0" baseline="0">
                          <a:ln>
                            <a:noFill/>
                          </a:ln>
                          <a:solidFill>
                            <a:srgbClr val="004600"/>
                          </a:solidFill>
                          <a:effectLst/>
                          <a:latin typeface="Verdana" charset="0"/>
                          <a:ea typeface="宋体" charset="0"/>
                          <a:cs typeface="宋体" charset="0"/>
                        </a:rPr>
                        <a:t>xplore</a:t>
                      </a:r>
                      <a:r>
                        <a:rPr kumimoji="0" lang="zh-CN" altLang="en-US" sz="1500" b="0" i="0" u="none" strike="noStrike" cap="none" normalizeH="0" baseline="0">
                          <a:ln>
                            <a:noFill/>
                          </a:ln>
                          <a:solidFill>
                            <a:srgbClr val="004600"/>
                          </a:solidFill>
                          <a:effectLst/>
                          <a:latin typeface="Verdana" charset="0"/>
                          <a:ea typeface="宋体" charset="0"/>
                          <a:cs typeface="宋体" charset="0"/>
                        </a:rPr>
                        <a:t>s</a:t>
                      </a:r>
                      <a:r>
                        <a:rPr kumimoji="0" lang="en-US" sz="1500" b="0" i="0" u="none" strike="noStrike" cap="none" normalizeH="0" baseline="0">
                          <a:ln>
                            <a:noFill/>
                          </a:ln>
                          <a:solidFill>
                            <a:srgbClr val="004600"/>
                          </a:solidFill>
                          <a:effectLst/>
                          <a:latin typeface="Verdana" charset="0"/>
                          <a:ea typeface="宋体" charset="0"/>
                          <a:cs typeface="宋体" charset="0"/>
                        </a:rPr>
                        <a:t> the requirements and challenges of creating a secure, reliable and resilient smart city.</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zh-CN" altLang="en-US" sz="1500" b="0" i="0" u="none" strike="noStrike" cap="none" normalizeH="0" baseline="0">
                          <a:ln>
                            <a:noFill/>
                          </a:ln>
                          <a:solidFill>
                            <a:srgbClr val="004600"/>
                          </a:solidFill>
                          <a:effectLst/>
                          <a:latin typeface="Verdana" charset="0"/>
                          <a:ea typeface="宋体" charset="0"/>
                          <a:cs typeface="宋体" charset="0"/>
                        </a:rPr>
                        <a:t>C</a:t>
                      </a:r>
                      <a:r>
                        <a:rPr kumimoji="0" lang="en-US" sz="1500" b="0" i="0" u="none" strike="noStrike" cap="none" normalizeH="0" baseline="0">
                          <a:ln>
                            <a:noFill/>
                          </a:ln>
                          <a:solidFill>
                            <a:srgbClr val="004600"/>
                          </a:solidFill>
                          <a:effectLst/>
                          <a:latin typeface="Verdana" charset="0"/>
                          <a:ea typeface="宋体" charset="0"/>
                          <a:cs typeface="宋体" charset="0"/>
                        </a:rPr>
                        <a:t>onsider</a:t>
                      </a:r>
                      <a:r>
                        <a:rPr kumimoji="0" lang="zh-CN" altLang="en-US" sz="1500" b="0" i="0" u="none" strike="noStrike" cap="none" normalizeH="0" baseline="0">
                          <a:ln>
                            <a:noFill/>
                          </a:ln>
                          <a:solidFill>
                            <a:srgbClr val="004600"/>
                          </a:solidFill>
                          <a:effectLst/>
                          <a:latin typeface="Verdana" charset="0"/>
                          <a:ea typeface="宋体" charset="0"/>
                          <a:cs typeface="宋体" charset="0"/>
                        </a:rPr>
                        <a:t>s</a:t>
                      </a:r>
                      <a:r>
                        <a:rPr kumimoji="0" lang="en-US" sz="1500" b="0" i="0" u="none" strike="noStrike" cap="none" normalizeH="0" baseline="0">
                          <a:ln>
                            <a:noFill/>
                          </a:ln>
                          <a:solidFill>
                            <a:srgbClr val="004600"/>
                          </a:solidFill>
                          <a:effectLst/>
                          <a:latin typeface="Verdana" charset="0"/>
                          <a:ea typeface="宋体" charset="0"/>
                          <a:cs typeface="宋体" charset="0"/>
                        </a:rPr>
                        <a:t> how to provide innovative, resilient ‘smart’ solutions that leverage digital information while protecting against malicious violations, unintentional damage and natural disasters.</a:t>
                      </a:r>
                    </a:p>
                  </a:txBody>
                  <a:tcPr marL="91439" marR="91439"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006668">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Important dates</a:t>
                      </a:r>
                    </a:p>
                  </a:txBody>
                  <a:tcPr marL="91439" marR="91439"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Approval to be sought at the next FG SSC meeting</a:t>
                      </a:r>
                      <a:r>
                        <a:rPr kumimoji="0" lang="zh-CN" altLang="en-US" sz="1500" b="0" i="0" u="none" strike="noStrike" cap="none" normalizeH="0" baseline="0" dirty="0">
                          <a:ln>
                            <a:noFill/>
                          </a:ln>
                          <a:solidFill>
                            <a:srgbClr val="004600"/>
                          </a:solidFill>
                          <a:effectLst/>
                          <a:latin typeface="Verdana" charset="0"/>
                          <a:ea typeface="宋体" charset="0"/>
                          <a:cs typeface="宋体" charset="0"/>
                        </a:rPr>
                        <a:t>:</a:t>
                      </a:r>
                      <a:r>
                        <a:rPr kumimoji="0" lang="en-US" sz="1500" b="0" i="0" u="none" strike="noStrike" cap="none" normalizeH="0" baseline="0" dirty="0">
                          <a:ln>
                            <a:noFill/>
                          </a:ln>
                          <a:solidFill>
                            <a:srgbClr val="004600"/>
                          </a:solidFill>
                          <a:effectLst/>
                          <a:latin typeface="Verdana" charset="0"/>
                          <a:ea typeface="宋体" charset="0"/>
                          <a:cs typeface="宋体" charset="0"/>
                        </a:rPr>
                        <a:t> </a:t>
                      </a:r>
                      <a:r>
                        <a:rPr kumimoji="0" lang="en-US" sz="1500" b="0" i="0" u="none" strike="noStrike" cap="none" normalizeH="0" baseline="0" dirty="0" smtClean="0">
                          <a:ln>
                            <a:noFill/>
                          </a:ln>
                          <a:solidFill>
                            <a:srgbClr val="004600"/>
                          </a:solidFill>
                          <a:effectLst/>
                          <a:latin typeface="Verdana" charset="0"/>
                          <a:ea typeface="宋体" charset="0"/>
                          <a:cs typeface="宋体" charset="0"/>
                        </a:rPr>
                        <a:t>October 2014</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endParaRPr kumimoji="0" lang="en-US" sz="1500" b="0" i="0" u="none" strike="noStrike" cap="none" normalizeH="0" baseline="0" dirty="0">
                        <a:ln>
                          <a:noFill/>
                        </a:ln>
                        <a:solidFill>
                          <a:srgbClr val="004600"/>
                        </a:solidFill>
                        <a:effectLst/>
                        <a:latin typeface="Verdana" charset="0"/>
                        <a:ea typeface="宋体" charset="0"/>
                        <a:cs typeface="宋体" charset="0"/>
                      </a:endParaRPr>
                    </a:p>
                  </a:txBody>
                  <a:tcPr marL="91439" marR="91439"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r>
              <a:tr h="816132">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Hyperlink</a:t>
                      </a:r>
                    </a:p>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endParaRPr kumimoji="0" lang="zh-CN" altLang="en-US" sz="1600" b="1" i="0" u="none" strike="noStrike" cap="none" normalizeH="0" baseline="0">
                        <a:ln>
                          <a:noFill/>
                        </a:ln>
                        <a:solidFill>
                          <a:srgbClr val="004600"/>
                        </a:solidFill>
                        <a:effectLst/>
                        <a:latin typeface="Verdana" charset="0"/>
                        <a:ea typeface="宋体" charset="0"/>
                        <a:cs typeface="宋体" charset="0"/>
                      </a:endParaRPr>
                    </a:p>
                  </a:txBody>
                  <a:tcPr marL="91439" marR="91439"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a:ln>
                            <a:noFill/>
                          </a:ln>
                          <a:solidFill>
                            <a:srgbClr val="004600"/>
                          </a:solidFill>
                          <a:effectLst/>
                          <a:latin typeface="Verdana" charset="0"/>
                          <a:ea typeface="宋体" charset="0"/>
                          <a:cs typeface="宋体" charset="0"/>
                        </a:rPr>
                        <a:t>http://ifa.itu.int/t/fg/ssc/docs/draft_deliverables/</a:t>
                      </a:r>
                    </a:p>
                  </a:txBody>
                  <a:tcPr marL="91439" marR="91439"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9949" name="Title 1"/>
          <p:cNvSpPr txBox="1">
            <a:spLocks noChangeArrowheads="1"/>
          </p:cNvSpPr>
          <p:nvPr/>
        </p:nvSpPr>
        <p:spPr bwMode="auto">
          <a:xfrm rot="-5400000">
            <a:off x="-854869" y="2991645"/>
            <a:ext cx="3476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a:t>
            </a:r>
            <a:r>
              <a:rPr lang="zh-CN" altLang="en-US" sz="2400" b="1">
                <a:solidFill>
                  <a:srgbClr val="002A00"/>
                </a:solidFill>
              </a:rPr>
              <a:t>2</a:t>
            </a:r>
            <a:endParaRPr lang="en-US" sz="2400" b="1">
              <a:solidFill>
                <a:srgbClr val="002A00"/>
              </a:solidFil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62"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TR4/WG2 </a:t>
            </a:r>
            <a:r>
              <a:rPr lang="en-US" sz="2400" b="1">
                <a:solidFill>
                  <a:srgbClr val="002A00"/>
                </a:solidFill>
              </a:rPr>
              <a:t>Technical Report on Smart Sustainable Cities Infrastructure</a:t>
            </a:r>
          </a:p>
        </p:txBody>
      </p:sp>
      <p:graphicFrame>
        <p:nvGraphicFramePr>
          <p:cNvPr id="28676" name="Group 4"/>
          <p:cNvGraphicFramePr>
            <a:graphicFrameLocks noGrp="1"/>
          </p:cNvGraphicFramePr>
          <p:nvPr>
            <p:extLst>
              <p:ext uri="{D42A27DB-BD31-4B8C-83A1-F6EECF244321}">
                <p14:modId xmlns:p14="http://schemas.microsoft.com/office/powerpoint/2010/main" val="2408520817"/>
              </p:ext>
            </p:extLst>
          </p:nvPr>
        </p:nvGraphicFramePr>
        <p:xfrm>
          <a:off x="1692275" y="3840163"/>
          <a:ext cx="6769100" cy="1295400"/>
        </p:xfrm>
        <a:graphic>
          <a:graphicData uri="http://schemas.openxmlformats.org/drawingml/2006/table">
            <a:tbl>
              <a:tblPr/>
              <a:tblGrid>
                <a:gridCol w="1512888"/>
                <a:gridCol w="5256212"/>
              </a:tblGrid>
              <a:tr h="1295400">
                <a:tc>
                  <a:txBody>
                    <a:bodyPr/>
                    <a:lstStyle>
                      <a:lvl1pPr eaLnBrk="0" hangingPunct="0">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eaLnBrk="0" hangingPunct="0">
                        <a:spcBef>
                          <a:spcPct val="20000"/>
                        </a:spcBef>
                        <a:buClr>
                          <a:srgbClr val="0E438A"/>
                        </a:buClr>
                        <a:buFont typeface="Wingdings" pitchFamily="2" charset="2"/>
                        <a:defRPr sz="2400">
                          <a:solidFill>
                            <a:srgbClr val="5C5C5C"/>
                          </a:solidFill>
                          <a:latin typeface="Verdana" pitchFamily="34" charset="0"/>
                        </a:defRPr>
                      </a:lvl2pPr>
                      <a:lvl3pPr marL="1143000" indent="-228600" eaLnBrk="0" hangingPunct="0">
                        <a:spcBef>
                          <a:spcPct val="20000"/>
                        </a:spcBef>
                        <a:buClr>
                          <a:srgbClr val="0E438A"/>
                        </a:buClr>
                        <a:buFont typeface="Wingdings" pitchFamily="2" charset="2"/>
                        <a:defRPr sz="2000">
                          <a:solidFill>
                            <a:srgbClr val="5C5C5C"/>
                          </a:solidFill>
                          <a:latin typeface="Verdana" pitchFamily="34" charset="0"/>
                        </a:defRPr>
                      </a:lvl3pPr>
                      <a:lvl4pPr marL="1600200" indent="-228600" eaLnBrk="0" hangingPunct="0">
                        <a:spcBef>
                          <a:spcPct val="20000"/>
                        </a:spcBef>
                        <a:buFont typeface="Verdana" pitchFamily="34" charset="0"/>
                        <a:defRPr>
                          <a:solidFill>
                            <a:srgbClr val="5C5C5C"/>
                          </a:solidFill>
                          <a:latin typeface="Verdana" pitchFamily="34" charset="0"/>
                        </a:defRPr>
                      </a:lvl4pPr>
                      <a:lvl5pPr marL="2057400" indent="-228600" eaLnBrk="0" hangingPunct="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pitchFamily="34" charset="0"/>
                        <a:buNone/>
                        <a:tabLst/>
                      </a:pPr>
                      <a:r>
                        <a:rPr kumimoji="0" lang="zh-CN" altLang="en-US" sz="1600" b="1" i="0" u="none" strike="noStrike" cap="none" normalizeH="0" baseline="0" dirty="0" smtClean="0">
                          <a:ln>
                            <a:noFill/>
                          </a:ln>
                          <a:solidFill>
                            <a:srgbClr val="004600"/>
                          </a:solidFill>
                          <a:effectLst/>
                          <a:latin typeface="Verdana" pitchFamily="34" charset="0"/>
                          <a:ea typeface="宋体" pitchFamily="2" charset="-122"/>
                        </a:rPr>
                        <a:t>Important dates</a:t>
                      </a: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lvl1pPr marL="285750" indent="-285750" eaLnBrk="0" hangingPunct="0">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eaLnBrk="0" hangingPunct="0">
                        <a:spcBef>
                          <a:spcPct val="20000"/>
                        </a:spcBef>
                        <a:buClr>
                          <a:srgbClr val="0E438A"/>
                        </a:buClr>
                        <a:buFont typeface="Wingdings" pitchFamily="2" charset="2"/>
                        <a:defRPr sz="2400">
                          <a:solidFill>
                            <a:srgbClr val="5C5C5C"/>
                          </a:solidFill>
                          <a:latin typeface="Verdana" pitchFamily="34" charset="0"/>
                        </a:defRPr>
                      </a:lvl2pPr>
                      <a:lvl3pPr marL="1143000" indent="-228600" eaLnBrk="0" hangingPunct="0">
                        <a:spcBef>
                          <a:spcPct val="20000"/>
                        </a:spcBef>
                        <a:buClr>
                          <a:srgbClr val="0E438A"/>
                        </a:buClr>
                        <a:buFont typeface="Wingdings" pitchFamily="2" charset="2"/>
                        <a:defRPr sz="2000">
                          <a:solidFill>
                            <a:srgbClr val="5C5C5C"/>
                          </a:solidFill>
                          <a:latin typeface="Verdana" pitchFamily="34" charset="0"/>
                        </a:defRPr>
                      </a:lvl3pPr>
                      <a:lvl4pPr marL="1600200" indent="-228600" eaLnBrk="0" hangingPunct="0">
                        <a:spcBef>
                          <a:spcPct val="20000"/>
                        </a:spcBef>
                        <a:buFont typeface="Verdana" pitchFamily="34" charset="0"/>
                        <a:defRPr>
                          <a:solidFill>
                            <a:srgbClr val="5C5C5C"/>
                          </a:solidFill>
                          <a:latin typeface="Verdana" pitchFamily="34" charset="0"/>
                        </a:defRPr>
                      </a:lvl4pPr>
                      <a:lvl5pPr marL="2057400" indent="-228600" eaLnBrk="0" hangingPunct="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pitchFamily="2" charset="2"/>
                        <a:buChar char="§"/>
                        <a:tabLst/>
                      </a:pPr>
                      <a:r>
                        <a:rPr kumimoji="0" lang="en-US" altLang="en-US" sz="1500" b="0" i="0" u="none" strike="noStrike" cap="none" normalizeH="0" baseline="0" dirty="0" smtClean="0">
                          <a:ln>
                            <a:noFill/>
                          </a:ln>
                          <a:solidFill>
                            <a:srgbClr val="004600"/>
                          </a:solidFill>
                          <a:effectLst/>
                          <a:latin typeface="Verdana" pitchFamily="34" charset="0"/>
                          <a:ea typeface="宋体" pitchFamily="2" charset="-122"/>
                        </a:rPr>
                        <a:t>Approval to be sought at the FG SSC meeting</a:t>
                      </a:r>
                      <a:r>
                        <a:rPr kumimoji="0" lang="zh-CN" altLang="en-US" sz="1500" b="0" i="0" u="none" strike="noStrike" cap="none" normalizeH="0" baseline="0" dirty="0" smtClean="0">
                          <a:ln>
                            <a:noFill/>
                          </a:ln>
                          <a:solidFill>
                            <a:srgbClr val="004600"/>
                          </a:solidFill>
                          <a:effectLst/>
                          <a:latin typeface="Verdana" pitchFamily="34" charset="0"/>
                          <a:ea typeface="宋体" pitchFamily="2" charset="-122"/>
                        </a:rPr>
                        <a:t>:</a:t>
                      </a:r>
                      <a:r>
                        <a:rPr kumimoji="0" lang="en-US" altLang="en-US" sz="1500" b="0" i="0" u="none" strike="noStrike" cap="none" normalizeH="0" baseline="0" dirty="0" smtClean="0">
                          <a:ln>
                            <a:noFill/>
                          </a:ln>
                          <a:solidFill>
                            <a:srgbClr val="004600"/>
                          </a:solidFill>
                          <a:effectLst/>
                          <a:latin typeface="Verdana" pitchFamily="34" charset="0"/>
                          <a:ea typeface="宋体" pitchFamily="2" charset="-122"/>
                        </a:rPr>
                        <a:t> </a:t>
                      </a:r>
                      <a:r>
                        <a:rPr kumimoji="0" lang="en-US" altLang="zh-CN" sz="1500" b="0" i="0" u="none" strike="noStrike" cap="none" normalizeH="0" baseline="0" dirty="0" smtClean="0">
                          <a:ln>
                            <a:noFill/>
                          </a:ln>
                          <a:solidFill>
                            <a:srgbClr val="004600"/>
                          </a:solidFill>
                          <a:effectLst/>
                          <a:latin typeface="Verdana" pitchFamily="34" charset="0"/>
                          <a:ea typeface="宋体" pitchFamily="2" charset="-122"/>
                        </a:rPr>
                        <a:t>October </a:t>
                      </a:r>
                      <a:r>
                        <a:rPr kumimoji="0" lang="en-US" altLang="en-US" sz="1500" b="0" i="0" u="none" strike="noStrike" cap="none" normalizeH="0" baseline="0" dirty="0" smtClean="0">
                          <a:ln>
                            <a:noFill/>
                          </a:ln>
                          <a:solidFill>
                            <a:srgbClr val="004600"/>
                          </a:solidFill>
                          <a:effectLst/>
                          <a:latin typeface="Verdana" pitchFamily="34" charset="0"/>
                          <a:ea typeface="宋体" pitchFamily="2" charset="-122"/>
                        </a:rPr>
                        <a:t>2014</a:t>
                      </a: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bl>
          </a:graphicData>
        </a:graphic>
      </p:graphicFrame>
      <p:sp>
        <p:nvSpPr>
          <p:cNvPr id="40968" name="Title 1"/>
          <p:cNvSpPr txBox="1">
            <a:spLocks noChangeArrowheads="1"/>
          </p:cNvSpPr>
          <p:nvPr/>
        </p:nvSpPr>
        <p:spPr bwMode="auto">
          <a:xfrm rot="-5400000">
            <a:off x="-962819" y="2883695"/>
            <a:ext cx="369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a:t>
            </a:r>
            <a:r>
              <a:rPr lang="zh-CN" altLang="en-US" sz="2400" b="1">
                <a:solidFill>
                  <a:srgbClr val="002A00"/>
                </a:solidFill>
              </a:rPr>
              <a:t>2</a:t>
            </a:r>
            <a:endParaRPr lang="en-US" sz="2400" b="1">
              <a:solidFill>
                <a:srgbClr val="002A00"/>
              </a:solidFill>
            </a:endParaRPr>
          </a:p>
        </p:txBody>
      </p:sp>
      <p:pic>
        <p:nvPicPr>
          <p:cNvPr id="40969"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9175" y="1144588"/>
            <a:ext cx="552291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6988"/>
            <a:ext cx="9144000" cy="688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986"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TR5/WG2 </a:t>
            </a:r>
            <a:r>
              <a:rPr lang="en-US" sz="2400" b="1">
                <a:solidFill>
                  <a:srgbClr val="002A00"/>
                </a:solidFill>
              </a:rPr>
              <a:t>Technical Report on Smart Sustainable Buildings for S</a:t>
            </a:r>
            <a:r>
              <a:rPr lang="zh-CN" altLang="en-US" sz="2400" b="1">
                <a:solidFill>
                  <a:srgbClr val="002A00"/>
                </a:solidFill>
              </a:rPr>
              <a:t>SC</a:t>
            </a:r>
          </a:p>
        </p:txBody>
      </p:sp>
      <p:graphicFrame>
        <p:nvGraphicFramePr>
          <p:cNvPr id="29700" name="Group 4"/>
          <p:cNvGraphicFramePr>
            <a:graphicFrameLocks noGrp="1"/>
          </p:cNvGraphicFramePr>
          <p:nvPr>
            <p:extLst>
              <p:ext uri="{D42A27DB-BD31-4B8C-83A1-F6EECF244321}">
                <p14:modId xmlns:p14="http://schemas.microsoft.com/office/powerpoint/2010/main" val="211239759"/>
              </p:ext>
            </p:extLst>
          </p:nvPr>
        </p:nvGraphicFramePr>
        <p:xfrm>
          <a:off x="1692275" y="1328738"/>
          <a:ext cx="6769100" cy="3057525"/>
        </p:xfrm>
        <a:graphic>
          <a:graphicData uri="http://schemas.openxmlformats.org/drawingml/2006/table">
            <a:tbl>
              <a:tblPr/>
              <a:tblGrid>
                <a:gridCol w="1512888"/>
                <a:gridCol w="5256212"/>
              </a:tblGrid>
              <a:tr h="159385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800" b="1" i="0" u="none" strike="noStrike" cap="none" normalizeH="0" baseline="0" dirty="0">
                          <a:ln>
                            <a:noFill/>
                          </a:ln>
                          <a:solidFill>
                            <a:srgbClr val="004600"/>
                          </a:solidFill>
                          <a:effectLst/>
                          <a:latin typeface="Verdana" charset="0"/>
                          <a:ea typeface="宋体" charset="0"/>
                          <a:cs typeface="宋体" charset="0"/>
                        </a:rPr>
                        <a:t>Highlight</a:t>
                      </a:r>
                      <a:r>
                        <a:rPr kumimoji="0" lang="en-US" altLang="zh-CN" sz="18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800" b="1" i="0" u="none" strike="noStrike" cap="none" normalizeH="0" baseline="0" dirty="0">
                        <a:ln>
                          <a:noFill/>
                        </a:ln>
                        <a:solidFill>
                          <a:srgbClr val="004600"/>
                        </a:solidFill>
                        <a:effectLst/>
                        <a:latin typeface="Verdana" charset="0"/>
                        <a:ea typeface="宋体" charset="0"/>
                        <a:cs typeface="宋体" charset="0"/>
                      </a:endParaRP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800" b="0" i="0" u="none" strike="noStrike" cap="none" normalizeH="0" baseline="0">
                          <a:ln>
                            <a:noFill/>
                          </a:ln>
                          <a:solidFill>
                            <a:srgbClr val="004600"/>
                          </a:solidFill>
                          <a:effectLst/>
                          <a:latin typeface="Verdana" charset="0"/>
                          <a:ea typeface="宋体" charset="0"/>
                          <a:cs typeface="宋体" charset="0"/>
                        </a:rPr>
                        <a:t>Define</a:t>
                      </a:r>
                      <a:r>
                        <a:rPr kumimoji="0" lang="zh-CN" altLang="en-US" sz="1800" b="0" i="0" u="none" strike="noStrike" cap="none" normalizeH="0" baseline="0">
                          <a:ln>
                            <a:noFill/>
                          </a:ln>
                          <a:solidFill>
                            <a:srgbClr val="004600"/>
                          </a:solidFill>
                          <a:effectLst/>
                          <a:latin typeface="Verdana" charset="0"/>
                          <a:ea typeface="宋体" charset="0"/>
                          <a:cs typeface="宋体" charset="0"/>
                        </a:rPr>
                        <a:t>s</a:t>
                      </a:r>
                      <a:r>
                        <a:rPr kumimoji="0" lang="en-US" sz="1800" b="0" i="0" u="none" strike="noStrike" cap="none" normalizeH="0" baseline="0">
                          <a:ln>
                            <a:noFill/>
                          </a:ln>
                          <a:solidFill>
                            <a:srgbClr val="004600"/>
                          </a:solidFill>
                          <a:effectLst/>
                          <a:latin typeface="Verdana" charset="0"/>
                          <a:ea typeface="宋体" charset="0"/>
                          <a:cs typeface="宋体" charset="0"/>
                        </a:rPr>
                        <a:t> </a:t>
                      </a:r>
                      <a:r>
                        <a:rPr kumimoji="0" lang="zh-CN" altLang="en-US" sz="1800" b="0" i="0" u="none" strike="noStrike" cap="none" normalizeH="0" baseline="0">
                          <a:ln>
                            <a:noFill/>
                          </a:ln>
                          <a:solidFill>
                            <a:srgbClr val="004600"/>
                          </a:solidFill>
                          <a:effectLst/>
                          <a:latin typeface="Verdana" charset="0"/>
                          <a:ea typeface="宋体" charset="0"/>
                          <a:cs typeface="宋体" charset="0"/>
                        </a:rPr>
                        <a:t>a</a:t>
                      </a:r>
                      <a:r>
                        <a:rPr kumimoji="0" lang="en-US" sz="1800" b="0" i="0" u="none" strike="noStrike" cap="none" normalizeH="0" baseline="0">
                          <a:ln>
                            <a:noFill/>
                          </a:ln>
                          <a:solidFill>
                            <a:srgbClr val="004600"/>
                          </a:solidFill>
                          <a:effectLst/>
                          <a:latin typeface="Verdana" charset="0"/>
                          <a:ea typeface="宋体" charset="0"/>
                          <a:cs typeface="宋体" charset="0"/>
                        </a:rPr>
                        <a:t> </a:t>
                      </a:r>
                      <a:r>
                        <a:rPr kumimoji="0" lang="zh-CN" altLang="en-US" sz="1800" b="0" i="0" u="none" strike="noStrike" cap="none" normalizeH="0" baseline="0">
                          <a:ln>
                            <a:noFill/>
                          </a:ln>
                          <a:solidFill>
                            <a:srgbClr val="004600"/>
                          </a:solidFill>
                          <a:effectLst/>
                          <a:latin typeface="Verdana" charset="0"/>
                          <a:ea typeface="宋体" charset="0"/>
                          <a:cs typeface="宋体" charset="0"/>
                        </a:rPr>
                        <a:t>s</a:t>
                      </a:r>
                      <a:r>
                        <a:rPr kumimoji="0" lang="en-US" sz="1800" b="0" i="0" u="none" strike="noStrike" cap="none" normalizeH="0" baseline="0">
                          <a:ln>
                            <a:noFill/>
                          </a:ln>
                          <a:solidFill>
                            <a:srgbClr val="004600"/>
                          </a:solidFill>
                          <a:effectLst/>
                          <a:latin typeface="Verdana" charset="0"/>
                          <a:ea typeface="宋体" charset="0"/>
                          <a:cs typeface="宋体" charset="0"/>
                        </a:rPr>
                        <a:t>mart / intelligent building </a:t>
                      </a:r>
                      <a:r>
                        <a:rPr kumimoji="0" lang="zh-CN" altLang="en-US" sz="1800" b="0" i="0" u="none" strike="noStrike" cap="none" normalizeH="0" baseline="0">
                          <a:ln>
                            <a:noFill/>
                          </a:ln>
                          <a:solidFill>
                            <a:srgbClr val="004600"/>
                          </a:solidFill>
                          <a:effectLst/>
                          <a:latin typeface="Verdana" charset="0"/>
                          <a:ea typeface="宋体" charset="0"/>
                          <a:cs typeface="宋体" charset="0"/>
                        </a:rPr>
                        <a:t>i</a:t>
                      </a:r>
                      <a:r>
                        <a:rPr kumimoji="0" lang="en-US" sz="1800" b="0" i="0" u="none" strike="noStrike" cap="none" normalizeH="0" baseline="0">
                          <a:ln>
                            <a:noFill/>
                          </a:ln>
                          <a:solidFill>
                            <a:srgbClr val="004600"/>
                          </a:solidFill>
                          <a:effectLst/>
                          <a:latin typeface="Verdana" charset="0"/>
                          <a:ea typeface="宋体" charset="0"/>
                          <a:cs typeface="宋体" charset="0"/>
                        </a:rPr>
                        <a:t>n </a:t>
                      </a:r>
                      <a:r>
                        <a:rPr kumimoji="0" lang="zh-CN" altLang="en-US" sz="1800" b="0" i="0" u="none" strike="noStrike" cap="none" normalizeH="0" baseline="0">
                          <a:ln>
                            <a:noFill/>
                          </a:ln>
                          <a:solidFill>
                            <a:srgbClr val="004600"/>
                          </a:solidFill>
                          <a:effectLst/>
                          <a:latin typeface="Verdana" charset="0"/>
                          <a:ea typeface="宋体" charset="0"/>
                          <a:cs typeface="宋体" charset="0"/>
                        </a:rPr>
                        <a:t>t</a:t>
                      </a:r>
                      <a:r>
                        <a:rPr kumimoji="0" lang="en-US" sz="1800" b="0" i="0" u="none" strike="noStrike" cap="none" normalizeH="0" baseline="0">
                          <a:ln>
                            <a:noFill/>
                          </a:ln>
                          <a:solidFill>
                            <a:srgbClr val="004600"/>
                          </a:solidFill>
                          <a:effectLst/>
                          <a:latin typeface="Verdana" charset="0"/>
                          <a:ea typeface="宋体" charset="0"/>
                          <a:cs typeface="宋体" charset="0"/>
                        </a:rPr>
                        <a:t>he </a:t>
                      </a:r>
                      <a:r>
                        <a:rPr kumimoji="0" lang="zh-CN" altLang="en-US" sz="1800" b="0" i="0" u="none" strike="noStrike" cap="none" normalizeH="0" baseline="0">
                          <a:ln>
                            <a:noFill/>
                          </a:ln>
                          <a:solidFill>
                            <a:srgbClr val="004600"/>
                          </a:solidFill>
                          <a:effectLst/>
                          <a:latin typeface="Verdana" charset="0"/>
                          <a:ea typeface="宋体" charset="0"/>
                          <a:cs typeface="宋体" charset="0"/>
                        </a:rPr>
                        <a:t>c</a:t>
                      </a:r>
                      <a:r>
                        <a:rPr kumimoji="0" lang="en-US" sz="1800" b="0" i="0" u="none" strike="noStrike" cap="none" normalizeH="0" baseline="0">
                          <a:ln>
                            <a:noFill/>
                          </a:ln>
                          <a:solidFill>
                            <a:srgbClr val="004600"/>
                          </a:solidFill>
                          <a:effectLst/>
                          <a:latin typeface="Verdana" charset="0"/>
                          <a:ea typeface="宋体" charset="0"/>
                          <a:cs typeface="宋体" charset="0"/>
                        </a:rPr>
                        <a:t>ontext </a:t>
                      </a:r>
                      <a:r>
                        <a:rPr kumimoji="0" lang="zh-CN" altLang="en-US" sz="1800" b="0" i="0" u="none" strike="noStrike" cap="none" normalizeH="0" baseline="0">
                          <a:ln>
                            <a:noFill/>
                          </a:ln>
                          <a:solidFill>
                            <a:srgbClr val="004600"/>
                          </a:solidFill>
                          <a:effectLst/>
                          <a:latin typeface="Verdana" charset="0"/>
                          <a:ea typeface="宋体" charset="0"/>
                          <a:cs typeface="宋体" charset="0"/>
                        </a:rPr>
                        <a:t>o</a:t>
                      </a:r>
                      <a:r>
                        <a:rPr kumimoji="0" lang="en-US" sz="1800" b="0" i="0" u="none" strike="noStrike" cap="none" normalizeH="0" baseline="0">
                          <a:ln>
                            <a:noFill/>
                          </a:ln>
                          <a:solidFill>
                            <a:srgbClr val="004600"/>
                          </a:solidFill>
                          <a:effectLst/>
                          <a:latin typeface="Verdana" charset="0"/>
                          <a:ea typeface="宋体" charset="0"/>
                          <a:cs typeface="宋体" charset="0"/>
                        </a:rPr>
                        <a:t>f Smart </a:t>
                      </a:r>
                      <a:r>
                        <a:rPr kumimoji="0" lang="zh-CN" altLang="en-US" sz="1800" b="0" i="0" u="none" strike="noStrike" cap="none" normalizeH="0" baseline="0">
                          <a:ln>
                            <a:noFill/>
                          </a:ln>
                          <a:solidFill>
                            <a:srgbClr val="004600"/>
                          </a:solidFill>
                          <a:effectLst/>
                          <a:latin typeface="Verdana" charset="0"/>
                          <a:ea typeface="宋体" charset="0"/>
                          <a:cs typeface="宋体" charset="0"/>
                        </a:rPr>
                        <a:t>Sustainable </a:t>
                      </a:r>
                      <a:r>
                        <a:rPr kumimoji="0" lang="en-US" sz="1800" b="0" i="0" u="none" strike="noStrike" cap="none" normalizeH="0" baseline="0">
                          <a:ln>
                            <a:noFill/>
                          </a:ln>
                          <a:solidFill>
                            <a:srgbClr val="004600"/>
                          </a:solidFill>
                          <a:effectLst/>
                          <a:latin typeface="Verdana" charset="0"/>
                          <a:ea typeface="宋体" charset="0"/>
                          <a:cs typeface="宋体" charset="0"/>
                        </a:rPr>
                        <a:t>Cities.</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800" b="0" i="0" u="none" strike="noStrike" cap="none" normalizeH="0" baseline="0">
                          <a:ln>
                            <a:noFill/>
                          </a:ln>
                          <a:solidFill>
                            <a:srgbClr val="004600"/>
                          </a:solidFill>
                          <a:effectLst/>
                          <a:latin typeface="Verdana" charset="0"/>
                          <a:ea typeface="宋体" charset="0"/>
                          <a:cs typeface="宋体" charset="0"/>
                        </a:rPr>
                        <a:t>Survey of current initiatives around building resiliency.</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800" b="0" i="0" u="none" strike="noStrike" cap="none" normalizeH="0" baseline="0">
                          <a:ln>
                            <a:noFill/>
                          </a:ln>
                          <a:solidFill>
                            <a:srgbClr val="004600"/>
                          </a:solidFill>
                          <a:effectLst/>
                          <a:latin typeface="Verdana" charset="0"/>
                          <a:ea typeface="宋体" charset="0"/>
                          <a:cs typeface="宋体" charset="0"/>
                        </a:rPr>
                        <a:t>Outline of </a:t>
                      </a:r>
                      <a:r>
                        <a:rPr kumimoji="0" lang="zh-CN" altLang="en-US" sz="1800" b="0" i="0" u="none" strike="noStrike" cap="none" normalizeH="0" baseline="0">
                          <a:ln>
                            <a:noFill/>
                          </a:ln>
                          <a:solidFill>
                            <a:srgbClr val="004600"/>
                          </a:solidFill>
                          <a:effectLst/>
                          <a:latin typeface="Verdana" charset="0"/>
                          <a:ea typeface="宋体" charset="0"/>
                          <a:cs typeface="宋体" charset="0"/>
                        </a:rPr>
                        <a:t>p</a:t>
                      </a:r>
                      <a:r>
                        <a:rPr kumimoji="0" lang="en-US" sz="1800" b="0" i="0" u="none" strike="noStrike" cap="none" normalizeH="0" baseline="0">
                          <a:ln>
                            <a:noFill/>
                          </a:ln>
                          <a:solidFill>
                            <a:srgbClr val="004600"/>
                          </a:solidFill>
                          <a:effectLst/>
                          <a:latin typeface="Verdana" charset="0"/>
                          <a:ea typeface="宋体" charset="0"/>
                          <a:cs typeface="宋体" charset="0"/>
                        </a:rPr>
                        <a:t>otential </a:t>
                      </a:r>
                      <a:r>
                        <a:rPr kumimoji="0" lang="zh-CN" altLang="en-US" sz="1800" b="0" i="0" u="none" strike="noStrike" cap="none" normalizeH="0" baseline="0">
                          <a:ln>
                            <a:noFill/>
                          </a:ln>
                          <a:solidFill>
                            <a:srgbClr val="004600"/>
                          </a:solidFill>
                          <a:effectLst/>
                          <a:latin typeface="Verdana" charset="0"/>
                          <a:ea typeface="宋体" charset="0"/>
                          <a:cs typeface="宋体" charset="0"/>
                        </a:rPr>
                        <a:t>r</a:t>
                      </a:r>
                      <a:r>
                        <a:rPr kumimoji="0" lang="en-US" sz="1800" b="0" i="0" u="none" strike="noStrike" cap="none" normalizeH="0" baseline="0">
                          <a:ln>
                            <a:noFill/>
                          </a:ln>
                          <a:solidFill>
                            <a:srgbClr val="004600"/>
                          </a:solidFill>
                          <a:effectLst/>
                          <a:latin typeface="Verdana" charset="0"/>
                          <a:ea typeface="宋体" charset="0"/>
                          <a:cs typeface="宋体" charset="0"/>
                        </a:rPr>
                        <a:t>esiliency </a:t>
                      </a:r>
                      <a:r>
                        <a:rPr kumimoji="0" lang="zh-CN" altLang="en-US" sz="1800" b="0" i="0" u="none" strike="noStrike" cap="none" normalizeH="0" baseline="0">
                          <a:ln>
                            <a:noFill/>
                          </a:ln>
                          <a:solidFill>
                            <a:srgbClr val="004600"/>
                          </a:solidFill>
                          <a:effectLst/>
                          <a:latin typeface="Verdana" charset="0"/>
                          <a:ea typeface="宋体" charset="0"/>
                          <a:cs typeface="宋体" charset="0"/>
                        </a:rPr>
                        <a:t>p</a:t>
                      </a:r>
                      <a:r>
                        <a:rPr kumimoji="0" lang="en-US" sz="1800" b="0" i="0" u="none" strike="noStrike" cap="none" normalizeH="0" baseline="0">
                          <a:ln>
                            <a:noFill/>
                          </a:ln>
                          <a:solidFill>
                            <a:srgbClr val="004600"/>
                          </a:solidFill>
                          <a:effectLst/>
                          <a:latin typeface="Verdana" charset="0"/>
                          <a:ea typeface="宋体" charset="0"/>
                          <a:cs typeface="宋体" charset="0"/>
                        </a:rPr>
                        <a:t>rotocol</a:t>
                      </a:r>
                      <a:r>
                        <a:rPr kumimoji="0" lang="zh-CN" altLang="en-US" sz="1800" b="0" i="0" u="none" strike="noStrike" cap="none" normalizeH="0" baseline="0">
                          <a:ln>
                            <a:noFill/>
                          </a:ln>
                          <a:solidFill>
                            <a:srgbClr val="004600"/>
                          </a:solidFill>
                          <a:effectLst/>
                          <a:latin typeface="Verdana" charset="0"/>
                          <a:ea typeface="宋体" charset="0"/>
                          <a:cs typeface="宋体" charset="0"/>
                        </a:rPr>
                        <a:t>.</a:t>
                      </a: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463675">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800" b="1" i="0" u="none" strike="noStrike" cap="none" normalizeH="0" baseline="0">
                          <a:ln>
                            <a:noFill/>
                          </a:ln>
                          <a:solidFill>
                            <a:srgbClr val="004600"/>
                          </a:solidFill>
                          <a:effectLst/>
                          <a:latin typeface="Verdana" charset="0"/>
                          <a:ea typeface="宋体" charset="0"/>
                          <a:cs typeface="宋体" charset="0"/>
                        </a:rPr>
                        <a:t>Important dates</a:t>
                      </a: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800" b="0" i="0" u="none" strike="noStrike" cap="none" normalizeH="0" baseline="0" dirty="0">
                          <a:ln>
                            <a:noFill/>
                          </a:ln>
                          <a:solidFill>
                            <a:srgbClr val="004600"/>
                          </a:solidFill>
                          <a:effectLst/>
                          <a:latin typeface="Verdana" charset="0"/>
                          <a:ea typeface="宋体" charset="0"/>
                          <a:cs typeface="宋体" charset="0"/>
                        </a:rPr>
                        <a:t>Approval to be sought at the FG SSC meeting</a:t>
                      </a:r>
                      <a:r>
                        <a:rPr kumimoji="0" lang="zh-CN" altLang="en-US" sz="1800" b="0" i="0" u="none" strike="noStrike" cap="none" normalizeH="0" baseline="0" dirty="0">
                          <a:ln>
                            <a:noFill/>
                          </a:ln>
                          <a:solidFill>
                            <a:srgbClr val="004600"/>
                          </a:solidFill>
                          <a:effectLst/>
                          <a:latin typeface="Verdana" charset="0"/>
                          <a:ea typeface="宋体" charset="0"/>
                          <a:cs typeface="宋体" charset="0"/>
                        </a:rPr>
                        <a:t>:</a:t>
                      </a:r>
                      <a:r>
                        <a:rPr kumimoji="0" lang="en-US" sz="1800" b="0" i="0" u="none" strike="noStrike" cap="none" normalizeH="0" baseline="0" dirty="0">
                          <a:ln>
                            <a:noFill/>
                          </a:ln>
                          <a:solidFill>
                            <a:srgbClr val="004600"/>
                          </a:solidFill>
                          <a:effectLst/>
                          <a:latin typeface="Verdana" charset="0"/>
                          <a:ea typeface="宋体" charset="0"/>
                          <a:cs typeface="宋体" charset="0"/>
                        </a:rPr>
                        <a:t> </a:t>
                      </a:r>
                      <a:r>
                        <a:rPr kumimoji="0" lang="en-US" altLang="zh-CN" sz="1800" b="0" i="0" u="none" strike="noStrike" cap="none" normalizeH="0" baseline="0" dirty="0" smtClean="0">
                          <a:ln>
                            <a:noFill/>
                          </a:ln>
                          <a:solidFill>
                            <a:srgbClr val="004600"/>
                          </a:solidFill>
                          <a:effectLst/>
                          <a:latin typeface="Verdana" charset="0"/>
                          <a:ea typeface="宋体" charset="0"/>
                          <a:cs typeface="宋体" charset="0"/>
                        </a:rPr>
                        <a:t>October </a:t>
                      </a:r>
                      <a:r>
                        <a:rPr kumimoji="0" lang="en-US" sz="1800" b="0" i="0" u="none" strike="noStrike" cap="none" normalizeH="0" baseline="0" dirty="0" smtClean="0">
                          <a:ln>
                            <a:noFill/>
                          </a:ln>
                          <a:solidFill>
                            <a:srgbClr val="004600"/>
                          </a:solidFill>
                          <a:effectLst/>
                          <a:latin typeface="Verdana" charset="0"/>
                          <a:ea typeface="宋体" charset="0"/>
                          <a:cs typeface="宋体" charset="0"/>
                        </a:rPr>
                        <a:t>2014</a:t>
                      </a:r>
                      <a:endParaRPr kumimoji="0" lang="en-US" sz="1800" b="0" i="0" u="none" strike="noStrike" cap="none" normalizeH="0" baseline="0" dirty="0">
                        <a:ln>
                          <a:noFill/>
                        </a:ln>
                        <a:solidFill>
                          <a:srgbClr val="004600"/>
                        </a:solidFill>
                        <a:effectLst/>
                        <a:latin typeface="Verdana" charset="0"/>
                        <a:ea typeface="宋体" charset="0"/>
                        <a:cs typeface="宋体" charset="0"/>
                      </a:endParaRP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bl>
          </a:graphicData>
        </a:graphic>
      </p:graphicFrame>
      <p:sp>
        <p:nvSpPr>
          <p:cNvPr id="41995" name="Title 1"/>
          <p:cNvSpPr txBox="1">
            <a:spLocks noChangeArrowheads="1"/>
          </p:cNvSpPr>
          <p:nvPr/>
        </p:nvSpPr>
        <p:spPr bwMode="auto">
          <a:xfrm rot="-5400000">
            <a:off x="-926306" y="2920207"/>
            <a:ext cx="3619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a:t>
            </a:r>
            <a:r>
              <a:rPr lang="zh-CN" altLang="en-US" sz="2400" b="1">
                <a:solidFill>
                  <a:srgbClr val="002A00"/>
                </a:solidFill>
              </a:rPr>
              <a:t>2</a:t>
            </a:r>
            <a:endParaRPr lang="en-US" sz="2400" b="1">
              <a:solidFill>
                <a:srgbClr val="002A00"/>
              </a:solidFil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3010"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TR6/WG2 </a:t>
            </a:r>
            <a:r>
              <a:rPr lang="en-US" sz="2400" b="1">
                <a:solidFill>
                  <a:srgbClr val="002A00"/>
                </a:solidFill>
              </a:rPr>
              <a:t>Technical report on EMF considerations in S</a:t>
            </a:r>
            <a:r>
              <a:rPr lang="zh-CN" altLang="en-US" sz="2400" b="1">
                <a:solidFill>
                  <a:srgbClr val="002A00"/>
                </a:solidFill>
              </a:rPr>
              <a:t>SC</a:t>
            </a:r>
          </a:p>
        </p:txBody>
      </p:sp>
      <p:graphicFrame>
        <p:nvGraphicFramePr>
          <p:cNvPr id="30724" name="Group 4"/>
          <p:cNvGraphicFramePr>
            <a:graphicFrameLocks noGrp="1"/>
          </p:cNvGraphicFramePr>
          <p:nvPr>
            <p:extLst>
              <p:ext uri="{D42A27DB-BD31-4B8C-83A1-F6EECF244321}">
                <p14:modId xmlns:p14="http://schemas.microsoft.com/office/powerpoint/2010/main" val="2541120101"/>
              </p:ext>
            </p:extLst>
          </p:nvPr>
        </p:nvGraphicFramePr>
        <p:xfrm>
          <a:off x="1692275" y="1330325"/>
          <a:ext cx="6769100" cy="3949700"/>
        </p:xfrm>
        <a:graphic>
          <a:graphicData uri="http://schemas.openxmlformats.org/drawingml/2006/table">
            <a:tbl>
              <a:tblPr/>
              <a:tblGrid>
                <a:gridCol w="1512888"/>
                <a:gridCol w="5256212"/>
              </a:tblGrid>
              <a:tr h="2652482">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800" b="1" i="0" u="none" strike="noStrike" cap="none" normalizeH="0" baseline="0" dirty="0">
                          <a:ln>
                            <a:noFill/>
                          </a:ln>
                          <a:solidFill>
                            <a:srgbClr val="004600"/>
                          </a:solidFill>
                          <a:effectLst/>
                          <a:latin typeface="Verdana" charset="0"/>
                          <a:ea typeface="宋体" charset="0"/>
                          <a:cs typeface="宋体" charset="0"/>
                        </a:rPr>
                        <a:t>Highlight</a:t>
                      </a:r>
                      <a:r>
                        <a:rPr kumimoji="0" lang="en-US" altLang="zh-CN" sz="18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800" b="1" i="0" u="none" strike="noStrike" cap="none" normalizeH="0" baseline="0" dirty="0">
                        <a:ln>
                          <a:noFill/>
                        </a:ln>
                        <a:solidFill>
                          <a:srgbClr val="004600"/>
                        </a:solidFill>
                        <a:effectLst/>
                        <a:latin typeface="Verdana" charset="0"/>
                        <a:ea typeface="宋体" charset="0"/>
                        <a:cs typeface="宋体" charset="0"/>
                      </a:endParaRPr>
                    </a:p>
                  </a:txBody>
                  <a:tcPr marL="91439" marR="91439" marT="45726" marB="45726"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700" b="0" i="0" u="none" strike="noStrike" cap="none" normalizeH="0" baseline="0">
                          <a:ln>
                            <a:noFill/>
                          </a:ln>
                          <a:solidFill>
                            <a:srgbClr val="004600"/>
                          </a:solidFill>
                          <a:effectLst/>
                          <a:latin typeface="Verdana" charset="0"/>
                          <a:ea typeface="宋体" charset="0"/>
                          <a:cs typeface="宋体" charset="0"/>
                        </a:rPr>
                        <a:t>Introduction to SSC and importance of ICT’s and EMF considerations</a:t>
                      </a:r>
                      <a:r>
                        <a:rPr kumimoji="0" lang="zh-CN" altLang="en-US" sz="1700" b="0" i="0" u="none" strike="noStrike" cap="none" normalizeH="0" baseline="0">
                          <a:ln>
                            <a:noFill/>
                          </a:ln>
                          <a:solidFill>
                            <a:srgbClr val="004600"/>
                          </a:solidFill>
                          <a:effectLst/>
                          <a:latin typeface="Verdana" charset="0"/>
                          <a:ea typeface="宋体" charset="0"/>
                          <a:cs typeface="宋体" charset="0"/>
                        </a:rPr>
                        <a:t>.</a:t>
                      </a:r>
                      <a:endParaRPr kumimoji="0" lang="en-US" sz="1700" b="0" i="0" u="none" strike="noStrike" cap="none" normalizeH="0" baseline="0">
                        <a:ln>
                          <a:noFill/>
                        </a:ln>
                        <a:solidFill>
                          <a:srgbClr val="004600"/>
                        </a:solidFill>
                        <a:effectLst/>
                        <a:latin typeface="Verdana" charset="0"/>
                        <a:ea typeface="宋体" charset="0"/>
                        <a:cs typeface="宋体" charset="0"/>
                      </a:endParaRP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700" b="0" i="0" u="none" strike="noStrike" cap="none" normalizeH="0" baseline="0">
                          <a:ln>
                            <a:noFill/>
                          </a:ln>
                          <a:solidFill>
                            <a:srgbClr val="004600"/>
                          </a:solidFill>
                          <a:effectLst/>
                          <a:latin typeface="Verdana" charset="0"/>
                          <a:ea typeface="宋体" charset="0"/>
                          <a:cs typeface="宋体" charset="0"/>
                        </a:rPr>
                        <a:t>Based on existing ITU and WHO technical and policy recommendations.</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700" b="0" i="0" u="none" strike="noStrike" cap="none" normalizeH="0" baseline="0">
                          <a:ln>
                            <a:noFill/>
                          </a:ln>
                          <a:solidFill>
                            <a:srgbClr val="004600"/>
                          </a:solidFill>
                          <a:effectLst/>
                          <a:latin typeface="Verdana" charset="0"/>
                          <a:ea typeface="宋体" charset="0"/>
                          <a:cs typeface="宋体" charset="0"/>
                        </a:rPr>
                        <a:t>Technical and policy requirements for EMF should be adopted nationally based on international recommendations.</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700" b="0" i="0" u="none" strike="noStrike" cap="none" normalizeH="0" baseline="0">
                          <a:ln>
                            <a:noFill/>
                          </a:ln>
                          <a:solidFill>
                            <a:srgbClr val="004600"/>
                          </a:solidFill>
                          <a:effectLst/>
                          <a:latin typeface="Verdana" charset="0"/>
                          <a:ea typeface="宋体" charset="0"/>
                          <a:cs typeface="宋体" charset="0"/>
                        </a:rPr>
                        <a:t>Cities need guidance on implementation that promotes efficient deployment.</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700" b="0" i="0" u="none" strike="noStrike" cap="none" normalizeH="0" baseline="0">
                          <a:ln>
                            <a:noFill/>
                          </a:ln>
                          <a:solidFill>
                            <a:srgbClr val="004600"/>
                          </a:solidFill>
                          <a:effectLst/>
                          <a:latin typeface="Verdana" charset="0"/>
                          <a:ea typeface="宋体" charset="0"/>
                          <a:cs typeface="宋体" charset="0"/>
                        </a:rPr>
                        <a:t>Provides a model framework as benchmark</a:t>
                      </a:r>
                    </a:p>
                  </a:txBody>
                  <a:tcPr marL="91439" marR="91439" marT="45726" marB="45726"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297218">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800" b="1" i="0" u="none" strike="noStrike" cap="none" normalizeH="0" baseline="0">
                          <a:ln>
                            <a:noFill/>
                          </a:ln>
                          <a:solidFill>
                            <a:srgbClr val="004600"/>
                          </a:solidFill>
                          <a:effectLst/>
                          <a:latin typeface="Verdana" charset="0"/>
                          <a:ea typeface="宋体" charset="0"/>
                          <a:cs typeface="宋体" charset="0"/>
                        </a:rPr>
                        <a:t>Important dates</a:t>
                      </a:r>
                    </a:p>
                  </a:txBody>
                  <a:tcPr marL="91439" marR="91439" marT="45726" marB="45726"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700" b="0" i="0" u="none" strike="noStrike" cap="none" normalizeH="0" baseline="0" dirty="0">
                          <a:ln>
                            <a:noFill/>
                          </a:ln>
                          <a:solidFill>
                            <a:srgbClr val="004600"/>
                          </a:solidFill>
                          <a:effectLst/>
                          <a:latin typeface="Verdana" charset="0"/>
                          <a:ea typeface="宋体" charset="0"/>
                          <a:cs typeface="宋体" charset="0"/>
                        </a:rPr>
                        <a:t>Approval to be sought at the FG SSC meeting</a:t>
                      </a:r>
                      <a:r>
                        <a:rPr kumimoji="0" lang="zh-CN" altLang="en-US" sz="1700" b="0" i="0" u="none" strike="noStrike" cap="none" normalizeH="0" baseline="0" dirty="0">
                          <a:ln>
                            <a:noFill/>
                          </a:ln>
                          <a:solidFill>
                            <a:srgbClr val="004600"/>
                          </a:solidFill>
                          <a:effectLst/>
                          <a:latin typeface="Verdana" charset="0"/>
                          <a:ea typeface="宋体" charset="0"/>
                          <a:cs typeface="宋体" charset="0"/>
                        </a:rPr>
                        <a:t>:</a:t>
                      </a:r>
                      <a:r>
                        <a:rPr kumimoji="0" lang="en-US" sz="1700" b="0" i="0" u="none" strike="noStrike" cap="none" normalizeH="0" baseline="0" dirty="0">
                          <a:ln>
                            <a:noFill/>
                          </a:ln>
                          <a:solidFill>
                            <a:srgbClr val="004600"/>
                          </a:solidFill>
                          <a:effectLst/>
                          <a:latin typeface="Verdana" charset="0"/>
                          <a:ea typeface="宋体" charset="0"/>
                          <a:cs typeface="宋体" charset="0"/>
                        </a:rPr>
                        <a:t> </a:t>
                      </a:r>
                      <a:r>
                        <a:rPr kumimoji="0" lang="en-US" altLang="zh-CN" sz="1700" b="0" i="0" u="none" strike="noStrike" cap="none" normalizeH="0" baseline="0" dirty="0" smtClean="0">
                          <a:ln>
                            <a:noFill/>
                          </a:ln>
                          <a:solidFill>
                            <a:srgbClr val="004600"/>
                          </a:solidFill>
                          <a:effectLst/>
                          <a:latin typeface="Verdana" charset="0"/>
                          <a:ea typeface="宋体" charset="0"/>
                          <a:cs typeface="宋体" charset="0"/>
                        </a:rPr>
                        <a:t>October </a:t>
                      </a:r>
                      <a:r>
                        <a:rPr kumimoji="0" lang="en-US" sz="1700" b="0" i="0" u="none" strike="noStrike" cap="none" normalizeH="0" baseline="0" dirty="0" smtClean="0">
                          <a:ln>
                            <a:noFill/>
                          </a:ln>
                          <a:solidFill>
                            <a:srgbClr val="004600"/>
                          </a:solidFill>
                          <a:effectLst/>
                          <a:latin typeface="Verdana" charset="0"/>
                          <a:ea typeface="宋体" charset="0"/>
                          <a:cs typeface="宋体" charset="0"/>
                        </a:rPr>
                        <a:t>2014</a:t>
                      </a:r>
                      <a:endParaRPr kumimoji="0" lang="en-US" sz="1700" b="0" i="0" u="none" strike="noStrike" cap="none" normalizeH="0" baseline="0" dirty="0">
                        <a:ln>
                          <a:noFill/>
                        </a:ln>
                        <a:solidFill>
                          <a:srgbClr val="004600"/>
                        </a:solidFill>
                        <a:effectLst/>
                        <a:latin typeface="Verdana" charset="0"/>
                        <a:ea typeface="宋体" charset="0"/>
                        <a:cs typeface="宋体" charset="0"/>
                      </a:endParaRPr>
                    </a:p>
                  </a:txBody>
                  <a:tcPr marL="91439" marR="91439" marT="45726" marB="45726"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bl>
          </a:graphicData>
        </a:graphic>
      </p:graphicFrame>
      <p:sp>
        <p:nvSpPr>
          <p:cNvPr id="43019" name="Title 1"/>
          <p:cNvSpPr txBox="1">
            <a:spLocks noChangeArrowheads="1"/>
          </p:cNvSpPr>
          <p:nvPr/>
        </p:nvSpPr>
        <p:spPr bwMode="auto">
          <a:xfrm rot="-5400000">
            <a:off x="-926306" y="2920207"/>
            <a:ext cx="3619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a:t>
            </a:r>
            <a:r>
              <a:rPr lang="zh-CN" altLang="en-US" sz="2400" b="1">
                <a:solidFill>
                  <a:srgbClr val="002A00"/>
                </a:solidFill>
              </a:rPr>
              <a:t>2</a:t>
            </a:r>
            <a:endParaRPr lang="en-US" sz="2400" b="1">
              <a:solidFill>
                <a:srgbClr val="002A00"/>
              </a:solidFil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4034"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TR7/WG2 </a:t>
            </a:r>
            <a:r>
              <a:rPr lang="en-US" sz="2400" b="1">
                <a:solidFill>
                  <a:srgbClr val="002A00"/>
                </a:solidFill>
              </a:rPr>
              <a:t>Technical report on Integrated management for </a:t>
            </a:r>
            <a:r>
              <a:rPr lang="zh-CN" altLang="en-US" sz="2400" b="1">
                <a:solidFill>
                  <a:srgbClr val="002A00"/>
                </a:solidFill>
              </a:rPr>
              <a:t>SSC</a:t>
            </a:r>
          </a:p>
        </p:txBody>
      </p:sp>
      <p:graphicFrame>
        <p:nvGraphicFramePr>
          <p:cNvPr id="31748" name="Group 4"/>
          <p:cNvGraphicFramePr>
            <a:graphicFrameLocks noGrp="1"/>
          </p:cNvGraphicFramePr>
          <p:nvPr>
            <p:extLst>
              <p:ext uri="{D42A27DB-BD31-4B8C-83A1-F6EECF244321}">
                <p14:modId xmlns:p14="http://schemas.microsoft.com/office/powerpoint/2010/main" val="2128332761"/>
              </p:ext>
            </p:extLst>
          </p:nvPr>
        </p:nvGraphicFramePr>
        <p:xfrm>
          <a:off x="1692275" y="1330325"/>
          <a:ext cx="6769100" cy="3213100"/>
        </p:xfrm>
        <a:graphic>
          <a:graphicData uri="http://schemas.openxmlformats.org/drawingml/2006/table">
            <a:tbl>
              <a:tblPr/>
              <a:tblGrid>
                <a:gridCol w="1512888"/>
                <a:gridCol w="5256212"/>
              </a:tblGrid>
              <a:tr h="191770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800" b="1" i="0" u="none" strike="noStrike" cap="none" normalizeH="0" baseline="0" dirty="0">
                          <a:ln>
                            <a:noFill/>
                          </a:ln>
                          <a:solidFill>
                            <a:srgbClr val="004600"/>
                          </a:solidFill>
                          <a:effectLst/>
                          <a:latin typeface="Verdana" charset="0"/>
                          <a:ea typeface="宋体" charset="0"/>
                          <a:cs typeface="宋体" charset="0"/>
                        </a:rPr>
                        <a:t>Highlight</a:t>
                      </a:r>
                      <a:r>
                        <a:rPr kumimoji="0" lang="en-US" altLang="zh-CN" sz="18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800" b="1" i="0" u="none" strike="noStrike" cap="none" normalizeH="0" baseline="0" dirty="0">
                        <a:ln>
                          <a:noFill/>
                        </a:ln>
                        <a:solidFill>
                          <a:srgbClr val="004600"/>
                        </a:solidFill>
                        <a:effectLst/>
                        <a:latin typeface="Verdana" charset="0"/>
                        <a:ea typeface="宋体" charset="0"/>
                        <a:cs typeface="宋体" charset="0"/>
                      </a:endParaRP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4600"/>
                        </a:buClr>
                        <a:buSzPct val="110000"/>
                        <a:buFont typeface="Wingdings" charset="0"/>
                        <a:buChar char="§"/>
                        <a:tabLst/>
                      </a:pPr>
                      <a:r>
                        <a:rPr kumimoji="0" lang="en-US" sz="1700" b="0" i="0" u="none" strike="noStrike" cap="none" normalizeH="0" baseline="0">
                          <a:ln>
                            <a:noFill/>
                          </a:ln>
                          <a:solidFill>
                            <a:srgbClr val="004600"/>
                          </a:solidFill>
                          <a:effectLst/>
                          <a:latin typeface="Verdana" charset="0"/>
                          <a:ea typeface="宋体" charset="0"/>
                          <a:cs typeface="宋体" charset="0"/>
                          <a:sym typeface="Arial" charset="0"/>
                        </a:rPr>
                        <a:t>Access and integration of city information resources</a:t>
                      </a:r>
                      <a:r>
                        <a:rPr kumimoji="0" lang="zh-CN" altLang="en-US" sz="1700" b="0" i="0" u="none" strike="noStrike" cap="none" normalizeH="0" baseline="0">
                          <a:ln>
                            <a:noFill/>
                          </a:ln>
                          <a:solidFill>
                            <a:srgbClr val="004600"/>
                          </a:solidFill>
                          <a:effectLst/>
                          <a:latin typeface="Verdana" charset="0"/>
                          <a:ea typeface="宋体" charset="0"/>
                          <a:cs typeface="宋体" charset="0"/>
                          <a:sym typeface="Arial" charset="0"/>
                        </a:rPr>
                        <a:t>.</a:t>
                      </a:r>
                      <a:endParaRPr kumimoji="0" lang="en-US" sz="1700" b="0" i="0" u="none" strike="noStrike" cap="none" normalizeH="0" baseline="0">
                        <a:ln>
                          <a:noFill/>
                        </a:ln>
                        <a:solidFill>
                          <a:srgbClr val="004600"/>
                        </a:solidFill>
                        <a:effectLst/>
                        <a:latin typeface="Verdana" charset="0"/>
                        <a:ea typeface="宋体" charset="0"/>
                        <a:cs typeface="宋体" charset="0"/>
                        <a:sym typeface="Arial" charset="0"/>
                      </a:endParaRPr>
                    </a:p>
                    <a:p>
                      <a:pPr marL="285750" marR="0" lvl="0" indent="-285750" algn="l" defTabSz="914400" rtl="0" eaLnBrk="0" fontAlgn="base" latinLnBrk="0" hangingPunct="0">
                        <a:lnSpc>
                          <a:spcPct val="90000"/>
                        </a:lnSpc>
                        <a:spcBef>
                          <a:spcPct val="20000"/>
                        </a:spcBef>
                        <a:spcAft>
                          <a:spcPct val="0"/>
                        </a:spcAft>
                        <a:buClr>
                          <a:srgbClr val="004600"/>
                        </a:buClr>
                        <a:buSzPct val="110000"/>
                        <a:buFont typeface="Wingdings" charset="0"/>
                        <a:buChar char="§"/>
                        <a:tabLst/>
                      </a:pPr>
                      <a:r>
                        <a:rPr kumimoji="0" lang="en-US" sz="1700" b="0" i="0" u="none" strike="noStrike" cap="none" normalizeH="0" baseline="0">
                          <a:ln>
                            <a:noFill/>
                          </a:ln>
                          <a:solidFill>
                            <a:srgbClr val="004600"/>
                          </a:solidFill>
                          <a:effectLst/>
                          <a:latin typeface="Verdana" charset="0"/>
                          <a:ea typeface="宋体" charset="0"/>
                          <a:cs typeface="宋体" charset="0"/>
                          <a:sym typeface="Arial" charset="0"/>
                        </a:rPr>
                        <a:t>Network Service of the model of city analysis and decision-making.</a:t>
                      </a:r>
                    </a:p>
                    <a:p>
                      <a:pPr marL="285750" marR="0" lvl="0" indent="-285750" algn="l" defTabSz="914400" rtl="0" eaLnBrk="0" fontAlgn="base" latinLnBrk="0" hangingPunct="0">
                        <a:lnSpc>
                          <a:spcPct val="90000"/>
                        </a:lnSpc>
                        <a:spcBef>
                          <a:spcPct val="20000"/>
                        </a:spcBef>
                        <a:spcAft>
                          <a:spcPct val="0"/>
                        </a:spcAft>
                        <a:buClr>
                          <a:srgbClr val="004600"/>
                        </a:buClr>
                        <a:buSzPct val="110000"/>
                        <a:buFont typeface="Wingdings" charset="0"/>
                        <a:buChar char="§"/>
                        <a:tabLst/>
                      </a:pPr>
                      <a:r>
                        <a:rPr kumimoji="0" lang="en-US" sz="1700" b="0" i="0" u="none" strike="noStrike" cap="none" normalizeH="0" baseline="0">
                          <a:ln>
                            <a:noFill/>
                          </a:ln>
                          <a:solidFill>
                            <a:srgbClr val="004600"/>
                          </a:solidFill>
                          <a:effectLst/>
                          <a:latin typeface="Verdana" charset="0"/>
                          <a:ea typeface="宋体" charset="0"/>
                          <a:cs typeface="宋体" charset="0"/>
                          <a:sym typeface="Arial" charset="0"/>
                        </a:rPr>
                        <a:t>Typical Applications of Comprehensive Management and Smart Decision-making</a:t>
                      </a:r>
                      <a:r>
                        <a:rPr kumimoji="0" lang="zh-CN" altLang="en-US" sz="1700" b="0" i="0" u="none" strike="noStrike" cap="none" normalizeH="0" baseline="0">
                          <a:ln>
                            <a:noFill/>
                          </a:ln>
                          <a:solidFill>
                            <a:srgbClr val="004600"/>
                          </a:solidFill>
                          <a:effectLst/>
                          <a:latin typeface="Verdana" charset="0"/>
                          <a:ea typeface="宋体" charset="0"/>
                          <a:cs typeface="宋体" charset="0"/>
                          <a:sym typeface="Arial" charset="0"/>
                        </a:rPr>
                        <a:t>.</a:t>
                      </a:r>
                      <a:endParaRPr kumimoji="0" lang="en-US" sz="1700" b="0" i="0" u="none" strike="noStrike" cap="none" normalizeH="0" baseline="0">
                        <a:ln>
                          <a:noFill/>
                        </a:ln>
                        <a:solidFill>
                          <a:srgbClr val="004600"/>
                        </a:solidFill>
                        <a:effectLst/>
                        <a:latin typeface="Verdana" charset="0"/>
                        <a:ea typeface="宋体" charset="0"/>
                        <a:cs typeface="宋体" charset="0"/>
                        <a:sym typeface="Arial" charset="0"/>
                      </a:endParaRPr>
                    </a:p>
                    <a:p>
                      <a:pPr marL="285750" marR="0" lvl="0" indent="-285750" algn="l" defTabSz="914400" rtl="0" eaLnBrk="0" fontAlgn="base" latinLnBrk="0" hangingPunct="0">
                        <a:lnSpc>
                          <a:spcPct val="90000"/>
                        </a:lnSpc>
                        <a:spcBef>
                          <a:spcPct val="20000"/>
                        </a:spcBef>
                        <a:spcAft>
                          <a:spcPct val="0"/>
                        </a:spcAft>
                        <a:buClr>
                          <a:srgbClr val="0E438A"/>
                        </a:buClr>
                        <a:buSzPct val="110000"/>
                        <a:buFont typeface="Wingdings" charset="0"/>
                        <a:buNone/>
                        <a:tabLst/>
                      </a:pPr>
                      <a:endParaRPr kumimoji="0" lang="en-US" sz="1700" b="0" i="0" u="none" strike="noStrike" cap="none" normalizeH="0" baseline="0">
                        <a:ln>
                          <a:noFill/>
                        </a:ln>
                        <a:solidFill>
                          <a:srgbClr val="004600"/>
                        </a:solidFill>
                        <a:effectLst/>
                        <a:latin typeface="Verdana" charset="0"/>
                        <a:ea typeface="宋体" charset="0"/>
                        <a:cs typeface="宋体" charset="0"/>
                        <a:sym typeface="Arial" charset="0"/>
                      </a:endParaRP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800" b="1" i="0" u="none" strike="noStrike" cap="none" normalizeH="0" baseline="0">
                          <a:ln>
                            <a:noFill/>
                          </a:ln>
                          <a:solidFill>
                            <a:srgbClr val="004600"/>
                          </a:solidFill>
                          <a:effectLst/>
                          <a:latin typeface="Verdana" charset="0"/>
                          <a:ea typeface="宋体" charset="0"/>
                          <a:cs typeface="宋体" charset="0"/>
                        </a:rPr>
                        <a:t>Important dates</a:t>
                      </a: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285750" marR="0" lvl="0" indent="-285750" algn="l" defTabSz="914400" rtl="0" eaLnBrk="0" fontAlgn="base" latinLnBrk="0" hangingPunct="0">
                        <a:lnSpc>
                          <a:spcPct val="90000"/>
                        </a:lnSpc>
                        <a:spcBef>
                          <a:spcPct val="20000"/>
                        </a:spcBef>
                        <a:spcAft>
                          <a:spcPct val="0"/>
                        </a:spcAft>
                        <a:buClr>
                          <a:srgbClr val="004600"/>
                        </a:buClr>
                        <a:buSzPct val="110000"/>
                        <a:buFont typeface="Wingdings" charset="0"/>
                        <a:buChar char="§"/>
                        <a:tabLst/>
                      </a:pPr>
                      <a:r>
                        <a:rPr kumimoji="0" lang="en-US" sz="1700" b="0" i="0" u="none" strike="noStrike" cap="none" normalizeH="0" baseline="0" dirty="0">
                          <a:ln>
                            <a:noFill/>
                          </a:ln>
                          <a:solidFill>
                            <a:srgbClr val="004600"/>
                          </a:solidFill>
                          <a:effectLst/>
                          <a:latin typeface="Verdana" charset="0"/>
                          <a:ea typeface="宋体" charset="0"/>
                          <a:cs typeface="宋体" charset="0"/>
                          <a:sym typeface="Arial" charset="0"/>
                        </a:rPr>
                        <a:t>Approval to be sought at the FG SSC meeting</a:t>
                      </a:r>
                      <a:r>
                        <a:rPr kumimoji="0" lang="zh-CN" altLang="en-US" sz="1700" b="0" i="0" u="none" strike="noStrike" cap="none" normalizeH="0" baseline="0" dirty="0">
                          <a:ln>
                            <a:noFill/>
                          </a:ln>
                          <a:solidFill>
                            <a:srgbClr val="004600"/>
                          </a:solidFill>
                          <a:effectLst/>
                          <a:latin typeface="Verdana" charset="0"/>
                          <a:ea typeface="宋体" charset="0"/>
                          <a:cs typeface="宋体" charset="0"/>
                          <a:sym typeface="Arial" charset="0"/>
                        </a:rPr>
                        <a:t>:</a:t>
                      </a:r>
                      <a:r>
                        <a:rPr kumimoji="0" lang="en-US" sz="1700" b="0" i="0" u="none" strike="noStrike" cap="none" normalizeH="0" baseline="0" dirty="0">
                          <a:ln>
                            <a:noFill/>
                          </a:ln>
                          <a:solidFill>
                            <a:srgbClr val="004600"/>
                          </a:solidFill>
                          <a:effectLst/>
                          <a:latin typeface="Verdana" charset="0"/>
                          <a:ea typeface="宋体" charset="0"/>
                          <a:cs typeface="宋体" charset="0"/>
                          <a:sym typeface="Arial" charset="0"/>
                        </a:rPr>
                        <a:t> </a:t>
                      </a:r>
                      <a:r>
                        <a:rPr kumimoji="0" lang="en-US" altLang="zh-CN" sz="1700" b="0" i="0" u="none" strike="noStrike" cap="none" normalizeH="0" baseline="0" dirty="0" smtClean="0">
                          <a:ln>
                            <a:noFill/>
                          </a:ln>
                          <a:solidFill>
                            <a:srgbClr val="004600"/>
                          </a:solidFill>
                          <a:effectLst/>
                          <a:latin typeface="Verdana" charset="0"/>
                          <a:ea typeface="宋体" charset="0"/>
                          <a:cs typeface="宋体" charset="0"/>
                          <a:sym typeface="Arial" charset="0"/>
                        </a:rPr>
                        <a:t>October </a:t>
                      </a:r>
                      <a:r>
                        <a:rPr kumimoji="0" lang="en-US" sz="1700" b="0" i="0" u="none" strike="noStrike" cap="none" normalizeH="0" baseline="0" dirty="0" smtClean="0">
                          <a:ln>
                            <a:noFill/>
                          </a:ln>
                          <a:solidFill>
                            <a:srgbClr val="004600"/>
                          </a:solidFill>
                          <a:effectLst/>
                          <a:latin typeface="Verdana" charset="0"/>
                          <a:ea typeface="宋体" charset="0"/>
                          <a:cs typeface="宋体" charset="0"/>
                          <a:sym typeface="Arial" charset="0"/>
                        </a:rPr>
                        <a:t>2014</a:t>
                      </a:r>
                      <a:endParaRPr kumimoji="0" lang="en-US" sz="1700" b="0" i="0" u="none" strike="noStrike" cap="none" normalizeH="0" baseline="0" dirty="0">
                        <a:ln>
                          <a:noFill/>
                        </a:ln>
                        <a:solidFill>
                          <a:srgbClr val="004600"/>
                        </a:solidFill>
                        <a:effectLst/>
                        <a:latin typeface="Verdana" charset="0"/>
                        <a:ea typeface="宋体" charset="0"/>
                        <a:cs typeface="宋体" charset="0"/>
                        <a:sym typeface="Arial" charset="0"/>
                      </a:endParaRP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bl>
          </a:graphicData>
        </a:graphic>
      </p:graphicFrame>
      <p:sp>
        <p:nvSpPr>
          <p:cNvPr id="44043" name="Title 1"/>
          <p:cNvSpPr txBox="1">
            <a:spLocks noChangeArrowheads="1"/>
          </p:cNvSpPr>
          <p:nvPr/>
        </p:nvSpPr>
        <p:spPr bwMode="auto">
          <a:xfrm rot="-5400000">
            <a:off x="-926306" y="2920207"/>
            <a:ext cx="3619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a:t>
            </a:r>
            <a:r>
              <a:rPr lang="zh-CN" altLang="en-US" sz="2400" b="1">
                <a:solidFill>
                  <a:srgbClr val="002A00"/>
                </a:solidFill>
              </a:rPr>
              <a:t>2</a:t>
            </a:r>
            <a:endParaRPr lang="en-US" sz="2400" b="1">
              <a:solidFill>
                <a:srgbClr val="002A00"/>
              </a:solidFil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113"/>
            <a:ext cx="9144000" cy="686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5058" name="Title 1"/>
          <p:cNvSpPr txBox="1">
            <a:spLocks noChangeArrowheads="1"/>
          </p:cNvSpPr>
          <p:nvPr/>
        </p:nvSpPr>
        <p:spPr bwMode="auto">
          <a:xfrm rot="-5400000">
            <a:off x="-936625" y="2425701"/>
            <a:ext cx="3640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3</a:t>
            </a:r>
          </a:p>
        </p:txBody>
      </p:sp>
      <p:sp>
        <p:nvSpPr>
          <p:cNvPr id="45059" name="Pie 7"/>
          <p:cNvSpPr>
            <a:spLocks/>
          </p:cNvSpPr>
          <p:nvPr/>
        </p:nvSpPr>
        <p:spPr bwMode="auto">
          <a:xfrm rot="5400000">
            <a:off x="2342357" y="-175419"/>
            <a:ext cx="4608512" cy="5191125"/>
          </a:xfrm>
          <a:custGeom>
            <a:avLst/>
            <a:gdLst>
              <a:gd name="T0" fmla="*/ 2312194 w 4608512"/>
              <a:gd name="T1" fmla="*/ 5191110 h 5191125"/>
              <a:gd name="T2" fmla="*/ 35 w 4608512"/>
              <a:gd name="T3" fmla="*/ 2609882 h 5191125"/>
              <a:gd name="T4" fmla="*/ 2304256 w 4608512"/>
              <a:gd name="T5" fmla="*/ 2595563 h 5191125"/>
              <a:gd name="T6" fmla="*/ 2312194 w 4608512"/>
              <a:gd name="T7" fmla="*/ 5191110 h 5191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8512" h="5191125">
                <a:moveTo>
                  <a:pt x="2312194" y="5191110"/>
                </a:moveTo>
                <a:cubicBezTo>
                  <a:pt x="1041460" y="5196041"/>
                  <a:pt x="7046" y="4041251"/>
                  <a:pt x="35" y="2609882"/>
                </a:cubicBezTo>
                <a:lnTo>
                  <a:pt x="2304256" y="2595563"/>
                </a:lnTo>
                <a:lnTo>
                  <a:pt x="2312194" y="5191110"/>
                </a:ln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5060" name="Pie 8"/>
          <p:cNvSpPr>
            <a:spLocks/>
          </p:cNvSpPr>
          <p:nvPr/>
        </p:nvSpPr>
        <p:spPr bwMode="auto">
          <a:xfrm rot="-5400000">
            <a:off x="2375694" y="-351631"/>
            <a:ext cx="5113337" cy="6048375"/>
          </a:xfrm>
          <a:custGeom>
            <a:avLst/>
            <a:gdLst>
              <a:gd name="T0" fmla="*/ 5113315 w 5113337"/>
              <a:gd name="T1" fmla="*/ 3011654 h 6048375"/>
              <a:gd name="T2" fmla="*/ 3689869 w 5113337"/>
              <a:gd name="T3" fmla="*/ 5735089 h 6048375"/>
              <a:gd name="T4" fmla="*/ 606799 w 5113337"/>
              <a:gd name="T5" fmla="*/ 4980232 h 6048375"/>
              <a:gd name="T6" fmla="*/ 143729 w 5113337"/>
              <a:gd name="T7" fmla="*/ 2024490 h 6048375"/>
              <a:gd name="T8" fmla="*/ 2561932 w 5113337"/>
              <a:gd name="T9" fmla="*/ 6 h 6048375"/>
              <a:gd name="T10" fmla="*/ 2556669 w 5113337"/>
              <a:gd name="T11" fmla="*/ 3024188 h 6048375"/>
              <a:gd name="T12" fmla="*/ 5113315 w 5113337"/>
              <a:gd name="T13" fmla="*/ 3011654 h 6048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13337" h="6048375">
                <a:moveTo>
                  <a:pt x="5113315" y="3011654"/>
                </a:moveTo>
                <a:cubicBezTo>
                  <a:pt x="5117361" y="4166485"/>
                  <a:pt x="4565040" y="5223224"/>
                  <a:pt x="3689869" y="5735089"/>
                </a:cubicBezTo>
                <a:cubicBezTo>
                  <a:pt x="2637546" y="6350565"/>
                  <a:pt x="1366100" y="6039265"/>
                  <a:pt x="606799" y="4980232"/>
                </a:cubicBezTo>
                <a:cubicBezTo>
                  <a:pt x="20088" y="4161918"/>
                  <a:pt x="-156129" y="3037144"/>
                  <a:pt x="143729" y="2024490"/>
                </a:cubicBezTo>
                <a:cubicBezTo>
                  <a:pt x="503438" y="809709"/>
                  <a:pt x="1473776" y="-2644"/>
                  <a:pt x="2561932" y="6"/>
                </a:cubicBezTo>
                <a:cubicBezTo>
                  <a:pt x="2560178" y="1008067"/>
                  <a:pt x="2558423" y="2016127"/>
                  <a:pt x="2556669" y="3024188"/>
                </a:cubicBezTo>
                <a:lnTo>
                  <a:pt x="5113315" y="3011654"/>
                </a:ln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5061" name="Content Placeholder 11"/>
          <p:cNvSpPr>
            <a:spLocks noGrp="1"/>
          </p:cNvSpPr>
          <p:nvPr>
            <p:ph sz="half" idx="4294967295"/>
          </p:nvPr>
        </p:nvSpPr>
        <p:spPr>
          <a:xfrm>
            <a:off x="2339975" y="1414463"/>
            <a:ext cx="2303463" cy="1150937"/>
          </a:xfrm>
        </p:spPr>
        <p:txBody>
          <a:bodyPr/>
          <a:lstStyle/>
          <a:p>
            <a:pPr marL="0" indent="0" algn="r">
              <a:buFont typeface="Wingdings" charset="0"/>
              <a:buNone/>
            </a:pPr>
            <a:r>
              <a:rPr lang="en-US" sz="1600" b="1">
                <a:solidFill>
                  <a:srgbClr val="004600"/>
                </a:solidFill>
                <a:latin typeface="Verdana" charset="0"/>
              </a:rPr>
              <a:t>3. Standardization gaps, KPIs and metrics</a:t>
            </a:r>
          </a:p>
        </p:txBody>
      </p:sp>
      <p:sp>
        <p:nvSpPr>
          <p:cNvPr id="45062" name="Content Placeholder 11"/>
          <p:cNvSpPr txBox="1">
            <a:spLocks noChangeArrowheads="1"/>
          </p:cNvSpPr>
          <p:nvPr/>
        </p:nvSpPr>
        <p:spPr bwMode="auto">
          <a:xfrm>
            <a:off x="5148263" y="1414463"/>
            <a:ext cx="2519362"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a:solidFill>
                  <a:srgbClr val="004600"/>
                </a:solidFill>
              </a:rPr>
              <a:t>WG3 coordinator: </a:t>
            </a:r>
            <a:r>
              <a:rPr lang="en-US" sz="1600">
                <a:solidFill>
                  <a:srgbClr val="004600"/>
                </a:solidFill>
              </a:rPr>
              <a:t>Ziqin Sang (Fiberhome Technologies Group)</a:t>
            </a:r>
          </a:p>
        </p:txBody>
      </p:sp>
      <p:sp>
        <p:nvSpPr>
          <p:cNvPr id="45063" name="Content Placeholder 11"/>
          <p:cNvSpPr txBox="1">
            <a:spLocks noChangeArrowheads="1"/>
          </p:cNvSpPr>
          <p:nvPr/>
        </p:nvSpPr>
        <p:spPr bwMode="auto">
          <a:xfrm>
            <a:off x="2987675" y="2711450"/>
            <a:ext cx="475297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a:solidFill>
                  <a:srgbClr val="004600"/>
                </a:solidFill>
              </a:rPr>
              <a:t>Plan and deliverables:</a:t>
            </a:r>
          </a:p>
          <a:p>
            <a:pPr>
              <a:lnSpc>
                <a:spcPct val="90000"/>
              </a:lnSpc>
              <a:spcBef>
                <a:spcPct val="20000"/>
              </a:spcBef>
              <a:buClr>
                <a:srgbClr val="006000"/>
              </a:buClr>
              <a:buSzPct val="110000"/>
              <a:buFont typeface="Wingdings" charset="0"/>
              <a:buChar char="§"/>
            </a:pPr>
            <a:r>
              <a:rPr lang="en-US" sz="1600">
                <a:solidFill>
                  <a:srgbClr val="004600"/>
                </a:solidFill>
              </a:rPr>
              <a:t>Technical Report on Standardization Activities and Gaps for SSC and suggestions to SG5</a:t>
            </a:r>
          </a:p>
          <a:p>
            <a:pPr>
              <a:lnSpc>
                <a:spcPct val="90000"/>
              </a:lnSpc>
              <a:spcBef>
                <a:spcPct val="20000"/>
              </a:spcBef>
              <a:buClr>
                <a:srgbClr val="006000"/>
              </a:buClr>
              <a:buSzPct val="110000"/>
              <a:buFont typeface="Wingdings" charset="0"/>
              <a:buChar char="§"/>
            </a:pPr>
            <a:r>
              <a:rPr lang="en-US" sz="1600">
                <a:solidFill>
                  <a:srgbClr val="004600"/>
                </a:solidFill>
              </a:rPr>
              <a:t>Technical Report on KPIs </a:t>
            </a:r>
            <a:r>
              <a:rPr lang="zh-CN" altLang="en-US" sz="1600">
                <a:solidFill>
                  <a:srgbClr val="004600"/>
                </a:solidFill>
              </a:rPr>
              <a:t>definition </a:t>
            </a:r>
            <a:r>
              <a:rPr lang="en-US" sz="1600">
                <a:solidFill>
                  <a:srgbClr val="004600"/>
                </a:solidFill>
              </a:rPr>
              <a:t>for smart sustainable cities</a:t>
            </a:r>
          </a:p>
          <a:p>
            <a:pPr>
              <a:lnSpc>
                <a:spcPct val="90000"/>
              </a:lnSpc>
              <a:spcBef>
                <a:spcPct val="20000"/>
              </a:spcBef>
              <a:buClr>
                <a:srgbClr val="006000"/>
              </a:buClr>
              <a:buSzPct val="110000"/>
              <a:buFont typeface="Wingdings" charset="0"/>
              <a:buChar char="§"/>
            </a:pPr>
            <a:r>
              <a:rPr lang="zh-CN" altLang="en-US" sz="1600">
                <a:solidFill>
                  <a:srgbClr val="004600"/>
                </a:solidFill>
              </a:rPr>
              <a:t>Technical Report on KPIs metrics evalu</a:t>
            </a:r>
            <a:r>
              <a:rPr lang="en-US" altLang="zh-CN" sz="1600">
                <a:solidFill>
                  <a:srgbClr val="004600"/>
                </a:solidFill>
              </a:rPr>
              <a:t>a</a:t>
            </a:r>
            <a:r>
              <a:rPr lang="zh-CN" altLang="en-US" sz="1600">
                <a:solidFill>
                  <a:srgbClr val="004600"/>
                </a:solidFill>
              </a:rPr>
              <a:t>tion</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7106" name="Title 1"/>
          <p:cNvSpPr txBox="1">
            <a:spLocks noChangeArrowheads="1"/>
          </p:cNvSpPr>
          <p:nvPr/>
        </p:nvSpPr>
        <p:spPr bwMode="auto">
          <a:xfrm>
            <a:off x="900113" y="42863"/>
            <a:ext cx="77724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TR1/WG3 </a:t>
            </a:r>
            <a:r>
              <a:rPr lang="en-US" sz="2400" b="1">
                <a:solidFill>
                  <a:srgbClr val="002A00"/>
                </a:solidFill>
              </a:rPr>
              <a:t>Technical Report on Standardization Activities and Gaps for SSC and suggestions to SG5</a:t>
            </a:r>
          </a:p>
        </p:txBody>
      </p:sp>
      <p:graphicFrame>
        <p:nvGraphicFramePr>
          <p:cNvPr id="34820" name="Group 4"/>
          <p:cNvGraphicFramePr>
            <a:graphicFrameLocks noGrp="1"/>
          </p:cNvGraphicFramePr>
          <p:nvPr>
            <p:extLst>
              <p:ext uri="{D42A27DB-BD31-4B8C-83A1-F6EECF244321}">
                <p14:modId xmlns:p14="http://schemas.microsoft.com/office/powerpoint/2010/main" val="3144984730"/>
              </p:ext>
            </p:extLst>
          </p:nvPr>
        </p:nvGraphicFramePr>
        <p:xfrm>
          <a:off x="1479550" y="1844675"/>
          <a:ext cx="2012950" cy="2735263"/>
        </p:xfrm>
        <a:graphic>
          <a:graphicData uri="http://schemas.openxmlformats.org/drawingml/2006/table">
            <a:tbl>
              <a:tblPr/>
              <a:tblGrid>
                <a:gridCol w="2012950"/>
              </a:tblGrid>
              <a:tr h="2735263">
                <a:tc>
                  <a:txBody>
                    <a:bodyPr/>
                    <a:lstStyle>
                      <a:lvl1pPr marL="285750" indent="-285750" eaLnBrk="0" hangingPunct="0">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eaLnBrk="0" hangingPunct="0">
                        <a:spcBef>
                          <a:spcPct val="20000"/>
                        </a:spcBef>
                        <a:buClr>
                          <a:srgbClr val="0E438A"/>
                        </a:buClr>
                        <a:buFont typeface="Wingdings" pitchFamily="2" charset="2"/>
                        <a:defRPr sz="2400">
                          <a:solidFill>
                            <a:srgbClr val="5C5C5C"/>
                          </a:solidFill>
                          <a:latin typeface="Verdana" pitchFamily="34" charset="0"/>
                        </a:defRPr>
                      </a:lvl2pPr>
                      <a:lvl3pPr marL="1143000" indent="-228600" eaLnBrk="0" hangingPunct="0">
                        <a:spcBef>
                          <a:spcPct val="20000"/>
                        </a:spcBef>
                        <a:buClr>
                          <a:srgbClr val="0E438A"/>
                        </a:buClr>
                        <a:buFont typeface="Wingdings" pitchFamily="2" charset="2"/>
                        <a:defRPr sz="2000">
                          <a:solidFill>
                            <a:srgbClr val="5C5C5C"/>
                          </a:solidFill>
                          <a:latin typeface="Verdana" pitchFamily="34" charset="0"/>
                        </a:defRPr>
                      </a:lvl3pPr>
                      <a:lvl4pPr marL="1600200" indent="-228600" eaLnBrk="0" hangingPunct="0">
                        <a:spcBef>
                          <a:spcPct val="20000"/>
                        </a:spcBef>
                        <a:buFont typeface="Verdana" pitchFamily="34" charset="0"/>
                        <a:defRPr>
                          <a:solidFill>
                            <a:srgbClr val="5C5C5C"/>
                          </a:solidFill>
                          <a:latin typeface="Verdana" pitchFamily="34" charset="0"/>
                        </a:defRPr>
                      </a:lvl4pPr>
                      <a:lvl5pPr marL="2057400" indent="-228600" eaLnBrk="0" hangingPunct="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pitchFamily="2" charset="2"/>
                        <a:buChar char="§"/>
                        <a:tabLst/>
                      </a:pPr>
                      <a:r>
                        <a:rPr kumimoji="0" lang="en-US" altLang="en-US" sz="1500" b="0" i="0" u="none" strike="noStrike" cap="none" normalizeH="0" baseline="0" dirty="0" smtClean="0">
                          <a:ln>
                            <a:noFill/>
                          </a:ln>
                          <a:solidFill>
                            <a:srgbClr val="004600"/>
                          </a:solidFill>
                          <a:effectLst/>
                          <a:latin typeface="Verdana" pitchFamily="34" charset="0"/>
                          <a:ea typeface="宋体" pitchFamily="2" charset="-122"/>
                        </a:rPr>
                        <a:t>Approval to be sought at the FG SSC meeting</a:t>
                      </a:r>
                      <a:r>
                        <a:rPr kumimoji="0" lang="zh-CN" altLang="en-US" sz="1500" b="0" i="0" u="none" strike="noStrike" cap="none" normalizeH="0" baseline="0" dirty="0" smtClean="0">
                          <a:ln>
                            <a:noFill/>
                          </a:ln>
                          <a:solidFill>
                            <a:srgbClr val="004600"/>
                          </a:solidFill>
                          <a:effectLst/>
                          <a:latin typeface="Verdana" pitchFamily="34" charset="0"/>
                          <a:ea typeface="宋体" pitchFamily="2" charset="-122"/>
                        </a:rPr>
                        <a:t>:</a:t>
                      </a:r>
                      <a:r>
                        <a:rPr kumimoji="0" lang="en-US" altLang="zh-CN" sz="1500" b="0" i="0" u="none" strike="noStrike" cap="none" normalizeH="0" baseline="0" dirty="0" smtClean="0">
                          <a:ln>
                            <a:noFill/>
                          </a:ln>
                          <a:solidFill>
                            <a:srgbClr val="004600"/>
                          </a:solidFill>
                          <a:effectLst/>
                          <a:latin typeface="Verdana" pitchFamily="34" charset="0"/>
                          <a:ea typeface="宋体" pitchFamily="2" charset="-122"/>
                        </a:rPr>
                        <a:t> </a:t>
                      </a:r>
                      <a:br>
                        <a:rPr kumimoji="0" lang="en-US" altLang="zh-CN" sz="1500" b="0" i="0" u="none" strike="noStrike" cap="none" normalizeH="0" baseline="0" dirty="0" smtClean="0">
                          <a:ln>
                            <a:noFill/>
                          </a:ln>
                          <a:solidFill>
                            <a:srgbClr val="004600"/>
                          </a:solidFill>
                          <a:effectLst/>
                          <a:latin typeface="Verdana" pitchFamily="34" charset="0"/>
                          <a:ea typeface="宋体" pitchFamily="2" charset="-122"/>
                        </a:rPr>
                      </a:br>
                      <a:r>
                        <a:rPr kumimoji="0" lang="en-US" altLang="zh-CN" sz="1500" b="0" i="0" u="none" strike="noStrike" cap="none" normalizeH="0" baseline="0" dirty="0" smtClean="0">
                          <a:ln>
                            <a:noFill/>
                          </a:ln>
                          <a:solidFill>
                            <a:srgbClr val="004600"/>
                          </a:solidFill>
                          <a:effectLst/>
                          <a:latin typeface="Verdana" pitchFamily="34" charset="0"/>
                          <a:ea typeface="宋体" pitchFamily="2" charset="-122"/>
                        </a:rPr>
                        <a:t>December</a:t>
                      </a:r>
                      <a:r>
                        <a:rPr kumimoji="0" lang="en-US" altLang="en-US" sz="1500" b="0" i="0" u="none" strike="noStrike" cap="none" normalizeH="0" baseline="0" dirty="0" smtClean="0">
                          <a:ln>
                            <a:noFill/>
                          </a:ln>
                          <a:solidFill>
                            <a:srgbClr val="004600"/>
                          </a:solidFill>
                          <a:effectLst/>
                          <a:latin typeface="Verdana" pitchFamily="34" charset="0"/>
                          <a:ea typeface="宋体" pitchFamily="2" charset="-122"/>
                        </a:rPr>
                        <a:t> 2014</a:t>
                      </a:r>
                    </a:p>
                  </a:txBody>
                  <a:tcPr marL="91439" marR="91439"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bl>
          </a:graphicData>
        </a:graphic>
      </p:graphicFrame>
      <p:sp>
        <p:nvSpPr>
          <p:cNvPr id="47111" name="Title 1"/>
          <p:cNvSpPr txBox="1">
            <a:spLocks noChangeArrowheads="1"/>
          </p:cNvSpPr>
          <p:nvPr/>
        </p:nvSpPr>
        <p:spPr bwMode="auto">
          <a:xfrm rot="-5400000">
            <a:off x="-962025" y="2884488"/>
            <a:ext cx="3690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a:t>
            </a:r>
            <a:r>
              <a:rPr lang="zh-CN" altLang="en-US" sz="2400" b="1">
                <a:solidFill>
                  <a:srgbClr val="002A00"/>
                </a:solidFill>
              </a:rPr>
              <a:t>3</a:t>
            </a:r>
            <a:endParaRPr lang="en-US" sz="2400" b="1">
              <a:solidFill>
                <a:srgbClr val="002A00"/>
              </a:solidFill>
            </a:endParaRPr>
          </a:p>
        </p:txBody>
      </p:sp>
      <p:pic>
        <p:nvPicPr>
          <p:cNvPr id="47112"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41725" y="1270000"/>
            <a:ext cx="50355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8130" name="Title 1"/>
          <p:cNvSpPr txBox="1">
            <a:spLocks noChangeArrowheads="1"/>
          </p:cNvSpPr>
          <p:nvPr/>
        </p:nvSpPr>
        <p:spPr bwMode="auto">
          <a:xfrm>
            <a:off x="900113" y="1206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TR2/WG3</a:t>
            </a:r>
            <a:r>
              <a:rPr lang="en-US" sz="2400" b="1">
                <a:solidFill>
                  <a:srgbClr val="002A00"/>
                </a:solidFill>
              </a:rPr>
              <a:t> </a:t>
            </a:r>
            <a:r>
              <a:rPr lang="zh-CN" altLang="en-US" sz="2400" b="1">
                <a:solidFill>
                  <a:srgbClr val="002A00"/>
                </a:solidFill>
              </a:rPr>
              <a:t>and TR3/WG3 on</a:t>
            </a:r>
            <a:r>
              <a:rPr lang="en-US" sz="2400" b="1">
                <a:solidFill>
                  <a:srgbClr val="002A00"/>
                </a:solidFill>
              </a:rPr>
              <a:t> Key Performance Indicators for SSC</a:t>
            </a:r>
          </a:p>
        </p:txBody>
      </p:sp>
      <p:graphicFrame>
        <p:nvGraphicFramePr>
          <p:cNvPr id="35844" name="Group 4"/>
          <p:cNvGraphicFramePr>
            <a:graphicFrameLocks noGrp="1"/>
          </p:cNvGraphicFramePr>
          <p:nvPr>
            <p:extLst>
              <p:ext uri="{D42A27DB-BD31-4B8C-83A1-F6EECF244321}">
                <p14:modId xmlns:p14="http://schemas.microsoft.com/office/powerpoint/2010/main" val="87504126"/>
              </p:ext>
            </p:extLst>
          </p:nvPr>
        </p:nvGraphicFramePr>
        <p:xfrm>
          <a:off x="1258888" y="1052513"/>
          <a:ext cx="7705725" cy="4033837"/>
        </p:xfrm>
        <a:graphic>
          <a:graphicData uri="http://schemas.openxmlformats.org/drawingml/2006/table">
            <a:tbl>
              <a:tblPr/>
              <a:tblGrid>
                <a:gridCol w="1722437"/>
                <a:gridCol w="5983288"/>
              </a:tblGrid>
              <a:tr h="1655763">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en-US" sz="1600" b="0" i="0" u="none" strike="noStrike" cap="none" normalizeH="0" baseline="0" dirty="0">
                          <a:ln>
                            <a:noFill/>
                          </a:ln>
                          <a:solidFill>
                            <a:srgbClr val="004600"/>
                          </a:solidFill>
                          <a:effectLst/>
                          <a:latin typeface="Verdana" charset="0"/>
                          <a:ea typeface="宋体" charset="0"/>
                          <a:cs typeface="宋体" charset="0"/>
                        </a:rPr>
                        <a:t>Proposed </a:t>
                      </a:r>
                      <a:r>
                        <a:rPr kumimoji="0" lang="en-US" sz="1600" b="1" i="0" u="none" strike="noStrike" cap="none" normalizeH="0" baseline="0" dirty="0">
                          <a:ln>
                            <a:noFill/>
                          </a:ln>
                          <a:solidFill>
                            <a:srgbClr val="004600"/>
                          </a:solidFill>
                          <a:effectLst/>
                          <a:latin typeface="Verdana" charset="0"/>
                          <a:ea typeface="宋体" charset="0"/>
                          <a:cs typeface="宋体" charset="0"/>
                        </a:rPr>
                        <a:t>dimensions </a:t>
                      </a:r>
                      <a:r>
                        <a:rPr kumimoji="0" lang="en-US" sz="1600" b="0" i="0" u="none" strike="noStrike" cap="none" normalizeH="0" baseline="0" dirty="0">
                          <a:ln>
                            <a:noFill/>
                          </a:ln>
                          <a:solidFill>
                            <a:srgbClr val="004600"/>
                          </a:solidFill>
                          <a:effectLst/>
                          <a:latin typeface="Verdana" charset="0"/>
                          <a:ea typeface="宋体" charset="0"/>
                          <a:cs typeface="宋体" charset="0"/>
                        </a:rPr>
                        <a:t>under study:</a:t>
                      </a:r>
                      <a:endParaRPr kumimoji="0" lang="en-US" sz="1600" b="1" i="0" u="none" strike="noStrike" cap="none" normalizeH="0" baseline="0" dirty="0">
                        <a:ln>
                          <a:noFill/>
                        </a:ln>
                        <a:solidFill>
                          <a:srgbClr val="004600"/>
                        </a:solidFill>
                        <a:effectLst/>
                        <a:latin typeface="Verdana" charset="0"/>
                        <a:ea typeface="宋体" charset="0"/>
                        <a:cs typeface="宋体" charset="0"/>
                      </a:endParaRPr>
                    </a:p>
                  </a:txBody>
                  <a:tcPr marL="91451" marR="91451" marT="45736" marB="45736"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ICT</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altLang="zh-CN" sz="1500" b="0" i="0" u="none" strike="noStrike" cap="none" normalizeH="0" baseline="0" dirty="0" smtClean="0">
                          <a:ln>
                            <a:noFill/>
                          </a:ln>
                          <a:solidFill>
                            <a:srgbClr val="004600"/>
                          </a:solidFill>
                          <a:effectLst/>
                          <a:latin typeface="Verdana" charset="0"/>
                          <a:ea typeface="宋体" charset="0"/>
                          <a:cs typeface="宋体" charset="0"/>
                        </a:rPr>
                        <a:t>Productivity</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Quality of Life</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Infrastructure development </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Environmental sustainability </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Equity and social inclusion</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txBody>
                  <a:tcPr marL="91451" marR="91451" marT="45736" marB="45736"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378074">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en-US" sz="1600" b="0" i="0" u="none" strike="noStrike" cap="none" normalizeH="0" baseline="0">
                          <a:ln>
                            <a:noFill/>
                          </a:ln>
                          <a:solidFill>
                            <a:srgbClr val="004600"/>
                          </a:solidFill>
                          <a:effectLst/>
                          <a:latin typeface="Verdana" charset="0"/>
                          <a:ea typeface="宋体" charset="0"/>
                          <a:cs typeface="宋体" charset="0"/>
                        </a:rPr>
                        <a:t>Taking into considerations </a:t>
                      </a:r>
                      <a:r>
                        <a:rPr kumimoji="0" lang="en-US" sz="1600" b="1" i="0" u="none" strike="noStrike" cap="none" normalizeH="0" baseline="0">
                          <a:ln>
                            <a:noFill/>
                          </a:ln>
                          <a:solidFill>
                            <a:srgbClr val="004600"/>
                          </a:solidFill>
                          <a:effectLst/>
                          <a:latin typeface="Verdana" charset="0"/>
                          <a:ea typeface="宋体" charset="0"/>
                          <a:cs typeface="宋体" charset="0"/>
                        </a:rPr>
                        <a:t>other works </a:t>
                      </a:r>
                      <a:r>
                        <a:rPr kumimoji="0" lang="en-US" sz="1600" b="0" i="0" u="none" strike="noStrike" cap="none" normalizeH="0" baseline="0">
                          <a:ln>
                            <a:noFill/>
                          </a:ln>
                          <a:solidFill>
                            <a:srgbClr val="004600"/>
                          </a:solidFill>
                          <a:effectLst/>
                          <a:latin typeface="Verdana" charset="0"/>
                          <a:ea typeface="宋体" charset="0"/>
                          <a:cs typeface="宋体" charset="0"/>
                        </a:rPr>
                        <a:t>on KPIs of SSC from, </a:t>
                      </a:r>
                      <a:r>
                        <a:rPr kumimoji="0" lang="en-US" sz="1600" b="0" i="1" u="none" strike="noStrike" cap="none" normalizeH="0" baseline="0">
                          <a:ln>
                            <a:noFill/>
                          </a:ln>
                          <a:solidFill>
                            <a:srgbClr val="004600"/>
                          </a:solidFill>
                          <a:effectLst/>
                          <a:latin typeface="Verdana" charset="0"/>
                          <a:ea typeface="宋体" charset="0"/>
                          <a:cs typeface="宋体" charset="0"/>
                        </a:rPr>
                        <a:t>inter alia</a:t>
                      </a:r>
                      <a:r>
                        <a:rPr kumimoji="0" lang="en-US" sz="1600" b="0" i="0" u="none" strike="noStrike" cap="none" normalizeH="0" baseline="0">
                          <a:ln>
                            <a:noFill/>
                          </a:ln>
                          <a:solidFill>
                            <a:srgbClr val="004600"/>
                          </a:solidFill>
                          <a:effectLst/>
                          <a:latin typeface="Verdana" charset="0"/>
                          <a:ea typeface="宋体" charset="0"/>
                          <a:cs typeface="宋体" charset="0"/>
                        </a:rPr>
                        <a:t>:</a:t>
                      </a:r>
                    </a:p>
                  </a:txBody>
                  <a:tcPr marL="91451" marR="91451" marT="45736" marB="45736"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a:ln>
                            <a:noFill/>
                          </a:ln>
                          <a:solidFill>
                            <a:srgbClr val="004600"/>
                          </a:solidFill>
                          <a:effectLst/>
                          <a:latin typeface="Verdana" charset="0"/>
                          <a:ea typeface="宋体" charset="0"/>
                          <a:cs typeface="宋体" charset="0"/>
                        </a:rPr>
                        <a:t>China Institute of Communications, Smart city white paper (2012)</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a:ln>
                            <a:noFill/>
                          </a:ln>
                          <a:solidFill>
                            <a:srgbClr val="004600"/>
                          </a:solidFill>
                          <a:effectLst/>
                          <a:latin typeface="Verdana" charset="0"/>
                          <a:ea typeface="宋体" charset="0"/>
                          <a:cs typeface="宋体" charset="0"/>
                        </a:rPr>
                        <a:t>China, Ministry of Housing and Urban-Rural Development (MOHURD), Index system of pilot Smart City</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a:ln>
                            <a:noFill/>
                          </a:ln>
                          <a:solidFill>
                            <a:srgbClr val="004600"/>
                          </a:solidFill>
                          <a:effectLst/>
                          <a:latin typeface="Verdana" charset="0"/>
                          <a:ea typeface="宋体" charset="0"/>
                          <a:cs typeface="宋体" charset="0"/>
                        </a:rPr>
                        <a:t>European smart cities, Ranking of European medium-sized cities (2007)</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a:ln>
                            <a:noFill/>
                          </a:ln>
                          <a:solidFill>
                            <a:srgbClr val="004600"/>
                          </a:solidFill>
                          <a:effectLst/>
                          <a:latin typeface="Verdana" charset="0"/>
                          <a:ea typeface="宋体" charset="0"/>
                          <a:cs typeface="宋体" charset="0"/>
                        </a:rPr>
                        <a:t>ISO/TC268/SC1 ― Smart Community Infrastructures;</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a:ln>
                            <a:noFill/>
                          </a:ln>
                          <a:solidFill>
                            <a:srgbClr val="004600"/>
                          </a:solidFill>
                          <a:effectLst/>
                          <a:latin typeface="Verdana" charset="0"/>
                          <a:ea typeface="宋体" charset="0"/>
                          <a:cs typeface="宋体" charset="0"/>
                        </a:rPr>
                        <a:t>Spain, IDC smart cities Index (2011)</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a:ln>
                            <a:noFill/>
                          </a:ln>
                          <a:solidFill>
                            <a:srgbClr val="004600"/>
                          </a:solidFill>
                          <a:effectLst/>
                          <a:latin typeface="Verdana" charset="0"/>
                          <a:ea typeface="宋体" charset="0"/>
                          <a:cs typeface="宋体" charset="0"/>
                        </a:rPr>
                        <a:t>United States of America, Smart city wheel</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a:ln>
                            <a:noFill/>
                          </a:ln>
                          <a:solidFill>
                            <a:srgbClr val="004600"/>
                          </a:solidFill>
                          <a:effectLst/>
                          <a:latin typeface="Verdana" charset="0"/>
                          <a:ea typeface="宋体" charset="0"/>
                          <a:cs typeface="宋体" charset="0"/>
                        </a:rPr>
                        <a:t>Japan, KPIs of SSC (2013).</a:t>
                      </a:r>
                    </a:p>
                  </a:txBody>
                  <a:tcPr marL="91451" marR="91451" marT="45736" marB="45736"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bl>
          </a:graphicData>
        </a:graphic>
      </p:graphicFrame>
      <p:sp>
        <p:nvSpPr>
          <p:cNvPr id="48139" name="Title 1"/>
          <p:cNvSpPr txBox="1">
            <a:spLocks noChangeArrowheads="1"/>
          </p:cNvSpPr>
          <p:nvPr/>
        </p:nvSpPr>
        <p:spPr bwMode="auto">
          <a:xfrm rot="-5400000">
            <a:off x="-919956" y="2624932"/>
            <a:ext cx="360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3</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0178" name="Title 1"/>
          <p:cNvSpPr txBox="1">
            <a:spLocks noChangeArrowheads="1"/>
          </p:cNvSpPr>
          <p:nvPr/>
        </p:nvSpPr>
        <p:spPr bwMode="auto">
          <a:xfrm>
            <a:off x="900113" y="1206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TR2/WG3</a:t>
            </a:r>
            <a:r>
              <a:rPr lang="en-US" sz="2400" b="1">
                <a:solidFill>
                  <a:srgbClr val="002A00"/>
                </a:solidFill>
              </a:rPr>
              <a:t> </a:t>
            </a:r>
            <a:r>
              <a:rPr lang="zh-CN" altLang="en-US" sz="2400" b="1">
                <a:solidFill>
                  <a:srgbClr val="002A00"/>
                </a:solidFill>
              </a:rPr>
              <a:t>and TR3/WG3 on</a:t>
            </a:r>
            <a:r>
              <a:rPr lang="en-US" sz="2400" b="1">
                <a:solidFill>
                  <a:srgbClr val="002A00"/>
                </a:solidFill>
              </a:rPr>
              <a:t> Key Performance Indicators for SSC</a:t>
            </a:r>
          </a:p>
        </p:txBody>
      </p:sp>
      <p:graphicFrame>
        <p:nvGraphicFramePr>
          <p:cNvPr id="37892" name="Group 4"/>
          <p:cNvGraphicFramePr>
            <a:graphicFrameLocks noGrp="1"/>
          </p:cNvGraphicFramePr>
          <p:nvPr>
            <p:extLst>
              <p:ext uri="{D42A27DB-BD31-4B8C-83A1-F6EECF244321}">
                <p14:modId xmlns:p14="http://schemas.microsoft.com/office/powerpoint/2010/main" val="4144679472"/>
              </p:ext>
            </p:extLst>
          </p:nvPr>
        </p:nvGraphicFramePr>
        <p:xfrm>
          <a:off x="1260475" y="1557338"/>
          <a:ext cx="7705725" cy="2908300"/>
        </p:xfrm>
        <a:graphic>
          <a:graphicData uri="http://schemas.openxmlformats.org/drawingml/2006/table">
            <a:tbl>
              <a:tblPr/>
              <a:tblGrid>
                <a:gridCol w="1722438"/>
                <a:gridCol w="5983287"/>
              </a:tblGrid>
              <a:tr h="1237839">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0" i="0" u="none" strike="noStrike" cap="none" normalizeH="0" baseline="0" dirty="0">
                          <a:ln>
                            <a:noFill/>
                          </a:ln>
                          <a:solidFill>
                            <a:srgbClr val="004600"/>
                          </a:solidFill>
                          <a:effectLst/>
                          <a:latin typeface="Verdana" charset="0"/>
                          <a:ea typeface="宋体" charset="0"/>
                          <a:cs typeface="宋体" charset="0"/>
                        </a:rPr>
                        <a:t>Highlight</a:t>
                      </a:r>
                      <a:r>
                        <a:rPr kumimoji="0" lang="en-US" altLang="zh-CN" sz="1600" b="0" i="0" u="none" strike="noStrike" cap="none" normalizeH="0" baseline="0" dirty="0">
                          <a:ln>
                            <a:noFill/>
                          </a:ln>
                          <a:solidFill>
                            <a:srgbClr val="004600"/>
                          </a:solidFill>
                          <a:effectLst/>
                          <a:latin typeface="Verdana" charset="0"/>
                          <a:ea typeface="宋体" charset="0"/>
                          <a:cs typeface="宋体" charset="0"/>
                        </a:rPr>
                        <a:t>s</a:t>
                      </a:r>
                      <a:endParaRPr kumimoji="0" lang="zh-CN" altLang="en-US" sz="1600" b="1" i="0" u="none" strike="noStrike" cap="none" normalizeH="0" baseline="0" dirty="0">
                        <a:ln>
                          <a:noFill/>
                        </a:ln>
                        <a:solidFill>
                          <a:srgbClr val="004600"/>
                        </a:solidFill>
                        <a:effectLst/>
                        <a:latin typeface="Verdana" charset="0"/>
                        <a:ea typeface="宋体" charset="0"/>
                        <a:cs typeface="宋体" charset="0"/>
                      </a:endParaRPr>
                    </a:p>
                  </a:txBody>
                  <a:tcPr marL="91451" marR="91451" marT="45754" marB="45754"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600" b="0" i="0" u="none" strike="noStrike" cap="none" normalizeH="0" baseline="0">
                          <a:ln>
                            <a:noFill/>
                          </a:ln>
                          <a:solidFill>
                            <a:srgbClr val="004600"/>
                          </a:solidFill>
                          <a:effectLst/>
                          <a:latin typeface="Verdana" charset="0"/>
                          <a:ea typeface="宋体" charset="0"/>
                          <a:cs typeface="宋体" charset="0"/>
                        </a:rPr>
                        <a:t>Two documents called “Technical Report on KPIs definitions for </a:t>
                      </a:r>
                      <a:r>
                        <a:rPr kumimoji="0" lang="zh-CN" altLang="en-US" sz="1600" b="0" i="0" u="none" strike="noStrike" cap="none" normalizeH="0" baseline="0">
                          <a:ln>
                            <a:noFill/>
                          </a:ln>
                          <a:solidFill>
                            <a:srgbClr val="004600"/>
                          </a:solidFill>
                          <a:effectLst/>
                          <a:latin typeface="Verdana" charset="0"/>
                          <a:ea typeface="宋体" charset="0"/>
                          <a:cs typeface="宋体" charset="0"/>
                        </a:rPr>
                        <a:t>SSC</a:t>
                      </a:r>
                      <a:r>
                        <a:rPr kumimoji="0" lang="en-US" sz="1600" b="0" i="0" u="none" strike="noStrike" cap="none" normalizeH="0" baseline="0">
                          <a:ln>
                            <a:noFill/>
                          </a:ln>
                          <a:solidFill>
                            <a:srgbClr val="004600"/>
                          </a:solidFill>
                          <a:effectLst/>
                          <a:latin typeface="Verdana" charset="0"/>
                          <a:ea typeface="宋体" charset="0"/>
                          <a:cs typeface="宋体" charset="0"/>
                        </a:rPr>
                        <a:t>” and “Technical Report on KPIs metrics evaluation”.</a:t>
                      </a:r>
                      <a:endParaRPr kumimoji="0" lang="zh-CN" altLang="en-US" sz="1600" b="0" i="0" u="none" strike="noStrike" cap="none" normalizeH="0" baseline="0">
                        <a:ln>
                          <a:noFill/>
                        </a:ln>
                        <a:solidFill>
                          <a:srgbClr val="004600"/>
                        </a:solidFill>
                        <a:effectLst/>
                        <a:latin typeface="Verdana" charset="0"/>
                        <a:ea typeface="宋体" charset="0"/>
                        <a:cs typeface="宋体" charset="0"/>
                      </a:endParaRP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zh-CN" altLang="en-US" sz="1600" b="0" i="0" u="none" strike="noStrike" cap="none" normalizeH="0" baseline="0">
                          <a:ln>
                            <a:noFill/>
                          </a:ln>
                          <a:solidFill>
                            <a:srgbClr val="004600"/>
                          </a:solidFill>
                          <a:effectLst/>
                          <a:latin typeface="Verdana" charset="0"/>
                          <a:ea typeface="宋体" charset="0"/>
                          <a:cs typeface="宋体" charset="0"/>
                        </a:rPr>
                        <a:t>Assess how the use of ICTs has an impact on the sustainability of cities</a:t>
                      </a:r>
                      <a:r>
                        <a:rPr kumimoji="0" lang="en-US" sz="1600" b="0" i="0" u="none" strike="noStrike" cap="none" normalizeH="0" baseline="0">
                          <a:ln>
                            <a:noFill/>
                          </a:ln>
                          <a:solidFill>
                            <a:srgbClr val="004600"/>
                          </a:solidFill>
                          <a:effectLst/>
                          <a:latin typeface="Verdana" charset="0"/>
                          <a:ea typeface="宋体" charset="0"/>
                          <a:cs typeface="宋体" charset="0"/>
                        </a:rPr>
                        <a:t>.</a:t>
                      </a:r>
                    </a:p>
                  </a:txBody>
                  <a:tcPr marL="91451" marR="91451" marT="45754" marB="45754"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670461">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0" i="0" u="none" strike="noStrike" cap="none" normalizeH="0" baseline="0">
                          <a:ln>
                            <a:noFill/>
                          </a:ln>
                          <a:solidFill>
                            <a:srgbClr val="004600"/>
                          </a:solidFill>
                          <a:effectLst/>
                          <a:latin typeface="Verdana" charset="0"/>
                          <a:ea typeface="宋体" charset="0"/>
                          <a:cs typeface="宋体" charset="0"/>
                        </a:rPr>
                        <a:t>Important dates</a:t>
                      </a:r>
                    </a:p>
                  </a:txBody>
                  <a:tcPr marL="91451" marR="91451" marT="45754" marB="45754"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600" b="0" i="0" u="none" strike="noStrike" cap="none" normalizeH="0" baseline="0" dirty="0">
                          <a:ln>
                            <a:noFill/>
                          </a:ln>
                          <a:solidFill>
                            <a:srgbClr val="004600"/>
                          </a:solidFill>
                          <a:effectLst/>
                          <a:latin typeface="Verdana" charset="0"/>
                          <a:ea typeface="宋体" charset="0"/>
                          <a:cs typeface="宋体" charset="0"/>
                        </a:rPr>
                        <a:t>Approval to be sought at the next FG SSC meeting</a:t>
                      </a:r>
                      <a:r>
                        <a:rPr kumimoji="0" lang="zh-CN" altLang="en-US" sz="1600" b="0" i="0" u="none" strike="noStrike" cap="none" normalizeH="0" baseline="0" dirty="0">
                          <a:ln>
                            <a:noFill/>
                          </a:ln>
                          <a:solidFill>
                            <a:srgbClr val="004600"/>
                          </a:solidFill>
                          <a:effectLst/>
                          <a:latin typeface="Verdana" charset="0"/>
                          <a:ea typeface="宋体" charset="0"/>
                          <a:cs typeface="宋体" charset="0"/>
                        </a:rPr>
                        <a:t>:</a:t>
                      </a:r>
                      <a:r>
                        <a:rPr kumimoji="0" lang="en-US" sz="1600" b="0" i="0" u="none" strike="noStrike" cap="none" normalizeH="0" baseline="0" dirty="0">
                          <a:ln>
                            <a:noFill/>
                          </a:ln>
                          <a:solidFill>
                            <a:srgbClr val="004600"/>
                          </a:solidFill>
                          <a:effectLst/>
                          <a:latin typeface="Verdana" charset="0"/>
                          <a:ea typeface="宋体" charset="0"/>
                          <a:cs typeface="宋体" charset="0"/>
                        </a:rPr>
                        <a:t> </a:t>
                      </a:r>
                      <a:r>
                        <a:rPr kumimoji="0" lang="en-US" sz="1600" b="0" i="0" u="none" strike="noStrike" cap="none" normalizeH="0" baseline="0" dirty="0" smtClean="0">
                          <a:ln>
                            <a:noFill/>
                          </a:ln>
                          <a:solidFill>
                            <a:srgbClr val="004600"/>
                          </a:solidFill>
                          <a:effectLst/>
                          <a:latin typeface="Verdana" charset="0"/>
                          <a:ea typeface="宋体" charset="0"/>
                          <a:cs typeface="宋体" charset="0"/>
                        </a:rPr>
                        <a:t>October 2014</a:t>
                      </a:r>
                      <a:r>
                        <a:rPr kumimoji="0" lang="en-US" sz="1600" b="0" i="0" u="none" strike="noStrike" cap="none" normalizeH="0" baseline="0" dirty="0">
                          <a:ln>
                            <a:noFill/>
                          </a:ln>
                          <a:solidFill>
                            <a:srgbClr val="004600"/>
                          </a:solidFill>
                          <a:effectLst/>
                          <a:latin typeface="Verdana" charset="0"/>
                          <a:ea typeface="宋体" charset="0"/>
                          <a:cs typeface="宋体" charset="0"/>
                        </a:rPr>
                        <a:t>.</a:t>
                      </a:r>
                    </a:p>
                    <a:p>
                      <a:pPr marL="285750" marR="0" lvl="0" indent="-285750" algn="l" defTabSz="914400" rtl="0" eaLnBrk="1" fontAlgn="base" latinLnBrk="0" hangingPunct="1">
                        <a:lnSpc>
                          <a:spcPct val="100000"/>
                        </a:lnSpc>
                        <a:spcBef>
                          <a:spcPct val="0"/>
                        </a:spcBef>
                        <a:spcAft>
                          <a:spcPct val="0"/>
                        </a:spcAft>
                        <a:buClr>
                          <a:srgbClr val="0E438A"/>
                        </a:buClr>
                        <a:buSzPct val="110000"/>
                        <a:buFont typeface="Wingdings" charset="0"/>
                        <a:buChar char="§"/>
                        <a:tabLst/>
                      </a:pPr>
                      <a:endParaRPr kumimoji="0" lang="en-US" sz="1600" b="0" i="0" u="none" strike="noStrike" cap="none" normalizeH="0" baseline="0" dirty="0">
                        <a:ln>
                          <a:noFill/>
                        </a:ln>
                        <a:solidFill>
                          <a:srgbClr val="004600"/>
                        </a:solidFill>
                        <a:effectLst/>
                        <a:latin typeface="Verdana" charset="0"/>
                        <a:ea typeface="宋体" charset="0"/>
                        <a:cs typeface="宋体" charset="0"/>
                      </a:endParaRPr>
                    </a:p>
                  </a:txBody>
                  <a:tcPr marL="91451" marR="91451" marT="45754" marB="45754"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bl>
          </a:graphicData>
        </a:graphic>
      </p:graphicFrame>
      <p:sp>
        <p:nvSpPr>
          <p:cNvPr id="50187" name="Title 1"/>
          <p:cNvSpPr txBox="1">
            <a:spLocks noChangeArrowheads="1"/>
          </p:cNvSpPr>
          <p:nvPr/>
        </p:nvSpPr>
        <p:spPr bwMode="auto">
          <a:xfrm rot="-5400000">
            <a:off x="-1006475" y="2601913"/>
            <a:ext cx="3779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3</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 name="Picture 20"/>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6511" y="-27384"/>
            <a:ext cx="4824536"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41" name="Picture 21"/>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788025" y="-27384"/>
            <a:ext cx="4397584"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1520" y="278252"/>
            <a:ext cx="8712968" cy="630468"/>
          </a:xfrm>
        </p:spPr>
        <p:txBody>
          <a:bodyPr>
            <a:noAutofit/>
          </a:bodyPr>
          <a:lstStyle/>
          <a:p>
            <a:r>
              <a:rPr lang="en-US" sz="4000" b="1" dirty="0">
                <a:solidFill>
                  <a:schemeClr val="tx1">
                    <a:lumMod val="50000"/>
                  </a:schemeClr>
                </a:solidFill>
                <a:latin typeface="Cambria" panose="02040503050406030204" pitchFamily="18" charset="0"/>
              </a:rPr>
              <a:t>The city we want</a:t>
            </a:r>
            <a:endParaRPr lang="en-US" dirty="0">
              <a:solidFill>
                <a:schemeClr val="tx1">
                  <a:lumMod val="50000"/>
                </a:schemeClr>
              </a:solidFill>
            </a:endParaRPr>
          </a:p>
        </p:txBody>
      </p:sp>
      <p:pic>
        <p:nvPicPr>
          <p:cNvPr id="7" name="16 Imagen"/>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047038" y="6021288"/>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ontent Placeholder 2"/>
          <p:cNvSpPr txBox="1">
            <a:spLocks/>
          </p:cNvSpPr>
          <p:nvPr/>
        </p:nvSpPr>
        <p:spPr>
          <a:xfrm>
            <a:off x="912206" y="2870810"/>
            <a:ext cx="1368152"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50000"/>
                  </a:schemeClr>
                </a:solidFill>
                <a:latin typeface="Cambria" panose="02040503050406030204" pitchFamily="18" charset="0"/>
              </a:rPr>
              <a:t>Smart</a:t>
            </a:r>
            <a:endParaRPr lang="en-US" sz="2000" b="1" kern="0" dirty="0">
              <a:solidFill>
                <a:schemeClr val="tx1">
                  <a:lumMod val="50000"/>
                </a:schemeClr>
              </a:solidFill>
              <a:latin typeface="Cambria" panose="02040503050406030204" pitchFamily="18" charset="0"/>
            </a:endParaRPr>
          </a:p>
        </p:txBody>
      </p:sp>
      <p:sp>
        <p:nvSpPr>
          <p:cNvPr id="8" name="Content Placeholder 2"/>
          <p:cNvSpPr txBox="1">
            <a:spLocks/>
          </p:cNvSpPr>
          <p:nvPr/>
        </p:nvSpPr>
        <p:spPr>
          <a:xfrm>
            <a:off x="1547664" y="4208368"/>
            <a:ext cx="1368152"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50000"/>
                  </a:schemeClr>
                </a:solidFill>
                <a:latin typeface="Cambria" panose="02040503050406030204" pitchFamily="18" charset="0"/>
              </a:rPr>
              <a:t>Digital</a:t>
            </a:r>
            <a:endParaRPr lang="en-US" sz="2000" b="1" kern="0" dirty="0">
              <a:solidFill>
                <a:schemeClr val="tx1">
                  <a:lumMod val="50000"/>
                </a:schemeClr>
              </a:solidFill>
              <a:latin typeface="Cambria" panose="02040503050406030204" pitchFamily="18" charset="0"/>
            </a:endParaRPr>
          </a:p>
        </p:txBody>
      </p:sp>
      <p:sp>
        <p:nvSpPr>
          <p:cNvPr id="9" name="Content Placeholder 2"/>
          <p:cNvSpPr txBox="1">
            <a:spLocks/>
          </p:cNvSpPr>
          <p:nvPr/>
        </p:nvSpPr>
        <p:spPr>
          <a:xfrm>
            <a:off x="6732240" y="3978061"/>
            <a:ext cx="1584176"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50000"/>
                  </a:schemeClr>
                </a:solidFill>
                <a:latin typeface="Cambria" panose="02040503050406030204" pitchFamily="18" charset="0"/>
              </a:rPr>
              <a:t>Inclusive</a:t>
            </a:r>
            <a:endParaRPr lang="en-US" sz="2000" b="1" kern="0" dirty="0">
              <a:solidFill>
                <a:schemeClr val="tx1">
                  <a:lumMod val="50000"/>
                </a:schemeClr>
              </a:solidFill>
              <a:latin typeface="Cambria" panose="02040503050406030204" pitchFamily="18" charset="0"/>
            </a:endParaRPr>
          </a:p>
        </p:txBody>
      </p:sp>
      <p:sp>
        <p:nvSpPr>
          <p:cNvPr id="10" name="Content Placeholder 2"/>
          <p:cNvSpPr txBox="1">
            <a:spLocks/>
          </p:cNvSpPr>
          <p:nvPr/>
        </p:nvSpPr>
        <p:spPr>
          <a:xfrm>
            <a:off x="5402641" y="2119171"/>
            <a:ext cx="1584176"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50000"/>
                  </a:schemeClr>
                </a:solidFill>
                <a:latin typeface="Cambria" panose="02040503050406030204" pitchFamily="18" charset="0"/>
              </a:rPr>
              <a:t>Creative</a:t>
            </a:r>
            <a:endParaRPr lang="en-US" sz="2000" b="1" kern="0" dirty="0">
              <a:solidFill>
                <a:schemeClr val="tx1">
                  <a:lumMod val="50000"/>
                </a:schemeClr>
              </a:solidFill>
              <a:latin typeface="Cambria" panose="02040503050406030204" pitchFamily="18" charset="0"/>
            </a:endParaRPr>
          </a:p>
        </p:txBody>
      </p:sp>
      <p:sp>
        <p:nvSpPr>
          <p:cNvPr id="11" name="Content Placeholder 2"/>
          <p:cNvSpPr txBox="1">
            <a:spLocks/>
          </p:cNvSpPr>
          <p:nvPr/>
        </p:nvSpPr>
        <p:spPr>
          <a:xfrm>
            <a:off x="2783677" y="2348879"/>
            <a:ext cx="1799485"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50000"/>
                  </a:schemeClr>
                </a:solidFill>
                <a:latin typeface="Cambria" panose="02040503050406030204" pitchFamily="18" charset="0"/>
              </a:rPr>
              <a:t>Innovative</a:t>
            </a:r>
            <a:endParaRPr lang="en-US" sz="2000" b="1" kern="0" dirty="0">
              <a:solidFill>
                <a:schemeClr val="tx1">
                  <a:lumMod val="50000"/>
                </a:schemeClr>
              </a:solidFill>
              <a:latin typeface="Cambria" panose="02040503050406030204" pitchFamily="18" charset="0"/>
            </a:endParaRPr>
          </a:p>
        </p:txBody>
      </p:sp>
      <p:sp>
        <p:nvSpPr>
          <p:cNvPr id="12" name="Content Placeholder 2"/>
          <p:cNvSpPr txBox="1">
            <a:spLocks/>
          </p:cNvSpPr>
          <p:nvPr/>
        </p:nvSpPr>
        <p:spPr>
          <a:xfrm>
            <a:off x="6654437" y="1196752"/>
            <a:ext cx="2088232"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50000"/>
                  </a:schemeClr>
                </a:solidFill>
                <a:latin typeface="Cambria" panose="02040503050406030204" pitchFamily="18" charset="0"/>
              </a:rPr>
              <a:t>Sustainable</a:t>
            </a:r>
            <a:endParaRPr lang="en-US" sz="2000" b="1" kern="0" dirty="0">
              <a:solidFill>
                <a:schemeClr val="tx1">
                  <a:lumMod val="50000"/>
                </a:schemeClr>
              </a:solidFill>
              <a:latin typeface="Cambria" panose="02040503050406030204" pitchFamily="18" charset="0"/>
            </a:endParaRPr>
          </a:p>
        </p:txBody>
      </p:sp>
      <p:sp>
        <p:nvSpPr>
          <p:cNvPr id="14" name="Content Placeholder 2"/>
          <p:cNvSpPr txBox="1">
            <a:spLocks/>
          </p:cNvSpPr>
          <p:nvPr/>
        </p:nvSpPr>
        <p:spPr>
          <a:xfrm>
            <a:off x="1835696" y="1196752"/>
            <a:ext cx="2088232"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50000"/>
                  </a:schemeClr>
                </a:solidFill>
                <a:latin typeface="Cambria" panose="02040503050406030204" pitchFamily="18" charset="0"/>
              </a:rPr>
              <a:t>Secure</a:t>
            </a:r>
            <a:endParaRPr lang="en-US" sz="2000" b="1" kern="0" dirty="0">
              <a:solidFill>
                <a:schemeClr val="tx1">
                  <a:lumMod val="50000"/>
                </a:schemeClr>
              </a:solidFill>
              <a:latin typeface="Cambria" panose="02040503050406030204" pitchFamily="18" charset="0"/>
            </a:endParaRPr>
          </a:p>
        </p:txBody>
      </p:sp>
      <p:sp>
        <p:nvSpPr>
          <p:cNvPr id="15" name="Content Placeholder 2"/>
          <p:cNvSpPr txBox="1">
            <a:spLocks/>
          </p:cNvSpPr>
          <p:nvPr/>
        </p:nvSpPr>
        <p:spPr>
          <a:xfrm>
            <a:off x="3566455" y="4676547"/>
            <a:ext cx="2088232"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50000"/>
                  </a:schemeClr>
                </a:solidFill>
                <a:latin typeface="Cambria" panose="02040503050406030204" pitchFamily="18" charset="0"/>
              </a:rPr>
              <a:t>Clean</a:t>
            </a:r>
            <a:endParaRPr lang="en-US" sz="2000" b="1" kern="0" dirty="0">
              <a:solidFill>
                <a:schemeClr val="tx1">
                  <a:lumMod val="50000"/>
                </a:schemeClr>
              </a:solidFill>
              <a:latin typeface="Cambria" panose="02040503050406030204" pitchFamily="18" charset="0"/>
            </a:endParaRPr>
          </a:p>
        </p:txBody>
      </p:sp>
      <p:sp>
        <p:nvSpPr>
          <p:cNvPr id="16" name="Content Placeholder 2"/>
          <p:cNvSpPr txBox="1">
            <a:spLocks/>
          </p:cNvSpPr>
          <p:nvPr/>
        </p:nvSpPr>
        <p:spPr>
          <a:xfrm>
            <a:off x="6516216" y="2924944"/>
            <a:ext cx="2088232"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50000"/>
                  </a:schemeClr>
                </a:solidFill>
                <a:latin typeface="Cambria" panose="02040503050406030204" pitchFamily="18" charset="0"/>
              </a:rPr>
              <a:t>Comfortable</a:t>
            </a:r>
            <a:endParaRPr lang="en-US" sz="2000" b="1" kern="0" dirty="0">
              <a:solidFill>
                <a:schemeClr val="tx1">
                  <a:lumMod val="50000"/>
                </a:schemeClr>
              </a:solidFill>
              <a:latin typeface="Cambria" panose="02040503050406030204" pitchFamily="18" charset="0"/>
            </a:endParaRPr>
          </a:p>
        </p:txBody>
      </p:sp>
    </p:spTree>
    <p:extLst>
      <p:ext uri="{BB962C8B-B14F-4D97-AF65-F5344CB8AC3E}">
        <p14:creationId xmlns:p14="http://schemas.microsoft.com/office/powerpoint/2010/main" val="2696586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113"/>
            <a:ext cx="9144000" cy="686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2226" name="Title 1"/>
          <p:cNvSpPr txBox="1">
            <a:spLocks noChangeArrowheads="1"/>
          </p:cNvSpPr>
          <p:nvPr/>
        </p:nvSpPr>
        <p:spPr bwMode="auto">
          <a:xfrm rot="-5400000">
            <a:off x="-936625" y="2425701"/>
            <a:ext cx="3640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4</a:t>
            </a:r>
          </a:p>
        </p:txBody>
      </p:sp>
      <p:sp>
        <p:nvSpPr>
          <p:cNvPr id="52227" name="Pie 7"/>
          <p:cNvSpPr>
            <a:spLocks/>
          </p:cNvSpPr>
          <p:nvPr/>
        </p:nvSpPr>
        <p:spPr bwMode="auto">
          <a:xfrm rot="5400000">
            <a:off x="2342357" y="-175419"/>
            <a:ext cx="4608512" cy="5191125"/>
          </a:xfrm>
          <a:custGeom>
            <a:avLst/>
            <a:gdLst>
              <a:gd name="T0" fmla="*/ 2312194 w 4608512"/>
              <a:gd name="T1" fmla="*/ 5191110 h 5191125"/>
              <a:gd name="T2" fmla="*/ 35 w 4608512"/>
              <a:gd name="T3" fmla="*/ 2609882 h 5191125"/>
              <a:gd name="T4" fmla="*/ 2304256 w 4608512"/>
              <a:gd name="T5" fmla="*/ 2595563 h 5191125"/>
              <a:gd name="T6" fmla="*/ 2312194 w 4608512"/>
              <a:gd name="T7" fmla="*/ 5191110 h 5191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8512" h="5191125">
                <a:moveTo>
                  <a:pt x="2312194" y="5191110"/>
                </a:moveTo>
                <a:cubicBezTo>
                  <a:pt x="1041460" y="5196041"/>
                  <a:pt x="7046" y="4041251"/>
                  <a:pt x="35" y="2609882"/>
                </a:cubicBezTo>
                <a:lnTo>
                  <a:pt x="2304256" y="2595563"/>
                </a:lnTo>
                <a:lnTo>
                  <a:pt x="2312194" y="5191110"/>
                </a:ln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52228" name="Pie 8"/>
          <p:cNvSpPr>
            <a:spLocks/>
          </p:cNvSpPr>
          <p:nvPr/>
        </p:nvSpPr>
        <p:spPr bwMode="auto">
          <a:xfrm rot="-5400000">
            <a:off x="2375694" y="-351631"/>
            <a:ext cx="5113337" cy="6048375"/>
          </a:xfrm>
          <a:custGeom>
            <a:avLst/>
            <a:gdLst>
              <a:gd name="T0" fmla="*/ 5113315 w 5113337"/>
              <a:gd name="T1" fmla="*/ 3011654 h 6048375"/>
              <a:gd name="T2" fmla="*/ 3689869 w 5113337"/>
              <a:gd name="T3" fmla="*/ 5735089 h 6048375"/>
              <a:gd name="T4" fmla="*/ 606799 w 5113337"/>
              <a:gd name="T5" fmla="*/ 4980232 h 6048375"/>
              <a:gd name="T6" fmla="*/ 143729 w 5113337"/>
              <a:gd name="T7" fmla="*/ 2024490 h 6048375"/>
              <a:gd name="T8" fmla="*/ 2561932 w 5113337"/>
              <a:gd name="T9" fmla="*/ 6 h 6048375"/>
              <a:gd name="T10" fmla="*/ 2556669 w 5113337"/>
              <a:gd name="T11" fmla="*/ 3024188 h 6048375"/>
              <a:gd name="T12" fmla="*/ 5113315 w 5113337"/>
              <a:gd name="T13" fmla="*/ 3011654 h 6048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13337" h="6048375">
                <a:moveTo>
                  <a:pt x="5113315" y="3011654"/>
                </a:moveTo>
                <a:cubicBezTo>
                  <a:pt x="5117361" y="4166485"/>
                  <a:pt x="4565040" y="5223224"/>
                  <a:pt x="3689869" y="5735089"/>
                </a:cubicBezTo>
                <a:cubicBezTo>
                  <a:pt x="2637546" y="6350565"/>
                  <a:pt x="1366100" y="6039265"/>
                  <a:pt x="606799" y="4980232"/>
                </a:cubicBezTo>
                <a:cubicBezTo>
                  <a:pt x="20088" y="4161918"/>
                  <a:pt x="-156129" y="3037144"/>
                  <a:pt x="143729" y="2024490"/>
                </a:cubicBezTo>
                <a:cubicBezTo>
                  <a:pt x="503438" y="809709"/>
                  <a:pt x="1473776" y="-2644"/>
                  <a:pt x="2561932" y="6"/>
                </a:cubicBezTo>
                <a:cubicBezTo>
                  <a:pt x="2560178" y="1008067"/>
                  <a:pt x="2558423" y="2016127"/>
                  <a:pt x="2556669" y="3024188"/>
                </a:cubicBezTo>
                <a:lnTo>
                  <a:pt x="5113315" y="3011654"/>
                </a:ln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52229" name="Content Placeholder 11"/>
          <p:cNvSpPr>
            <a:spLocks noGrp="1"/>
          </p:cNvSpPr>
          <p:nvPr>
            <p:ph sz="half" idx="4294967295"/>
          </p:nvPr>
        </p:nvSpPr>
        <p:spPr>
          <a:xfrm>
            <a:off x="2268538" y="1052513"/>
            <a:ext cx="2303462" cy="1150937"/>
          </a:xfrm>
        </p:spPr>
        <p:txBody>
          <a:bodyPr/>
          <a:lstStyle/>
          <a:p>
            <a:pPr marL="0" indent="0" algn="r">
              <a:buFont typeface="Wingdings" charset="0"/>
              <a:buNone/>
            </a:pPr>
            <a:r>
              <a:rPr lang="en-US" sz="1600" b="1">
                <a:solidFill>
                  <a:srgbClr val="004600"/>
                </a:solidFill>
                <a:latin typeface="Verdana" charset="0"/>
              </a:rPr>
              <a:t>4. Policy &amp; positioning (communications, liaisons and members)</a:t>
            </a:r>
          </a:p>
        </p:txBody>
      </p:sp>
      <p:sp>
        <p:nvSpPr>
          <p:cNvPr id="52230" name="Content Placeholder 11"/>
          <p:cNvSpPr txBox="1">
            <a:spLocks noChangeArrowheads="1"/>
          </p:cNvSpPr>
          <p:nvPr/>
        </p:nvSpPr>
        <p:spPr bwMode="auto">
          <a:xfrm>
            <a:off x="5003800" y="1341438"/>
            <a:ext cx="252095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a:solidFill>
                  <a:srgbClr val="004600"/>
                </a:solidFill>
              </a:rPr>
              <a:t>WG4 coordinator: </a:t>
            </a:r>
            <a:r>
              <a:rPr lang="en-US" sz="1600">
                <a:solidFill>
                  <a:srgbClr val="004600"/>
                </a:solidFill>
              </a:rPr>
              <a:t>Daniela Torres (Telefónica)</a:t>
            </a:r>
          </a:p>
        </p:txBody>
      </p:sp>
      <p:sp>
        <p:nvSpPr>
          <p:cNvPr id="52231" name="Content Placeholder 11"/>
          <p:cNvSpPr txBox="1">
            <a:spLocks noChangeArrowheads="1"/>
          </p:cNvSpPr>
          <p:nvPr/>
        </p:nvSpPr>
        <p:spPr bwMode="auto">
          <a:xfrm>
            <a:off x="2916238" y="2852738"/>
            <a:ext cx="47529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a:solidFill>
                  <a:srgbClr val="004600"/>
                </a:solidFill>
              </a:rPr>
              <a:t>Plan and deliverables:</a:t>
            </a:r>
          </a:p>
          <a:p>
            <a:pPr>
              <a:lnSpc>
                <a:spcPct val="90000"/>
              </a:lnSpc>
              <a:spcBef>
                <a:spcPct val="20000"/>
              </a:spcBef>
              <a:buClr>
                <a:srgbClr val="006000"/>
              </a:buClr>
              <a:buSzPct val="110000"/>
              <a:buFont typeface="Wingdings" charset="0"/>
              <a:buChar char="§"/>
            </a:pPr>
            <a:r>
              <a:rPr lang="en-US" sz="1600">
                <a:solidFill>
                  <a:srgbClr val="004600"/>
                </a:solidFill>
              </a:rPr>
              <a:t>Stakeholders Map including standardization bodies &amp; non-standardization bodies</a:t>
            </a:r>
          </a:p>
          <a:p>
            <a:pPr>
              <a:lnSpc>
                <a:spcPct val="90000"/>
              </a:lnSpc>
              <a:spcBef>
                <a:spcPct val="20000"/>
              </a:spcBef>
              <a:buClr>
                <a:srgbClr val="006000"/>
              </a:buClr>
              <a:buSzPct val="110000"/>
              <a:buFont typeface="Wingdings" charset="0"/>
              <a:buChar char="§"/>
            </a:pPr>
            <a:r>
              <a:rPr lang="en-US" sz="1600">
                <a:solidFill>
                  <a:srgbClr val="004600"/>
                </a:solidFill>
              </a:rPr>
              <a:t>City Engagement Plan based on technical contributions of the Working Groups</a:t>
            </a:r>
          </a:p>
          <a:p>
            <a:pPr>
              <a:lnSpc>
                <a:spcPct val="90000"/>
              </a:lnSpc>
              <a:spcBef>
                <a:spcPct val="20000"/>
              </a:spcBef>
              <a:buClr>
                <a:srgbClr val="006000"/>
              </a:buClr>
              <a:buSzPct val="110000"/>
              <a:buFont typeface="Wingdings" charset="0"/>
              <a:buChar char="§"/>
            </a:pPr>
            <a:r>
              <a:rPr lang="en-US" sz="1600">
                <a:solidFill>
                  <a:srgbClr val="004600"/>
                </a:solidFill>
              </a:rPr>
              <a:t>Focus Group Communications</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4274" name="Title 1"/>
          <p:cNvSpPr txBox="1">
            <a:spLocks noChangeArrowheads="1"/>
          </p:cNvSpPr>
          <p:nvPr/>
        </p:nvSpPr>
        <p:spPr bwMode="auto">
          <a:xfrm>
            <a:off x="971550" y="260350"/>
            <a:ext cx="777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TR1/WG4 </a:t>
            </a:r>
            <a:r>
              <a:rPr lang="en-US" sz="2400" b="1">
                <a:solidFill>
                  <a:srgbClr val="002A00"/>
                </a:solidFill>
              </a:rPr>
              <a:t>Technical Report on Smart Sustainable Cities Stakeholders</a:t>
            </a:r>
          </a:p>
        </p:txBody>
      </p:sp>
      <p:sp>
        <p:nvSpPr>
          <p:cNvPr id="54275" name="Title 1"/>
          <p:cNvSpPr txBox="1">
            <a:spLocks noChangeArrowheads="1"/>
          </p:cNvSpPr>
          <p:nvPr/>
        </p:nvSpPr>
        <p:spPr bwMode="auto">
          <a:xfrm rot="-5400000">
            <a:off x="-942181" y="2431257"/>
            <a:ext cx="3651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Working Group 4</a:t>
            </a:r>
          </a:p>
        </p:txBody>
      </p:sp>
      <p:graphicFrame>
        <p:nvGraphicFramePr>
          <p:cNvPr id="41989" name="Group 5"/>
          <p:cNvGraphicFramePr>
            <a:graphicFrameLocks noGrp="1"/>
          </p:cNvGraphicFramePr>
          <p:nvPr/>
        </p:nvGraphicFramePr>
        <p:xfrm>
          <a:off x="1260475" y="1398588"/>
          <a:ext cx="7705725" cy="3422650"/>
        </p:xfrm>
        <a:graphic>
          <a:graphicData uri="http://schemas.openxmlformats.org/drawingml/2006/table">
            <a:tbl>
              <a:tblPr/>
              <a:tblGrid>
                <a:gridCol w="1722438"/>
                <a:gridCol w="5983287"/>
              </a:tblGrid>
              <a:tr h="1760406">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800" b="0" i="0" u="none" strike="noStrike" cap="none" normalizeH="0" baseline="0">
                          <a:ln>
                            <a:noFill/>
                          </a:ln>
                          <a:solidFill>
                            <a:srgbClr val="004600"/>
                          </a:solidFill>
                          <a:effectLst/>
                          <a:latin typeface="Verdana" charset="0"/>
                          <a:ea typeface="宋体" charset="0"/>
                          <a:cs typeface="宋体" charset="0"/>
                        </a:rPr>
                        <a:t>Highlight</a:t>
                      </a:r>
                      <a:r>
                        <a:rPr kumimoji="0" lang="en-US" altLang="zh-CN" sz="1800" b="0" i="0" u="none" strike="noStrike" cap="none" normalizeH="0" baseline="0">
                          <a:ln>
                            <a:noFill/>
                          </a:ln>
                          <a:solidFill>
                            <a:srgbClr val="004600"/>
                          </a:solidFill>
                          <a:effectLst/>
                          <a:latin typeface="Verdana" charset="0"/>
                          <a:ea typeface="宋体" charset="0"/>
                          <a:cs typeface="宋体" charset="0"/>
                        </a:rPr>
                        <a:t>s</a:t>
                      </a:r>
                      <a:endParaRPr kumimoji="0" lang="zh-CN" altLang="en-US" sz="1800" b="1" i="0" u="none" strike="noStrike" cap="none" normalizeH="0" baseline="0">
                        <a:ln>
                          <a:noFill/>
                        </a:ln>
                        <a:solidFill>
                          <a:srgbClr val="004600"/>
                        </a:solidFill>
                        <a:effectLst/>
                        <a:latin typeface="Verdana" charset="0"/>
                        <a:ea typeface="宋体" charset="0"/>
                        <a:cs typeface="宋体" charset="0"/>
                      </a:endParaRPr>
                    </a:p>
                  </a:txBody>
                  <a:tcPr marL="91451" marR="91451" marT="45748" marB="45748"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zh-CN" altLang="en-US" sz="1800" b="0" i="0" u="none" strike="noStrike" cap="none" normalizeH="0" baseline="0">
                          <a:ln>
                            <a:noFill/>
                          </a:ln>
                          <a:solidFill>
                            <a:srgbClr val="004600"/>
                          </a:solidFill>
                          <a:effectLst/>
                          <a:latin typeface="Verdana" charset="0"/>
                          <a:ea typeface="宋体" charset="0"/>
                          <a:cs typeface="宋体" charset="0"/>
                        </a:rPr>
                        <a:t>Overview of Smart Sustainable Cities</a:t>
                      </a:r>
                      <a:r>
                        <a:rPr kumimoji="0" lang="en-US" sz="1800" b="0" i="0" u="none" strike="noStrike" cap="none" normalizeH="0" baseline="0">
                          <a:ln>
                            <a:noFill/>
                          </a:ln>
                          <a:solidFill>
                            <a:srgbClr val="004600"/>
                          </a:solidFill>
                          <a:effectLst/>
                          <a:latin typeface="Verdana" charset="0"/>
                          <a:ea typeface="宋体" charset="0"/>
                          <a:cs typeface="宋体" charset="0"/>
                        </a:rPr>
                        <a:t>.</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800" b="0" i="0" u="none" strike="noStrike" cap="none" normalizeH="0" baseline="0">
                          <a:ln>
                            <a:noFill/>
                          </a:ln>
                          <a:solidFill>
                            <a:srgbClr val="004600"/>
                          </a:solidFill>
                          <a:effectLst/>
                          <a:latin typeface="Verdana" charset="0"/>
                          <a:ea typeface="宋体" charset="0"/>
                          <a:cs typeface="宋体" charset="0"/>
                        </a:rPr>
                        <a:t>Sustainability Challenges of Stakeholders in Cities.</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800" b="0" i="0" u="none" strike="noStrike" cap="none" normalizeH="0" baseline="0">
                          <a:ln>
                            <a:noFill/>
                          </a:ln>
                          <a:solidFill>
                            <a:srgbClr val="004600"/>
                          </a:solidFill>
                          <a:effectLst/>
                          <a:latin typeface="Verdana" charset="0"/>
                          <a:ea typeface="宋体" charset="0"/>
                          <a:cs typeface="宋体" charset="0"/>
                        </a:rPr>
                        <a:t>Stakeholder Identification &amp;  Roles.</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800" b="0" i="0" u="none" strike="noStrike" cap="none" normalizeH="0" baseline="0">
                          <a:ln>
                            <a:noFill/>
                          </a:ln>
                          <a:solidFill>
                            <a:srgbClr val="004600"/>
                          </a:solidFill>
                          <a:effectLst/>
                          <a:latin typeface="Verdana" charset="0"/>
                          <a:ea typeface="宋体" charset="0"/>
                          <a:cs typeface="宋体" charset="0"/>
                        </a:rPr>
                        <a:t>Recommendations to SSC Stakeholders to drive SSC.</a:t>
                      </a:r>
                    </a:p>
                  </a:txBody>
                  <a:tcPr marL="91451" marR="91451" marT="45748" marB="45748"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662244">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800" b="0" i="0" u="none" strike="noStrike" cap="none" normalizeH="0" baseline="0">
                          <a:ln>
                            <a:noFill/>
                          </a:ln>
                          <a:solidFill>
                            <a:srgbClr val="004600"/>
                          </a:solidFill>
                          <a:effectLst/>
                          <a:latin typeface="Verdana" charset="0"/>
                          <a:ea typeface="宋体" charset="0"/>
                          <a:cs typeface="宋体" charset="0"/>
                        </a:rPr>
                        <a:t>Important dates</a:t>
                      </a:r>
                    </a:p>
                  </a:txBody>
                  <a:tcPr marL="91451" marR="91451" marT="45748" marB="45748"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800" b="0" i="0" u="none" strike="noStrike" cap="none" normalizeH="0" baseline="0">
                          <a:ln>
                            <a:noFill/>
                          </a:ln>
                          <a:solidFill>
                            <a:srgbClr val="004600"/>
                          </a:solidFill>
                          <a:effectLst/>
                          <a:latin typeface="Verdana" charset="0"/>
                          <a:ea typeface="宋体" charset="0"/>
                          <a:cs typeface="宋体" charset="0"/>
                        </a:rPr>
                        <a:t>Approval to be sought at the next FG SSC meeting</a:t>
                      </a:r>
                      <a:r>
                        <a:rPr kumimoji="0" lang="zh-CN" altLang="en-US" sz="1800" b="0" i="0" u="none" strike="noStrike" cap="none" normalizeH="0" baseline="0">
                          <a:ln>
                            <a:noFill/>
                          </a:ln>
                          <a:solidFill>
                            <a:srgbClr val="004600"/>
                          </a:solidFill>
                          <a:effectLst/>
                          <a:latin typeface="Verdana" charset="0"/>
                          <a:ea typeface="宋体" charset="0"/>
                          <a:cs typeface="宋体" charset="0"/>
                        </a:rPr>
                        <a:t>:</a:t>
                      </a:r>
                      <a:r>
                        <a:rPr kumimoji="0" lang="en-US" sz="1800" b="0" i="0" u="none" strike="noStrike" cap="none" normalizeH="0" baseline="0">
                          <a:ln>
                            <a:noFill/>
                          </a:ln>
                          <a:solidFill>
                            <a:srgbClr val="004600"/>
                          </a:solidFill>
                          <a:effectLst/>
                          <a:latin typeface="Verdana" charset="0"/>
                          <a:ea typeface="宋体" charset="0"/>
                          <a:cs typeface="宋体" charset="0"/>
                        </a:rPr>
                        <a:t> </a:t>
                      </a:r>
                      <a:r>
                        <a:rPr kumimoji="0" lang="zh-CN" altLang="en-US" sz="1800" b="0" i="0" u="none" strike="noStrike" cap="none" normalizeH="0" baseline="0">
                          <a:ln>
                            <a:noFill/>
                          </a:ln>
                          <a:solidFill>
                            <a:srgbClr val="004600"/>
                          </a:solidFill>
                          <a:effectLst/>
                          <a:latin typeface="Verdana" charset="0"/>
                          <a:ea typeface="宋体" charset="0"/>
                          <a:cs typeface="宋体" charset="0"/>
                        </a:rPr>
                        <a:t>18</a:t>
                      </a:r>
                      <a:r>
                        <a:rPr kumimoji="0" lang="en-US" sz="1800" b="0" i="0" u="none" strike="noStrike" cap="none" normalizeH="0" baseline="0">
                          <a:ln>
                            <a:noFill/>
                          </a:ln>
                          <a:solidFill>
                            <a:srgbClr val="004600"/>
                          </a:solidFill>
                          <a:effectLst/>
                          <a:latin typeface="Verdana" charset="0"/>
                          <a:ea typeface="宋体" charset="0"/>
                          <a:cs typeface="宋体" charset="0"/>
                        </a:rPr>
                        <a:t> </a:t>
                      </a:r>
                      <a:r>
                        <a:rPr kumimoji="0" lang="zh-CN" altLang="en-US" sz="1800" b="0" i="0" u="none" strike="noStrike" cap="none" normalizeH="0" baseline="0">
                          <a:ln>
                            <a:noFill/>
                          </a:ln>
                          <a:solidFill>
                            <a:srgbClr val="004600"/>
                          </a:solidFill>
                          <a:effectLst/>
                          <a:latin typeface="Verdana" charset="0"/>
                          <a:ea typeface="宋体" charset="0"/>
                          <a:cs typeface="宋体" charset="0"/>
                        </a:rPr>
                        <a:t>September</a:t>
                      </a:r>
                      <a:r>
                        <a:rPr kumimoji="0" lang="en-US" sz="1800" b="0" i="0" u="none" strike="noStrike" cap="none" normalizeH="0" baseline="0">
                          <a:ln>
                            <a:noFill/>
                          </a:ln>
                          <a:solidFill>
                            <a:srgbClr val="004600"/>
                          </a:solidFill>
                          <a:effectLst/>
                          <a:latin typeface="Verdana" charset="0"/>
                          <a:ea typeface="宋体" charset="0"/>
                          <a:cs typeface="宋体" charset="0"/>
                        </a:rPr>
                        <a:t> 2014</a:t>
                      </a:r>
                    </a:p>
                    <a:p>
                      <a:pPr marL="285750" marR="0" lvl="0" indent="-285750" algn="l" defTabSz="914400" rtl="0" eaLnBrk="1" fontAlgn="base" latinLnBrk="0" hangingPunct="1">
                        <a:lnSpc>
                          <a:spcPct val="100000"/>
                        </a:lnSpc>
                        <a:spcBef>
                          <a:spcPct val="0"/>
                        </a:spcBef>
                        <a:spcAft>
                          <a:spcPct val="0"/>
                        </a:spcAft>
                        <a:buClr>
                          <a:srgbClr val="0E438A"/>
                        </a:buClr>
                        <a:buSzPct val="110000"/>
                        <a:buFont typeface="Wingdings" charset="0"/>
                        <a:buChar char="§"/>
                        <a:tabLst/>
                      </a:pPr>
                      <a:endParaRPr kumimoji="0" lang="en-US" sz="1800" b="0" i="0" u="none" strike="noStrike" cap="none" normalizeH="0" baseline="0">
                        <a:ln>
                          <a:noFill/>
                        </a:ln>
                        <a:solidFill>
                          <a:srgbClr val="004600"/>
                        </a:solidFill>
                        <a:effectLst/>
                        <a:latin typeface="Verdana" charset="0"/>
                        <a:ea typeface="宋体" charset="0"/>
                        <a:cs typeface="宋体" charset="0"/>
                      </a:endParaRPr>
                    </a:p>
                  </a:txBody>
                  <a:tcPr marL="91451" marR="91451" marT="45748" marB="45748"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bl>
          </a:graphicData>
        </a:graphic>
      </p:graphicFrame>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525"/>
            <a:ext cx="9158288"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6322" name="Title 1"/>
          <p:cNvSpPr txBox="1">
            <a:spLocks noChangeArrowheads="1"/>
          </p:cNvSpPr>
          <p:nvPr/>
        </p:nvSpPr>
        <p:spPr bwMode="auto">
          <a:xfrm>
            <a:off x="900113" y="149225"/>
            <a:ext cx="777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Moving forward on</a:t>
            </a:r>
            <a:br>
              <a:rPr lang="en-US" sz="2400" b="1">
                <a:solidFill>
                  <a:srgbClr val="002A00"/>
                </a:solidFill>
              </a:rPr>
            </a:br>
            <a:r>
              <a:rPr lang="en-US" sz="2400" b="1">
                <a:solidFill>
                  <a:srgbClr val="002A00"/>
                </a:solidFill>
              </a:rPr>
              <a:t>Smart Sustainable Cities…</a:t>
            </a:r>
          </a:p>
        </p:txBody>
      </p:sp>
      <p:sp>
        <p:nvSpPr>
          <p:cNvPr id="56323" name="Content Placeholder 2"/>
          <p:cNvSpPr txBox="1">
            <a:spLocks noChangeArrowheads="1"/>
          </p:cNvSpPr>
          <p:nvPr/>
        </p:nvSpPr>
        <p:spPr bwMode="auto">
          <a:xfrm>
            <a:off x="971550" y="1327695"/>
            <a:ext cx="7129463"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defRPr sz="2000">
                <a:solidFill>
                  <a:srgbClr val="646464"/>
                </a:solidFill>
                <a:latin typeface="Verdana" charset="0"/>
                <a:ea typeface="宋体" charset="0"/>
                <a:cs typeface="宋体" charset="0"/>
              </a:defRPr>
            </a:lvl1pPr>
            <a:lvl2pPr marL="102870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nSpc>
                <a:spcPct val="90000"/>
              </a:lnSpc>
              <a:spcBef>
                <a:spcPct val="20000"/>
              </a:spcBef>
              <a:buClr>
                <a:srgbClr val="006000"/>
              </a:buClr>
              <a:buSzPct val="110000"/>
              <a:buFont typeface="Wingdings" charset="0"/>
              <a:buNone/>
            </a:pPr>
            <a:endParaRPr lang="en-US" sz="1600" dirty="0">
              <a:solidFill>
                <a:srgbClr val="004600"/>
              </a:solidFill>
            </a:endParaRPr>
          </a:p>
          <a:p>
            <a:pPr>
              <a:lnSpc>
                <a:spcPct val="90000"/>
              </a:lnSpc>
              <a:spcBef>
                <a:spcPct val="20000"/>
              </a:spcBef>
              <a:buClr>
                <a:srgbClr val="006000"/>
              </a:buClr>
              <a:buSzPct val="110000"/>
              <a:buFont typeface="Wingdings" charset="0"/>
              <a:buChar char="§"/>
            </a:pPr>
            <a:r>
              <a:rPr lang="en-US" sz="1600" b="1" dirty="0" smtClean="0">
                <a:solidFill>
                  <a:srgbClr val="004600"/>
                </a:solidFill>
              </a:rPr>
              <a:t>Focus Group on Smart Sustainable Cities</a:t>
            </a:r>
            <a:r>
              <a:rPr lang="en-US" sz="1600" dirty="0">
                <a:solidFill>
                  <a:srgbClr val="004600"/>
                </a:solidFill>
              </a:rPr>
              <a:t/>
            </a:r>
            <a:br>
              <a:rPr lang="en-US" sz="1600" dirty="0">
                <a:solidFill>
                  <a:srgbClr val="004600"/>
                </a:solidFill>
              </a:rPr>
            </a:br>
            <a:r>
              <a:rPr lang="en-US" sz="1600" dirty="0" smtClean="0">
                <a:solidFill>
                  <a:srgbClr val="004600"/>
                </a:solidFill>
              </a:rPr>
              <a:t>(Reading, United Kingdom, 14-16 October 2014</a:t>
            </a:r>
            <a:r>
              <a:rPr lang="en-US" sz="1600" dirty="0">
                <a:solidFill>
                  <a:srgbClr val="004600"/>
                </a:solidFill>
              </a:rPr>
              <a:t>)</a:t>
            </a:r>
          </a:p>
          <a:p>
            <a:pPr>
              <a:lnSpc>
                <a:spcPct val="90000"/>
              </a:lnSpc>
              <a:spcBef>
                <a:spcPct val="20000"/>
              </a:spcBef>
              <a:buClr>
                <a:srgbClr val="006000"/>
              </a:buClr>
              <a:buSzPct val="110000"/>
              <a:buFont typeface="Wingdings" charset="0"/>
              <a:buNone/>
            </a:pPr>
            <a:endParaRPr lang="en-US" sz="1600" dirty="0">
              <a:solidFill>
                <a:srgbClr val="004600"/>
              </a:solidFill>
            </a:endParaRPr>
          </a:p>
          <a:p>
            <a:pPr>
              <a:lnSpc>
                <a:spcPct val="90000"/>
              </a:lnSpc>
              <a:spcBef>
                <a:spcPct val="20000"/>
              </a:spcBef>
              <a:buClr>
                <a:srgbClr val="006000"/>
              </a:buClr>
              <a:buSzPct val="110000"/>
              <a:buFont typeface="Wingdings" charset="0"/>
              <a:buChar char="§"/>
            </a:pPr>
            <a:r>
              <a:rPr lang="en-US" sz="1600" b="1" dirty="0">
                <a:solidFill>
                  <a:srgbClr val="004600"/>
                </a:solidFill>
              </a:rPr>
              <a:t>Forum on Smart sustainable Cities</a:t>
            </a:r>
            <a:r>
              <a:rPr lang="en-US" sz="1600" dirty="0">
                <a:solidFill>
                  <a:srgbClr val="004600"/>
                </a:solidFill>
              </a:rPr>
              <a:t/>
            </a:r>
            <a:br>
              <a:rPr lang="en-US" sz="1600" dirty="0">
                <a:solidFill>
                  <a:srgbClr val="004600"/>
                </a:solidFill>
              </a:rPr>
            </a:br>
            <a:r>
              <a:rPr lang="en-US" sz="1600" dirty="0">
                <a:solidFill>
                  <a:srgbClr val="004600"/>
                </a:solidFill>
              </a:rPr>
              <a:t>(Reading, United Kingdom, 14-16 October 2014)</a:t>
            </a:r>
          </a:p>
          <a:p>
            <a:pPr>
              <a:lnSpc>
                <a:spcPct val="90000"/>
              </a:lnSpc>
              <a:spcBef>
                <a:spcPct val="20000"/>
              </a:spcBef>
              <a:buClr>
                <a:srgbClr val="006000"/>
              </a:buClr>
              <a:buSzPct val="110000"/>
              <a:buFont typeface="Wingdings" charset="0"/>
              <a:buNone/>
            </a:pPr>
            <a:endParaRPr lang="en-US" sz="1600" dirty="0">
              <a:solidFill>
                <a:srgbClr val="004600"/>
              </a:solidFill>
            </a:endParaRPr>
          </a:p>
          <a:p>
            <a:pPr>
              <a:lnSpc>
                <a:spcPct val="90000"/>
              </a:lnSpc>
              <a:spcBef>
                <a:spcPct val="20000"/>
              </a:spcBef>
              <a:buClr>
                <a:srgbClr val="006000"/>
              </a:buClr>
              <a:buSzPct val="110000"/>
              <a:buFont typeface="Wingdings" charset="0"/>
              <a:buChar char="§"/>
            </a:pPr>
            <a:r>
              <a:rPr lang="en-US" sz="1600" b="1" dirty="0">
                <a:solidFill>
                  <a:srgbClr val="004600"/>
                </a:solidFill>
              </a:rPr>
              <a:t>4</a:t>
            </a:r>
            <a:r>
              <a:rPr lang="en-US" sz="1600" b="1" baseline="30000" dirty="0">
                <a:solidFill>
                  <a:srgbClr val="004600"/>
                </a:solidFill>
              </a:rPr>
              <a:t>th</a:t>
            </a:r>
            <a:r>
              <a:rPr lang="en-US" sz="1600" b="1" dirty="0">
                <a:solidFill>
                  <a:srgbClr val="004600"/>
                </a:solidFill>
              </a:rPr>
              <a:t> ITU Green Standards Week</a:t>
            </a:r>
            <a:r>
              <a:rPr lang="en-US" sz="1600" dirty="0">
                <a:solidFill>
                  <a:srgbClr val="004600"/>
                </a:solidFill>
              </a:rPr>
              <a:t/>
            </a:r>
            <a:br>
              <a:rPr lang="en-US" sz="1600" dirty="0">
                <a:solidFill>
                  <a:srgbClr val="004600"/>
                </a:solidFill>
              </a:rPr>
            </a:br>
            <a:r>
              <a:rPr lang="en-US" sz="1600" dirty="0">
                <a:solidFill>
                  <a:srgbClr val="004600"/>
                </a:solidFill>
              </a:rPr>
              <a:t>(Beijing, China, 22-26 September 2014)</a:t>
            </a:r>
          </a:p>
          <a:p>
            <a:pPr lvl="1">
              <a:lnSpc>
                <a:spcPct val="90000"/>
              </a:lnSpc>
              <a:spcBef>
                <a:spcPct val="20000"/>
              </a:spcBef>
              <a:buClr>
                <a:srgbClr val="006000"/>
              </a:buClr>
              <a:buFont typeface="Wingdings" charset="0"/>
              <a:buChar char="Ø"/>
            </a:pPr>
            <a:r>
              <a:rPr lang="en-US" sz="1600" dirty="0">
                <a:solidFill>
                  <a:srgbClr val="004600"/>
                </a:solidFill>
              </a:rPr>
              <a:t>Including a Forum on “Setting the vision for smart sustainable cities”(24 September 2014)</a:t>
            </a:r>
          </a:p>
        </p:txBody>
      </p:sp>
      <p:sp>
        <p:nvSpPr>
          <p:cNvPr id="31749" name="Rettangolo arrotondato 1"/>
          <p:cNvSpPr>
            <a:spLocks noChangeArrowheads="1"/>
          </p:cNvSpPr>
          <p:nvPr/>
        </p:nvSpPr>
        <p:spPr bwMode="auto">
          <a:xfrm>
            <a:off x="6677501" y="2421633"/>
            <a:ext cx="2232025" cy="503311"/>
          </a:xfrm>
          <a:prstGeom prst="roundRect">
            <a:avLst>
              <a:gd name="adj" fmla="val 16667"/>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 typeface="Arial" pitchFamily="34" charset="0"/>
              <a:buNone/>
              <a:defRPr/>
            </a:pPr>
            <a:r>
              <a:rPr lang="it-IT" altLang="en-US" sz="1800" dirty="0" smtClean="0">
                <a:solidFill>
                  <a:srgbClr val="646464"/>
                </a:solidFill>
                <a:ea typeface="宋体" pitchFamily="2" charset="-122"/>
                <a:cs typeface="+mn-cs"/>
              </a:rPr>
              <a:t>Join us!</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58288"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7346" name="Title 1"/>
          <p:cNvSpPr txBox="1">
            <a:spLocks noChangeArrowheads="1"/>
          </p:cNvSpPr>
          <p:nvPr/>
        </p:nvSpPr>
        <p:spPr bwMode="auto">
          <a:xfrm>
            <a:off x="900113" y="663575"/>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Conclusions</a:t>
            </a:r>
          </a:p>
        </p:txBody>
      </p:sp>
      <p:sp>
        <p:nvSpPr>
          <p:cNvPr id="57347" name="Title 1"/>
          <p:cNvSpPr txBox="1">
            <a:spLocks noChangeArrowheads="1"/>
          </p:cNvSpPr>
          <p:nvPr/>
        </p:nvSpPr>
        <p:spPr bwMode="auto">
          <a:xfrm rot="-5400000">
            <a:off x="-831056" y="2464594"/>
            <a:ext cx="3429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Next Steps …</a:t>
            </a:r>
          </a:p>
        </p:txBody>
      </p:sp>
      <p:sp>
        <p:nvSpPr>
          <p:cNvPr id="57348" name="Content Placeholder 2"/>
          <p:cNvSpPr txBox="1">
            <a:spLocks noChangeArrowheads="1"/>
          </p:cNvSpPr>
          <p:nvPr/>
        </p:nvSpPr>
        <p:spPr bwMode="auto">
          <a:xfrm>
            <a:off x="1620838" y="1398588"/>
            <a:ext cx="69119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800">
                <a:solidFill>
                  <a:srgbClr val="004600"/>
                </a:solidFill>
              </a:rPr>
              <a:t>Need to engage new cities &amp; other key stakeholders (such as academic and research institutes, civil society, NGOs, SDOs, and ICT organizations, industry forums and consortia) to participate and contribute.</a:t>
            </a:r>
          </a:p>
        </p:txBody>
      </p:sp>
      <p:graphicFrame>
        <p:nvGraphicFramePr>
          <p:cNvPr id="44039" name="Group 7"/>
          <p:cNvGraphicFramePr>
            <a:graphicFrameLocks noGrp="1"/>
          </p:cNvGraphicFramePr>
          <p:nvPr>
            <p:extLst>
              <p:ext uri="{D42A27DB-BD31-4B8C-83A1-F6EECF244321}">
                <p14:modId xmlns:p14="http://schemas.microsoft.com/office/powerpoint/2010/main" val="1698522008"/>
              </p:ext>
            </p:extLst>
          </p:nvPr>
        </p:nvGraphicFramePr>
        <p:xfrm>
          <a:off x="1692275" y="2901950"/>
          <a:ext cx="3024188" cy="2317199"/>
        </p:xfrm>
        <a:graphic>
          <a:graphicData uri="http://schemas.openxmlformats.org/drawingml/2006/table">
            <a:tbl>
              <a:tblPr/>
              <a:tblGrid>
                <a:gridCol w="3024188"/>
              </a:tblGrid>
              <a:tr h="1006475">
                <a:tc>
                  <a:txBody>
                    <a:bodyPr/>
                    <a:lstStyle>
                      <a:lvl1pPr eaLnBrk="0" hangingPunct="0">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eaLnBrk="0" hangingPunct="0">
                        <a:spcBef>
                          <a:spcPct val="20000"/>
                        </a:spcBef>
                        <a:buClr>
                          <a:srgbClr val="0E438A"/>
                        </a:buClr>
                        <a:buFont typeface="Wingdings" pitchFamily="2" charset="2"/>
                        <a:defRPr sz="2400">
                          <a:solidFill>
                            <a:srgbClr val="5C5C5C"/>
                          </a:solidFill>
                          <a:latin typeface="Verdana" pitchFamily="34" charset="0"/>
                        </a:defRPr>
                      </a:lvl2pPr>
                      <a:lvl3pPr marL="1143000" indent="-228600" eaLnBrk="0" hangingPunct="0">
                        <a:spcBef>
                          <a:spcPct val="20000"/>
                        </a:spcBef>
                        <a:buClr>
                          <a:srgbClr val="0E438A"/>
                        </a:buClr>
                        <a:buFont typeface="Wingdings" pitchFamily="2" charset="2"/>
                        <a:defRPr sz="2000">
                          <a:solidFill>
                            <a:srgbClr val="5C5C5C"/>
                          </a:solidFill>
                          <a:latin typeface="Verdana" pitchFamily="34" charset="0"/>
                        </a:defRPr>
                      </a:lvl3pPr>
                      <a:lvl4pPr marL="1600200" indent="-228600" eaLnBrk="0" hangingPunct="0">
                        <a:spcBef>
                          <a:spcPct val="20000"/>
                        </a:spcBef>
                        <a:buFont typeface="Verdana" pitchFamily="34" charset="0"/>
                        <a:defRPr>
                          <a:solidFill>
                            <a:srgbClr val="5C5C5C"/>
                          </a:solidFill>
                          <a:latin typeface="Verdana" pitchFamily="34" charset="0"/>
                        </a:defRPr>
                      </a:lvl4pPr>
                      <a:lvl5pPr marL="2057400" indent="-228600" eaLnBrk="0" hangingPunct="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E438A"/>
                        </a:buClr>
                        <a:buSzPct val="110000"/>
                        <a:buFont typeface="Arial" pitchFamily="34" charset="0"/>
                        <a:buNone/>
                        <a:tabLst/>
                      </a:pPr>
                      <a:r>
                        <a:rPr kumimoji="0" lang="en-US" altLang="en-US" sz="2000" b="0" i="0" u="none" strike="noStrike" cap="none" normalizeH="0" baseline="0" dirty="0" smtClean="0">
                          <a:ln>
                            <a:noFill/>
                          </a:ln>
                          <a:solidFill>
                            <a:srgbClr val="002A00"/>
                          </a:solidFill>
                          <a:effectLst/>
                          <a:latin typeface="Verdana" pitchFamily="34" charset="0"/>
                          <a:ea typeface="宋体" pitchFamily="2" charset="-122"/>
                        </a:rPr>
                        <a:t>Next meeting:</a:t>
                      </a:r>
                      <a:r>
                        <a:rPr kumimoji="0" lang="en-US" altLang="en-US" sz="2000" b="1" i="0" u="none" strike="noStrike" cap="none" normalizeH="0" baseline="0" dirty="0" smtClean="0">
                          <a:ln>
                            <a:noFill/>
                          </a:ln>
                          <a:solidFill>
                            <a:srgbClr val="002A00"/>
                          </a:solidFill>
                          <a:effectLst/>
                          <a:latin typeface="Verdana" pitchFamily="34" charset="0"/>
                          <a:ea typeface="宋体" pitchFamily="2" charset="-122"/>
                        </a:rPr>
                        <a:t/>
                      </a:r>
                      <a:br>
                        <a:rPr kumimoji="0" lang="en-US" altLang="en-US" sz="2000" b="1" i="0" u="none" strike="noStrike" cap="none" normalizeH="0" baseline="0" dirty="0" smtClean="0">
                          <a:ln>
                            <a:noFill/>
                          </a:ln>
                          <a:solidFill>
                            <a:srgbClr val="002A00"/>
                          </a:solidFill>
                          <a:effectLst/>
                          <a:latin typeface="Verdana" pitchFamily="34" charset="0"/>
                          <a:ea typeface="宋体" pitchFamily="2" charset="-122"/>
                        </a:rPr>
                      </a:br>
                      <a:r>
                        <a:rPr kumimoji="0" lang="en-US" altLang="en-US" sz="2000" b="1" i="0" u="none" strike="noStrike" cap="none" normalizeH="0" baseline="0" dirty="0" smtClean="0">
                          <a:ln>
                            <a:noFill/>
                          </a:ln>
                          <a:solidFill>
                            <a:srgbClr val="002A00"/>
                          </a:solidFill>
                          <a:effectLst/>
                          <a:latin typeface="Verdana" pitchFamily="34" charset="0"/>
                          <a:ea typeface="宋体" pitchFamily="2" charset="-122"/>
                        </a:rPr>
                        <a:t>Reading, United Kingdom, 14-16 October 2014</a:t>
                      </a:r>
                    </a:p>
                  </a:txBody>
                  <a:tcPr marL="91445" marR="91445" marT="45762" marB="45762" horzOverflow="overflow">
                    <a:lnL>
                      <a:noFill/>
                    </a:lnL>
                    <a:lnR>
                      <a:noFill/>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noFill/>
                  </a:tcPr>
                </a:tc>
              </a:tr>
              <a:tr h="1006475">
                <a:tc>
                  <a:txBody>
                    <a:bodyPr/>
                    <a:lstStyle>
                      <a:lvl1pPr eaLnBrk="0" hangingPunct="0">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eaLnBrk="0" hangingPunct="0">
                        <a:spcBef>
                          <a:spcPct val="20000"/>
                        </a:spcBef>
                        <a:buClr>
                          <a:srgbClr val="0E438A"/>
                        </a:buClr>
                        <a:buFont typeface="Wingdings" pitchFamily="2" charset="2"/>
                        <a:defRPr sz="2400">
                          <a:solidFill>
                            <a:srgbClr val="5C5C5C"/>
                          </a:solidFill>
                          <a:latin typeface="Verdana" pitchFamily="34" charset="0"/>
                        </a:defRPr>
                      </a:lvl2pPr>
                      <a:lvl3pPr marL="1143000" indent="-228600" eaLnBrk="0" hangingPunct="0">
                        <a:spcBef>
                          <a:spcPct val="20000"/>
                        </a:spcBef>
                        <a:buClr>
                          <a:srgbClr val="0E438A"/>
                        </a:buClr>
                        <a:buFont typeface="Wingdings" pitchFamily="2" charset="2"/>
                        <a:defRPr sz="2000">
                          <a:solidFill>
                            <a:srgbClr val="5C5C5C"/>
                          </a:solidFill>
                          <a:latin typeface="Verdana" pitchFamily="34" charset="0"/>
                        </a:defRPr>
                      </a:lvl3pPr>
                      <a:lvl4pPr marL="1600200" indent="-228600" eaLnBrk="0" hangingPunct="0">
                        <a:spcBef>
                          <a:spcPct val="20000"/>
                        </a:spcBef>
                        <a:buFont typeface="Verdana" pitchFamily="34" charset="0"/>
                        <a:defRPr>
                          <a:solidFill>
                            <a:srgbClr val="5C5C5C"/>
                          </a:solidFill>
                          <a:latin typeface="Verdana" pitchFamily="34" charset="0"/>
                        </a:defRPr>
                      </a:lvl4pPr>
                      <a:lvl5pPr marL="2057400" indent="-228600" eaLnBrk="0" hangingPunct="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E438A"/>
                        </a:buClr>
                        <a:buSzPct val="110000"/>
                        <a:buFont typeface="Arial" pitchFamily="34" charset="0"/>
                        <a:buNone/>
                        <a:tabLst/>
                      </a:pPr>
                      <a:r>
                        <a:rPr kumimoji="0" lang="en-US" altLang="en-US" sz="2000" b="1" i="0" u="none" strike="noStrike" cap="none" normalizeH="0" baseline="0" smtClean="0">
                          <a:ln>
                            <a:noFill/>
                          </a:ln>
                          <a:solidFill>
                            <a:srgbClr val="002A00"/>
                          </a:solidFill>
                          <a:effectLst/>
                          <a:latin typeface="Verdana" pitchFamily="34" charset="0"/>
                          <a:ea typeface="宋体" pitchFamily="2" charset="-122"/>
                        </a:rPr>
                        <a:t>Collaboration and contributions are welcomed!</a:t>
                      </a:r>
                    </a:p>
                  </a:txBody>
                  <a:tcPr marL="91445" marR="91445" marT="45762" marB="45762" horzOverflow="overflow">
                    <a:lnL>
                      <a:noFill/>
                    </a:lnL>
                    <a:lnR>
                      <a:noFill/>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FFFFF">
                        <a:alpha val="20000"/>
                      </a:srgbClr>
                    </a:solidFill>
                  </a:tcPr>
                </a:tc>
              </a:tr>
            </a:tbl>
          </a:graphicData>
        </a:graphic>
      </p:graphicFrame>
      <p:pic>
        <p:nvPicPr>
          <p:cNvPr id="3074" name="Picture 2" descr="C:\Users\bueti\Desktop\CITY_82_6194_Serviced Apartments in Reading.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64088" y="2924944"/>
            <a:ext cx="3164697" cy="19069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9394" name="Title 1"/>
          <p:cNvSpPr txBox="1">
            <a:spLocks noChangeArrowheads="1"/>
          </p:cNvSpPr>
          <p:nvPr/>
        </p:nvSpPr>
        <p:spPr bwMode="auto">
          <a:xfrm>
            <a:off x="900113" y="663575"/>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Links &amp; Additional Information </a:t>
            </a:r>
          </a:p>
        </p:txBody>
      </p:sp>
      <p:sp>
        <p:nvSpPr>
          <p:cNvPr id="59395" name="Content Placeholder 2"/>
          <p:cNvSpPr txBox="1">
            <a:spLocks noChangeArrowheads="1"/>
          </p:cNvSpPr>
          <p:nvPr/>
        </p:nvSpPr>
        <p:spPr bwMode="auto">
          <a:xfrm>
            <a:off x="1620838" y="1457325"/>
            <a:ext cx="691197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04600"/>
              </a:buClr>
              <a:buSzPct val="110000"/>
              <a:buFont typeface="Wingdings" charset="0"/>
              <a:buChar char="§"/>
            </a:pPr>
            <a:r>
              <a:rPr lang="en-US" sz="1600">
                <a:solidFill>
                  <a:srgbClr val="004600"/>
                </a:solidFill>
              </a:rPr>
              <a:t>ITU-T and Climate Change</a:t>
            </a:r>
            <a:br>
              <a:rPr lang="en-US" sz="1600">
                <a:solidFill>
                  <a:srgbClr val="004600"/>
                </a:solidFill>
              </a:rPr>
            </a:br>
            <a:r>
              <a:rPr lang="en-US" sz="1600">
                <a:solidFill>
                  <a:srgbClr val="004600"/>
                </a:solidFill>
                <a:hlinkClick r:id="rId3"/>
              </a:rPr>
              <a:t>itu.int/ITU-T/climatechange</a:t>
            </a:r>
            <a:r>
              <a:rPr lang="en-US" sz="1600">
                <a:solidFill>
                  <a:srgbClr val="004600"/>
                </a:solidFill>
              </a:rPr>
              <a:t>  </a:t>
            </a:r>
          </a:p>
          <a:p>
            <a:pPr>
              <a:spcBef>
                <a:spcPct val="20000"/>
              </a:spcBef>
              <a:buClr>
                <a:srgbClr val="004600"/>
              </a:buClr>
              <a:buSzPct val="110000"/>
              <a:buFont typeface="Wingdings" charset="0"/>
              <a:buChar char="§"/>
            </a:pPr>
            <a:r>
              <a:rPr lang="en-US" sz="1600">
                <a:solidFill>
                  <a:srgbClr val="004600"/>
                </a:solidFill>
              </a:rPr>
              <a:t>ITU Focus Group on Smart Sustainable Cities</a:t>
            </a:r>
            <a:br>
              <a:rPr lang="en-US" sz="1600">
                <a:solidFill>
                  <a:srgbClr val="004600"/>
                </a:solidFill>
              </a:rPr>
            </a:br>
            <a:r>
              <a:rPr lang="en-US" sz="1600">
                <a:solidFill>
                  <a:srgbClr val="004600"/>
                </a:solidFill>
                <a:hlinkClick r:id="rId4"/>
              </a:rPr>
              <a:t>itu.int/en/ITU-T/focusgroups/ssc/</a:t>
            </a:r>
            <a:r>
              <a:rPr lang="en-US" sz="1600">
                <a:solidFill>
                  <a:srgbClr val="004600"/>
                </a:solidFill>
              </a:rPr>
              <a:t>   </a:t>
            </a:r>
          </a:p>
          <a:p>
            <a:pPr>
              <a:spcBef>
                <a:spcPct val="20000"/>
              </a:spcBef>
              <a:buClr>
                <a:srgbClr val="004600"/>
              </a:buClr>
              <a:buSzPct val="110000"/>
              <a:buFont typeface="Wingdings" charset="0"/>
              <a:buChar char="§"/>
            </a:pPr>
            <a:r>
              <a:rPr lang="en-US" sz="1600">
                <a:solidFill>
                  <a:srgbClr val="004600"/>
                </a:solidFill>
              </a:rPr>
              <a:t>ITU Symposia &amp; Events on ICTs and Climate Change   </a:t>
            </a:r>
            <a:r>
              <a:rPr lang="en-US" sz="1600">
                <a:solidFill>
                  <a:srgbClr val="004600"/>
                </a:solidFill>
                <a:hlinkClick r:id="rId5"/>
              </a:rPr>
              <a:t>itu.int/ITU-T/worksem/climatechange</a:t>
            </a:r>
            <a:r>
              <a:rPr lang="en-US" sz="1600">
                <a:solidFill>
                  <a:srgbClr val="004600"/>
                </a:solidFill>
              </a:rPr>
              <a:t> </a:t>
            </a:r>
          </a:p>
        </p:txBody>
      </p:sp>
      <p:sp>
        <p:nvSpPr>
          <p:cNvPr id="59396" name="Content Placeholder 2"/>
          <p:cNvSpPr txBox="1">
            <a:spLocks noChangeArrowheads="1"/>
          </p:cNvSpPr>
          <p:nvPr/>
        </p:nvSpPr>
        <p:spPr bwMode="auto">
          <a:xfrm>
            <a:off x="1476375" y="3644900"/>
            <a:ext cx="69119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spcBef>
                <a:spcPct val="20000"/>
              </a:spcBef>
              <a:buClr>
                <a:srgbClr val="004600"/>
              </a:buClr>
              <a:buSzPct val="110000"/>
              <a:buFont typeface="Wingdings" charset="0"/>
              <a:buNone/>
            </a:pPr>
            <a:r>
              <a:rPr lang="en-US" sz="2400" b="1" dirty="0">
                <a:solidFill>
                  <a:srgbClr val="004600"/>
                </a:solidFill>
              </a:rPr>
              <a:t>Thank YOU</a:t>
            </a:r>
          </a:p>
          <a:p>
            <a:pPr algn="ctr">
              <a:spcBef>
                <a:spcPct val="20000"/>
              </a:spcBef>
              <a:buClr>
                <a:srgbClr val="004600"/>
              </a:buClr>
              <a:buSzPct val="110000"/>
              <a:buFont typeface="Wingdings" charset="0"/>
              <a:buNone/>
            </a:pPr>
            <a:r>
              <a:rPr lang="en-US" sz="2400" b="1" dirty="0">
                <a:solidFill>
                  <a:srgbClr val="004600"/>
                </a:solidFill>
              </a:rPr>
              <a:t>c</a:t>
            </a:r>
            <a:r>
              <a:rPr lang="en-US" sz="2400" b="1" dirty="0" smtClean="0">
                <a:solidFill>
                  <a:srgbClr val="004600"/>
                </a:solidFill>
              </a:rPr>
              <a:t>ristina.bueti@itu.int</a:t>
            </a:r>
            <a:endParaRPr lang="en-US" sz="2400" b="1" dirty="0">
              <a:solidFill>
                <a:srgbClr val="004600"/>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62" name="TextBox 2"/>
          <p:cNvSpPr txBox="1">
            <a:spLocks noChangeArrowheads="1"/>
          </p:cNvSpPr>
          <p:nvPr/>
        </p:nvSpPr>
        <p:spPr bwMode="auto">
          <a:xfrm>
            <a:off x="971550" y="692150"/>
            <a:ext cx="7200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eaLnBrk="1" hangingPunct="1"/>
            <a:r>
              <a:rPr lang="en-US" sz="2400" b="1">
                <a:solidFill>
                  <a:srgbClr val="002A00"/>
                </a:solidFill>
              </a:rPr>
              <a:t>Focus Group on Smart Sustainable Cities (FG SSC)</a:t>
            </a:r>
          </a:p>
        </p:txBody>
      </p:sp>
      <p:sp>
        <p:nvSpPr>
          <p:cNvPr id="15363" name="Rectangle 3"/>
          <p:cNvSpPr txBox="1">
            <a:spLocks noChangeArrowheads="1"/>
          </p:cNvSpPr>
          <p:nvPr/>
        </p:nvSpPr>
        <p:spPr bwMode="auto">
          <a:xfrm>
            <a:off x="881063" y="2420938"/>
            <a:ext cx="8243887"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nSpc>
                <a:spcPct val="90000"/>
              </a:lnSpc>
              <a:spcBef>
                <a:spcPct val="20000"/>
              </a:spcBef>
              <a:buClr>
                <a:srgbClr val="006000"/>
              </a:buClr>
              <a:buSzPct val="110000"/>
              <a:buFont typeface="Wingdings" charset="0"/>
              <a:buChar char="§"/>
            </a:pPr>
            <a:r>
              <a:rPr lang="en-US" sz="1600">
                <a:solidFill>
                  <a:srgbClr val="004600"/>
                </a:solidFill>
              </a:rPr>
              <a:t>As an </a:t>
            </a:r>
            <a:r>
              <a:rPr lang="en-US" sz="1600" b="1">
                <a:solidFill>
                  <a:srgbClr val="004600"/>
                </a:solidFill>
              </a:rPr>
              <a:t>open platform </a:t>
            </a:r>
            <a:r>
              <a:rPr lang="en-US" sz="1600">
                <a:solidFill>
                  <a:srgbClr val="004600"/>
                </a:solidFill>
              </a:rPr>
              <a:t>for smart-city stakeholders to exchange knowledge in the interests of identifying the standardized frameworks needed to support the integration of ICT services in smart cities.</a:t>
            </a:r>
          </a:p>
          <a:p>
            <a:pPr>
              <a:lnSpc>
                <a:spcPct val="90000"/>
              </a:lnSpc>
              <a:spcBef>
                <a:spcPct val="20000"/>
              </a:spcBef>
              <a:buClr>
                <a:srgbClr val="006000"/>
              </a:buClr>
              <a:buSzPct val="110000"/>
              <a:buFont typeface="Wingdings" charset="0"/>
              <a:buChar char="§"/>
            </a:pPr>
            <a:endParaRPr lang="en-US" sz="1600">
              <a:solidFill>
                <a:srgbClr val="004600"/>
              </a:solidFill>
            </a:endParaRPr>
          </a:p>
          <a:p>
            <a:pPr>
              <a:lnSpc>
                <a:spcPct val="90000"/>
              </a:lnSpc>
              <a:spcBef>
                <a:spcPct val="20000"/>
              </a:spcBef>
              <a:buClr>
                <a:srgbClr val="006000"/>
              </a:buClr>
              <a:buSzPct val="110000"/>
              <a:buFont typeface="Wingdings" charset="0"/>
              <a:buChar char="§"/>
            </a:pPr>
            <a:r>
              <a:rPr lang="en-US" sz="1600">
                <a:solidFill>
                  <a:srgbClr val="14447A"/>
                </a:solidFill>
              </a:rPr>
              <a:t>Participation is open to all. </a:t>
            </a:r>
            <a:endParaRPr lang="de-DE" sz="1600">
              <a:solidFill>
                <a:srgbClr val="14447A"/>
              </a:solidFill>
            </a:endParaRPr>
          </a:p>
        </p:txBody>
      </p:sp>
      <p:sp>
        <p:nvSpPr>
          <p:cNvPr id="15364" name="Rectangle 3"/>
          <p:cNvSpPr txBox="1">
            <a:spLocks noChangeArrowheads="1"/>
          </p:cNvSpPr>
          <p:nvPr/>
        </p:nvSpPr>
        <p:spPr bwMode="auto">
          <a:xfrm>
            <a:off x="900113" y="2155825"/>
            <a:ext cx="78486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06000"/>
              </a:buClr>
              <a:buSzPct val="110000"/>
              <a:buFont typeface="Wingdings" charset="0"/>
              <a:buChar char="§"/>
            </a:pPr>
            <a:r>
              <a:rPr lang="en-US" sz="1600">
                <a:solidFill>
                  <a:srgbClr val="004600"/>
                </a:solidFill>
              </a:rPr>
              <a:t>Established at ITU-T Study Group 5 meeting in Geneva in February 2013.</a:t>
            </a:r>
          </a:p>
          <a:p>
            <a:pPr>
              <a:spcBef>
                <a:spcPct val="20000"/>
              </a:spcBef>
              <a:buClr>
                <a:srgbClr val="006000"/>
              </a:buClr>
              <a:buSzPct val="110000"/>
              <a:buFont typeface="Wingdings" charset="0"/>
              <a:buChar char="§"/>
            </a:pPr>
            <a:endParaRPr lang="en-US" sz="1600">
              <a:solidFill>
                <a:srgbClr val="004600"/>
              </a:solidFill>
            </a:endParaRPr>
          </a:p>
          <a:p>
            <a:pPr>
              <a:spcBef>
                <a:spcPct val="20000"/>
              </a:spcBef>
              <a:buClr>
                <a:srgbClr val="006000"/>
              </a:buClr>
              <a:buSzPct val="110000"/>
              <a:buFont typeface="Wingdings" charset="0"/>
              <a:buChar char="§"/>
            </a:pPr>
            <a:r>
              <a:rPr lang="en-US" altLang="zh-CN" sz="1600">
                <a:solidFill>
                  <a:srgbClr val="004600"/>
                </a:solidFill>
              </a:rPr>
              <a:t>Mandate</a:t>
            </a:r>
            <a:r>
              <a:rPr lang="zh-CN" altLang="en-US" sz="1600">
                <a:solidFill>
                  <a:srgbClr val="004600"/>
                </a:solidFill>
              </a:rPr>
              <a:t>:</a:t>
            </a:r>
            <a:r>
              <a:rPr lang="en-US" altLang="zh-CN" sz="1600">
                <a:solidFill>
                  <a:srgbClr val="004600"/>
                </a:solidFill>
              </a:rPr>
              <a:t> </a:t>
            </a:r>
            <a:r>
              <a:rPr lang="zh-CN" altLang="en-US" sz="1600">
                <a:solidFill>
                  <a:srgbClr val="004600"/>
                </a:solidFill>
              </a:rPr>
              <a:t>Extented to </a:t>
            </a:r>
            <a:r>
              <a:rPr lang="en-US" altLang="zh-CN" sz="1600">
                <a:solidFill>
                  <a:srgbClr val="004600"/>
                </a:solidFill>
              </a:rPr>
              <a:t>May 2015</a:t>
            </a:r>
            <a:r>
              <a:rPr lang="zh-CN" altLang="en-US" sz="1600">
                <a:solidFill>
                  <a:srgbClr val="004600"/>
                </a:solidFill>
              </a:rPr>
              <a:t>.</a:t>
            </a:r>
            <a:endParaRPr lang="en-US" sz="1600">
              <a:solidFill>
                <a:srgbClr val="004600"/>
              </a:solidFill>
            </a:endParaRPr>
          </a:p>
          <a:p>
            <a:pPr>
              <a:spcBef>
                <a:spcPct val="25000"/>
              </a:spcBef>
              <a:spcAft>
                <a:spcPct val="25000"/>
              </a:spcAft>
              <a:buClr>
                <a:srgbClr val="0E438A"/>
              </a:buClr>
              <a:buSzPct val="110000"/>
              <a:buFont typeface="Wingdings" charset="0"/>
              <a:buNone/>
            </a:pPr>
            <a:endParaRPr lang="de-DE" sz="1600">
              <a:solidFill>
                <a:srgbClr val="003300"/>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10" name="Title 1"/>
          <p:cNvSpPr txBox="1">
            <a:spLocks noChangeArrowheads="1"/>
          </p:cNvSpPr>
          <p:nvPr/>
        </p:nvSpPr>
        <p:spPr bwMode="auto">
          <a:xfrm>
            <a:off x="684213" y="333375"/>
            <a:ext cx="777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Management Team</a:t>
            </a:r>
          </a:p>
        </p:txBody>
      </p:sp>
      <p:sp>
        <p:nvSpPr>
          <p:cNvPr id="17411" name="Content Placeholder 2"/>
          <p:cNvSpPr txBox="1">
            <a:spLocks noChangeArrowheads="1"/>
          </p:cNvSpPr>
          <p:nvPr/>
        </p:nvSpPr>
        <p:spPr bwMode="auto">
          <a:xfrm>
            <a:off x="1331913" y="927100"/>
            <a:ext cx="7272337"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dirty="0">
                <a:solidFill>
                  <a:srgbClr val="004600"/>
                </a:solidFill>
              </a:rPr>
              <a:t>Chairman:</a:t>
            </a:r>
          </a:p>
          <a:p>
            <a:pPr>
              <a:spcBef>
                <a:spcPct val="20000"/>
              </a:spcBef>
              <a:buClr>
                <a:srgbClr val="006000"/>
              </a:buClr>
              <a:buSzPct val="110000"/>
              <a:buFont typeface="Wingdings" charset="0"/>
              <a:buChar char="§"/>
            </a:pPr>
            <a:r>
              <a:rPr lang="zh-CN" altLang="en-US" sz="1600" dirty="0">
                <a:solidFill>
                  <a:srgbClr val="004600"/>
                </a:solidFill>
              </a:rPr>
              <a:t> </a:t>
            </a:r>
            <a:r>
              <a:rPr lang="en-US" sz="1600" dirty="0">
                <a:solidFill>
                  <a:srgbClr val="004600"/>
                </a:solidFill>
              </a:rPr>
              <a:t>Silvia </a:t>
            </a:r>
            <a:r>
              <a:rPr lang="en-US" sz="1600" dirty="0" smtClean="0">
                <a:solidFill>
                  <a:srgbClr val="004600"/>
                </a:solidFill>
              </a:rPr>
              <a:t>Guzman</a:t>
            </a:r>
            <a:endParaRPr lang="en-US" sz="1600" dirty="0">
              <a:solidFill>
                <a:srgbClr val="004600"/>
              </a:solidFill>
            </a:endParaRPr>
          </a:p>
          <a:p>
            <a:pPr>
              <a:spcBef>
                <a:spcPct val="20000"/>
              </a:spcBef>
              <a:buClr>
                <a:srgbClr val="0E438A"/>
              </a:buClr>
              <a:buSzPct val="110000"/>
              <a:buFont typeface="Wingdings" charset="0"/>
              <a:buNone/>
            </a:pPr>
            <a:endParaRPr lang="en-US" sz="1600" dirty="0">
              <a:solidFill>
                <a:srgbClr val="004600"/>
              </a:solidFill>
            </a:endParaRPr>
          </a:p>
          <a:p>
            <a:pPr>
              <a:spcBef>
                <a:spcPct val="20000"/>
              </a:spcBef>
              <a:buClr>
                <a:srgbClr val="0E438A"/>
              </a:buClr>
              <a:buSzPct val="110000"/>
              <a:buFont typeface="Wingdings" charset="0"/>
              <a:buNone/>
            </a:pPr>
            <a:r>
              <a:rPr lang="en-US" sz="1600" b="1" dirty="0">
                <a:solidFill>
                  <a:srgbClr val="004600"/>
                </a:solidFill>
              </a:rPr>
              <a:t>Vice-chairmen:</a:t>
            </a:r>
          </a:p>
          <a:p>
            <a:pPr>
              <a:lnSpc>
                <a:spcPct val="90000"/>
              </a:lnSpc>
              <a:spcBef>
                <a:spcPct val="20000"/>
              </a:spcBef>
              <a:buClr>
                <a:srgbClr val="006000"/>
              </a:buClr>
              <a:buSzPct val="110000"/>
              <a:buFont typeface="Wingdings" charset="0"/>
              <a:buChar char="§"/>
            </a:pPr>
            <a:r>
              <a:rPr lang="zh-CN" altLang="en-US" sz="1600" dirty="0">
                <a:solidFill>
                  <a:srgbClr val="004600"/>
                </a:solidFill>
              </a:rPr>
              <a:t> </a:t>
            </a:r>
            <a:r>
              <a:rPr lang="en-US" sz="1600" dirty="0" err="1">
                <a:solidFill>
                  <a:srgbClr val="004600"/>
                </a:solidFill>
              </a:rPr>
              <a:t>Flavio</a:t>
            </a:r>
            <a:r>
              <a:rPr lang="en-US" sz="1600" dirty="0">
                <a:solidFill>
                  <a:srgbClr val="004600"/>
                </a:solidFill>
              </a:rPr>
              <a:t> </a:t>
            </a:r>
            <a:r>
              <a:rPr lang="en-US" sz="1600" dirty="0" err="1">
                <a:solidFill>
                  <a:srgbClr val="004600"/>
                </a:solidFill>
              </a:rPr>
              <a:t>Cucchietti</a:t>
            </a:r>
            <a:r>
              <a:rPr lang="en-US" sz="1600" dirty="0">
                <a:solidFill>
                  <a:srgbClr val="004600"/>
                </a:solidFill>
              </a:rPr>
              <a:t>, Telecom Italia</a:t>
            </a:r>
          </a:p>
          <a:p>
            <a:pPr>
              <a:lnSpc>
                <a:spcPct val="90000"/>
              </a:lnSpc>
              <a:spcBef>
                <a:spcPct val="20000"/>
              </a:spcBef>
              <a:buClr>
                <a:srgbClr val="006000"/>
              </a:buClr>
              <a:buSzPct val="110000"/>
              <a:buFont typeface="Wingdings" charset="0"/>
              <a:buChar char="§"/>
            </a:pPr>
            <a:r>
              <a:rPr lang="zh-CN" altLang="en-US" sz="1600" dirty="0">
                <a:solidFill>
                  <a:srgbClr val="004600"/>
                </a:solidFill>
              </a:rPr>
              <a:t> </a:t>
            </a:r>
            <a:r>
              <a:rPr lang="en-US" sz="1600" dirty="0">
                <a:solidFill>
                  <a:srgbClr val="004600"/>
                </a:solidFill>
              </a:rPr>
              <a:t>Pablo Bilbao, Federation Argentina de </a:t>
            </a:r>
            <a:r>
              <a:rPr lang="en-US" sz="1600" dirty="0" err="1">
                <a:solidFill>
                  <a:srgbClr val="004600"/>
                </a:solidFill>
              </a:rPr>
              <a:t>Municipios</a:t>
            </a:r>
            <a:r>
              <a:rPr lang="en-US" sz="1600" dirty="0">
                <a:solidFill>
                  <a:srgbClr val="004600"/>
                </a:solidFill>
              </a:rPr>
              <a:t>, Argentina  </a:t>
            </a:r>
          </a:p>
          <a:p>
            <a:pPr>
              <a:lnSpc>
                <a:spcPct val="90000"/>
              </a:lnSpc>
              <a:spcBef>
                <a:spcPct val="20000"/>
              </a:spcBef>
              <a:buClr>
                <a:srgbClr val="006000"/>
              </a:buClr>
              <a:buSzPct val="110000"/>
              <a:buFont typeface="Wingdings" charset="0"/>
              <a:buChar char="§"/>
            </a:pPr>
            <a:r>
              <a:rPr lang="zh-CN" altLang="en-US" sz="1600" dirty="0">
                <a:solidFill>
                  <a:srgbClr val="004600"/>
                </a:solidFill>
              </a:rPr>
              <a:t> </a:t>
            </a:r>
            <a:r>
              <a:rPr lang="en-US" sz="1600" dirty="0">
                <a:solidFill>
                  <a:srgbClr val="004600"/>
                </a:solidFill>
              </a:rPr>
              <a:t>Franz </a:t>
            </a:r>
            <a:r>
              <a:rPr lang="en-US" sz="1600" dirty="0" err="1">
                <a:solidFill>
                  <a:srgbClr val="004600"/>
                </a:solidFill>
              </a:rPr>
              <a:t>Zichy</a:t>
            </a:r>
            <a:r>
              <a:rPr lang="en-US" sz="1600" dirty="0">
                <a:solidFill>
                  <a:srgbClr val="004600"/>
                </a:solidFill>
              </a:rPr>
              <a:t>, USA ​</a:t>
            </a:r>
          </a:p>
          <a:p>
            <a:pPr>
              <a:lnSpc>
                <a:spcPct val="90000"/>
              </a:lnSpc>
              <a:spcBef>
                <a:spcPct val="20000"/>
              </a:spcBef>
              <a:buClr>
                <a:srgbClr val="006000"/>
              </a:buClr>
              <a:buSzPct val="110000"/>
              <a:buFont typeface="Wingdings" charset="0"/>
              <a:buChar char="§"/>
            </a:pPr>
            <a:r>
              <a:rPr lang="zh-CN" altLang="en-US" sz="1600" dirty="0">
                <a:solidFill>
                  <a:srgbClr val="004600"/>
                </a:solidFill>
              </a:rPr>
              <a:t> </a:t>
            </a:r>
            <a:r>
              <a:rPr lang="en-US" sz="1600" dirty="0">
                <a:solidFill>
                  <a:srgbClr val="004600"/>
                </a:solidFill>
              </a:rPr>
              <a:t>Nasser Saleh Al Marzouqi, UAE​</a:t>
            </a:r>
          </a:p>
          <a:p>
            <a:pPr>
              <a:lnSpc>
                <a:spcPct val="90000"/>
              </a:lnSpc>
              <a:spcBef>
                <a:spcPct val="20000"/>
              </a:spcBef>
              <a:buClr>
                <a:srgbClr val="006000"/>
              </a:buClr>
              <a:buSzPct val="110000"/>
              <a:buFont typeface="Wingdings" charset="0"/>
              <a:buChar char="§"/>
            </a:pPr>
            <a:r>
              <a:rPr lang="zh-CN" altLang="en-US" sz="1600" dirty="0">
                <a:solidFill>
                  <a:srgbClr val="004600"/>
                </a:solidFill>
              </a:rPr>
              <a:t> </a:t>
            </a:r>
            <a:r>
              <a:rPr lang="en-US" sz="1600" dirty="0" err="1">
                <a:solidFill>
                  <a:srgbClr val="004600"/>
                </a:solidFill>
              </a:rPr>
              <a:t>Ziqin</a:t>
            </a:r>
            <a:r>
              <a:rPr lang="en-US" sz="1600" dirty="0">
                <a:solidFill>
                  <a:srgbClr val="004600"/>
                </a:solidFill>
              </a:rPr>
              <a:t> Sang, </a:t>
            </a:r>
            <a:r>
              <a:rPr lang="en-US" sz="1600" dirty="0" err="1">
                <a:solidFill>
                  <a:srgbClr val="004600"/>
                </a:solidFill>
              </a:rPr>
              <a:t>Fiberhome</a:t>
            </a:r>
            <a:r>
              <a:rPr lang="en-US" sz="1600" dirty="0">
                <a:solidFill>
                  <a:srgbClr val="004600"/>
                </a:solidFill>
              </a:rPr>
              <a:t> Technologies Group</a:t>
            </a:r>
          </a:p>
          <a:p>
            <a:pPr>
              <a:lnSpc>
                <a:spcPct val="90000"/>
              </a:lnSpc>
              <a:spcBef>
                <a:spcPct val="20000"/>
              </a:spcBef>
              <a:buClr>
                <a:srgbClr val="006000"/>
              </a:buClr>
              <a:buSzPct val="110000"/>
              <a:buFont typeface="Wingdings" charset="0"/>
              <a:buChar char="§"/>
            </a:pPr>
            <a:r>
              <a:rPr lang="zh-CN" altLang="en-US" sz="1600" dirty="0">
                <a:solidFill>
                  <a:srgbClr val="004600"/>
                </a:solidFill>
              </a:rPr>
              <a:t> </a:t>
            </a:r>
            <a:r>
              <a:rPr lang="en-US" sz="1600" dirty="0" err="1">
                <a:solidFill>
                  <a:srgbClr val="004600"/>
                </a:solidFill>
              </a:rPr>
              <a:t>Sekhar</a:t>
            </a:r>
            <a:r>
              <a:rPr lang="en-US" sz="1600" dirty="0">
                <a:solidFill>
                  <a:srgbClr val="004600"/>
                </a:solidFill>
              </a:rPr>
              <a:t> </a:t>
            </a:r>
            <a:r>
              <a:rPr lang="en-US" sz="1600" dirty="0" err="1">
                <a:solidFill>
                  <a:srgbClr val="004600"/>
                </a:solidFill>
              </a:rPr>
              <a:t>Kondepudi</a:t>
            </a:r>
            <a:r>
              <a:rPr lang="en-US" sz="1600" dirty="0">
                <a:solidFill>
                  <a:srgbClr val="004600"/>
                </a:solidFill>
              </a:rPr>
              <a:t>, National University of Singapore </a:t>
            </a:r>
          </a:p>
          <a:p>
            <a:pPr>
              <a:spcBef>
                <a:spcPct val="20000"/>
              </a:spcBef>
              <a:buClr>
                <a:srgbClr val="0E438A"/>
              </a:buClr>
              <a:buSzPct val="110000"/>
              <a:buFont typeface="Wingdings" charset="0"/>
              <a:buNone/>
            </a:pPr>
            <a:endParaRPr lang="it-IT" sz="1600" dirty="0">
              <a:solidFill>
                <a:srgbClr val="004600"/>
              </a:solidFill>
            </a:endParaRPr>
          </a:p>
          <a:p>
            <a:pPr>
              <a:spcBef>
                <a:spcPct val="20000"/>
              </a:spcBef>
              <a:buClr>
                <a:srgbClr val="0E438A"/>
              </a:buClr>
              <a:buSzPct val="110000"/>
              <a:buFont typeface="Wingdings" charset="0"/>
              <a:buNone/>
            </a:pPr>
            <a:r>
              <a:rPr lang="it-IT" sz="1600" b="1" dirty="0">
                <a:solidFill>
                  <a:srgbClr val="004600"/>
                </a:solidFill>
              </a:rPr>
              <a:t>Secretariat:</a:t>
            </a:r>
          </a:p>
          <a:p>
            <a:pPr>
              <a:spcBef>
                <a:spcPct val="20000"/>
              </a:spcBef>
              <a:buClr>
                <a:srgbClr val="006000"/>
              </a:buClr>
              <a:buSzPct val="110000"/>
              <a:buFont typeface="Wingdings" charset="0"/>
              <a:buChar char="§"/>
            </a:pPr>
            <a:r>
              <a:rPr lang="zh-CN" altLang="en-US" sz="1600" dirty="0">
                <a:solidFill>
                  <a:srgbClr val="004600"/>
                </a:solidFill>
              </a:rPr>
              <a:t> </a:t>
            </a:r>
            <a:r>
              <a:rPr lang="it-IT" sz="1600" dirty="0">
                <a:solidFill>
                  <a:srgbClr val="004600"/>
                </a:solidFill>
              </a:rPr>
              <a:t>Cristina Bueti, Advis</a:t>
            </a:r>
            <a:r>
              <a:rPr lang="en-US" sz="1600" dirty="0">
                <a:solidFill>
                  <a:srgbClr val="004600"/>
                </a:solidFill>
              </a:rPr>
              <a:t>e</a:t>
            </a:r>
            <a:r>
              <a:rPr lang="it-IT" sz="1600" dirty="0">
                <a:solidFill>
                  <a:srgbClr val="004600"/>
                </a:solidFill>
              </a:rPr>
              <a:t>r, ITU</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434" name="Title 1"/>
          <p:cNvSpPr txBox="1">
            <a:spLocks noChangeArrowheads="1"/>
          </p:cNvSpPr>
          <p:nvPr/>
        </p:nvSpPr>
        <p:spPr bwMode="auto">
          <a:xfrm>
            <a:off x="684213" y="147638"/>
            <a:ext cx="777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Terms of Reference:</a:t>
            </a:r>
            <a:br>
              <a:rPr lang="en-US" sz="2400" b="1">
                <a:solidFill>
                  <a:srgbClr val="002A00"/>
                </a:solidFill>
              </a:rPr>
            </a:br>
            <a:r>
              <a:rPr lang="en-US" sz="2400" b="1">
                <a:solidFill>
                  <a:srgbClr val="002A00"/>
                </a:solidFill>
              </a:rPr>
              <a:t>Main Tasks and Deliverables</a:t>
            </a:r>
          </a:p>
        </p:txBody>
      </p:sp>
      <p:sp>
        <p:nvSpPr>
          <p:cNvPr id="18435" name="Content Placeholder 2"/>
          <p:cNvSpPr txBox="1">
            <a:spLocks noChangeArrowheads="1"/>
          </p:cNvSpPr>
          <p:nvPr/>
        </p:nvSpPr>
        <p:spPr bwMode="auto">
          <a:xfrm>
            <a:off x="1042988" y="1196975"/>
            <a:ext cx="79216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a:solidFill>
                  <a:srgbClr val="004600"/>
                </a:solidFill>
              </a:rPr>
              <a:t>Main tasks and deliverables:</a:t>
            </a:r>
            <a:br>
              <a:rPr lang="en-US" sz="1600">
                <a:solidFill>
                  <a:srgbClr val="004600"/>
                </a:solidFill>
              </a:rPr>
            </a:br>
            <a:endParaRPr lang="en-US" sz="1600">
              <a:solidFill>
                <a:srgbClr val="004600"/>
              </a:solidFill>
            </a:endParaRPr>
          </a:p>
          <a:p>
            <a:pPr>
              <a:spcBef>
                <a:spcPct val="20000"/>
              </a:spcBef>
              <a:buClr>
                <a:srgbClr val="006000"/>
              </a:buClr>
              <a:buSzPct val="110000"/>
              <a:buFont typeface="Wingdings" charset="0"/>
              <a:buChar char="§"/>
            </a:pPr>
            <a:r>
              <a:rPr lang="en-US" sz="1600" b="1">
                <a:solidFill>
                  <a:srgbClr val="004600"/>
                </a:solidFill>
              </a:rPr>
              <a:t>Defining the role of ICTs in environmentally sustainable smart cities</a:t>
            </a:r>
            <a:r>
              <a:rPr lang="en-US" sz="1600">
                <a:solidFill>
                  <a:srgbClr val="004600"/>
                </a:solidFill>
              </a:rPr>
              <a:t>, and identifying the ICT systems necessary to their development;</a:t>
            </a:r>
          </a:p>
          <a:p>
            <a:pPr>
              <a:spcBef>
                <a:spcPct val="20000"/>
              </a:spcBef>
              <a:buClr>
                <a:srgbClr val="006000"/>
              </a:buClr>
              <a:buSzPct val="110000"/>
              <a:buFont typeface="Wingdings" charset="0"/>
              <a:buChar char="§"/>
            </a:pPr>
            <a:r>
              <a:rPr lang="en-US" sz="1600" b="1">
                <a:solidFill>
                  <a:srgbClr val="004600"/>
                </a:solidFill>
              </a:rPr>
              <a:t>Identifying or developing a set of Key Performance Indicators (KPIs) </a:t>
            </a:r>
            <a:r>
              <a:rPr lang="en-US" sz="1600">
                <a:solidFill>
                  <a:srgbClr val="004600"/>
                </a:solidFill>
              </a:rPr>
              <a:t>to gauge the success of smart-city ICT deployments;</a:t>
            </a:r>
          </a:p>
          <a:p>
            <a:pPr>
              <a:spcBef>
                <a:spcPct val="20000"/>
              </a:spcBef>
              <a:buClr>
                <a:srgbClr val="006000"/>
              </a:buClr>
              <a:buSzPct val="110000"/>
              <a:buFont typeface="Wingdings" charset="0"/>
              <a:buChar char="§"/>
            </a:pPr>
            <a:r>
              <a:rPr lang="en-US" sz="1600" b="1">
                <a:solidFill>
                  <a:srgbClr val="004600"/>
                </a:solidFill>
              </a:rPr>
              <a:t>Establishing relationships and liaison mechanisms </a:t>
            </a:r>
            <a:r>
              <a:rPr lang="en-US" sz="1600">
                <a:solidFill>
                  <a:srgbClr val="004600"/>
                </a:solidFill>
              </a:rPr>
              <a:t>with other bodies engaged in smart-city studies and development;</a:t>
            </a:r>
          </a:p>
          <a:p>
            <a:pPr>
              <a:spcBef>
                <a:spcPct val="20000"/>
              </a:spcBef>
              <a:buClr>
                <a:srgbClr val="006000"/>
              </a:buClr>
              <a:buSzPct val="110000"/>
              <a:buFont typeface="Wingdings" charset="0"/>
              <a:buChar char="§"/>
            </a:pPr>
            <a:r>
              <a:rPr lang="en-US" sz="1600" b="1">
                <a:solidFill>
                  <a:srgbClr val="004600"/>
                </a:solidFill>
              </a:rPr>
              <a:t>Identifying future smart-city standardization projects </a:t>
            </a:r>
            <a:r>
              <a:rPr lang="en-US" sz="1600">
                <a:solidFill>
                  <a:srgbClr val="004600"/>
                </a:solidFill>
              </a:rPr>
              <a:t>to be undertaken by its parent group, ITU-T Study Group 5;</a:t>
            </a:r>
          </a:p>
          <a:p>
            <a:pPr>
              <a:spcBef>
                <a:spcPct val="20000"/>
              </a:spcBef>
              <a:buClr>
                <a:srgbClr val="006000"/>
              </a:buClr>
              <a:buSzPct val="110000"/>
              <a:buFont typeface="Wingdings" charset="0"/>
              <a:buChar char="§"/>
            </a:pPr>
            <a:r>
              <a:rPr lang="en-US" sz="1600" b="1">
                <a:solidFill>
                  <a:srgbClr val="004600"/>
                </a:solidFill>
              </a:rPr>
              <a:t>Developing a roadmap for the ICT sector’s contribution to Smart Sustainable Cities</a:t>
            </a:r>
            <a:r>
              <a:rPr lang="en-US" sz="1600">
                <a:solidFill>
                  <a:srgbClr val="004600"/>
                </a:solidFill>
              </a:rPr>
              <a:t>, providing cohesion to the development and application of technologies and standards.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482" name="Title 1"/>
          <p:cNvSpPr txBox="1">
            <a:spLocks noChangeArrowheads="1"/>
          </p:cNvSpPr>
          <p:nvPr/>
        </p:nvSpPr>
        <p:spPr bwMode="auto">
          <a:xfrm>
            <a:off x="684213" y="15240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Terms of Reference:</a:t>
            </a:r>
            <a:br>
              <a:rPr lang="en-US" sz="2400" b="1">
                <a:solidFill>
                  <a:srgbClr val="002A00"/>
                </a:solidFill>
              </a:rPr>
            </a:br>
            <a:r>
              <a:rPr lang="zh-CN" altLang="en-US" sz="2400" b="1">
                <a:solidFill>
                  <a:srgbClr val="002A00"/>
                </a:solidFill>
              </a:rPr>
              <a:t>Relationships</a:t>
            </a:r>
            <a:endParaRPr lang="en-US" sz="2400" b="1">
              <a:solidFill>
                <a:srgbClr val="002A00"/>
              </a:solidFill>
            </a:endParaRPr>
          </a:p>
        </p:txBody>
      </p:sp>
      <p:sp>
        <p:nvSpPr>
          <p:cNvPr id="20483" name="Content Placeholder 2"/>
          <p:cNvSpPr txBox="1">
            <a:spLocks noChangeArrowheads="1"/>
          </p:cNvSpPr>
          <p:nvPr/>
        </p:nvSpPr>
        <p:spPr bwMode="auto">
          <a:xfrm>
            <a:off x="1042988" y="1196975"/>
            <a:ext cx="79216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zh-CN" altLang="en-US" sz="1800">
                <a:solidFill>
                  <a:srgbClr val="004600"/>
                </a:solidFill>
              </a:rPr>
              <a:t>Collaboration with:</a:t>
            </a:r>
          </a:p>
          <a:p>
            <a:pPr>
              <a:spcBef>
                <a:spcPct val="20000"/>
              </a:spcBef>
              <a:buClr>
                <a:srgbClr val="0E438A"/>
              </a:buClr>
              <a:buSzPct val="110000"/>
              <a:buFont typeface="Wingdings" charset="0"/>
              <a:buNone/>
            </a:pPr>
            <a:endParaRPr lang="en-US" sz="1800">
              <a:solidFill>
                <a:srgbClr val="004600"/>
              </a:solidFill>
            </a:endParaRPr>
          </a:p>
          <a:p>
            <a:pPr>
              <a:spcBef>
                <a:spcPct val="20000"/>
              </a:spcBef>
              <a:buClr>
                <a:srgbClr val="006000"/>
              </a:buClr>
              <a:buSzPct val="110000"/>
              <a:buFont typeface="Wingdings" charset="0"/>
              <a:buChar char="§"/>
            </a:pPr>
            <a:r>
              <a:rPr lang="zh-CN" altLang="en-US" sz="1800" b="1">
                <a:solidFill>
                  <a:srgbClr val="004600"/>
                </a:solidFill>
              </a:rPr>
              <a:t> Within SG5: </a:t>
            </a:r>
            <a:r>
              <a:rPr lang="zh-CN" altLang="en-US" sz="1800">
                <a:solidFill>
                  <a:srgbClr val="004600"/>
                </a:solidFill>
              </a:rPr>
              <a:t>Q7, Q13, Q14, Q15, Q16, Q17, Q18, and Q19, etc.</a:t>
            </a:r>
            <a:r>
              <a:rPr lang="en-US" sz="1800">
                <a:solidFill>
                  <a:srgbClr val="004600"/>
                </a:solidFill>
              </a:rPr>
              <a:t>;</a:t>
            </a:r>
          </a:p>
          <a:p>
            <a:pPr>
              <a:spcBef>
                <a:spcPct val="20000"/>
              </a:spcBef>
              <a:buClr>
                <a:srgbClr val="006000"/>
              </a:buClr>
              <a:buSzPct val="110000"/>
              <a:buFont typeface="Wingdings" charset="0"/>
              <a:buChar char="§"/>
            </a:pPr>
            <a:r>
              <a:rPr lang="zh-CN" altLang="en-US" sz="1800" b="1">
                <a:solidFill>
                  <a:srgbClr val="004600"/>
                </a:solidFill>
              </a:rPr>
              <a:t> All ITU-T Study Groups, </a:t>
            </a:r>
            <a:r>
              <a:rPr lang="zh-CN" altLang="en-US" sz="1800">
                <a:solidFill>
                  <a:srgbClr val="004600"/>
                </a:solidFill>
              </a:rPr>
              <a:t>especially SG 11, SG13, SG15, SG 16, and SG17</a:t>
            </a:r>
            <a:r>
              <a:rPr lang="en-US" sz="1800">
                <a:solidFill>
                  <a:srgbClr val="004600"/>
                </a:solidFill>
              </a:rPr>
              <a:t>;</a:t>
            </a:r>
          </a:p>
          <a:p>
            <a:pPr>
              <a:spcBef>
                <a:spcPct val="20000"/>
              </a:spcBef>
              <a:buClr>
                <a:srgbClr val="006000"/>
              </a:buClr>
              <a:buSzPct val="110000"/>
              <a:buFont typeface="Wingdings" charset="0"/>
              <a:buChar char="§"/>
            </a:pPr>
            <a:r>
              <a:rPr lang="zh-CN" altLang="en-US" sz="1800" b="1">
                <a:solidFill>
                  <a:srgbClr val="004600"/>
                </a:solidFill>
              </a:rPr>
              <a:t> Other international, regional and national SDOs, </a:t>
            </a:r>
            <a:r>
              <a:rPr lang="zh-CN" altLang="en-US" sz="1800">
                <a:solidFill>
                  <a:srgbClr val="004600"/>
                </a:solidFill>
              </a:rPr>
              <a:t>such as ISO, I</a:t>
            </a:r>
            <a:r>
              <a:rPr lang="en-US" sz="1800">
                <a:solidFill>
                  <a:srgbClr val="004600"/>
                </a:solidFill>
              </a:rPr>
              <a:t>E</a:t>
            </a:r>
            <a:r>
              <a:rPr lang="zh-CN" altLang="en-US" sz="1800">
                <a:solidFill>
                  <a:srgbClr val="004600"/>
                </a:solidFill>
              </a:rPr>
              <a:t>C, IEEE, CEN/CENELEC, </a:t>
            </a:r>
            <a:r>
              <a:rPr lang="it-IT" sz="1800">
                <a:solidFill>
                  <a:srgbClr val="004600"/>
                </a:solidFill>
              </a:rPr>
              <a:t>ETSI, </a:t>
            </a:r>
            <a:r>
              <a:rPr lang="zh-CN" altLang="en-US" sz="1800">
                <a:solidFill>
                  <a:srgbClr val="004600"/>
                </a:solidFill>
              </a:rPr>
              <a:t>etc.</a:t>
            </a:r>
            <a:r>
              <a:rPr lang="en-US" sz="1800">
                <a:solidFill>
                  <a:srgbClr val="004600"/>
                </a:solidFill>
              </a:rPr>
              <a:t>;</a:t>
            </a:r>
          </a:p>
          <a:p>
            <a:pPr>
              <a:spcBef>
                <a:spcPct val="20000"/>
              </a:spcBef>
              <a:buClr>
                <a:srgbClr val="006000"/>
              </a:buClr>
              <a:buSzPct val="110000"/>
              <a:buFont typeface="Wingdings" charset="0"/>
              <a:buChar char="§"/>
            </a:pPr>
            <a:r>
              <a:rPr lang="zh-CN" altLang="en-US" sz="1800" b="1">
                <a:solidFill>
                  <a:srgbClr val="004600"/>
                </a:solidFill>
              </a:rPr>
              <a:t> R</a:t>
            </a:r>
            <a:r>
              <a:rPr lang="en-US" sz="1800" b="1">
                <a:solidFill>
                  <a:srgbClr val="004600"/>
                </a:solidFill>
              </a:rPr>
              <a:t>elevant entities</a:t>
            </a:r>
            <a:r>
              <a:rPr lang="zh-CN" altLang="en-US" sz="1800" b="1">
                <a:solidFill>
                  <a:srgbClr val="004600"/>
                </a:solidFill>
              </a:rPr>
              <a:t> including:</a:t>
            </a:r>
            <a:r>
              <a:rPr lang="en-US" sz="1800" b="1">
                <a:solidFill>
                  <a:srgbClr val="004600"/>
                </a:solidFill>
              </a:rPr>
              <a:t> </a:t>
            </a:r>
            <a:r>
              <a:rPr lang="en-US" sz="1800">
                <a:solidFill>
                  <a:srgbClr val="004600"/>
                </a:solidFill>
              </a:rPr>
              <a:t>municipalities, federation of municipalities, non-governmental organizations (NGOs), policy makers, industry forums and consortia, companies, academic institutions, research institutions</a:t>
            </a:r>
            <a:r>
              <a:rPr lang="zh-CN" altLang="en-US" sz="1800">
                <a:solidFill>
                  <a:srgbClr val="004600"/>
                </a:solidFill>
              </a:rPr>
              <a:t>, etc.</a:t>
            </a:r>
            <a:r>
              <a:rPr lang="en-US" sz="1800">
                <a:solidFill>
                  <a:srgbClr val="004600"/>
                </a:solidFill>
              </a:rPr>
              <a:t>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506" name="Title 1"/>
          <p:cNvSpPr txBox="1">
            <a:spLocks noChangeArrowheads="1"/>
          </p:cNvSpPr>
          <p:nvPr/>
        </p:nvSpPr>
        <p:spPr bwMode="auto">
          <a:xfrm>
            <a:off x="992188" y="37465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Past Meetings</a:t>
            </a:r>
          </a:p>
        </p:txBody>
      </p:sp>
      <p:sp>
        <p:nvSpPr>
          <p:cNvPr id="21507" name="Text Box 5"/>
          <p:cNvSpPr txBox="1">
            <a:spLocks noChangeArrowheads="1"/>
          </p:cNvSpPr>
          <p:nvPr/>
        </p:nvSpPr>
        <p:spPr bwMode="auto">
          <a:xfrm>
            <a:off x="1765300" y="1143000"/>
            <a:ext cx="234156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188" tIns="25594" rIns="51188" bIns="25594" anchor="ctr"/>
          <a:lstStyle>
            <a:lvl1pPr defTabSz="511175" eaLnBrk="0" hangingPunct="0">
              <a:defRPr sz="2000">
                <a:solidFill>
                  <a:srgbClr val="646464"/>
                </a:solidFill>
                <a:latin typeface="Verdana" charset="0"/>
                <a:ea typeface="宋体" charset="0"/>
                <a:cs typeface="宋体" charset="0"/>
              </a:defRPr>
            </a:lvl1pPr>
            <a:lvl2pPr marL="742950" indent="-285750" defTabSz="511175" eaLnBrk="0" hangingPunct="0">
              <a:defRPr sz="2000">
                <a:solidFill>
                  <a:srgbClr val="646464"/>
                </a:solidFill>
                <a:latin typeface="Verdana" charset="0"/>
                <a:ea typeface="宋体" charset="0"/>
                <a:cs typeface="宋体" charset="0"/>
              </a:defRPr>
            </a:lvl2pPr>
            <a:lvl3pPr marL="1143000" indent="-228600" defTabSz="511175" eaLnBrk="0" hangingPunct="0">
              <a:defRPr sz="2000">
                <a:solidFill>
                  <a:srgbClr val="646464"/>
                </a:solidFill>
                <a:latin typeface="Verdana" charset="0"/>
                <a:ea typeface="宋体" charset="0"/>
                <a:cs typeface="宋体" charset="0"/>
              </a:defRPr>
            </a:lvl3pPr>
            <a:lvl4pPr marL="1600200" indent="-228600" defTabSz="511175" eaLnBrk="0" hangingPunct="0">
              <a:defRPr sz="2000">
                <a:solidFill>
                  <a:srgbClr val="646464"/>
                </a:solidFill>
                <a:latin typeface="Verdana" charset="0"/>
                <a:ea typeface="宋体" charset="0"/>
                <a:cs typeface="宋体" charset="0"/>
              </a:defRPr>
            </a:lvl4pPr>
            <a:lvl5pPr marL="2057400" indent="-228600" defTabSz="511175" eaLnBrk="0" hangingPunct="0">
              <a:defRPr sz="2000">
                <a:solidFill>
                  <a:srgbClr val="646464"/>
                </a:solidFill>
                <a:latin typeface="Verdana" charset="0"/>
                <a:ea typeface="宋体" charset="0"/>
                <a:cs typeface="宋体" charset="0"/>
              </a:defRPr>
            </a:lvl5pPr>
            <a:lvl6pPr marL="25146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lnSpc>
                <a:spcPts val="2400"/>
              </a:lnSpc>
            </a:pPr>
            <a:r>
              <a:rPr lang="en-US" b="1">
                <a:solidFill>
                  <a:srgbClr val="004600"/>
                </a:solidFill>
                <a:sym typeface="Arial" charset="0"/>
              </a:rPr>
              <a:t>1</a:t>
            </a:r>
            <a:r>
              <a:rPr lang="en-US" b="1" baseline="30000">
                <a:solidFill>
                  <a:srgbClr val="004600"/>
                </a:solidFill>
                <a:sym typeface="Arial" charset="0"/>
              </a:rPr>
              <a:t>st</a:t>
            </a:r>
            <a:r>
              <a:rPr lang="en-US" b="1">
                <a:solidFill>
                  <a:srgbClr val="004600"/>
                </a:solidFill>
                <a:sym typeface="Arial" charset="0"/>
              </a:rPr>
              <a:t> </a:t>
            </a:r>
            <a:r>
              <a:rPr lang="zh-CN" altLang="en-US" b="1">
                <a:solidFill>
                  <a:srgbClr val="004600"/>
                </a:solidFill>
                <a:sym typeface="Arial" charset="0"/>
              </a:rPr>
              <a:t>meeting</a:t>
            </a:r>
            <a:r>
              <a:rPr lang="en-US" b="1">
                <a:solidFill>
                  <a:srgbClr val="004600"/>
                </a:solidFill>
                <a:sym typeface="Arial" charset="0"/>
              </a:rPr>
              <a:t>: Turin</a:t>
            </a:r>
            <a:r>
              <a:rPr lang="en-US">
                <a:solidFill>
                  <a:srgbClr val="004600"/>
                </a:solidFill>
                <a:sym typeface="Arial" charset="0"/>
              </a:rPr>
              <a:t>,</a:t>
            </a:r>
          </a:p>
          <a:p>
            <a:pPr algn="ctr" eaLnBrk="1" hangingPunct="1">
              <a:lnSpc>
                <a:spcPts val="2400"/>
              </a:lnSpc>
            </a:pPr>
            <a:r>
              <a:rPr lang="en-US">
                <a:solidFill>
                  <a:srgbClr val="004600"/>
                </a:solidFill>
                <a:sym typeface="Arial" charset="0"/>
              </a:rPr>
              <a:t>8 May 2013</a:t>
            </a:r>
            <a:r>
              <a:rPr lang="zh-CN" altLang="en-US">
                <a:solidFill>
                  <a:srgbClr val="004600"/>
                </a:solidFill>
                <a:sym typeface="Arial" charset="0"/>
              </a:rPr>
              <a:t>,</a:t>
            </a:r>
          </a:p>
          <a:p>
            <a:pPr algn="ctr" eaLnBrk="1" hangingPunct="1">
              <a:lnSpc>
                <a:spcPts val="2400"/>
              </a:lnSpc>
            </a:pPr>
            <a:r>
              <a:rPr lang="en-US" i="1">
                <a:solidFill>
                  <a:srgbClr val="004600"/>
                </a:solidFill>
                <a:sym typeface="Arial" charset="0"/>
              </a:rPr>
              <a:t>(</a:t>
            </a:r>
            <a:r>
              <a:rPr lang="zh-CN" altLang="en-US" i="1">
                <a:solidFill>
                  <a:srgbClr val="004600"/>
                </a:solidFill>
                <a:sym typeface="Arial" charset="0"/>
              </a:rPr>
              <a:t>Telecom Italia</a:t>
            </a:r>
            <a:r>
              <a:rPr lang="en-US" i="1">
                <a:solidFill>
                  <a:srgbClr val="004600"/>
                </a:solidFill>
                <a:sym typeface="Arial" charset="0"/>
              </a:rPr>
              <a:t>)</a:t>
            </a:r>
            <a:endParaRPr lang="zh-CN" altLang="en-US" sz="2400" i="1">
              <a:solidFill>
                <a:srgbClr val="004600"/>
              </a:solidFill>
              <a:sym typeface="Arial" charset="0"/>
            </a:endParaRPr>
          </a:p>
          <a:p>
            <a:pPr algn="ctr" eaLnBrk="1" hangingPunct="1">
              <a:lnSpc>
                <a:spcPts val="2400"/>
              </a:lnSpc>
            </a:pPr>
            <a:r>
              <a:rPr lang="zh-CN" altLang="en-US">
                <a:solidFill>
                  <a:srgbClr val="004600"/>
                </a:solidFill>
                <a:sym typeface="Arial" charset="0"/>
              </a:rPr>
              <a:t>&gt;50 participants </a:t>
            </a:r>
          </a:p>
        </p:txBody>
      </p:sp>
      <p:sp>
        <p:nvSpPr>
          <p:cNvPr id="21508" name="Text Box 8"/>
          <p:cNvSpPr txBox="1">
            <a:spLocks noChangeArrowheads="1"/>
          </p:cNvSpPr>
          <p:nvPr/>
        </p:nvSpPr>
        <p:spPr bwMode="auto">
          <a:xfrm>
            <a:off x="5616575" y="1123950"/>
            <a:ext cx="23399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188" tIns="25594" rIns="51188" bIns="25594" anchor="ctr"/>
          <a:lstStyle>
            <a:lvl1pPr defTabSz="511175" eaLnBrk="0" hangingPunct="0">
              <a:defRPr sz="2000">
                <a:solidFill>
                  <a:srgbClr val="646464"/>
                </a:solidFill>
                <a:latin typeface="Verdana" charset="0"/>
                <a:ea typeface="宋体" charset="0"/>
                <a:cs typeface="宋体" charset="0"/>
              </a:defRPr>
            </a:lvl1pPr>
            <a:lvl2pPr marL="742950" indent="-285750" defTabSz="511175" eaLnBrk="0" hangingPunct="0">
              <a:defRPr sz="2000">
                <a:solidFill>
                  <a:srgbClr val="646464"/>
                </a:solidFill>
                <a:latin typeface="Verdana" charset="0"/>
                <a:ea typeface="宋体" charset="0"/>
                <a:cs typeface="宋体" charset="0"/>
              </a:defRPr>
            </a:lvl2pPr>
            <a:lvl3pPr marL="1143000" indent="-228600" defTabSz="511175" eaLnBrk="0" hangingPunct="0">
              <a:defRPr sz="2000">
                <a:solidFill>
                  <a:srgbClr val="646464"/>
                </a:solidFill>
                <a:latin typeface="Verdana" charset="0"/>
                <a:ea typeface="宋体" charset="0"/>
                <a:cs typeface="宋体" charset="0"/>
              </a:defRPr>
            </a:lvl3pPr>
            <a:lvl4pPr marL="1600200" indent="-228600" defTabSz="511175" eaLnBrk="0" hangingPunct="0">
              <a:defRPr sz="2000">
                <a:solidFill>
                  <a:srgbClr val="646464"/>
                </a:solidFill>
                <a:latin typeface="Verdana" charset="0"/>
                <a:ea typeface="宋体" charset="0"/>
                <a:cs typeface="宋体" charset="0"/>
              </a:defRPr>
            </a:lvl4pPr>
            <a:lvl5pPr marL="2057400" indent="-228600" defTabSz="511175" eaLnBrk="0" hangingPunct="0">
              <a:defRPr sz="2000">
                <a:solidFill>
                  <a:srgbClr val="646464"/>
                </a:solidFill>
                <a:latin typeface="Verdana" charset="0"/>
                <a:ea typeface="宋体" charset="0"/>
                <a:cs typeface="宋体" charset="0"/>
              </a:defRPr>
            </a:lvl5pPr>
            <a:lvl6pPr marL="25146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eaLnBrk="1" hangingPunct="1">
              <a:lnSpc>
                <a:spcPts val="2400"/>
              </a:lnSpc>
              <a:buFont typeface="Wingdings" charset="0"/>
              <a:buNone/>
            </a:pPr>
            <a:r>
              <a:rPr lang="en-US" b="1">
                <a:solidFill>
                  <a:srgbClr val="004600"/>
                </a:solidFill>
              </a:rPr>
              <a:t>2</a:t>
            </a:r>
            <a:r>
              <a:rPr lang="en-US" b="1" baseline="30000">
                <a:solidFill>
                  <a:srgbClr val="004600"/>
                </a:solidFill>
              </a:rPr>
              <a:t>nd</a:t>
            </a:r>
            <a:r>
              <a:rPr lang="en-US" b="1">
                <a:solidFill>
                  <a:srgbClr val="004600"/>
                </a:solidFill>
              </a:rPr>
              <a:t> </a:t>
            </a:r>
            <a:r>
              <a:rPr lang="zh-CN" altLang="en-US" b="1">
                <a:solidFill>
                  <a:srgbClr val="004600"/>
                </a:solidFill>
              </a:rPr>
              <a:t>meeting</a:t>
            </a:r>
            <a:r>
              <a:rPr lang="en-US" b="1">
                <a:solidFill>
                  <a:srgbClr val="004600"/>
                </a:solidFill>
              </a:rPr>
              <a:t>: Madrid</a:t>
            </a:r>
            <a:r>
              <a:rPr lang="en-US">
                <a:solidFill>
                  <a:srgbClr val="004600"/>
                </a:solidFill>
              </a:rPr>
              <a:t>,</a:t>
            </a:r>
            <a:br>
              <a:rPr lang="en-US">
                <a:solidFill>
                  <a:srgbClr val="004600"/>
                </a:solidFill>
              </a:rPr>
            </a:br>
            <a:r>
              <a:rPr lang="en-US">
                <a:solidFill>
                  <a:srgbClr val="004600"/>
                </a:solidFill>
              </a:rPr>
              <a:t> 17 Sept 2013</a:t>
            </a:r>
            <a:r>
              <a:rPr lang="zh-CN" altLang="en-US">
                <a:solidFill>
                  <a:srgbClr val="004600"/>
                </a:solidFill>
              </a:rPr>
              <a:t>,</a:t>
            </a:r>
          </a:p>
          <a:p>
            <a:pPr algn="ctr" eaLnBrk="1" hangingPunct="1">
              <a:lnSpc>
                <a:spcPts val="2400"/>
              </a:lnSpc>
              <a:buFont typeface="Wingdings" charset="0"/>
              <a:buNone/>
            </a:pPr>
            <a:r>
              <a:rPr lang="en-US" i="1">
                <a:solidFill>
                  <a:srgbClr val="004600"/>
                </a:solidFill>
              </a:rPr>
              <a:t>(</a:t>
            </a:r>
            <a:r>
              <a:rPr lang="zh-CN" altLang="en-US" i="1">
                <a:solidFill>
                  <a:srgbClr val="004600"/>
                </a:solidFill>
              </a:rPr>
              <a:t>Telefonica</a:t>
            </a:r>
            <a:r>
              <a:rPr lang="en-US" i="1">
                <a:solidFill>
                  <a:srgbClr val="004600"/>
                </a:solidFill>
              </a:rPr>
              <a:t>)</a:t>
            </a:r>
          </a:p>
          <a:p>
            <a:pPr algn="ctr" eaLnBrk="1" hangingPunct="1">
              <a:lnSpc>
                <a:spcPts val="2400"/>
              </a:lnSpc>
              <a:buFont typeface="Wingdings" charset="0"/>
              <a:buNone/>
            </a:pPr>
            <a:r>
              <a:rPr lang="zh-CN" altLang="en-US">
                <a:solidFill>
                  <a:srgbClr val="004600"/>
                </a:solidFill>
              </a:rPr>
              <a:t>&gt;50 participants</a:t>
            </a:r>
          </a:p>
        </p:txBody>
      </p:sp>
      <p:pic>
        <p:nvPicPr>
          <p:cNvPr id="7174" name="Picture 12" descr="_MG_7296_cr_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5225" y="2644775"/>
            <a:ext cx="3187700" cy="2152650"/>
          </a:xfrm>
          <a:prstGeom prst="rect">
            <a:avLst/>
          </a:prstGeom>
          <a:noFill/>
          <a:ln w="38100" cap="sq">
            <a:solidFill>
              <a:srgbClr val="000000"/>
            </a:solidFill>
            <a:miter lim="800000"/>
            <a:headEnd/>
            <a:tailEnd/>
          </a:ln>
          <a:effectLst>
            <a:outerShdw blurRad="63500" dist="38100" dir="2700000" algn="ctr" rotWithShape="0">
              <a:srgbClr val="000000">
                <a:alpha val="32999"/>
              </a:srgbClr>
            </a:outerShdw>
          </a:effectLst>
          <a:extLst>
            <a:ext uri="{909E8E84-426E-40DD-AFC4-6F175D3DCCD1}">
              <a14:hiddenFill xmlns:a14="http://schemas.microsoft.com/office/drawing/2010/main">
                <a:solidFill>
                  <a:srgbClr val="FFFFFF"/>
                </a:solidFill>
              </a14:hiddenFill>
            </a:ext>
          </a:extLst>
        </p:spPr>
      </p:pic>
      <p:pic>
        <p:nvPicPr>
          <p:cNvPr id="7175" name="Picture 11" descr="IMG_0607_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59400" y="2644775"/>
            <a:ext cx="3271838" cy="2152650"/>
          </a:xfrm>
          <a:prstGeom prst="rect">
            <a:avLst/>
          </a:prstGeom>
          <a:noFill/>
          <a:ln w="38100" cap="sq">
            <a:solidFill>
              <a:srgbClr val="000000"/>
            </a:solidFill>
            <a:miter lim="800000"/>
            <a:headEnd/>
            <a:tailEnd/>
          </a:ln>
          <a:effectLst>
            <a:outerShdw blurRad="63500" dist="38100" dir="2700000" algn="ctr" rotWithShape="0">
              <a:srgbClr val="000000">
                <a:alpha val="3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54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554" name="Title 1"/>
          <p:cNvSpPr txBox="1">
            <a:spLocks noChangeArrowheads="1"/>
          </p:cNvSpPr>
          <p:nvPr/>
        </p:nvSpPr>
        <p:spPr bwMode="auto">
          <a:xfrm>
            <a:off x="992188" y="37465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a:solidFill>
                  <a:srgbClr val="002A00"/>
                </a:solidFill>
              </a:rPr>
              <a:t>Past Meetings</a:t>
            </a:r>
          </a:p>
        </p:txBody>
      </p:sp>
      <p:sp>
        <p:nvSpPr>
          <p:cNvPr id="23555" name="Text Box 8"/>
          <p:cNvSpPr txBox="1">
            <a:spLocks noChangeArrowheads="1"/>
          </p:cNvSpPr>
          <p:nvPr/>
        </p:nvSpPr>
        <p:spPr bwMode="auto">
          <a:xfrm>
            <a:off x="899592" y="1096169"/>
            <a:ext cx="233997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188" tIns="25594" rIns="51188" bIns="25594" anchor="ctr"/>
          <a:lstStyle>
            <a:lvl1pPr defTabSz="511175" eaLnBrk="0" hangingPunct="0">
              <a:defRPr sz="2000">
                <a:solidFill>
                  <a:srgbClr val="646464"/>
                </a:solidFill>
                <a:latin typeface="Verdana" charset="0"/>
                <a:ea typeface="宋体" charset="0"/>
                <a:cs typeface="宋体" charset="0"/>
              </a:defRPr>
            </a:lvl1pPr>
            <a:lvl2pPr marL="742950" indent="-285750" defTabSz="511175" eaLnBrk="0" hangingPunct="0">
              <a:defRPr sz="2000">
                <a:solidFill>
                  <a:srgbClr val="646464"/>
                </a:solidFill>
                <a:latin typeface="Verdana" charset="0"/>
                <a:ea typeface="宋体" charset="0"/>
                <a:cs typeface="宋体" charset="0"/>
              </a:defRPr>
            </a:lvl2pPr>
            <a:lvl3pPr marL="1143000" indent="-228600" defTabSz="511175" eaLnBrk="0" hangingPunct="0">
              <a:defRPr sz="2000">
                <a:solidFill>
                  <a:srgbClr val="646464"/>
                </a:solidFill>
                <a:latin typeface="Verdana" charset="0"/>
                <a:ea typeface="宋体" charset="0"/>
                <a:cs typeface="宋体" charset="0"/>
              </a:defRPr>
            </a:lvl3pPr>
            <a:lvl4pPr marL="1600200" indent="-228600" defTabSz="511175" eaLnBrk="0" hangingPunct="0">
              <a:defRPr sz="2000">
                <a:solidFill>
                  <a:srgbClr val="646464"/>
                </a:solidFill>
                <a:latin typeface="Verdana" charset="0"/>
                <a:ea typeface="宋体" charset="0"/>
                <a:cs typeface="宋体" charset="0"/>
              </a:defRPr>
            </a:lvl4pPr>
            <a:lvl5pPr marL="2057400" indent="-228600" defTabSz="511175" eaLnBrk="0" hangingPunct="0">
              <a:defRPr sz="2000">
                <a:solidFill>
                  <a:srgbClr val="646464"/>
                </a:solidFill>
                <a:latin typeface="Verdana" charset="0"/>
                <a:ea typeface="宋体" charset="0"/>
                <a:cs typeface="宋体" charset="0"/>
              </a:defRPr>
            </a:lvl5pPr>
            <a:lvl6pPr marL="25146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eaLnBrk="1" hangingPunct="1">
              <a:lnSpc>
                <a:spcPts val="2400"/>
              </a:lnSpc>
            </a:pPr>
            <a:r>
              <a:rPr lang="en-US" sz="1600" b="1" dirty="0">
                <a:solidFill>
                  <a:srgbClr val="004600"/>
                </a:solidFill>
              </a:rPr>
              <a:t>3</a:t>
            </a:r>
            <a:r>
              <a:rPr lang="en-US" sz="1600" b="1" baseline="30000" dirty="0">
                <a:solidFill>
                  <a:srgbClr val="004600"/>
                </a:solidFill>
              </a:rPr>
              <a:t>rd</a:t>
            </a:r>
            <a:r>
              <a:rPr lang="en-US" sz="1600" b="1" dirty="0">
                <a:solidFill>
                  <a:srgbClr val="004600"/>
                </a:solidFill>
              </a:rPr>
              <a:t> </a:t>
            </a:r>
            <a:r>
              <a:rPr lang="zh-CN" altLang="en-US" sz="1600" b="1" dirty="0">
                <a:solidFill>
                  <a:srgbClr val="004600"/>
                </a:solidFill>
              </a:rPr>
              <a:t>meeting</a:t>
            </a:r>
            <a:r>
              <a:rPr lang="en-US" sz="1600" b="1" dirty="0">
                <a:solidFill>
                  <a:srgbClr val="004600"/>
                </a:solidFill>
              </a:rPr>
              <a:t>: Lima</a:t>
            </a:r>
            <a:r>
              <a:rPr lang="en-US" sz="1600" dirty="0">
                <a:solidFill>
                  <a:srgbClr val="004600"/>
                </a:solidFill>
              </a:rPr>
              <a:t>,</a:t>
            </a:r>
            <a:br>
              <a:rPr lang="en-US" sz="1600" dirty="0">
                <a:solidFill>
                  <a:srgbClr val="004600"/>
                </a:solidFill>
              </a:rPr>
            </a:br>
            <a:r>
              <a:rPr lang="en-US" sz="1600" dirty="0">
                <a:solidFill>
                  <a:srgbClr val="004600"/>
                </a:solidFill>
              </a:rPr>
              <a:t> 6 Dec 2013</a:t>
            </a:r>
            <a:r>
              <a:rPr lang="zh-CN" altLang="en-US" sz="1600" dirty="0">
                <a:solidFill>
                  <a:srgbClr val="004600"/>
                </a:solidFill>
              </a:rPr>
              <a:t>,</a:t>
            </a:r>
          </a:p>
          <a:p>
            <a:pPr algn="ctr" eaLnBrk="1" hangingPunct="1">
              <a:lnSpc>
                <a:spcPts val="2400"/>
              </a:lnSpc>
            </a:pPr>
            <a:r>
              <a:rPr lang="en-US" sz="1600" i="1" dirty="0">
                <a:solidFill>
                  <a:srgbClr val="004600"/>
                </a:solidFill>
              </a:rPr>
              <a:t>(Gov. of Peru)</a:t>
            </a:r>
          </a:p>
          <a:p>
            <a:pPr algn="ctr" eaLnBrk="1" hangingPunct="1">
              <a:lnSpc>
                <a:spcPts val="2400"/>
              </a:lnSpc>
            </a:pPr>
            <a:r>
              <a:rPr lang="zh-CN" altLang="en-US" sz="1600" dirty="0">
                <a:solidFill>
                  <a:srgbClr val="004600"/>
                </a:solidFill>
              </a:rPr>
              <a:t>&gt;</a:t>
            </a:r>
            <a:r>
              <a:rPr lang="en-US" sz="1600" dirty="0">
                <a:solidFill>
                  <a:srgbClr val="004600"/>
                </a:solidFill>
              </a:rPr>
              <a:t>6</a:t>
            </a:r>
            <a:r>
              <a:rPr lang="zh-CN" altLang="en-US" sz="1600" dirty="0">
                <a:solidFill>
                  <a:srgbClr val="004600"/>
                </a:solidFill>
              </a:rPr>
              <a:t>0 participants</a:t>
            </a:r>
          </a:p>
        </p:txBody>
      </p:sp>
      <p:sp>
        <p:nvSpPr>
          <p:cNvPr id="23556" name="Text Box 5"/>
          <p:cNvSpPr txBox="1">
            <a:spLocks noChangeArrowheads="1"/>
          </p:cNvSpPr>
          <p:nvPr/>
        </p:nvSpPr>
        <p:spPr bwMode="auto">
          <a:xfrm>
            <a:off x="3707607" y="1124744"/>
            <a:ext cx="2341562"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188" tIns="25594" rIns="51188" bIns="25594" anchor="ctr"/>
          <a:lstStyle>
            <a:lvl1pPr defTabSz="511175" eaLnBrk="0" hangingPunct="0">
              <a:defRPr sz="2000">
                <a:solidFill>
                  <a:srgbClr val="646464"/>
                </a:solidFill>
                <a:latin typeface="Verdana" charset="0"/>
                <a:ea typeface="宋体" charset="0"/>
                <a:cs typeface="宋体" charset="0"/>
              </a:defRPr>
            </a:lvl1pPr>
            <a:lvl2pPr marL="742950" indent="-285750" defTabSz="511175" eaLnBrk="0" hangingPunct="0">
              <a:defRPr sz="2000">
                <a:solidFill>
                  <a:srgbClr val="646464"/>
                </a:solidFill>
                <a:latin typeface="Verdana" charset="0"/>
                <a:ea typeface="宋体" charset="0"/>
                <a:cs typeface="宋体" charset="0"/>
              </a:defRPr>
            </a:lvl2pPr>
            <a:lvl3pPr marL="1143000" indent="-228600" defTabSz="511175" eaLnBrk="0" hangingPunct="0">
              <a:defRPr sz="2000">
                <a:solidFill>
                  <a:srgbClr val="646464"/>
                </a:solidFill>
                <a:latin typeface="Verdana" charset="0"/>
                <a:ea typeface="宋体" charset="0"/>
                <a:cs typeface="宋体" charset="0"/>
              </a:defRPr>
            </a:lvl3pPr>
            <a:lvl4pPr marL="1600200" indent="-228600" defTabSz="511175" eaLnBrk="0" hangingPunct="0">
              <a:defRPr sz="2000">
                <a:solidFill>
                  <a:srgbClr val="646464"/>
                </a:solidFill>
                <a:latin typeface="Verdana" charset="0"/>
                <a:ea typeface="宋体" charset="0"/>
                <a:cs typeface="宋体" charset="0"/>
              </a:defRPr>
            </a:lvl4pPr>
            <a:lvl5pPr marL="2057400" indent="-228600" defTabSz="511175" eaLnBrk="0" hangingPunct="0">
              <a:defRPr sz="2000">
                <a:solidFill>
                  <a:srgbClr val="646464"/>
                </a:solidFill>
                <a:latin typeface="Verdana" charset="0"/>
                <a:ea typeface="宋体" charset="0"/>
                <a:cs typeface="宋体" charset="0"/>
              </a:defRPr>
            </a:lvl5pPr>
            <a:lvl6pPr marL="25146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lnSpc>
                <a:spcPts val="2400"/>
              </a:lnSpc>
            </a:pPr>
            <a:r>
              <a:rPr lang="en-US" sz="1600" b="1" dirty="0">
                <a:solidFill>
                  <a:srgbClr val="004600"/>
                </a:solidFill>
                <a:sym typeface="Arial" charset="0"/>
              </a:rPr>
              <a:t>4</a:t>
            </a:r>
            <a:r>
              <a:rPr lang="en-US" sz="1600" b="1" baseline="30000" dirty="0">
                <a:solidFill>
                  <a:srgbClr val="004600"/>
                </a:solidFill>
                <a:sym typeface="Arial" charset="0"/>
              </a:rPr>
              <a:t>th</a:t>
            </a:r>
            <a:r>
              <a:rPr lang="en-US" sz="1600" b="1" dirty="0">
                <a:solidFill>
                  <a:srgbClr val="004600"/>
                </a:solidFill>
                <a:sym typeface="Arial" charset="0"/>
              </a:rPr>
              <a:t> </a:t>
            </a:r>
            <a:r>
              <a:rPr lang="zh-CN" altLang="en-US" sz="1600" b="1" dirty="0">
                <a:solidFill>
                  <a:srgbClr val="004600"/>
                </a:solidFill>
                <a:sym typeface="Arial" charset="0"/>
              </a:rPr>
              <a:t>meeting</a:t>
            </a:r>
            <a:r>
              <a:rPr lang="en-US" sz="1600" b="1" dirty="0">
                <a:solidFill>
                  <a:srgbClr val="004600"/>
                </a:solidFill>
                <a:sym typeface="Arial" charset="0"/>
              </a:rPr>
              <a:t>: Geneva</a:t>
            </a:r>
            <a:r>
              <a:rPr lang="en-US" sz="1600" dirty="0">
                <a:solidFill>
                  <a:srgbClr val="004600"/>
                </a:solidFill>
                <a:sym typeface="Arial" charset="0"/>
              </a:rPr>
              <a:t>,</a:t>
            </a:r>
          </a:p>
          <a:p>
            <a:pPr algn="ctr" eaLnBrk="1" hangingPunct="1">
              <a:lnSpc>
                <a:spcPts val="2400"/>
              </a:lnSpc>
            </a:pPr>
            <a:r>
              <a:rPr lang="en-US" sz="1600" dirty="0">
                <a:solidFill>
                  <a:srgbClr val="004600"/>
                </a:solidFill>
                <a:sym typeface="Arial" charset="0"/>
              </a:rPr>
              <a:t>5-6 March 2014</a:t>
            </a:r>
            <a:r>
              <a:rPr lang="zh-CN" altLang="en-US" sz="1600" dirty="0">
                <a:solidFill>
                  <a:srgbClr val="004600"/>
                </a:solidFill>
                <a:sym typeface="Arial" charset="0"/>
              </a:rPr>
              <a:t>,</a:t>
            </a:r>
          </a:p>
          <a:p>
            <a:pPr algn="ctr" eaLnBrk="1" hangingPunct="1">
              <a:lnSpc>
                <a:spcPts val="2400"/>
              </a:lnSpc>
            </a:pPr>
            <a:r>
              <a:rPr lang="en-US" sz="1600" i="1" dirty="0">
                <a:solidFill>
                  <a:srgbClr val="004600"/>
                </a:solidFill>
                <a:sym typeface="Arial" charset="0"/>
              </a:rPr>
              <a:t>(ITU)</a:t>
            </a:r>
          </a:p>
          <a:p>
            <a:pPr algn="ctr" eaLnBrk="1" hangingPunct="1">
              <a:lnSpc>
                <a:spcPts val="2400"/>
              </a:lnSpc>
            </a:pPr>
            <a:r>
              <a:rPr lang="zh-CN" altLang="en-US" sz="1600" dirty="0">
                <a:solidFill>
                  <a:srgbClr val="004600"/>
                </a:solidFill>
                <a:sym typeface="Arial" charset="0"/>
              </a:rPr>
              <a:t>&gt;</a:t>
            </a:r>
            <a:r>
              <a:rPr lang="en-US" altLang="zh-CN" sz="1600" dirty="0">
                <a:solidFill>
                  <a:srgbClr val="004600"/>
                </a:solidFill>
                <a:sym typeface="Arial" charset="0"/>
              </a:rPr>
              <a:t>3</a:t>
            </a:r>
            <a:r>
              <a:rPr lang="zh-CN" altLang="en-US" sz="1600" dirty="0">
                <a:solidFill>
                  <a:srgbClr val="004600"/>
                </a:solidFill>
                <a:sym typeface="Arial" charset="0"/>
              </a:rPr>
              <a:t>0 participants </a:t>
            </a:r>
          </a:p>
        </p:txBody>
      </p:sp>
      <p:pic>
        <p:nvPicPr>
          <p:cNvPr id="8198" name="Picture 16" descr="C:\Users\campilon\AppData\Local\Microsoft\Windows\Temporary Internet Files\Content.Word\Evento UIT, 6,9 y10 - 0999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9592" y="2736821"/>
            <a:ext cx="2324844" cy="1470841"/>
          </a:xfrm>
          <a:prstGeom prst="rect">
            <a:avLst/>
          </a:prstGeom>
          <a:noFill/>
          <a:ln w="38100" cap="sq">
            <a:solidFill>
              <a:srgbClr val="000000"/>
            </a:solidFill>
            <a:miter lim="800000"/>
            <a:headEnd/>
            <a:tailEnd/>
          </a:ln>
          <a:effectLst>
            <a:outerShdw blurRad="63500" dist="38100" dir="2700000" algn="ctr" rotWithShape="0">
              <a:srgbClr val="000000">
                <a:alpha val="32999"/>
              </a:srgbClr>
            </a:outerShdw>
          </a:effectLst>
          <a:extLst>
            <a:ext uri="{909E8E84-426E-40DD-AFC4-6F175D3DCCD1}">
              <a14:hiddenFill xmlns:a14="http://schemas.microsoft.com/office/drawing/2010/main">
                <a:solidFill>
                  <a:srgbClr val="FFFFFF"/>
                </a:solidFill>
              </a14:hiddenFill>
            </a:ext>
          </a:extLst>
        </p:spPr>
      </p:pic>
      <p:pic>
        <p:nvPicPr>
          <p:cNvPr id="8199" name="Picture 7" descr="_MG_2657_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50360" y="2703778"/>
            <a:ext cx="2305815" cy="1537947"/>
          </a:xfrm>
          <a:prstGeom prst="rect">
            <a:avLst/>
          </a:prstGeom>
          <a:noFill/>
          <a:ln w="38100">
            <a:solidFill>
              <a:srgbClr val="000000"/>
            </a:solidFill>
            <a:miter lim="800000"/>
            <a:headEnd/>
            <a:tailEnd/>
          </a:ln>
          <a:effectLst>
            <a:outerShdw blurRad="63500" dist="38100" dir="2700000" algn="ctr" rotWithShape="0">
              <a:srgbClr val="000000">
                <a:alpha val="32999"/>
              </a:srgbClr>
            </a:outerShdw>
          </a:effectLst>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6423026" y="1124744"/>
            <a:ext cx="2341562"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188" tIns="25594" rIns="51188" bIns="25594" anchor="ctr"/>
          <a:lstStyle>
            <a:lvl1pPr defTabSz="511175" eaLnBrk="0" hangingPunct="0">
              <a:defRPr sz="2000">
                <a:solidFill>
                  <a:srgbClr val="646464"/>
                </a:solidFill>
                <a:latin typeface="Verdana" charset="0"/>
                <a:ea typeface="宋体" charset="0"/>
                <a:cs typeface="宋体" charset="0"/>
              </a:defRPr>
            </a:lvl1pPr>
            <a:lvl2pPr marL="742950" indent="-285750" defTabSz="511175" eaLnBrk="0" hangingPunct="0">
              <a:defRPr sz="2000">
                <a:solidFill>
                  <a:srgbClr val="646464"/>
                </a:solidFill>
                <a:latin typeface="Verdana" charset="0"/>
                <a:ea typeface="宋体" charset="0"/>
                <a:cs typeface="宋体" charset="0"/>
              </a:defRPr>
            </a:lvl2pPr>
            <a:lvl3pPr marL="1143000" indent="-228600" defTabSz="511175" eaLnBrk="0" hangingPunct="0">
              <a:defRPr sz="2000">
                <a:solidFill>
                  <a:srgbClr val="646464"/>
                </a:solidFill>
                <a:latin typeface="Verdana" charset="0"/>
                <a:ea typeface="宋体" charset="0"/>
                <a:cs typeface="宋体" charset="0"/>
              </a:defRPr>
            </a:lvl3pPr>
            <a:lvl4pPr marL="1600200" indent="-228600" defTabSz="511175" eaLnBrk="0" hangingPunct="0">
              <a:defRPr sz="2000">
                <a:solidFill>
                  <a:srgbClr val="646464"/>
                </a:solidFill>
                <a:latin typeface="Verdana" charset="0"/>
                <a:ea typeface="宋体" charset="0"/>
                <a:cs typeface="宋体" charset="0"/>
              </a:defRPr>
            </a:lvl4pPr>
            <a:lvl5pPr marL="2057400" indent="-228600" defTabSz="511175" eaLnBrk="0" hangingPunct="0">
              <a:defRPr sz="2000">
                <a:solidFill>
                  <a:srgbClr val="646464"/>
                </a:solidFill>
                <a:latin typeface="Verdana" charset="0"/>
                <a:ea typeface="宋体" charset="0"/>
                <a:cs typeface="宋体" charset="0"/>
              </a:defRPr>
            </a:lvl5pPr>
            <a:lvl6pPr marL="25146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lnSpc>
                <a:spcPts val="2400"/>
              </a:lnSpc>
            </a:pPr>
            <a:r>
              <a:rPr lang="en-US" sz="1600" b="1" dirty="0">
                <a:solidFill>
                  <a:srgbClr val="004600"/>
                </a:solidFill>
                <a:sym typeface="Arial" charset="0"/>
              </a:rPr>
              <a:t>5</a:t>
            </a:r>
            <a:r>
              <a:rPr lang="en-US" sz="1600" b="1" baseline="30000" dirty="0" smtClean="0">
                <a:solidFill>
                  <a:srgbClr val="004600"/>
                </a:solidFill>
                <a:sym typeface="Arial" charset="0"/>
              </a:rPr>
              <a:t>th</a:t>
            </a:r>
            <a:r>
              <a:rPr lang="en-US" sz="1600" b="1" dirty="0" smtClean="0">
                <a:solidFill>
                  <a:srgbClr val="004600"/>
                </a:solidFill>
                <a:sym typeface="Arial" charset="0"/>
              </a:rPr>
              <a:t> </a:t>
            </a:r>
            <a:r>
              <a:rPr lang="zh-CN" altLang="en-US" sz="1600" b="1" dirty="0">
                <a:solidFill>
                  <a:srgbClr val="004600"/>
                </a:solidFill>
                <a:sym typeface="Arial" charset="0"/>
              </a:rPr>
              <a:t>meeting</a:t>
            </a:r>
            <a:r>
              <a:rPr lang="en-US" sz="1600" b="1" dirty="0">
                <a:solidFill>
                  <a:srgbClr val="004600"/>
                </a:solidFill>
                <a:sym typeface="Arial" charset="0"/>
              </a:rPr>
              <a:t>: </a:t>
            </a:r>
            <a:r>
              <a:rPr lang="en-US" sz="1600" b="1" dirty="0" smtClean="0">
                <a:solidFill>
                  <a:srgbClr val="004600"/>
                </a:solidFill>
                <a:sym typeface="Arial" charset="0"/>
              </a:rPr>
              <a:t>Genoa</a:t>
            </a:r>
            <a:r>
              <a:rPr lang="en-US" sz="1600" dirty="0">
                <a:solidFill>
                  <a:srgbClr val="004600"/>
                </a:solidFill>
                <a:sym typeface="Arial" charset="0"/>
              </a:rPr>
              <a:t>,</a:t>
            </a:r>
          </a:p>
          <a:p>
            <a:pPr algn="ctr" eaLnBrk="1" hangingPunct="1">
              <a:lnSpc>
                <a:spcPts val="2400"/>
              </a:lnSpc>
            </a:pPr>
            <a:r>
              <a:rPr lang="en-US" sz="1600" dirty="0" smtClean="0">
                <a:solidFill>
                  <a:srgbClr val="004600"/>
                </a:solidFill>
                <a:sym typeface="Arial" charset="0"/>
              </a:rPr>
              <a:t>19-20 June </a:t>
            </a:r>
            <a:r>
              <a:rPr lang="en-US" sz="1600" dirty="0">
                <a:solidFill>
                  <a:srgbClr val="004600"/>
                </a:solidFill>
                <a:sym typeface="Arial" charset="0"/>
              </a:rPr>
              <a:t>2014</a:t>
            </a:r>
            <a:r>
              <a:rPr lang="zh-CN" altLang="en-US" sz="1600" dirty="0">
                <a:solidFill>
                  <a:srgbClr val="004600"/>
                </a:solidFill>
                <a:sym typeface="Arial" charset="0"/>
              </a:rPr>
              <a:t>,</a:t>
            </a:r>
          </a:p>
          <a:p>
            <a:pPr algn="ctr" eaLnBrk="1" hangingPunct="1">
              <a:lnSpc>
                <a:spcPts val="2400"/>
              </a:lnSpc>
            </a:pPr>
            <a:r>
              <a:rPr lang="en-US" sz="1600" i="1" dirty="0" smtClean="0">
                <a:solidFill>
                  <a:srgbClr val="004600"/>
                </a:solidFill>
                <a:sym typeface="Arial" charset="0"/>
              </a:rPr>
              <a:t>(City of Genoa)</a:t>
            </a:r>
            <a:endParaRPr lang="en-US" sz="1600" i="1" dirty="0">
              <a:solidFill>
                <a:srgbClr val="004600"/>
              </a:solidFill>
              <a:sym typeface="Arial" charset="0"/>
            </a:endParaRPr>
          </a:p>
          <a:p>
            <a:pPr algn="ctr" eaLnBrk="1" hangingPunct="1">
              <a:lnSpc>
                <a:spcPts val="2400"/>
              </a:lnSpc>
            </a:pPr>
            <a:r>
              <a:rPr lang="zh-CN" altLang="en-US" sz="1600" dirty="0" smtClean="0">
                <a:solidFill>
                  <a:srgbClr val="004600"/>
                </a:solidFill>
                <a:sym typeface="Arial" charset="0"/>
              </a:rPr>
              <a:t>&gt;</a:t>
            </a:r>
            <a:r>
              <a:rPr lang="en-US" altLang="zh-CN" sz="1600" dirty="0">
                <a:solidFill>
                  <a:srgbClr val="004600"/>
                </a:solidFill>
                <a:sym typeface="Arial" charset="0"/>
              </a:rPr>
              <a:t>5</a:t>
            </a:r>
            <a:r>
              <a:rPr lang="zh-CN" altLang="en-US" sz="1600" dirty="0" smtClean="0">
                <a:solidFill>
                  <a:srgbClr val="004600"/>
                </a:solidFill>
                <a:sym typeface="Arial" charset="0"/>
              </a:rPr>
              <a:t>0 </a:t>
            </a:r>
            <a:r>
              <a:rPr lang="zh-CN" altLang="en-US" sz="1600" dirty="0">
                <a:solidFill>
                  <a:srgbClr val="004600"/>
                </a:solidFill>
                <a:sym typeface="Arial" charset="0"/>
              </a:rPr>
              <a:t>participants </a:t>
            </a:r>
          </a:p>
        </p:txBody>
      </p:sp>
      <p:pic>
        <p:nvPicPr>
          <p:cNvPr id="1026" name="Picture 2" descr="C:\Users\bueti\Pictures\_MG_3144.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09138" y="2703779"/>
            <a:ext cx="2306920" cy="1537946"/>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ITU-e">
  <a:themeElements>
    <a:clrScheme name="1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1_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en-US" sz="2000" b="0" i="0" u="none" strike="noStrike" cap="none" normalizeH="0" baseline="0" smtClean="0">
            <a:ln>
              <a:noFill/>
            </a:ln>
            <a:solidFill>
              <a:srgbClr val="646464"/>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en-US" sz="2000" b="0" i="0" u="none" strike="noStrike" cap="none" normalizeH="0" baseline="0" smtClean="0">
            <a:ln>
              <a:noFill/>
            </a:ln>
            <a:solidFill>
              <a:srgbClr val="646464"/>
            </a:solidFill>
            <a:effectLst/>
            <a:latin typeface="Verdana" pitchFamily="34" charset="0"/>
            <a:ea typeface="宋体" pitchFamily="2" charset="-122"/>
          </a:defRPr>
        </a:defPPr>
      </a:lstStyle>
    </a:lnDef>
  </a:objectDefaults>
  <a:extraClrSchemeLst>
    <a:extraClrScheme>
      <a:clrScheme name="1_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205CEC-5F1F-4A3F-9F1A-D74AD81621E8}"/>
</file>

<file path=customXml/itemProps2.xml><?xml version="1.0" encoding="utf-8"?>
<ds:datastoreItem xmlns:ds="http://schemas.openxmlformats.org/officeDocument/2006/customXml" ds:itemID="{5CFE0E41-699A-46C5-9338-C5D246AD1B2E}"/>
</file>

<file path=customXml/itemProps3.xml><?xml version="1.0" encoding="utf-8"?>
<ds:datastoreItem xmlns:ds="http://schemas.openxmlformats.org/officeDocument/2006/customXml" ds:itemID="{30AD3AB2-B508-4109-8053-CE50C456B6C7}"/>
</file>

<file path=docProps/app.xml><?xml version="1.0" encoding="utf-8"?>
<Properties xmlns="http://schemas.openxmlformats.org/officeDocument/2006/extended-properties" xmlns:vt="http://schemas.openxmlformats.org/officeDocument/2006/docPropsVTypes">
  <Template/>
  <TotalTime>533</TotalTime>
  <Pages>0</Pages>
  <Words>3867</Words>
  <Characters>0</Characters>
  <Application>Microsoft Office PowerPoint</Application>
  <DocSecurity>0</DocSecurity>
  <PresentationFormat>On-screen Show (4:3)</PresentationFormat>
  <Lines>0</Lines>
  <Paragraphs>413</Paragraphs>
  <Slides>34</Slides>
  <Notes>15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1_ITU-e</vt:lpstr>
      <vt:lpstr>PowerPoint Presentation</vt:lpstr>
      <vt:lpstr>PowerPoint Presentation</vt:lpstr>
      <vt:lpstr>The city we want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ITU-T FG-SSC</dc:title>
  <dc:creator>Sang Ziqin</dc:creator>
  <cp:keywords>ITU-T FG-SSC</cp:keywords>
  <cp:lastModifiedBy>Cristina Bueti</cp:lastModifiedBy>
  <cp:revision>705</cp:revision>
  <cp:lastPrinted>2001-11-25T13:41:09Z</cp:lastPrinted>
  <dcterms:created xsi:type="dcterms:W3CDTF">2006-05-30T12:53:59Z</dcterms:created>
  <dcterms:modified xsi:type="dcterms:W3CDTF">2014-07-03T17:12:27Z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KSOProductBuildVer">
    <vt:lpwstr>2052-9.1.0.4517</vt:lpwstr>
  </property>
  <property fmtid="{D5CDD505-2E9C-101B-9397-08002B2CF9AE}" pid="13" name="ContentTypeId">
    <vt:lpwstr>0x010100494D39951114734F8F2CD5BB541FD2E2</vt:lpwstr>
  </property>
</Properties>
</file>