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20" r:id="rId3"/>
    <p:sldId id="335" r:id="rId4"/>
    <p:sldId id="343" r:id="rId5"/>
    <p:sldId id="315" r:id="rId6"/>
    <p:sldId id="344" r:id="rId7"/>
    <p:sldId id="336" r:id="rId8"/>
    <p:sldId id="337" r:id="rId9"/>
    <p:sldId id="338" r:id="rId10"/>
    <p:sldId id="339" r:id="rId11"/>
    <p:sldId id="340" r:id="rId12"/>
    <p:sldId id="341" r:id="rId13"/>
    <p:sldId id="342" r:id="rId14"/>
    <p:sldId id="345" r:id="rId15"/>
    <p:sldId id="346" r:id="rId16"/>
    <p:sldId id="347" r:id="rId17"/>
    <p:sldId id="348" r:id="rId18"/>
    <p:sldId id="349" r:id="rId19"/>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Calibri" pitchFamily="34" charset="0"/>
        <a:ea typeface="+mn-ea"/>
        <a:cs typeface="Arial" charset="0"/>
      </a:defRPr>
    </a:lvl1pPr>
    <a:lvl2pPr marL="457200" algn="l" rtl="0" fontAlgn="base">
      <a:spcBef>
        <a:spcPct val="0"/>
      </a:spcBef>
      <a:spcAft>
        <a:spcPct val="0"/>
      </a:spcAft>
      <a:defRPr sz="2400" kern="1200">
        <a:solidFill>
          <a:schemeClr val="tx1"/>
        </a:solidFill>
        <a:latin typeface="Calibri" pitchFamily="34" charset="0"/>
        <a:ea typeface="+mn-ea"/>
        <a:cs typeface="Arial" charset="0"/>
      </a:defRPr>
    </a:lvl2pPr>
    <a:lvl3pPr marL="914400" algn="l" rtl="0" fontAlgn="base">
      <a:spcBef>
        <a:spcPct val="0"/>
      </a:spcBef>
      <a:spcAft>
        <a:spcPct val="0"/>
      </a:spcAft>
      <a:defRPr sz="2400" kern="1200">
        <a:solidFill>
          <a:schemeClr val="tx1"/>
        </a:solidFill>
        <a:latin typeface="Calibri" pitchFamily="34" charset="0"/>
        <a:ea typeface="+mn-ea"/>
        <a:cs typeface="Arial" charset="0"/>
      </a:defRPr>
    </a:lvl3pPr>
    <a:lvl4pPr marL="1371600" algn="l" rtl="0" fontAlgn="base">
      <a:spcBef>
        <a:spcPct val="0"/>
      </a:spcBef>
      <a:spcAft>
        <a:spcPct val="0"/>
      </a:spcAft>
      <a:defRPr sz="2400" kern="1200">
        <a:solidFill>
          <a:schemeClr val="tx1"/>
        </a:solidFill>
        <a:latin typeface="Calibri" pitchFamily="34" charset="0"/>
        <a:ea typeface="+mn-ea"/>
        <a:cs typeface="Arial" charset="0"/>
      </a:defRPr>
    </a:lvl4pPr>
    <a:lvl5pPr marL="1828800" algn="l" rtl="0" fontAlgn="base">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57913"/>
    <a:srgbClr val="33CCFF"/>
    <a:srgbClr val="0099FF"/>
    <a:srgbClr val="009900"/>
    <a:srgbClr val="339933"/>
    <a:srgbClr val="00FFFF"/>
    <a:srgbClr val="66FF33"/>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8" autoAdjust="0"/>
    <p:restoredTop sz="86392" autoAdjust="0"/>
  </p:normalViewPr>
  <p:slideViewPr>
    <p:cSldViewPr>
      <p:cViewPr varScale="1">
        <p:scale>
          <a:sx n="115" d="100"/>
          <a:sy n="115" d="100"/>
        </p:scale>
        <p:origin x="-5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e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5D05453-C5B9-4659-8C8F-ACF1D252AA23}" type="datetimeFigureOut">
              <a:rPr lang="en-US"/>
              <a:pPr>
                <a:defRPr/>
              </a:pPr>
              <a:t>30/06/2014</a:t>
            </a:fld>
            <a:endParaRPr 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A09D59-8E8E-4B9E-B860-5C3DBB697AA5}" type="slidenum">
              <a:rPr lang="en-US"/>
              <a:pPr>
                <a:defRPr/>
              </a:pPr>
              <a:t>‹#›</a:t>
            </a:fld>
            <a:endParaRPr lang="en-US"/>
          </a:p>
        </p:txBody>
      </p:sp>
    </p:spTree>
    <p:extLst>
      <p:ext uri="{BB962C8B-B14F-4D97-AF65-F5344CB8AC3E}">
        <p14:creationId xmlns:p14="http://schemas.microsoft.com/office/powerpoint/2010/main" val="114066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BF5D2B-BE0D-42DA-8A40-EFA6EACF7182}" type="datetimeFigureOut">
              <a:rPr lang="en-US"/>
              <a:pPr>
                <a:defRPr/>
              </a:pPr>
              <a:t>30/06/2014</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99561F-6202-4124-8FE3-22A1A987FB1D}" type="slidenum">
              <a:rPr lang="en-GB"/>
              <a:pPr>
                <a:defRPr/>
              </a:pPr>
              <a:t>‹#›</a:t>
            </a:fld>
            <a:endParaRPr lang="en-GB"/>
          </a:p>
        </p:txBody>
      </p:sp>
    </p:spTree>
    <p:extLst>
      <p:ext uri="{BB962C8B-B14F-4D97-AF65-F5344CB8AC3E}">
        <p14:creationId xmlns:p14="http://schemas.microsoft.com/office/powerpoint/2010/main" val="3082365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cs typeface="ＭＳ Ｐゴシック"/>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26AE74-5452-4F94-81DE-740BBDD6FE2E}" type="slidenum">
              <a:rPr lang="en-GB" smtClean="0">
                <a:cs typeface="Arial" charset="0"/>
              </a:rPr>
              <a:pPr fontAlgn="base">
                <a:spcBef>
                  <a:spcPct val="0"/>
                </a:spcBef>
                <a:spcAft>
                  <a:spcPct val="0"/>
                </a:spcAft>
                <a:defRPr/>
              </a:pPr>
              <a:t>1</a:t>
            </a:fld>
            <a:endParaRPr lang="en-GB"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0F99561F-6202-4124-8FE3-22A1A987FB1D}" type="slidenum">
              <a:rPr lang="en-GB" smtClean="0"/>
              <a:pPr>
                <a:defRPr/>
              </a:pPr>
              <a:t>14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0F99561F-6202-4124-8FE3-22A1A987FB1D}" type="slidenum">
              <a:rPr lang="en-GB" smtClean="0"/>
              <a:pPr>
                <a:defRPr/>
              </a:pPr>
              <a:t>15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0F99561F-6202-4124-8FE3-22A1A987FB1D}" type="slidenum">
              <a:rPr lang="en-GB" smtClean="0"/>
              <a:pPr>
                <a:defRPr/>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0F99561F-6202-4124-8FE3-22A1A987FB1D}" type="slidenum">
              <a:rPr lang="en-GB" smtClean="0"/>
              <a:pPr>
                <a:defRPr/>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0F99561F-6202-4124-8FE3-22A1A987FB1D}" type="slidenum">
              <a:rPr lang="en-GB" smtClean="0"/>
              <a:pPr>
                <a:defRPr/>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userDrawn="1"/>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pic>
        <p:nvPicPr>
          <p:cNvPr id="5" name="Picture 9" descr="itu-old"/>
          <p:cNvPicPr>
            <a:picLocks noChangeAspect="1" noChangeArrowheads="1"/>
          </p:cNvPicPr>
          <p:nvPr userDrawn="1"/>
        </p:nvPicPr>
        <p:blipFill>
          <a:blip r:embed="rId3" cstate="print"/>
          <a:srcRect/>
          <a:stretch>
            <a:fillRect/>
          </a:stretch>
        </p:blipFill>
        <p:spPr bwMode="auto">
          <a:xfrm>
            <a:off x="8116888" y="42863"/>
            <a:ext cx="919162" cy="1009650"/>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7500938" y="428625"/>
            <a:ext cx="1217612" cy="5397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8ACAD3-ADC0-4C3E-8FAB-C90B44B6071F}" type="datetime1">
              <a:rPr lang="en-US"/>
              <a:pPr>
                <a:defRPr/>
              </a:pPr>
              <a:t>30/06/2014</a:t>
            </a:fld>
            <a:r>
              <a:rPr lang="en-US"/>
              <a:t>2/23/2010</a:t>
            </a:r>
            <a:endParaRPr lang="en-GB"/>
          </a:p>
        </p:txBody>
      </p:sp>
      <p:sp>
        <p:nvSpPr>
          <p:cNvPr id="6" name="Footer Placeholder 4"/>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7" name="Slide Number Placeholder 5"/>
          <p:cNvSpPr>
            <a:spLocks noGrp="1"/>
          </p:cNvSpPr>
          <p:nvPr>
            <p:ph type="sldNum" sz="quarter" idx="12"/>
          </p:nvPr>
        </p:nvSpPr>
        <p:spPr/>
        <p:txBody>
          <a:bodyPr/>
          <a:lstStyle>
            <a:lvl1pPr>
              <a:defRPr/>
            </a:lvl1pPr>
          </a:lstStyle>
          <a:p>
            <a:pPr>
              <a:defRPr/>
            </a:pPr>
            <a:fld id="{3786440B-6DA3-4102-A560-61010B0E314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7572375" y="428625"/>
            <a:ext cx="1217613" cy="539750"/>
          </a:xfrm>
          <a:prstGeom prst="rect">
            <a:avLst/>
          </a:prstGeom>
          <a:noFill/>
          <a:ln w="9525">
            <a:noFill/>
            <a:miter lim="800000"/>
            <a:headEnd/>
            <a:tailEnd/>
          </a:ln>
        </p:spPr>
      </p:pic>
      <p:sp>
        <p:nvSpPr>
          <p:cNvPr id="2" name="Title 1"/>
          <p:cNvSpPr>
            <a:spLocks noGrp="1"/>
          </p:cNvSpPr>
          <p:nvPr>
            <p:ph type="title"/>
          </p:nvPr>
        </p:nvSpPr>
        <p:spPr>
          <a:xfrm>
            <a:off x="457200" y="274638"/>
            <a:ext cx="6472254"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fld id="{CDA3997E-0C4C-4E91-89C6-9BBD359547A9}" type="datetime1">
              <a:rPr lang="en-US"/>
              <a:pPr>
                <a:defRPr/>
              </a:pPr>
              <a:t>30/06/2014</a:t>
            </a:fld>
            <a:r>
              <a:rPr lang="en-US"/>
              <a:t>2/23/2010</a:t>
            </a:r>
            <a:endParaRPr lang="en-GB"/>
          </a:p>
        </p:txBody>
      </p:sp>
      <p:sp>
        <p:nvSpPr>
          <p:cNvPr id="7" name="Footer Placeholder 5"/>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8" name="Slide Number Placeholder 6"/>
          <p:cNvSpPr>
            <a:spLocks noGrp="1"/>
          </p:cNvSpPr>
          <p:nvPr>
            <p:ph type="sldNum" sz="quarter" idx="12"/>
          </p:nvPr>
        </p:nvSpPr>
        <p:spPr/>
        <p:txBody>
          <a:bodyPr/>
          <a:lstStyle>
            <a:lvl1pPr>
              <a:defRPr/>
            </a:lvl1pPr>
          </a:lstStyle>
          <a:p>
            <a:pPr>
              <a:defRPr/>
            </a:pPr>
            <a:fld id="{7475A793-A874-41C9-B735-8CC44E3B7B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7715250" y="500063"/>
            <a:ext cx="1217613" cy="539750"/>
          </a:xfrm>
          <a:prstGeom prst="rect">
            <a:avLst/>
          </a:prstGeom>
          <a:noFill/>
          <a:ln w="9525">
            <a:noFill/>
            <a:miter lim="800000"/>
            <a:headEnd/>
            <a:tailEnd/>
          </a:ln>
        </p:spPr>
      </p:pic>
      <p:sp>
        <p:nvSpPr>
          <p:cNvPr id="2" name="Title 1"/>
          <p:cNvSpPr>
            <a:spLocks noGrp="1"/>
          </p:cNvSpPr>
          <p:nvPr>
            <p:ph type="title"/>
          </p:nvPr>
        </p:nvSpPr>
        <p:spPr>
          <a:xfrm>
            <a:off x="457200" y="274638"/>
            <a:ext cx="697232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fld id="{E84A818A-97CA-4B6E-84FA-6365175FE88B}" type="datetime1">
              <a:rPr lang="en-US"/>
              <a:pPr>
                <a:defRPr/>
              </a:pPr>
              <a:t>30/06/2014</a:t>
            </a:fld>
            <a:r>
              <a:rPr lang="en-US"/>
              <a:t>2/23/2010</a:t>
            </a:r>
            <a:endParaRPr lang="en-GB"/>
          </a:p>
        </p:txBody>
      </p:sp>
      <p:sp>
        <p:nvSpPr>
          <p:cNvPr id="9" name="Footer Placeholder 7"/>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10" name="Slide Number Placeholder 8"/>
          <p:cNvSpPr>
            <a:spLocks noGrp="1"/>
          </p:cNvSpPr>
          <p:nvPr>
            <p:ph type="sldNum" sz="quarter" idx="12"/>
          </p:nvPr>
        </p:nvSpPr>
        <p:spPr/>
        <p:txBody>
          <a:bodyPr/>
          <a:lstStyle>
            <a:lvl1pPr>
              <a:defRPr/>
            </a:lvl1pPr>
          </a:lstStyle>
          <a:p>
            <a:pPr>
              <a:defRPr/>
            </a:pPr>
            <a:fld id="{96603997-AC0C-4514-9F4F-1499FCC07A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7500938" y="428625"/>
            <a:ext cx="1217612" cy="539750"/>
          </a:xfrm>
          <a:prstGeom prst="rect">
            <a:avLst/>
          </a:prstGeom>
          <a:noFill/>
          <a:ln w="9525">
            <a:noFill/>
            <a:miter lim="800000"/>
            <a:headEnd/>
            <a:tailEnd/>
          </a:ln>
        </p:spPr>
      </p:pic>
      <p:sp>
        <p:nvSpPr>
          <p:cNvPr id="2" name="Title 1"/>
          <p:cNvSpPr>
            <a:spLocks noGrp="1"/>
          </p:cNvSpPr>
          <p:nvPr>
            <p:ph type="title"/>
          </p:nvPr>
        </p:nvSpPr>
        <p:spPr>
          <a:xfrm>
            <a:off x="457200" y="274638"/>
            <a:ext cx="6329378" cy="1143000"/>
          </a:xfrm>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0DE4AD46-7DAA-4AA0-B594-F4A3D7CC3EDA}" type="datetime1">
              <a:rPr lang="en-US"/>
              <a:pPr>
                <a:defRPr/>
              </a:pPr>
              <a:t>30/06/2014</a:t>
            </a:fld>
            <a:r>
              <a:rPr lang="en-US"/>
              <a:t>2/23/2010</a:t>
            </a:r>
            <a:endParaRPr lang="en-GB"/>
          </a:p>
        </p:txBody>
      </p:sp>
      <p:sp>
        <p:nvSpPr>
          <p:cNvPr id="5" name="Footer Placeholder 3"/>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6" name="Slide Number Placeholder 4"/>
          <p:cNvSpPr>
            <a:spLocks noGrp="1"/>
          </p:cNvSpPr>
          <p:nvPr>
            <p:ph type="sldNum" sz="quarter" idx="12"/>
          </p:nvPr>
        </p:nvSpPr>
        <p:spPr/>
        <p:txBody>
          <a:bodyPr/>
          <a:lstStyle>
            <a:lvl1pPr>
              <a:defRPr/>
            </a:lvl1pPr>
          </a:lstStyle>
          <a:p>
            <a:pPr>
              <a:defRPr/>
            </a:pPr>
            <a:fld id="{D1626C39-9985-4C2E-BF87-3EC180C881E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4E49AC6-D406-4523-9C10-A5A4718A18BD}" type="datetime1">
              <a:rPr lang="en-US"/>
              <a:pPr>
                <a:defRPr/>
              </a:pPr>
              <a:t>30/06/2014</a:t>
            </a:fld>
            <a:r>
              <a:rPr lang="en-US"/>
              <a:t>2/23/2010</a:t>
            </a:r>
            <a:endParaRPr lang="en-GB"/>
          </a:p>
        </p:txBody>
      </p:sp>
      <p:sp>
        <p:nvSpPr>
          <p:cNvPr id="6" name="Footer Placeholder 5"/>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7" name="Slide Number Placeholder 6"/>
          <p:cNvSpPr>
            <a:spLocks noGrp="1"/>
          </p:cNvSpPr>
          <p:nvPr>
            <p:ph type="sldNum" sz="quarter" idx="12"/>
          </p:nvPr>
        </p:nvSpPr>
        <p:spPr/>
        <p:txBody>
          <a:bodyPr/>
          <a:lstStyle>
            <a:lvl1pPr>
              <a:defRPr/>
            </a:lvl1pPr>
          </a:lstStyle>
          <a:p>
            <a:pPr>
              <a:defRPr/>
            </a:pPr>
            <a:fld id="{10AD2493-5F8F-4D6C-B722-F97DDE51225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DD386BA-2A3F-4443-8CA9-6243BC637EC3}" type="datetime1">
              <a:rPr lang="en-US"/>
              <a:pPr>
                <a:defRPr/>
              </a:pPr>
              <a:t>30/06/2014</a:t>
            </a:fld>
            <a:r>
              <a:rPr lang="en-US"/>
              <a:t>2/23/2010</a:t>
            </a:r>
            <a:endParaRPr lang="en-GB"/>
          </a:p>
        </p:txBody>
      </p:sp>
      <p:sp>
        <p:nvSpPr>
          <p:cNvPr id="6" name="Footer Placeholder 5"/>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7" name="Slide Number Placeholder 6"/>
          <p:cNvSpPr>
            <a:spLocks noGrp="1"/>
          </p:cNvSpPr>
          <p:nvPr>
            <p:ph type="sldNum" sz="quarter" idx="12"/>
          </p:nvPr>
        </p:nvSpPr>
        <p:spPr/>
        <p:txBody>
          <a:bodyPr/>
          <a:lstStyle>
            <a:lvl1pPr>
              <a:defRPr/>
            </a:lvl1pPr>
          </a:lstStyle>
          <a:p>
            <a:pPr>
              <a:defRPr/>
            </a:pPr>
            <a:fld id="{2CBF32F8-1EAC-4899-8289-290C4B85D0A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BAE742F-6E43-41B5-B2AB-17D4D92DAC34}" type="datetime1">
              <a:rPr lang="en-US"/>
              <a:pPr>
                <a:defRPr/>
              </a:pPr>
              <a:t>30/06/2014</a:t>
            </a:fld>
            <a:r>
              <a:rPr lang="en-US"/>
              <a:t>2/23/2010</a:t>
            </a:r>
            <a:endParaRPr lang="en-GB"/>
          </a:p>
        </p:txBody>
      </p:sp>
      <p:sp>
        <p:nvSpPr>
          <p:cNvPr id="5" name="Footer Placeholder 4"/>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6" name="Slide Number Placeholder 5"/>
          <p:cNvSpPr>
            <a:spLocks noGrp="1"/>
          </p:cNvSpPr>
          <p:nvPr>
            <p:ph type="sldNum" sz="quarter" idx="12"/>
          </p:nvPr>
        </p:nvSpPr>
        <p:spPr/>
        <p:txBody>
          <a:bodyPr/>
          <a:lstStyle>
            <a:lvl1pPr>
              <a:defRPr/>
            </a:lvl1pPr>
          </a:lstStyle>
          <a:p>
            <a:pPr>
              <a:defRPr/>
            </a:pPr>
            <a:fld id="{C666D727-3C83-49F3-A592-C9841D9332E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06CEB9C-8062-40E2-AD8F-8A397BA078A5}" type="datetime1">
              <a:rPr lang="en-US"/>
              <a:pPr>
                <a:defRPr/>
              </a:pPr>
              <a:t>30/06/2014</a:t>
            </a:fld>
            <a:r>
              <a:rPr lang="en-US"/>
              <a:t>2/23/2010</a:t>
            </a:r>
            <a:endParaRPr lang="en-GB"/>
          </a:p>
        </p:txBody>
      </p:sp>
      <p:sp>
        <p:nvSpPr>
          <p:cNvPr id="5" name="Footer Placeholder 4"/>
          <p:cNvSpPr>
            <a:spLocks noGrp="1"/>
          </p:cNvSpPr>
          <p:nvPr>
            <p:ph type="ftr" sz="quarter" idx="11"/>
          </p:nvPr>
        </p:nvSpPr>
        <p:spPr/>
        <p:txBody>
          <a:bodyPr/>
          <a:lstStyle>
            <a:lvl1pPr>
              <a:defRPr>
                <a:solidFill>
                  <a:srgbClr val="898989"/>
                </a:solidFill>
              </a:defRPr>
            </a:lvl1pPr>
          </a:lstStyle>
          <a:p>
            <a:pPr>
              <a:defRPr/>
            </a:pPr>
            <a:r>
              <a:rPr lang="en-GB"/>
              <a:t>ICT4EE_WG1_TemplateForOrgPresentation_Draft A1.pptx</a:t>
            </a:r>
          </a:p>
        </p:txBody>
      </p:sp>
      <p:sp>
        <p:nvSpPr>
          <p:cNvPr id="6" name="Slide Number Placeholder 5"/>
          <p:cNvSpPr>
            <a:spLocks noGrp="1"/>
          </p:cNvSpPr>
          <p:nvPr>
            <p:ph type="sldNum" sz="quarter" idx="12"/>
          </p:nvPr>
        </p:nvSpPr>
        <p:spPr/>
        <p:txBody>
          <a:bodyPr/>
          <a:lstStyle>
            <a:lvl1pPr>
              <a:defRPr/>
            </a:lvl1pPr>
          </a:lstStyle>
          <a:p>
            <a:pPr>
              <a:defRPr/>
            </a:pPr>
            <a:fld id="{F325F31F-4F27-4D82-9784-C15EA5B9EC8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CB92B27-9080-4904-A6CF-65B6189E0599}" type="datetime1">
              <a:rPr lang="en-US"/>
              <a:pPr>
                <a:defRPr/>
              </a:pPr>
              <a:t>30/06/2014</a:t>
            </a:fld>
            <a:r>
              <a:rPr lang="en-US"/>
              <a:t>2/23/2010</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57913"/>
                </a:solidFill>
              </a:defRPr>
            </a:lvl1pPr>
          </a:lstStyle>
          <a:p>
            <a:pPr>
              <a:defRPr/>
            </a:pPr>
            <a:r>
              <a:rPr lang="en-GB"/>
              <a:t>ICT4EE_WG1_TemplateForOrgPresentation_Draft A1.pptx</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ECC962-F276-4D1E-9A45-B9FCBA5F713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6.bin"/><Relationship Id="rId17" Type="http://schemas.openxmlformats.org/officeDocument/2006/relationships/image" Target="../media/image19.wmf"/><Relationship Id="rId25" Type="http://schemas.openxmlformats.org/officeDocument/2006/relationships/image" Target="../media/image23.wmf"/><Relationship Id="rId2" Type="http://schemas.openxmlformats.org/officeDocument/2006/relationships/slideLayout" Target="../slideLayouts/slideLayout1.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wmf"/><Relationship Id="rId24" Type="http://schemas.openxmlformats.org/officeDocument/2006/relationships/oleObject" Target="../embeddings/oleObject12.bin"/><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28" Type="http://schemas.openxmlformats.org/officeDocument/2006/relationships/image" Target="../media/image25.png"/><Relationship Id="rId10" Type="http://schemas.openxmlformats.org/officeDocument/2006/relationships/oleObject" Target="../embeddings/oleObject5.bin"/><Relationship Id="rId19" Type="http://schemas.openxmlformats.org/officeDocument/2006/relationships/image" Target="../media/image20.wmf"/><Relationship Id="rId4" Type="http://schemas.openxmlformats.org/officeDocument/2006/relationships/oleObject" Target="../embeddings/oleObject2.bin"/><Relationship Id="rId9" Type="http://schemas.openxmlformats.org/officeDocument/2006/relationships/image" Target="../media/image15.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gmlee@kaist.ac.k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mailto:Leo.Lehmann@bakom.admin.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google.ch/url?sa=i&amp;rct=j&amp;q=&amp;esrc=s&amp;frm=1&amp;source=images&amp;cd=&amp;cad=rja&amp;uact=8&amp;docid=TlKfBt0OVU9YFM&amp;tbnid=pojffVF_wYXoDM:&amp;ved=0CAUQjRw&amp;url=http://www.google.ch/url?sa=i&amp;rct=j&amp;q=&amp;esrc=s&amp;frm=1&amp;source=images&amp;cd=&amp;cad=rja&amp;uact=8&amp;docid=TlKfBt0OVU9YFM&amp;tbnid=pojffVF_wYXoDM:&amp;ved=0CAUQjRw&amp;url=http://www.jcpost.com/2014/03/06/kansas-supreme-court-to-issue-school-finance-ruling/&amp;ei=9JM1U5fcO4nPtAbXhoGwDg&amp;bvm=bv.63808443,d.Yms&amp;psig=AFQjCNEXvp0L_9OtuIJmQuU_ealTneF8Qg&amp;ust=1396106502316650&amp;ei=LZQ1U4mBJYvAtAbkv4GYDw&amp;bvm=bv.63808443,d.Yms&amp;psig=AFQjCNEXvp0L_9OtuIJmQuU_ealTneF8Qg&amp;ust=139610650231665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0"/>
          <p:cNvSpPr>
            <a:spLocks noGrp="1"/>
          </p:cNvSpPr>
          <p:nvPr>
            <p:ph type="ftr" sz="quarter" idx="4294967295"/>
          </p:nvPr>
        </p:nvSpPr>
        <p:spPr bwMode="auto">
          <a:xfrm>
            <a:off x="179388" y="4437112"/>
            <a:ext cx="8207375" cy="1511697"/>
          </a:xfrm>
          <a:noFill/>
          <a:ln>
            <a:miter lim="800000"/>
            <a:headEnd/>
            <a:tailEnd/>
          </a:ln>
        </p:spPr>
        <p:txBody>
          <a:bodyPr/>
          <a:lstStyle/>
          <a:p>
            <a:r>
              <a:rPr lang="en-GB" sz="2000" b="1" dirty="0" smtClean="0">
                <a:solidFill>
                  <a:schemeClr val="tx1"/>
                </a:solidFill>
              </a:rPr>
              <a:t>Dr. Leo Lehmann</a:t>
            </a:r>
          </a:p>
          <a:p>
            <a:r>
              <a:rPr lang="en-GB" sz="2000" b="1" dirty="0" smtClean="0">
                <a:solidFill>
                  <a:schemeClr val="tx1"/>
                </a:solidFill>
              </a:rPr>
              <a:t>Vice Chairman ITU-T Study Group 13</a:t>
            </a:r>
          </a:p>
        </p:txBody>
      </p:sp>
      <p:sp>
        <p:nvSpPr>
          <p:cNvPr id="13315" name="Title 1"/>
          <p:cNvSpPr>
            <a:spLocks noGrp="1"/>
          </p:cNvSpPr>
          <p:nvPr>
            <p:ph type="ctrTitle"/>
          </p:nvPr>
        </p:nvSpPr>
        <p:spPr>
          <a:xfrm>
            <a:off x="615950" y="1700808"/>
            <a:ext cx="7772400" cy="2477492"/>
          </a:xfrm>
        </p:spPr>
        <p:txBody>
          <a:bodyPr/>
          <a:lstStyle/>
          <a:p>
            <a:pPr eaLnBrk="1" hangingPunct="1"/>
            <a:r>
              <a:rPr lang="en-GB" sz="2400" b="1" dirty="0" smtClean="0"/>
              <a:t/>
            </a:r>
            <a:br>
              <a:rPr lang="en-GB" sz="2400" b="1" dirty="0" smtClean="0"/>
            </a:br>
            <a:r>
              <a:rPr lang="en-GB" sz="3200" b="1" dirty="0" smtClean="0"/>
              <a:t>Energy Saving for Future Networks</a:t>
            </a:r>
            <a:r>
              <a:rPr lang="en-GB" sz="2400" b="1" dirty="0" smtClean="0"/>
              <a:t/>
            </a:r>
            <a:br>
              <a:rPr lang="en-GB" sz="2400" b="1" dirty="0" smtClean="0"/>
            </a:br>
            <a:r>
              <a:rPr lang="en-GB" sz="2400" b="1" dirty="0" smtClean="0"/>
              <a:t/>
            </a:r>
            <a:br>
              <a:rPr lang="en-GB" sz="2400" b="1" dirty="0" smtClean="0"/>
            </a:br>
            <a:r>
              <a:rPr lang="en-US" sz="2400" b="1" dirty="0" smtClean="0"/>
              <a:t>"Future Networks: Cloud Computing, Energy Saving, Security and Virtualization"</a:t>
            </a:r>
            <a:r>
              <a:rPr lang="en-GB" sz="2400" b="1" dirty="0" smtClean="0"/>
              <a:t/>
            </a:r>
            <a:br>
              <a:rPr lang="en-GB" sz="2400" b="1" dirty="0" smtClean="0"/>
            </a:br>
            <a:endParaRPr lang="en-GB"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323945"/>
            <a:ext cx="4948662" cy="553998"/>
          </a:xfrm>
          <a:prstGeom prst="rect">
            <a:avLst/>
          </a:prstGeom>
          <a:noFill/>
        </p:spPr>
        <p:txBody>
          <a:bodyPr wrap="none" rtlCol="0">
            <a:spAutoFit/>
          </a:bodyPr>
          <a:lstStyle/>
          <a:p>
            <a:r>
              <a:rPr lang="en-GB" sz="3000" b="1" dirty="0" smtClean="0"/>
              <a:t>Equipment level technologies</a:t>
            </a:r>
            <a:endParaRPr lang="en-GB" sz="3000" b="1" dirty="0"/>
          </a:p>
        </p:txBody>
      </p:sp>
      <p:sp>
        <p:nvSpPr>
          <p:cNvPr id="22" name="Textfeld 21"/>
          <p:cNvSpPr txBox="1"/>
          <p:nvPr/>
        </p:nvSpPr>
        <p:spPr>
          <a:xfrm>
            <a:off x="35496" y="836712"/>
            <a:ext cx="8928992" cy="5632311"/>
          </a:xfrm>
          <a:prstGeom prst="rect">
            <a:avLst/>
          </a:prstGeom>
          <a:noFill/>
        </p:spPr>
        <p:txBody>
          <a:bodyPr wrap="square" rtlCol="0">
            <a:spAutoFit/>
          </a:bodyPr>
          <a:lstStyle/>
          <a:p>
            <a:r>
              <a:rPr lang="en-US" sz="2000" b="1" dirty="0" smtClean="0"/>
              <a:t>Optical network node</a:t>
            </a:r>
          </a:p>
          <a:p>
            <a:r>
              <a:rPr lang="en-US" sz="2000" dirty="0" smtClean="0"/>
              <a:t>All-optical packet switching  can reduce power consumption by traffic </a:t>
            </a:r>
            <a:br>
              <a:rPr lang="en-US" sz="2000" dirty="0" smtClean="0"/>
            </a:br>
            <a:r>
              <a:rPr lang="en-US" sz="2000" dirty="0" smtClean="0"/>
              <a:t>aggregation and by  the avoidance of optical to electric and</a:t>
            </a:r>
          </a:p>
          <a:p>
            <a:r>
              <a:rPr lang="en-US" sz="2000" dirty="0" smtClean="0"/>
              <a:t>electric to optical translation</a:t>
            </a:r>
          </a:p>
          <a:p>
            <a:endParaRPr lang="en-US" sz="2000" dirty="0" smtClean="0"/>
          </a:p>
          <a:p>
            <a:r>
              <a:rPr lang="en-US" sz="2000" b="1" dirty="0" smtClean="0"/>
              <a:t>Sleep mode control</a:t>
            </a:r>
          </a:p>
          <a:p>
            <a:r>
              <a:rPr lang="en-US" sz="2000" dirty="0" smtClean="0"/>
              <a:t>Power saving by the deactivation of components and/or functions of</a:t>
            </a:r>
          </a:p>
          <a:p>
            <a:r>
              <a:rPr lang="en-US" sz="2000" dirty="0" smtClean="0"/>
              <a:t>e.g. a router/ switch when they are not used. The effect of energy</a:t>
            </a:r>
            <a:br>
              <a:rPr lang="en-US" sz="2000" dirty="0" smtClean="0"/>
            </a:br>
            <a:r>
              <a:rPr lang="en-US" sz="2000" dirty="0" smtClean="0"/>
              <a:t>saving  depends on traffic dynamics</a:t>
            </a:r>
          </a:p>
          <a:p>
            <a:endParaRPr lang="en-US" sz="2000" dirty="0" smtClean="0"/>
          </a:p>
          <a:p>
            <a:r>
              <a:rPr lang="en-US" sz="2000" b="1" dirty="0" smtClean="0"/>
              <a:t>Adaptive link rate (ALR) and dynamic voltage scaling (DVS)</a:t>
            </a:r>
          </a:p>
          <a:p>
            <a:r>
              <a:rPr lang="en-US" sz="2000" dirty="0" smtClean="0"/>
              <a:t>ALR: power saving by bit rate control of the interface according to the processed traffic amount</a:t>
            </a:r>
          </a:p>
          <a:p>
            <a:r>
              <a:rPr lang="en-US" sz="2000" dirty="0" smtClean="0"/>
              <a:t>DVS: power saving  by driving voltage control of the CPU, hard disc, NIC, etc. according to the to the processed traffic amount</a:t>
            </a:r>
          </a:p>
          <a:p>
            <a:endParaRPr lang="en-US" sz="2000" dirty="0" smtClean="0"/>
          </a:p>
          <a:p>
            <a:r>
              <a:rPr lang="en-US" sz="2000" b="1" dirty="0" smtClean="0"/>
              <a:t>Thermal design</a:t>
            </a:r>
          </a:p>
          <a:p>
            <a:r>
              <a:rPr lang="en-US" sz="2000" dirty="0" smtClean="0"/>
              <a:t>Power saving by avoidance of cooling system  due to thermal design of nodes</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301208"/>
            <a:ext cx="2304256" cy="1582802"/>
          </a:xfrm>
          <a:prstGeom prst="rect">
            <a:avLst/>
          </a:prstGeom>
          <a:noFill/>
          <a:ln>
            <a:noFill/>
          </a:ln>
          <a:extLst/>
        </p:spPr>
      </p:pic>
      <p:sp>
        <p:nvSpPr>
          <p:cNvPr id="5" name="Textfeld 4"/>
          <p:cNvSpPr txBox="1"/>
          <p:nvPr/>
        </p:nvSpPr>
        <p:spPr>
          <a:xfrm>
            <a:off x="179512" y="323945"/>
            <a:ext cx="4597797" cy="553998"/>
          </a:xfrm>
          <a:prstGeom prst="rect">
            <a:avLst/>
          </a:prstGeom>
          <a:noFill/>
        </p:spPr>
        <p:txBody>
          <a:bodyPr wrap="none" rtlCol="0">
            <a:spAutoFit/>
          </a:bodyPr>
          <a:lstStyle/>
          <a:p>
            <a:r>
              <a:rPr lang="en-GB" sz="3000" b="1" dirty="0" smtClean="0"/>
              <a:t>Network level technologies</a:t>
            </a:r>
            <a:endParaRPr lang="en-GB" sz="3000" b="1" dirty="0"/>
          </a:p>
        </p:txBody>
      </p:sp>
      <p:sp>
        <p:nvSpPr>
          <p:cNvPr id="22" name="Textfeld 21"/>
          <p:cNvSpPr txBox="1"/>
          <p:nvPr/>
        </p:nvSpPr>
        <p:spPr>
          <a:xfrm>
            <a:off x="35496" y="836712"/>
            <a:ext cx="8928992" cy="5016758"/>
          </a:xfrm>
          <a:prstGeom prst="rect">
            <a:avLst/>
          </a:prstGeom>
          <a:noFill/>
        </p:spPr>
        <p:txBody>
          <a:bodyPr wrap="square" rtlCol="0">
            <a:spAutoFit/>
          </a:bodyPr>
          <a:lstStyle/>
          <a:p>
            <a:r>
              <a:rPr lang="en-US" sz="2000" b="1" dirty="0" smtClean="0"/>
              <a:t>Burst switching</a:t>
            </a:r>
          </a:p>
          <a:p>
            <a:r>
              <a:rPr lang="en-US" sz="2000" dirty="0" smtClean="0"/>
              <a:t>Aggregation of packets into data bursts at  routers can save energy consumption ( reduction of header computation )</a:t>
            </a:r>
          </a:p>
          <a:p>
            <a:endParaRPr lang="en-US" sz="2000" dirty="0" smtClean="0"/>
          </a:p>
          <a:p>
            <a:r>
              <a:rPr lang="en-US" sz="2000" b="1" dirty="0" smtClean="0"/>
              <a:t>Energy consumption based routing</a:t>
            </a:r>
          </a:p>
          <a:p>
            <a:r>
              <a:rPr lang="en-US" sz="2000" dirty="0" smtClean="0"/>
              <a:t>Traffic distribution into multiple routes so that each node treats the minimum traffic and makes limits link rate or driving voltage to the adequate level so that unnecessary energy can be saved, </a:t>
            </a:r>
            <a:r>
              <a:rPr lang="en-US" sz="2000" dirty="0" err="1" smtClean="0"/>
              <a:t>precond</a:t>
            </a:r>
            <a:r>
              <a:rPr lang="en-US" sz="2000" dirty="0" smtClean="0"/>
              <a:t>.: ALR/DVS (similar sleeping mode)</a:t>
            </a:r>
          </a:p>
          <a:p>
            <a:endParaRPr lang="en-US" sz="2000" dirty="0" smtClean="0"/>
          </a:p>
          <a:p>
            <a:r>
              <a:rPr lang="en-US" sz="2000" b="1" dirty="0" smtClean="0"/>
              <a:t>Transmission scheduling</a:t>
            </a:r>
          </a:p>
          <a:p>
            <a:r>
              <a:rPr lang="en-US" sz="2000" dirty="0" smtClean="0"/>
              <a:t>Saving energy by operation with fewer buffers at the nodes:  control of the amount and the timing of packet transmission</a:t>
            </a:r>
          </a:p>
          <a:p>
            <a:endParaRPr lang="en-US" sz="2000" dirty="0" smtClean="0"/>
          </a:p>
          <a:p>
            <a:r>
              <a:rPr lang="en-US" sz="2000" dirty="0" smtClean="0"/>
              <a:t>Content delivery network (CDN)</a:t>
            </a:r>
          </a:p>
          <a:p>
            <a:r>
              <a:rPr lang="en-US" sz="2000" dirty="0" smtClean="0"/>
              <a:t>CDN save </a:t>
            </a:r>
            <a:r>
              <a:rPr lang="en-US" sz="2000" dirty="0" err="1" smtClean="0"/>
              <a:t>bw</a:t>
            </a:r>
            <a:r>
              <a:rPr lang="en-US" sz="2000" dirty="0" smtClean="0"/>
              <a:t>/ energy by  access a server nearer than the original</a:t>
            </a:r>
            <a:br>
              <a:rPr lang="en-US" sz="2000" dirty="0" smtClean="0"/>
            </a:br>
            <a:r>
              <a:rPr lang="en-US" sz="2000" dirty="0" smtClean="0"/>
              <a:t>one</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323945"/>
            <a:ext cx="5728876" cy="553998"/>
          </a:xfrm>
          <a:prstGeom prst="rect">
            <a:avLst/>
          </a:prstGeom>
          <a:noFill/>
        </p:spPr>
        <p:txBody>
          <a:bodyPr wrap="none" rtlCol="0">
            <a:spAutoFit/>
          </a:bodyPr>
          <a:lstStyle/>
          <a:p>
            <a:r>
              <a:rPr lang="en-GB" sz="3000" b="1" dirty="0" smtClean="0"/>
              <a:t>Network level technologies (cont.)</a:t>
            </a:r>
            <a:endParaRPr lang="en-GB" sz="3000" b="1" dirty="0"/>
          </a:p>
        </p:txBody>
      </p:sp>
      <p:sp>
        <p:nvSpPr>
          <p:cNvPr id="22" name="Textfeld 21"/>
          <p:cNvSpPr txBox="1"/>
          <p:nvPr/>
        </p:nvSpPr>
        <p:spPr>
          <a:xfrm>
            <a:off x="35496" y="836712"/>
            <a:ext cx="8928992" cy="1569660"/>
          </a:xfrm>
          <a:prstGeom prst="rect">
            <a:avLst/>
          </a:prstGeom>
          <a:noFill/>
        </p:spPr>
        <p:txBody>
          <a:bodyPr wrap="square" rtlCol="0">
            <a:spAutoFit/>
          </a:bodyPr>
          <a:lstStyle/>
          <a:p>
            <a:r>
              <a:rPr lang="en-US" b="1" dirty="0" smtClean="0"/>
              <a:t>Traffic peak shifting</a:t>
            </a:r>
          </a:p>
          <a:p>
            <a:r>
              <a:rPr lang="en-US" dirty="0" smtClean="0"/>
              <a:t>Reduction of power consumption by reduction of the maximum traffic to be accommodated by shifting  the transmission of the traffic peak as much as possible onto the time axis (e.g. cache servers)</a:t>
            </a:r>
          </a:p>
        </p:txBody>
      </p:sp>
      <p:grpSp>
        <p:nvGrpSpPr>
          <p:cNvPr id="4" name="Group 23"/>
          <p:cNvGrpSpPr/>
          <p:nvPr/>
        </p:nvGrpSpPr>
        <p:grpSpPr>
          <a:xfrm>
            <a:off x="1763688" y="2476346"/>
            <a:ext cx="4116071" cy="2581253"/>
            <a:chOff x="5699746" y="4802833"/>
            <a:chExt cx="2078850" cy="1410096"/>
          </a:xfrm>
        </p:grpSpPr>
        <p:sp>
          <p:nvSpPr>
            <p:cNvPr id="8" name="TextBox 18"/>
            <p:cNvSpPr txBox="1"/>
            <p:nvPr/>
          </p:nvSpPr>
          <p:spPr>
            <a:xfrm>
              <a:off x="6941405" y="6061609"/>
              <a:ext cx="832052" cy="151320"/>
            </a:xfrm>
            <a:prstGeom prst="rect">
              <a:avLst/>
            </a:prstGeom>
            <a:noFill/>
          </p:spPr>
          <p:txBody>
            <a:bodyPr wrap="square" rtlCol="0">
              <a:spAutoFit/>
            </a:bodyPr>
            <a:lstStyle/>
            <a:p>
              <a:pPr algn="r"/>
              <a:r>
                <a:rPr lang="en-US" sz="1200" i="1" dirty="0" smtClean="0"/>
                <a:t>Source:  </a:t>
              </a:r>
              <a:r>
                <a:rPr lang="fr-FR" sz="1200" i="1" dirty="0" smtClean="0"/>
                <a:t>Mobitel Data</a:t>
              </a:r>
              <a:endParaRPr lang="en-US" sz="1200" i="1" dirty="0"/>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746" y="4802833"/>
              <a:ext cx="2078850" cy="12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Bogen 10"/>
          <p:cNvSpPr/>
          <p:nvPr/>
        </p:nvSpPr>
        <p:spPr>
          <a:xfrm rot="20010675">
            <a:off x="1876401" y="3401802"/>
            <a:ext cx="710678" cy="1318462"/>
          </a:xfrm>
          <a:prstGeom prst="arc">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2" name="Bogen 11"/>
          <p:cNvSpPr/>
          <p:nvPr/>
        </p:nvSpPr>
        <p:spPr>
          <a:xfrm rot="20010675">
            <a:off x="4774622" y="3001892"/>
            <a:ext cx="530859" cy="2002190"/>
          </a:xfrm>
          <a:prstGeom prst="arc">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3" name="Textfeld 12"/>
          <p:cNvSpPr txBox="1"/>
          <p:nvPr/>
        </p:nvSpPr>
        <p:spPr>
          <a:xfrm>
            <a:off x="35496" y="4946392"/>
            <a:ext cx="8928992" cy="1938992"/>
          </a:xfrm>
          <a:prstGeom prst="rect">
            <a:avLst/>
          </a:prstGeom>
          <a:noFill/>
        </p:spPr>
        <p:txBody>
          <a:bodyPr wrap="square" rtlCol="0">
            <a:spAutoFit/>
          </a:bodyPr>
          <a:lstStyle/>
          <a:p>
            <a:r>
              <a:rPr lang="en-US" b="1" dirty="0" smtClean="0"/>
              <a:t>Energy consumption-aware network planning </a:t>
            </a:r>
          </a:p>
          <a:p>
            <a:r>
              <a:rPr lang="en-US" dirty="0" smtClean="0"/>
              <a:t>Inclusion of  energy efficiency and the reduction of the environmental impact (e.g. energy consumption reports) in addition to performance and reliability aspects into the network planning process </a:t>
            </a:r>
          </a:p>
          <a:p>
            <a:r>
              <a:rPr lang="en-US" dirty="0" smtClean="0"/>
              <a:t>Layout for less traffic</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323945"/>
            <a:ext cx="6438879" cy="553998"/>
          </a:xfrm>
          <a:prstGeom prst="rect">
            <a:avLst/>
          </a:prstGeom>
          <a:noFill/>
        </p:spPr>
        <p:txBody>
          <a:bodyPr wrap="none" rtlCol="0">
            <a:spAutoFit/>
          </a:bodyPr>
          <a:lstStyle/>
          <a:p>
            <a:r>
              <a:rPr lang="en-GB" sz="3000" b="1" dirty="0" smtClean="0"/>
              <a:t>Problems &amp; limitations of technologies</a:t>
            </a:r>
            <a:endParaRPr lang="en-GB" sz="3000" b="1" dirty="0"/>
          </a:p>
        </p:txBody>
      </p:sp>
      <p:sp>
        <p:nvSpPr>
          <p:cNvPr id="22" name="Textfeld 21"/>
          <p:cNvSpPr txBox="1"/>
          <p:nvPr/>
        </p:nvSpPr>
        <p:spPr>
          <a:xfrm>
            <a:off x="35496" y="1069286"/>
            <a:ext cx="8928992" cy="5632311"/>
          </a:xfrm>
          <a:prstGeom prst="rect">
            <a:avLst/>
          </a:prstGeom>
          <a:noFill/>
        </p:spPr>
        <p:txBody>
          <a:bodyPr wrap="square" rtlCol="0">
            <a:spAutoFit/>
          </a:bodyPr>
          <a:lstStyle/>
          <a:p>
            <a:r>
              <a:rPr lang="en-US" b="1" dirty="0" smtClean="0"/>
              <a:t>Examples</a:t>
            </a:r>
          </a:p>
          <a:p>
            <a:pPr>
              <a:buFont typeface="Wingdings" pitchFamily="2" charset="2"/>
              <a:buChar char="Ø"/>
            </a:pPr>
            <a:r>
              <a:rPr lang="en-US" b="1" dirty="0" smtClean="0"/>
              <a:t>LSI: </a:t>
            </a:r>
            <a:r>
              <a:rPr lang="en-US" dirty="0" smtClean="0"/>
              <a:t>increased leakage current</a:t>
            </a:r>
            <a:br>
              <a:rPr lang="en-US" dirty="0" smtClean="0"/>
            </a:br>
            <a:endParaRPr lang="en-US" dirty="0" smtClean="0"/>
          </a:p>
          <a:p>
            <a:pPr>
              <a:buFont typeface="Wingdings" pitchFamily="2" charset="2"/>
              <a:buChar char="Ø"/>
            </a:pPr>
            <a:r>
              <a:rPr lang="en-US" b="1" dirty="0" smtClean="0"/>
              <a:t>Clock gating: </a:t>
            </a:r>
            <a:r>
              <a:rPr lang="en-US" dirty="0" smtClean="0"/>
              <a:t>too frequently transition between ON and OFF states of the clock requires additional energy</a:t>
            </a:r>
            <a:br>
              <a:rPr lang="en-US" dirty="0" smtClean="0"/>
            </a:br>
            <a:endParaRPr lang="en-US" dirty="0" smtClean="0"/>
          </a:p>
          <a:p>
            <a:pPr>
              <a:buFont typeface="Wingdings" pitchFamily="2" charset="2"/>
              <a:buChar char="Ø"/>
            </a:pPr>
            <a:r>
              <a:rPr lang="en-US" b="1" dirty="0" smtClean="0"/>
              <a:t>Optical network node: </a:t>
            </a:r>
            <a:r>
              <a:rPr lang="en-US" dirty="0" smtClean="0"/>
              <a:t>difficulties regarding realization on a large and practical scale</a:t>
            </a:r>
            <a:br>
              <a:rPr lang="en-US" dirty="0" smtClean="0"/>
            </a:br>
            <a:endParaRPr lang="en-US" dirty="0" smtClean="0"/>
          </a:p>
          <a:p>
            <a:pPr>
              <a:buFont typeface="Wingdings" pitchFamily="2" charset="2"/>
              <a:buChar char="Ø"/>
            </a:pPr>
            <a:r>
              <a:rPr lang="en-US" b="1" dirty="0" smtClean="0"/>
              <a:t>Sleep mode control: </a:t>
            </a:r>
            <a:r>
              <a:rPr lang="en-US" dirty="0" smtClean="0"/>
              <a:t>control traffic handling</a:t>
            </a:r>
            <a:br>
              <a:rPr lang="en-US" dirty="0" smtClean="0"/>
            </a:br>
            <a:endParaRPr lang="en-US" dirty="0" smtClean="0"/>
          </a:p>
          <a:p>
            <a:pPr>
              <a:buFont typeface="Wingdings" pitchFamily="2" charset="2"/>
              <a:buChar char="Ø"/>
            </a:pPr>
            <a:r>
              <a:rPr lang="en-US" b="1" dirty="0" smtClean="0"/>
              <a:t>ALR/ DVS: </a:t>
            </a:r>
            <a:r>
              <a:rPr lang="en-US" dirty="0" smtClean="0"/>
              <a:t>Treatment of burst traffic (quick response time, efficient frequent change)</a:t>
            </a:r>
          </a:p>
          <a:p>
            <a:pPr>
              <a:buFont typeface="Wingdings" pitchFamily="2" charset="2"/>
              <a:buChar char="Ø"/>
            </a:pPr>
            <a:endParaRPr lang="en-US" dirty="0" smtClean="0"/>
          </a:p>
          <a:p>
            <a:pPr>
              <a:buFont typeface="Wingdings" pitchFamily="2" charset="2"/>
              <a:buChar char="Ø"/>
            </a:pPr>
            <a:r>
              <a:rPr lang="en-US" b="1" dirty="0" smtClean="0"/>
              <a:t>CDN/ cache server: </a:t>
            </a:r>
            <a:r>
              <a:rPr lang="en-US" dirty="0" smtClean="0"/>
              <a:t>inefficient in case of small hit rate</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429467" y="323945"/>
            <a:ext cx="4806829" cy="553998"/>
          </a:xfrm>
          <a:prstGeom prst="rect">
            <a:avLst/>
          </a:prstGeom>
          <a:noFill/>
        </p:spPr>
        <p:txBody>
          <a:bodyPr wrap="none" rtlCol="0">
            <a:spAutoFit/>
          </a:bodyPr>
          <a:lstStyle/>
          <a:p>
            <a:r>
              <a:rPr lang="en-GB" sz="3000" b="1" dirty="0" smtClean="0"/>
              <a:t>Classification of technologies</a:t>
            </a:r>
            <a:endParaRPr lang="en-GB" sz="3000" b="1" dirty="0"/>
          </a:p>
        </p:txBody>
      </p:sp>
      <p:graphicFrame>
        <p:nvGraphicFramePr>
          <p:cNvPr id="6" name="Tabelle 5"/>
          <p:cNvGraphicFramePr>
            <a:graphicFrameLocks noGrp="1"/>
          </p:cNvGraphicFramePr>
          <p:nvPr/>
        </p:nvGraphicFramePr>
        <p:xfrm>
          <a:off x="899592" y="1052736"/>
          <a:ext cx="7920880" cy="5544616"/>
        </p:xfrm>
        <a:graphic>
          <a:graphicData uri="http://schemas.openxmlformats.org/drawingml/2006/table">
            <a:tbl>
              <a:tblPr/>
              <a:tblGrid>
                <a:gridCol w="1550080"/>
                <a:gridCol w="1550080"/>
                <a:gridCol w="1634928"/>
                <a:gridCol w="1634928"/>
                <a:gridCol w="1550864"/>
              </a:tblGrid>
              <a:tr h="540538">
                <a:tc rowSpan="2">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Technology</a:t>
                      </a:r>
                      <a:endParaRPr lang="de-CH" sz="1100" b="1" dirty="0">
                        <a:latin typeface="Times New Roman"/>
                        <a:ea typeface="Times New Roman"/>
                        <a:cs typeface="Arial"/>
                      </a:endParaRPr>
                    </a:p>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level</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Reduction of capacity </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hMerge="1">
                  <a:txBody>
                    <a:bodyPr/>
                    <a:lstStyle/>
                    <a:p>
                      <a:endParaRPr lang="de-CH"/>
                    </a:p>
                  </a:txBody>
                  <a:tcPr/>
                </a:tc>
                <a:tc gridSpan="2">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Improvement of energy efficiency</a:t>
                      </a:r>
                      <a:endParaRPr lang="de-CH" sz="1100" b="1"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de-CH"/>
                    </a:p>
                  </a:txBody>
                  <a:tcPr/>
                </a:tc>
              </a:tr>
              <a:tr h="540538">
                <a:tc vMerge="1">
                  <a:txBody>
                    <a:bodyPr/>
                    <a:lstStyle/>
                    <a:p>
                      <a:endParaRPr lang="de-CH"/>
                    </a:p>
                  </a:txBody>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Reduce traffic</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Peak-shift</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Dynamic control</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100" b="1" dirty="0">
                          <a:latin typeface="Times New Roman"/>
                          <a:ea typeface="Times New Roman"/>
                          <a:cs typeface="Arial"/>
                        </a:rPr>
                        <a:t>Less power</a:t>
                      </a:r>
                      <a:br>
                        <a:rPr lang="en-GB" sz="1100" b="1" dirty="0">
                          <a:latin typeface="Times New Roman"/>
                          <a:ea typeface="Times New Roman"/>
                          <a:cs typeface="Arial"/>
                        </a:rPr>
                      </a:br>
                      <a:endParaRPr lang="de-CH" sz="1100" b="1" dirty="0">
                        <a:latin typeface="Times New Roman"/>
                        <a:ea typeface="Times New Roman"/>
                        <a:cs typeface="Arial"/>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1162977">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a:latin typeface="Times New Roman"/>
                          <a:ea typeface="Times New Roman"/>
                          <a:cs typeface="Arial"/>
                        </a:rPr>
                        <a:t>Device</a:t>
                      </a:r>
                      <a:endParaRPr lang="de-CH" sz="110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endParaRPr lang="en-GB"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endParaRPr lang="en-GB"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Multi-core CPU</a:t>
                      </a:r>
                      <a:endParaRPr lang="de-CH" sz="1100" dirty="0">
                        <a:latin typeface="Times New Roman"/>
                        <a:ea typeface="Times New Roman"/>
                        <a:cs typeface="Arial"/>
                      </a:endParaRPr>
                    </a:p>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Clock gating</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LSI fabrication</a:t>
                      </a:r>
                      <a:endParaRPr lang="de-CH" sz="1100" dirty="0">
                        <a:latin typeface="Times New Roman"/>
                        <a:ea typeface="Times New Roman"/>
                        <a:cs typeface="Arial"/>
                      </a:endParaRPr>
                    </a:p>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Advanced power amplifier</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622439">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a:latin typeface="Times New Roman"/>
                          <a:ea typeface="Times New Roman"/>
                          <a:cs typeface="Arial"/>
                        </a:rPr>
                        <a:t>Equipment</a:t>
                      </a:r>
                      <a:endParaRPr lang="de-CH" sz="110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Cache server</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endParaRPr lang="en-GB"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Sleep mode control</a:t>
                      </a:r>
                      <a:endParaRPr lang="de-CH" sz="1100" dirty="0">
                        <a:latin typeface="Times New Roman"/>
                        <a:ea typeface="Times New Roman"/>
                        <a:cs typeface="Arial"/>
                      </a:endParaRPr>
                    </a:p>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ALR/DVS</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Optical node</a:t>
                      </a:r>
                      <a:endParaRPr lang="de-CH" sz="1100" dirty="0">
                        <a:latin typeface="Times New Roman"/>
                        <a:ea typeface="Times New Roman"/>
                        <a:cs typeface="Arial"/>
                      </a:endParaRPr>
                    </a:p>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Thermal design</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267812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Network</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CDN</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marL="180340" indent="-180340" algn="ct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Traffic peak shifting</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Routing/traffic engineering</a:t>
                      </a:r>
                      <a:endParaRPr lang="de-CH" sz="1100" dirty="0">
                        <a:latin typeface="Times New Roman"/>
                        <a:ea typeface="Times New Roman"/>
                        <a:cs typeface="Arial"/>
                      </a:endParaRPr>
                    </a:p>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Energy-aware network planning (dynamic)</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Circuit/burst switching</a:t>
                      </a:r>
                      <a:endParaRPr lang="de-CH" sz="1100" dirty="0">
                        <a:latin typeface="Times New Roman"/>
                        <a:ea typeface="Times New Roman"/>
                        <a:cs typeface="Arial"/>
                      </a:endParaRPr>
                    </a:p>
                    <a:p>
                      <a:pPr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Light protocol</a:t>
                      </a:r>
                      <a:endParaRPr lang="de-CH" sz="1100" dirty="0">
                        <a:latin typeface="Times New Roman"/>
                        <a:ea typeface="Times New Roman"/>
                        <a:cs typeface="Arial"/>
                      </a:endParaRPr>
                    </a:p>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Transmission scheduling</a:t>
                      </a:r>
                      <a:endParaRPr lang="de-CH" sz="1100" dirty="0">
                        <a:latin typeface="Times New Roman"/>
                        <a:ea typeface="Times New Roman"/>
                        <a:cs typeface="Arial"/>
                      </a:endParaRPr>
                    </a:p>
                    <a:p>
                      <a:pPr marL="180340" indent="-180340" hangingPunct="0">
                        <a:spcBef>
                          <a:spcPts val="200"/>
                        </a:spcBef>
                        <a:spcAft>
                          <a:spcPts val="200"/>
                        </a:spcAft>
                        <a:tabLst>
                          <a:tab pos="180340" algn="l"/>
                          <a:tab pos="540385" algn="l"/>
                          <a:tab pos="900430" algn="l"/>
                          <a:tab pos="1260475" algn="l"/>
                          <a:tab pos="1620520" algn="l"/>
                          <a:tab pos="1980565" algn="l"/>
                          <a:tab pos="2340610" algn="l"/>
                        </a:tabLst>
                      </a:pPr>
                      <a:r>
                        <a:rPr lang="en-GB" sz="1100" dirty="0">
                          <a:latin typeface="Times New Roman"/>
                          <a:ea typeface="Times New Roman"/>
                          <a:cs typeface="Arial"/>
                        </a:rPr>
                        <a:t>	Energy-aware network planning (static)</a:t>
                      </a:r>
                      <a:endParaRPr lang="de-CH" sz="1100" dirty="0">
                        <a:latin typeface="Times New Roman"/>
                        <a:ea typeface="Times New Roman"/>
                        <a:cs typeface="Arial"/>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bl>
          </a:graphicData>
        </a:graphic>
      </p:graphicFrame>
      <p:pic>
        <p:nvPicPr>
          <p:cNvPr id="7" name="Picture 3"/>
          <p:cNvPicPr>
            <a:picLocks noChangeAspect="1" noChangeArrowheads="1"/>
          </p:cNvPicPr>
          <p:nvPr/>
        </p:nvPicPr>
        <p:blipFill>
          <a:blip r:embed="rId3" cstate="print"/>
          <a:srcRect/>
          <a:stretch>
            <a:fillRect/>
          </a:stretch>
        </p:blipFill>
        <p:spPr bwMode="auto">
          <a:xfrm>
            <a:off x="936104" y="5301208"/>
            <a:ext cx="2699792" cy="125438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83568" y="323945"/>
            <a:ext cx="7161319" cy="553998"/>
          </a:xfrm>
          <a:prstGeom prst="rect">
            <a:avLst/>
          </a:prstGeom>
          <a:noFill/>
        </p:spPr>
        <p:txBody>
          <a:bodyPr wrap="none" rtlCol="0">
            <a:spAutoFit/>
          </a:bodyPr>
          <a:lstStyle/>
          <a:p>
            <a:r>
              <a:rPr lang="en-GB" sz="3000" b="1" dirty="0" smtClean="0"/>
              <a:t>Calculation of network energy consumption</a:t>
            </a:r>
            <a:endParaRPr lang="en-GB" sz="30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2049" name="Object 1"/>
          <p:cNvGraphicFramePr>
            <a:graphicFrameLocks noChangeAspect="1"/>
          </p:cNvGraphicFramePr>
          <p:nvPr/>
        </p:nvGraphicFramePr>
        <p:xfrm>
          <a:off x="467544" y="1340768"/>
          <a:ext cx="7746762" cy="3600400"/>
        </p:xfrm>
        <a:graphic>
          <a:graphicData uri="http://schemas.openxmlformats.org/presentationml/2006/ole">
            <mc:AlternateContent xmlns:mc="http://schemas.openxmlformats.org/markup-compatibility/2006">
              <mc:Choice xmlns:v="urn:schemas-microsoft-com:vml" Requires="v">
                <p:oleObj spid="_x0000_s2052" r:id="rId4" imgW="4707360" imgH="2189160" progId="">
                  <p:embed/>
                </p:oleObj>
              </mc:Choice>
              <mc:Fallback>
                <p:oleObj r:id="rId4" imgW="4707360" imgH="21891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40768"/>
                        <a:ext cx="7746762" cy="36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feld 5"/>
          <p:cNvSpPr txBox="1"/>
          <p:nvPr/>
        </p:nvSpPr>
        <p:spPr>
          <a:xfrm>
            <a:off x="467544" y="5373216"/>
            <a:ext cx="7246407" cy="707886"/>
          </a:xfrm>
          <a:prstGeom prst="rect">
            <a:avLst/>
          </a:prstGeom>
          <a:noFill/>
        </p:spPr>
        <p:txBody>
          <a:bodyPr wrap="none" rtlCol="0">
            <a:spAutoFit/>
          </a:bodyPr>
          <a:lstStyle/>
          <a:p>
            <a:r>
              <a:rPr lang="en-US" sz="2000" b="1" dirty="0" smtClean="0"/>
              <a:t>Network energy profile: </a:t>
            </a:r>
            <a:r>
              <a:rPr lang="en-US" sz="2000" dirty="0" smtClean="0"/>
              <a:t>Energy consumption of network elements</a:t>
            </a:r>
            <a:br>
              <a:rPr lang="en-US" sz="2000" dirty="0" smtClean="0"/>
            </a:br>
            <a:r>
              <a:rPr lang="en-US" sz="2000" dirty="0" smtClean="0"/>
              <a:t>versus offered traffic load (for each interface, node and server)</a:t>
            </a:r>
            <a:endParaRPr lang="de-CH" sz="2000" dirty="0"/>
          </a:p>
        </p:txBody>
      </p:sp>
      <p:sp>
        <p:nvSpPr>
          <p:cNvPr id="8" name="Textfeld 7"/>
          <p:cNvSpPr txBox="1"/>
          <p:nvPr/>
        </p:nvSpPr>
        <p:spPr>
          <a:xfrm>
            <a:off x="1342363" y="4119463"/>
            <a:ext cx="997389" cy="461665"/>
          </a:xfrm>
          <a:prstGeom prst="rect">
            <a:avLst/>
          </a:prstGeom>
          <a:noFill/>
        </p:spPr>
        <p:txBody>
          <a:bodyPr wrap="none" rtlCol="0">
            <a:spAutoFit/>
          </a:bodyPr>
          <a:lstStyle/>
          <a:p>
            <a:r>
              <a:rPr lang="de-CH" sz="1000" dirty="0" smtClean="0">
                <a:latin typeface="Arial" pitchFamily="34" charset="0"/>
                <a:cs typeface="Arial" pitchFamily="34" charset="0"/>
              </a:rPr>
              <a:t>(on/off/</a:t>
            </a:r>
            <a:r>
              <a:rPr lang="de-CH" sz="1000" dirty="0" err="1" smtClean="0">
                <a:latin typeface="Arial" pitchFamily="34" charset="0"/>
                <a:cs typeface="Arial" pitchFamily="34" charset="0"/>
              </a:rPr>
              <a:t>sleep</a:t>
            </a:r>
            <a:r>
              <a:rPr lang="de-CH" sz="1000" dirty="0" smtClean="0">
                <a:latin typeface="Arial" pitchFamily="34" charset="0"/>
                <a:cs typeface="Arial" pitchFamily="34" charset="0"/>
              </a:rPr>
              <a:t>)</a:t>
            </a:r>
            <a:r>
              <a:rPr lang="de-CH" dirty="0" smtClean="0"/>
              <a:t> </a:t>
            </a:r>
            <a:endParaRPr lang="de-CH"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5496" y="332656"/>
            <a:ext cx="8292398" cy="553998"/>
          </a:xfrm>
          <a:prstGeom prst="rect">
            <a:avLst/>
          </a:prstGeom>
          <a:noFill/>
        </p:spPr>
        <p:txBody>
          <a:bodyPr wrap="none" rtlCol="0">
            <a:spAutoFit/>
          </a:bodyPr>
          <a:lstStyle/>
          <a:p>
            <a:r>
              <a:rPr lang="en-GB" sz="3000" b="1" dirty="0" smtClean="0"/>
              <a:t>Calculation of network energy consumption (cont.)</a:t>
            </a:r>
            <a:endParaRPr lang="en-GB" sz="30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6" name="Textfeld 5"/>
          <p:cNvSpPr txBox="1"/>
          <p:nvPr/>
        </p:nvSpPr>
        <p:spPr>
          <a:xfrm>
            <a:off x="5580112" y="1124744"/>
            <a:ext cx="3096344" cy="338554"/>
          </a:xfrm>
          <a:prstGeom prst="rect">
            <a:avLst/>
          </a:prstGeom>
          <a:noFill/>
        </p:spPr>
        <p:txBody>
          <a:bodyPr wrap="square" rtlCol="0">
            <a:spAutoFit/>
          </a:bodyPr>
          <a:lstStyle/>
          <a:p>
            <a:r>
              <a:rPr lang="en-US" sz="1600" dirty="0" smtClean="0"/>
              <a:t>For further details see </a:t>
            </a:r>
            <a:r>
              <a:rPr lang="en-US" sz="1600" dirty="0" err="1" smtClean="0"/>
              <a:t>alsoc</a:t>
            </a:r>
            <a:r>
              <a:rPr lang="en-US" sz="1600" dirty="0" smtClean="0"/>
              <a:t> Y.3022</a:t>
            </a:r>
            <a:endParaRPr lang="de-CH" sz="1600" dirty="0"/>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23" name="Object 3"/>
          <p:cNvGraphicFramePr>
            <a:graphicFrameLocks noChangeAspect="1"/>
          </p:cNvGraphicFramePr>
          <p:nvPr/>
        </p:nvGraphicFramePr>
        <p:xfrm>
          <a:off x="179512" y="836712"/>
          <a:ext cx="4320480" cy="626156"/>
        </p:xfrm>
        <a:graphic>
          <a:graphicData uri="http://schemas.openxmlformats.org/presentationml/2006/ole">
            <mc:AlternateContent xmlns:mc="http://schemas.openxmlformats.org/markup-compatibility/2006">
              <mc:Choice xmlns:v="urn:schemas-microsoft-com:vml" Requires="v">
                <p:oleObj spid="_x0000_s30771" r:id="rId4" imgW="2145369" imgH="304668" progId="">
                  <p:embed/>
                </p:oleObj>
              </mc:Choice>
              <mc:Fallback>
                <p:oleObj r:id="rId4" imgW="2145369" imgH="304668"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36712"/>
                        <a:ext cx="4320480" cy="626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25" name="Object 5"/>
          <p:cNvGraphicFramePr>
            <a:graphicFrameLocks noChangeAspect="1"/>
          </p:cNvGraphicFramePr>
          <p:nvPr/>
        </p:nvGraphicFramePr>
        <p:xfrm>
          <a:off x="179512" y="1844824"/>
          <a:ext cx="3024336" cy="658015"/>
        </p:xfrm>
        <a:graphic>
          <a:graphicData uri="http://schemas.openxmlformats.org/presentationml/2006/ole">
            <mc:AlternateContent xmlns:mc="http://schemas.openxmlformats.org/markup-compatibility/2006">
              <mc:Choice xmlns:v="urn:schemas-microsoft-com:vml" Requires="v">
                <p:oleObj spid="_x0000_s30772" name="Formel" r:id="rId6" imgW="2273300" imgH="482600" progId="Equation.3">
                  <p:embed/>
                </p:oleObj>
              </mc:Choice>
              <mc:Fallback>
                <p:oleObj name="Formel" r:id="rId6" imgW="2273300" imgH="482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844824"/>
                        <a:ext cx="3024336" cy="6580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feld 10"/>
          <p:cNvSpPr txBox="1"/>
          <p:nvPr/>
        </p:nvSpPr>
        <p:spPr>
          <a:xfrm>
            <a:off x="179512" y="1556792"/>
            <a:ext cx="1677062" cy="261610"/>
          </a:xfrm>
          <a:prstGeom prst="rect">
            <a:avLst/>
          </a:prstGeom>
          <a:noFill/>
        </p:spPr>
        <p:txBody>
          <a:bodyPr wrap="none" rtlCol="0">
            <a:spAutoFit/>
          </a:bodyPr>
          <a:lstStyle/>
          <a:p>
            <a:r>
              <a:rPr lang="en-US" sz="1100" i="1" dirty="0" err="1" smtClean="0"/>
              <a:t>node,i</a:t>
            </a:r>
            <a:r>
              <a:rPr lang="en-US" sz="1100" i="1" dirty="0" smtClean="0"/>
              <a:t> : in case of a switch</a:t>
            </a:r>
            <a:endParaRPr lang="de-CH" sz="1100" dirty="0"/>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27" name="Object 7"/>
          <p:cNvGraphicFramePr>
            <a:graphicFrameLocks noChangeAspect="1"/>
          </p:cNvGraphicFramePr>
          <p:nvPr/>
        </p:nvGraphicFramePr>
        <p:xfrm>
          <a:off x="179512" y="2564904"/>
          <a:ext cx="2304255" cy="381499"/>
        </p:xfrm>
        <a:graphic>
          <a:graphicData uri="http://schemas.openxmlformats.org/presentationml/2006/ole">
            <mc:AlternateContent xmlns:mc="http://schemas.openxmlformats.org/markup-compatibility/2006">
              <mc:Choice xmlns:v="urn:schemas-microsoft-com:vml" Requires="v">
                <p:oleObj spid="_x0000_s30773" name="Formel" r:id="rId8" imgW="1435100" imgH="241300" progId="Equation.3">
                  <p:embed/>
                </p:oleObj>
              </mc:Choice>
              <mc:Fallback>
                <p:oleObj name="Formel" r:id="rId8" imgW="1435100" imgH="2413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564904"/>
                        <a:ext cx="2304255" cy="3814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feld 13"/>
          <p:cNvSpPr txBox="1"/>
          <p:nvPr/>
        </p:nvSpPr>
        <p:spPr>
          <a:xfrm>
            <a:off x="3491880" y="1556792"/>
            <a:ext cx="1665841" cy="261610"/>
          </a:xfrm>
          <a:prstGeom prst="rect">
            <a:avLst/>
          </a:prstGeom>
          <a:noFill/>
        </p:spPr>
        <p:txBody>
          <a:bodyPr wrap="none" rtlCol="0">
            <a:spAutoFit/>
          </a:bodyPr>
          <a:lstStyle/>
          <a:p>
            <a:r>
              <a:rPr lang="en-US" sz="1100" i="1" dirty="0" err="1" smtClean="0"/>
              <a:t>node,i</a:t>
            </a:r>
            <a:r>
              <a:rPr lang="en-US" sz="1100" i="1" dirty="0" smtClean="0"/>
              <a:t> : in case of a router</a:t>
            </a:r>
            <a:endParaRPr lang="de-CH" sz="1100" dirty="0"/>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29" name="Object 9"/>
          <p:cNvGraphicFramePr>
            <a:graphicFrameLocks noChangeAspect="1"/>
          </p:cNvGraphicFramePr>
          <p:nvPr/>
        </p:nvGraphicFramePr>
        <p:xfrm>
          <a:off x="3491880" y="1988841"/>
          <a:ext cx="2808311" cy="375305"/>
        </p:xfrm>
        <a:graphic>
          <a:graphicData uri="http://schemas.openxmlformats.org/presentationml/2006/ole">
            <mc:AlternateContent xmlns:mc="http://schemas.openxmlformats.org/markup-compatibility/2006">
              <mc:Choice xmlns:v="urn:schemas-microsoft-com:vml" Requires="v">
                <p:oleObj spid="_x0000_s30774" name="Formel" r:id="rId10" imgW="2070100" imgH="266700" progId="Equation.3">
                  <p:embed/>
                </p:oleObj>
              </mc:Choice>
              <mc:Fallback>
                <p:oleObj name="Formel" r:id="rId10" imgW="2070100" imgH="2667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1880" y="1988841"/>
                        <a:ext cx="2808311" cy="375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31" name="Object 11"/>
          <p:cNvGraphicFramePr>
            <a:graphicFrameLocks noChangeAspect="1"/>
          </p:cNvGraphicFramePr>
          <p:nvPr/>
        </p:nvGraphicFramePr>
        <p:xfrm>
          <a:off x="3491880" y="2348880"/>
          <a:ext cx="1944216" cy="693392"/>
        </p:xfrm>
        <a:graphic>
          <a:graphicData uri="http://schemas.openxmlformats.org/presentationml/2006/ole">
            <mc:AlternateContent xmlns:mc="http://schemas.openxmlformats.org/markup-compatibility/2006">
              <mc:Choice xmlns:v="urn:schemas-microsoft-com:vml" Requires="v">
                <p:oleObj spid="_x0000_s30775" name="Formel" r:id="rId12" imgW="1358310" imgH="482391" progId="Equation.3">
                  <p:embed/>
                </p:oleObj>
              </mc:Choice>
              <mc:Fallback>
                <p:oleObj name="Formel" r:id="rId12" imgW="1358310" imgH="482391"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1880" y="2348880"/>
                        <a:ext cx="1944216" cy="693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33" name="Object 13"/>
          <p:cNvGraphicFramePr>
            <a:graphicFrameLocks noChangeAspect="1"/>
          </p:cNvGraphicFramePr>
          <p:nvPr/>
        </p:nvGraphicFramePr>
        <p:xfrm>
          <a:off x="3491880" y="3101890"/>
          <a:ext cx="5493208" cy="327110"/>
        </p:xfrm>
        <a:graphic>
          <a:graphicData uri="http://schemas.openxmlformats.org/presentationml/2006/ole">
            <mc:AlternateContent xmlns:mc="http://schemas.openxmlformats.org/markup-compatibility/2006">
              <mc:Choice xmlns:v="urn:schemas-microsoft-com:vml" Requires="v">
                <p:oleObj spid="_x0000_s30776" name="Formel" r:id="rId14" imgW="4635500" imgH="266700" progId="Equation.3">
                  <p:embed/>
                </p:oleObj>
              </mc:Choice>
              <mc:Fallback>
                <p:oleObj name="Formel" r:id="rId14" imgW="4635500" imgH="266700" progId="Equation.3">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1880" y="3101890"/>
                        <a:ext cx="5493208" cy="327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36" name="Object 16"/>
          <p:cNvGraphicFramePr>
            <a:graphicFrameLocks noChangeAspect="1"/>
          </p:cNvGraphicFramePr>
          <p:nvPr/>
        </p:nvGraphicFramePr>
        <p:xfrm>
          <a:off x="3491880" y="3429000"/>
          <a:ext cx="2691993" cy="648072"/>
        </p:xfrm>
        <a:graphic>
          <a:graphicData uri="http://schemas.openxmlformats.org/presentationml/2006/ole">
            <mc:AlternateContent xmlns:mc="http://schemas.openxmlformats.org/markup-compatibility/2006">
              <mc:Choice xmlns:v="urn:schemas-microsoft-com:vml" Requires="v">
                <p:oleObj spid="_x0000_s30777" r:id="rId16" imgW="2057400" imgH="482600" progId="">
                  <p:embed/>
                </p:oleObj>
              </mc:Choice>
              <mc:Fallback>
                <p:oleObj r:id="rId16" imgW="2057400" imgH="482600" progId="">
                  <p:embed/>
                  <p:pic>
                    <p:nvPicPr>
                      <p:cNvPr id="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1880" y="3429000"/>
                        <a:ext cx="2691993"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38" name="Object 18"/>
          <p:cNvGraphicFramePr>
            <a:graphicFrameLocks noChangeAspect="1"/>
          </p:cNvGraphicFramePr>
          <p:nvPr/>
        </p:nvGraphicFramePr>
        <p:xfrm>
          <a:off x="3491880" y="3909483"/>
          <a:ext cx="5328592" cy="599637"/>
        </p:xfrm>
        <a:graphic>
          <a:graphicData uri="http://schemas.openxmlformats.org/presentationml/2006/ole">
            <mc:AlternateContent xmlns:mc="http://schemas.openxmlformats.org/markup-compatibility/2006">
              <mc:Choice xmlns:v="urn:schemas-microsoft-com:vml" Requires="v">
                <p:oleObj spid="_x0000_s30778" r:id="rId18" imgW="3721100" imgH="431800" progId="">
                  <p:embed/>
                </p:oleObj>
              </mc:Choice>
              <mc:Fallback>
                <p:oleObj r:id="rId18" imgW="3721100" imgH="431800" progId="">
                  <p:embed/>
                  <p:pic>
                    <p:nvPicPr>
                      <p:cNvPr id="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91880" y="3909483"/>
                        <a:ext cx="5328592" cy="59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40" name="Object 20"/>
          <p:cNvGraphicFramePr>
            <a:graphicFrameLocks noChangeAspect="1"/>
          </p:cNvGraphicFramePr>
          <p:nvPr/>
        </p:nvGraphicFramePr>
        <p:xfrm>
          <a:off x="179512" y="5013176"/>
          <a:ext cx="5112568" cy="641126"/>
        </p:xfrm>
        <a:graphic>
          <a:graphicData uri="http://schemas.openxmlformats.org/presentationml/2006/ole">
            <mc:AlternateContent xmlns:mc="http://schemas.openxmlformats.org/markup-compatibility/2006">
              <mc:Choice xmlns:v="urn:schemas-microsoft-com:vml" Requires="v">
                <p:oleObj spid="_x0000_s30779" r:id="rId20" imgW="2959100" imgH="368300" progId="">
                  <p:embed/>
                </p:oleObj>
              </mc:Choice>
              <mc:Fallback>
                <p:oleObj r:id="rId20" imgW="2959100" imgH="368300" progId="">
                  <p:embed/>
                  <p:pic>
                    <p:nvPicPr>
                      <p:cNvPr id="0"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9512" y="5013176"/>
                        <a:ext cx="5112568" cy="641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42" name="Object 22"/>
          <p:cNvGraphicFramePr>
            <a:graphicFrameLocks noChangeAspect="1"/>
          </p:cNvGraphicFramePr>
          <p:nvPr/>
        </p:nvGraphicFramePr>
        <p:xfrm>
          <a:off x="179512" y="5661248"/>
          <a:ext cx="2448271" cy="345462"/>
        </p:xfrm>
        <a:graphic>
          <a:graphicData uri="http://schemas.openxmlformats.org/presentationml/2006/ole">
            <mc:AlternateContent xmlns:mc="http://schemas.openxmlformats.org/markup-compatibility/2006">
              <mc:Choice xmlns:v="urn:schemas-microsoft-com:vml" Requires="v">
                <p:oleObj spid="_x0000_s30780" r:id="rId22" imgW="1371600" imgH="190500" progId="">
                  <p:embed/>
                </p:oleObj>
              </mc:Choice>
              <mc:Fallback>
                <p:oleObj r:id="rId22" imgW="1371600" imgH="190500" progId="">
                  <p:embed/>
                  <p:pic>
                    <p:nvPicPr>
                      <p:cNvPr id="0"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512" y="5661248"/>
                        <a:ext cx="2448271" cy="34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44" name="Object 24"/>
          <p:cNvGraphicFramePr>
            <a:graphicFrameLocks noChangeAspect="1"/>
          </p:cNvGraphicFramePr>
          <p:nvPr/>
        </p:nvGraphicFramePr>
        <p:xfrm>
          <a:off x="179512" y="6158758"/>
          <a:ext cx="3888431" cy="366586"/>
        </p:xfrm>
        <a:graphic>
          <a:graphicData uri="http://schemas.openxmlformats.org/presentationml/2006/ole">
            <mc:AlternateContent xmlns:mc="http://schemas.openxmlformats.org/markup-compatibility/2006">
              <mc:Choice xmlns:v="urn:schemas-microsoft-com:vml" Requires="v">
                <p:oleObj spid="_x0000_s30781" name="Formel" r:id="rId24" imgW="2832100" imgH="266700" progId="Equation.3">
                  <p:embed/>
                </p:oleObj>
              </mc:Choice>
              <mc:Fallback>
                <p:oleObj name="Formel" r:id="rId24" imgW="2832100" imgH="266700" progId="Equation.3">
                  <p:embed/>
                  <p:pic>
                    <p:nvPicPr>
                      <p:cNvPr id="0" name="Picture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512" y="6158758"/>
                        <a:ext cx="3888431" cy="366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30746" name="Object 26"/>
          <p:cNvGraphicFramePr>
            <a:graphicFrameLocks noChangeAspect="1"/>
          </p:cNvGraphicFramePr>
          <p:nvPr/>
        </p:nvGraphicFramePr>
        <p:xfrm>
          <a:off x="35496" y="2924944"/>
          <a:ext cx="3359617" cy="2088232"/>
        </p:xfrm>
        <a:graphic>
          <a:graphicData uri="http://schemas.openxmlformats.org/presentationml/2006/ole">
            <mc:AlternateContent xmlns:mc="http://schemas.openxmlformats.org/markup-compatibility/2006">
              <mc:Choice xmlns:v="urn:schemas-microsoft-com:vml" Requires="v">
                <p:oleObj spid="_x0000_s30782" r:id="rId26" imgW="4894560" imgH="3068280" progId="">
                  <p:embed/>
                </p:oleObj>
              </mc:Choice>
              <mc:Fallback>
                <p:oleObj r:id="rId26" imgW="4894560" imgH="3068280" progId="">
                  <p:embed/>
                  <p:pic>
                    <p:nvPicPr>
                      <p:cNvPr id="0" name="Picture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496" y="2924944"/>
                        <a:ext cx="3359617" cy="2088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48" name="Picture 28" descr="shutterstock_33370924-Converted.png"/>
          <p:cNvPicPr>
            <a:picLocks noChangeAspect="1" noChangeArrowheads="1"/>
          </p:cNvPicPr>
          <p:nvPr/>
        </p:nvPicPr>
        <p:blipFill>
          <a:blip r:embed="rId28" cstate="print"/>
          <a:srcRect/>
          <a:stretch>
            <a:fillRect/>
          </a:stretch>
        </p:blipFill>
        <p:spPr bwMode="auto">
          <a:xfrm>
            <a:off x="6516216" y="4725144"/>
            <a:ext cx="2399332" cy="1872208"/>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280503" y="332656"/>
            <a:ext cx="6243825" cy="553998"/>
          </a:xfrm>
          <a:prstGeom prst="rect">
            <a:avLst/>
          </a:prstGeom>
          <a:noFill/>
        </p:spPr>
        <p:txBody>
          <a:bodyPr wrap="none" rtlCol="0">
            <a:spAutoFit/>
          </a:bodyPr>
          <a:lstStyle/>
          <a:p>
            <a:r>
              <a:rPr lang="en-GB" sz="3000" b="1" dirty="0" smtClean="0"/>
              <a:t>Impacts of energy saving technologies</a:t>
            </a:r>
            <a:endParaRPr lang="en-GB" sz="30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16" name="Textfeld 15"/>
          <p:cNvSpPr txBox="1"/>
          <p:nvPr/>
        </p:nvSpPr>
        <p:spPr>
          <a:xfrm>
            <a:off x="179512" y="1124744"/>
            <a:ext cx="8419356" cy="1938992"/>
          </a:xfrm>
          <a:prstGeom prst="rect">
            <a:avLst/>
          </a:prstGeom>
          <a:noFill/>
        </p:spPr>
        <p:txBody>
          <a:bodyPr wrap="none" rtlCol="0">
            <a:spAutoFit/>
          </a:bodyPr>
          <a:lstStyle/>
          <a:p>
            <a:pPr>
              <a:buFont typeface="Wingdings" pitchFamily="2" charset="2"/>
              <a:buChar char="Ø"/>
            </a:pPr>
            <a:r>
              <a:rPr lang="en-US" sz="2000" b="1" dirty="0" smtClean="0"/>
              <a:t>Impacts on network performance</a:t>
            </a:r>
          </a:p>
          <a:p>
            <a:r>
              <a:rPr lang="en-US" sz="2000" dirty="0" smtClean="0"/>
              <a:t>Introduction of energy-saving technologies may alter the network performance</a:t>
            </a:r>
          </a:p>
          <a:p>
            <a:r>
              <a:rPr lang="en-US" sz="2000" dirty="0" smtClean="0"/>
              <a:t>	- increased delays,</a:t>
            </a:r>
          </a:p>
          <a:p>
            <a:r>
              <a:rPr lang="en-US" sz="2000" dirty="0" smtClean="0"/>
              <a:t>	- congestion,</a:t>
            </a:r>
          </a:p>
          <a:p>
            <a:r>
              <a:rPr lang="en-US" sz="2000" dirty="0" smtClean="0"/>
              <a:t>	- connection hang-ups (e.g. in case of too long status transition time)</a:t>
            </a:r>
          </a:p>
          <a:p>
            <a:endParaRPr lang="de-CH" sz="2000" dirty="0"/>
          </a:p>
        </p:txBody>
      </p:sp>
      <p:sp>
        <p:nvSpPr>
          <p:cNvPr id="17" name="Rechteck 16"/>
          <p:cNvSpPr/>
          <p:nvPr/>
        </p:nvSpPr>
        <p:spPr>
          <a:xfrm>
            <a:off x="179512" y="2780928"/>
            <a:ext cx="7920880" cy="1015663"/>
          </a:xfrm>
          <a:prstGeom prst="rect">
            <a:avLst/>
          </a:prstGeom>
        </p:spPr>
        <p:txBody>
          <a:bodyPr wrap="square">
            <a:spAutoFit/>
          </a:bodyPr>
          <a:lstStyle/>
          <a:p>
            <a:pPr>
              <a:buFont typeface="Wingdings" pitchFamily="2" charset="2"/>
              <a:buChar char="Ø"/>
            </a:pPr>
            <a:r>
              <a:rPr lang="en-GB" sz="2000" b="1" dirty="0" smtClean="0"/>
              <a:t>Impacts on service provisionin</a:t>
            </a:r>
            <a:r>
              <a:rPr lang="en-GB" sz="2000" dirty="0" smtClean="0"/>
              <a:t>g</a:t>
            </a:r>
          </a:p>
          <a:p>
            <a:r>
              <a:rPr lang="en-GB" sz="2000" dirty="0" smtClean="0"/>
              <a:t>Mitigation of increased energy consumption because of new service provision</a:t>
            </a:r>
            <a:endParaRPr lang="de-CH" sz="2000" dirty="0"/>
          </a:p>
        </p:txBody>
      </p:sp>
      <p:sp>
        <p:nvSpPr>
          <p:cNvPr id="18" name="Rechteck 17"/>
          <p:cNvSpPr/>
          <p:nvPr/>
        </p:nvSpPr>
        <p:spPr>
          <a:xfrm>
            <a:off x="1979712" y="4460919"/>
            <a:ext cx="6912768" cy="1200329"/>
          </a:xfrm>
          <a:prstGeom prst="rect">
            <a:avLst/>
          </a:prstGeom>
        </p:spPr>
        <p:txBody>
          <a:bodyPr wrap="square">
            <a:spAutoFit/>
          </a:bodyPr>
          <a:lstStyle/>
          <a:p>
            <a:r>
              <a:rPr lang="en-GB" b="1" dirty="0" smtClean="0"/>
              <a:t>Energy-saving technologies have to be realized as the</a:t>
            </a:r>
            <a:br>
              <a:rPr lang="en-GB" b="1" dirty="0" smtClean="0"/>
            </a:br>
            <a:r>
              <a:rPr lang="en-GB" b="1" dirty="0" smtClean="0"/>
              <a:t>trade-off between energy saving and performance degradation</a:t>
            </a:r>
          </a:p>
        </p:txBody>
      </p:sp>
      <p:pic>
        <p:nvPicPr>
          <p:cNvPr id="20" name="Picture 4" descr="C:\Program Files\Microsoft Office\MEDIA\CAGCAT10\j0300840.wmf"/>
          <p:cNvPicPr>
            <a:picLocks noChangeAspect="1" noChangeArrowheads="1"/>
          </p:cNvPicPr>
          <p:nvPr/>
        </p:nvPicPr>
        <p:blipFill>
          <a:blip r:embed="rId3" cstate="print"/>
          <a:srcRect/>
          <a:stretch>
            <a:fillRect/>
          </a:stretch>
        </p:blipFill>
        <p:spPr bwMode="auto">
          <a:xfrm>
            <a:off x="107504" y="4293096"/>
            <a:ext cx="1815084" cy="1528877"/>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280503" y="332656"/>
            <a:ext cx="5414111" cy="553998"/>
          </a:xfrm>
          <a:prstGeom prst="rect">
            <a:avLst/>
          </a:prstGeom>
          <a:noFill/>
        </p:spPr>
        <p:txBody>
          <a:bodyPr wrap="none" rtlCol="0">
            <a:spAutoFit/>
          </a:bodyPr>
          <a:lstStyle/>
          <a:p>
            <a:r>
              <a:rPr lang="en-GB" sz="3000" b="1" dirty="0" smtClean="0"/>
              <a:t>Ongoing work and future studies</a:t>
            </a:r>
            <a:endParaRPr lang="en-GB" sz="30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30747"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16" name="Rechteck 15"/>
          <p:cNvSpPr/>
          <p:nvPr/>
        </p:nvSpPr>
        <p:spPr>
          <a:xfrm>
            <a:off x="251520" y="1268760"/>
            <a:ext cx="6912768" cy="2862322"/>
          </a:xfrm>
          <a:prstGeom prst="rect">
            <a:avLst/>
          </a:prstGeom>
        </p:spPr>
        <p:txBody>
          <a:bodyPr wrap="square">
            <a:spAutoFit/>
          </a:bodyPr>
          <a:lstStyle/>
          <a:p>
            <a:r>
              <a:rPr lang="en-GB" sz="2000" dirty="0" err="1" smtClean="0"/>
              <a:t>Y.energyECN</a:t>
            </a:r>
            <a:r>
              <a:rPr lang="en-GB" sz="2000" dirty="0" smtClean="0"/>
              <a:t> draft recommendation on “</a:t>
            </a:r>
            <a:r>
              <a:rPr lang="en-US" sz="2000" i="1" dirty="0" smtClean="0"/>
              <a:t>Energy efficiency class of networks</a:t>
            </a:r>
            <a:r>
              <a:rPr lang="en-GB" sz="2000" dirty="0" smtClean="0"/>
              <a:t>”: continues work of Y.3022 by the determination of energy efficiency classes that allow to compare networks by their energy consumption</a:t>
            </a:r>
          </a:p>
          <a:p>
            <a:endParaRPr lang="en-GB" sz="2000" dirty="0" smtClean="0"/>
          </a:p>
          <a:p>
            <a:r>
              <a:rPr lang="en-GB" sz="2000" dirty="0" smtClean="0"/>
              <a:t>Mandatory &amp; options technologies for network energy saving</a:t>
            </a:r>
          </a:p>
          <a:p>
            <a:endParaRPr lang="en-GB" sz="2000" dirty="0" smtClean="0"/>
          </a:p>
          <a:p>
            <a:r>
              <a:rPr lang="en-GB" sz="2000" dirty="0" smtClean="0"/>
              <a:t>Overcome (at least to some extend) problems and difficulties implied in current technologies for network energy saving</a:t>
            </a:r>
          </a:p>
        </p:txBody>
      </p:sp>
      <p:sp>
        <p:nvSpPr>
          <p:cNvPr id="17" name="Textfeld 16"/>
          <p:cNvSpPr txBox="1"/>
          <p:nvPr/>
        </p:nvSpPr>
        <p:spPr>
          <a:xfrm>
            <a:off x="251520" y="4479503"/>
            <a:ext cx="6768752" cy="461665"/>
          </a:xfrm>
          <a:prstGeom prst="rect">
            <a:avLst/>
          </a:prstGeom>
          <a:noFill/>
        </p:spPr>
        <p:txBody>
          <a:bodyPr wrap="square" rtlCol="0">
            <a:spAutoFit/>
          </a:bodyPr>
          <a:lstStyle/>
          <a:p>
            <a:r>
              <a:rPr lang="en-US" b="1" dirty="0" smtClean="0"/>
              <a:t>Active participation in work very welcome</a:t>
            </a:r>
          </a:p>
        </p:txBody>
      </p:sp>
      <p:sp>
        <p:nvSpPr>
          <p:cNvPr id="18" name="Textfeld 17"/>
          <p:cNvSpPr txBox="1"/>
          <p:nvPr/>
        </p:nvSpPr>
        <p:spPr>
          <a:xfrm>
            <a:off x="251520" y="5221649"/>
            <a:ext cx="7992888" cy="1015663"/>
          </a:xfrm>
          <a:prstGeom prst="rect">
            <a:avLst/>
          </a:prstGeom>
          <a:noFill/>
        </p:spPr>
        <p:txBody>
          <a:bodyPr wrap="square" rtlCol="0">
            <a:spAutoFit/>
          </a:bodyPr>
          <a:lstStyle/>
          <a:p>
            <a:r>
              <a:rPr lang="en-US" sz="2000" dirty="0" smtClean="0"/>
              <a:t>For further information do no hesitate to ask</a:t>
            </a:r>
          </a:p>
          <a:p>
            <a:pPr>
              <a:buFontTx/>
              <a:buChar char="-"/>
            </a:pPr>
            <a:r>
              <a:rPr lang="en-US" sz="2000" i="1" dirty="0" smtClean="0"/>
              <a:t>Mr. Gyu Myoung Lee, </a:t>
            </a:r>
            <a:r>
              <a:rPr lang="en-US" sz="2000" i="1" dirty="0" err="1" smtClean="0"/>
              <a:t>Rapporteur</a:t>
            </a:r>
            <a:r>
              <a:rPr lang="en-US" sz="2000" i="1" dirty="0" smtClean="0"/>
              <a:t> Q.11,16/13</a:t>
            </a:r>
            <a:r>
              <a:rPr lang="en-US" sz="2000" dirty="0" smtClean="0"/>
              <a:t>, </a:t>
            </a:r>
            <a:r>
              <a:rPr lang="en-US" sz="2000" dirty="0" smtClean="0">
                <a:hlinkClick r:id="rId3"/>
              </a:rPr>
              <a:t>gmlee@kaist.ac.kr</a:t>
            </a:r>
            <a:endParaRPr lang="en-US" sz="2000" dirty="0" smtClean="0"/>
          </a:p>
          <a:p>
            <a:pPr>
              <a:buFontTx/>
              <a:buChar char="-"/>
            </a:pPr>
            <a:r>
              <a:rPr lang="en-US" sz="2000" i="1" dirty="0" smtClean="0"/>
              <a:t>Mr. Leo Lehmann, WP3/13 Co-chairman</a:t>
            </a:r>
            <a:r>
              <a:rPr lang="en-US" sz="2000" dirty="0" smtClean="0"/>
              <a:t>, </a:t>
            </a:r>
            <a:r>
              <a:rPr lang="en-US" sz="2000" dirty="0" smtClean="0">
                <a:hlinkClick r:id="rId4"/>
              </a:rPr>
              <a:t>Leo.Lehmann@bakom.admin.ch</a:t>
            </a:r>
            <a:endParaRPr lang="en-US" sz="2000" dirty="0" smtClean="0"/>
          </a:p>
        </p:txBody>
      </p:sp>
      <p:pic>
        <p:nvPicPr>
          <p:cNvPr id="34818" name="Picture 2" descr="green initiatives-greener.jpg"/>
          <p:cNvPicPr>
            <a:picLocks noChangeAspect="1" noChangeArrowheads="1"/>
          </p:cNvPicPr>
          <p:nvPr/>
        </p:nvPicPr>
        <p:blipFill>
          <a:blip r:embed="rId5" cstate="print"/>
          <a:srcRect/>
          <a:stretch>
            <a:fillRect/>
          </a:stretch>
        </p:blipFill>
        <p:spPr bwMode="auto">
          <a:xfrm>
            <a:off x="6084169" y="4221088"/>
            <a:ext cx="3024335" cy="1224136"/>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dirty="0"/>
          </a:p>
        </p:txBody>
      </p:sp>
      <p:pic>
        <p:nvPicPr>
          <p:cNvPr id="12291" name="Picture 3"/>
          <p:cNvPicPr>
            <a:picLocks noChangeAspect="1" noChangeArrowheads="1"/>
          </p:cNvPicPr>
          <p:nvPr/>
        </p:nvPicPr>
        <p:blipFill>
          <a:blip r:embed="rId2" cstate="print"/>
          <a:srcRect/>
          <a:stretch>
            <a:fillRect/>
          </a:stretch>
        </p:blipFill>
        <p:spPr bwMode="auto">
          <a:xfrm>
            <a:off x="2267744" y="980728"/>
            <a:ext cx="4138930" cy="4032448"/>
          </a:xfrm>
          <a:prstGeom prst="rect">
            <a:avLst/>
          </a:prstGeom>
          <a:noFill/>
          <a:ln w="9525">
            <a:noFill/>
            <a:miter lim="800000"/>
            <a:headEnd/>
            <a:tailEnd/>
          </a:ln>
          <a:effectLst/>
        </p:spPr>
      </p:pic>
      <p:sp>
        <p:nvSpPr>
          <p:cNvPr id="13" name="Textfeld 12"/>
          <p:cNvSpPr txBox="1"/>
          <p:nvPr/>
        </p:nvSpPr>
        <p:spPr>
          <a:xfrm>
            <a:off x="282996" y="323945"/>
            <a:ext cx="7889404" cy="553998"/>
          </a:xfrm>
          <a:prstGeom prst="rect">
            <a:avLst/>
          </a:prstGeom>
          <a:noFill/>
        </p:spPr>
        <p:txBody>
          <a:bodyPr wrap="none" rtlCol="0">
            <a:spAutoFit/>
          </a:bodyPr>
          <a:lstStyle/>
          <a:p>
            <a:r>
              <a:rPr lang="en-GB" sz="3000" b="1" dirty="0" smtClean="0"/>
              <a:t>Objectives and design goals for Future Networks</a:t>
            </a:r>
            <a:endParaRPr lang="en-GB" sz="3000" b="1" dirty="0"/>
          </a:p>
        </p:txBody>
      </p:sp>
      <p:sp>
        <p:nvSpPr>
          <p:cNvPr id="14" name="Textfeld 13"/>
          <p:cNvSpPr txBox="1"/>
          <p:nvPr/>
        </p:nvSpPr>
        <p:spPr>
          <a:xfrm>
            <a:off x="179512" y="5157192"/>
            <a:ext cx="8401659" cy="1569660"/>
          </a:xfrm>
          <a:prstGeom prst="rect">
            <a:avLst/>
          </a:prstGeom>
          <a:noFill/>
        </p:spPr>
        <p:txBody>
          <a:bodyPr wrap="none" rtlCol="0">
            <a:spAutoFit/>
          </a:bodyPr>
          <a:lstStyle/>
          <a:p>
            <a:pPr>
              <a:buFont typeface="Wingdings" pitchFamily="2" charset="2"/>
              <a:buChar char="Ø"/>
            </a:pPr>
            <a:r>
              <a:rPr lang="de-CH" dirty="0" smtClean="0"/>
              <a:t> </a:t>
            </a:r>
            <a:r>
              <a:rPr lang="en-GB" b="1" dirty="0" smtClean="0"/>
              <a:t>Environmental awareness </a:t>
            </a:r>
            <a:r>
              <a:rPr lang="en-GB" dirty="0" smtClean="0"/>
              <a:t>one out of four objectives for Future</a:t>
            </a:r>
            <a:br>
              <a:rPr lang="en-GB" dirty="0" smtClean="0"/>
            </a:br>
            <a:r>
              <a:rPr lang="en-GB" dirty="0" smtClean="0"/>
              <a:t>     Networks recommended by Y.3001</a:t>
            </a:r>
          </a:p>
          <a:p>
            <a:pPr>
              <a:buFont typeface="Wingdings" pitchFamily="2" charset="2"/>
              <a:buChar char="Ø"/>
            </a:pPr>
            <a:r>
              <a:rPr lang="en-GB" dirty="0" smtClean="0"/>
              <a:t> </a:t>
            </a:r>
            <a:r>
              <a:rPr lang="en-GB" b="1" dirty="0" smtClean="0"/>
              <a:t>Energy consumption/ optimization </a:t>
            </a:r>
            <a:r>
              <a:rPr lang="en-GB" dirty="0" smtClean="0"/>
              <a:t>stated as design goal for</a:t>
            </a:r>
            <a:br>
              <a:rPr lang="en-GB" dirty="0" smtClean="0"/>
            </a:br>
            <a:r>
              <a:rPr lang="en-GB" dirty="0" smtClean="0"/>
              <a:t>     Future Networks</a:t>
            </a:r>
            <a:endParaRPr lang="en-GB"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169757" y="116632"/>
            <a:ext cx="3178107" cy="3240360"/>
            <a:chOff x="611560" y="1196752"/>
            <a:chExt cx="3178107" cy="3240360"/>
          </a:xfrm>
        </p:grpSpPr>
        <p:pic>
          <p:nvPicPr>
            <p:cNvPr id="6" name="Picture 3"/>
            <p:cNvPicPr>
              <a:picLocks noChangeAspect="1" noChangeArrowheads="1"/>
            </p:cNvPicPr>
            <p:nvPr/>
          </p:nvPicPr>
          <p:blipFill>
            <a:blip r:embed="rId2" cstate="print"/>
            <a:srcRect/>
            <a:stretch>
              <a:fillRect/>
            </a:stretch>
          </p:blipFill>
          <p:spPr bwMode="auto">
            <a:xfrm>
              <a:off x="611560" y="1196752"/>
              <a:ext cx="3178107" cy="3096344"/>
            </a:xfrm>
            <a:prstGeom prst="rect">
              <a:avLst/>
            </a:prstGeom>
            <a:noFill/>
            <a:ln w="9525">
              <a:noFill/>
              <a:miter lim="800000"/>
              <a:headEnd/>
              <a:tailEnd/>
            </a:ln>
            <a:effectLst/>
          </p:spPr>
        </p:pic>
        <p:sp>
          <p:nvSpPr>
            <p:cNvPr id="7" name="Rechteck 6"/>
            <p:cNvSpPr/>
            <p:nvPr/>
          </p:nvSpPr>
          <p:spPr>
            <a:xfrm>
              <a:off x="611560" y="1196752"/>
              <a:ext cx="3096344"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p:cNvSpPr/>
            <p:nvPr/>
          </p:nvSpPr>
          <p:spPr>
            <a:xfrm>
              <a:off x="2195736" y="1916832"/>
              <a:ext cx="1584176" cy="2520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sp>
        <p:nvSpPr>
          <p:cNvPr id="4" name="Textfeld 3"/>
          <p:cNvSpPr txBox="1"/>
          <p:nvPr/>
        </p:nvSpPr>
        <p:spPr>
          <a:xfrm>
            <a:off x="282996" y="323945"/>
            <a:ext cx="6972999" cy="553998"/>
          </a:xfrm>
          <a:prstGeom prst="rect">
            <a:avLst/>
          </a:prstGeom>
          <a:noFill/>
        </p:spPr>
        <p:txBody>
          <a:bodyPr wrap="none" rtlCol="0">
            <a:spAutoFit/>
          </a:bodyPr>
          <a:lstStyle/>
          <a:p>
            <a:r>
              <a:rPr lang="en-GB" sz="3000" b="1" dirty="0" smtClean="0"/>
              <a:t>Environmental aspects of Future Networks</a:t>
            </a:r>
            <a:endParaRPr lang="en-GB" sz="3000" b="1" dirty="0"/>
          </a:p>
        </p:txBody>
      </p:sp>
      <p:sp>
        <p:nvSpPr>
          <p:cNvPr id="11" name="Rechteck 10"/>
          <p:cNvSpPr/>
          <p:nvPr/>
        </p:nvSpPr>
        <p:spPr>
          <a:xfrm>
            <a:off x="2123728" y="1196752"/>
            <a:ext cx="2376264" cy="14401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800" dirty="0"/>
          </a:p>
        </p:txBody>
      </p:sp>
      <p:sp>
        <p:nvSpPr>
          <p:cNvPr id="12" name="Textfeld 11"/>
          <p:cNvSpPr txBox="1"/>
          <p:nvPr/>
        </p:nvSpPr>
        <p:spPr>
          <a:xfrm>
            <a:off x="2267744" y="1268760"/>
            <a:ext cx="2060757" cy="1292662"/>
          </a:xfrm>
          <a:prstGeom prst="rect">
            <a:avLst/>
          </a:prstGeom>
          <a:noFill/>
        </p:spPr>
        <p:txBody>
          <a:bodyPr wrap="none" rtlCol="0">
            <a:spAutoFit/>
          </a:bodyPr>
          <a:lstStyle/>
          <a:p>
            <a:r>
              <a:rPr lang="en-GB" b="1" dirty="0" smtClean="0"/>
              <a:t>Green by FN</a:t>
            </a:r>
          </a:p>
          <a:p>
            <a:r>
              <a:rPr lang="en-GB" sz="1800" b="1" dirty="0" smtClean="0"/>
              <a:t>Environmental load</a:t>
            </a:r>
          </a:p>
          <a:p>
            <a:r>
              <a:rPr lang="en-GB" sz="1800" b="1" dirty="0" smtClean="0"/>
              <a:t>reduction  achieved</a:t>
            </a:r>
          </a:p>
          <a:p>
            <a:r>
              <a:rPr lang="en-GB" sz="1800" b="1" dirty="0" smtClean="0"/>
              <a:t>by FN</a:t>
            </a:r>
            <a:endParaRPr lang="en-GB" sz="1800" b="1" dirty="0"/>
          </a:p>
        </p:txBody>
      </p:sp>
      <p:sp>
        <p:nvSpPr>
          <p:cNvPr id="13" name="Rechteck 12"/>
          <p:cNvSpPr/>
          <p:nvPr/>
        </p:nvSpPr>
        <p:spPr>
          <a:xfrm>
            <a:off x="5940152" y="1196752"/>
            <a:ext cx="2376264" cy="144016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800" dirty="0"/>
          </a:p>
        </p:txBody>
      </p:sp>
      <p:sp>
        <p:nvSpPr>
          <p:cNvPr id="14" name="Textfeld 13"/>
          <p:cNvSpPr txBox="1"/>
          <p:nvPr/>
        </p:nvSpPr>
        <p:spPr>
          <a:xfrm>
            <a:off x="6084168" y="1340768"/>
            <a:ext cx="2049728" cy="1015663"/>
          </a:xfrm>
          <a:prstGeom prst="rect">
            <a:avLst/>
          </a:prstGeom>
          <a:noFill/>
        </p:spPr>
        <p:txBody>
          <a:bodyPr wrap="none" rtlCol="0">
            <a:spAutoFit/>
          </a:bodyPr>
          <a:lstStyle/>
          <a:p>
            <a:r>
              <a:rPr lang="en-GB" b="1" dirty="0" smtClean="0"/>
              <a:t>Green FN</a:t>
            </a:r>
          </a:p>
          <a:p>
            <a:r>
              <a:rPr lang="en-GB" sz="1800" b="1" dirty="0" smtClean="0"/>
              <a:t>Environmental load</a:t>
            </a:r>
          </a:p>
          <a:p>
            <a:r>
              <a:rPr lang="en-GB" sz="1800" b="1" dirty="0" smtClean="0"/>
              <a:t>caused by FN</a:t>
            </a:r>
            <a:endParaRPr lang="en-GB" sz="1800" b="1" dirty="0"/>
          </a:p>
        </p:txBody>
      </p:sp>
      <p:sp>
        <p:nvSpPr>
          <p:cNvPr id="15" name="Textfeld 14"/>
          <p:cNvSpPr txBox="1"/>
          <p:nvPr/>
        </p:nvSpPr>
        <p:spPr>
          <a:xfrm>
            <a:off x="2002725" y="3068960"/>
            <a:ext cx="3721403" cy="2462213"/>
          </a:xfrm>
          <a:prstGeom prst="rect">
            <a:avLst/>
          </a:prstGeom>
          <a:noFill/>
        </p:spPr>
        <p:txBody>
          <a:bodyPr wrap="none" rtlCol="0">
            <a:spAutoFit/>
          </a:bodyPr>
          <a:lstStyle/>
          <a:p>
            <a:r>
              <a:rPr lang="en-GB" sz="2200" b="1" dirty="0" smtClean="0"/>
              <a:t>Positive issues:</a:t>
            </a:r>
          </a:p>
          <a:p>
            <a:pPr>
              <a:buFont typeface="Wingdings" pitchFamily="2" charset="2"/>
              <a:buChar char="Ø"/>
            </a:pPr>
            <a:r>
              <a:rPr lang="en-GB" sz="2200" dirty="0" smtClean="0"/>
              <a:t>New way of working</a:t>
            </a:r>
            <a:br>
              <a:rPr lang="en-GB" sz="2200" dirty="0" smtClean="0"/>
            </a:br>
            <a:r>
              <a:rPr lang="en-GB" sz="2200" dirty="0" smtClean="0"/>
              <a:t>    (communicating instead of </a:t>
            </a:r>
            <a:br>
              <a:rPr lang="en-GB" sz="2200" dirty="0" smtClean="0"/>
            </a:br>
            <a:r>
              <a:rPr lang="en-GB" sz="2200" dirty="0" smtClean="0"/>
              <a:t>     commuting)</a:t>
            </a:r>
          </a:p>
          <a:p>
            <a:pPr>
              <a:buFont typeface="Wingdings" pitchFamily="2" charset="2"/>
              <a:buChar char="Ø"/>
            </a:pPr>
            <a:r>
              <a:rPr lang="en-GB" sz="2200" dirty="0" smtClean="0"/>
              <a:t>Reduction of movement and</a:t>
            </a:r>
            <a:br>
              <a:rPr lang="en-GB" sz="2200" dirty="0" smtClean="0"/>
            </a:br>
            <a:r>
              <a:rPr lang="en-GB" sz="2200" dirty="0" smtClean="0"/>
              <a:t>    transportation</a:t>
            </a:r>
          </a:p>
          <a:p>
            <a:pPr>
              <a:buFont typeface="Wingdings" pitchFamily="2" charset="2"/>
              <a:buChar char="Ø"/>
            </a:pPr>
            <a:r>
              <a:rPr lang="en-GB" sz="2200" dirty="0" smtClean="0"/>
              <a:t>Reduction of greenhouse gas</a:t>
            </a:r>
          </a:p>
        </p:txBody>
      </p:sp>
      <p:sp>
        <p:nvSpPr>
          <p:cNvPr id="16" name="Textfeld 15"/>
          <p:cNvSpPr txBox="1"/>
          <p:nvPr/>
        </p:nvSpPr>
        <p:spPr>
          <a:xfrm>
            <a:off x="5940152" y="3062570"/>
            <a:ext cx="3118161" cy="1785104"/>
          </a:xfrm>
          <a:prstGeom prst="rect">
            <a:avLst/>
          </a:prstGeom>
          <a:noFill/>
        </p:spPr>
        <p:txBody>
          <a:bodyPr wrap="none" rtlCol="0">
            <a:spAutoFit/>
          </a:bodyPr>
          <a:lstStyle/>
          <a:p>
            <a:r>
              <a:rPr lang="en-GB" sz="2200" b="1" dirty="0" smtClean="0"/>
              <a:t>Negative issues:</a:t>
            </a:r>
          </a:p>
          <a:p>
            <a:pPr>
              <a:buFont typeface="Wingdings" pitchFamily="2" charset="2"/>
              <a:buChar char="Ø"/>
            </a:pPr>
            <a:r>
              <a:rPr lang="en-GB" sz="2200" dirty="0" smtClean="0"/>
              <a:t>Energy consumption</a:t>
            </a:r>
          </a:p>
          <a:p>
            <a:pPr>
              <a:buFont typeface="Wingdings" pitchFamily="2" charset="2"/>
              <a:buChar char="Ø"/>
            </a:pPr>
            <a:r>
              <a:rPr lang="en-GB" sz="2200" dirty="0" smtClean="0"/>
              <a:t>Consumption of natural</a:t>
            </a:r>
            <a:br>
              <a:rPr lang="en-GB" sz="2200" dirty="0" smtClean="0"/>
            </a:br>
            <a:r>
              <a:rPr lang="en-GB" sz="2200" dirty="0" smtClean="0"/>
              <a:t>    resources</a:t>
            </a:r>
          </a:p>
          <a:p>
            <a:pPr>
              <a:buFont typeface="Wingdings" pitchFamily="2" charset="2"/>
              <a:buChar char="Ø"/>
            </a:pPr>
            <a:r>
              <a:rPr lang="en-GB" sz="2200" dirty="0" smtClean="0"/>
              <a:t>Generation of waste</a:t>
            </a:r>
          </a:p>
        </p:txBody>
      </p:sp>
      <p:sp>
        <p:nvSpPr>
          <p:cNvPr id="17" name="Textfeld 16"/>
          <p:cNvSpPr txBox="1"/>
          <p:nvPr/>
        </p:nvSpPr>
        <p:spPr>
          <a:xfrm>
            <a:off x="384823" y="5643245"/>
            <a:ext cx="8075609" cy="954107"/>
          </a:xfrm>
          <a:prstGeom prst="rect">
            <a:avLst/>
          </a:prstGeom>
          <a:noFill/>
        </p:spPr>
        <p:txBody>
          <a:bodyPr wrap="none" rtlCol="0">
            <a:spAutoFit/>
          </a:bodyPr>
          <a:lstStyle/>
          <a:p>
            <a:r>
              <a:rPr lang="de-CH" sz="2800" b="1" dirty="0" smtClean="0"/>
              <a:t>Focus on </a:t>
            </a:r>
            <a:r>
              <a:rPr lang="de-CH" sz="2800" b="1" dirty="0" err="1" smtClean="0"/>
              <a:t>green</a:t>
            </a:r>
            <a:r>
              <a:rPr lang="de-CH" sz="2800" b="1" dirty="0" smtClean="0"/>
              <a:t> FN: </a:t>
            </a:r>
            <a:r>
              <a:rPr lang="en-US" sz="2800" dirty="0" smtClean="0"/>
              <a:t>energy saving within the networks</a:t>
            </a:r>
            <a:br>
              <a:rPr lang="en-US" sz="2800" dirty="0" smtClean="0"/>
            </a:br>
            <a:r>
              <a:rPr lang="en-US" sz="2800" dirty="0" smtClean="0"/>
              <a:t>themselves</a:t>
            </a:r>
            <a:r>
              <a:rPr lang="de-CH" sz="2800" dirty="0" smtClean="0"/>
              <a:t> </a:t>
            </a:r>
            <a:endParaRPr lang="de-CH" sz="28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3337" y="323945"/>
            <a:ext cx="4435060" cy="553998"/>
          </a:xfrm>
          <a:prstGeom prst="rect">
            <a:avLst/>
          </a:prstGeom>
          <a:noFill/>
        </p:spPr>
        <p:txBody>
          <a:bodyPr wrap="none" rtlCol="0">
            <a:spAutoFit/>
          </a:bodyPr>
          <a:lstStyle/>
          <a:p>
            <a:r>
              <a:rPr lang="en-GB" sz="3000" b="1" dirty="0" smtClean="0"/>
              <a:t>Methods for energy saving</a:t>
            </a:r>
            <a:endParaRPr lang="en-GB" sz="3000" b="1" dirty="0"/>
          </a:p>
        </p:txBody>
      </p:sp>
      <p:pic>
        <p:nvPicPr>
          <p:cNvPr id="1027" name="Picture 3" descr="C:\Program Files\Microsoft Office\MEDIA\CAGCAT10\j0252349.wmf"/>
          <p:cNvPicPr>
            <a:picLocks noChangeAspect="1" noChangeArrowheads="1"/>
          </p:cNvPicPr>
          <p:nvPr/>
        </p:nvPicPr>
        <p:blipFill>
          <a:blip r:embed="rId2" cstate="print"/>
          <a:srcRect/>
          <a:stretch>
            <a:fillRect/>
          </a:stretch>
        </p:blipFill>
        <p:spPr bwMode="auto">
          <a:xfrm>
            <a:off x="827584" y="2766761"/>
            <a:ext cx="1826971" cy="1110996"/>
          </a:xfrm>
          <a:prstGeom prst="rect">
            <a:avLst/>
          </a:prstGeom>
          <a:noFill/>
        </p:spPr>
      </p:pic>
      <p:sp>
        <p:nvSpPr>
          <p:cNvPr id="8" name="Textfeld 7"/>
          <p:cNvSpPr txBox="1"/>
          <p:nvPr/>
        </p:nvSpPr>
        <p:spPr>
          <a:xfrm>
            <a:off x="1043608" y="1772816"/>
            <a:ext cx="1331647" cy="461665"/>
          </a:xfrm>
          <a:prstGeom prst="rect">
            <a:avLst/>
          </a:prstGeom>
          <a:noFill/>
        </p:spPr>
        <p:txBody>
          <a:bodyPr wrap="none" rtlCol="0">
            <a:spAutoFit/>
          </a:bodyPr>
          <a:lstStyle/>
          <a:p>
            <a:r>
              <a:rPr lang="en-US" b="1" dirty="0" smtClean="0"/>
              <a:t>technical</a:t>
            </a:r>
          </a:p>
        </p:txBody>
      </p:sp>
      <p:sp>
        <p:nvSpPr>
          <p:cNvPr id="9" name="Textfeld 8"/>
          <p:cNvSpPr txBox="1"/>
          <p:nvPr/>
        </p:nvSpPr>
        <p:spPr>
          <a:xfrm>
            <a:off x="5292080" y="1772816"/>
            <a:ext cx="1921552" cy="461665"/>
          </a:xfrm>
          <a:prstGeom prst="rect">
            <a:avLst/>
          </a:prstGeom>
          <a:noFill/>
        </p:spPr>
        <p:txBody>
          <a:bodyPr wrap="none" rtlCol="0">
            <a:spAutoFit/>
          </a:bodyPr>
          <a:lstStyle/>
          <a:p>
            <a:r>
              <a:rPr lang="en-US" b="1" dirty="0" smtClean="0"/>
              <a:t>non-technical</a:t>
            </a:r>
          </a:p>
        </p:txBody>
      </p:sp>
      <p:sp>
        <p:nvSpPr>
          <p:cNvPr id="10" name="Textfeld 9"/>
          <p:cNvSpPr txBox="1"/>
          <p:nvPr/>
        </p:nvSpPr>
        <p:spPr>
          <a:xfrm>
            <a:off x="5220072" y="4221088"/>
            <a:ext cx="2459071" cy="461665"/>
          </a:xfrm>
          <a:prstGeom prst="rect">
            <a:avLst/>
          </a:prstGeom>
          <a:noFill/>
        </p:spPr>
        <p:txBody>
          <a:bodyPr wrap="none" rtlCol="0">
            <a:spAutoFit/>
          </a:bodyPr>
          <a:lstStyle/>
          <a:p>
            <a:r>
              <a:rPr lang="en-US" b="1" dirty="0" smtClean="0"/>
              <a:t>Regulation by law</a:t>
            </a:r>
          </a:p>
        </p:txBody>
      </p:sp>
      <p:sp>
        <p:nvSpPr>
          <p:cNvPr id="11" name="Textfeld 10"/>
          <p:cNvSpPr txBox="1"/>
          <p:nvPr/>
        </p:nvSpPr>
        <p:spPr>
          <a:xfrm>
            <a:off x="672769" y="4221088"/>
            <a:ext cx="3299045" cy="461665"/>
          </a:xfrm>
          <a:prstGeom prst="rect">
            <a:avLst/>
          </a:prstGeom>
          <a:noFill/>
        </p:spPr>
        <p:txBody>
          <a:bodyPr wrap="none" rtlCol="0">
            <a:spAutoFit/>
          </a:bodyPr>
          <a:lstStyle/>
          <a:p>
            <a:r>
              <a:rPr lang="en-US" b="1" dirty="0" smtClean="0"/>
              <a:t>static, dynamic methods</a:t>
            </a:r>
          </a:p>
        </p:txBody>
      </p:sp>
      <p:sp>
        <p:nvSpPr>
          <p:cNvPr id="12" name="Textfeld 11"/>
          <p:cNvSpPr txBox="1"/>
          <p:nvPr/>
        </p:nvSpPr>
        <p:spPr>
          <a:xfrm>
            <a:off x="251520" y="5306056"/>
            <a:ext cx="6400214" cy="830997"/>
          </a:xfrm>
          <a:prstGeom prst="rect">
            <a:avLst/>
          </a:prstGeom>
          <a:noFill/>
        </p:spPr>
        <p:txBody>
          <a:bodyPr wrap="none" rtlCol="0">
            <a:spAutoFit/>
          </a:bodyPr>
          <a:lstStyle/>
          <a:p>
            <a:r>
              <a:rPr lang="en-US" b="1" dirty="0" smtClean="0"/>
              <a:t>SG13 is working on technical methods for energy</a:t>
            </a:r>
            <a:br>
              <a:rPr lang="en-US" b="1" dirty="0" smtClean="0"/>
            </a:br>
            <a:r>
              <a:rPr lang="en-US" b="1" dirty="0" smtClean="0"/>
              <a:t>saving</a:t>
            </a:r>
          </a:p>
        </p:txBody>
      </p:sp>
      <p:pic>
        <p:nvPicPr>
          <p:cNvPr id="13" name="Picture 2" descr="http://2.bp.blogspot.com/-fBahS_8EJMg/T3Veou90bJI/AAAAAAAAAJM/3RkvpYiKKxQ/s400/earth-cartoon-mascot-switch-off-thumb137868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773748"/>
            <a:ext cx="1944216" cy="1895612"/>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descr="data:image/jpeg;base64,/9j/4AAQSkZJRgABAQAAAQABAAD/2wCEAAkGBxQQEhUUEhQWFhQUFBQXFxgUFRYVFRQUFxUXFhQVFRYYHSogGBolHRQVITEhJSkrLi4uGR8zODMsNygtLisBCgoKDg0OGhAQGi8kICQsLCwsLCwsLCwsNCwsLCwsLCwsLCwsLCwsLCwsLCwsLCwsLCwsLCwsLCwsLCwsLCwsLP/AABEIANEA8gMBIgACEQEDEQH/xAAcAAEAAQUBAQAAAAAAAAAAAAAABQEEBgcIAwL/xAA/EAABAwIDBAYGCQMEAwAAAAABAAIDBBEFBiESMUFRBxMiMmFxFEJSgZGxIzNDYnKSocHRFSTwFkRTooLC8f/EABkBAQADAQEAAAAAAAAAAAAAAAABAwQFAv/EACoRAQACAgEDAwMDBQAAAAAAAAABAgMRBBIhMRMiQRRRUgVCYTJxgZGx/9oADAMBAAIRAxEAPwDeKIiAiIgIiICIiAiIgIqXWIdIOeI8Mj2W9uoeLRxjf+I+CiSI2k81Zpp8Oj253dr1WDV7zyA3+9a0kzBXYvtO630OlGha0jrSOIceHwWFVk7nPNTWvMkz9QDuZya0cFC4hjLj3nEA7mMNifxLLkyWvOqf7bMeGtY6rpXEmR4fP1lBO8zNN9reDrqCfFb06OM5NxWn2i3Zmjs2VvJ3MeBsVzpDhdRIzrHFsEW8OkNg7ytqp/otzkcJnkbK0vgmI23tB0I0DhfhqVbiiYjUztVl1M9odMqqtcNr46mNssLg+N4u1w3EK6VygREQEREBERAREQEREBERAREQEREBERAREQEREBEVCbIMfztmiPDKZ0r9XHSNnF7zuC0HPVvc51XVu2p5P+o4MaOCvc/Zm9PxBzr3gpiWMad20O+489QViWMYjt9v3MB5cXFZ8kzaemGvDWKx1S+MQrnPd7UrtGgbmDy5r1w/Dyx3d6yoOtjq1n3nFUw6kcywAvPLuv8AZt9o+KkXybH9vTdqQ/WScfHXkomYrGoe4rN53L2qZmRuAkJqajQBp1YzwA4W5qdZlStqGF0kwiBGkbRpbhqo7DMMbDrqX+s47/csgp84CAdW5plk9RrdT4bXgufmz5N6xQ11w117llkjN82Bz+i1dzTOdoT9mTxHgugKSpZKxr43BzHC4INwQVzvjFDLX9qreyJvCNgBf8T4KVyzj02DbOw99RR37cbtZYwfWbb5Ldh5NZiItPdhzce0Tusdm+UVphWIx1UTZYXh8bxcEK7WtkEREBERAREQEREBERAREQEREBERAREQEREFCrPGWOdTytZ3zE8N/EWm36q9VEHI80eywxOu2cSubI0jUm5JKippLykkdmPdy03BdIZ96NIsSeJo3dTON7gNHD7wWk825EqMJmY2YiSCZzfpG90kHVrr7jqq+nS+cvVEQ8GOdDGDvqKjdza3h7rKZwvDxCy29x7x5nksfbN1k7pAdGnZb4WFtPgpWbFjsbLBeV3ZA8+KxZ9zPTDdh1ELitq3Pf1MOrz3ncGDmSr2ipmU4+j1ee9Ie8Sd9uQXnh9KIWbI1c7V7uLnH9l7j5BY8uXpjpr4aqV33lUm+qrE8tNxp8rcvJUQ/wCeXFZ4/hdMRr+F/lzHpMKkMsQL6R5+mhH2R4yRj5+S3fhWJRVUTJoXh8bxcEfLzXP7qlsfac6w3a7reI5L5ylnpmGVTRE69LM76aM32Y3e3Hy8vFdji5bWjVnI5WCK+6ro5F40lS2VjXxuDmuAII1BBXstrCIiICIiAiIgIiICIiAiIgIiICIiAiIgIiICjsfwWGuhdBO3aY74g8CDwKkUQcyZyylLgspBu+jkd2JOLTyPIqAwyovM57e0G9kX4t4nzXV2LYZFVROhmYHxvFiD8x4rm3NeWzhE74ZAepeS6CQcR7LvHcqslNxOmjDkmLd19S1Ae3TevVYtSYiNrsmx5HRZHS1AeLj4LiZcVqS7OPJWYewHvKjMVxYRWawbUh3NH7quM4j1QDW6yO0A5eK+MJwvq+2/WQ7772+Stx461jrs83tNu0PfLuCNnlDq4nXusBsB58lluZsu0ZpyHCOEAaO0b5eaxGuxHZd1cQL5TwHA8yeCtK2oDCOvcaie2jPUZyFuYXr08l7xbeo+ymZrWvTPdLdGmf5MMkMMxdJR7Vg6xPV+I+6uhMMxCOpjbLC8PjeLtc03BXPv+nauaMvnmZTs2bhlmjTzXz0d53nwsyRdU+pprkjYBGyfuk6ALpY80W+fDm5MUx4dHosSyZn2DEy5jQ6KZm+KS21bmOY8llqvUaEREBERAREQEREBERAREQEREBERAREQERec8rWNLnEBrQSSdwA3koLbGMUjpIXzTODWMFyT+g81orF8TfiswqqhpEDCRTxHj99w+CuM1Y+7GKi9yKGB/Yb/AM8g9bxA18FYVE17k6AC3IDyWDlcjXsp5b+Nx9+6yBzDhgcDIwBrhqbafoo/Dq4tZt3sRcH3LJsKwmoxabqKbSJv1sxHZaOTTxPgofO+VajCgYXsLoi67Zmg2IJ7r+RXrDitNPenLmrFva+cBtNI6WTVx7oPLmFIYnWuaRFGLyP3fdHtFQzZBHGHsdoG9k/svoVDoY9si88/d5tb4LxOPdtz/hdGT29nvJL1J6mn7UzvrJN9jx1XqyOOjbtuO3K7idST4JE1tFFtO7Uj/wAxd/CQQ7F6ioN3+qDuA4ADmkzv+3/SI77XHWSzhr6t56pliIybC3Da5qWqs4gR9XSRBgI1cWix8m7iFi9RO6Y3fo31W8LePiq7lTaI8Pc6W8tXLBK2pjeeva8WtpfXu2G8eC6woJC6KNzt7mMJ8y0Erm/o/wACOI4hG230VPaR54XGoYfOxXSzW2FhuC6WKJivdy80xNuyqIisVCIiAiIgIiICIiAiIgIiICIiAqIVD5uxr0Glkn07Nt+4EmwPj5KJnQlnvAFyQAN9+S050gZvdiMjqOkdanb9fM022vuA8lAYrjs1W17pKh8kcg1MJ2Gxjk6PU296jX1rKWIMNmsAu1zBpLfj5+HBZcmeZjVY7tmPBr3WXdROyJgAsyNgs3k0cSfEr2yvlaoxlwNnRUYPaedHSW3hoUtkHIcmIltVWgspwbxwnQv+87wW66eBsbQ1gDWtFgALABRg40Vnqt5Tn5O46a+FpgeDw0ULYYGBjGjhvJ5k8SvXFMOjqYnRTMD2PFiD8xyKulVbGJzD0gZHmwqUAEvo5ZBsn2dR2XclBSz7cz5NzIuy3kCOXwXVmOYRFWwvgnbtRvFiPkRyK5s6QckvwupZDG8uhqCSz2uzvDvivF6xK2l5iVphbTMTUzEWb3QdwHOy+J5jM7ad3QewOHmVb2JPVjutAuL7yNwVwNNyw37S6VPHct/h4eK+YoZJ5GQQtL5ZTZoA1HMnwtqkEb55WwwMMkr7ANHq+J5ALfPRvkJmGs6yWz6p47b/AGfut8Fbiw/Ms+bNqNQk8hZTjwumEbdZHayv4ufx15LJlRVWxgEREBERAREQEREBERAREQEREBEVEBxstLZ9xv8AqlWKeN39nTHalcN0kgPc8RoFP9JWcnA+gUTgZ5BaR43RM4m/ArXFZVxUUQibrztq6WQ7z5LLnyTEdNPLVx8cf1W8LbFmFjzPAAzmwaNc0aWI3XsvTL1H6bUQRxRdbG6VkhF7iJoN5Ab8LKfyp0d1GJ2lrNqGmOoj3SPHjyW3MAypS0FzTxNYSAC4DtG3Mpiw2iI6vL1l5G9xCZjYGgACwAsANwAX2qKq1MYiIgLBulLJzsQiZJAbVFPd0fJ197fes5VEHI226Nz2zRubIHm7dk3v4WGqyLLWTK3EiOrYYYT3pJBa447I5ro2XDYnu23RsLhxLRdXLRZV+nG9rfVtrTG8mZJp8LjtENqQ96V/fcf29yyUIqqxUIiICIiAiIgIiICIiAiIgIiICKiIC150i57NOfRKMCSqkFjbURA+s4jcVb556QSHmjw6z5zcPk3shHG55rWdROKX6OG81XM6zn73PceXIKnJl12jyux4pnvPgnn9EBiivNWTntvHac5x4eAWxej3oxERFVX2knNi1h1ZF7vaV/0adH4oh6RVAOq36m+ojB1sPFbDU0x67z5MmTfaPAAiqitUiIiAiIgIiICIiAiIgIiICIiAiIgIiICIiAiKhQVRUUZmHHoaCEzTvDWjdzceTRxKCQnmaxpc8hrRvJNgPetQZsz3LiDn02Hnq4G6SVB0uOIZ8lE5gx+oxg3lvBQ+rGDZ8w5uPI8lF4jXshisAGRs3N5/yVjzcnU9NO8tmHj9uqy3rqqOii6uEG7t53ySyc/JbG6KciGD+8qxeokF2NOvVNP/ALKF6KclmqkGIVbTsj6mNw38nn9lugBW4cfTG58q82XfaPAqoivZxERAREQEREBERAREQEREBERAREQEREBERAREQFQosN6Qc7sw5gjjHWVUotHGNbfedyCiZ0mI3K6zrnWHDGdrtzP+ribq5x4EjgFqWuMtXKKnEHbb98UA7kbeFxzXnFA5khnqXdbVyalx1EY9lo4WXxI8m7nHfv8AELl8nlTM9FHU4/EiPdd9VdVtdpx0A8gBwsvTImWXYxVdZICKOA8ftHDc0KLoMNlxapbSwEiMG8rxuYzkPHwXRGB4RFRwshhbssYLDx5k+Kv4nH6I6p8quVyN+2q8hiDGhrQA1osANwC9ERbnPEREBERAREQEREBFRfD5mje4DzICD0RQ1bmqjhNpKmJtubgoubpJwxv+8iP4XXQZaiwObpbw1v21/wAIurV3TPh3OT8o/lQnTYyLXI6Z8O5yflH8q5g6XcNd9qW/iFkNM9RYjD0l4Y7/AHkQ8zZSdDm2in+qqYneTlKE2i8mVDHbnNPkQV6oCIiAiIgi8yYyyippJ5CAGNJF+LvVb7zotEUcz3udWTnaqZyXNDterj9Vo91kxTF562NklVI5zQ5wmjtZrNoWaNnjberb0jq7NkOnqngW8Nedlz+Vlm1emro8bDFZ6rLna5X11N+ajpjLVSilpWl0smhI3MHFxPBVpevxCT0eiYXlxsZLWYwcST4LduQMjxYXFv253/WSHeTyHILzxeLMe6z1yeV+2q5yJlKLC6cRt7UjtZX8Xv4+7kslVFVdJzBERAREQEREBERAWG5/6QYMJaGuBknf3Y277c3HgFl80oY0ucbNaCSTwA1JXLmdcZbiWJyzsH0bLMaeDti4DveomdRt6rXqnS6zD0s4lUdx4gaT2RECH25EkrHi2srJG+kTSN29zpXEX92l1fxYaJzY6bOoI4FVxegqpQ0OeHiPuaWcFn+orPbbV9LMeU3R9HsVh1sj3nm02B+KlKfJ9Iz7IO/ELlYTT1dZDuEgA3m+3f3E6K7bnCpbodp3m23yWbLXLafbZfSMceYZq3LlIN1PGP8AxXq3A6cfYs/KsNZnqbjGz3l38L1GfJP+OL8z/wCFR6Gf8l3Xi+zLTgdOd8LPgvJ2WqQ76eP8qxd2fJP+KP8AM/8AheUmepuEbR5Fx+YU+hnj5RNsX2ZFUZOpHj6oN/BvUTW9HkdrxSuZ+I3+SiX5yqXbiW+TAfmrOWqrJtSJHDz2f0BV+Ouavmym8Y7eIW8NLW073mCR7uqIu6Jxd5GwWWZWz/i7Q8sk9I6vV7Jmkua3mLEKIwqKrhY5rHNiDz2ye85ZRkBsUMj2XLnSjtPPHmLKzLy4x135VU4vXOobH6P+kuDFD1RaYqgDVjtzrby0/ss6XL1RL/S8WiqCDsMl2jbS7TcfuumqKqbNG2SMhzHgEEbiCtOPJF6RaPllyUmltS90RFY8NXZ8yVK2R9VSN22v1lh3Eni5vO/JYTl7LzqypZAY52Qud9M17SA1m+zSRprYWXRC+QwDUAX8lV6Ub2ujNaI0ssJwiGkZsQRsjbyYLe9X6IrVIiIgIiICIiAiIgKiqojNuIOpqKomZ344Xub+IDRBrDpszyR/YUru2765w9VvsDkVq/D6TYAa3U8bcSrbD7yF0zyXSPJcSdd51WSYTTWG0d5WHlZtRp0OJh/cu6WAMaAPevZFUMuuRNpnu6vZ8Enlf3r5LuY/S69jGRw+C+bH/wCgqYySjpj7PAlp3t/6r52Gez/1VwQqL16s/d56I+y27A9X9FUSt9k/lVzdVUeq9enC29IPBn7L5JkO4AK82SvRlM87mu+CicyOiEb6GXd95Ku6WPqzdu8KSgwWV29oaOZIV2zDoYtZZL/dbxVV824e60iO63zRhQr6YSW7TW689E6G87OpZf6fVHsE2ic71T7HkdLKfwqsZLtNYyzAFrDPFA1pMjey5jtLb9Dvutf6ZyZi3pyw83BEx1Q6mRc0U/TPXMa1vZOy0C53mwtroi7zj6dMIiICIiAiIgIiICIiAiIgoorNWHOqqOohZ3pYntbfmRopZUQcgkPo3ugqGFj2EjUW0vv8llGGTtewbJB9635mLKlLXttURNdydazgedwtY4r0GWN6OqczjaXcPAbIWbNxoyNWLkzTsx/YPJUI8181eQcapnWjHXNHFpbb4O1UbUVeJ0+ktK+3gwu/ULBb9Pv8NtedSfKWbK4biQvQVLud1AtzQ9v1lG/8jx81VucofWgLfiqbcPLHwujl4p+U/wCmH2We9uq+hXH2GflUE3N9Id7HBeozVRcnKv6XL+Kfqcf5JoV/3I/yoMRPsR/lChv9WUXsuKo7OVGN0RKj6TL+L19Tj/JN/wBVfwDR+FtlQ4nKfWPuUEc9QepTX+P8qv8AreY/VUrvdGT+y9fQ5Z+HmeXij5TjYJpODyPfZXkWCHfK9jB5/wCarF48axWpOzHTyC/3HN+dlfU+RsbqSNtvVA8XOabe4FW1/Tck+Z0qtz6R4T9RjlPSMLYyL8SfmteY5inpTupgaZJHu9UXufBbEwroMc4k1tUT4Q/I7Q+S2VlnJVHh4+ghaH2ALzq4243O73LZxuBTFPVM7lkz8y2SNQ0fD0IV7mg7UYuAbE6i4vY+KLpFF0GHaqIiAiIgIiICIiAiIgIiICIiAiIgL5cqIgwHP253kue8zd8oi8y9R4QSIikEREEvl3vrfvR/6vuVUUfJLZTV9oi9PIqIiAiIoH//2Q==">
            <a:hlinkClick r:id="rId4"/>
          </p:cNvPr>
          <p:cNvSpPr>
            <a:spLocks noChangeAspect="1" noChangeArrowheads="1"/>
          </p:cNvSpPr>
          <p:nvPr/>
        </p:nvSpPr>
        <p:spPr bwMode="auto">
          <a:xfrm>
            <a:off x="106363" y="-2362200"/>
            <a:ext cx="5715000" cy="4933950"/>
          </a:xfrm>
          <a:prstGeom prst="rect">
            <a:avLst/>
          </a:prstGeom>
          <a:noFill/>
        </p:spPr>
        <p:txBody>
          <a:bodyPr vert="horz" wrap="square" lIns="91440" tIns="45720" rIns="91440" bIns="45720" numCol="1" anchor="t" anchorCtr="0" compatLnSpc="1">
            <a:prstTxWarp prst="textNoShape">
              <a:avLst/>
            </a:prstTxWarp>
          </a:bodyPr>
          <a:lstStyle/>
          <a:p>
            <a:endParaRPr lang="de-CH"/>
          </a:p>
        </p:txBody>
      </p:sp>
      <p:sp>
        <p:nvSpPr>
          <p:cNvPr id="14340" name="AutoShape 4" descr="data:image/jpeg;base64,/9j/4AAQSkZJRgABAQAAAQABAAD/2wCEAAkGBxQQEhUUEhQWFhQUFBQXFxgUFRYVFRQUFxUXFhQVFRYYHSogGBolHRQVITEhJSkrLi4uGR8zODMsNygtLisBCgoKDg0OGhAQGi8kICQsLCwsLCwsLCwsNCwsLCwsLCwsLCwsLCwsLCwsLCwsLCwsLCwsLCwsLCwsLCwsLCwsLP/AABEIANEA8gMBIgACEQEDEQH/xAAcAAEAAQUBAQAAAAAAAAAAAAAABQEEBgcIAwL/xAA/EAABAwIDBAYGCQMEAwAAAAABAAIDBBEFBiESMUFRBxMiMmFxFEJSgZGxIzNDYnKSocHRFSTwFkRTooLC8f/EABkBAQADAQEAAAAAAAAAAAAAAAABAwQFAv/EACoRAQACAgEDAwMDBQAAAAAAAAABAgMRBBIhMRMiQRRRUgVCYTJxgZGx/9oADAMBAAIRAxEAPwDeKIiAiIgIiICIiAiIgIqXWIdIOeI8Mj2W9uoeLRxjf+I+CiSI2k81Zpp8Oj253dr1WDV7zyA3+9a0kzBXYvtO630OlGha0jrSOIceHwWFVk7nPNTWvMkz9QDuZya0cFC4hjLj3nEA7mMNifxLLkyWvOqf7bMeGtY6rpXEmR4fP1lBO8zNN9reDrqCfFb06OM5NxWn2i3Zmjs2VvJ3MeBsVzpDhdRIzrHFsEW8OkNg7ytqp/otzkcJnkbK0vgmI23tB0I0DhfhqVbiiYjUztVl1M9odMqqtcNr46mNssLg+N4u1w3EK6VygREQEREBERAREQEREBERAREQEREBERAREQEREBEVCbIMfztmiPDKZ0r9XHSNnF7zuC0HPVvc51XVu2p5P+o4MaOCvc/Zm9PxBzr3gpiWMad20O+489QViWMYjt9v3MB5cXFZ8kzaemGvDWKx1S+MQrnPd7UrtGgbmDy5r1w/Dyx3d6yoOtjq1n3nFUw6kcywAvPLuv8AZt9o+KkXybH9vTdqQ/WScfHXkomYrGoe4rN53L2qZmRuAkJqajQBp1YzwA4W5qdZlStqGF0kwiBGkbRpbhqo7DMMbDrqX+s47/csgp84CAdW5plk9RrdT4bXgufmz5N6xQ11w117llkjN82Bz+i1dzTOdoT9mTxHgugKSpZKxr43BzHC4INwQVzvjFDLX9qreyJvCNgBf8T4KVyzj02DbOw99RR37cbtZYwfWbb5Ldh5NZiItPdhzce0Tusdm+UVphWIx1UTZYXh8bxcEK7WtkEREBERAREQEREBERAREQEREBERAREQEREFCrPGWOdTytZ3zE8N/EWm36q9VEHI80eywxOu2cSubI0jUm5JKippLykkdmPdy03BdIZ96NIsSeJo3dTON7gNHD7wWk825EqMJmY2YiSCZzfpG90kHVrr7jqq+nS+cvVEQ8GOdDGDvqKjdza3h7rKZwvDxCy29x7x5nksfbN1k7pAdGnZb4WFtPgpWbFjsbLBeV3ZA8+KxZ9zPTDdh1ELitq3Pf1MOrz3ncGDmSr2ipmU4+j1ee9Ie8Sd9uQXnh9KIWbI1c7V7uLnH9l7j5BY8uXpjpr4aqV33lUm+qrE8tNxp8rcvJUQ/wCeXFZ4/hdMRr+F/lzHpMKkMsQL6R5+mhH2R4yRj5+S3fhWJRVUTJoXh8bxcEfLzXP7qlsfac6w3a7reI5L5ylnpmGVTRE69LM76aM32Y3e3Hy8vFdji5bWjVnI5WCK+6ro5F40lS2VjXxuDmuAII1BBXstrCIiICIiAiIgIiICIiAiIgIiICIiAiIgIiICjsfwWGuhdBO3aY74g8CDwKkUQcyZyylLgspBu+jkd2JOLTyPIqAwyovM57e0G9kX4t4nzXV2LYZFVROhmYHxvFiD8x4rm3NeWzhE74ZAepeS6CQcR7LvHcqslNxOmjDkmLd19S1Ae3TevVYtSYiNrsmx5HRZHS1AeLj4LiZcVqS7OPJWYewHvKjMVxYRWawbUh3NH7quM4j1QDW6yO0A5eK+MJwvq+2/WQ7772+Stx461jrs83tNu0PfLuCNnlDq4nXusBsB58lluZsu0ZpyHCOEAaO0b5eaxGuxHZd1cQL5TwHA8yeCtK2oDCOvcaie2jPUZyFuYXr08l7xbeo+ymZrWvTPdLdGmf5MMkMMxdJR7Vg6xPV+I+6uhMMxCOpjbLC8PjeLtc03BXPv+nauaMvnmZTs2bhlmjTzXz0d53nwsyRdU+pprkjYBGyfuk6ALpY80W+fDm5MUx4dHosSyZn2DEy5jQ6KZm+KS21bmOY8llqvUaEREBERAREQEREBERAREQEREBERAREQERec8rWNLnEBrQSSdwA3koLbGMUjpIXzTODWMFyT+g81orF8TfiswqqhpEDCRTxHj99w+CuM1Y+7GKi9yKGB/Yb/AM8g9bxA18FYVE17k6AC3IDyWDlcjXsp5b+Nx9+6yBzDhgcDIwBrhqbafoo/Dq4tZt3sRcH3LJsKwmoxabqKbSJv1sxHZaOTTxPgofO+VajCgYXsLoi67Zmg2IJ7r+RXrDitNPenLmrFva+cBtNI6WTVx7oPLmFIYnWuaRFGLyP3fdHtFQzZBHGHsdoG9k/svoVDoY9si88/d5tb4LxOPdtz/hdGT29nvJL1J6mn7UzvrJN9jx1XqyOOjbtuO3K7idST4JE1tFFtO7Uj/wAxd/CQQ7F6ioN3+qDuA4ADmkzv+3/SI77XHWSzhr6t56pliIybC3Da5qWqs4gR9XSRBgI1cWix8m7iFi9RO6Y3fo31W8LePiq7lTaI8Pc6W8tXLBK2pjeeva8WtpfXu2G8eC6woJC6KNzt7mMJ8y0Erm/o/wACOI4hG230VPaR54XGoYfOxXSzW2FhuC6WKJivdy80xNuyqIisVCIiAiIgIiICIiAiIgIiICIiAqIVD5uxr0Glkn07Nt+4EmwPj5KJnQlnvAFyQAN9+S050gZvdiMjqOkdanb9fM022vuA8lAYrjs1W17pKh8kcg1MJ2Gxjk6PU296jX1rKWIMNmsAu1zBpLfj5+HBZcmeZjVY7tmPBr3WXdROyJgAsyNgs3k0cSfEr2yvlaoxlwNnRUYPaedHSW3hoUtkHIcmIltVWgspwbxwnQv+87wW66eBsbQ1gDWtFgALABRg40Vnqt5Tn5O46a+FpgeDw0ULYYGBjGjhvJ5k8SvXFMOjqYnRTMD2PFiD8xyKulVbGJzD0gZHmwqUAEvo5ZBsn2dR2XclBSz7cz5NzIuy3kCOXwXVmOYRFWwvgnbtRvFiPkRyK5s6QckvwupZDG8uhqCSz2uzvDvivF6xK2l5iVphbTMTUzEWb3QdwHOy+J5jM7ad3QewOHmVb2JPVjutAuL7yNwVwNNyw37S6VPHct/h4eK+YoZJ5GQQtL5ZTZoA1HMnwtqkEb55WwwMMkr7ANHq+J5ALfPRvkJmGs6yWz6p47b/AGfut8Fbiw/Ms+bNqNQk8hZTjwumEbdZHayv4ufx15LJlRVWxgEREBERAREQEREBERAREQEREBEVEBxstLZ9xv8AqlWKeN39nTHalcN0kgPc8RoFP9JWcnA+gUTgZ5BaR43RM4m/ArXFZVxUUQibrztq6WQ7z5LLnyTEdNPLVx8cf1W8LbFmFjzPAAzmwaNc0aWI3XsvTL1H6bUQRxRdbG6VkhF7iJoN5Ab8LKfyp0d1GJ2lrNqGmOoj3SPHjyW3MAypS0FzTxNYSAC4DtG3Mpiw2iI6vL1l5G9xCZjYGgACwAsANwAX2qKq1MYiIgLBulLJzsQiZJAbVFPd0fJ197fes5VEHI226Nz2zRubIHm7dk3v4WGqyLLWTK3EiOrYYYT3pJBa447I5ro2XDYnu23RsLhxLRdXLRZV+nG9rfVtrTG8mZJp8LjtENqQ96V/fcf29yyUIqqxUIiICIiAiIgIiICIiAiIgIiICKiIC150i57NOfRKMCSqkFjbURA+s4jcVb556QSHmjw6z5zcPk3shHG55rWdROKX6OG81XM6zn73PceXIKnJl12jyux4pnvPgnn9EBiivNWTntvHac5x4eAWxej3oxERFVX2knNi1h1ZF7vaV/0adH4oh6RVAOq36m+ojB1sPFbDU0x67z5MmTfaPAAiqitUiIiAiIgIiICIiAiIgIiICIiAiIgIiICIiAiKhQVRUUZmHHoaCEzTvDWjdzceTRxKCQnmaxpc8hrRvJNgPetQZsz3LiDn02Hnq4G6SVB0uOIZ8lE5gx+oxg3lvBQ+rGDZ8w5uPI8lF4jXshisAGRs3N5/yVjzcnU9NO8tmHj9uqy3rqqOii6uEG7t53ySyc/JbG6KciGD+8qxeokF2NOvVNP/ALKF6KclmqkGIVbTsj6mNw38nn9lugBW4cfTG58q82XfaPAqoivZxERAREQEREBERAREQEREBERAREQEREBERAREQFQosN6Qc7sw5gjjHWVUotHGNbfedyCiZ0mI3K6zrnWHDGdrtzP+ribq5x4EjgFqWuMtXKKnEHbb98UA7kbeFxzXnFA5khnqXdbVyalx1EY9lo4WXxI8m7nHfv8AELl8nlTM9FHU4/EiPdd9VdVtdpx0A8gBwsvTImWXYxVdZICKOA8ftHDc0KLoMNlxapbSwEiMG8rxuYzkPHwXRGB4RFRwshhbssYLDx5k+Kv4nH6I6p8quVyN+2q8hiDGhrQA1osANwC9ERbnPEREBERAREQEREBFRfD5mje4DzICD0RQ1bmqjhNpKmJtubgoubpJwxv+8iP4XXQZaiwObpbw1v21/wAIurV3TPh3OT8o/lQnTYyLXI6Z8O5yflH8q5g6XcNd9qW/iFkNM9RYjD0l4Y7/AHkQ8zZSdDm2in+qqYneTlKE2i8mVDHbnNPkQV6oCIiAiIgi8yYyyippJ5CAGNJF+LvVb7zotEUcz3udWTnaqZyXNDterj9Vo91kxTF562NklVI5zQ5wmjtZrNoWaNnjberb0jq7NkOnqngW8Nedlz+Vlm1emro8bDFZ6rLna5X11N+ajpjLVSilpWl0smhI3MHFxPBVpevxCT0eiYXlxsZLWYwcST4LduQMjxYXFv253/WSHeTyHILzxeLMe6z1yeV+2q5yJlKLC6cRt7UjtZX8Xv4+7kslVFVdJzBERAREQEREBERAWG5/6QYMJaGuBknf3Y277c3HgFl80oY0ucbNaCSTwA1JXLmdcZbiWJyzsH0bLMaeDti4DveomdRt6rXqnS6zD0s4lUdx4gaT2RECH25EkrHi2srJG+kTSN29zpXEX92l1fxYaJzY6bOoI4FVxegqpQ0OeHiPuaWcFn+orPbbV9LMeU3R9HsVh1sj3nm02B+KlKfJ9Iz7IO/ELlYTT1dZDuEgA3m+3f3E6K7bnCpbodp3m23yWbLXLafbZfSMceYZq3LlIN1PGP8AxXq3A6cfYs/KsNZnqbjGz3l38L1GfJP+OL8z/wCFR6Gf8l3Xi+zLTgdOd8LPgvJ2WqQ76eP8qxd2fJP+KP8AM/8AheUmepuEbR5Fx+YU+hnj5RNsX2ZFUZOpHj6oN/BvUTW9HkdrxSuZ+I3+SiX5yqXbiW+TAfmrOWqrJtSJHDz2f0BV+Ouavmym8Y7eIW8NLW073mCR7uqIu6Jxd5GwWWZWz/i7Q8sk9I6vV7Jmkua3mLEKIwqKrhY5rHNiDz2ye85ZRkBsUMj2XLnSjtPPHmLKzLy4x135VU4vXOobH6P+kuDFD1RaYqgDVjtzrby0/ss6XL1RL/S8WiqCDsMl2jbS7TcfuumqKqbNG2SMhzHgEEbiCtOPJF6RaPllyUmltS90RFY8NXZ8yVK2R9VSN22v1lh3Eni5vO/JYTl7LzqypZAY52Qud9M17SA1m+zSRprYWXRC+QwDUAX8lV6Ub2ujNaI0ssJwiGkZsQRsjbyYLe9X6IrVIiIgIiICIiAiIgKiqojNuIOpqKomZ344Xub+IDRBrDpszyR/YUru2765w9VvsDkVq/D6TYAa3U8bcSrbD7yF0zyXSPJcSdd51WSYTTWG0d5WHlZtRp0OJh/cu6WAMaAPevZFUMuuRNpnu6vZ8Enlf3r5LuY/S69jGRw+C+bH/wCgqYySjpj7PAlp3t/6r52Gez/1VwQqL16s/d56I+y27A9X9FUSt9k/lVzdVUeq9enC29IPBn7L5JkO4AK82SvRlM87mu+CicyOiEb6GXd95Ku6WPqzdu8KSgwWV29oaOZIV2zDoYtZZL/dbxVV824e60iO63zRhQr6YSW7TW689E6G87OpZf6fVHsE2ic71T7HkdLKfwqsZLtNYyzAFrDPFA1pMjey5jtLb9Dvutf6ZyZi3pyw83BEx1Q6mRc0U/TPXMa1vZOy0C53mwtroi7zj6dMIiICIiAiIgIiICIiAiIgoorNWHOqqOohZ3pYntbfmRopZUQcgkPo3ugqGFj2EjUW0vv8llGGTtewbJB9635mLKlLXttURNdydazgedwtY4r0GWN6OqczjaXcPAbIWbNxoyNWLkzTsx/YPJUI8181eQcapnWjHXNHFpbb4O1UbUVeJ0+ktK+3gwu/ULBb9Pv8NtedSfKWbK4biQvQVLud1AtzQ9v1lG/8jx81VucofWgLfiqbcPLHwujl4p+U/wCmH2We9uq+hXH2GflUE3N9Id7HBeozVRcnKv6XL+Kfqcf5JoV/3I/yoMRPsR/lChv9WUXsuKo7OVGN0RKj6TL+L19Tj/JN/wBVfwDR+FtlQ4nKfWPuUEc9QepTX+P8qv8AreY/VUrvdGT+y9fQ5Z+HmeXij5TjYJpODyPfZXkWCHfK9jB5/wCarF48axWpOzHTyC/3HN+dlfU+RsbqSNtvVA8XOabe4FW1/Tck+Z0qtz6R4T9RjlPSMLYyL8SfmteY5inpTupgaZJHu9UXufBbEwroMc4k1tUT4Q/I7Q+S2VlnJVHh4+ghaH2ALzq4243O73LZxuBTFPVM7lkz8y2SNQ0fD0IV7mg7UYuAbE6i4vY+KLpFF0GHaqIiAiIgIiICIiAiIgIiICIiAiIgL5cqIgwHP253kue8zd8oi8y9R4QSIikEREEvl3vrfvR/6vuVUUfJLZTV9oi9PIqIiAiIoH//2Q==">
            <a:hlinkClick r:id="rId4"/>
          </p:cNvPr>
          <p:cNvSpPr>
            <a:spLocks noChangeAspect="1" noChangeArrowheads="1"/>
          </p:cNvSpPr>
          <p:nvPr/>
        </p:nvSpPr>
        <p:spPr bwMode="auto">
          <a:xfrm>
            <a:off x="106363" y="-2362200"/>
            <a:ext cx="5715000" cy="4933950"/>
          </a:xfrm>
          <a:prstGeom prst="rect">
            <a:avLst/>
          </a:prstGeom>
          <a:noFill/>
        </p:spPr>
        <p:txBody>
          <a:bodyPr vert="horz" wrap="square" lIns="91440" tIns="45720" rIns="91440" bIns="45720" numCol="1" anchor="t" anchorCtr="0" compatLnSpc="1">
            <a:prstTxWarp prst="textNoShape">
              <a:avLst/>
            </a:prstTxWarp>
          </a:bodyPr>
          <a:lstStyle/>
          <a:p>
            <a:endParaRPr lang="de-CH"/>
          </a:p>
        </p:txBody>
      </p:sp>
      <p:sp>
        <p:nvSpPr>
          <p:cNvPr id="14344" name="AutoShape 8" descr="data:image/jpeg;base64,/9j/4AAQSkZJRgABAQAAAQABAAD/2wCEAAkGBhQSEBQUExQVFBQWFRcYFhYYFRgUGxcVFxUVGBcbGBUXHSYeGBkjHxcVHy8gJicpLCwtFh4xNTAqNSYrLCkBCQoKDgwOGA8PGiokHSQpKSwsKSksKSkpLCwsLCkpLCwpLCwsLCkpKSksKSkpKSksLCwsKSwpLCkpLCwsKSwsLP/AABEIAOgA2QMBIgACEQEDEQH/xAAcAAEAAQUBAQAAAAAAAAAAAAAABgEDBAUHAgj/xABLEAACAQMCAwMHCAcFBgYDAAABAgMABBESIQUGMRNBUQciMmFxgZEUQlJyobHB0RUjM2KCkpNDU3Oy8BckNKKjwkRjg7PS4SVUZP/EABoBAQADAQEBAAAAAAAAAAAAAAABAwQCBQb/xAApEQACAgEDAgYCAwEAAAAAAAAAAQIRAxIhMQRREyIyQWGh4fAUkbFx/9oADAMBAAIRAxEAPwDuFKUoBSlKAUpSgFKUxQClKUApSlAKUpQCqGqO4Aydh3k7bVhW3HbeRtMc8Tt9FZFY/AGgK2M20jscDtH3PcqHT/2n41csrzWmsjSp3XOx0Y2Y56Z648MVDOZub4YIp7c63lEueyRSSYnkR2LH0VUhmGSfGseTnsPdCO8hktYECk5IkRncns+1ePZE804B2J69KjUkTT5Oho4IyNwehr1XiJgQCuCCAQRuMd2PVWl5y5sj4fbNNINRzpjQdXc9B6h3k1JBvaVGuQ+aZL62Mk0JhkWQoyYYdysCA2/Q/ZUkBoCtKUoBSlKAUpSgFKUoBVapSgFKUoCtKpVaAoaUpQFapVapQFaoTVa8suQQelAcq5z5zW8iVIikdt2mZGmlEXbohIKqi5k0ah4b4qvDLG2uIx+oj80AhkjKLnfHZyEBjjxFa/ifDoE4tNEtqG7FIuxQKFRdS6nkkc7ZyQMnJqU2VyJEBBU93mHK5HUA9/d8K6QNXyVweF4ppWUu7yTwu7szdrGJMDUCd8AKN/CpHdmGGFjJoSJVCsWxjQBgBs9fDv61HOV+MwreXFrG2oM7SggHCvkCVCTt1w2fWR1qQ8Y4JDdRiOZdaBg2MkbjpnHWvGzWsj1cHoY/Rsa7lviYspo4Q+uxuT/uz5yIpDv2Wr6DdV8OlbnnuyhMUdzOfMtJO306Q2shWVU38WZfhXOrq0tbZ5LYXiG1cEm386WSCQbq0RQHBBwcGtjPzylzbWltcFlkN3AszujRpJFG2rtNTAABiq5B6E16OGVqmZMip7Eq4fyWtwgmvjJJcSDUQJZEWHVuEjVGAGnYZ6k5rK5XuZIZ5rKZzIYwskEjHLPbsSMMe9kYac+sVJlIIyNxUa4p5vFrIj58Nyh9i9kw+2riok1KClAKUpQClKUApSlAKUpQClKUApSlAKUpQClKUApSlAcO43ynfRHMyySxzXEryi385pACOz7V8+ap9HHQAHv2rMi5ilTRHLC9tqysa4jWPzRuBKzHcezuqRcfvBezzJJIY7G1OmXDFO2mxlgzDfQgIGBjJNRK84PbyyA2KSQTxKZY4ZFdEuFAwSgZshsd4waq8dKWktWJ1Zt/J7fFri+XUGGqOTIcPhmUqfOCr10jurbR2snE7iWLW0VnA/ZylDpeeXAJQMPRjAIz3nNRjyfcXjSe4a4k7KWTs1VZSykhQdWDIT0OR1qTzwTWTy3NrLF2UjB5optRTXsNaSICUJ2zsRWS4+M3Lgv83h0iZ8M4DBbqFhhjjA+ioB956n2k1e4hbo8bLIglXScoVDatugB2z3VD4+fLkpqFrbsuPTW9jKfEgVHL3nfil8ZIrOOCNQp1TI7SAHfzVlIC6j6gfbW3xI9zNol2JNyXxNYZbi0LMIo5Yxbhskp20faGAkZwUOR12zis+d+04zEo/wDD2sjN6mndVUfBCaiPInOghshFHYXLzhmDlQGV5vnNJKx81ieoOSO6s+14HeBnuRdmG5mIaRAiyRYAwiaSNWFG2Qd965nmhDlkxxykdGFVqERc53Vt/wAbba4x1ntsuB63hPnL7s1IrXmi2kgadJo2iUZZ9Xo/WHVT6jXcZqXBw4tcm1pUO/2q2QfS5ljGca3iZU36ZPVc+sVL45AwBBBBGQRuCD0Irog9UpSgFKUoBSlKAUpSgFKUoBSlKAUpSgFUY7Gq0oDmPK/DI7rh6dqNQaaWSVc7NIZXyHxvgbbeoVlXHKarLDN8olBgfK9o+pQhGHTJx1GNyTjFbriHk8gklaWOSe2ZyS/YS6Fdj1JQgjJ8RitbzFyrb2lnNMRJcyqmIzcSNN+schU8xjp9Jh3Vil08rctWxqWWNJUZzJBdR7iOeMkjukXIODg7/ZWpl5LVN7SaW1P0VbtI/fE+QB6hitrwThS21vFCvREAJ8TsWJ9ZOT76zTWDU4t09jVpvk5/Lyu8T65rC2u8HJeH9U/tML+a3xqR8K5qtWIiB+TuNhDKnYsPUAcA+4msG9t7h+IzNasNcNtCzQt6E2p5Mgn5r4GzVsbO6t+IREPGGKnTJDKvnxP3qR1HtHtq6cXpUpcFcWrpPcrxPglspe5dTGQpaR1do9SgfOCkatvGozwjmXiN68kltHBFbxnSBNqy2B3sN84wTgVe5o5WMFpKYJ5lgAUyQMe0QoGXVpLecu2e81k8tTBLSePowupkOPB21Z/kJ+FaukwwyJuTtGbqcsoUo7F7hfP8bK4uVNvJGuoqTkOvjERu2dhjruPGoxzBK73du/yMW5kyQ2samGpEVpYxgAqzowByakPM3C0SKykKgvHdRd2c9q3nj2Zx/LWfzdwJptEiAsyCRSqnDFHx5y56srqjY78VMoR6fMuzIjN5sTfueb/hKsyWqebGM6z1JyDrYnvfBxqPfJW68mjn9HqhJIikmiUnvSOVlTfvwBj3VEeEceuWDj5JObkgqCyaI9RJy5c9F2TzdzhB41n8Ogn4TErIWuIAM3MfVlY7ySw+AySSla8ufHsrM+LDOnZ0qlY1hfpNEkkbB0dQysOhBrJodClKUApSlAKUpQClKUApSlAKUpQClKUAqJc4SiW4tbbuDG4k+pFsgPtkYfy1K5HABJOABkk9wHWoJy9KbiSe9bP69tMIPdbx7J7NRy3vFUdRPTBluGOqRvM0pVQK8bk9E13Jia7ziMvd2kUI/wDTiyR8XrI5m5SMknym1Iiu1GDn0J1+hKPubqKp5OlzbSyd8t1cP/1Cg+xRUqxXuQitCTPMlJ6m0QThfGkulkhlQxzKCs0D9RkYJB+ch7mFQficM/D5ixR5Uwq6grESxLsp1LnROq+YSRhhvmup80copdaZFYw3Mf7KdRuv7rD5yHvBrTcJ40/aG3uVEV0o6D0JlHz4m7x4jqKzVLp3cOGXeXMtMuTS2d9LxOSJjA8FtDIJSZPSlkXOkKvTSOpNTLFY0F7qwGBRzqwrYyQpG4Pftg+wmsqsWfNLLLUzRixrHGkUpiq0qktNBwqf9H3qxdLS7c6B3Q3J3KjwR+4eNT6oLzpY9rYzAemi9pGfB4yHUj4VGv8Abev+hXrdNl1Q39jDmhUtjsFKrVK1GcUpWp5svuxsbmQdUgkI9ug4+3FAZVhxmCfPYzRyYJB0OGwQcHIBrMr5q4xxpLaWGFII1MEUQaVCYpmkKK7MJUIx6W2Qem9dL5R8o/6oNO/bW+QpuMBZIGOwW6QbAHulGx78UB0qleUkBAIOQdwRuCD0wa9UApSlAKVauZtKM3TCk/AZrxBeAxCRvNUoGOdsDGTn1CgMilYHB+PQXcfaW8iyoCQSp6Edx8KyL27WJGdugHvJ7gPWelARfna9MpSxiOGnGZmH9nbA+d739Ae01mQwhFCqMKoAAHcAMAe7FWI7qKFmknZFmlI1Dq2B6CADcgDu9pq+vMMJ6a8ePZPj7q87P53ybMXlXB6qteLrjcAjdy6eapbc6TsM9Gwajyc/WYVdc6ayAWWMNJg/wg1llja4L1OzdeTSTNgB3rNcKfaJnqVVzPkzny0t4ZVlMq6rmeQHsJcBHfKknTgDG9dEsL+OeNZYmDxuMqw6EeIr2YcI86XJkVrOPcvRXceiQEEHKOp0vG3cyN3H762dK65OTnVxPJaui8QUOiPmG8UeZnBA7UD9k+Dgn0TmtraSyjXnTJH6UUisCWB+aR3kdzd9S2WEMCrAFSMEEZBHrB61D7vyd6GLWNw9pncxgdrCT/ht6PuIrHk6VPeJohnrZl1OOQlVbtAFbYMdgGHVWJ9FvUazQ1aP9C8UQEf7hMCcnIkiJJ6llAIJO29XV4LxSTZpbS3XvKLJM3u14UGs38WZes8SxzjxErAYI/OuLgGKJB1y2xYjqFUEkmtT/sLi+mPhU15e5NitWaXU81w4w88hy5HgO5F9Qrf1uw4fDVGXJk1OytKrVKvKhUe8oCZ4XeD/APnk+wZqQ1qua4tVjdDxt5f/AG2oD5w59kVr5mQggxQHY537CPPT2YrX8B49JaTCSPB20ujbrIh9JHXvU/ZWBJGQcHI2B38CAR9n4V5odHcuT+dI4UDxsTYsQHRjqewkbubvNux6N82uoRShgCpBBGQRuCD0IPeK+SuD8ZltZRJE2DgggjKup6q6nZlPhXTuUPKGsIzACY+sliWy8bHq1ox9NM9Y+ozt0oQdqpXH+Ic/3Mt2kJuPksjnCRRIkgiYgmNbiV+rE4BVemak8PlOi+TRnBa6bQjw4aMJKdn1u40ooIO/s8aEEpvOCpKfPaQr3prOg+0VrOfk/wDxs6DYMqJ7nkRCPgatcU5uQWkjDV2oVgI13bUPAju/eziorHwt+IWD3txNK7+c0UCtojhaN8AFR6bjT1PjQEstuDJaX3ax+alwixMg2USRg6Gx4lRp91avjnGGubloYm0Q2+8sv7/gPYO+thxSQulxHuGSbWG+goVXz8M1r+EcHX5H2Zz+tVi5zvmQb7+OD1rL1GXQqRfhx6nbNZwx4ok+VuD5+1umC8jKehx1aSTGr1DA2rIk/SFx6PZ2UfiT282PYPMU/HFXrDhN1H2advC0cYChuwPaFBgYJ1YU4A3HhW+FedKST2NiVkftuR7YHXKGuZO+Sdu0PuB81R6gK3UNlGgwiIg/dVR9wrX8T5rtbdtE08aN9HOT71FY3MfOMNtaiYMrmQfqRq2cnoc9yDvPq8aVkkLii3zPfPK6WFuf10489h/YwdHc+BIyB7amsSw2dsoyscMKAZY4Cqoxua5dy5zpa2au4Et7dzHVPLGmlM9yI748xem1a7nTnGfiKxxi3EUaPrZXlDdocYXUFHQdcV6UNOKNXuY5asj4Og2nlVsJJliWRvOOFkKMsZbuGs/eRipeDXy3LGM7qFydEi7YVyMqyk+iG339Vdv8k/MLXNkUkbVLbt2bHOSyYzGSe842/hq2E9RxKGkm1KUqwrGKUpQCmKUoBSlKAVr+YU1WlwPGCUfGNq2FWb1MxOPFGHxU0B8pcwJiVD9KC3b4wRj8KwbW2aR1RASzEKoAzuSAOn+tq2nMkWDbn6VpD9mpfwr1yxftF8o0kqWg06hsQpli1YPccZ39dCSYcvcrNOqm2sA0aRyLcfKH2mlDKjLDIN0ZdDEE9M1o+Nckka5LXtD2e8ts4xcW/rwP2ieDr8K+heAcFhtYFjgXQnpYyWyW3JJbJJNRjykwK7WkcY03UtwqRzL5rxRr50rBh3ae45G9AfOms51ZOc5z35znr8N81mwcXmyF7aXSSAR2j4IJ7xnesjmy6jkvJmiAEYbSpwBrC+brIUAamxk4ArWQemv1l+8UB1fjN462c6qcAxtnGx6dNXXHqzW68il+zcLlRd2jnYDbV6YVumRnqe+o/wAd/wCFm/w2+6sjyAcTAe6hPVlSQfwllb/MvwqB7E95mcQtMxOlZbdt/wB6Pb4lTWHZ8VIVS66AyjsogC0rDHUqOns6DO5zW25sVZIdiMr5ynZgRghh7cEnHqqLWF+II9baIE6STztl5Cvgvge7J91YuqhumjVgls7JNDISoJUrnuOM+/Fe9X+vt/ComnPAlkKWNvNduQGz+zjC+iDqfGFyCM7CtpbcqXtzveTiCM9YLbqR4POd8dfR+NZodNOXwWyzRRxy7bWpuG3ZpnZznqrNpxnwG1U4dCpnKONQC5jB1FV+kFD9PGthLw4Itzb/AN1LNH47Bjp69awokULbSAAEkKT9ZSN/eKvbatHK9pG6xVCfUfz6/lWNJxFR0+P8GqsSPihkcJEryuSpCopYnzPV6yBWaOOUvYuc0ixxtcPkfOj1H2xsCPfgkV0nyRvpu7lQSQ0Mb7nO4dl+4/ZXN+PWE8Bxdp2LmM9mp3yJDgksNsjoR1ro/kghZrmeUK3ZiBEDlSoZtZJ0k9fdW7FGUZJMy5JKSZ1WlKVrMopSlAKUpQFapSlAKsXzYikPXCMf+U1fq3cSKEYsQFwcknAAx3k0B8v83MNFj4ixjz7S8hrC5fXLTjxtZj71XV/21j8SujI/iIx2a438xWbT9hrFjlKnIJBwRt4EEEewg4oSfUtzzGlrw5LmQMyiOLzVGWZnCgADxJNc949zak3y2/XUqwQC0twy6GE8+8p0noyjb3Grh4013w21VDHHb24tmuJ5WKhpItBMcQ+cRjJPuFc55u5ukupZ0BXsDcPKiqgUE7qGJABJK75OaAjmK9wemv1l+8V4r1CcMp9Y++hNHUuO/wDCzf4Z+6oTyPx2S0vopIgrMf1eljpU9p5o1HuGcH3VJOL8xW728irKpYoQBvuceyueq2Dke7291QD6C4raXKIi3cluXlkIQRRFMYUsRqJySPHvzWj4/wACjksZy0Qa5KgQytndVcAiPOykYI26itDxvmluJLaMxMSxdkhbVpzKzKJXz3Lj8azuZPKjDJP2Man5PF5sbgbsQME466dsDvPWumu5TCeuUqfGz/6SHyWW7LOqsCDHw6BSD3F5pX+O9dNAqI8p8SiWSRS4VljgBDeYR5hO+qpI3GIP76L+ov51FlhxryicPa14lO5U9lcRiVWAJAdV0uCe7pn3io/y1wo3ptraMM4DIZmXYRxgksSx2B32Fdz4nxO2mjaMjt9QI0qhk6jHhgVrONXHyDhqi3iSKaQxxIoUACaQhdRA2ONzVLxxvUWrI60kM5q5C4VbQSr8o03IjLRrJPk6lGQCgx1xj31pPJpx1eHTMWDyi5hGhY1yzTKdlA/iIzXQbLgNtbqsbIskkpIZ3UO8r6SzMzEE+J9QrTzcCi4ffQ3EaAQynsWHdC77q6fRViNJHrrP/JV1Eu8Hbc3kvHL+RdTWNtpG4jeYs/8Ak0hvfUo4BxdLqBJUBUNkFSMFGBwysB3ggitFxji0dtE0kpwFGw72PcqjqSTtTyY3ayWWoMDI0sjyqBgxySOWKEHfIGN++rOnyyyXqK8sIwWxLqUpWooFKUoBSlKAUpVDQFahFvZfL7+7S8yyW0iLFb5xGUZAyyuP7RicjB2GKzeIeUa1hlkjYTsYjpdo4HkVWxkrqUdRmoc3F7i9vZrqxSMwBfk7hpWhaYLhgemUI1EA7bVy5xXLOlFsnnEON2FnhJZLeHwTzQcfUUZx7q1ZHBuIHR/ukrHoBpR/d0aolwqUQ3xaTh8lurxImVU3IMvaMS5l3O4YDJ8Kyef+EQMFM1wIEOwjWBHkZh3xnGvPsqh9QlPT7FqwurIN5UYRbXPyKGSU28Sqwjd9YSRxnzc92CvXOKhVdR4fyDBeOxk/SAOkYlmVVDAeaAM75xjrWm548m4sYRMkpdNYUqygEas4wRseldLPBy0keFJKyD0pSrzgpiq0qlCC8t2wjMefNJ1EesVaBx6qpSlnKglwjvXky4yrJcTXUiBnFrqaQquW7DHftk47q6ItnH9Bf5V/KvnTlzjUUt5bxG3iCuiwSmRi4wIyhZQ2FjPfneu5cm8UQ2FtqlQsIkUnWuSVGnffrtQlm/VMdNvsqJeUTZbJu5b6HPv1L+Neuc+e0tFRIpIWuJJERUZiQqscF20b6R7qhnF+GTpfxwXd52kNwY5S52HbwkkRRjJEQyVPrFcT9LJjyiQcWn08QsQehW5x9fs0wPbjNV56x+j58/RXT9fWugjwOoU5z4YZrbKBu2R1aFk6rIWCg/V339QqP8y8KvewWS4uI3MckZijSIqkkutQhlJPo+zpXlRSdfBve1kg4dybbxyCUh5ZR0aaQy6T+6G2BrI5NGviV/Kn7MCGIkdHlQEuc95GoAn11rXtuJz+a7wWiH0jEWlkI79LMAF+2q8n2gtuKPbWpcwi31XILFws2oaGyekjDOR4Vo6f17sqy+nY6RSqZqtegYxSlKAUpSgFRbmbmaaK4jtreJHleNpNcrlUVVOk7LuxyRsPGtnxTmu0ttpriKM+BcZ/lG9c8508oNpI9vNbmSSWCTOsRkKYWGJVLNjIxvsPm1xNtRdHcI2zaco9qkt5FOytL2wmJQaVInTOwO+AVYe6rnDcRcSuY+gmjjnA/eGYpPuWrMt2qcQt5lOYruHstXcXU9pFv4kMwq5xltHEbFx1ft4j9UoHH2rmvKdybv3NypKkU41zctpdLHLtG0BcFUZ2MgfGAB3YqMQ85QfpKS5lil7PskSFygYxkZLnQDldWevqrf8AN/KEl5PC6SrEER1YldZ84g7Dp3VC+beU5rJEftxJGzBDiMK4JG2B0NdY9LR0/kl9z5ULYD9Ws0p9UZQe9nqC8zczNeuPlGmKJPQhD53+k5HU791abstXVJpPrtpHwzV1LZh6MUS+0k/cKujCMd0daW+TGszb6Bq05785z1+6rwFsei59isat2sugurNHs2xxnr4Y61cbiB7nHuic1207/JMWq4X9FP8Ad/7v/kavYkhHSI/0jVv5Y30390J/Gnylj0eX+kKivn/SbXsvr8l4XMX9039I1X5RF/dn+kfyqzrk+lN/TWqdo/0p/wCmtK/dxq+Pr8l0zQH+z/6Z/KvJ+T/3f/TP5Vb7Z/pT/wBNaqLiT6Uv9IfnU1+7jV8fR67O3+h/ytVWW3Pd06Z17V4+VyeL++E/gar8tk8f+k/5037kXHt9F5Z4u6Vh7JHH416Yo4IMzkHqO2Yj4aqxjxBu9k98bivHykN/+u3tyPvFRpGqPb6NpG5HSeb+u/8A8qpFFpLFZJVLHLESuNR8Tg7msERZ/sYm+qw/KqR2OuREW3bXIwRQHxlm6DOaJO9iW41bijOv55BE57Wc4BxmaTr3d/sr6F5egKWlurElhDGCScknQM5JrmXLPkTJIkvXwvX5Ojs388h+4fGutogAAHQDA9grVji0t2edmnGT8qo9UpSrCkUpSgOB8b5Cu7aa5MVqZYlcskmQSY236Z1NpyQfZUYa7ZttZPiscZPuJbvr6ixXJPK9yzDGYJok7NppWWXQSofzSQSBtnY71TPGuTTiyv0s583FLgQLB2hWFWDIJCgKEHUpUgalwaybnmu6mEYe4LtE4dGSLLqwGPT2zkbHxrzHYRr0Ue07n4mskCsrmuxvXT9zMh5/4njGYiO4vGFPwBrWcQuLq5kDzzhivoqF81c94Xpmr1K51dkixYIruY3yNj1lf3YH4VT9GofS1N9ZiayqVDkyzRE14tkWdcKBlDjb5wP5VscVh3m0kR/fI+Kn8qzBUyd0zmCSbRjzXyqcHOcZwFJ291W/0rH3kj2qw/CvTDEy+tCPgQfxrKpsiVqbdGKvE4j89fu++rny1Ppr8RVxoweoB91WzaJ9Bf5RUeUef4KG+jHz1+IqkfEI2bSrAk9P9Yr38lQb6F/lFavhSfrAdvQJ2z3t6/wrpRi1ZxKU00tjYz3yIcMwB8D4VQcQjPR1+NeUQdu/1F/GrzQKeqqfcKikjtOT7FBdIfnKf4qGNG6hT8DXk2Mf0F/lFYnEbGNYyQoB2AI26n2iip7WzmTklbSMhuGRH5gHsyPuqZ+SLleKS6mmZS3Ydn2eWJCyNqJYDPUDHxqC8HXZzk41YHuH512byQ2emxeTvlnkb3KRGv8AlNaMSak1Zj6lp400uScgUpStR5wpSlAKUpQCoL5YYc2MbfQuYj7m1If81Tqon5U4tXCp/wB0xN/LKh+7NRLhnUHUkcdqtUqteWfQlKUpQClKUIMW/wD7P/EX8ayxWJf/ANn/AIiVl1L4RyvUzFuTiSL2sP8Al/8AoVk4rFvfSi+v/wBprLqXwhHlgVSvVea5OzzcHzG9h+6tdwlPOP1F7sdTnxNZ16f1b/Vb7qs2Q85/ZGPglWR9LKZK8iPUH7WQ/VH2Gsk1j2e5kPi5+zA/OsiuJcncOBWHxHooxnLevuBPdWZWLO36xPUrt8MD8TUx5In6TxwoYiz4lj9prvfINt2fDbVf/KVj7Xyx++uDxfsP4D9oP519F8Ei020K+EUY+CCtWHdtnndXtGKM2lKVpMIpSlAKUpQCo75Q0zwu7/wWPwwfwqRVquarXtLG5T6UEgHt0HFQ+CVycFBr1Vq1bKKfFR9wq6TXmM+gT2RSlBV6Oykbojn2KT+FRQtFmlbCHl65b0beU/wN+VZUfJV43/h5PeAPvNdaX2I8SPdEbvesQ/8AMH2AmssVsOIcmXaS2ytCQZJGCAsu5EbMRsdtgaypOS71etvIfYA3+U104SpbFayRt7ojl36Uf1/wNZNZF9y/crJEGglBLHAKNvhCTgY3r2/CJx1hlH/pt+VQ4ulsdRnG3uYgqlX2sZB1jcfwN+VWzCw6qR7jXFMs1LuY1+f1T/VNW7Q+fKPAr/lFe+Ifs2933ircexmPr+5BVkeClvzI9cN/Zg+JY/FjWSas2QxGn1R91Xs1w+SyPArX3jec/qix/Ma2Ga1sxy0n1o192xrqBzkexlyriMj93A+GK+j7RMRoPBVHwAr50l+aP30Hxda+kFFasHDPP61+aK+CtKUrQYRSlKAUpSgGK8SpkEHvBHxFKUBD+V+RLT5LCXhVn7MaixJyfZmt/Dyxap6NvEP4AfvpSudKXsducu5mR8PjX0Y0HsUD8KvBQKUoc7noUxSldEGLc8NSSSKRly0RZozv5pZSpPwJrKxVKUBYmslZ43PpR6tO/wBJdJ+yr9KUJBFeezHgPhSlQDB4vwOO4j7NxgakY6cAnQ4YDp0OMGtddcqIIbtUCl7guwJVfMZ0VNjjoMZpSoFvubKDgcKoq9lGdKgbovcMeFVPA7f+5i/pr+VVpRJdibfctty9bf3EX9NfyqFDkomdybdQrcTV86RgW0cQO2PmlhjHrpSlInVLuSjinJ0EsYRY4ozrjbUIxkBHVjpPcTpxn11vhSlTSXBy7fJWlKVJApSlAKZpSgP/2Q=="/>
          <p:cNvSpPr>
            <a:spLocks noChangeAspect="1" noChangeArrowheads="1"/>
          </p:cNvSpPr>
          <p:nvPr/>
        </p:nvSpPr>
        <p:spPr bwMode="auto">
          <a:xfrm>
            <a:off x="1063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CH"/>
          </a:p>
        </p:txBody>
      </p:sp>
      <p:pic>
        <p:nvPicPr>
          <p:cNvPr id="14" name="Bild 13"/>
          <p:cNvPicPr>
            <a:picLocks noChangeAspect="1"/>
          </p:cNvPicPr>
          <p:nvPr/>
        </p:nvPicPr>
        <p:blipFill>
          <a:blip r:embed="rId5" cstate="print"/>
          <a:stretch>
            <a:fillRect/>
          </a:stretch>
        </p:blipFill>
        <p:spPr>
          <a:xfrm>
            <a:off x="5486400" y="2756594"/>
            <a:ext cx="1752600" cy="1129606"/>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3337" y="323945"/>
            <a:ext cx="6157455" cy="553998"/>
          </a:xfrm>
          <a:prstGeom prst="rect">
            <a:avLst/>
          </a:prstGeom>
          <a:noFill/>
        </p:spPr>
        <p:txBody>
          <a:bodyPr wrap="none" rtlCol="0">
            <a:spAutoFit/>
          </a:bodyPr>
          <a:lstStyle/>
          <a:p>
            <a:r>
              <a:rPr lang="en-GB" sz="3000" b="1" dirty="0" smtClean="0"/>
              <a:t>SG13 work on green Future Networks</a:t>
            </a:r>
            <a:endParaRPr lang="en-GB" sz="3000" b="1" dirty="0"/>
          </a:p>
        </p:txBody>
      </p:sp>
      <p:sp>
        <p:nvSpPr>
          <p:cNvPr id="6" name="Textfeld 5"/>
          <p:cNvSpPr txBox="1"/>
          <p:nvPr/>
        </p:nvSpPr>
        <p:spPr>
          <a:xfrm>
            <a:off x="251520" y="1628800"/>
            <a:ext cx="8747779" cy="2677656"/>
          </a:xfrm>
          <a:prstGeom prst="rect">
            <a:avLst/>
          </a:prstGeom>
          <a:noFill/>
        </p:spPr>
        <p:txBody>
          <a:bodyPr wrap="none" rtlCol="0">
            <a:spAutoFit/>
          </a:bodyPr>
          <a:lstStyle/>
          <a:p>
            <a:pPr>
              <a:buFont typeface="Wingdings" pitchFamily="2" charset="2"/>
              <a:buChar char="Ø"/>
            </a:pPr>
            <a:r>
              <a:rPr lang="de-CH" sz="2800" dirty="0" smtClean="0"/>
              <a:t>Y.3021 </a:t>
            </a:r>
            <a:r>
              <a:rPr lang="en-US" sz="2800" dirty="0" smtClean="0"/>
              <a:t>Framework of energy saving for future networks</a:t>
            </a:r>
            <a:br>
              <a:rPr lang="en-US" sz="2800" dirty="0" smtClean="0"/>
            </a:br>
            <a:r>
              <a:rPr lang="en-US" sz="2800" dirty="0" smtClean="0"/>
              <a:t>   </a:t>
            </a:r>
            <a:r>
              <a:rPr lang="en-US" sz="2800" b="1" dirty="0" smtClean="0"/>
              <a:t>(published)</a:t>
            </a:r>
          </a:p>
          <a:p>
            <a:pPr>
              <a:buFont typeface="Wingdings" pitchFamily="2" charset="2"/>
              <a:buChar char="Ø"/>
            </a:pPr>
            <a:r>
              <a:rPr lang="en-US" sz="2800" dirty="0" smtClean="0"/>
              <a:t>Y.3022 Measuring energy in networks </a:t>
            </a:r>
            <a:r>
              <a:rPr lang="en-US" sz="2800" b="1" dirty="0" smtClean="0"/>
              <a:t>(published)</a:t>
            </a:r>
          </a:p>
          <a:p>
            <a:pPr>
              <a:buFont typeface="Wingdings" pitchFamily="2" charset="2"/>
              <a:buChar char="Ø"/>
            </a:pPr>
            <a:r>
              <a:rPr lang="en-US" sz="2800" dirty="0" err="1" smtClean="0"/>
              <a:t>Y.energy</a:t>
            </a:r>
            <a:r>
              <a:rPr lang="en-US" sz="2800" dirty="0" smtClean="0"/>
              <a:t> ECN Energy efficiency class of networks</a:t>
            </a:r>
          </a:p>
          <a:p>
            <a:r>
              <a:rPr lang="en-US" sz="2800" dirty="0" smtClean="0"/>
              <a:t>    (consent planned 2015, </a:t>
            </a:r>
            <a:r>
              <a:rPr lang="en-US" sz="2800" b="1" dirty="0" smtClean="0"/>
              <a:t>active participation in Q16/13</a:t>
            </a:r>
          </a:p>
          <a:p>
            <a:r>
              <a:rPr lang="en-US" sz="2800" b="1" dirty="0" smtClean="0"/>
              <a:t>     welcome</a:t>
            </a:r>
            <a:r>
              <a:rPr lang="en-US" sz="2800" dirty="0" smtClean="0"/>
              <a:t>)</a:t>
            </a:r>
            <a:endParaRPr lang="de-CH" sz="28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a:xfrm>
            <a:off x="251520" y="5013176"/>
            <a:ext cx="8640960" cy="13681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623337" y="323945"/>
            <a:ext cx="4765279" cy="553998"/>
          </a:xfrm>
          <a:prstGeom prst="rect">
            <a:avLst/>
          </a:prstGeom>
          <a:noFill/>
        </p:spPr>
        <p:txBody>
          <a:bodyPr wrap="none" rtlCol="0">
            <a:spAutoFit/>
          </a:bodyPr>
          <a:lstStyle/>
          <a:p>
            <a:r>
              <a:rPr lang="en-GB" sz="3000" b="1" dirty="0" smtClean="0"/>
              <a:t>Approaches to energy saving</a:t>
            </a:r>
            <a:endParaRPr lang="en-GB" sz="3000" b="1" dirty="0"/>
          </a:p>
        </p:txBody>
      </p:sp>
      <p:sp>
        <p:nvSpPr>
          <p:cNvPr id="12" name="Textfeld 11"/>
          <p:cNvSpPr txBox="1"/>
          <p:nvPr/>
        </p:nvSpPr>
        <p:spPr>
          <a:xfrm>
            <a:off x="195793" y="5487615"/>
            <a:ext cx="3800143" cy="461665"/>
          </a:xfrm>
          <a:prstGeom prst="rect">
            <a:avLst/>
          </a:prstGeom>
          <a:noFill/>
        </p:spPr>
        <p:txBody>
          <a:bodyPr wrap="none" rtlCol="0">
            <a:spAutoFit/>
          </a:bodyPr>
          <a:lstStyle/>
          <a:p>
            <a:r>
              <a:rPr lang="en-US" b="1" dirty="0" smtClean="0"/>
              <a:t>network energy efficiency: =</a:t>
            </a:r>
          </a:p>
        </p:txBody>
      </p:sp>
      <p:pic>
        <p:nvPicPr>
          <p:cNvPr id="2051" name="Picture 3"/>
          <p:cNvPicPr>
            <a:picLocks noChangeAspect="1" noChangeArrowheads="1"/>
          </p:cNvPicPr>
          <p:nvPr/>
        </p:nvPicPr>
        <p:blipFill>
          <a:blip r:embed="rId2" cstate="print"/>
          <a:srcRect/>
          <a:stretch>
            <a:fillRect/>
          </a:stretch>
        </p:blipFill>
        <p:spPr bwMode="auto">
          <a:xfrm>
            <a:off x="539552" y="2060848"/>
            <a:ext cx="5893843" cy="2738413"/>
          </a:xfrm>
          <a:prstGeom prst="rect">
            <a:avLst/>
          </a:prstGeom>
          <a:noFill/>
          <a:ln w="9525">
            <a:noFill/>
            <a:miter lim="800000"/>
            <a:headEnd/>
            <a:tailEnd/>
          </a:ln>
        </p:spPr>
      </p:pic>
      <p:sp>
        <p:nvSpPr>
          <p:cNvPr id="14" name="Textfeld 13"/>
          <p:cNvSpPr txBox="1"/>
          <p:nvPr/>
        </p:nvSpPr>
        <p:spPr>
          <a:xfrm>
            <a:off x="5292080" y="2132856"/>
            <a:ext cx="3660361" cy="1569660"/>
          </a:xfrm>
          <a:prstGeom prst="rect">
            <a:avLst/>
          </a:prstGeom>
          <a:noFill/>
        </p:spPr>
        <p:txBody>
          <a:bodyPr wrap="none" rtlCol="0">
            <a:spAutoFit/>
          </a:bodyPr>
          <a:lstStyle/>
          <a:p>
            <a:pPr marL="457200" indent="-457200">
              <a:buAutoNum type="arabicParenR"/>
            </a:pPr>
            <a:r>
              <a:rPr lang="en-US" b="1" dirty="0" smtClean="0"/>
              <a:t>Reduction of required</a:t>
            </a:r>
            <a:br>
              <a:rPr lang="en-US" b="1" dirty="0" smtClean="0"/>
            </a:br>
            <a:r>
              <a:rPr lang="en-US" b="1" dirty="0" smtClean="0"/>
              <a:t> network capacity</a:t>
            </a:r>
          </a:p>
          <a:p>
            <a:pPr marL="457200" indent="-457200">
              <a:buAutoNum type="arabicParenR"/>
            </a:pPr>
            <a:r>
              <a:rPr lang="en-US" b="1" dirty="0" smtClean="0"/>
              <a:t>Improvement of energy</a:t>
            </a:r>
            <a:br>
              <a:rPr lang="en-US" b="1" dirty="0" smtClean="0"/>
            </a:br>
            <a:r>
              <a:rPr lang="en-US" b="1" dirty="0" smtClean="0"/>
              <a:t>efficiency</a:t>
            </a:r>
          </a:p>
        </p:txBody>
      </p:sp>
      <p:sp>
        <p:nvSpPr>
          <p:cNvPr id="15" name="Textfeld 14"/>
          <p:cNvSpPr txBox="1"/>
          <p:nvPr/>
        </p:nvSpPr>
        <p:spPr>
          <a:xfrm>
            <a:off x="4139952" y="5229200"/>
            <a:ext cx="3795783" cy="461665"/>
          </a:xfrm>
          <a:prstGeom prst="rect">
            <a:avLst/>
          </a:prstGeom>
          <a:noFill/>
        </p:spPr>
        <p:txBody>
          <a:bodyPr wrap="none" rtlCol="0">
            <a:spAutoFit/>
          </a:bodyPr>
          <a:lstStyle/>
          <a:p>
            <a:r>
              <a:rPr lang="en-US" b="1" dirty="0" smtClean="0"/>
              <a:t>Throughput of the network</a:t>
            </a:r>
          </a:p>
        </p:txBody>
      </p:sp>
      <p:sp>
        <p:nvSpPr>
          <p:cNvPr id="16" name="Textfeld 15"/>
          <p:cNvSpPr txBox="1"/>
          <p:nvPr/>
        </p:nvSpPr>
        <p:spPr>
          <a:xfrm>
            <a:off x="4716016" y="5805264"/>
            <a:ext cx="2390719" cy="461665"/>
          </a:xfrm>
          <a:prstGeom prst="rect">
            <a:avLst/>
          </a:prstGeom>
          <a:noFill/>
        </p:spPr>
        <p:txBody>
          <a:bodyPr wrap="none" rtlCol="0">
            <a:spAutoFit/>
          </a:bodyPr>
          <a:lstStyle/>
          <a:p>
            <a:r>
              <a:rPr lang="en-US" b="1" dirty="0" smtClean="0"/>
              <a:t>consumed power</a:t>
            </a:r>
          </a:p>
        </p:txBody>
      </p:sp>
      <p:cxnSp>
        <p:nvCxnSpPr>
          <p:cNvPr id="18" name="Gerade Verbindung 17"/>
          <p:cNvCxnSpPr/>
          <p:nvPr/>
        </p:nvCxnSpPr>
        <p:spPr>
          <a:xfrm>
            <a:off x="4211960" y="5733256"/>
            <a:ext cx="352839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 name="Eckige Klammer links/rechts 22"/>
          <p:cNvSpPr/>
          <p:nvPr/>
        </p:nvSpPr>
        <p:spPr>
          <a:xfrm>
            <a:off x="7884368" y="5229200"/>
            <a:ext cx="914400" cy="9144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25" name="Gerade Verbindung 24"/>
          <p:cNvCxnSpPr/>
          <p:nvPr/>
        </p:nvCxnSpPr>
        <p:spPr>
          <a:xfrm>
            <a:off x="8028384" y="5733256"/>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8028384" y="5229200"/>
            <a:ext cx="636841" cy="461665"/>
          </a:xfrm>
          <a:prstGeom prst="rect">
            <a:avLst/>
          </a:prstGeom>
          <a:noFill/>
        </p:spPr>
        <p:txBody>
          <a:bodyPr wrap="none" rtlCol="0">
            <a:spAutoFit/>
          </a:bodyPr>
          <a:lstStyle/>
          <a:p>
            <a:r>
              <a:rPr lang="en-US" b="1" dirty="0" smtClean="0"/>
              <a:t>bps</a:t>
            </a:r>
          </a:p>
        </p:txBody>
      </p:sp>
      <p:sp>
        <p:nvSpPr>
          <p:cNvPr id="27" name="Textfeld 26"/>
          <p:cNvSpPr txBox="1"/>
          <p:nvPr/>
        </p:nvSpPr>
        <p:spPr>
          <a:xfrm>
            <a:off x="8140860" y="5805264"/>
            <a:ext cx="463588" cy="461665"/>
          </a:xfrm>
          <a:prstGeom prst="rect">
            <a:avLst/>
          </a:prstGeom>
          <a:noFill/>
        </p:spPr>
        <p:txBody>
          <a:bodyPr wrap="none" rtlCol="0">
            <a:spAutoFit/>
          </a:bodyPr>
          <a:lstStyle/>
          <a:p>
            <a:r>
              <a:rPr lang="en-US" b="1" dirty="0" smtClean="0"/>
              <a:t>W</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3337" y="323945"/>
            <a:ext cx="2618281" cy="553998"/>
          </a:xfrm>
          <a:prstGeom prst="rect">
            <a:avLst/>
          </a:prstGeom>
          <a:noFill/>
        </p:spPr>
        <p:txBody>
          <a:bodyPr wrap="none" rtlCol="0">
            <a:spAutoFit/>
          </a:bodyPr>
          <a:lstStyle/>
          <a:p>
            <a:r>
              <a:rPr lang="en-GB" sz="3000" b="1" dirty="0" smtClean="0"/>
              <a:t>Lifecycle stages</a:t>
            </a:r>
            <a:endParaRPr lang="en-GB" sz="3000" b="1" dirty="0"/>
          </a:p>
        </p:txBody>
      </p:sp>
      <p:sp>
        <p:nvSpPr>
          <p:cNvPr id="6" name="Textfeld 5"/>
          <p:cNvSpPr txBox="1"/>
          <p:nvPr/>
        </p:nvSpPr>
        <p:spPr>
          <a:xfrm>
            <a:off x="395536" y="1412776"/>
            <a:ext cx="7485639" cy="830997"/>
          </a:xfrm>
          <a:prstGeom prst="rect">
            <a:avLst/>
          </a:prstGeom>
          <a:noFill/>
        </p:spPr>
        <p:txBody>
          <a:bodyPr wrap="none" rtlCol="0">
            <a:spAutoFit/>
          </a:bodyPr>
          <a:lstStyle/>
          <a:p>
            <a:r>
              <a:rPr lang="en-US" b="1" dirty="0" smtClean="0"/>
              <a:t>For reduction the analysis of energy consumption at each</a:t>
            </a:r>
          </a:p>
          <a:p>
            <a:r>
              <a:rPr lang="en-US" b="1" dirty="0" smtClean="0"/>
              <a:t>stage of the lifecycle is important. </a:t>
            </a:r>
          </a:p>
        </p:txBody>
      </p:sp>
      <p:grpSp>
        <p:nvGrpSpPr>
          <p:cNvPr id="8" name="Gruppieren 7"/>
          <p:cNvGrpSpPr/>
          <p:nvPr/>
        </p:nvGrpSpPr>
        <p:grpSpPr>
          <a:xfrm>
            <a:off x="446623" y="2983403"/>
            <a:ext cx="2236010" cy="894404"/>
            <a:chOff x="26324" y="1101494"/>
            <a:chExt cx="2236010" cy="894404"/>
          </a:xfrm>
        </p:grpSpPr>
        <p:sp>
          <p:nvSpPr>
            <p:cNvPr id="18" name="Eingekerbter Richtungspfeil 17"/>
            <p:cNvSpPr/>
            <p:nvPr/>
          </p:nvSpPr>
          <p:spPr>
            <a:xfrm>
              <a:off x="26324" y="1101494"/>
              <a:ext cx="2236010" cy="894404"/>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Eingekerbter Richtungspfeil 4"/>
            <p:cNvSpPr/>
            <p:nvPr/>
          </p:nvSpPr>
          <p:spPr>
            <a:xfrm>
              <a:off x="473526" y="1101494"/>
              <a:ext cx="1341606" cy="894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latin typeface="Calibri" pitchFamily="34" charset="0"/>
                </a:rPr>
                <a:t>RAW MATERIAL </a:t>
              </a:r>
              <a:r>
                <a:rPr lang="en-US" sz="1700" dirty="0" smtClean="0">
                  <a:solidFill>
                    <a:schemeClr val="bg1"/>
                  </a:solidFill>
                  <a:latin typeface="Calibri" pitchFamily="34" charset="0"/>
                </a:rPr>
                <a:t>Components</a:t>
              </a:r>
              <a:r>
                <a:rPr lang="en-US" sz="1700" kern="1200" dirty="0" smtClean="0">
                  <a:solidFill>
                    <a:schemeClr val="bg1"/>
                  </a:solidFill>
                  <a:latin typeface="Calibri" pitchFamily="34" charset="0"/>
                </a:rPr>
                <a:t> </a:t>
              </a:r>
              <a:endParaRPr lang="en-US" sz="1700" kern="1200" dirty="0">
                <a:solidFill>
                  <a:schemeClr val="bg1"/>
                </a:solidFill>
                <a:latin typeface="Calibri" pitchFamily="34" charset="0"/>
              </a:endParaRPr>
            </a:p>
          </p:txBody>
        </p:sp>
      </p:grpSp>
      <p:grpSp>
        <p:nvGrpSpPr>
          <p:cNvPr id="9" name="Gruppieren 8"/>
          <p:cNvGrpSpPr/>
          <p:nvPr/>
        </p:nvGrpSpPr>
        <p:grpSpPr>
          <a:xfrm>
            <a:off x="2436549" y="2980192"/>
            <a:ext cx="2236010" cy="911164"/>
            <a:chOff x="2016250" y="1098283"/>
            <a:chExt cx="2236010" cy="911164"/>
          </a:xfrm>
        </p:grpSpPr>
        <p:sp>
          <p:nvSpPr>
            <p:cNvPr id="16" name="Eingekerbter Richtungspfeil 15"/>
            <p:cNvSpPr/>
            <p:nvPr/>
          </p:nvSpPr>
          <p:spPr>
            <a:xfrm>
              <a:off x="2016250" y="1098283"/>
              <a:ext cx="2236010" cy="894404"/>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Eingekerbter Richtungspfeil 6"/>
            <p:cNvSpPr/>
            <p:nvPr/>
          </p:nvSpPr>
          <p:spPr>
            <a:xfrm>
              <a:off x="2463451" y="1115043"/>
              <a:ext cx="1616241" cy="894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smtClean="0">
                  <a:solidFill>
                    <a:schemeClr val="bg1"/>
                  </a:solidFill>
                  <a:latin typeface="Calibri" pitchFamily="34" charset="0"/>
                </a:rPr>
                <a:t>NW construction</a:t>
              </a:r>
              <a:endParaRPr lang="en-US" sz="1700" kern="1200" dirty="0">
                <a:solidFill>
                  <a:schemeClr val="bg1"/>
                </a:solidFill>
                <a:latin typeface="Calibri" pitchFamily="34" charset="0"/>
              </a:endParaRPr>
            </a:p>
          </p:txBody>
        </p:sp>
      </p:grpSp>
      <p:grpSp>
        <p:nvGrpSpPr>
          <p:cNvPr id="10" name="Gruppieren 9"/>
          <p:cNvGrpSpPr/>
          <p:nvPr/>
        </p:nvGrpSpPr>
        <p:grpSpPr>
          <a:xfrm>
            <a:off x="4448958" y="2980192"/>
            <a:ext cx="2236010" cy="894404"/>
            <a:chOff x="4028659" y="1098283"/>
            <a:chExt cx="2236010" cy="894404"/>
          </a:xfrm>
        </p:grpSpPr>
        <p:sp>
          <p:nvSpPr>
            <p:cNvPr id="14" name="Eingekerbter Richtungspfeil 13"/>
            <p:cNvSpPr/>
            <p:nvPr/>
          </p:nvSpPr>
          <p:spPr>
            <a:xfrm>
              <a:off x="4028659" y="1098283"/>
              <a:ext cx="2236010" cy="894404"/>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Eingekerbter Richtungspfeil 8"/>
            <p:cNvSpPr/>
            <p:nvPr/>
          </p:nvSpPr>
          <p:spPr>
            <a:xfrm>
              <a:off x="4475861" y="1098283"/>
              <a:ext cx="1341606" cy="894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smtClean="0">
                  <a:solidFill>
                    <a:schemeClr val="bg1"/>
                  </a:solidFill>
                  <a:latin typeface="Calibri" pitchFamily="34" charset="0"/>
                </a:rPr>
                <a:t>NW operation</a:t>
              </a:r>
              <a:endParaRPr lang="en-US" sz="1700" kern="1200" dirty="0">
                <a:solidFill>
                  <a:schemeClr val="bg1"/>
                </a:solidFill>
                <a:latin typeface="Calibri" pitchFamily="34" charset="0"/>
              </a:endParaRPr>
            </a:p>
          </p:txBody>
        </p:sp>
      </p:grpSp>
      <p:grpSp>
        <p:nvGrpSpPr>
          <p:cNvPr id="11" name="Gruppieren 10"/>
          <p:cNvGrpSpPr/>
          <p:nvPr/>
        </p:nvGrpSpPr>
        <p:grpSpPr>
          <a:xfrm>
            <a:off x="6461367" y="2980192"/>
            <a:ext cx="2236010" cy="894404"/>
            <a:chOff x="6041068" y="1098283"/>
            <a:chExt cx="2236010" cy="894404"/>
          </a:xfrm>
        </p:grpSpPr>
        <p:sp>
          <p:nvSpPr>
            <p:cNvPr id="12" name="Eingekerbter Richtungspfeil 11"/>
            <p:cNvSpPr/>
            <p:nvPr/>
          </p:nvSpPr>
          <p:spPr>
            <a:xfrm>
              <a:off x="6041068" y="1098283"/>
              <a:ext cx="2236010" cy="894404"/>
            </a:xfrm>
            <a:prstGeom prst="chevron">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Eingekerbter Richtungspfeil 10"/>
            <p:cNvSpPr/>
            <p:nvPr/>
          </p:nvSpPr>
          <p:spPr>
            <a:xfrm>
              <a:off x="6488270" y="1098283"/>
              <a:ext cx="1341606" cy="894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smtClean="0">
                  <a:solidFill>
                    <a:schemeClr val="bg1"/>
                  </a:solidFill>
                  <a:latin typeface="Calibri" pitchFamily="34" charset="0"/>
                </a:rPr>
                <a:t>Disposal/ Recycling</a:t>
              </a:r>
              <a:endParaRPr lang="en-US" sz="1700" kern="1200" dirty="0">
                <a:solidFill>
                  <a:schemeClr val="bg1"/>
                </a:solidFill>
                <a:latin typeface="Calibri" pitchFamily="34" charset="0"/>
              </a:endParaRPr>
            </a:p>
          </p:txBody>
        </p:sp>
      </p:grpSp>
      <p:sp>
        <p:nvSpPr>
          <p:cNvPr id="20" name="Textfeld 19"/>
          <p:cNvSpPr txBox="1"/>
          <p:nvPr/>
        </p:nvSpPr>
        <p:spPr>
          <a:xfrm>
            <a:off x="7380312" y="2636912"/>
            <a:ext cx="840295" cy="246221"/>
          </a:xfrm>
          <a:prstGeom prst="rect">
            <a:avLst/>
          </a:prstGeom>
          <a:noFill/>
        </p:spPr>
        <p:txBody>
          <a:bodyPr wrap="none" rtlCol="0">
            <a:spAutoFit/>
          </a:bodyPr>
          <a:lstStyle/>
          <a:p>
            <a:r>
              <a:rPr lang="de-CH" sz="1000" dirty="0" smtClean="0"/>
              <a:t>ITU-T L.1400</a:t>
            </a:r>
            <a:endParaRPr lang="de-CH" sz="1000" dirty="0"/>
          </a:p>
        </p:txBody>
      </p:sp>
      <p:sp>
        <p:nvSpPr>
          <p:cNvPr id="21" name="Textfeld 20"/>
          <p:cNvSpPr txBox="1"/>
          <p:nvPr/>
        </p:nvSpPr>
        <p:spPr>
          <a:xfrm>
            <a:off x="179512" y="4316903"/>
            <a:ext cx="8784976" cy="1569660"/>
          </a:xfrm>
          <a:prstGeom prst="rect">
            <a:avLst/>
          </a:prstGeom>
          <a:noFill/>
        </p:spPr>
        <p:txBody>
          <a:bodyPr wrap="square" rtlCol="0">
            <a:spAutoFit/>
          </a:bodyPr>
          <a:lstStyle/>
          <a:p>
            <a:r>
              <a:rPr lang="en-US" b="1" dirty="0" smtClean="0"/>
              <a:t>Focus on NW operation stage: </a:t>
            </a:r>
          </a:p>
          <a:p>
            <a:pPr>
              <a:buFont typeface="Wingdings" pitchFamily="2" charset="2"/>
              <a:buChar char="Ø"/>
            </a:pPr>
            <a:r>
              <a:rPr lang="en-US" b="1" dirty="0" smtClean="0"/>
              <a:t> energy consumption for “always-on” equipment</a:t>
            </a:r>
          </a:p>
          <a:p>
            <a:pPr>
              <a:buFont typeface="Wingdings" pitchFamily="2" charset="2"/>
              <a:buChar char="Ø"/>
            </a:pPr>
            <a:r>
              <a:rPr lang="en-US" b="1" dirty="0" smtClean="0"/>
              <a:t> control of energy consumption by network architecture,</a:t>
            </a:r>
            <a:br>
              <a:rPr lang="en-US" b="1" dirty="0" smtClean="0"/>
            </a:br>
            <a:r>
              <a:rPr lang="en-US" b="1" dirty="0" smtClean="0"/>
              <a:t>     capabilities and operation</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323945"/>
            <a:ext cx="7996356" cy="1015663"/>
          </a:xfrm>
          <a:prstGeom prst="rect">
            <a:avLst/>
          </a:prstGeom>
          <a:noFill/>
        </p:spPr>
        <p:txBody>
          <a:bodyPr wrap="none" rtlCol="0">
            <a:spAutoFit/>
          </a:bodyPr>
          <a:lstStyle/>
          <a:p>
            <a:r>
              <a:rPr lang="en-GB" sz="3000" b="1" dirty="0" smtClean="0"/>
              <a:t>Considered levels for energy saving technologies</a:t>
            </a:r>
            <a:r>
              <a:rPr lang="en-GB" sz="3000" b="1" dirty="0"/>
              <a:t> </a:t>
            </a:r>
            <a:endParaRPr lang="en-GB" sz="3000" b="1" dirty="0" smtClean="0"/>
          </a:p>
          <a:p>
            <a:r>
              <a:rPr lang="en-GB" sz="3000" b="1" dirty="0" smtClean="0"/>
              <a:t>in Y.3021</a:t>
            </a:r>
          </a:p>
        </p:txBody>
      </p:sp>
      <p:sp>
        <p:nvSpPr>
          <p:cNvPr id="22" name="Textfeld 21"/>
          <p:cNvSpPr txBox="1"/>
          <p:nvPr/>
        </p:nvSpPr>
        <p:spPr>
          <a:xfrm>
            <a:off x="251520" y="1556792"/>
            <a:ext cx="8527143" cy="4154984"/>
          </a:xfrm>
          <a:prstGeom prst="rect">
            <a:avLst/>
          </a:prstGeom>
          <a:noFill/>
        </p:spPr>
        <p:txBody>
          <a:bodyPr wrap="none" rtlCol="0">
            <a:spAutoFit/>
          </a:bodyPr>
          <a:lstStyle/>
          <a:p>
            <a:pPr>
              <a:buFont typeface="Wingdings" pitchFamily="2" charset="2"/>
              <a:buChar char="Ø"/>
            </a:pPr>
            <a:r>
              <a:rPr lang="en-US" b="1" dirty="0" smtClean="0"/>
              <a:t> Device-level</a:t>
            </a:r>
          </a:p>
          <a:p>
            <a:r>
              <a:rPr lang="en-US" dirty="0" smtClean="0"/>
              <a:t>Technologies which are applied to electronic devices, such as large </a:t>
            </a:r>
            <a:br>
              <a:rPr lang="en-US" dirty="0" smtClean="0"/>
            </a:br>
            <a:r>
              <a:rPr lang="en-US" dirty="0" smtClean="0"/>
              <a:t>scale integration (LSI) and memory.</a:t>
            </a:r>
          </a:p>
          <a:p>
            <a:endParaRPr lang="en-US" dirty="0" smtClean="0"/>
          </a:p>
          <a:p>
            <a:pPr>
              <a:buFont typeface="Wingdings" pitchFamily="2" charset="2"/>
              <a:buChar char="Ø"/>
            </a:pPr>
            <a:r>
              <a:rPr lang="en-US" dirty="0" smtClean="0"/>
              <a:t> </a:t>
            </a:r>
            <a:r>
              <a:rPr lang="en-US" b="1" dirty="0" smtClean="0"/>
              <a:t>Equipment-level</a:t>
            </a:r>
          </a:p>
          <a:p>
            <a:r>
              <a:rPr lang="en-US" dirty="0" smtClean="0"/>
              <a:t>Technologies which are applied to one piece of equipment </a:t>
            </a:r>
            <a:br>
              <a:rPr lang="en-US" dirty="0" smtClean="0"/>
            </a:br>
            <a:r>
              <a:rPr lang="en-US" dirty="0" smtClean="0"/>
              <a:t>(a set of devices) such as a router or switch.</a:t>
            </a:r>
          </a:p>
          <a:p>
            <a:endParaRPr lang="en-US" dirty="0" smtClean="0"/>
          </a:p>
          <a:p>
            <a:pPr>
              <a:buFont typeface="Wingdings" pitchFamily="2" charset="2"/>
              <a:buChar char="Ø"/>
            </a:pPr>
            <a:r>
              <a:rPr lang="en-US" b="1" dirty="0" smtClean="0"/>
              <a:t> Network-level</a:t>
            </a:r>
          </a:p>
          <a:p>
            <a:r>
              <a:rPr lang="en-US" dirty="0" smtClean="0"/>
              <a:t>Technologies which are applied to equipment within the whole</a:t>
            </a:r>
            <a:br>
              <a:rPr lang="en-US" dirty="0" smtClean="0"/>
            </a:br>
            <a:r>
              <a:rPr lang="en-US" dirty="0" smtClean="0"/>
              <a:t>network (e.g. a routing protocol applied to multiple routers).</a:t>
            </a:r>
            <a:endParaRPr lang="de-CH"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323945"/>
            <a:ext cx="4274760" cy="553998"/>
          </a:xfrm>
          <a:prstGeom prst="rect">
            <a:avLst/>
          </a:prstGeom>
          <a:noFill/>
        </p:spPr>
        <p:txBody>
          <a:bodyPr wrap="none" rtlCol="0">
            <a:spAutoFit/>
          </a:bodyPr>
          <a:lstStyle/>
          <a:p>
            <a:r>
              <a:rPr lang="en-GB" sz="3000" b="1" dirty="0" smtClean="0"/>
              <a:t>Device level technologies</a:t>
            </a:r>
            <a:endParaRPr lang="en-GB" sz="3000" b="1" dirty="0"/>
          </a:p>
        </p:txBody>
      </p:sp>
      <p:sp>
        <p:nvSpPr>
          <p:cNvPr id="22" name="Textfeld 21"/>
          <p:cNvSpPr txBox="1"/>
          <p:nvPr/>
        </p:nvSpPr>
        <p:spPr>
          <a:xfrm>
            <a:off x="251520" y="764704"/>
            <a:ext cx="8613127" cy="4708981"/>
          </a:xfrm>
          <a:prstGeom prst="rect">
            <a:avLst/>
          </a:prstGeom>
          <a:noFill/>
        </p:spPr>
        <p:txBody>
          <a:bodyPr wrap="none" rtlCol="0">
            <a:spAutoFit/>
          </a:bodyPr>
          <a:lstStyle/>
          <a:p>
            <a:r>
              <a:rPr lang="en-US" sz="2000" b="1" dirty="0" smtClean="0"/>
              <a:t>Higher integration, smaller chip size:</a:t>
            </a:r>
          </a:p>
          <a:p>
            <a:r>
              <a:rPr lang="en-US" sz="2000" dirty="0" smtClean="0"/>
              <a:t>Reduction of power consumption </a:t>
            </a:r>
            <a:r>
              <a:rPr lang="el-GR" sz="2000" dirty="0" smtClean="0"/>
              <a:t>~</a:t>
            </a:r>
            <a:r>
              <a:rPr lang="de-CH" sz="2000" dirty="0" smtClean="0"/>
              <a:t> </a:t>
            </a:r>
            <a:r>
              <a:rPr lang="en-US" sz="2000" dirty="0" smtClean="0"/>
              <a:t>(driving voltage reduction)</a:t>
            </a:r>
            <a:r>
              <a:rPr lang="en-US" sz="2000" baseline="30000" dirty="0" smtClean="0"/>
              <a:t>2</a:t>
            </a:r>
            <a:endParaRPr lang="en-US" sz="2000" dirty="0" smtClean="0"/>
          </a:p>
          <a:p>
            <a:endParaRPr lang="en-US" sz="2000" dirty="0" smtClean="0"/>
          </a:p>
          <a:p>
            <a:r>
              <a:rPr lang="en-US" sz="2000" b="1" dirty="0" smtClean="0"/>
              <a:t>Multi-core CPU</a:t>
            </a:r>
          </a:p>
          <a:p>
            <a:r>
              <a:rPr lang="en-US" sz="2000" dirty="0" smtClean="0"/>
              <a:t>Energy consumption </a:t>
            </a:r>
            <a:r>
              <a:rPr lang="el-GR" sz="2000" dirty="0" smtClean="0"/>
              <a:t>~</a:t>
            </a:r>
            <a:r>
              <a:rPr lang="de-CH" sz="2000" dirty="0" smtClean="0"/>
              <a:t> (</a:t>
            </a:r>
            <a:r>
              <a:rPr lang="de-CH" sz="2000" dirty="0" err="1" smtClean="0"/>
              <a:t>clock</a:t>
            </a:r>
            <a:r>
              <a:rPr lang="de-CH" sz="2000" dirty="0" smtClean="0"/>
              <a:t> </a:t>
            </a:r>
            <a:r>
              <a:rPr lang="de-CH" sz="2000" dirty="0" err="1" smtClean="0"/>
              <a:t>frequency</a:t>
            </a:r>
            <a:r>
              <a:rPr lang="de-CH" sz="2000" dirty="0" smtClean="0"/>
              <a:t>)</a:t>
            </a:r>
            <a:r>
              <a:rPr lang="de-CH" sz="2000" baseline="30000" dirty="0" smtClean="0"/>
              <a:t>3</a:t>
            </a:r>
            <a:br>
              <a:rPr lang="de-CH" sz="2000" baseline="30000" dirty="0" smtClean="0"/>
            </a:br>
            <a:r>
              <a:rPr lang="en-US" sz="2000" dirty="0" smtClean="0"/>
              <a:t>Usage of lower clocked multiple CPU cores in a single processor</a:t>
            </a:r>
            <a:br>
              <a:rPr lang="en-US" sz="2000" dirty="0" smtClean="0"/>
            </a:br>
            <a:r>
              <a:rPr lang="en-US" sz="2000" dirty="0" smtClean="0"/>
              <a:t>instead of  a single high clocked CPU</a:t>
            </a:r>
          </a:p>
          <a:p>
            <a:endParaRPr lang="en-US" sz="2000" dirty="0" smtClean="0"/>
          </a:p>
          <a:p>
            <a:r>
              <a:rPr lang="en-US" sz="2000" b="1" dirty="0" smtClean="0"/>
              <a:t>Clock-gating</a:t>
            </a:r>
          </a:p>
          <a:p>
            <a:r>
              <a:rPr lang="en-US" sz="2000" dirty="0" smtClean="0"/>
              <a:t>Reduction of power consumption by suspension of clock supply to</a:t>
            </a:r>
            <a:br>
              <a:rPr lang="en-US" sz="2000" dirty="0" smtClean="0"/>
            </a:br>
            <a:r>
              <a:rPr lang="en-US" sz="2000" dirty="0" smtClean="0"/>
              <a:t>circuits in case of they are not busy</a:t>
            </a:r>
          </a:p>
          <a:p>
            <a:endParaRPr lang="en-US" sz="2000" dirty="0" smtClean="0"/>
          </a:p>
          <a:p>
            <a:r>
              <a:rPr lang="en-US" sz="2000" b="1" dirty="0" smtClean="0"/>
              <a:t>Digital pre-distortion </a:t>
            </a:r>
          </a:p>
          <a:p>
            <a:r>
              <a:rPr lang="en-US" sz="2000" dirty="0" smtClean="0"/>
              <a:t>Reduction of power consumption by improve the linearity of power amplifiers PA</a:t>
            </a:r>
            <a:br>
              <a:rPr lang="en-US" sz="2000" dirty="0" smtClean="0"/>
            </a:br>
            <a:r>
              <a:rPr lang="en-US" sz="2000" dirty="0" smtClean="0"/>
              <a:t>(cancellation of distortion by input of  an inversely distortion)</a:t>
            </a:r>
          </a:p>
        </p:txBody>
      </p:sp>
      <p:pic>
        <p:nvPicPr>
          <p:cNvPr id="9217" name="Picture 1"/>
          <p:cNvPicPr>
            <a:picLocks noChangeAspect="1" noChangeArrowheads="1"/>
          </p:cNvPicPr>
          <p:nvPr/>
        </p:nvPicPr>
        <p:blipFill>
          <a:blip r:embed="rId2" cstate="print"/>
          <a:srcRect/>
          <a:stretch>
            <a:fillRect/>
          </a:stretch>
        </p:blipFill>
        <p:spPr bwMode="auto">
          <a:xfrm>
            <a:off x="6191250" y="5334000"/>
            <a:ext cx="2952750" cy="1524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FCF6F-F304-489B-9818-E12E8A8BEA73}"/>
</file>

<file path=customXml/itemProps2.xml><?xml version="1.0" encoding="utf-8"?>
<ds:datastoreItem xmlns:ds="http://schemas.openxmlformats.org/officeDocument/2006/customXml" ds:itemID="{E6A5BCDB-EA92-415B-956E-FB352E75EA14}"/>
</file>

<file path=customXml/itemProps3.xml><?xml version="1.0" encoding="utf-8"?>
<ds:datastoreItem xmlns:ds="http://schemas.openxmlformats.org/officeDocument/2006/customXml" ds:itemID="{664C3723-C2BE-40C6-8D29-4746AAFEA240}"/>
</file>

<file path=docProps/app.xml><?xml version="1.0" encoding="utf-8"?>
<Properties xmlns="http://schemas.openxmlformats.org/officeDocument/2006/extended-properties" xmlns:vt="http://schemas.openxmlformats.org/officeDocument/2006/docPropsVTypes">
  <TotalTime>9</TotalTime>
  <Words>682</Words>
  <Application>Microsoft Office PowerPoint</Application>
  <PresentationFormat>On-screen Show (4:3)</PresentationFormat>
  <Paragraphs>180</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Formel</vt:lpstr>
      <vt:lpstr> Energy Saving for Future Networks  "Future Networks: Cloud Computing, Energy Saving, Security and Virtualization"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Leo Lehmann</dc:creator>
  <dc:description>SG13 WS Tunis 04/2014</dc:description>
  <cp:lastModifiedBy>Ubeda, Reyna</cp:lastModifiedBy>
  <cp:revision>404</cp:revision>
  <dcterms:created xsi:type="dcterms:W3CDTF">2014-03-28T18:03:59Z</dcterms:created>
  <dcterms:modified xsi:type="dcterms:W3CDTF">2014-06-30T13:00:02Z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