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58" r:id="rId2"/>
    <p:sldId id="470" r:id="rId3"/>
    <p:sldId id="471" r:id="rId4"/>
    <p:sldId id="419" r:id="rId5"/>
    <p:sldId id="466" r:id="rId6"/>
    <p:sldId id="420" r:id="rId7"/>
    <p:sldId id="472" r:id="rId8"/>
    <p:sldId id="473" r:id="rId9"/>
    <p:sldId id="477" r:id="rId10"/>
    <p:sldId id="478" r:id="rId11"/>
    <p:sldId id="479" r:id="rId12"/>
    <p:sldId id="480" r:id="rId13"/>
    <p:sldId id="481" r:id="rId14"/>
    <p:sldId id="483" r:id="rId15"/>
    <p:sldId id="482" r:id="rId16"/>
    <p:sldId id="475" r:id="rId17"/>
    <p:sldId id="485" r:id="rId18"/>
    <p:sldId id="488" r:id="rId19"/>
    <p:sldId id="489" r:id="rId20"/>
    <p:sldId id="490" r:id="rId21"/>
    <p:sldId id="491" r:id="rId22"/>
    <p:sldId id="492" r:id="rId23"/>
    <p:sldId id="493" r:id="rId24"/>
    <p:sldId id="486" r:id="rId25"/>
    <p:sldId id="496" r:id="rId26"/>
    <p:sldId id="497" r:id="rId27"/>
    <p:sldId id="498" r:id="rId28"/>
    <p:sldId id="494" r:id="rId29"/>
    <p:sldId id="495" r:id="rId30"/>
    <p:sldId id="460" r:id="rId31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42" autoAdjust="0"/>
    <p:restoredTop sz="71696" autoAdjust="0"/>
  </p:normalViewPr>
  <p:slideViewPr>
    <p:cSldViewPr>
      <p:cViewPr varScale="1">
        <p:scale>
          <a:sx n="131" d="100"/>
          <a:sy n="131" d="100"/>
        </p:scale>
        <p:origin x="-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23C1C-C8C9-4E9C-B330-4E63E750A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32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37005B-2344-4F54-B2F0-E778B9C34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71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1D8424-268D-4AC3-9FE4-8578D91B10B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DE639B-8E40-4386-A6DB-B23559924B1C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fld id="{00BC8509-1587-45C0-BEAB-DF40FE187A1A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fld id="{C3F054C0-79B1-4DA0-A5D4-9224D065B9A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fld id="{B29F6EA8-DC94-4F66-8F74-925F71285E50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96FD31B-ADEA-4F18-A7FF-742F2F266FAD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87EC01C-C9FF-4C07-B73F-5B4F3C7194B0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816E3A3-A8EA-4E59-BD6E-A024C79B1835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2570506-95A7-41C6-A656-5171D8936544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26988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altLang="en-US" dirty="0" smtClean="0"/>
              <a:t>Geneva, 11 July 2014</a:t>
            </a:r>
          </a:p>
        </p:txBody>
      </p:sp>
    </p:spTree>
    <p:extLst>
      <p:ext uri="{BB962C8B-B14F-4D97-AF65-F5344CB8AC3E}">
        <p14:creationId xmlns:p14="http://schemas.microsoft.com/office/powerpoint/2010/main" val="391822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7950" y="6453188"/>
            <a:ext cx="4032250" cy="312737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8545B-DF90-42D8-ABA6-DE91B112F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9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8FC1C-BA05-4619-9FED-94769C79E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08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90FC97-157A-4773-B9F3-55E6F6812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8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EA64D-46F1-4A82-B88B-B7775FB86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3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0CA5C-9798-4F16-B9D6-FC9282A83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974D7-89AE-4C1A-8854-49D0A47BA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2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26B59-E8E9-41D0-B77A-10AEE2047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5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535F3-B874-4042-A5B0-55C24ECC4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9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AD5B5-3160-4A54-8379-BF8915E0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1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26A49-590D-46D7-96D3-BC26C113A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2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76747-96F0-4F72-898F-2D4C0390A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8FBC4D-F679-44D7-9AAB-059535053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30" r:id="rId10"/>
    <p:sldLayoutId id="2147484328" r:id="rId11"/>
    <p:sldLayoutId id="214748433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ITU-T/climatechange/report-smartgrid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tsbsg15@itu.int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en/ITU-T/studygroups/2013-2016/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sz="2800" dirty="0"/>
              <a:t>Standardization activities in ITU-T SG15 related to energy efficiency</a:t>
            </a:r>
            <a:endParaRPr lang="en-US" altLang="en-US" sz="2800" dirty="0" smtClean="0"/>
          </a:p>
        </p:txBody>
      </p:sp>
      <p:sp>
        <p:nvSpPr>
          <p:cNvPr id="7172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pPr lvl="0"/>
            <a:r>
              <a:rPr lang="en-GB" altLang="en-US" b="1" dirty="0" smtClean="0">
                <a:solidFill>
                  <a:srgbClr val="000099"/>
                </a:solidFill>
              </a:rPr>
              <a:t>Hiroshi OTA</a:t>
            </a:r>
            <a:endParaRPr lang="en-GB" altLang="en-US" b="1" dirty="0">
              <a:solidFill>
                <a:srgbClr val="000099"/>
              </a:solidFill>
            </a:endParaRPr>
          </a:p>
          <a:p>
            <a:pPr lvl="0"/>
            <a:r>
              <a:rPr lang="en-GB" altLang="en-US" b="1" dirty="0" smtClean="0">
                <a:solidFill>
                  <a:srgbClr val="000099"/>
                </a:solidFill>
              </a:rPr>
              <a:t>ITU/TSB</a:t>
            </a:r>
            <a:endParaRPr lang="en-US" altLang="en-US" b="1" dirty="0">
              <a:solidFill>
                <a:srgbClr val="000099"/>
              </a:solidFill>
            </a:endParaRPr>
          </a:p>
        </p:txBody>
      </p:sp>
      <p:sp>
        <p:nvSpPr>
          <p:cNvPr id="7174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5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6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7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12" name="Picture 16" descr="ITU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44475"/>
            <a:ext cx="16383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11 July 2014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53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228600" y="33338"/>
            <a:ext cx="8686800" cy="1076325"/>
          </a:xfrm>
        </p:spPr>
        <p:txBody>
          <a:bodyPr/>
          <a:lstStyle/>
          <a:p>
            <a:r>
              <a:rPr lang="en-GB" altLang="zh-CN" smtClean="0">
                <a:solidFill>
                  <a:srgbClr val="000099"/>
                </a:solidFill>
                <a:ea typeface="SimSun" pitchFamily="2" charset="-122"/>
              </a:rPr>
              <a:t>Smart Grid Overview - A conceptual model 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08075"/>
            <a:ext cx="5937250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矩形 6"/>
          <p:cNvSpPr>
            <a:spLocks noChangeArrowheads="1"/>
          </p:cNvSpPr>
          <p:nvPr/>
        </p:nvSpPr>
        <p:spPr bwMode="auto">
          <a:xfrm>
            <a:off x="395288" y="5732463"/>
            <a:ext cx="8316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zh-CN" sz="2000" dirty="0">
                <a:ea typeface="SimSun" pitchFamily="2" charset="-122"/>
              </a:rPr>
              <a:t>Source: National Institute of Standards and Technology (NIST)</a:t>
            </a:r>
            <a:endParaRPr lang="zh-CN" altLang="en-US" sz="2000" dirty="0">
              <a:ea typeface="SimSun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2806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692150"/>
            <a:ext cx="8459787" cy="64928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b="1" kern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Smart Grid benefit: cut peak load</a:t>
            </a:r>
          </a:p>
        </p:txBody>
      </p:sp>
      <p:sp>
        <p:nvSpPr>
          <p:cNvPr id="5124" name="Content Placeholder 2"/>
          <p:cNvSpPr txBox="1">
            <a:spLocks/>
          </p:cNvSpPr>
          <p:nvPr/>
        </p:nvSpPr>
        <p:spPr bwMode="auto">
          <a:xfrm>
            <a:off x="684213" y="1557338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altLang="ja-JP" sz="3200" dirty="0">
                <a:solidFill>
                  <a:schemeClr val="bg2"/>
                </a:solidFill>
                <a:latin typeface="+mn-lt"/>
              </a:rPr>
              <a:t>Through AMI (Advanced Metering Infrastructure) – two way communication</a:t>
            </a:r>
          </a:p>
          <a:p>
            <a: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altLang="ja-JP" sz="3200" dirty="0">
                <a:solidFill>
                  <a:schemeClr val="bg2"/>
                </a:solidFill>
                <a:latin typeface="+mn-lt"/>
              </a:rPr>
              <a:t>Demand/response: cut energy use during times of peak demand</a:t>
            </a:r>
          </a:p>
          <a:p>
            <a: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altLang="ja-JP" sz="3200" dirty="0">
                <a:solidFill>
                  <a:schemeClr val="bg2"/>
                </a:solidFill>
                <a:latin typeface="+mn-lt"/>
              </a:rPr>
              <a:t>Dynamic pricing: encourages to reduce power consumption voluntarily during peak period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2AD5B5-3160-4A54-8379-BF8915E0F2F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Geneva, 11 July 2014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32475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23850" y="477838"/>
            <a:ext cx="8424863" cy="10779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Smart Grid benefit: Integrating renewable energy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67544" y="1773238"/>
            <a:ext cx="8208911" cy="45354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Renewable energy sources </a:t>
            </a:r>
            <a:r>
              <a:rPr lang="en-GB" dirty="0" smtClean="0"/>
              <a:t>(wind, solar ...) are not stable</a:t>
            </a:r>
          </a:p>
          <a:p>
            <a:pPr lvl="1">
              <a:defRPr/>
            </a:pPr>
            <a:r>
              <a:rPr lang="en-GB" dirty="0" smtClean="0"/>
              <a:t>makes integration with conventional power grid difficult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Smart Grid:</a:t>
            </a:r>
          </a:p>
          <a:p>
            <a:pPr lvl="1">
              <a:defRPr/>
            </a:pPr>
            <a:r>
              <a:rPr lang="en-US" dirty="0" smtClean="0"/>
              <a:t>Wide-Area Situational Awareness</a:t>
            </a:r>
          </a:p>
          <a:p>
            <a:pPr>
              <a:defRPr/>
            </a:pPr>
            <a:r>
              <a:rPr lang="en-US" dirty="0" smtClean="0"/>
              <a:t>Electric vehicles-to-grid (load and electric storage)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2015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021396"/>
          </a:xfrm>
        </p:spPr>
        <p:txBody>
          <a:bodyPr/>
          <a:lstStyle/>
          <a:p>
            <a:r>
              <a:rPr lang="en-US" altLang="en-US" sz="2000" dirty="0" smtClean="0"/>
              <a:t>The fundamental challenge in </a:t>
            </a:r>
            <a:r>
              <a:rPr lang="en-US" altLang="en-US" sz="2000" b="1" dirty="0" smtClean="0"/>
              <a:t>power grids</a:t>
            </a:r>
            <a:r>
              <a:rPr lang="en-US" altLang="en-US" sz="2000" dirty="0" smtClean="0"/>
              <a:t> is to ensure the balance of generation and demand/consumption </a:t>
            </a:r>
          </a:p>
          <a:p>
            <a:r>
              <a:rPr lang="en-US" altLang="en-US" sz="2000" dirty="0" smtClean="0"/>
              <a:t>The fundamental challenge in the </a:t>
            </a:r>
            <a:r>
              <a:rPr lang="en-US" altLang="en-US" sz="2000" b="1" dirty="0" smtClean="0"/>
              <a:t>Smart Grid </a:t>
            </a:r>
            <a:r>
              <a:rPr lang="en-US" altLang="en-US" sz="2000" dirty="0" smtClean="0"/>
              <a:t>is to ensure balance of generation and demand/consumption when integrating all those new technologies that are aimed at addressing in a sustainable manner energy independence and modernization of the aging power grid:</a:t>
            </a:r>
          </a:p>
          <a:p>
            <a:pPr lvl="1"/>
            <a:r>
              <a:rPr lang="en-US" altLang="en-US" sz="1800" dirty="0" smtClean="0"/>
              <a:t>Utility scale Renewable Energy Sources (RES) feeding into the transmission system</a:t>
            </a:r>
          </a:p>
          <a:p>
            <a:pPr lvl="1"/>
            <a:r>
              <a:rPr lang="en-US" altLang="en-US" sz="1800" dirty="0" smtClean="0"/>
              <a:t>Distributed Energy Resources (DER) feeding into the distribution system</a:t>
            </a:r>
          </a:p>
          <a:p>
            <a:pPr lvl="1"/>
            <a:r>
              <a:rPr lang="en-US" altLang="en-US" sz="1800" dirty="0" smtClean="0"/>
              <a:t>Plug-in (Hybrid) Electric Vehicles (PHEV)</a:t>
            </a:r>
          </a:p>
          <a:p>
            <a:pPr lvl="1"/>
            <a:r>
              <a:rPr lang="en-US" altLang="en-US" sz="1800" dirty="0" smtClean="0"/>
              <a:t>Demand Side Management (DSM) </a:t>
            </a:r>
          </a:p>
          <a:p>
            <a:pPr lvl="1"/>
            <a:r>
              <a:rPr lang="en-US" altLang="en-US" sz="1800" dirty="0" smtClean="0"/>
              <a:t>Consumer participation</a:t>
            </a:r>
          </a:p>
          <a:p>
            <a:pPr lvl="1"/>
            <a:r>
              <a:rPr lang="en-US" altLang="en-US" sz="1800" dirty="0" smtClean="0"/>
              <a:t>Storage to compensate for the time varying nature of some renewables</a:t>
            </a:r>
          </a:p>
        </p:txBody>
      </p:sp>
      <p:sp>
        <p:nvSpPr>
          <p:cNvPr id="2048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Role of ICT in Smart Grid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076254" y="6453336"/>
            <a:ext cx="4032250" cy="312737"/>
          </a:xfrm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r"/>
            <a:fld id="{CD077F0E-AEBA-4E9E-828F-915C83150DA2}" type="slidenum">
              <a:rPr lang="en-US" altLang="en-US" sz="1200" smtClean="0"/>
              <a:pPr algn="r"/>
              <a:t>13</a:t>
            </a:fld>
            <a:endParaRPr lang="en-US" altLang="en-US" sz="1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9512" y="6453336"/>
            <a:ext cx="4032250" cy="312737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Geneva, 11 July 2014</a:t>
            </a:r>
            <a:endParaRPr lang="en-US" altLang="en-US" dirty="0"/>
          </a:p>
        </p:txBody>
      </p:sp>
      <p:sp>
        <p:nvSpPr>
          <p:cNvPr id="6" name="矩形 6"/>
          <p:cNvSpPr>
            <a:spLocks noChangeArrowheads="1"/>
          </p:cNvSpPr>
          <p:nvPr/>
        </p:nvSpPr>
        <p:spPr bwMode="auto">
          <a:xfrm>
            <a:off x="395288" y="5930116"/>
            <a:ext cx="8316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r>
              <a:rPr lang="en-US" altLang="zh-CN" sz="1400" dirty="0">
                <a:ea typeface="SimSun" pitchFamily="2" charset="-122"/>
              </a:rPr>
              <a:t>Source: </a:t>
            </a:r>
            <a:r>
              <a:rPr lang="en-US" sz="1400" dirty="0"/>
              <a:t>S. Galli, A. </a:t>
            </a:r>
            <a:r>
              <a:rPr lang="en-US" sz="1400" dirty="0" err="1"/>
              <a:t>Scaglione</a:t>
            </a:r>
            <a:r>
              <a:rPr lang="en-US" sz="1400" dirty="0"/>
              <a:t>, Z. Wang, “For the Grid and Through the Grid: The Role of Power Line Communications in the Smart Grid,” Proceedings of the IEEE, June 2011.</a:t>
            </a:r>
            <a:endParaRPr lang="zh-CN" altLang="en-US" sz="1400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40712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690563"/>
            <a:ext cx="8950325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 rot="10800000" flipV="1">
            <a:off x="5791200" y="3429000"/>
            <a:ext cx="1371600" cy="1066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16200000" flipH="1">
            <a:off x="8001000" y="3505200"/>
            <a:ext cx="106680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-36513" y="44450"/>
            <a:ext cx="8950326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Smart Grid Communication</a:t>
            </a:r>
          </a:p>
        </p:txBody>
      </p:sp>
      <p:sp>
        <p:nvSpPr>
          <p:cNvPr id="26630" name="Rectangle 2"/>
          <p:cNvSpPr>
            <a:spLocks noChangeArrowheads="1"/>
          </p:cNvSpPr>
          <p:nvPr/>
        </p:nvSpPr>
        <p:spPr bwMode="auto">
          <a:xfrm>
            <a:off x="5364163" y="692150"/>
            <a:ext cx="3340100" cy="2016125"/>
          </a:xfrm>
          <a:prstGeom prst="rect">
            <a:avLst/>
          </a:prstGeom>
          <a:solidFill>
            <a:srgbClr val="FFFF00">
              <a:alpha val="30196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250825" y="3573016"/>
            <a:ext cx="864235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ITU-T G.9901 </a:t>
            </a:r>
            <a:r>
              <a:rPr lang="en-US" sz="1600" dirty="0" smtClean="0">
                <a:solidFill>
                  <a:schemeClr val="tx1"/>
                </a:solidFill>
                <a:ea typeface="Gulim" pitchFamily="34" charset="-127"/>
              </a:rPr>
              <a:t>(04/2014): 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Narrow-band OFDM power line communication transceivers - Power spectral density (PSD) specification.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ITU-T G.9902 (</a:t>
            </a:r>
            <a:r>
              <a:rPr lang="en-US" sz="1600" dirty="0" err="1">
                <a:solidFill>
                  <a:schemeClr val="tx1"/>
                </a:solidFill>
                <a:ea typeface="Gulim" pitchFamily="34" charset="-127"/>
              </a:rPr>
              <a:t>G.hnem</a:t>
            </a: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) (10/2012): 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Narrow-band OFDM power line communication transceivers – </a:t>
            </a:r>
            <a:r>
              <a:rPr lang="en-GB" sz="1600" dirty="0" err="1">
                <a:solidFill>
                  <a:schemeClr val="tx1"/>
                </a:solidFill>
                <a:ea typeface="Gulim" pitchFamily="34" charset="-127"/>
              </a:rPr>
              <a:t>G.hnem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 </a:t>
            </a:r>
            <a:r>
              <a:rPr lang="en-GB" sz="1600" dirty="0" err="1">
                <a:solidFill>
                  <a:schemeClr val="tx1"/>
                </a:solidFill>
                <a:ea typeface="Gulim" pitchFamily="34" charset="-127"/>
              </a:rPr>
              <a:t>Cenelec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 A, B, CD, and FCC</a:t>
            </a: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ITU-T G.9903 (G3-PLC) </a:t>
            </a:r>
            <a:r>
              <a:rPr lang="en-US" sz="1600" dirty="0" smtClean="0">
                <a:solidFill>
                  <a:schemeClr val="tx1"/>
                </a:solidFill>
                <a:ea typeface="Gulim" pitchFamily="34" charset="-127"/>
              </a:rPr>
              <a:t>(02/2014): 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Narrow-band OFDM power line communication transceivers – </a:t>
            </a: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G3-PLC </a:t>
            </a:r>
            <a:r>
              <a:rPr lang="en-US" sz="1600" dirty="0" err="1">
                <a:solidFill>
                  <a:schemeClr val="tx1"/>
                </a:solidFill>
                <a:ea typeface="Gulim" pitchFamily="34" charset="-127"/>
              </a:rPr>
              <a:t>Cenelec</a:t>
            </a: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 A, B, FCC and ARIB </a:t>
            </a:r>
            <a:r>
              <a:rPr lang="en-US" sz="1600" dirty="0" err="1">
                <a:solidFill>
                  <a:schemeClr val="tx1"/>
                </a:solidFill>
                <a:ea typeface="Gulim" pitchFamily="34" charset="-127"/>
              </a:rPr>
              <a:t>bandplan</a:t>
            </a: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ITU-T G.9904 (PRIME) (10/2012): 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Narrow-band OFDM power line communication transceivers – PRIME </a:t>
            </a:r>
            <a:r>
              <a:rPr lang="en-GB" sz="1600" dirty="0" err="1">
                <a:solidFill>
                  <a:schemeClr val="tx1"/>
                </a:solidFill>
                <a:ea typeface="Gulim" pitchFamily="34" charset="-127"/>
              </a:rPr>
              <a:t>Cenelec</a:t>
            </a:r>
            <a:r>
              <a:rPr lang="en-GB" sz="1600" dirty="0">
                <a:solidFill>
                  <a:schemeClr val="tx1"/>
                </a:solidFill>
                <a:ea typeface="Gulim" pitchFamily="34" charset="-127"/>
              </a:rPr>
              <a:t> A</a:t>
            </a:r>
            <a:r>
              <a:rPr lang="en-GB" sz="1600" dirty="0" smtClean="0">
                <a:solidFill>
                  <a:schemeClr val="tx1"/>
                </a:solidFill>
                <a:ea typeface="Gulim" pitchFamily="34" charset="-127"/>
              </a:rPr>
              <a:t>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tx1"/>
                </a:solidFill>
                <a:ea typeface="Gulim" pitchFamily="34" charset="-127"/>
              </a:rPr>
              <a:t>ITU-T G.9905 (08/2013): Centralized metric-based source routing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7715C7-EF2A-4648-AB35-AC327BCD15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Geneva, 11 July 2014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3099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Mitigation of climate change and improving energy efficiency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Report: “Boosting Energy Efficiency Through Smart Grids”</a:t>
            </a:r>
          </a:p>
          <a:p>
            <a:r>
              <a:rPr lang="en-US" altLang="en-US" sz="2800" smtClean="0"/>
              <a:t>Details are at </a:t>
            </a:r>
            <a:r>
              <a:rPr lang="en-US" altLang="en-US" sz="2800" smtClean="0">
                <a:hlinkClick r:id="rId2"/>
              </a:rPr>
              <a:t>http://www.itu.int/ITU-T/climatechange/report-smartgrids.html</a:t>
            </a:r>
            <a:r>
              <a:rPr lang="en-US" altLang="en-US" sz="2800" smtClean="0"/>
              <a:t> </a:t>
            </a:r>
          </a:p>
          <a:p>
            <a:r>
              <a:rPr lang="en-US" altLang="en-US" sz="2800" smtClean="0"/>
              <a:t>This report discusses the role of ICT in the smart grid with a view of energy efficiency, with the ultimate goal of hindering climate changes. 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741666" y="6453336"/>
            <a:ext cx="1366838" cy="288056"/>
          </a:xfrm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r"/>
            <a:fld id="{704ECE78-EEBF-4D55-84BF-9C779AEC87B9}" type="slidenum">
              <a:rPr lang="en-US" altLang="en-US" sz="1200" smtClean="0"/>
              <a:pPr algn="r"/>
              <a:t>15</a:t>
            </a:fld>
            <a:endParaRPr lang="en-US" altLang="en-US" sz="1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7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saving for broadband access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7163" y="6453188"/>
            <a:ext cx="1366837" cy="431800"/>
          </a:xfrm>
        </p:spPr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11 July 2014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947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saving for broadband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sz="2400" dirty="0" smtClean="0"/>
              <a:t>DSL, optical transport (FTTH) and </a:t>
            </a:r>
            <a:r>
              <a:rPr lang="en-US" sz="2400" dirty="0" err="1" smtClean="0"/>
              <a:t>G.fast</a:t>
            </a:r>
            <a:r>
              <a:rPr lang="en-US" sz="2400" dirty="0" smtClean="0"/>
              <a:t> are used for broadband access</a:t>
            </a:r>
          </a:p>
          <a:p>
            <a:r>
              <a:rPr lang="en-US" sz="2400" dirty="0" smtClean="0"/>
              <a:t>Power consumption increases as bit rate increases</a:t>
            </a:r>
          </a:p>
          <a:p>
            <a:r>
              <a:rPr lang="en-US" sz="2400" dirty="0" smtClean="0"/>
              <a:t>Full capacity is not always needed</a:t>
            </a:r>
          </a:p>
          <a:p>
            <a:r>
              <a:rPr lang="en-US" sz="2400" dirty="0" smtClean="0"/>
              <a:t>Large amount of energy saving is expected since the number of installed equipment is huge</a:t>
            </a:r>
          </a:p>
          <a:p>
            <a:r>
              <a:rPr lang="en-US" sz="2400" dirty="0" smtClean="0"/>
              <a:t>Power saving for ADSL and </a:t>
            </a:r>
            <a:r>
              <a:rPr lang="en-US" sz="2400" dirty="0" err="1" smtClean="0"/>
              <a:t>G.fast</a:t>
            </a:r>
            <a:endParaRPr lang="en-US" sz="2400" dirty="0" smtClean="0"/>
          </a:p>
          <a:p>
            <a:r>
              <a:rPr lang="en-US" sz="2400" dirty="0" smtClean="0"/>
              <a:t>Power saving methods for FTTH were also discussed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2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404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63FAF59-0DFA-4F0F-9F82-5A5620960B7D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err="1" smtClean="0"/>
              <a:t>G.fast</a:t>
            </a:r>
            <a:r>
              <a:rPr lang="en-US" altLang="en-US" dirty="0" smtClean="0"/>
              <a:t> - What is </a:t>
            </a:r>
            <a:r>
              <a:rPr lang="en-US" altLang="en-US" dirty="0" err="1" smtClean="0"/>
              <a:t>FTTdp</a:t>
            </a:r>
            <a:r>
              <a:rPr lang="en-US" altLang="en-US" dirty="0" smtClean="0"/>
              <a:t> ?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249737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A broadband access solution taking fibre to a distribution point (</a:t>
            </a:r>
            <a:r>
              <a:rPr lang="en-GB" sz="2800" dirty="0" err="1" smtClean="0"/>
              <a:t>FTTdp</a:t>
            </a:r>
            <a:r>
              <a:rPr lang="en-GB" sz="2800" dirty="0" smtClean="0"/>
              <a:t>) very close to the customers premises, with total wire length to the customers’ transceiver up to 250m.</a:t>
            </a:r>
          </a:p>
          <a:p>
            <a:pPr lvl="1">
              <a:defRPr/>
            </a:pPr>
            <a:r>
              <a:rPr lang="en-GB" sz="2400" dirty="0" smtClean="0">
                <a:ea typeface="+mn-ea"/>
                <a:cs typeface="+mn-cs"/>
              </a:rPr>
              <a:t>It is expected that the bulk of the loop lengths may be in the order 30 to 50m. On 30 m loops, aggregate data rates up to at least 500 Mb/s should be supported on a single pair.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5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FA7E8CF-A930-48AF-8C87-805830A8BBF7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FTTdp/G.fast “raison d’être”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249737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provide the best aspects of ‘Fibre to the home’ and ‘ADSL’:</a:t>
            </a:r>
          </a:p>
          <a:p>
            <a:pPr lvl="1">
              <a:defRPr/>
            </a:pPr>
            <a:r>
              <a:rPr lang="en-CA" dirty="0" smtClean="0">
                <a:ea typeface="+mn-ea"/>
                <a:cs typeface="+mn-cs"/>
              </a:rPr>
              <a:t>Fibre to the home bit-rates</a:t>
            </a:r>
          </a:p>
          <a:p>
            <a:pPr lvl="1">
              <a:defRPr/>
            </a:pPr>
            <a:r>
              <a:rPr lang="en-CA" dirty="0" smtClean="0">
                <a:ea typeface="+mn-ea"/>
                <a:cs typeface="+mn-cs"/>
              </a:rPr>
              <a:t>customer self-installation like ADSL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9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ITU consists of three sectors and General Secretariat</a:t>
            </a:r>
            <a:endParaRPr lang="en-US" altLang="en-US" smtClean="0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04ECE39A-7C95-4DB2-A959-1552BE662DB4}" type="slidenum">
              <a:rPr lang="en-US" sz="1400" smtClean="0">
                <a:solidFill>
                  <a:srgbClr val="0E438A"/>
                </a:solidFill>
                <a:latin typeface="+mj-lt"/>
              </a:rPr>
              <a:pPr>
                <a:defRPr/>
              </a:pPr>
              <a:t>2</a:t>
            </a:fld>
            <a:endParaRPr lang="en-US" sz="1400" dirty="0" smtClean="0">
              <a:solidFill>
                <a:srgbClr val="0E438A"/>
              </a:solidFill>
              <a:latin typeface="+mj-lt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908175" y="1484313"/>
            <a:ext cx="5616575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 ITU-T </a:t>
            </a:r>
          </a:p>
          <a:p>
            <a:pPr algn="ctr">
              <a:defRPr/>
            </a:pP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develops ICT standards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07950" y="2986088"/>
            <a:ext cx="26797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ITU-R</a:t>
            </a:r>
            <a:br>
              <a:rPr lang="en-US" sz="30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manages radio spectrum and satellite orbits</a:t>
            </a:r>
            <a:r>
              <a:rPr lang="en-US" b="1" dirty="0">
                <a:solidFill>
                  <a:srgbClr val="2626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443663" y="3217863"/>
            <a:ext cx="2520950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promotes ICT development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303463" y="5445125"/>
            <a:ext cx="4824412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General Secretariat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coordinates work of ITU </a:t>
            </a:r>
          </a:p>
        </p:txBody>
      </p:sp>
      <p:pic>
        <p:nvPicPr>
          <p:cNvPr id="7176" name="Picture 2" descr="http://4.bp.blogspot.com/_-dB1taiAXCQ/SE-sou68S3I/AAAAAAAAEpg/oTmoeVO1rj0/s400/manos-unidas.jpg"/>
          <p:cNvPicPr>
            <a:picLocks noChangeAspect="1" noChangeArrowheads="1"/>
          </p:cNvPicPr>
          <p:nvPr/>
        </p:nvPicPr>
        <p:blipFill>
          <a:blip r:embed="rId3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2598738"/>
            <a:ext cx="36718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88" y="3354388"/>
            <a:ext cx="12001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itle 1"/>
          <p:cNvSpPr txBox="1">
            <a:spLocks/>
          </p:cNvSpPr>
          <p:nvPr/>
        </p:nvSpPr>
        <p:spPr bwMode="auto">
          <a:xfrm>
            <a:off x="107950" y="53975"/>
            <a:ext cx="8928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5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6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5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ja-JP" b="1">
              <a:ea typeface="MS PGothic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Geneva, 11 July 2014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2452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288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0156E5F-EC8C-42B9-B110-D1970B6C98E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Applications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249737"/>
          </a:xfrm>
        </p:spPr>
        <p:txBody>
          <a:bodyPr/>
          <a:lstStyle/>
          <a:p>
            <a:r>
              <a:rPr lang="en-CA" altLang="en-US" sz="2800" dirty="0" smtClean="0"/>
              <a:t>Next-generation IPTV service at well over 100 Mb/s</a:t>
            </a:r>
          </a:p>
          <a:p>
            <a:r>
              <a:rPr lang="en-CA" altLang="en-US" sz="2800" dirty="0" smtClean="0"/>
              <a:t>Access to small and medium business sites at well over 100 Mb/s</a:t>
            </a:r>
          </a:p>
          <a:p>
            <a:r>
              <a:rPr lang="en-CA" altLang="en-US" sz="2800" dirty="0" smtClean="0"/>
              <a:t>Backhaul for very small wireless cell sites, including </a:t>
            </a:r>
            <a:r>
              <a:rPr lang="en-CA" altLang="en-US" sz="2800" dirty="0" err="1" smtClean="0"/>
              <a:t>HetNet</a:t>
            </a:r>
            <a:r>
              <a:rPr lang="en-CA" altLang="en-US" sz="2800" dirty="0"/>
              <a:t> (Heterogeneous </a:t>
            </a:r>
            <a:r>
              <a:rPr lang="en-CA" altLang="en-US" sz="2800" dirty="0" smtClean="0"/>
              <a:t>network)</a:t>
            </a:r>
          </a:p>
          <a:p>
            <a:r>
              <a:rPr lang="en-CA" altLang="en-US" sz="2800" dirty="0" smtClean="0"/>
              <a:t>Backhaul for </a:t>
            </a:r>
            <a:r>
              <a:rPr lang="en-CA" altLang="en-US" sz="2800" dirty="0" err="1" smtClean="0"/>
              <a:t>WiFi</a:t>
            </a:r>
            <a:r>
              <a:rPr lang="en-CA" altLang="en-US" sz="2800" dirty="0" smtClean="0"/>
              <a:t> hot spots</a:t>
            </a:r>
            <a:endParaRPr lang="en-US" altLang="en-US" sz="2800" dirty="0" smtClean="0"/>
          </a:p>
          <a:p>
            <a:pPr lvl="1"/>
            <a:endParaRPr lang="en-US" alt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9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288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00DB578-F27B-48C0-9F87-198C135AADE5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US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38187"/>
          </a:xfrm>
        </p:spPr>
        <p:txBody>
          <a:bodyPr/>
          <a:lstStyle/>
          <a:p>
            <a:r>
              <a:rPr lang="en-CA" altLang="en-US" smtClean="0"/>
              <a:t>Service rate performance targets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895850"/>
          </a:xfrm>
        </p:spPr>
        <p:txBody>
          <a:bodyPr/>
          <a:lstStyle/>
          <a:p>
            <a:r>
              <a:rPr lang="en-CA" altLang="en-US" sz="2400" smtClean="0"/>
              <a:t>500-1000 Mb/s for FTTB deployments @&lt;100m, straight loops</a:t>
            </a:r>
          </a:p>
          <a:p>
            <a:r>
              <a:rPr lang="en-CA" altLang="en-US" sz="2400" smtClean="0"/>
              <a:t>500 Mb/s at 100m</a:t>
            </a:r>
          </a:p>
          <a:p>
            <a:r>
              <a:rPr lang="en-CA" altLang="en-US" sz="2400" smtClean="0"/>
              <a:t>200 Mb/s at 200m</a:t>
            </a:r>
          </a:p>
          <a:p>
            <a:r>
              <a:rPr lang="en-CA" altLang="en-US" sz="2400" smtClean="0"/>
              <a:t>150 Mb/s at 250m</a:t>
            </a:r>
          </a:p>
          <a:p>
            <a:r>
              <a:rPr lang="en-CA" altLang="en-US" sz="2400" smtClean="0"/>
              <a:t>Aggregate service rates ≥500 Mb/s with start frequency of 23 MHz and VHF and DAB bands notches</a:t>
            </a:r>
            <a:endParaRPr lang="en-GB" altLang="en-US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3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8B0790D-4FF6-4544-B0EF-739A5FD66FF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US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628775"/>
            <a:ext cx="8229600" cy="89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Coexistence with xDSL: VDSL2 to G.fast migration</a:t>
            </a:r>
          </a:p>
        </p:txBody>
      </p:sp>
      <p:sp>
        <p:nvSpPr>
          <p:cNvPr id="1946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935038"/>
          </a:xfrm>
        </p:spPr>
        <p:txBody>
          <a:bodyPr/>
          <a:lstStyle/>
          <a:p>
            <a:r>
              <a:rPr lang="en-US" altLang="en-US" smtClean="0"/>
              <a:t>Migration example</a:t>
            </a:r>
          </a:p>
        </p:txBody>
      </p:sp>
      <p:pic>
        <p:nvPicPr>
          <p:cNvPr id="1946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20938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>
                <a:latin typeface="+mn-lt"/>
              </a:rPr>
              <a:t>Geneva, 11 July 2014</a:t>
            </a:r>
            <a:endParaRPr lang="en-US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67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saving for </a:t>
            </a:r>
            <a:r>
              <a:rPr lang="en-US" dirty="0" err="1" smtClean="0"/>
              <a:t>G.fast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sz="2800" dirty="0" smtClean="0"/>
              <a:t>Optimize the power consumption and performance using the states below:</a:t>
            </a:r>
          </a:p>
          <a:p>
            <a:pPr lvl="1"/>
            <a:r>
              <a:rPr lang="en-US" sz="2400" dirty="0" smtClean="0"/>
              <a:t>L0 - </a:t>
            </a:r>
            <a:r>
              <a:rPr lang="en-GB" sz="2400" dirty="0"/>
              <a:t>Full power state</a:t>
            </a:r>
            <a:endParaRPr lang="en-US" sz="2400" dirty="0" smtClean="0"/>
          </a:p>
          <a:p>
            <a:pPr lvl="1"/>
            <a:r>
              <a:rPr lang="en-US" sz="2400" dirty="0" smtClean="0"/>
              <a:t>L2 - </a:t>
            </a:r>
            <a:r>
              <a:rPr lang="en-GB" sz="2400" dirty="0"/>
              <a:t>Reduced power </a:t>
            </a:r>
            <a:r>
              <a:rPr lang="en-GB" sz="2400" dirty="0" smtClean="0"/>
              <a:t>state</a:t>
            </a:r>
            <a:endParaRPr lang="en-US" sz="2400" dirty="0" smtClean="0"/>
          </a:p>
          <a:p>
            <a:pPr lvl="1"/>
            <a:r>
              <a:rPr lang="en-US" sz="2400" dirty="0" smtClean="0"/>
              <a:t>L2.1 - </a:t>
            </a:r>
            <a:r>
              <a:rPr lang="en-GB" sz="2400" dirty="0"/>
              <a:t>Low power state with mains </a:t>
            </a:r>
            <a:r>
              <a:rPr lang="en-GB" sz="2400" dirty="0" smtClean="0"/>
              <a:t>powering</a:t>
            </a:r>
            <a:endParaRPr lang="en-US" sz="2400" dirty="0" smtClean="0"/>
          </a:p>
          <a:p>
            <a:pPr lvl="1"/>
            <a:r>
              <a:rPr lang="en-US" sz="2400" dirty="0" smtClean="0"/>
              <a:t>L2.1</a:t>
            </a:r>
            <a:r>
              <a:rPr lang="en-US" sz="2400" dirty="0"/>
              <a:t> - </a:t>
            </a:r>
            <a:r>
              <a:rPr lang="en-GB" sz="2400" dirty="0"/>
              <a:t>Low power state </a:t>
            </a:r>
            <a:r>
              <a:rPr lang="en-GB" sz="2400" dirty="0" smtClean="0"/>
              <a:t>with </a:t>
            </a:r>
            <a:r>
              <a:rPr lang="en-GB" sz="2400" dirty="0"/>
              <a:t>battery powering </a:t>
            </a:r>
            <a:endParaRPr lang="en-US" sz="2400" dirty="0" smtClean="0"/>
          </a:p>
          <a:p>
            <a:pPr lvl="1"/>
            <a:r>
              <a:rPr lang="en-US" sz="2400" dirty="0" smtClean="0"/>
              <a:t>L2.2 - </a:t>
            </a:r>
            <a:r>
              <a:rPr lang="en-GB" sz="2400" dirty="0"/>
              <a:t>Standby </a:t>
            </a:r>
            <a:r>
              <a:rPr lang="en-GB" sz="2400" dirty="0" smtClean="0"/>
              <a:t>state</a:t>
            </a:r>
            <a:endParaRPr lang="en-US" sz="2400" dirty="0" smtClean="0"/>
          </a:p>
          <a:p>
            <a:pPr lvl="1"/>
            <a:r>
              <a:rPr lang="en-US" sz="2400" dirty="0" smtClean="0"/>
              <a:t>L3 - </a:t>
            </a:r>
            <a:r>
              <a:rPr lang="en-GB" sz="2400" dirty="0"/>
              <a:t>Idle </a:t>
            </a:r>
            <a:r>
              <a:rPr lang="en-GB" sz="2400" dirty="0" smtClean="0"/>
              <a:t>state: no signal is transmitted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288180"/>
          </a:xfrm>
        </p:spPr>
        <p:txBody>
          <a:bodyPr/>
          <a:lstStyle/>
          <a:p>
            <a:pPr>
              <a:defRPr/>
            </a:pPr>
            <a:fld id="{F190FC97-157A-4773-B9F3-55E6F68125E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163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saving for DSL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073427"/>
          </a:xfrm>
        </p:spPr>
        <p:txBody>
          <a:bodyPr/>
          <a:lstStyle/>
          <a:p>
            <a:r>
              <a:rPr lang="en-US" dirty="0"/>
              <a:t>ADSL2 (ITU-T </a:t>
            </a:r>
            <a:r>
              <a:rPr lang="en-US" dirty="0" smtClean="0"/>
              <a:t>G.992.3) and ADSL2</a:t>
            </a:r>
            <a:r>
              <a:rPr lang="en-US" dirty="0"/>
              <a:t>+ (ITU-T </a:t>
            </a:r>
            <a:r>
              <a:rPr lang="en-US" dirty="0" smtClean="0"/>
              <a:t>G.992.5)</a:t>
            </a:r>
            <a:endParaRPr lang="en-US" dirty="0"/>
          </a:p>
          <a:p>
            <a:r>
              <a:rPr lang="en-US" dirty="0" smtClean="0"/>
              <a:t>Power management mode</a:t>
            </a:r>
          </a:p>
          <a:p>
            <a:pPr lvl="1"/>
            <a:r>
              <a:rPr lang="en-US" dirty="0" smtClean="0"/>
              <a:t>Three link states</a:t>
            </a:r>
          </a:p>
          <a:p>
            <a:pPr lvl="2"/>
            <a:r>
              <a:rPr lang="en-US" dirty="0" smtClean="0"/>
              <a:t>L0: full </a:t>
            </a:r>
            <a:r>
              <a:rPr lang="en-US" dirty="0"/>
              <a:t>power (The ADSL link is fully </a:t>
            </a:r>
            <a:r>
              <a:rPr lang="en-US" dirty="0" smtClean="0"/>
              <a:t>functional)</a:t>
            </a:r>
          </a:p>
          <a:p>
            <a:pPr lvl="2"/>
            <a:r>
              <a:rPr lang="en-US" dirty="0" smtClean="0"/>
              <a:t>L2: low power (Operates at a reduced bit rate consuming less power)</a:t>
            </a:r>
          </a:p>
          <a:p>
            <a:pPr lvl="2"/>
            <a:r>
              <a:rPr lang="en-US" dirty="0" smtClean="0"/>
              <a:t>L3: </a:t>
            </a:r>
            <a:r>
              <a:rPr lang="en-US" dirty="0"/>
              <a:t>idle (There is no signal transmitted on the </a:t>
            </a:r>
            <a:r>
              <a:rPr lang="en-US" dirty="0" smtClean="0"/>
              <a:t>line with further reduced power consumption)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3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networking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77163" y="6453188"/>
            <a:ext cx="1366837" cy="431800"/>
          </a:xfrm>
        </p:spPr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05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networking (HN)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Home network connects devices in a home so that these devices can communicate.</a:t>
            </a:r>
          </a:p>
          <a:p>
            <a:r>
              <a:rPr lang="en-US" dirty="0" smtClean="0"/>
              <a:t>ITU-T developed standards for home networking technologies which uses wireline.</a:t>
            </a:r>
          </a:p>
          <a:p>
            <a:r>
              <a:rPr lang="en-US" dirty="0" smtClean="0"/>
              <a:t>It supports power lines, telephone wiring and coaxial cables.</a:t>
            </a:r>
          </a:p>
          <a:p>
            <a:r>
              <a:rPr lang="en-US" dirty="0" smtClean="0"/>
              <a:t>Its target is </a:t>
            </a:r>
            <a:r>
              <a:rPr lang="en-US" dirty="0" err="1" smtClean="0"/>
              <a:t>Gbit</a:t>
            </a:r>
            <a:r>
              <a:rPr lang="en-US" dirty="0" smtClean="0"/>
              <a:t>/s data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72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saving modes - 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r>
              <a:rPr lang="en-US" sz="2800" dirty="0"/>
              <a:t>Four modes of operation are defined with the intention of reducing the total power consumption in home networks</a:t>
            </a:r>
            <a:r>
              <a:rPr lang="en-US" sz="2800" dirty="0" smtClean="0"/>
              <a:t>.</a:t>
            </a:r>
          </a:p>
          <a:p>
            <a:pPr lvl="1"/>
            <a:r>
              <a:rPr lang="en-GB" sz="2400" dirty="0"/>
              <a:t>Full-power mode (L0): </a:t>
            </a:r>
            <a:r>
              <a:rPr lang="en-GB" sz="2400" dirty="0" smtClean="0"/>
              <a:t>up </a:t>
            </a:r>
            <a:r>
              <a:rPr lang="en-GB" sz="2400" dirty="0"/>
              <a:t>to the maximum data rate is possible. </a:t>
            </a:r>
            <a:endParaRPr lang="en-GB" sz="2400" dirty="0" smtClean="0"/>
          </a:p>
          <a:p>
            <a:pPr lvl="1"/>
            <a:r>
              <a:rPr lang="en-GB" sz="2400" dirty="0" smtClean="0"/>
              <a:t>Efficient-power </a:t>
            </a:r>
            <a:r>
              <a:rPr lang="en-GB" sz="2400" dirty="0"/>
              <a:t>mode (L1): </a:t>
            </a:r>
            <a:r>
              <a:rPr lang="en-GB" sz="2400" dirty="0" smtClean="0"/>
              <a:t>power </a:t>
            </a:r>
            <a:r>
              <a:rPr lang="en-GB" sz="2400" dirty="0"/>
              <a:t>consumption is reduced by limiting medium </a:t>
            </a:r>
            <a:r>
              <a:rPr lang="en-GB" sz="2400" dirty="0" smtClean="0"/>
              <a:t>access. </a:t>
            </a:r>
            <a:r>
              <a:rPr lang="en-GB" sz="2400" dirty="0"/>
              <a:t>The maximum data rate is supported.</a:t>
            </a:r>
            <a:endParaRPr lang="en-US" sz="2400" dirty="0"/>
          </a:p>
          <a:p>
            <a:pPr lvl="1"/>
            <a:r>
              <a:rPr lang="en-GB" sz="2400" dirty="0" smtClean="0"/>
              <a:t>Low-power </a:t>
            </a:r>
            <a:r>
              <a:rPr lang="en-GB" sz="2400" dirty="0"/>
              <a:t>mode (L2): </a:t>
            </a:r>
            <a:r>
              <a:rPr lang="en-GB" sz="2400" dirty="0" smtClean="0"/>
              <a:t>Only </a:t>
            </a:r>
            <a:r>
              <a:rPr lang="en-GB" sz="2400" dirty="0"/>
              <a:t>a limited data rate is supported.</a:t>
            </a:r>
            <a:endParaRPr lang="en-US" sz="2400" dirty="0"/>
          </a:p>
          <a:p>
            <a:pPr lvl="1"/>
            <a:r>
              <a:rPr lang="en-GB" sz="2400" dirty="0" smtClean="0"/>
              <a:t>Idle </a:t>
            </a:r>
            <a:r>
              <a:rPr lang="en-GB" sz="2400" dirty="0"/>
              <a:t>mode (L3): </a:t>
            </a:r>
            <a:r>
              <a:rPr lang="en-GB" sz="2400" dirty="0" smtClean="0"/>
              <a:t>no </a:t>
            </a:r>
            <a:r>
              <a:rPr lang="en-GB" sz="2400" dirty="0"/>
              <a:t>data except for control messages is transmitted or </a:t>
            </a:r>
            <a:r>
              <a:rPr lang="en-GB" sz="2400" dirty="0" smtClean="0"/>
              <a:t>received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11 July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6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Broadband transport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7163" y="6453188"/>
            <a:ext cx="1366837" cy="431800"/>
          </a:xfrm>
        </p:spPr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11 July 2014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12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Broadband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SG15 develops various standards for broadband transport</a:t>
            </a:r>
          </a:p>
          <a:p>
            <a:pPr lvl="1"/>
            <a:r>
              <a:rPr lang="en-US" dirty="0" smtClean="0"/>
              <a:t>Development for “beyond 100 </a:t>
            </a:r>
            <a:r>
              <a:rPr lang="en-US" dirty="0" err="1" smtClean="0"/>
              <a:t>Gbit</a:t>
            </a:r>
            <a:r>
              <a:rPr lang="en-US" dirty="0" smtClean="0"/>
              <a:t>/s” transport is ongoing</a:t>
            </a:r>
          </a:p>
          <a:p>
            <a:r>
              <a:rPr lang="en-US" dirty="0" smtClean="0"/>
              <a:t>Facilitates energy efficiency because:</a:t>
            </a:r>
          </a:p>
          <a:p>
            <a:pPr lvl="1"/>
            <a:r>
              <a:rPr lang="en-US" dirty="0" smtClean="0"/>
              <a:t>Aggregated transport decreases number of equipment, optical </a:t>
            </a:r>
            <a:r>
              <a:rPr lang="en-US" dirty="0" err="1" smtClean="0"/>
              <a:t>fibres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Enables other sectors’ energy efficiency (e.g., teleconference)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0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ITU-T Study Groups (SGs)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r>
              <a:rPr lang="en-US" altLang="ja-JP" sz="1800" smtClean="0">
                <a:ea typeface="MS PGothic" pitchFamily="34" charset="-128"/>
              </a:rPr>
              <a:t>SG2: Operational aspects of service provision and telecommunications management </a:t>
            </a:r>
          </a:p>
          <a:p>
            <a:r>
              <a:rPr lang="en-US" altLang="ja-JP" sz="1800" smtClean="0">
                <a:ea typeface="MS PGothic" pitchFamily="34" charset="-128"/>
              </a:rPr>
              <a:t>SG3: Tariff and accounting principles including related telecommunication economic and policy issues </a:t>
            </a:r>
          </a:p>
          <a:p>
            <a:r>
              <a:rPr lang="en-US" altLang="ja-JP" sz="1800" smtClean="0">
                <a:ea typeface="MS PGothic" pitchFamily="34" charset="-128"/>
              </a:rPr>
              <a:t>SG5: Environment and climate change </a:t>
            </a:r>
          </a:p>
          <a:p>
            <a:r>
              <a:rPr lang="en-US" altLang="ja-JP" sz="1800" smtClean="0">
                <a:ea typeface="MS PGothic" pitchFamily="34" charset="-128"/>
              </a:rPr>
              <a:t>SG9: Television and sound transmission and integrated broadband cable networks </a:t>
            </a:r>
          </a:p>
          <a:p>
            <a:r>
              <a:rPr lang="en-US" altLang="ja-JP" sz="1800" smtClean="0">
                <a:ea typeface="MS PGothic" pitchFamily="34" charset="-128"/>
              </a:rPr>
              <a:t>SG11: Signalling requirements, protocols and test specifications </a:t>
            </a:r>
          </a:p>
          <a:p>
            <a:r>
              <a:rPr lang="en-US" altLang="ja-JP" sz="1800" smtClean="0">
                <a:ea typeface="MS PGothic" pitchFamily="34" charset="-128"/>
              </a:rPr>
              <a:t>SG12: Performance, QoS and QoE</a:t>
            </a:r>
          </a:p>
          <a:p>
            <a:r>
              <a:rPr lang="en-US" altLang="ja-JP" sz="1800" smtClean="0">
                <a:ea typeface="MS PGothic" pitchFamily="34" charset="-128"/>
              </a:rPr>
              <a:t>SG13: Future networks including cloud computing, mobile and next-generation networks </a:t>
            </a:r>
          </a:p>
          <a:p>
            <a:r>
              <a:rPr lang="en-US" altLang="ja-JP" sz="1800" smtClean="0">
                <a:ea typeface="MS PGothic" pitchFamily="34" charset="-128"/>
              </a:rPr>
              <a:t>SG15: Networks, technologies and infrastructures for transport, access and home </a:t>
            </a:r>
          </a:p>
          <a:p>
            <a:r>
              <a:rPr lang="en-US" altLang="ja-JP" sz="1800" smtClean="0">
                <a:ea typeface="MS PGothic" pitchFamily="34" charset="-128"/>
              </a:rPr>
              <a:t>SG16: Multimedia coding, systems and applications </a:t>
            </a:r>
          </a:p>
          <a:p>
            <a:r>
              <a:rPr lang="en-US" altLang="ja-JP" sz="1800" smtClean="0">
                <a:ea typeface="MS PGothic" pitchFamily="34" charset="-128"/>
              </a:rPr>
              <a:t>SG17: Security </a:t>
            </a:r>
          </a:p>
          <a:p>
            <a:r>
              <a:rPr lang="en-US" altLang="ja-JP" sz="1800" smtClean="0">
                <a:ea typeface="MS PGothic" pitchFamily="34" charset="-128"/>
              </a:rPr>
              <a:t>TSAG: Telecommunication Standardization Advisory Group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76704" y="6428630"/>
            <a:ext cx="431800" cy="3127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6419079B-3C32-4B52-8034-07E3F8F03D1D}" type="slidenum">
              <a:rPr lang="ja-JP" altLang="en-US" sz="1400" smtClean="0">
                <a:solidFill>
                  <a:srgbClr val="0E438A"/>
                </a:solidFill>
                <a:latin typeface="+mj-lt"/>
                <a:ea typeface="MS PGothic" pitchFamily="34" charset="-128"/>
              </a:rPr>
              <a:pPr>
                <a:defRPr/>
              </a:pPr>
              <a:t>3</a:t>
            </a:fld>
            <a:endParaRPr lang="en-US" altLang="ja-JP" sz="1400" dirty="0" smtClean="0">
              <a:solidFill>
                <a:srgbClr val="0E438A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5207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91381" y="1096286"/>
            <a:ext cx="7627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208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b="1" dirty="0">
                <a:solidFill>
                  <a:srgbClr val="151ECD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  <a:sym typeface="Arial" pitchFamily="34" charset="0"/>
              </a:rPr>
              <a:t>THANK YOU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89858" y="3437773"/>
            <a:ext cx="8311242" cy="140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13500000">
              <a:srgbClr val="006E99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marL="292100" indent="-292100" algn="ctr" defTabSz="449263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800" b="0" dirty="0">
                <a:solidFill>
                  <a:schemeClr val="tx1"/>
                </a:solidFill>
                <a:latin typeface="Verdana" pitchFamily="34" charset="0"/>
                <a:sym typeface="Arial" charset="0"/>
              </a:rPr>
              <a:t>For further information</a:t>
            </a:r>
          </a:p>
          <a:p>
            <a:pPr marL="292100" indent="-292100" algn="ctr" defTabSz="449263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800" dirty="0">
                <a:solidFill>
                  <a:srgbClr val="FA9500"/>
                </a:solidFill>
                <a:latin typeface="Verdana" pitchFamily="34" charset="0"/>
                <a:sym typeface="Arial" charset="0"/>
                <a:hlinkClick r:id="rId2"/>
              </a:rPr>
              <a:t>http://</a:t>
            </a:r>
            <a:r>
              <a:rPr lang="en-US" sz="2800" dirty="0" smtClean="0">
                <a:solidFill>
                  <a:srgbClr val="FA9500"/>
                </a:solidFill>
                <a:latin typeface="Verdana" pitchFamily="34" charset="0"/>
                <a:sym typeface="Arial" charset="0"/>
                <a:hlinkClick r:id="rId2"/>
              </a:rPr>
              <a:t>www.itu.int/ITU-T/studygroups/com15</a:t>
            </a:r>
          </a:p>
          <a:p>
            <a:pPr marL="292100" indent="-292100" algn="ctr" defTabSz="449263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A9500"/>
                </a:solidFill>
                <a:latin typeface="Verdana" pitchFamily="34" charset="0"/>
                <a:sym typeface="Arial" charset="0"/>
                <a:hlinkClick r:id="rId2"/>
              </a:rPr>
              <a:t>tsbsg15@itu.int</a:t>
            </a:r>
            <a:endParaRPr lang="en-US" sz="2800" b="0" dirty="0" smtClean="0">
              <a:solidFill>
                <a:srgbClr val="FA9500"/>
              </a:solidFill>
              <a:latin typeface="Verdana" pitchFamily="34" charset="0"/>
              <a:sym typeface="Arial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751763" y="6453336"/>
            <a:ext cx="1366837" cy="287784"/>
          </a:xfrm>
        </p:spPr>
        <p:txBody>
          <a:bodyPr/>
          <a:lstStyle/>
          <a:p>
            <a:pPr>
              <a:defRPr/>
            </a:pPr>
            <a:fld id="{E94C8C8D-155E-4F56-9702-6E7BE919B3E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Geneva, 11 July 2014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017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9875"/>
            <a:ext cx="9144000" cy="1143000"/>
          </a:xfrm>
        </p:spPr>
        <p:txBody>
          <a:bodyPr/>
          <a:lstStyle/>
          <a:p>
            <a:r>
              <a:rPr lang="en-US" altLang="en-US" sz="2400" smtClean="0"/>
              <a:t>SG15: Networks, Technologies and Infrastructures for Transport, Access and Home</a:t>
            </a:r>
            <a:endParaRPr lang="en-GB" altLang="en-US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040312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Optical transport networks and access network infrastructures</a:t>
            </a:r>
          </a:p>
          <a:p>
            <a:pPr>
              <a:defRPr/>
            </a:pPr>
            <a:r>
              <a:rPr lang="en-US" altLang="ja-JP" sz="2000" dirty="0" smtClean="0">
                <a:ea typeface="MS PGothic" pitchFamily="34" charset="-128"/>
              </a:rPr>
              <a:t>Optical and other infrastructures, systems, equipment, </a:t>
            </a:r>
            <a:r>
              <a:rPr lang="en-US" altLang="ja-JP" sz="2000" dirty="0" err="1" smtClean="0">
                <a:ea typeface="MS PGothic" pitchFamily="34" charset="-128"/>
              </a:rPr>
              <a:t>fibres</a:t>
            </a:r>
            <a:r>
              <a:rPr lang="en-US" altLang="ja-JP" sz="2000" dirty="0" smtClean="0">
                <a:ea typeface="MS PGothic" pitchFamily="34" charset="-128"/>
              </a:rPr>
              <a:t>, control plane technologies</a:t>
            </a:r>
          </a:p>
          <a:p>
            <a:pPr>
              <a:defRPr/>
            </a:pPr>
            <a:r>
              <a:rPr lang="en-US" altLang="ja-JP" sz="2000" dirty="0" smtClean="0">
                <a:ea typeface="MS PGothic" pitchFamily="34" charset="-128"/>
              </a:rPr>
              <a:t>Customer premises, access, metropolitan and long haul</a:t>
            </a: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Lead SG for: </a:t>
            </a:r>
          </a:p>
          <a:p>
            <a:pPr lvl="1">
              <a:defRPr/>
            </a:pPr>
            <a:r>
              <a:rPr lang="en-US" altLang="en-US" sz="1800" dirty="0" smtClean="0"/>
              <a:t>access network transport</a:t>
            </a:r>
          </a:p>
          <a:p>
            <a:pPr lvl="1">
              <a:defRPr/>
            </a:pPr>
            <a:r>
              <a:rPr lang="en-US" altLang="en-US" sz="1800" dirty="0" smtClean="0"/>
              <a:t>optical technology</a:t>
            </a:r>
          </a:p>
          <a:p>
            <a:pPr lvl="1">
              <a:defRPr/>
            </a:pPr>
            <a:r>
              <a:rPr lang="en-US" altLang="en-US" sz="1800" dirty="0" smtClean="0"/>
              <a:t>optical transport networks</a:t>
            </a:r>
          </a:p>
          <a:p>
            <a:pPr lvl="1">
              <a:defRPr/>
            </a:pPr>
            <a:r>
              <a:rPr lang="en-US" altLang="en-US" sz="1800" dirty="0" smtClean="0"/>
              <a:t>smart grid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en-US" altLang="en-US" sz="1800" dirty="0" smtClean="0"/>
          </a:p>
          <a:p>
            <a:pPr marL="0" indent="0">
              <a:buFontTx/>
              <a:buNone/>
              <a:defRPr/>
            </a:pPr>
            <a:r>
              <a:rPr lang="en-US" altLang="en-US" sz="1800" dirty="0" smtClean="0"/>
              <a:t>Details are at </a:t>
            </a:r>
            <a:r>
              <a:rPr lang="en-US" altLang="en-US" sz="1800" dirty="0" smtClean="0">
                <a:hlinkClick r:id="rId2"/>
              </a:rPr>
              <a:t>http://www.itu.int/en/ITU-T/studygroups/2013-2016/15</a:t>
            </a:r>
            <a:r>
              <a:rPr lang="en-US" altLang="en-US" sz="1800" dirty="0" smtClean="0"/>
              <a:t> </a:t>
            </a:r>
            <a:endParaRPr lang="en-GB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SG15 Working Parties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WP1/15</a:t>
            </a:r>
            <a:r>
              <a:rPr lang="en-GB" dirty="0"/>
              <a:t>: Transport aspects of </a:t>
            </a:r>
            <a:r>
              <a:rPr lang="en-GB" dirty="0" smtClean="0"/>
              <a:t>access </a:t>
            </a:r>
            <a:r>
              <a:rPr lang="en-GB" dirty="0"/>
              <a:t>networks and home networking</a:t>
            </a:r>
            <a:endParaRPr lang="en-US" dirty="0"/>
          </a:p>
          <a:p>
            <a:r>
              <a:rPr lang="en-GB" dirty="0">
                <a:solidFill>
                  <a:srgbClr val="FF0000"/>
                </a:solidFill>
              </a:rPr>
              <a:t>WP2/15</a:t>
            </a:r>
            <a:r>
              <a:rPr lang="en-GB" dirty="0"/>
              <a:t>: Optical access/transport network technologies and physical infrastructures</a:t>
            </a:r>
            <a:endParaRPr lang="en-US" dirty="0"/>
          </a:p>
          <a:p>
            <a:r>
              <a:rPr lang="en-GB" dirty="0">
                <a:solidFill>
                  <a:srgbClr val="FF0000"/>
                </a:solidFill>
              </a:rPr>
              <a:t>WP3/15</a:t>
            </a:r>
            <a:r>
              <a:rPr lang="en-GB" dirty="0"/>
              <a:t>: Transport network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C28435-91DF-4523-BB41-762B64B6C1BC}" type="slidenum">
              <a:rPr lang="ja-JP" altLang="en-US" smtClean="0"/>
              <a:pPr/>
              <a:t>5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12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 under SG15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11750"/>
          </a:xfrm>
        </p:spPr>
        <p:txBody>
          <a:bodyPr/>
          <a:lstStyle/>
          <a:p>
            <a:r>
              <a:rPr lang="en-US" altLang="en-US" sz="1400" smtClean="0"/>
              <a:t>Q1:Coordination of access and Home Network Transport standards</a:t>
            </a:r>
          </a:p>
          <a:p>
            <a:r>
              <a:rPr lang="en-US" altLang="en-US" sz="1400" smtClean="0"/>
              <a:t>Q2: Optical systems for fibre access networks</a:t>
            </a:r>
          </a:p>
          <a:p>
            <a:r>
              <a:rPr lang="en-US" altLang="en-US" sz="1400" smtClean="0"/>
              <a:t>Q3: General characteristics of transport networks</a:t>
            </a:r>
          </a:p>
          <a:p>
            <a:r>
              <a:rPr lang="en-US" altLang="en-US" sz="1400" smtClean="0"/>
              <a:t>Q4: Broadband access over metallic conductors</a:t>
            </a:r>
          </a:p>
          <a:p>
            <a:r>
              <a:rPr lang="en-US" altLang="en-US" sz="1400" smtClean="0"/>
              <a:t>Q5: Characteristics and test methods of optical fibres and cables</a:t>
            </a:r>
          </a:p>
          <a:p>
            <a:r>
              <a:rPr lang="en-US" altLang="en-US" sz="1400" smtClean="0"/>
              <a:t>Q6: Characteristics of optical systems for terrestrial transport networks</a:t>
            </a:r>
          </a:p>
          <a:p>
            <a:r>
              <a:rPr lang="en-US" altLang="en-US" sz="1400" smtClean="0"/>
              <a:t>Q7: Characteristics of optical components and subsystems</a:t>
            </a:r>
          </a:p>
          <a:p>
            <a:r>
              <a:rPr lang="en-US" altLang="en-US" sz="1400" smtClean="0"/>
              <a:t>Q8: Characteristics of optical fibre submarine cable systems</a:t>
            </a:r>
          </a:p>
          <a:p>
            <a:r>
              <a:rPr lang="en-US" altLang="en-US" sz="1400" smtClean="0"/>
              <a:t>Q9: Transport network protection/restoration</a:t>
            </a:r>
          </a:p>
          <a:p>
            <a:r>
              <a:rPr lang="en-US" altLang="en-US" sz="1400" smtClean="0"/>
              <a:t>Q10: Interfaces, Interworking, OAM and Equipment specifications for Packet based Transport Networks</a:t>
            </a:r>
          </a:p>
          <a:p>
            <a:r>
              <a:rPr lang="en-US" altLang="en-US" sz="1400" smtClean="0"/>
              <a:t>Q11: Signal structures, interfaces, equipment functions, and interworking for transport networks</a:t>
            </a:r>
          </a:p>
          <a:p>
            <a:r>
              <a:rPr lang="en-US" altLang="en-US" sz="1400" smtClean="0"/>
              <a:t>Q12: Transport network architectures</a:t>
            </a:r>
          </a:p>
          <a:p>
            <a:r>
              <a:rPr lang="en-US" altLang="en-US" sz="1400" smtClean="0"/>
              <a:t>Q13: Network synchronization and time distribution performance</a:t>
            </a:r>
          </a:p>
          <a:p>
            <a:r>
              <a:rPr lang="en-US" altLang="en-US" sz="1400" smtClean="0"/>
              <a:t>Q14: Management and control of transport systems and equipment</a:t>
            </a:r>
          </a:p>
          <a:p>
            <a:r>
              <a:rPr lang="en-US" altLang="en-US" sz="1400" smtClean="0"/>
              <a:t>Q15: Communications for Smart Grid</a:t>
            </a:r>
          </a:p>
          <a:p>
            <a:r>
              <a:rPr lang="en-US" altLang="en-US" sz="1400" smtClean="0"/>
              <a:t>Q16: Outside plant and related indoor installation</a:t>
            </a:r>
          </a:p>
          <a:p>
            <a:r>
              <a:rPr lang="en-US" altLang="en-US" sz="1400" smtClean="0"/>
              <a:t>Q17: Maintenance and operation of optical fibre cable networks</a:t>
            </a:r>
          </a:p>
          <a:p>
            <a:r>
              <a:rPr lang="en-US" altLang="en-US" sz="1400" smtClean="0"/>
              <a:t>Q18: Broadband in-premises networking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44EFCA2-FF04-4B11-8128-A54C8E98F085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 by SG15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r>
              <a:rPr lang="en-US" dirty="0" smtClean="0"/>
              <a:t>For other sectors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Broadband transport for application for energy efficiency (e.g., teleconference)</a:t>
            </a:r>
          </a:p>
          <a:p>
            <a:r>
              <a:rPr lang="en-US" dirty="0" smtClean="0"/>
              <a:t>For telecommunication networks</a:t>
            </a:r>
          </a:p>
          <a:p>
            <a:pPr lvl="1"/>
            <a:r>
              <a:rPr lang="en-US" dirty="0" smtClean="0"/>
              <a:t>Power saving for broadband access</a:t>
            </a:r>
          </a:p>
          <a:p>
            <a:pPr lvl="1"/>
            <a:r>
              <a:rPr lang="en-US" dirty="0" smtClean="0"/>
              <a:t>Power saving for home networking</a:t>
            </a:r>
          </a:p>
          <a:p>
            <a:pPr lvl="1"/>
            <a:r>
              <a:rPr lang="en-US" dirty="0" smtClean="0"/>
              <a:t>Improved efficiency by broadband transport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11 July 2014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Smart grid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7163" y="6453188"/>
            <a:ext cx="1366837" cy="431800"/>
          </a:xfrm>
        </p:spPr>
        <p:txBody>
          <a:bodyPr/>
          <a:lstStyle/>
          <a:p>
            <a:pPr>
              <a:defRPr/>
            </a:pPr>
            <a:fld id="{787EA64D-46F1-4A82-B88B-B7775FB861F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11 July 2014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63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Smart Grid: definition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0" y="1600200"/>
            <a:ext cx="8569325" cy="4525963"/>
          </a:xfrm>
        </p:spPr>
        <p:txBody>
          <a:bodyPr/>
          <a:lstStyle/>
          <a:p>
            <a:r>
              <a:rPr lang="en-GB" altLang="en-US" smtClean="0"/>
              <a:t>The "Smart Grid" is a two way electric power delivery network connected to an information and control network through sensors and control devices. </a:t>
            </a:r>
            <a:r>
              <a:rPr lang="en-GB" altLang="en-US" dirty="0" smtClean="0"/>
              <a:t>This supports the intelligent and efficient optimization of the power network.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US" altLang="en-US" sz="1800" dirty="0" smtClean="0"/>
              <a:t>(Terminology deliverable from the ITU-T Focus Group on Smart Grid)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04448" y="6453336"/>
            <a:ext cx="504056" cy="360040"/>
          </a:xfrm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r"/>
            <a:fld id="{D33B8FB5-BC1F-4DEF-B90E-56F9A148C1B1}" type="slidenum">
              <a:rPr lang="en-US" altLang="en-US" sz="1200" smtClean="0"/>
              <a:pPr algn="r"/>
              <a:t>9</a:t>
            </a:fld>
            <a:endParaRPr lang="en-US" altLang="en-US" sz="1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11 July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5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E1AFE6-4EA7-4A0D-9B97-5AAD45997F7E}"/>
</file>

<file path=customXml/itemProps2.xml><?xml version="1.0" encoding="utf-8"?>
<ds:datastoreItem xmlns:ds="http://schemas.openxmlformats.org/officeDocument/2006/customXml" ds:itemID="{78A4A907-59A0-438C-80B9-4DDC0BB52B6A}"/>
</file>

<file path=customXml/itemProps3.xml><?xml version="1.0" encoding="utf-8"?>
<ds:datastoreItem xmlns:ds="http://schemas.openxmlformats.org/officeDocument/2006/customXml" ds:itemID="{5FCDB74F-299F-4B76-80CE-056B83CD1A7A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0</TotalTime>
  <Words>1638</Words>
  <Application>Microsoft Office PowerPoint</Application>
  <PresentationFormat>On-screen Show (4:3)</PresentationFormat>
  <Paragraphs>232</Paragraphs>
  <Slides>30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ITU-e</vt:lpstr>
      <vt:lpstr>Standardization activities in ITU-T SG15 related to energy efficiency</vt:lpstr>
      <vt:lpstr>ITU consists of three sectors and General Secretariat</vt:lpstr>
      <vt:lpstr>ITU-T Study Groups (SGs)</vt:lpstr>
      <vt:lpstr>SG15: Networks, Technologies and Infrastructures for Transport, Access and Home</vt:lpstr>
      <vt:lpstr>SG15 Working Parties</vt:lpstr>
      <vt:lpstr>Questions under SG15</vt:lpstr>
      <vt:lpstr>Energy efficiency by SG15</vt:lpstr>
      <vt:lpstr>Smart grid</vt:lpstr>
      <vt:lpstr>Smart Grid: definition</vt:lpstr>
      <vt:lpstr>Smart Grid Overview - A conceptual model </vt:lpstr>
      <vt:lpstr>PowerPoint Presentation</vt:lpstr>
      <vt:lpstr>Smart Grid benefit: Integrating renewable energy</vt:lpstr>
      <vt:lpstr>Role of ICT in Smart Grid</vt:lpstr>
      <vt:lpstr>PowerPoint Presentation</vt:lpstr>
      <vt:lpstr>Mitigation of climate change and improving energy efficiency</vt:lpstr>
      <vt:lpstr>Power saving for broadband access</vt:lpstr>
      <vt:lpstr>Power saving for broadband access</vt:lpstr>
      <vt:lpstr> G.fast - What is FTTdp ?</vt:lpstr>
      <vt:lpstr>  FTTdp/G.fast “raison d’être”</vt:lpstr>
      <vt:lpstr>  Applications</vt:lpstr>
      <vt:lpstr>Service rate performance targets</vt:lpstr>
      <vt:lpstr>Migration example</vt:lpstr>
      <vt:lpstr>Power saving for G.fast</vt:lpstr>
      <vt:lpstr>Power saving for DSL</vt:lpstr>
      <vt:lpstr>Home networking</vt:lpstr>
      <vt:lpstr>Home networking (HN)</vt:lpstr>
      <vt:lpstr>Power saving modes - HN</vt:lpstr>
      <vt:lpstr>Broadband transport</vt:lpstr>
      <vt:lpstr>Broadband transport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2014-04-11T10:26:57Z</dcterms:created>
  <dcterms:modified xsi:type="dcterms:W3CDTF">2014-07-02T17:07:53Z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