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Lst>
  <p:notesMasterIdLst>
    <p:notesMasterId r:id="rId27"/>
  </p:notesMasterIdLst>
  <p:sldIdLst>
    <p:sldId id="282" r:id="rId6"/>
    <p:sldId id="317" r:id="rId7"/>
    <p:sldId id="284" r:id="rId8"/>
    <p:sldId id="407" r:id="rId9"/>
    <p:sldId id="353" r:id="rId10"/>
    <p:sldId id="382" r:id="rId11"/>
    <p:sldId id="383" r:id="rId12"/>
    <p:sldId id="384" r:id="rId13"/>
    <p:sldId id="389" r:id="rId14"/>
    <p:sldId id="390" r:id="rId15"/>
    <p:sldId id="391" r:id="rId16"/>
    <p:sldId id="385" r:id="rId17"/>
    <p:sldId id="386" r:id="rId18"/>
    <p:sldId id="392" r:id="rId19"/>
    <p:sldId id="393" r:id="rId20"/>
    <p:sldId id="395" r:id="rId21"/>
    <p:sldId id="394" r:id="rId22"/>
    <p:sldId id="408" r:id="rId23"/>
    <p:sldId id="417" r:id="rId24"/>
    <p:sldId id="418" r:id="rId25"/>
    <p:sldId id="41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82783" autoAdjust="0"/>
  </p:normalViewPr>
  <p:slideViewPr>
    <p:cSldViewPr>
      <p:cViewPr>
        <p:scale>
          <a:sx n="105" d="100"/>
          <a:sy n="105" d="100"/>
        </p:scale>
        <p:origin x="-7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32C8D8-D0B4-4854-ABD1-A826C59E4461}" type="datetimeFigureOut">
              <a:rPr lang="en-US" smtClean="0"/>
              <a:pPr/>
              <a:t>09/07/2014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3CBC8A-042B-453D-BD46-8D6C0E699849}" type="slidenum">
              <a:rPr lang="en-US" smtClean="0"/>
              <a:pPr/>
              <a:t>‹#›</a:t>
            </a:fld>
            <a:endParaRPr lang="en-US"/>
          </a:p>
        </p:txBody>
      </p:sp>
    </p:spTree>
    <p:extLst>
      <p:ext uri="{BB962C8B-B14F-4D97-AF65-F5344CB8AC3E}">
        <p14:creationId xmlns:p14="http://schemas.microsoft.com/office/powerpoint/2010/main" val="3138305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FTTX"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p:txBody>
      </p:sp>
      <p:sp>
        <p:nvSpPr>
          <p:cNvPr id="40964" name="Slide Number Placeholder 3"/>
          <p:cNvSpPr>
            <a:spLocks noGrp="1"/>
          </p:cNvSpPr>
          <p:nvPr>
            <p:ph type="sldNum" sz="quarter" idx="5"/>
          </p:nvPr>
        </p:nvSpPr>
        <p:spPr>
          <a:noFill/>
        </p:spPr>
        <p:txBody>
          <a:bodyPr/>
          <a:lstStyle/>
          <a:p>
            <a:fld id="{1DCDBF22-2647-42DA-9446-64B535B80E03}" type="slidenum">
              <a:rPr lang="en-US" smtClean="0">
                <a:solidFill>
                  <a:prstClr val="black"/>
                </a:solidFill>
              </a:rPr>
              <a:pPr/>
              <a:t>1</a:t>
            </a:fld>
            <a:endParaRPr lang="en-US" smtClean="0">
              <a:solidFill>
                <a:prstClr val="black"/>
              </a:solidFill>
            </a:endParaRPr>
          </a:p>
        </p:txBody>
      </p:sp>
    </p:spTree>
    <p:extLst>
      <p:ext uri="{BB962C8B-B14F-4D97-AF65-F5344CB8AC3E}">
        <p14:creationId xmlns:p14="http://schemas.microsoft.com/office/powerpoint/2010/main" val="322366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multimedia coding, systems and applications</a:t>
            </a:r>
          </a:p>
          <a:p>
            <a:pPr fontAlgn="base"/>
            <a:r>
              <a:rPr lang="en-US" sz="1200" b="0" i="0" kern="1200" dirty="0" smtClean="0">
                <a:solidFill>
                  <a:schemeClr val="tx1"/>
                </a:solidFill>
                <a:effectLst/>
                <a:latin typeface="+mn-lt"/>
                <a:ea typeface="+mn-ea"/>
                <a:cs typeface="+mn-cs"/>
              </a:rPr>
              <a:t>ubiquitous and Internet of Things applications</a:t>
            </a:r>
          </a:p>
          <a:p>
            <a:pPr fontAlgn="base"/>
            <a:r>
              <a:rPr lang="en-US" sz="1200" b="0" i="0" kern="1200" dirty="0" smtClean="0">
                <a:solidFill>
                  <a:schemeClr val="tx1"/>
                </a:solidFill>
                <a:effectLst/>
                <a:latin typeface="+mn-lt"/>
                <a:ea typeface="+mn-ea"/>
                <a:cs typeface="+mn-cs"/>
              </a:rPr>
              <a:t>telecommunication/ICT accessibility for persons with disabilities</a:t>
            </a:r>
          </a:p>
          <a:p>
            <a:pPr fontAlgn="base"/>
            <a:r>
              <a:rPr lang="en-US" sz="1200" b="0" i="0" kern="1200" dirty="0" smtClean="0">
                <a:solidFill>
                  <a:schemeClr val="tx1"/>
                </a:solidFill>
                <a:effectLst/>
                <a:latin typeface="+mn-lt"/>
                <a:ea typeface="+mn-ea"/>
                <a:cs typeface="+mn-cs"/>
              </a:rPr>
              <a:t>IPTV</a:t>
            </a:r>
          </a:p>
          <a:p>
            <a:endParaRPr lang="en-US" dirty="0"/>
          </a:p>
        </p:txBody>
      </p:sp>
      <p:sp>
        <p:nvSpPr>
          <p:cNvPr id="4" name="Slide Number Placeholder 3"/>
          <p:cNvSpPr>
            <a:spLocks noGrp="1"/>
          </p:cNvSpPr>
          <p:nvPr>
            <p:ph type="sldNum" sz="quarter" idx="10"/>
          </p:nvPr>
        </p:nvSpPr>
        <p:spPr/>
        <p:txBody>
          <a:bodyPr/>
          <a:lstStyle/>
          <a:p>
            <a:fld id="{D53CBC8A-042B-453D-BD46-8D6C0E699849}" type="slidenum">
              <a:rPr lang="en-US" smtClean="0"/>
              <a:pPr/>
              <a:t>14</a:t>
            </a:fld>
            <a:endParaRPr lang="en-US"/>
          </a:p>
        </p:txBody>
      </p:sp>
    </p:spTree>
    <p:extLst>
      <p:ext uri="{BB962C8B-B14F-4D97-AF65-F5344CB8AC3E}">
        <p14:creationId xmlns:p14="http://schemas.microsoft.com/office/powerpoint/2010/main" val="3007097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2C6193-BA22-4FD9-AF9E-754A00A57DC6}" type="slidenum">
              <a:rPr lang="en-US" smtClean="0"/>
              <a:pPr>
                <a:defRPr/>
              </a:pPr>
              <a:t>18</a:t>
            </a:fld>
            <a:endParaRPr lang="en-US"/>
          </a:p>
        </p:txBody>
      </p:sp>
    </p:spTree>
    <p:extLst>
      <p:ext uri="{BB962C8B-B14F-4D97-AF65-F5344CB8AC3E}">
        <p14:creationId xmlns:p14="http://schemas.microsoft.com/office/powerpoint/2010/main" val="4132401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343913"/>
            <a:ext cx="6613053" cy="4112899"/>
          </a:xfrm>
        </p:spPr>
        <p:txBody>
          <a:bodyPr/>
          <a:lstStyle/>
          <a:p>
            <a:endParaRPr lang="en-US" sz="1400" dirty="0"/>
          </a:p>
        </p:txBody>
      </p:sp>
      <p:sp>
        <p:nvSpPr>
          <p:cNvPr id="4" name="Slide Number Placeholder 3"/>
          <p:cNvSpPr>
            <a:spLocks noGrp="1"/>
          </p:cNvSpPr>
          <p:nvPr>
            <p:ph type="sldNum" sz="quarter" idx="10"/>
          </p:nvPr>
        </p:nvSpPr>
        <p:spPr/>
        <p:txBody>
          <a:bodyPr/>
          <a:lstStyle/>
          <a:p>
            <a:pPr>
              <a:defRPr/>
            </a:pPr>
            <a:fld id="{812C6193-BA22-4FD9-AF9E-754A00A57DC6}" type="slidenum">
              <a:rPr lang="en-US" smtClean="0"/>
              <a:pPr>
                <a:defRPr/>
              </a:pPr>
              <a:t>19</a:t>
            </a:fld>
            <a:endParaRPr lang="en-US"/>
          </a:p>
        </p:txBody>
      </p:sp>
    </p:spTree>
    <p:extLst>
      <p:ext uri="{BB962C8B-B14F-4D97-AF65-F5344CB8AC3E}">
        <p14:creationId xmlns:p14="http://schemas.microsoft.com/office/powerpoint/2010/main" val="4091896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dirty="0" smtClean="0"/>
              <a:t>Kaleidoscope is a series of peer-reviewed academic conferences organized by ITU - SINCE 2008 - which brings together a wide range of views from universities, industry and research institutions of different fields. </a:t>
            </a:r>
          </a:p>
          <a:p>
            <a:r>
              <a:rPr lang="en-US" dirty="0" smtClean="0"/>
              <a:t>The aim of Kaleidoscope conferences is to identify emerging developments in Information and Communication Technologies (ICTs) at an early stage to generate successful products and services through the development of international and open standards. </a:t>
            </a:r>
          </a:p>
          <a:p>
            <a:endParaRPr lang="en-US" dirty="0" smtClean="0"/>
          </a:p>
          <a:p>
            <a:pPr>
              <a:spcAft>
                <a:spcPts val="0"/>
              </a:spcAft>
            </a:pPr>
            <a:r>
              <a:rPr lang="en-US" sz="2200" kern="1200" dirty="0" smtClean="0">
                <a:solidFill>
                  <a:schemeClr val="tx2"/>
                </a:solidFill>
                <a:latin typeface="+mn-lt"/>
                <a:ea typeface="+mn-ea"/>
                <a:cs typeface="+mn-cs"/>
              </a:rPr>
              <a:t>Papers reviewed by a committee of 150 ICTs experts</a:t>
            </a:r>
            <a:r>
              <a:rPr lang="en-US" sz="2200" kern="1200" baseline="0" dirty="0" smtClean="0">
                <a:solidFill>
                  <a:schemeClr val="tx2"/>
                </a:solidFill>
                <a:latin typeface="+mn-lt"/>
                <a:ea typeface="+mn-ea"/>
                <a:cs typeface="+mn-cs"/>
              </a:rPr>
              <a:t> - </a:t>
            </a:r>
            <a:r>
              <a:rPr lang="en-US" sz="2200" kern="1200" dirty="0" smtClean="0">
                <a:solidFill>
                  <a:schemeClr val="tx2"/>
                </a:solidFill>
                <a:latin typeface="+mn-lt"/>
                <a:ea typeface="+mn-ea"/>
                <a:cs typeface="Arial" pitchFamily="34"/>
              </a:rPr>
              <a:t>Each paper reviewed independently by 3 reviewers</a:t>
            </a:r>
          </a:p>
          <a:p>
            <a:pPr marL="342900" marR="0" lvl="1" indent="-342900" algn="l" defTabSz="914400" rtl="0" eaLnBrk="1" fontAlgn="auto" latinLnBrk="0" hangingPunct="1">
              <a:lnSpc>
                <a:spcPct val="100000"/>
              </a:lnSpc>
              <a:spcBef>
                <a:spcPts val="0"/>
              </a:spcBef>
              <a:spcAft>
                <a:spcPts val="0"/>
              </a:spcAft>
              <a:buClr>
                <a:srgbClr val="0E438A"/>
              </a:buClr>
              <a:buSzPct val="110000"/>
              <a:buFont typeface="Wingdings" pitchFamily="2" charset="2"/>
              <a:buNone/>
              <a:tabLst/>
              <a:defRPr/>
            </a:pPr>
            <a:endParaRPr lang="en-US" sz="2000" dirty="0" smtClean="0">
              <a:solidFill>
                <a:srgbClr val="1B5BA2"/>
              </a:solidFill>
            </a:endParaRPr>
          </a:p>
          <a:p>
            <a:pPr>
              <a:buFontTx/>
              <a:buNone/>
              <a:defRPr/>
            </a:pPr>
            <a:r>
              <a:rPr lang="en-US" sz="2600" b="0" kern="1200" dirty="0" smtClean="0">
                <a:solidFill>
                  <a:srgbClr val="0066CC"/>
                </a:solidFill>
              </a:rPr>
              <a:t>Accepted papers :</a:t>
            </a:r>
          </a:p>
          <a:p>
            <a:pPr>
              <a:defRPr/>
            </a:pPr>
            <a:r>
              <a:rPr lang="en-US" sz="2600" kern="1200" dirty="0" smtClean="0">
                <a:solidFill>
                  <a:srgbClr val="0066CC"/>
                </a:solidFill>
              </a:rPr>
              <a:t>Presented at the conference </a:t>
            </a:r>
          </a:p>
          <a:p>
            <a:pPr>
              <a:defRPr/>
            </a:pPr>
            <a:r>
              <a:rPr lang="en-US" sz="2600" kern="1200" dirty="0" smtClean="0">
                <a:solidFill>
                  <a:srgbClr val="0066CC"/>
                </a:solidFill>
              </a:rPr>
              <a:t>Published in the conference proceedings</a:t>
            </a:r>
          </a:p>
          <a:p>
            <a:pPr>
              <a:defRPr/>
            </a:pPr>
            <a:r>
              <a:rPr lang="en-US" sz="2600" kern="1200" dirty="0" smtClean="0">
                <a:solidFill>
                  <a:srgbClr val="0066CC"/>
                </a:solidFill>
              </a:rPr>
              <a:t>Published in IEEE </a:t>
            </a:r>
            <a:r>
              <a:rPr lang="en-US" sz="2600" kern="1200" dirty="0" err="1" smtClean="0">
                <a:solidFill>
                  <a:srgbClr val="0066CC"/>
                </a:solidFill>
              </a:rPr>
              <a:t>Xplore</a:t>
            </a:r>
            <a:endParaRPr lang="en-US" sz="2600" kern="1200" dirty="0" smtClean="0">
              <a:solidFill>
                <a:srgbClr val="0066CC"/>
              </a:solidFill>
            </a:endParaRPr>
          </a:p>
          <a:p>
            <a:pPr>
              <a:defRPr/>
            </a:pPr>
            <a:r>
              <a:rPr lang="en-US" sz="2600" kern="1200" dirty="0" smtClean="0">
                <a:solidFill>
                  <a:srgbClr val="0066CC"/>
                </a:solidFill>
              </a:rPr>
              <a:t>Considered for publication in a special edition of IEEE Communication Magazine</a:t>
            </a:r>
          </a:p>
          <a:p>
            <a:pPr>
              <a:defRPr/>
            </a:pPr>
            <a:endParaRPr lang="en-US" sz="2600" kern="1200" dirty="0" smtClean="0">
              <a:solidFill>
                <a:srgbClr val="0066CC"/>
              </a:solidFill>
            </a:endParaRPr>
          </a:p>
          <a:p>
            <a:pPr>
              <a:defRPr/>
            </a:pPr>
            <a:r>
              <a:rPr lang="en-US" sz="2600" kern="1200" dirty="0" smtClean="0">
                <a:solidFill>
                  <a:srgbClr val="0066CC"/>
                </a:solidFill>
              </a:rPr>
              <a:t>At</a:t>
            </a:r>
            <a:r>
              <a:rPr lang="en-US" sz="2600" kern="1200" baseline="0" dirty="0" smtClean="0">
                <a:solidFill>
                  <a:srgbClr val="0066CC"/>
                </a:solidFill>
              </a:rPr>
              <a:t> Kaleidoscope 13: 30 accepted papers out of 99</a:t>
            </a:r>
          </a:p>
          <a:p>
            <a:pPr>
              <a:defRPr/>
            </a:pPr>
            <a:endParaRPr lang="en-US" sz="2600" kern="1200" baseline="0" dirty="0" smtClean="0">
              <a:solidFill>
                <a:srgbClr val="0066CC"/>
              </a:solidFill>
            </a:endParaRPr>
          </a:p>
          <a:p>
            <a:pPr>
              <a:defRPr/>
            </a:pPr>
            <a:r>
              <a:rPr lang="en-US" sz="2600" kern="1200" baseline="0" dirty="0" smtClean="0">
                <a:solidFill>
                  <a:srgbClr val="0066CC"/>
                </a:solidFill>
              </a:rPr>
              <a:t>You can still submit your paper for K-14: deadline extended to 9 December 2013</a:t>
            </a:r>
            <a:endParaRPr lang="en-US" sz="2600" kern="1200" dirty="0" smtClean="0">
              <a:solidFill>
                <a:srgbClr val="0066CC"/>
              </a:solidFill>
            </a:endParaRPr>
          </a:p>
        </p:txBody>
      </p:sp>
      <p:sp>
        <p:nvSpPr>
          <p:cNvPr id="40964" name="Slide Number Placeholder 3"/>
          <p:cNvSpPr>
            <a:spLocks noGrp="1"/>
          </p:cNvSpPr>
          <p:nvPr>
            <p:ph type="sldNum" sz="quarter" idx="5"/>
          </p:nvPr>
        </p:nvSpPr>
        <p:spPr>
          <a:noFill/>
        </p:spPr>
        <p:txBody>
          <a:bodyPr/>
          <a:lstStyle/>
          <a:p>
            <a:fld id="{1DCDBF22-2647-42DA-9446-64B535B80E03}" type="slidenum">
              <a:rPr lang="en-US" smtClean="0">
                <a:solidFill>
                  <a:prstClr val="black"/>
                </a:solidFill>
              </a:rPr>
              <a:pPr/>
              <a:t>20</a:t>
            </a:fld>
            <a:endParaRPr lang="en-US" smtClean="0">
              <a:solidFill>
                <a:prstClr val="black"/>
              </a:solidFill>
            </a:endParaRPr>
          </a:p>
        </p:txBody>
      </p:sp>
    </p:spTree>
    <p:extLst>
      <p:ext uri="{BB962C8B-B14F-4D97-AF65-F5344CB8AC3E}">
        <p14:creationId xmlns:p14="http://schemas.microsoft.com/office/powerpoint/2010/main" val="208903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z="2600" kern="1200" dirty="0" smtClean="0">
              <a:solidFill>
                <a:srgbClr val="0066CC"/>
              </a:solidFill>
            </a:endParaRPr>
          </a:p>
        </p:txBody>
      </p:sp>
      <p:sp>
        <p:nvSpPr>
          <p:cNvPr id="40964" name="Slide Number Placeholder 3"/>
          <p:cNvSpPr>
            <a:spLocks noGrp="1"/>
          </p:cNvSpPr>
          <p:nvPr>
            <p:ph type="sldNum" sz="quarter" idx="5"/>
          </p:nvPr>
        </p:nvSpPr>
        <p:spPr>
          <a:noFill/>
        </p:spPr>
        <p:txBody>
          <a:bodyPr/>
          <a:lstStyle/>
          <a:p>
            <a:fld id="{1DCDBF22-2647-42DA-9446-64B535B80E03}" type="slidenum">
              <a:rPr lang="en-US" smtClean="0">
                <a:solidFill>
                  <a:prstClr val="black"/>
                </a:solidFill>
              </a:rPr>
              <a:pPr/>
              <a:t>21</a:t>
            </a:fld>
            <a:endParaRPr lang="en-US" smtClean="0">
              <a:solidFill>
                <a:prstClr val="black"/>
              </a:solidFill>
            </a:endParaRPr>
          </a:p>
        </p:txBody>
      </p:sp>
    </p:spTree>
    <p:extLst>
      <p:ext uri="{BB962C8B-B14F-4D97-AF65-F5344CB8AC3E}">
        <p14:creationId xmlns:p14="http://schemas.microsoft.com/office/powerpoint/2010/main" val="1655559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ITU-T</a:t>
            </a:r>
          </a:p>
          <a:p>
            <a:r>
              <a:rPr lang="en-US" dirty="0" smtClean="0"/>
              <a:t>- Develop interoperable, international standards (ITU-T Recommendations)</a:t>
            </a:r>
          </a:p>
          <a:p>
            <a:r>
              <a:rPr lang="en-US" dirty="0" smtClean="0"/>
              <a:t>- Bridge standardization gap</a:t>
            </a:r>
          </a:p>
          <a:p>
            <a:r>
              <a:rPr lang="en-US" dirty="0" smtClean="0"/>
              <a:t>- Cooperation among standardization bodies</a:t>
            </a:r>
          </a:p>
          <a:p>
            <a:endParaRPr lang="en-US" dirty="0" smtClean="0"/>
          </a:p>
          <a:p>
            <a:r>
              <a:rPr lang="en-US" dirty="0" smtClean="0"/>
              <a:t>ITU-T study groups look at issues such as: multimedia, security, environment and climate change, network and transport, broadband access, quality of service and experience,</a:t>
            </a:r>
            <a:r>
              <a:rPr lang="en-US" baseline="0" dirty="0" smtClean="0"/>
              <a:t> </a:t>
            </a:r>
            <a:r>
              <a:rPr lang="en-US" dirty="0" smtClean="0"/>
              <a:t>next generation networks,</a:t>
            </a:r>
            <a:r>
              <a:rPr lang="en-US" baseline="0" dirty="0" smtClean="0"/>
              <a:t> cloud </a:t>
            </a:r>
            <a:r>
              <a:rPr lang="en-US" baseline="0" dirty="0" err="1" smtClean="0"/>
              <a:t>compuring</a:t>
            </a:r>
            <a:r>
              <a:rPr lang="en-US" baseline="0" dirty="0" smtClean="0"/>
              <a:t>, intelligent transport systems, numbering and addressing, </a:t>
            </a:r>
            <a:r>
              <a:rPr lang="en-US" baseline="0" dirty="0" err="1" smtClean="0"/>
              <a:t>tarrif</a:t>
            </a:r>
            <a:r>
              <a:rPr lang="en-US" baseline="0" dirty="0" smtClean="0"/>
              <a:t>, security.</a:t>
            </a:r>
            <a:endParaRPr lang="en-US" dirty="0" smtClean="0"/>
          </a:p>
          <a:p>
            <a:endParaRPr lang="en-US" dirty="0" smtClean="0"/>
          </a:p>
          <a:p>
            <a:r>
              <a:rPr lang="en-US" dirty="0" smtClean="0"/>
              <a:t>Some examples:</a:t>
            </a:r>
          </a:p>
          <a:p>
            <a:r>
              <a:rPr lang="en-US" b="1" dirty="0" smtClean="0">
                <a:solidFill>
                  <a:srgbClr val="0E438A"/>
                </a:solidFill>
              </a:rPr>
              <a:t>Internet Access through ITU standards</a:t>
            </a:r>
          </a:p>
          <a:p>
            <a:pPr marL="342900" indent="-228600" eaLnBrk="0" hangingPunct="0">
              <a:lnSpc>
                <a:spcPct val="150000"/>
              </a:lnSpc>
              <a:spcBef>
                <a:spcPts val="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95% of all international traffic runs over </a:t>
            </a:r>
            <a:r>
              <a:rPr lang="en-US" altLang="zh-CN" sz="2200" kern="1200" dirty="0" err="1" smtClean="0">
                <a:solidFill>
                  <a:srgbClr val="0070C0"/>
                </a:solidFill>
                <a:latin typeface="Verdana" pitchFamily="34" charset="0"/>
                <a:ea typeface="+mn-ea"/>
                <a:cs typeface="Arial" charset="0"/>
              </a:rPr>
              <a:t>fibre</a:t>
            </a:r>
            <a:r>
              <a:rPr lang="en-US" altLang="zh-CN" sz="2200" kern="1200" dirty="0" smtClean="0">
                <a:solidFill>
                  <a:srgbClr val="0070C0"/>
                </a:solidFill>
                <a:latin typeface="Verdana" pitchFamily="34" charset="0"/>
                <a:ea typeface="+mn-ea"/>
                <a:cs typeface="Arial" charset="0"/>
              </a:rPr>
              <a:t> = ITU standards</a:t>
            </a:r>
          </a:p>
          <a:p>
            <a:pPr marL="342900" indent="-228600" eaLnBrk="0" hangingPunct="0">
              <a:lnSpc>
                <a:spcPct val="150000"/>
              </a:lnSpc>
              <a:spcBef>
                <a:spcPts val="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Access:</a:t>
            </a:r>
          </a:p>
          <a:p>
            <a:pPr marL="800100" lvl="1" indent="-228600" eaLnBrk="0" hangingPunct="0">
              <a:lnSpc>
                <a:spcPct val="150000"/>
              </a:lnSpc>
              <a:spcBef>
                <a:spcPct val="2000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ADSL: ITU-T G.992</a:t>
            </a:r>
          </a:p>
          <a:p>
            <a:pPr marL="800100" lvl="1" indent="-228600" eaLnBrk="0" hangingPunct="0">
              <a:lnSpc>
                <a:spcPct val="150000"/>
              </a:lnSpc>
              <a:spcBef>
                <a:spcPct val="20000"/>
              </a:spcBef>
              <a:buClr>
                <a:srgbClr val="0E438A"/>
              </a:buClr>
              <a:buSzPct val="110000"/>
              <a:buFont typeface="Wingdings" pitchFamily="2" charset="2"/>
              <a:buChar char="§"/>
              <a:defRPr/>
            </a:pPr>
            <a:r>
              <a:rPr lang="en-US" altLang="zh-CN" sz="2200" kern="1200" dirty="0" err="1" smtClean="0">
                <a:solidFill>
                  <a:srgbClr val="0070C0"/>
                </a:solidFill>
                <a:latin typeface="Verdana" pitchFamily="34" charset="0"/>
                <a:ea typeface="+mn-ea"/>
                <a:cs typeface="Arial" charset="0"/>
              </a:rPr>
              <a:t>Powerline</a:t>
            </a:r>
            <a:r>
              <a:rPr lang="en-US" altLang="zh-CN" sz="2200" kern="1200" dirty="0" smtClean="0">
                <a:solidFill>
                  <a:srgbClr val="0070C0"/>
                </a:solidFill>
                <a:latin typeface="Verdana" pitchFamily="34" charset="0"/>
                <a:ea typeface="+mn-ea"/>
                <a:cs typeface="Arial" charset="0"/>
              </a:rPr>
              <a:t> Transmission:</a:t>
            </a:r>
          </a:p>
          <a:p>
            <a:pPr marL="1028700" lvl="2" eaLnBrk="0" hangingPunct="0">
              <a:lnSpc>
                <a:spcPct val="150000"/>
              </a:lnSpc>
              <a:spcBef>
                <a:spcPct val="20000"/>
              </a:spcBef>
              <a:buClr>
                <a:srgbClr val="0E438A"/>
              </a:buClr>
              <a:buSzPct val="110000"/>
              <a:defRPr/>
            </a:pPr>
            <a:r>
              <a:rPr lang="en-US" altLang="zh-CN" sz="2200" kern="1200" dirty="0" smtClean="0">
                <a:solidFill>
                  <a:srgbClr val="0070C0"/>
                </a:solidFill>
                <a:latin typeface="Verdana" pitchFamily="34" charset="0"/>
                <a:ea typeface="+mn-ea"/>
                <a:cs typeface="Arial" charset="0"/>
              </a:rPr>
              <a:t> ITU-T G.9960 (G.hn) </a:t>
            </a:r>
          </a:p>
          <a:p>
            <a:pPr marL="800100" lvl="1" indent="-228600" eaLnBrk="0" hangingPunct="0">
              <a:lnSpc>
                <a:spcPct val="150000"/>
              </a:lnSpc>
              <a:spcBef>
                <a:spcPct val="2000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FTTX (</a:t>
            </a:r>
            <a:r>
              <a:rPr lang="en-US" altLang="zh-CN" sz="2200" kern="1200" dirty="0" err="1" smtClean="0">
                <a:solidFill>
                  <a:srgbClr val="0070C0"/>
                </a:solidFill>
                <a:latin typeface="Verdana" pitchFamily="34" charset="0"/>
                <a:ea typeface="+mn-ea"/>
                <a:cs typeface="Arial" charset="0"/>
              </a:rPr>
              <a:t>Fibre</a:t>
            </a:r>
            <a:r>
              <a:rPr lang="en-US" altLang="zh-CN" sz="2200" kern="1200" dirty="0" smtClean="0">
                <a:solidFill>
                  <a:srgbClr val="0070C0"/>
                </a:solidFill>
                <a:latin typeface="Verdana" pitchFamily="34" charset="0"/>
                <a:ea typeface="+mn-ea"/>
                <a:cs typeface="Arial" charset="0"/>
              </a:rPr>
              <a:t> to the &lt;x&gt;): </a:t>
            </a:r>
          </a:p>
          <a:p>
            <a:pPr marL="1257300" lvl="3" indent="-228600" eaLnBrk="0" hangingPunct="0">
              <a:lnSpc>
                <a:spcPct val="150000"/>
              </a:lnSpc>
              <a:spcBef>
                <a:spcPct val="2000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GPON (Gigabit Passive Optical Networks) ITU-T G.984</a:t>
            </a:r>
          </a:p>
          <a:p>
            <a:pPr marL="1257300" lvl="3" indent="-228600" eaLnBrk="0" hangingPunct="0">
              <a:lnSpc>
                <a:spcPct val="150000"/>
              </a:lnSpc>
              <a:spcBef>
                <a:spcPct val="20000"/>
              </a:spcBef>
              <a:buClr>
                <a:srgbClr val="0E438A"/>
              </a:buClr>
              <a:buSzPct val="110000"/>
              <a:buFont typeface="Wingdings" pitchFamily="2" charset="2"/>
              <a:buChar char="§"/>
              <a:defRPr/>
            </a:pPr>
            <a:r>
              <a:rPr lang="en-US" altLang="zh-CN" sz="2200" kern="1200" dirty="0" smtClean="0">
                <a:solidFill>
                  <a:srgbClr val="0070C0"/>
                </a:solidFill>
                <a:latin typeface="Verdana" pitchFamily="34" charset="0"/>
                <a:ea typeface="+mn-ea"/>
                <a:cs typeface="Arial" charset="0"/>
              </a:rPr>
              <a:t>Bendable fibers: ITU-T G.657</a:t>
            </a:r>
          </a:p>
          <a:p>
            <a:endParaRPr lang="en-US" dirty="0" smtClean="0"/>
          </a:p>
          <a:p>
            <a:r>
              <a:rPr lang="en-US" b="1" dirty="0" smtClean="0">
                <a:solidFill>
                  <a:srgbClr val="0E438A"/>
                </a:solidFill>
              </a:rPr>
              <a:t>Multimedia</a:t>
            </a:r>
          </a:p>
          <a:p>
            <a:pPr indent="-228600">
              <a:lnSpc>
                <a:spcPct val="150000"/>
              </a:lnSpc>
              <a:defRPr/>
            </a:pPr>
            <a:r>
              <a:rPr lang="en-US" altLang="ja-JP" sz="2200" kern="1200" dirty="0" smtClean="0">
                <a:solidFill>
                  <a:srgbClr val="0070C0"/>
                </a:solidFill>
                <a:cs typeface="Arial" pitchFamily="34" charset="0"/>
              </a:rPr>
              <a:t>Advanced video coding: </a:t>
            </a:r>
            <a:br>
              <a:rPr lang="en-US" altLang="ja-JP" sz="2200" kern="1200" dirty="0" smtClean="0">
                <a:solidFill>
                  <a:srgbClr val="0070C0"/>
                </a:solidFill>
                <a:cs typeface="Arial" pitchFamily="34" charset="0"/>
              </a:rPr>
            </a:br>
            <a:r>
              <a:rPr lang="en-US" altLang="ja-JP" sz="2200" kern="1200" dirty="0" smtClean="0">
                <a:solidFill>
                  <a:srgbClr val="0070C0"/>
                </a:solidFill>
                <a:cs typeface="Arial" pitchFamily="34" charset="0"/>
              </a:rPr>
              <a:t>ITU-T H.264</a:t>
            </a:r>
          </a:p>
          <a:p>
            <a:pPr marL="742950" lvl="2">
              <a:lnSpc>
                <a:spcPct val="150000"/>
              </a:lnSpc>
              <a:buClr>
                <a:srgbClr val="0E438A"/>
              </a:buClr>
              <a:buSzPct val="110000"/>
              <a:buFont typeface="Arial" pitchFamily="34" charset="0"/>
              <a:buChar char="•"/>
              <a:defRPr/>
            </a:pPr>
            <a:r>
              <a:rPr lang="en-US" altLang="ja-JP" sz="1800" kern="1200" dirty="0" smtClean="0">
                <a:solidFill>
                  <a:srgbClr val="0070C0"/>
                </a:solidFill>
                <a:ea typeface="+mn-ea"/>
                <a:cs typeface="Arial" pitchFamily="34" charset="0"/>
              </a:rPr>
              <a:t>Used to compress billions of clips </a:t>
            </a:r>
            <a:br>
              <a:rPr lang="en-US" altLang="ja-JP" sz="1800" kern="1200" dirty="0" smtClean="0">
                <a:solidFill>
                  <a:srgbClr val="0070C0"/>
                </a:solidFill>
                <a:ea typeface="+mn-ea"/>
                <a:cs typeface="Arial" pitchFamily="34" charset="0"/>
              </a:rPr>
            </a:br>
            <a:r>
              <a:rPr lang="en-US" altLang="ja-JP" sz="1800" kern="1200" dirty="0" smtClean="0">
                <a:solidFill>
                  <a:srgbClr val="0070C0"/>
                </a:solidFill>
                <a:ea typeface="+mn-ea"/>
                <a:cs typeface="Arial" pitchFamily="34" charset="0"/>
              </a:rPr>
              <a:t>on YouTube, high-definition content </a:t>
            </a:r>
            <a:br>
              <a:rPr lang="en-US" altLang="ja-JP" sz="1800" kern="1200" dirty="0" smtClean="0">
                <a:solidFill>
                  <a:srgbClr val="0070C0"/>
                </a:solidFill>
                <a:ea typeface="+mn-ea"/>
                <a:cs typeface="Arial" pitchFamily="34" charset="0"/>
              </a:rPr>
            </a:br>
            <a:r>
              <a:rPr lang="en-US" altLang="ja-JP" sz="1800" kern="1200" dirty="0" smtClean="0">
                <a:solidFill>
                  <a:srgbClr val="0070C0"/>
                </a:solidFill>
                <a:ea typeface="+mn-ea"/>
                <a:cs typeface="Arial" pitchFamily="34" charset="0"/>
              </a:rPr>
              <a:t>on Blu-ray Discs</a:t>
            </a:r>
          </a:p>
          <a:p>
            <a:pPr indent="-228600">
              <a:lnSpc>
                <a:spcPct val="150000"/>
              </a:lnSpc>
              <a:defRPr/>
            </a:pPr>
            <a:r>
              <a:rPr lang="en-US" altLang="ja-JP" sz="2200" kern="1200" dirty="0" smtClean="0">
                <a:solidFill>
                  <a:srgbClr val="0070C0"/>
                </a:solidFill>
                <a:cs typeface="Arial" pitchFamily="34" charset="0"/>
              </a:rPr>
              <a:t>New work H.265: </a:t>
            </a:r>
          </a:p>
          <a:p>
            <a:pPr marL="742950" lvl="2">
              <a:lnSpc>
                <a:spcPct val="150000"/>
              </a:lnSpc>
              <a:buClr>
                <a:srgbClr val="0E438A"/>
              </a:buClr>
              <a:buSzPct val="110000"/>
              <a:buFont typeface="Arial" pitchFamily="34" charset="0"/>
              <a:buChar char="•"/>
              <a:defRPr/>
            </a:pPr>
            <a:r>
              <a:rPr lang="en-US" altLang="ja-JP" sz="1800" kern="1200" dirty="0" smtClean="0">
                <a:solidFill>
                  <a:srgbClr val="0070C0"/>
                </a:solidFill>
                <a:ea typeface="+mn-ea"/>
                <a:cs typeface="Arial" pitchFamily="34" charset="0"/>
              </a:rPr>
              <a:t>Joint Collaborative Team (ITU-T, ISO/IEC) to reduce data rate by 50%</a:t>
            </a:r>
          </a:p>
          <a:p>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2651A78-9608-4F84-A97C-B3A8D76A293C}" type="slidenum">
              <a:rPr lang="en-US" smtClean="0"/>
              <a:pPr/>
              <a:t>2</a:t>
            </a:fld>
            <a:endParaRPr lang="en-US"/>
          </a:p>
        </p:txBody>
      </p:sp>
    </p:spTree>
    <p:extLst>
      <p:ext uri="{BB962C8B-B14F-4D97-AF65-F5344CB8AC3E}">
        <p14:creationId xmlns:p14="http://schemas.microsoft.com/office/powerpoint/2010/main" val="3092597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1DCDBF22-2647-42DA-9446-64B535B80E03}" type="slidenum">
              <a:rPr lang="en-US" smtClean="0">
                <a:solidFill>
                  <a:prstClr val="black"/>
                </a:solidFill>
              </a:rPr>
              <a:pPr/>
              <a:t>3</a:t>
            </a:fld>
            <a:endParaRPr lang="en-US" smtClean="0">
              <a:solidFill>
                <a:prstClr val="black"/>
              </a:solidFill>
            </a:endParaRPr>
          </a:p>
        </p:txBody>
      </p:sp>
    </p:spTree>
    <p:extLst>
      <p:ext uri="{BB962C8B-B14F-4D97-AF65-F5344CB8AC3E}">
        <p14:creationId xmlns:p14="http://schemas.microsoft.com/office/powerpoint/2010/main" val="1500159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7388"/>
            <a:ext cx="4568825" cy="3427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buClr>
                <a:prstClr val="black"/>
              </a:buClr>
              <a:defRPr/>
            </a:pPr>
            <a:fld id="{4C1E818D-5B02-4738-BBFF-C5D22C15781F}" type="slidenum">
              <a:rPr lang="en-US">
                <a:solidFill>
                  <a:prstClr val="white"/>
                </a:solidFill>
              </a:rPr>
              <a:pPr>
                <a:buClr>
                  <a:prstClr val="black"/>
                </a:buClr>
                <a:defRPr/>
              </a:pPr>
              <a:t>4</a:t>
            </a:fld>
            <a:endParaRPr lang="en-US" dirty="0">
              <a:solidFill>
                <a:prstClr val="white"/>
              </a:solidFill>
            </a:endParaRPr>
          </a:p>
        </p:txBody>
      </p:sp>
    </p:spTree>
    <p:extLst>
      <p:ext uri="{BB962C8B-B14F-4D97-AF65-F5344CB8AC3E}">
        <p14:creationId xmlns:p14="http://schemas.microsoft.com/office/powerpoint/2010/main" val="3724492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Misuse</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Significant issue for some MS</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Attempt to find practical solutions</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National efforts </a:t>
            </a:r>
            <a:r>
              <a:rPr lang="en-GB" dirty="0" err="1" smtClean="0">
                <a:solidFill>
                  <a:srgbClr val="5C5C5C"/>
                </a:solidFill>
                <a:latin typeface="Verdana"/>
              </a:rPr>
              <a:t>vs</a:t>
            </a:r>
            <a:r>
              <a:rPr lang="en-GB" dirty="0" smtClean="0">
                <a:solidFill>
                  <a:srgbClr val="5C5C5C"/>
                </a:solidFill>
                <a:latin typeface="Verdana"/>
              </a:rPr>
              <a:t> international efforts</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Resource constraints</a:t>
            </a:r>
          </a:p>
          <a:p>
            <a:pPr marL="342900" indent="-342900">
              <a:spcBef>
                <a:spcPct val="20000"/>
              </a:spcBef>
              <a:buClr>
                <a:srgbClr val="0E438A"/>
              </a:buClr>
              <a:buSzPct val="110000"/>
              <a:buFont typeface="Wingdings" pitchFamily="2" charset="2"/>
              <a:buNone/>
              <a:defRPr/>
            </a:pPr>
            <a:r>
              <a:rPr lang="en-GB" dirty="0" smtClean="0">
                <a:solidFill>
                  <a:srgbClr val="5C5C5C"/>
                </a:solidFill>
                <a:latin typeface="Verdana"/>
              </a:rPr>
              <a:t>WTSA Res 61</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Consider mechanism to allow regulators to request carriers to release routing information</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Collaborate and share information</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Enhance ITU role and give effect to ITU-T Recommendations</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Guidelines</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Further studies in SG2</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SG3 to study economic effects of call blocking</a:t>
            </a:r>
          </a:p>
          <a:p>
            <a:pPr marL="342900" indent="-342900">
              <a:spcBef>
                <a:spcPct val="20000"/>
              </a:spcBef>
              <a:buClr>
                <a:srgbClr val="0E438A"/>
              </a:buClr>
              <a:buSzPct val="110000"/>
              <a:buFont typeface="Wingdings" pitchFamily="2" charset="2"/>
              <a:buNone/>
              <a:defRPr/>
            </a:pPr>
            <a:r>
              <a:rPr lang="en-GB" dirty="0" smtClean="0">
                <a:solidFill>
                  <a:srgbClr val="5C5C5C"/>
                </a:solidFill>
                <a:latin typeface="Verdana"/>
              </a:rPr>
              <a:t>Cell Broadcasting</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Technology that allows alerts to be sent to all mobile handsets connected to a given base station</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SG2 studying, in liaison with other involved groups, possible harmonization of certain codes</a:t>
            </a:r>
          </a:p>
          <a:p>
            <a:pPr marL="342900" indent="-342900">
              <a:spcBef>
                <a:spcPct val="20000"/>
              </a:spcBef>
              <a:buClr>
                <a:srgbClr val="0E438A"/>
              </a:buClr>
              <a:buSzPct val="110000"/>
              <a:buFont typeface="Wingdings" pitchFamily="2" charset="2"/>
              <a:buChar char="§"/>
              <a:defRPr/>
            </a:pPr>
            <a:r>
              <a:rPr lang="en-GB" dirty="0" smtClean="0">
                <a:solidFill>
                  <a:srgbClr val="5C5C5C"/>
                </a:solidFill>
                <a:latin typeface="Verdana"/>
              </a:rPr>
              <a:t>A draft document is being progressed</a:t>
            </a:r>
          </a:p>
          <a:p>
            <a:pPr>
              <a:defRPr/>
            </a:pPr>
            <a:endParaRPr lang="en-US" dirty="0"/>
          </a:p>
        </p:txBody>
      </p:sp>
      <p:sp>
        <p:nvSpPr>
          <p:cNvPr id="45060" name="Slide Number Placeholder 3"/>
          <p:cNvSpPr>
            <a:spLocks noGrp="1"/>
          </p:cNvSpPr>
          <p:nvPr>
            <p:ph type="sldNum" sz="quarter" idx="5"/>
          </p:nvPr>
        </p:nvSpPr>
        <p:spPr>
          <a:noFill/>
        </p:spPr>
        <p:txBody>
          <a:bodyPr/>
          <a:lstStyle/>
          <a:p>
            <a:fld id="{DD9C1859-E4D6-42A3-989E-ECDB92A04719}" type="slidenum">
              <a:rPr lang="en-US" smtClean="0"/>
              <a:pPr/>
              <a:t>6</a:t>
            </a:fld>
            <a:endParaRPr lang="en-US" smtClean="0"/>
          </a:p>
        </p:txBody>
      </p:sp>
    </p:spTree>
    <p:extLst>
      <p:ext uri="{BB962C8B-B14F-4D97-AF65-F5344CB8AC3E}">
        <p14:creationId xmlns:p14="http://schemas.microsoft.com/office/powerpoint/2010/main" val="1740336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International Internet Connectivity:</a:t>
            </a:r>
          </a:p>
          <a:p>
            <a:pPr marL="457200" indent="-457200">
              <a:buFontTx/>
              <a:buChar char="•"/>
              <a:defRPr/>
            </a:pPr>
            <a:r>
              <a:rPr lang="en-US" dirty="0" smtClean="0">
                <a:solidFill>
                  <a:srgbClr val="1B1B1B"/>
                </a:solidFill>
              </a:rPr>
              <a:t>This topic has been under study for many years</a:t>
            </a:r>
            <a:endParaRPr lang="en-US" dirty="0" smtClean="0">
              <a:solidFill>
                <a:srgbClr val="000000"/>
              </a:solidFill>
            </a:endParaRPr>
          </a:p>
          <a:p>
            <a:pPr marL="457200" indent="-457200">
              <a:spcBef>
                <a:spcPct val="40000"/>
              </a:spcBef>
              <a:buFontTx/>
              <a:buChar char="•"/>
              <a:defRPr/>
            </a:pPr>
            <a:r>
              <a:rPr lang="en-GB" altLang="zh-CN" dirty="0" smtClean="0">
                <a:solidFill>
                  <a:srgbClr val="1B1B1B"/>
                </a:solidFill>
              </a:rPr>
              <a:t>In April 2011, SG3 agreed a Supplement to D.50, on options for measuring international Internet traffic flows</a:t>
            </a:r>
          </a:p>
          <a:p>
            <a:pPr marL="457200" indent="-457200">
              <a:spcBef>
                <a:spcPct val="40000"/>
              </a:spcBef>
              <a:buFontTx/>
              <a:buChar char="•"/>
              <a:defRPr/>
            </a:pPr>
            <a:r>
              <a:rPr lang="en-US" altLang="zh-CN" dirty="0" smtClean="0">
                <a:solidFill>
                  <a:srgbClr val="1B1B1B"/>
                </a:solidFill>
              </a:rPr>
              <a:t>the supplement focuses on how IP traffic flows can be measured at different points, including at Border Gateway Protocol (BGP) interconnect points</a:t>
            </a:r>
          </a:p>
          <a:p>
            <a:pPr marL="457200" indent="-457200">
              <a:spcBef>
                <a:spcPct val="40000"/>
              </a:spcBef>
              <a:defRPr/>
            </a:pPr>
            <a:r>
              <a:rPr lang="en-US" dirty="0" smtClean="0">
                <a:solidFill>
                  <a:srgbClr val="1B1B1B"/>
                </a:solidFill>
                <a:ea typeface="SimSun" pitchFamily="2" charset="-122"/>
              </a:rPr>
              <a:t>International Mobile Roaming</a:t>
            </a:r>
          </a:p>
          <a:p>
            <a:pPr marL="457200" indent="-457200">
              <a:buFontTx/>
              <a:buChar char="•"/>
              <a:defRPr/>
            </a:pPr>
            <a:r>
              <a:rPr lang="en-US" dirty="0" smtClean="0">
                <a:solidFill>
                  <a:srgbClr val="1B1B1B"/>
                </a:solidFill>
              </a:rPr>
              <a:t>Responses to an SG3 Questionnaire confirm other studies: the large IMR price variations are not consistent with competitive markets</a:t>
            </a:r>
            <a:endParaRPr lang="en-US" dirty="0" smtClean="0">
              <a:solidFill>
                <a:srgbClr val="000000"/>
              </a:solidFill>
            </a:endParaRPr>
          </a:p>
          <a:p>
            <a:pPr marL="457200" indent="-457200">
              <a:spcBef>
                <a:spcPct val="40000"/>
              </a:spcBef>
              <a:buFontTx/>
              <a:buChar char="•"/>
              <a:defRPr/>
            </a:pPr>
            <a:r>
              <a:rPr lang="en-GB" altLang="zh-CN" dirty="0" smtClean="0">
                <a:solidFill>
                  <a:srgbClr val="1B1B1B"/>
                </a:solidFill>
              </a:rPr>
              <a:t>SG3 intends to develop a Recommendation, Supplement, or guidelines regarding IMR prices</a:t>
            </a:r>
          </a:p>
          <a:p>
            <a:pPr marL="457200" indent="-457200">
              <a:spcBef>
                <a:spcPct val="40000"/>
              </a:spcBef>
              <a:buFontTx/>
              <a:buChar char="•"/>
              <a:defRPr/>
            </a:pPr>
            <a:r>
              <a:rPr lang="en-GB" altLang="zh-CN" dirty="0" smtClean="0">
                <a:solidFill>
                  <a:srgbClr val="1B1B1B"/>
                </a:solidFill>
              </a:rPr>
              <a:t>There are proposals relating to the taxation provision of ITRs and IMR</a:t>
            </a:r>
            <a:endParaRPr lang="en-US" dirty="0" smtClean="0"/>
          </a:p>
          <a:p>
            <a:pPr>
              <a:defRPr/>
            </a:pPr>
            <a:endParaRPr lang="en-US" dirty="0" smtClean="0"/>
          </a:p>
          <a:p>
            <a:pPr>
              <a:defRPr/>
            </a:pPr>
            <a:endParaRPr lang="en-US" dirty="0" smtClean="0"/>
          </a:p>
          <a:p>
            <a:pPr>
              <a:defRPr/>
            </a:pPr>
            <a:r>
              <a:rPr lang="en-US" dirty="0" smtClean="0"/>
              <a:t>Tariff and Accounting</a:t>
            </a:r>
          </a:p>
          <a:p>
            <a:pPr>
              <a:defRPr/>
            </a:pPr>
            <a:endParaRPr lang="en-US" dirty="0" smtClean="0"/>
          </a:p>
          <a:p>
            <a:pPr>
              <a:defRPr/>
            </a:pPr>
            <a:r>
              <a:rPr lang="en-US" dirty="0" smtClean="0"/>
              <a:t>Key ITU points:</a:t>
            </a:r>
          </a:p>
          <a:p>
            <a:pPr>
              <a:defRPr/>
            </a:pPr>
            <a:r>
              <a:rPr lang="en-US" dirty="0" smtClean="0"/>
              <a:t>-harmonization of global interconnection rates, also addressing VoIP, IP-based next-generation networks</a:t>
            </a:r>
          </a:p>
          <a:p>
            <a:pPr>
              <a:defRPr/>
            </a:pPr>
            <a:r>
              <a:rPr lang="en-US" dirty="0" smtClean="0"/>
              <a:t>-survey of international mobile termination rates</a:t>
            </a:r>
          </a:p>
          <a:p>
            <a:pPr>
              <a:defRPr/>
            </a:pPr>
            <a:endParaRPr lang="en-US" dirty="0" smtClean="0"/>
          </a:p>
          <a:p>
            <a:pPr>
              <a:defRPr/>
            </a:pPr>
            <a:r>
              <a:rPr lang="en-US" dirty="0" smtClean="0"/>
              <a:t>A key task of ITU is the complicated job of recommending some principles for the harmonization of global interconnection rates. Interconnection rates are the costs between telecommunication service providers when linking networks for the exchange of traffic. This work has become increasingly complex with the more widespread use of VoIP, and the move to IP-based or next-generation networks. </a:t>
            </a:r>
          </a:p>
          <a:p>
            <a:pPr>
              <a:defRPr/>
            </a:pPr>
            <a:endParaRPr lang="en-US" dirty="0" smtClean="0"/>
          </a:p>
          <a:p>
            <a:pPr>
              <a:defRPr/>
            </a:pPr>
            <a:r>
              <a:rPr lang="en-US" dirty="0" smtClean="0"/>
              <a:t>More recently ITU has surveyed international mobile termination rates, with a view to determining whether there are differences by region and, if possible, what might be causing those differences.</a:t>
            </a:r>
          </a:p>
        </p:txBody>
      </p:sp>
      <p:sp>
        <p:nvSpPr>
          <p:cNvPr id="46084" name="Slide Number Placeholder 3"/>
          <p:cNvSpPr>
            <a:spLocks noGrp="1"/>
          </p:cNvSpPr>
          <p:nvPr>
            <p:ph type="sldNum" sz="quarter" idx="5"/>
          </p:nvPr>
        </p:nvSpPr>
        <p:spPr>
          <a:noFill/>
        </p:spPr>
        <p:txBody>
          <a:bodyPr/>
          <a:lstStyle/>
          <a:p>
            <a:fld id="{23B0CCB3-9FAA-4908-87D3-469EDD13A9B6}" type="slidenum">
              <a:rPr lang="en-US" smtClean="0"/>
              <a:pPr/>
              <a:t>7</a:t>
            </a:fld>
            <a:endParaRPr lang="en-US" smtClean="0"/>
          </a:p>
        </p:txBody>
      </p:sp>
    </p:spTree>
    <p:extLst>
      <p:ext uri="{BB962C8B-B14F-4D97-AF65-F5344CB8AC3E}">
        <p14:creationId xmlns:p14="http://schemas.microsoft.com/office/powerpoint/2010/main" val="3424149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cs typeface="Arial" pitchFamily="34" charset="0"/>
            </a:endParaRPr>
          </a:p>
        </p:txBody>
      </p:sp>
      <p:sp>
        <p:nvSpPr>
          <p:cNvPr id="47108" name="Slide Number Placeholder 3"/>
          <p:cNvSpPr>
            <a:spLocks noGrp="1"/>
          </p:cNvSpPr>
          <p:nvPr>
            <p:ph type="sldNum" sz="quarter" idx="5"/>
          </p:nvPr>
        </p:nvSpPr>
        <p:spPr>
          <a:noFill/>
        </p:spPr>
        <p:txBody>
          <a:bodyPr/>
          <a:lstStyle/>
          <a:p>
            <a:fld id="{11AA6998-FAB2-407B-BDA1-CC6BE17BDEAD}" type="slidenum">
              <a:rPr lang="en-US" smtClean="0"/>
              <a:pPr/>
              <a:t>8</a:t>
            </a:fld>
            <a:endParaRPr lang="en-US" smtClean="0"/>
          </a:p>
        </p:txBody>
      </p:sp>
    </p:spTree>
    <p:extLst>
      <p:ext uri="{BB962C8B-B14F-4D97-AF65-F5344CB8AC3E}">
        <p14:creationId xmlns:p14="http://schemas.microsoft.com/office/powerpoint/2010/main" val="1319892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84826F0-3616-4698-83B2-3EDBDD50B687}" type="slidenum">
              <a:rPr lang="en-US" altLang="ko-KR" smtClean="0"/>
              <a:pPr/>
              <a:t>12</a:t>
            </a:fld>
            <a:endParaRPr lang="en-US" altLang="ko-KR"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ko-KR" altLang="ko-KR" smtClean="0">
              <a:cs typeface="Arial" pitchFamily="34" charset="0"/>
            </a:endParaRPr>
          </a:p>
        </p:txBody>
      </p:sp>
    </p:spTree>
    <p:extLst>
      <p:ext uri="{BB962C8B-B14F-4D97-AF65-F5344CB8AC3E}">
        <p14:creationId xmlns:p14="http://schemas.microsoft.com/office/powerpoint/2010/main" val="2624458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mtClean="0">
                <a:cs typeface="Arial" pitchFamily="34" charset="0"/>
              </a:rPr>
              <a:t>Fiber cable can be very flexible, but traditional fiber's loss increases greatly if the fiber is bent with a radius smaller than around 30 mm. This creates a problem when the cable is bent around corners or wound around a spool, making </a:t>
            </a:r>
            <a:r>
              <a:rPr lang="en-US" smtClean="0">
                <a:cs typeface="Arial" pitchFamily="34" charset="0"/>
                <a:hlinkClick r:id="rId3" tooltip="FTTX"/>
              </a:rPr>
              <a:t>FTTX</a:t>
            </a:r>
            <a:r>
              <a:rPr lang="en-US" smtClean="0">
                <a:cs typeface="Arial" pitchFamily="34" charset="0"/>
              </a:rPr>
              <a:t> installations more complicated. "Bendable fibers", targeted towards easier installation in home environments, have been standardized as ITU-T G.657.</a:t>
            </a:r>
          </a:p>
        </p:txBody>
      </p:sp>
    </p:spTree>
    <p:extLst>
      <p:ext uri="{BB962C8B-B14F-4D97-AF65-F5344CB8AC3E}">
        <p14:creationId xmlns:p14="http://schemas.microsoft.com/office/powerpoint/2010/main" val="3811009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master">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7620000" y="6175375"/>
            <a:ext cx="1281113" cy="501650"/>
          </a:xfrm>
          <a:prstGeom prst="rect">
            <a:avLst/>
          </a:prstGeom>
          <a:noFill/>
          <a:ln w="9525">
            <a:noFill/>
            <a:miter lim="800000"/>
            <a:headEnd/>
            <a:tailEnd/>
          </a:ln>
          <a:effectLst/>
        </p:spPr>
        <p:txBody>
          <a:bodyPr wrap="none">
            <a:spAutoFit/>
          </a:bodyPr>
          <a:lstStyle/>
          <a:p>
            <a:pPr eaLnBrk="0" fontAlgn="base" hangingPunct="0">
              <a:lnSpc>
                <a:spcPct val="90000"/>
              </a:lnSpc>
              <a:spcBef>
                <a:spcPct val="0"/>
              </a:spcBef>
              <a:spcAft>
                <a:spcPct val="0"/>
              </a:spcAft>
              <a:defRPr/>
            </a:pPr>
            <a:r>
              <a:rPr lang="en-US" sz="1000">
                <a:solidFill>
                  <a:srgbClr val="FFFFFF"/>
                </a:solidFill>
                <a:latin typeface="Univers" pitchFamily="34" charset="0"/>
              </a:rPr>
              <a:t>International</a:t>
            </a:r>
            <a:br>
              <a:rPr lang="en-US" sz="1000">
                <a:solidFill>
                  <a:srgbClr val="FFFFFF"/>
                </a:solidFill>
                <a:latin typeface="Univers" pitchFamily="34" charset="0"/>
              </a:rPr>
            </a:br>
            <a:r>
              <a:rPr lang="en-US" sz="1000">
                <a:solidFill>
                  <a:srgbClr val="FFFFFF"/>
                </a:solidFill>
                <a:latin typeface="Univers" pitchFamily="34" charset="0"/>
              </a:rPr>
              <a:t>Telecommunication</a:t>
            </a:r>
            <a:br>
              <a:rPr lang="en-US" sz="1000">
                <a:solidFill>
                  <a:srgbClr val="FFFFFF"/>
                </a:solidFill>
                <a:latin typeface="Univers" pitchFamily="34" charset="0"/>
              </a:rPr>
            </a:br>
            <a:r>
              <a:rPr lang="en-US" sz="1000">
                <a:solidFill>
                  <a:srgbClr val="FFFFFF"/>
                </a:solidFill>
                <a:latin typeface="Univers" pitchFamily="34" charset="0"/>
              </a:rPr>
              <a:t>Union</a:t>
            </a:r>
          </a:p>
        </p:txBody>
      </p:sp>
      <p:sp>
        <p:nvSpPr>
          <p:cNvPr id="5"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defRPr/>
            </a:pPr>
            <a:r>
              <a:rPr lang="en-US" sz="1200" b="1">
                <a:solidFill>
                  <a:srgbClr val="0C4B84"/>
                </a:solidFill>
              </a:rPr>
              <a:t> </a:t>
            </a:r>
            <a:endParaRPr lang="en-US" sz="2400">
              <a:solidFill>
                <a:srgbClr val="5C5C5C"/>
              </a:solidFill>
            </a:endParaRPr>
          </a:p>
        </p:txBody>
      </p:sp>
      <p:sp>
        <p:nvSpPr>
          <p:cNvPr id="6"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defRPr/>
            </a:pPr>
            <a:r>
              <a:rPr lang="en-US" sz="1200" b="1">
                <a:solidFill>
                  <a:srgbClr val="0C4B84"/>
                </a:solidFill>
              </a:rPr>
              <a:t> </a:t>
            </a:r>
            <a:endParaRPr lang="en-US" sz="2400">
              <a:solidFill>
                <a:srgbClr val="5C5C5C"/>
              </a:solidFill>
            </a:endParaRPr>
          </a:p>
        </p:txBody>
      </p:sp>
      <p:sp>
        <p:nvSpPr>
          <p:cNvPr id="7"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fontAlgn="base" hangingPunct="0">
              <a:spcBef>
                <a:spcPct val="0"/>
              </a:spcBef>
              <a:spcAft>
                <a:spcPct val="0"/>
              </a:spcAft>
              <a:defRPr/>
            </a:pPr>
            <a:r>
              <a:rPr lang="en-US" sz="1000">
                <a:solidFill>
                  <a:srgbClr val="000000"/>
                </a:solidFill>
              </a:rPr>
              <a:t> </a:t>
            </a:r>
            <a:endParaRPr lang="en-US" sz="2400">
              <a:solidFill>
                <a:srgbClr val="5C5C5C"/>
              </a:solidFill>
            </a:endParaRPr>
          </a:p>
        </p:txBody>
      </p:sp>
      <p:sp>
        <p:nvSpPr>
          <p:cNvPr id="8"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eaLnBrk="0" fontAlgn="base" hangingPunct="0">
              <a:spcBef>
                <a:spcPct val="0"/>
              </a:spcBef>
              <a:spcAft>
                <a:spcPct val="0"/>
              </a:spcAft>
              <a:buClr>
                <a:srgbClr val="5C5C5C"/>
              </a:buClr>
              <a:buFont typeface="Arial" pitchFamily="34" charset="0"/>
              <a:buNone/>
              <a:defRPr/>
            </a:pPr>
            <a:endParaRPr lang="en-US" sz="1600">
              <a:solidFill>
                <a:srgbClr val="FFFFFF"/>
              </a:solidFill>
              <a:latin typeface="Times New Roman" pitchFamily="18" charset="0"/>
            </a:endParaRPr>
          </a:p>
        </p:txBody>
      </p:sp>
      <p:sp>
        <p:nvSpPr>
          <p:cNvPr id="9" name="Line 30"/>
          <p:cNvSpPr>
            <a:spLocks noChangeShapeType="1"/>
          </p:cNvSpPr>
          <p:nvPr userDrawn="1"/>
        </p:nvSpPr>
        <p:spPr bwMode="auto">
          <a:xfrm flipH="1" flipV="1">
            <a:off x="395288" y="488950"/>
            <a:ext cx="4891087" cy="22225"/>
          </a:xfrm>
          <a:prstGeom prst="line">
            <a:avLst/>
          </a:prstGeom>
          <a:noFill/>
          <a:ln w="22225" cap="rnd">
            <a:solidFill>
              <a:srgbClr val="C0C0C0"/>
            </a:solidFill>
            <a:prstDash val="sysDot"/>
            <a:round/>
            <a:headEnd/>
            <a:tailEnd/>
          </a:ln>
          <a:effectLst/>
        </p:spPr>
        <p:txBody>
          <a:bodyPr/>
          <a:lstStyle/>
          <a:p>
            <a:pPr eaLnBrk="0" fontAlgn="base" hangingPunct="0">
              <a:spcBef>
                <a:spcPct val="0"/>
              </a:spcBef>
              <a:spcAft>
                <a:spcPct val="0"/>
              </a:spcAft>
              <a:buClr>
                <a:srgbClr val="5C5C5C"/>
              </a:buClr>
              <a:buFont typeface="Arial" pitchFamily="34" charset="0"/>
              <a:buNone/>
              <a:defRPr/>
            </a:pPr>
            <a:endParaRPr lang="en-US" sz="1600">
              <a:solidFill>
                <a:srgbClr val="FFFFFF"/>
              </a:solidFill>
              <a:latin typeface="Times New Roman" pitchFamily="18" charset="0"/>
            </a:endParaRPr>
          </a:p>
        </p:txBody>
      </p:sp>
      <p:sp>
        <p:nvSpPr>
          <p:cNvPr id="10" name="Text Box 31"/>
          <p:cNvSpPr txBox="1">
            <a:spLocks noChangeArrowheads="1"/>
          </p:cNvSpPr>
          <p:nvPr userDrawn="1"/>
        </p:nvSpPr>
        <p:spPr bwMode="auto">
          <a:xfrm>
            <a:off x="5214938" y="369888"/>
            <a:ext cx="2714625" cy="260350"/>
          </a:xfrm>
          <a:prstGeom prst="rect">
            <a:avLst/>
          </a:prstGeom>
          <a:noFill/>
          <a:ln w="9525">
            <a:noFill/>
            <a:miter lim="800000"/>
            <a:headEnd/>
            <a:tailEnd/>
          </a:ln>
          <a:effectLst/>
        </p:spPr>
        <p:txBody>
          <a:bodyPr>
            <a:spAutoFit/>
          </a:bodyPr>
          <a:lstStyle/>
          <a:p>
            <a:pPr algn="r" eaLnBrk="0" fontAlgn="base" hangingPunct="0">
              <a:spcBef>
                <a:spcPct val="0"/>
              </a:spcBef>
              <a:spcAft>
                <a:spcPct val="0"/>
              </a:spcAft>
              <a:defRPr/>
            </a:pPr>
            <a:r>
              <a:rPr lang="en-US" sz="1100" b="1" dirty="0">
                <a:solidFill>
                  <a:srgbClr val="1B5BA2"/>
                </a:solidFill>
                <a:latin typeface="Arial" pitchFamily="34" charset="0"/>
              </a:rPr>
              <a:t>Committed to Connecting the World</a:t>
            </a:r>
          </a:p>
        </p:txBody>
      </p:sp>
      <p:pic>
        <p:nvPicPr>
          <p:cNvPr id="11" name="Picture 17" descr="itu-no-name-white-background-80-100.jpg"/>
          <p:cNvPicPr>
            <a:picLocks noChangeAspect="1"/>
          </p:cNvPicPr>
          <p:nvPr userDrawn="1"/>
        </p:nvPicPr>
        <p:blipFill>
          <a:blip r:embed="rId2" cstate="print"/>
          <a:srcRect/>
          <a:stretch>
            <a:fillRect/>
          </a:stretch>
        </p:blipFill>
        <p:spPr bwMode="auto">
          <a:xfrm>
            <a:off x="7858125" y="88900"/>
            <a:ext cx="893763" cy="714375"/>
          </a:xfrm>
          <a:prstGeom prst="rect">
            <a:avLst/>
          </a:prstGeom>
          <a:noFill/>
          <a:ln w="9525">
            <a:noFill/>
            <a:miter lim="800000"/>
            <a:headEnd/>
            <a:tailEnd/>
          </a:ln>
        </p:spPr>
      </p:pic>
      <p:sp>
        <p:nvSpPr>
          <p:cNvPr id="179203" name="Rectangle 3"/>
          <p:cNvSpPr>
            <a:spLocks noGrp="1" noChangeArrowheads="1"/>
          </p:cNvSpPr>
          <p:nvPr>
            <p:ph type="ctrTitle"/>
          </p:nvPr>
        </p:nvSpPr>
        <p:spPr>
          <a:xfrm>
            <a:off x="685800" y="1484313"/>
            <a:ext cx="7772400" cy="1728787"/>
          </a:xfrm>
          <a:prstGeom prst="rect">
            <a:avLst/>
          </a:prstGeo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a:prstGeom prst="rect">
            <a:avLst/>
          </a:prstGeom>
        </p:spPr>
        <p:txBody>
          <a:bodyPr/>
          <a:lstStyle>
            <a:lvl1pPr marL="0" indent="0" algn="ctr">
              <a:buFont typeface="Wingdings" pitchFamily="2" charset="2"/>
              <a:buNone/>
              <a:defRPr sz="2400"/>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8369300" y="6381750"/>
            <a:ext cx="358775" cy="244475"/>
          </a:xfrm>
          <a:prstGeom prst="rect">
            <a:avLst/>
          </a:prstGeom>
        </p:spPr>
        <p:txBody>
          <a:bodyPr/>
          <a:lstStyle>
            <a:lvl1pPr>
              <a:defRPr smtClean="0"/>
            </a:lvl1pPr>
          </a:lstStyle>
          <a:p>
            <a:pPr eaLnBrk="0" fontAlgn="base" hangingPunct="0">
              <a:spcBef>
                <a:spcPct val="0"/>
              </a:spcBef>
              <a:spcAft>
                <a:spcPct val="0"/>
              </a:spcAft>
              <a:buClr>
                <a:srgbClr val="5C5C5C"/>
              </a:buClr>
              <a:buFont typeface="Arial" charset="0"/>
              <a:buNone/>
              <a:defRPr/>
            </a:pPr>
            <a:fld id="{3DF0CF6D-2265-4DCD-83E8-98766F10763F}" type="slidenum">
              <a:rPr lang="en-US" sz="160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a:t>
            </a:fld>
            <a:endParaRPr lang="en-US" sz="1600">
              <a:solidFill>
                <a:srgbClr val="FFFFFF"/>
              </a:solidFill>
              <a:latin typeface="Times New Roman" pitchFamily="18" charset="0"/>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052513"/>
            <a:ext cx="7772400" cy="6413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844675"/>
            <a:ext cx="7772400" cy="44005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8369300" y="6381750"/>
            <a:ext cx="358775" cy="244475"/>
          </a:xfrm>
          <a:prstGeom prst="rect">
            <a:avLst/>
          </a:prstGeom>
        </p:spPr>
        <p:txBody>
          <a:bodyPr/>
          <a:lstStyle>
            <a:lvl1pPr>
              <a:defRPr smtClean="0"/>
            </a:lvl1pPr>
          </a:lstStyle>
          <a:p>
            <a:pPr eaLnBrk="0" fontAlgn="base" hangingPunct="0">
              <a:spcBef>
                <a:spcPct val="0"/>
              </a:spcBef>
              <a:spcAft>
                <a:spcPct val="0"/>
              </a:spcAft>
              <a:buClr>
                <a:srgbClr val="5C5C5C"/>
              </a:buClr>
              <a:buFont typeface="Arial" charset="0"/>
              <a:buNone/>
              <a:defRPr/>
            </a:pPr>
            <a:fld id="{5AA68D83-C355-417E-8CEE-30708B45C1FD}" type="slidenum">
              <a:rPr lang="en-US" sz="160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a:t>
            </a:fld>
            <a:endParaRPr lang="en-US" sz="1600">
              <a:solidFill>
                <a:srgbClr val="FFFFFF"/>
              </a:solidFill>
              <a:latin typeface="Times New Roman" pitchFamily="18" charset="0"/>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52513"/>
            <a:ext cx="1943100" cy="519271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52513"/>
            <a:ext cx="5678487" cy="51927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8369300" y="6381750"/>
            <a:ext cx="358775" cy="244475"/>
          </a:xfrm>
          <a:prstGeom prst="rect">
            <a:avLst/>
          </a:prstGeom>
        </p:spPr>
        <p:txBody>
          <a:bodyPr/>
          <a:lstStyle>
            <a:lvl1pPr>
              <a:defRPr smtClean="0"/>
            </a:lvl1pPr>
          </a:lstStyle>
          <a:p>
            <a:pPr eaLnBrk="0" fontAlgn="base" hangingPunct="0">
              <a:spcBef>
                <a:spcPct val="0"/>
              </a:spcBef>
              <a:spcAft>
                <a:spcPct val="0"/>
              </a:spcAft>
              <a:buClr>
                <a:srgbClr val="5C5C5C"/>
              </a:buClr>
              <a:buFont typeface="Arial" charset="0"/>
              <a:buNone/>
              <a:defRPr/>
            </a:pPr>
            <a:fld id="{53ADC03C-8623-499B-9F53-824A359F0CAA}" type="slidenum">
              <a:rPr lang="en-US" sz="160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a:t>
            </a:fld>
            <a:endParaRPr lang="en-US" sz="1600">
              <a:solidFill>
                <a:srgbClr val="FFFFFF"/>
              </a:solidFill>
              <a:latin typeface="Times New Roman" pitchFamily="18" charset="0"/>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880BFD-2896-45DA-BC5B-A610D14A2F8B}" type="datetimeFigureOut">
              <a:rPr lang="en-US" smtClean="0"/>
              <a:pPr/>
              <a:t>09/07/2014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9AAEC-9E2C-4151-9256-D38F250F1A9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80BFD-2896-45DA-BC5B-A610D14A2F8B}" type="datetimeFigureOut">
              <a:rPr lang="en-US" smtClean="0"/>
              <a:pPr/>
              <a:t>09/07/2014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9AAEC-9E2C-4151-9256-D38F250F1A92}"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880BFD-2896-45DA-BC5B-A610D14A2F8B}" type="datetimeFigureOut">
              <a:rPr lang="en-US" smtClean="0"/>
              <a:pPr/>
              <a:t>09/07/2014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9AAEC-9E2C-4151-9256-D38F250F1A92}"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880BFD-2896-45DA-BC5B-A610D14A2F8B}" type="datetimeFigureOut">
              <a:rPr lang="en-US" smtClean="0"/>
              <a:pPr/>
              <a:t>09/07/2014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9AAEC-9E2C-4151-9256-D38F250F1A92}"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880BFD-2896-45DA-BC5B-A610D14A2F8B}" type="datetimeFigureOut">
              <a:rPr lang="en-US" smtClean="0"/>
              <a:pPr/>
              <a:t>09/07/2014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D9AAEC-9E2C-4151-9256-D38F250F1A92}"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880BFD-2896-45DA-BC5B-A610D14A2F8B}" type="datetimeFigureOut">
              <a:rPr lang="en-US" smtClean="0"/>
              <a:pPr/>
              <a:t>09/07/2014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D9AAEC-9E2C-4151-9256-D38F250F1A9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80BFD-2896-45DA-BC5B-A610D14A2F8B}" type="datetimeFigureOut">
              <a:rPr lang="en-US" smtClean="0"/>
              <a:pPr/>
              <a:t>09/07/2014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D9AAEC-9E2C-4151-9256-D38F250F1A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828800"/>
            <a:ext cx="8229600" cy="1143000"/>
          </a:xfrm>
          <a:prstGeom prst="rect">
            <a:avLst/>
          </a:prstGeom>
        </p:spPr>
        <p:txBody>
          <a:bodyPr/>
          <a:lstStyle/>
          <a:p>
            <a:r>
              <a:rPr lang="en-US" smtClean="0"/>
              <a:t>Click to edit Master title style</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80BFD-2896-45DA-BC5B-A610D14A2F8B}" type="datetimeFigureOut">
              <a:rPr lang="en-US" smtClean="0"/>
              <a:pPr/>
              <a:t>09/07/2014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9AAEC-9E2C-4151-9256-D38F250F1A92}"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880BFD-2896-45DA-BC5B-A610D14A2F8B}" type="datetimeFigureOut">
              <a:rPr lang="en-US" smtClean="0"/>
              <a:pPr/>
              <a:t>09/07/2014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D9AAEC-9E2C-4151-9256-D38F250F1A9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80BFD-2896-45DA-BC5B-A610D14A2F8B}" type="datetimeFigureOut">
              <a:rPr lang="en-US" smtClean="0"/>
              <a:pPr/>
              <a:t>09/07/2014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9AAEC-9E2C-4151-9256-D38F250F1A92}"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880BFD-2896-45DA-BC5B-A610D14A2F8B}" type="datetimeFigureOut">
              <a:rPr lang="en-US" smtClean="0"/>
              <a:pPr/>
              <a:t>09/07/2014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D9AAEC-9E2C-4151-9256-D38F250F1A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52513"/>
            <a:ext cx="7772400" cy="6413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84213" y="1844675"/>
            <a:ext cx="7772400" cy="44005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8369300" y="6381750"/>
            <a:ext cx="358775" cy="244475"/>
          </a:xfrm>
          <a:prstGeom prst="rect">
            <a:avLst/>
          </a:prstGeom>
        </p:spPr>
        <p:txBody>
          <a:bodyPr/>
          <a:lstStyle>
            <a:lvl1pPr>
              <a:defRPr smtClean="0"/>
            </a:lvl1pPr>
          </a:lstStyle>
          <a:p>
            <a:pPr eaLnBrk="0" fontAlgn="base" hangingPunct="0">
              <a:spcBef>
                <a:spcPct val="0"/>
              </a:spcBef>
              <a:spcAft>
                <a:spcPct val="0"/>
              </a:spcAft>
              <a:buClr>
                <a:srgbClr val="5C5C5C"/>
              </a:buClr>
              <a:buFont typeface="Arial" charset="0"/>
              <a:buNone/>
              <a:defRPr/>
            </a:pPr>
            <a:fld id="{C5115FE2-1852-4299-B77B-39F54258D5DB}" type="slidenum">
              <a:rPr lang="en-US" sz="160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a:t>
            </a:fld>
            <a:endParaRPr lang="en-US" sz="1600">
              <a:solidFill>
                <a:srgbClr val="FFFFFF"/>
              </a:solidFill>
              <a:latin typeface="Times New Roman" pitchFamily="18" charset="0"/>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a:xfrm>
            <a:off x="8369300" y="6381750"/>
            <a:ext cx="358775" cy="244475"/>
          </a:xfrm>
          <a:prstGeom prst="rect">
            <a:avLst/>
          </a:prstGeom>
        </p:spPr>
        <p:txBody>
          <a:bodyPr/>
          <a:lstStyle>
            <a:lvl1pPr>
              <a:defRPr smtClean="0"/>
            </a:lvl1pPr>
          </a:lstStyle>
          <a:p>
            <a:pPr eaLnBrk="0" fontAlgn="base" hangingPunct="0">
              <a:spcBef>
                <a:spcPct val="0"/>
              </a:spcBef>
              <a:spcAft>
                <a:spcPct val="0"/>
              </a:spcAft>
              <a:buClr>
                <a:srgbClr val="5C5C5C"/>
              </a:buClr>
              <a:buFont typeface="Arial" charset="0"/>
              <a:buNone/>
              <a:defRPr/>
            </a:pPr>
            <a:fld id="{BF981FF8-4ECB-44BF-90E1-E1A92ED9FA4A}" type="slidenum">
              <a:rPr lang="en-US" sz="160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a:t>
            </a:fld>
            <a:endParaRPr lang="en-US" sz="1600">
              <a:solidFill>
                <a:srgbClr val="FFFFFF"/>
              </a:solidFill>
              <a:latin typeface="Times New Roman" pitchFamily="18"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52513"/>
            <a:ext cx="7772400" cy="6413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844675"/>
            <a:ext cx="3810000" cy="4400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844675"/>
            <a:ext cx="3810000" cy="4400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a:xfrm>
            <a:off x="8369300" y="6381750"/>
            <a:ext cx="358775" cy="244475"/>
          </a:xfrm>
          <a:prstGeom prst="rect">
            <a:avLst/>
          </a:prstGeom>
        </p:spPr>
        <p:txBody>
          <a:bodyPr/>
          <a:lstStyle>
            <a:lvl1pPr>
              <a:defRPr smtClean="0"/>
            </a:lvl1pPr>
          </a:lstStyle>
          <a:p>
            <a:pPr eaLnBrk="0" fontAlgn="base" hangingPunct="0">
              <a:spcBef>
                <a:spcPct val="0"/>
              </a:spcBef>
              <a:spcAft>
                <a:spcPct val="0"/>
              </a:spcAft>
              <a:buClr>
                <a:srgbClr val="5C5C5C"/>
              </a:buClr>
              <a:buFont typeface="Arial" charset="0"/>
              <a:buNone/>
              <a:defRPr/>
            </a:pPr>
            <a:fld id="{698AC77A-E3C4-49CA-A8FF-5B41C90A7111}" type="slidenum">
              <a:rPr lang="en-US" sz="160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a:t>
            </a:fld>
            <a:endParaRPr lang="en-US" sz="1600">
              <a:solidFill>
                <a:srgbClr val="FFFFFF"/>
              </a:solidFill>
              <a:latin typeface="Times New Roman" pitchFamily="18" charset="0"/>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a:xfrm>
            <a:off x="8369300" y="6381750"/>
            <a:ext cx="358775" cy="244475"/>
          </a:xfrm>
          <a:prstGeom prst="rect">
            <a:avLst/>
          </a:prstGeom>
        </p:spPr>
        <p:txBody>
          <a:bodyPr/>
          <a:lstStyle>
            <a:lvl1pPr>
              <a:defRPr smtClean="0"/>
            </a:lvl1pPr>
          </a:lstStyle>
          <a:p>
            <a:pPr eaLnBrk="0" fontAlgn="base" hangingPunct="0">
              <a:spcBef>
                <a:spcPct val="0"/>
              </a:spcBef>
              <a:spcAft>
                <a:spcPct val="0"/>
              </a:spcAft>
              <a:buClr>
                <a:srgbClr val="5C5C5C"/>
              </a:buClr>
              <a:buFont typeface="Arial" charset="0"/>
              <a:buNone/>
              <a:defRPr/>
            </a:pPr>
            <a:fld id="{E4899D1E-7437-4998-9247-F7517F3CC1CE}" type="slidenum">
              <a:rPr lang="en-US" sz="160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a:t>
            </a:fld>
            <a:endParaRPr lang="en-US" sz="1600">
              <a:solidFill>
                <a:srgbClr val="FFFFFF"/>
              </a:solidFill>
              <a:latin typeface="Times New Roman" pitchFamily="18" charset="0"/>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1052513"/>
            <a:ext cx="7772400" cy="641350"/>
          </a:xfrm>
          <a:prstGeom prst="rect">
            <a:avLst/>
          </a:prstGeom>
        </p:spPr>
        <p:txBody>
          <a:bodyPr/>
          <a:lstStyle/>
          <a:p>
            <a:r>
              <a:rPr lang="en-US" smtClean="0"/>
              <a:t>Click to edit Master title style</a:t>
            </a:r>
            <a:endParaRPr lang="en-US"/>
          </a:p>
        </p:txBody>
      </p:sp>
      <p:sp>
        <p:nvSpPr>
          <p:cNvPr id="3" name="Rectangle 43"/>
          <p:cNvSpPr>
            <a:spLocks noGrp="1" noChangeArrowheads="1"/>
          </p:cNvSpPr>
          <p:nvPr>
            <p:ph type="sldNum" sz="quarter" idx="10"/>
          </p:nvPr>
        </p:nvSpPr>
        <p:spPr>
          <a:xfrm>
            <a:off x="8369300" y="6381750"/>
            <a:ext cx="358775" cy="244475"/>
          </a:xfrm>
          <a:prstGeom prst="rect">
            <a:avLst/>
          </a:prstGeom>
        </p:spPr>
        <p:txBody>
          <a:bodyPr/>
          <a:lstStyle>
            <a:lvl1pPr>
              <a:defRPr smtClean="0"/>
            </a:lvl1pPr>
          </a:lstStyle>
          <a:p>
            <a:pPr eaLnBrk="0" fontAlgn="base" hangingPunct="0">
              <a:spcBef>
                <a:spcPct val="0"/>
              </a:spcBef>
              <a:spcAft>
                <a:spcPct val="0"/>
              </a:spcAft>
              <a:buClr>
                <a:srgbClr val="5C5C5C"/>
              </a:buClr>
              <a:buFont typeface="Arial" charset="0"/>
              <a:buNone/>
              <a:defRPr/>
            </a:pPr>
            <a:fld id="{5D6AD5AF-E13B-48B3-8017-789755F368B6}" type="slidenum">
              <a:rPr lang="en-US" sz="160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a:t>
            </a:fld>
            <a:endParaRPr lang="en-US" sz="1600">
              <a:solidFill>
                <a:srgbClr val="FFFFFF"/>
              </a:solidFill>
              <a:latin typeface="Times New Roman" pitchFamily="18" charset="0"/>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a:xfrm>
            <a:off x="8369300" y="6381750"/>
            <a:ext cx="358775" cy="244475"/>
          </a:xfrm>
          <a:prstGeom prst="rect">
            <a:avLst/>
          </a:prstGeom>
        </p:spPr>
        <p:txBody>
          <a:bodyPr/>
          <a:lstStyle>
            <a:lvl1pPr>
              <a:defRPr smtClean="0"/>
            </a:lvl1pPr>
          </a:lstStyle>
          <a:p>
            <a:pPr eaLnBrk="0" fontAlgn="base" hangingPunct="0">
              <a:spcBef>
                <a:spcPct val="0"/>
              </a:spcBef>
              <a:spcAft>
                <a:spcPct val="0"/>
              </a:spcAft>
              <a:buClr>
                <a:srgbClr val="5C5C5C"/>
              </a:buClr>
              <a:buFont typeface="Arial" charset="0"/>
              <a:buNone/>
              <a:defRPr/>
            </a:pPr>
            <a:fld id="{A3761F1F-6DCF-4D7A-9B71-CDA1C2C2CEA4}" type="slidenum">
              <a:rPr lang="en-US" sz="160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a:t>
            </a:fld>
            <a:endParaRPr lang="en-US" sz="1600">
              <a:solidFill>
                <a:srgbClr val="FFFFFF"/>
              </a:solidFill>
              <a:latin typeface="Times New Roman" pitchFamily="18" charset="0"/>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a:xfrm>
            <a:off x="8369300" y="6381750"/>
            <a:ext cx="358775" cy="244475"/>
          </a:xfrm>
          <a:prstGeom prst="rect">
            <a:avLst/>
          </a:prstGeom>
        </p:spPr>
        <p:txBody>
          <a:bodyPr/>
          <a:lstStyle>
            <a:lvl1pPr>
              <a:defRPr smtClean="0"/>
            </a:lvl1pPr>
          </a:lstStyle>
          <a:p>
            <a:pPr eaLnBrk="0" fontAlgn="base" hangingPunct="0">
              <a:spcBef>
                <a:spcPct val="0"/>
              </a:spcBef>
              <a:spcAft>
                <a:spcPct val="0"/>
              </a:spcAft>
              <a:buClr>
                <a:srgbClr val="5C5C5C"/>
              </a:buClr>
              <a:buFont typeface="Arial" charset="0"/>
              <a:buNone/>
              <a:defRPr/>
            </a:pPr>
            <a:fld id="{F9FB045F-20F3-4A54-8DDC-C88FCEB483DD}" type="slidenum">
              <a:rPr lang="en-US" sz="160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a:t>
            </a:fld>
            <a:endParaRPr lang="en-US" sz="1600">
              <a:solidFill>
                <a:srgbClr val="FFFFFF"/>
              </a:solidFill>
              <a:latin typeface="Times New Roman" pitchFamily="18" charset="0"/>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2" name="Line 68"/>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eaLnBrk="0" fontAlgn="base" hangingPunct="0">
              <a:spcBef>
                <a:spcPct val="0"/>
              </a:spcBef>
              <a:spcAft>
                <a:spcPct val="0"/>
              </a:spcAft>
              <a:buClr>
                <a:srgbClr val="5C5C5C"/>
              </a:buClr>
              <a:buFont typeface="Arial" pitchFamily="34" charset="0"/>
              <a:buNone/>
              <a:defRPr/>
            </a:pPr>
            <a:endParaRPr lang="en-US" sz="1600">
              <a:solidFill>
                <a:srgbClr val="FFFFFF"/>
              </a:solidFill>
              <a:latin typeface="Times New Roman" pitchFamily="18" charset="0"/>
            </a:endParaRPr>
          </a:p>
        </p:txBody>
      </p:sp>
      <p:sp>
        <p:nvSpPr>
          <p:cNvPr id="1097" name="Text Box 73"/>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eaLnBrk="0" fontAlgn="base" hangingPunct="0">
              <a:spcBef>
                <a:spcPct val="0"/>
              </a:spcBef>
              <a:spcAft>
                <a:spcPct val="0"/>
              </a:spcAft>
              <a:defRPr/>
            </a:pPr>
            <a:r>
              <a:rPr lang="en-US" sz="1100" b="1">
                <a:solidFill>
                  <a:srgbClr val="1B5BA2"/>
                </a:solidFill>
                <a:latin typeface="Arial" pitchFamily="34" charset="0"/>
              </a:rPr>
              <a:t>Committed to Connecting the World</a:t>
            </a:r>
          </a:p>
        </p:txBody>
      </p:sp>
      <p:sp>
        <p:nvSpPr>
          <p:cNvPr id="1098" name="Line 74"/>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eaLnBrk="0" fontAlgn="base" hangingPunct="0">
              <a:spcBef>
                <a:spcPct val="0"/>
              </a:spcBef>
              <a:spcAft>
                <a:spcPct val="0"/>
              </a:spcAft>
              <a:buClr>
                <a:srgbClr val="5C5C5C"/>
              </a:buClr>
              <a:buFont typeface="Arial" pitchFamily="34" charset="0"/>
              <a:buNone/>
              <a:defRPr/>
            </a:pPr>
            <a:endParaRPr lang="en-US" sz="1600">
              <a:solidFill>
                <a:srgbClr val="FFFFFF"/>
              </a:solidFill>
              <a:latin typeface="Times New Roman" pitchFamily="18" charset="0"/>
            </a:endParaRPr>
          </a:p>
        </p:txBody>
      </p:sp>
      <p:pic>
        <p:nvPicPr>
          <p:cNvPr id="2056" name="Picture 11" descr="itu"/>
          <p:cNvPicPr>
            <a:picLocks noChangeAspect="1" noChangeArrowheads="1"/>
          </p:cNvPicPr>
          <p:nvPr userDrawn="1"/>
        </p:nvPicPr>
        <p:blipFill>
          <a:blip r:embed="rId14" cstate="print"/>
          <a:srcRect/>
          <a:stretch>
            <a:fillRect/>
          </a:stretch>
        </p:blipFill>
        <p:spPr bwMode="auto">
          <a:xfrm>
            <a:off x="7451725" y="44450"/>
            <a:ext cx="1247775" cy="962025"/>
          </a:xfrm>
          <a:prstGeom prst="rect">
            <a:avLst/>
          </a:prstGeom>
          <a:noFill/>
          <a:ln w="9525">
            <a:noFill/>
            <a:miter lim="800000"/>
            <a:headEnd/>
            <a:tailEnd/>
          </a:ln>
        </p:spPr>
      </p:pic>
      <p:sp>
        <p:nvSpPr>
          <p:cNvPr id="2" name="Line 74"/>
          <p:cNvSpPr>
            <a:spLocks noChangeShapeType="1"/>
          </p:cNvSpPr>
          <p:nvPr userDrawn="1"/>
        </p:nvSpPr>
        <p:spPr bwMode="auto">
          <a:xfrm flipH="1">
            <a:off x="7092950" y="549275"/>
            <a:ext cx="503238" cy="0"/>
          </a:xfrm>
          <a:prstGeom prst="line">
            <a:avLst/>
          </a:prstGeom>
          <a:noFill/>
          <a:ln w="22225" cap="rnd">
            <a:solidFill>
              <a:srgbClr val="C0C0C0"/>
            </a:solidFill>
            <a:prstDash val="sysDot"/>
            <a:round/>
            <a:headEnd/>
            <a:tailEnd/>
          </a:ln>
          <a:effectLst/>
        </p:spPr>
        <p:txBody>
          <a:bodyPr/>
          <a:lstStyle/>
          <a:p>
            <a:pPr eaLnBrk="0" fontAlgn="base" hangingPunct="0">
              <a:spcBef>
                <a:spcPct val="0"/>
              </a:spcBef>
              <a:spcAft>
                <a:spcPct val="0"/>
              </a:spcAft>
              <a:buClr>
                <a:srgbClr val="5C5C5C"/>
              </a:buClr>
              <a:buFont typeface="Arial" pitchFamily="34" charset="0"/>
              <a:buNone/>
              <a:defRPr/>
            </a:pPr>
            <a:endParaRPr lang="en-US" sz="1600">
              <a:solidFill>
                <a:srgbClr val="FFFFFF"/>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80BFD-2896-45DA-BC5B-A610D14A2F8B}" type="datetimeFigureOut">
              <a:rPr lang="en-US" smtClean="0"/>
              <a:pPr/>
              <a:t>09/07/2014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9AAEC-9E2C-4151-9256-D38F250F1A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itu.int/en/ITU-T/academia/kaleidoscope/2014/Documents/K-2014_Poster_5Sept.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371600" y="3571875"/>
            <a:ext cx="6858000" cy="2447925"/>
          </a:xfrm>
        </p:spPr>
        <p:txBody>
          <a:bodyPr/>
          <a:lstStyle/>
          <a:p>
            <a:endParaRPr lang="en-US" b="1" dirty="0" smtClean="0">
              <a:solidFill>
                <a:schemeClr val="tx2">
                  <a:lumMod val="60000"/>
                  <a:lumOff val="40000"/>
                </a:schemeClr>
              </a:solidFill>
              <a:latin typeface="Century Gothic" panose="020B0502020202020204" pitchFamily="34" charset="0"/>
            </a:endParaRPr>
          </a:p>
          <a:p>
            <a:endParaRPr lang="en-US" b="1" dirty="0">
              <a:solidFill>
                <a:schemeClr val="tx2">
                  <a:lumMod val="60000"/>
                  <a:lumOff val="40000"/>
                </a:schemeClr>
              </a:solidFill>
              <a:latin typeface="Century Gothic" panose="020B0502020202020204" pitchFamily="34" charset="0"/>
            </a:endParaRPr>
          </a:p>
        </p:txBody>
      </p:sp>
      <p:sp>
        <p:nvSpPr>
          <p:cNvPr id="3" name="Title 2"/>
          <p:cNvSpPr>
            <a:spLocks noGrp="1"/>
          </p:cNvSpPr>
          <p:nvPr>
            <p:ph type="ctrTitle"/>
          </p:nvPr>
        </p:nvSpPr>
        <p:spPr>
          <a:xfrm>
            <a:off x="685800" y="1828800"/>
            <a:ext cx="7772400" cy="1728787"/>
          </a:xfrm>
        </p:spPr>
        <p:txBody>
          <a:bodyPr/>
          <a:lstStyle/>
          <a:p>
            <a:pPr lvl="0">
              <a:spcBef>
                <a:spcPct val="20000"/>
              </a:spcBef>
            </a:pPr>
            <a:r>
              <a:rPr lang="en-US" sz="2400" dirty="0" smtClean="0">
                <a:solidFill>
                  <a:srgbClr val="1B5BA2">
                    <a:lumMod val="60000"/>
                    <a:lumOff val="40000"/>
                  </a:srgbClr>
                </a:solidFill>
                <a:latin typeface="Century Gothic" panose="020B0502020202020204" pitchFamily="34" charset="0"/>
              </a:rPr>
              <a:t/>
            </a:r>
            <a:br>
              <a:rPr lang="en-US" sz="2400" dirty="0" smtClean="0">
                <a:solidFill>
                  <a:srgbClr val="1B5BA2">
                    <a:lumMod val="60000"/>
                    <a:lumOff val="40000"/>
                  </a:srgbClr>
                </a:solidFill>
                <a:latin typeface="Century Gothic" panose="020B0502020202020204" pitchFamily="34" charset="0"/>
              </a:rPr>
            </a:br>
            <a:r>
              <a:rPr lang="en-US" sz="2400" dirty="0" smtClean="0">
                <a:solidFill>
                  <a:schemeClr val="tx2"/>
                </a:solidFill>
                <a:latin typeface="Century Gothic" panose="020B0502020202020204" pitchFamily="34" charset="0"/>
              </a:rPr>
              <a:t>An introduction to ITU-T</a:t>
            </a:r>
            <a:r>
              <a:rPr lang="en-US" sz="2400" dirty="0">
                <a:solidFill>
                  <a:schemeClr val="tx2"/>
                </a:solidFill>
                <a:latin typeface="Century Gothic" panose="020B0502020202020204" pitchFamily="34" charset="0"/>
              </a:rPr>
              <a:t>, </a:t>
            </a:r>
            <a:r>
              <a:rPr lang="en-US" sz="2400" dirty="0" smtClean="0">
                <a:solidFill>
                  <a:schemeClr val="tx2"/>
                </a:solidFill>
                <a:latin typeface="Century Gothic" panose="020B0502020202020204" pitchFamily="34" charset="0"/>
              </a:rPr>
              <a:t/>
            </a:r>
            <a:br>
              <a:rPr lang="en-US" sz="2400" dirty="0" smtClean="0">
                <a:solidFill>
                  <a:schemeClr val="tx2"/>
                </a:solidFill>
                <a:latin typeface="Century Gothic" panose="020B0502020202020204" pitchFamily="34" charset="0"/>
              </a:rPr>
            </a:br>
            <a:r>
              <a:rPr lang="en-US" sz="2400" dirty="0" smtClean="0">
                <a:solidFill>
                  <a:schemeClr val="tx2">
                    <a:lumMod val="60000"/>
                    <a:lumOff val="40000"/>
                  </a:schemeClr>
                </a:solidFill>
                <a:latin typeface="Century Gothic" panose="020B0502020202020204" pitchFamily="34" charset="0"/>
              </a:rPr>
              <a:t>the </a:t>
            </a:r>
            <a:r>
              <a:rPr lang="en-US" sz="2400" dirty="0">
                <a:solidFill>
                  <a:schemeClr val="tx2">
                    <a:lumMod val="60000"/>
                    <a:lumOff val="40000"/>
                  </a:schemeClr>
                </a:solidFill>
                <a:latin typeface="Century Gothic" panose="020B0502020202020204" pitchFamily="34" charset="0"/>
              </a:rPr>
              <a:t>Standardization Sector of ITU</a:t>
            </a:r>
            <a:br>
              <a:rPr lang="en-US" sz="2400" dirty="0">
                <a:solidFill>
                  <a:schemeClr val="tx2">
                    <a:lumMod val="60000"/>
                    <a:lumOff val="40000"/>
                  </a:schemeClr>
                </a:solidFill>
                <a:latin typeface="Century Gothic" panose="020B0502020202020204" pitchFamily="34" charset="0"/>
              </a:rPr>
            </a:br>
            <a:endParaRPr lang="en-US" dirty="0">
              <a:solidFill>
                <a:schemeClr val="tx2">
                  <a:lumMod val="60000"/>
                  <a:lumOff val="40000"/>
                </a:schemeClr>
              </a:solidFill>
            </a:endParaRPr>
          </a:p>
        </p:txBody>
      </p:sp>
      <p:sp>
        <p:nvSpPr>
          <p:cNvPr id="8" name="TextBox 7"/>
          <p:cNvSpPr txBox="1"/>
          <p:nvPr/>
        </p:nvSpPr>
        <p:spPr>
          <a:xfrm>
            <a:off x="1278048" y="3352800"/>
            <a:ext cx="6324600" cy="646331"/>
          </a:xfrm>
          <a:prstGeom prst="rect">
            <a:avLst/>
          </a:prstGeom>
          <a:noFill/>
        </p:spPr>
        <p:txBody>
          <a:bodyPr wrap="square" rtlCol="0">
            <a:spAutoFit/>
          </a:bodyPr>
          <a:lstStyle/>
          <a:p>
            <a:pPr algn="ctr"/>
            <a:r>
              <a:rPr lang="en-US" b="1" dirty="0" smtClean="0">
                <a:solidFill>
                  <a:srgbClr val="5C5C5C"/>
                </a:solidFill>
                <a:latin typeface="Century Gothic" panose="020B0502020202020204" pitchFamily="34" charset="0"/>
              </a:rPr>
              <a:t>Sabrina Fares Camp</a:t>
            </a:r>
            <a:endParaRPr lang="en-US" b="1" dirty="0" smtClean="0">
              <a:solidFill>
                <a:srgbClr val="5C5C5C"/>
              </a:solidFill>
              <a:latin typeface="Century Gothic" panose="020B0502020202020204" pitchFamily="34" charset="0"/>
            </a:endParaRPr>
          </a:p>
          <a:p>
            <a:pPr algn="ctr"/>
            <a:r>
              <a:rPr lang="en-US" b="1" dirty="0" smtClean="0">
                <a:solidFill>
                  <a:srgbClr val="5C5C5C"/>
                </a:solidFill>
                <a:latin typeface="Century Gothic" panose="020B0502020202020204" pitchFamily="34" charset="0"/>
              </a:rPr>
              <a:t>ITU</a:t>
            </a:r>
            <a:endParaRPr lang="en-US" b="1" dirty="0">
              <a:latin typeface="Century Gothic" panose="020B0502020202020204"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72400" cy="641350"/>
          </a:xfrm>
        </p:spPr>
        <p:txBody>
          <a:bodyPr/>
          <a:lstStyle/>
          <a:p>
            <a:r>
              <a:rPr lang="en-US" sz="2800" dirty="0" smtClean="0"/>
              <a:t>Protocols </a:t>
            </a:r>
            <a:r>
              <a:rPr lang="en-US" sz="2800" dirty="0"/>
              <a:t>and test </a:t>
            </a:r>
            <a:r>
              <a:rPr lang="en-US" sz="2800" dirty="0" smtClean="0"/>
              <a:t>specifications</a:t>
            </a:r>
            <a:br>
              <a:rPr lang="en-US" sz="2800" dirty="0" smtClean="0"/>
            </a:br>
            <a:r>
              <a:rPr lang="en-US" sz="2400" b="0" dirty="0"/>
              <a:t>Study Group 11</a:t>
            </a:r>
            <a:r>
              <a:rPr lang="en-US" sz="2400" b="0" dirty="0" smtClean="0"/>
              <a:t> </a:t>
            </a:r>
            <a:endParaRPr lang="en-US" sz="2400" b="0" dirty="0"/>
          </a:p>
        </p:txBody>
      </p:sp>
      <p:sp>
        <p:nvSpPr>
          <p:cNvPr id="3" name="Content Placeholder 2"/>
          <p:cNvSpPr>
            <a:spLocks noGrp="1"/>
          </p:cNvSpPr>
          <p:nvPr>
            <p:ph idx="1"/>
          </p:nvPr>
        </p:nvSpPr>
        <p:spPr>
          <a:xfrm>
            <a:off x="4191000" y="2438978"/>
            <a:ext cx="4343400" cy="3276600"/>
          </a:xfrm>
        </p:spPr>
        <p:txBody>
          <a:bodyPr/>
          <a:lstStyle/>
          <a:p>
            <a:pPr marL="0" indent="0">
              <a:buNone/>
            </a:pPr>
            <a:endParaRPr lang="en-US" sz="1800" dirty="0">
              <a:latin typeface="Century Gothic" panose="020B0502020202020204" pitchFamily="34" charset="0"/>
            </a:endParaRPr>
          </a:p>
          <a:p>
            <a:r>
              <a:rPr lang="en-US" sz="1800" dirty="0" smtClean="0"/>
              <a:t>Signaling </a:t>
            </a:r>
            <a:r>
              <a:rPr lang="en-US" sz="1800" dirty="0"/>
              <a:t>and protocols </a:t>
            </a:r>
            <a:endParaRPr lang="en-US" sz="1800" dirty="0" smtClean="0"/>
          </a:p>
          <a:p>
            <a:endParaRPr lang="en-US" sz="1800" dirty="0"/>
          </a:p>
          <a:p>
            <a:r>
              <a:rPr lang="en-US" sz="1800" dirty="0" smtClean="0"/>
              <a:t>Machine-to-machine </a:t>
            </a:r>
            <a:r>
              <a:rPr lang="en-US" sz="1800" dirty="0"/>
              <a:t>(M2M</a:t>
            </a:r>
            <a:r>
              <a:rPr lang="en-US" sz="1800" dirty="0" smtClean="0"/>
              <a:t>)</a:t>
            </a:r>
          </a:p>
          <a:p>
            <a:endParaRPr lang="en-US" sz="1800" dirty="0"/>
          </a:p>
          <a:p>
            <a:r>
              <a:rPr lang="en-US" sz="1800" dirty="0" smtClean="0"/>
              <a:t>Test </a:t>
            </a:r>
            <a:r>
              <a:rPr lang="en-US" sz="1800" dirty="0"/>
              <a:t>specifications, conformance and interoperability testing</a:t>
            </a:r>
          </a:p>
          <a:p>
            <a:endParaRPr lang="en-US" sz="18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buClr>
                <a:srgbClr val="5C5C5C"/>
              </a:buClr>
              <a:buFont typeface="Arial" charset="0"/>
              <a:buNone/>
              <a:defRPr/>
            </a:pPr>
            <a:fld id="{C5115FE2-1852-4299-B77B-39F54258D5DB}" type="slidenum">
              <a:rPr lang="en-US" sz="1600" smtClean="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10</a:t>
            </a:fld>
            <a:endParaRPr lang="en-US" sz="1600">
              <a:solidFill>
                <a:srgbClr val="FFFFFF"/>
              </a:solidFill>
              <a:latin typeface="Times New Roman" pitchFamily="18" charset="0"/>
            </a:endParaRPr>
          </a:p>
        </p:txBody>
      </p:sp>
      <p:pic>
        <p:nvPicPr>
          <p:cNvPr id="4098" name="Picture 2" descr="http://static.electronicsweekly.com/news/wp-content/uploads/sites/16/2014/03/internet-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133600"/>
            <a:ext cx="2266950" cy="201506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techhealthperspectives.com/files/2014/01/Interoperability_XL_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4343400"/>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05910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534400" cy="641350"/>
          </a:xfrm>
        </p:spPr>
        <p:txBody>
          <a:bodyPr/>
          <a:lstStyle/>
          <a:p>
            <a:r>
              <a:rPr lang="en-US" sz="2800" dirty="0" smtClean="0">
                <a:solidFill>
                  <a:schemeClr val="tx2"/>
                </a:solidFill>
                <a:cs typeface="Aharoni" pitchFamily="2" charset="-79"/>
              </a:rPr>
              <a:t>Quality of Service, Quality of Experience </a:t>
            </a:r>
            <a:br>
              <a:rPr lang="en-US" sz="2800" dirty="0" smtClean="0">
                <a:solidFill>
                  <a:schemeClr val="tx2"/>
                </a:solidFill>
                <a:cs typeface="Aharoni" pitchFamily="2" charset="-79"/>
              </a:rPr>
            </a:br>
            <a:r>
              <a:rPr lang="en-US" sz="2400" b="0" dirty="0">
                <a:solidFill>
                  <a:schemeClr val="tx2"/>
                </a:solidFill>
                <a:cs typeface="Aharoni" pitchFamily="2" charset="-79"/>
              </a:rPr>
              <a:t>Study Group 12 </a:t>
            </a:r>
            <a:r>
              <a:rPr lang="en-US" sz="2800" dirty="0">
                <a:solidFill>
                  <a:schemeClr val="tx2"/>
                </a:solidFill>
                <a:cs typeface="Aharoni" pitchFamily="2" charset="-79"/>
              </a:rPr>
              <a:t/>
            </a:r>
            <a:br>
              <a:rPr lang="en-US" sz="2800" dirty="0">
                <a:solidFill>
                  <a:schemeClr val="tx2"/>
                </a:solidFill>
                <a:cs typeface="Aharoni" pitchFamily="2" charset="-79"/>
              </a:rPr>
            </a:br>
            <a:r>
              <a:rPr lang="en-US" sz="2800" b="0" dirty="0" smtClean="0">
                <a:solidFill>
                  <a:schemeClr val="tx2"/>
                </a:solidFill>
                <a:cs typeface="Aharoni" pitchFamily="2" charset="-79"/>
              </a:rPr>
              <a:t> </a:t>
            </a:r>
            <a:endParaRPr lang="en-US" sz="2800" b="0" dirty="0">
              <a:solidFill>
                <a:schemeClr val="tx2"/>
              </a:solidFill>
              <a:cs typeface="Aharoni" pitchFamily="2" charset="-79"/>
            </a:endParaRPr>
          </a:p>
        </p:txBody>
      </p:sp>
      <p:sp>
        <p:nvSpPr>
          <p:cNvPr id="3" name="Content Placeholder 2"/>
          <p:cNvSpPr>
            <a:spLocks noGrp="1"/>
          </p:cNvSpPr>
          <p:nvPr>
            <p:ph idx="1"/>
          </p:nvPr>
        </p:nvSpPr>
        <p:spPr>
          <a:xfrm>
            <a:off x="609600" y="2362200"/>
            <a:ext cx="8077200" cy="2209800"/>
          </a:xfrm>
        </p:spPr>
        <p:txBody>
          <a:bodyPr/>
          <a:lstStyle/>
          <a:p>
            <a:r>
              <a:rPr lang="en-US" sz="1800" dirty="0">
                <a:latin typeface="Century Gothic" panose="020B0502020202020204" pitchFamily="34" charset="0"/>
              </a:rPr>
              <a:t>Q</a:t>
            </a:r>
            <a:r>
              <a:rPr lang="en-US" sz="1800" dirty="0" smtClean="0">
                <a:latin typeface="Century Gothic" panose="020B0502020202020204" pitchFamily="34" charset="0"/>
              </a:rPr>
              <a:t>uality </a:t>
            </a:r>
            <a:r>
              <a:rPr lang="en-US" sz="1800" dirty="0">
                <a:latin typeface="Century Gothic" panose="020B0502020202020204" pitchFamily="34" charset="0"/>
              </a:rPr>
              <a:t>of service and quality of </a:t>
            </a:r>
            <a:r>
              <a:rPr lang="en-US" sz="1800" dirty="0" smtClean="0">
                <a:latin typeface="Century Gothic" panose="020B0502020202020204" pitchFamily="34" charset="0"/>
              </a:rPr>
              <a:t>experience</a:t>
            </a:r>
          </a:p>
          <a:p>
            <a:endParaRPr lang="en-US" sz="1800" dirty="0">
              <a:latin typeface="Century Gothic" panose="020B0502020202020204" pitchFamily="34" charset="0"/>
            </a:endParaRPr>
          </a:p>
          <a:p>
            <a:r>
              <a:rPr lang="en-US" sz="1800" dirty="0" smtClean="0">
                <a:latin typeface="Century Gothic" panose="020B0502020202020204" pitchFamily="34" charset="0"/>
              </a:rPr>
              <a:t>Driver </a:t>
            </a:r>
            <a:r>
              <a:rPr lang="en-US" sz="1800" dirty="0">
                <a:latin typeface="Century Gothic" panose="020B0502020202020204" pitchFamily="34" charset="0"/>
              </a:rPr>
              <a:t>distraction and voice aspects of car communications</a:t>
            </a:r>
          </a:p>
          <a:p>
            <a:pPr marL="0" indent="0">
              <a:buNone/>
            </a:pPr>
            <a:endParaRPr lang="en-US" sz="1800" dirty="0">
              <a:solidFill>
                <a:schemeClr val="bg2">
                  <a:lumMod val="75000"/>
                </a:schemeClr>
              </a:solidFill>
              <a:latin typeface="Century Gothic" panose="020B0502020202020204" pitchFamily="34" charset="0"/>
            </a:endParaRPr>
          </a:p>
          <a:p>
            <a:endParaRPr lang="en-US" sz="1800" dirty="0">
              <a:latin typeface="Century Gothic" panose="020B0502020202020204" pitchFamily="34" charset="0"/>
            </a:endParaRPr>
          </a:p>
          <a:p>
            <a:r>
              <a:rPr lang="en-US" sz="1800" dirty="0" smtClean="0">
                <a:latin typeface="Century Gothic" panose="020B0502020202020204" pitchFamily="34" charset="0"/>
              </a:rPr>
              <a:t>14</a:t>
            </a:r>
            <a:endParaRPr lang="en-US" sz="18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buClr>
                <a:srgbClr val="5C5C5C"/>
              </a:buClr>
              <a:buFont typeface="Arial" charset="0"/>
              <a:buNone/>
              <a:defRPr/>
            </a:pPr>
            <a:fld id="{C5115FE2-1852-4299-B77B-39F54258D5DB}" type="slidenum">
              <a:rPr lang="en-US" sz="1600" smtClean="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11</a:t>
            </a:fld>
            <a:endParaRPr lang="en-US" sz="1600">
              <a:solidFill>
                <a:srgbClr val="FFFFFF"/>
              </a:solidFill>
              <a:latin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93258"/>
            <a:ext cx="3276600" cy="2765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343400"/>
            <a:ext cx="3068780" cy="1687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722334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Box 3"/>
          <p:cNvSpPr txBox="1">
            <a:spLocks noChangeArrowheads="1"/>
          </p:cNvSpPr>
          <p:nvPr/>
        </p:nvSpPr>
        <p:spPr bwMode="auto">
          <a:xfrm>
            <a:off x="1524000" y="914400"/>
            <a:ext cx="5638800" cy="892552"/>
          </a:xfrm>
          <a:prstGeom prst="rect">
            <a:avLst/>
          </a:prstGeom>
          <a:noFill/>
          <a:ln w="9525">
            <a:noFill/>
            <a:miter lim="800000"/>
            <a:headEnd/>
            <a:tailEnd/>
          </a:ln>
        </p:spPr>
        <p:txBody>
          <a:bodyPr wrap="square">
            <a:spAutoFit/>
          </a:bodyPr>
          <a:lstStyle/>
          <a:p>
            <a:pPr algn="ctr"/>
            <a:r>
              <a:rPr lang="en-US" altLang="ko-KR" sz="2800" b="1" dirty="0">
                <a:solidFill>
                  <a:schemeClr val="tx2"/>
                </a:solidFill>
                <a:ea typeface="Gulim" pitchFamily="34" charset="-127"/>
              </a:rPr>
              <a:t>Future networks </a:t>
            </a:r>
          </a:p>
          <a:p>
            <a:pPr algn="ctr"/>
            <a:r>
              <a:rPr lang="en-US" altLang="ko-KR" sz="2400" dirty="0" smtClean="0">
                <a:solidFill>
                  <a:schemeClr val="tx2"/>
                </a:solidFill>
                <a:ea typeface="Gulim" pitchFamily="34" charset="-127"/>
              </a:rPr>
              <a:t>Study Group 13 </a:t>
            </a:r>
            <a:endParaRPr lang="en-US" altLang="ko-KR" sz="2400" dirty="0">
              <a:solidFill>
                <a:schemeClr val="tx2"/>
              </a:solidFill>
              <a:ea typeface="Gulim" pitchFamily="34" charset="-127"/>
            </a:endParaRPr>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4383338"/>
            <a:ext cx="2819400" cy="178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bwMode="auto">
          <a:xfrm>
            <a:off x="655638" y="2590800"/>
            <a:ext cx="5059362" cy="3352800"/>
          </a:xfrm>
          <a:prstGeom prst="rect">
            <a:avLst/>
          </a:prstGeom>
          <a:noFill/>
          <a:ln w="9525">
            <a:noFill/>
            <a:miter lim="800000"/>
            <a:headEnd/>
            <a:tailEnd/>
          </a:ln>
        </p:spPr>
        <p:txBody>
          <a:bodyPr/>
          <a:lstStyle/>
          <a:p>
            <a:pPr marL="342900" indent="-342900">
              <a:spcBef>
                <a:spcPct val="20000"/>
              </a:spcBef>
              <a:buClr>
                <a:srgbClr val="0E438A"/>
              </a:buClr>
              <a:buSzPct val="110000"/>
              <a:buFont typeface="Wingdings" panose="05000000000000000000" pitchFamily="2" charset="2"/>
              <a:buChar char="§"/>
              <a:defRPr/>
            </a:pPr>
            <a:r>
              <a:rPr lang="en-US" kern="0" dirty="0">
                <a:latin typeface="Century Gothic" panose="020B0502020202020204" pitchFamily="34" charset="0"/>
              </a:rPr>
              <a:t>F</a:t>
            </a:r>
            <a:r>
              <a:rPr lang="en-US" kern="0" dirty="0" smtClean="0">
                <a:latin typeface="Century Gothic" panose="020B0502020202020204" pitchFamily="34" charset="0"/>
              </a:rPr>
              <a:t>uture Networks</a:t>
            </a:r>
          </a:p>
          <a:p>
            <a:pPr marL="342900" indent="-342900">
              <a:spcBef>
                <a:spcPct val="20000"/>
              </a:spcBef>
              <a:buClr>
                <a:srgbClr val="0E438A"/>
              </a:buClr>
              <a:buSzPct val="110000"/>
              <a:buFont typeface="Wingdings" panose="05000000000000000000" pitchFamily="2" charset="2"/>
              <a:buChar char="§"/>
              <a:defRPr/>
            </a:pPr>
            <a:endParaRPr lang="en-US" kern="0" dirty="0">
              <a:latin typeface="Century Gothic" panose="020B0502020202020204" pitchFamily="34" charset="0"/>
            </a:endParaRPr>
          </a:p>
          <a:p>
            <a:pPr marL="342900" indent="-342900">
              <a:spcBef>
                <a:spcPct val="20000"/>
              </a:spcBef>
              <a:buClr>
                <a:srgbClr val="0E438A"/>
              </a:buClr>
              <a:buSzPct val="110000"/>
              <a:buFont typeface="Wingdings" panose="05000000000000000000" pitchFamily="2" charset="2"/>
              <a:buChar char="§"/>
              <a:defRPr/>
            </a:pPr>
            <a:r>
              <a:rPr lang="en-US" kern="0" dirty="0" smtClean="0">
                <a:latin typeface="Century Gothic" panose="020B0502020202020204" pitchFamily="34" charset="0"/>
              </a:rPr>
              <a:t>Mobility Management </a:t>
            </a:r>
            <a:r>
              <a:rPr lang="en-US" kern="0" dirty="0">
                <a:latin typeface="Century Gothic" panose="020B0502020202020204" pitchFamily="34" charset="0"/>
              </a:rPr>
              <a:t>and </a:t>
            </a:r>
            <a:r>
              <a:rPr lang="en-US" kern="0" dirty="0" smtClean="0">
                <a:latin typeface="Century Gothic" panose="020B0502020202020204" pitchFamily="34" charset="0"/>
              </a:rPr>
              <a:t>NGN</a:t>
            </a:r>
          </a:p>
          <a:p>
            <a:pPr marL="342900" indent="-342900">
              <a:spcBef>
                <a:spcPct val="20000"/>
              </a:spcBef>
              <a:buClr>
                <a:srgbClr val="0E438A"/>
              </a:buClr>
              <a:buSzPct val="110000"/>
              <a:buFont typeface="Wingdings" panose="05000000000000000000" pitchFamily="2" charset="2"/>
              <a:buChar char="§"/>
              <a:defRPr/>
            </a:pPr>
            <a:endParaRPr lang="en-US" kern="0" dirty="0">
              <a:latin typeface="Century Gothic" panose="020B0502020202020204" pitchFamily="34" charset="0"/>
            </a:endParaRPr>
          </a:p>
          <a:p>
            <a:pPr marL="342900" indent="-342900">
              <a:spcBef>
                <a:spcPct val="20000"/>
              </a:spcBef>
              <a:buClr>
                <a:srgbClr val="0E438A"/>
              </a:buClr>
              <a:buSzPct val="110000"/>
              <a:buFont typeface="Wingdings" panose="05000000000000000000" pitchFamily="2" charset="2"/>
              <a:buChar char="§"/>
              <a:defRPr/>
            </a:pPr>
            <a:r>
              <a:rPr lang="en-US" kern="0" dirty="0" smtClean="0">
                <a:latin typeface="Century Gothic" panose="020B0502020202020204" pitchFamily="34" charset="0"/>
              </a:rPr>
              <a:t>Cloud Computing</a:t>
            </a:r>
          </a:p>
          <a:p>
            <a:pPr marL="342900" indent="-342900">
              <a:spcBef>
                <a:spcPct val="20000"/>
              </a:spcBef>
              <a:buClr>
                <a:srgbClr val="0E438A"/>
              </a:buClr>
              <a:buSzPct val="110000"/>
              <a:buFont typeface="Wingdings" panose="05000000000000000000" pitchFamily="2" charset="2"/>
              <a:buChar char="§"/>
              <a:defRPr/>
            </a:pPr>
            <a:endParaRPr lang="en-US" kern="0" dirty="0" smtClean="0">
              <a:latin typeface="Century Gothic" panose="020B0502020202020204" pitchFamily="34" charset="0"/>
            </a:endParaRPr>
          </a:p>
          <a:p>
            <a:pPr marL="342900" indent="-342900">
              <a:spcBef>
                <a:spcPct val="20000"/>
              </a:spcBef>
              <a:buClr>
                <a:srgbClr val="0E438A"/>
              </a:buClr>
              <a:buSzPct val="110000"/>
              <a:buFont typeface="Wingdings" panose="05000000000000000000" pitchFamily="2" charset="2"/>
              <a:buChar char="§"/>
              <a:defRPr/>
            </a:pPr>
            <a:r>
              <a:rPr lang="en-US" dirty="0">
                <a:latin typeface="Century Gothic" panose="020B0502020202020204" pitchFamily="34" charset="0"/>
              </a:rPr>
              <a:t>Software-Defined Networking (SDN)</a:t>
            </a:r>
          </a:p>
          <a:p>
            <a:pPr marL="342900" indent="-342900">
              <a:spcBef>
                <a:spcPct val="20000"/>
              </a:spcBef>
              <a:buClr>
                <a:srgbClr val="0E438A"/>
              </a:buClr>
              <a:buSzPct val="110000"/>
              <a:buFont typeface="Wingdings" panose="05000000000000000000" pitchFamily="2" charset="2"/>
              <a:buChar char="§"/>
              <a:defRPr/>
            </a:pPr>
            <a:endParaRPr lang="en-US" kern="0" dirty="0">
              <a:latin typeface="Century Gothic" panose="020B0502020202020204" pitchFamily="34"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095500"/>
            <a:ext cx="3314700"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947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800600" y="2590800"/>
            <a:ext cx="5059362" cy="3352800"/>
          </a:xfrm>
          <a:prstGeom prst="rect">
            <a:avLst/>
          </a:prstGeom>
          <a:noFill/>
          <a:ln w="9525">
            <a:noFill/>
            <a:miter lim="800000"/>
            <a:headEnd/>
            <a:tailEnd/>
          </a:ln>
        </p:spPr>
        <p:txBody>
          <a:bodyPr/>
          <a:lstStyle/>
          <a:p>
            <a:pPr marL="342900" indent="-342900">
              <a:spcBef>
                <a:spcPct val="20000"/>
              </a:spcBef>
              <a:buClr>
                <a:srgbClr val="0E438A"/>
              </a:buClr>
              <a:buSzPct val="110000"/>
              <a:buFont typeface="Wingdings" panose="05000000000000000000" pitchFamily="2" charset="2"/>
              <a:buChar char="§"/>
              <a:defRPr/>
            </a:pPr>
            <a:r>
              <a:rPr lang="en-US" kern="0" dirty="0" smtClean="0">
                <a:latin typeface="Century Gothic" panose="020B0502020202020204" pitchFamily="34" charset="0"/>
              </a:rPr>
              <a:t>​Access </a:t>
            </a:r>
            <a:r>
              <a:rPr lang="en-US" kern="0" dirty="0">
                <a:latin typeface="Century Gothic" panose="020B0502020202020204" pitchFamily="34" charset="0"/>
              </a:rPr>
              <a:t>network transport </a:t>
            </a:r>
            <a:endParaRPr lang="en-US" kern="0" dirty="0" smtClean="0">
              <a:latin typeface="Century Gothic" panose="020B0502020202020204" pitchFamily="34" charset="0"/>
            </a:endParaRPr>
          </a:p>
          <a:p>
            <a:pPr marL="342900" indent="-342900">
              <a:spcBef>
                <a:spcPct val="20000"/>
              </a:spcBef>
              <a:buClr>
                <a:srgbClr val="0E438A"/>
              </a:buClr>
              <a:buSzPct val="110000"/>
              <a:buFont typeface="Wingdings" panose="05000000000000000000" pitchFamily="2" charset="2"/>
              <a:buChar char="§"/>
              <a:defRPr/>
            </a:pPr>
            <a:endParaRPr lang="en-US" kern="0" dirty="0">
              <a:latin typeface="Century Gothic" panose="020B0502020202020204" pitchFamily="34" charset="0"/>
            </a:endParaRPr>
          </a:p>
          <a:p>
            <a:pPr marL="342900" indent="-342900">
              <a:spcBef>
                <a:spcPct val="20000"/>
              </a:spcBef>
              <a:buClr>
                <a:srgbClr val="0E438A"/>
              </a:buClr>
              <a:buSzPct val="110000"/>
              <a:buFont typeface="Wingdings" panose="05000000000000000000" pitchFamily="2" charset="2"/>
              <a:buChar char="§"/>
              <a:defRPr/>
            </a:pPr>
            <a:r>
              <a:rPr lang="en-US" kern="0" dirty="0">
                <a:latin typeface="Century Gothic" panose="020B0502020202020204" pitchFamily="34" charset="0"/>
              </a:rPr>
              <a:t>O</a:t>
            </a:r>
            <a:r>
              <a:rPr lang="en-US" kern="0" dirty="0" smtClean="0">
                <a:latin typeface="Century Gothic" panose="020B0502020202020204" pitchFamily="34" charset="0"/>
              </a:rPr>
              <a:t>ptical </a:t>
            </a:r>
            <a:r>
              <a:rPr lang="en-US" kern="0" dirty="0">
                <a:latin typeface="Century Gothic" panose="020B0502020202020204" pitchFamily="34" charset="0"/>
              </a:rPr>
              <a:t>technology </a:t>
            </a:r>
            <a:r>
              <a:rPr lang="en-US" kern="0" dirty="0" smtClean="0">
                <a:latin typeface="Century Gothic" panose="020B0502020202020204" pitchFamily="34" charset="0"/>
              </a:rPr>
              <a:t> and optical </a:t>
            </a:r>
            <a:r>
              <a:rPr lang="en-US" kern="0" dirty="0">
                <a:latin typeface="Century Gothic" panose="020B0502020202020204" pitchFamily="34" charset="0"/>
              </a:rPr>
              <a:t>transport networks </a:t>
            </a:r>
            <a:endParaRPr lang="en-US" kern="0" dirty="0" smtClean="0">
              <a:latin typeface="Century Gothic" panose="020B0502020202020204" pitchFamily="34" charset="0"/>
            </a:endParaRPr>
          </a:p>
          <a:p>
            <a:pPr marL="342900" indent="-342900">
              <a:spcBef>
                <a:spcPct val="20000"/>
              </a:spcBef>
              <a:buClr>
                <a:srgbClr val="0E438A"/>
              </a:buClr>
              <a:buSzPct val="110000"/>
              <a:buFont typeface="Wingdings" panose="05000000000000000000" pitchFamily="2" charset="2"/>
              <a:buChar char="§"/>
              <a:defRPr/>
            </a:pPr>
            <a:endParaRPr lang="en-US" kern="0" dirty="0">
              <a:latin typeface="Century Gothic" panose="020B0502020202020204" pitchFamily="34" charset="0"/>
            </a:endParaRPr>
          </a:p>
          <a:p>
            <a:pPr marL="342900" indent="-342900">
              <a:spcBef>
                <a:spcPct val="20000"/>
              </a:spcBef>
              <a:buClr>
                <a:srgbClr val="0E438A"/>
              </a:buClr>
              <a:buSzPct val="110000"/>
              <a:buFont typeface="Wingdings" panose="05000000000000000000" pitchFamily="2" charset="2"/>
              <a:buChar char="§"/>
              <a:defRPr/>
            </a:pPr>
            <a:r>
              <a:rPr lang="en-US" kern="0" dirty="0">
                <a:latin typeface="Century Gothic" panose="020B0502020202020204" pitchFamily="34" charset="0"/>
              </a:rPr>
              <a:t>S</a:t>
            </a:r>
            <a:r>
              <a:rPr lang="en-US" kern="0" dirty="0" smtClean="0">
                <a:latin typeface="Century Gothic" panose="020B0502020202020204" pitchFamily="34" charset="0"/>
              </a:rPr>
              <a:t>mart Grid</a:t>
            </a:r>
            <a:endParaRPr lang="en-US" kern="0" dirty="0">
              <a:latin typeface="Century Gothic" panose="020B0502020202020204" pitchFamily="34" charset="0"/>
            </a:endParaRPr>
          </a:p>
          <a:p>
            <a:pPr marL="342900" indent="-342900">
              <a:spcBef>
                <a:spcPct val="20000"/>
              </a:spcBef>
              <a:buClr>
                <a:srgbClr val="0E438A"/>
              </a:buClr>
              <a:buSzPct val="110000"/>
              <a:buFont typeface="Wingdings" panose="05000000000000000000" pitchFamily="2" charset="2"/>
              <a:buChar char="§"/>
              <a:defRPr/>
            </a:pPr>
            <a:endParaRPr lang="en-US" kern="0" dirty="0">
              <a:latin typeface="Century Gothic" panose="020B0502020202020204" pitchFamily="34" charset="0"/>
            </a:endParaRPr>
          </a:p>
          <a:p>
            <a:pPr marL="342900" indent="-342900">
              <a:spcBef>
                <a:spcPct val="20000"/>
              </a:spcBef>
              <a:buClr>
                <a:srgbClr val="0E438A"/>
              </a:buClr>
              <a:buSzPct val="110000"/>
              <a:buFont typeface="Wingdings" panose="05000000000000000000" pitchFamily="2" charset="2"/>
              <a:buChar char="§"/>
              <a:defRPr/>
            </a:pPr>
            <a:r>
              <a:rPr lang="en-US" kern="0" dirty="0" smtClean="0">
                <a:latin typeface="Century Gothic" panose="020B0502020202020204" pitchFamily="34" charset="0"/>
              </a:rPr>
              <a:t>Home </a:t>
            </a:r>
            <a:r>
              <a:rPr lang="en-US" kern="0" dirty="0">
                <a:latin typeface="Century Gothic" panose="020B0502020202020204" pitchFamily="34" charset="0"/>
              </a:rPr>
              <a:t>network transport</a:t>
            </a:r>
          </a:p>
        </p:txBody>
      </p:sp>
      <p:sp>
        <p:nvSpPr>
          <p:cNvPr id="17411" name="Title 1"/>
          <p:cNvSpPr>
            <a:spLocks noGrp="1"/>
          </p:cNvSpPr>
          <p:nvPr>
            <p:ph type="title"/>
          </p:nvPr>
        </p:nvSpPr>
        <p:spPr>
          <a:xfrm>
            <a:off x="381000" y="838200"/>
            <a:ext cx="7772400" cy="954088"/>
          </a:xfrm>
        </p:spPr>
        <p:txBody>
          <a:bodyPr/>
          <a:lstStyle/>
          <a:p>
            <a:r>
              <a:rPr lang="en-US" sz="2800" dirty="0" smtClean="0">
                <a:solidFill>
                  <a:schemeClr val="tx2"/>
                </a:solidFill>
                <a:cs typeface="Aharoni" pitchFamily="2" charset="-79"/>
              </a:rPr>
              <a:t>Transport</a:t>
            </a:r>
            <a:r>
              <a:rPr lang="en-US" sz="2800" dirty="0">
                <a:solidFill>
                  <a:schemeClr val="tx2"/>
                </a:solidFill>
                <a:cs typeface="Aharoni" pitchFamily="2" charset="-79"/>
              </a:rPr>
              <a:t>,</a:t>
            </a:r>
            <a:r>
              <a:rPr lang="en-US" sz="2800" dirty="0" smtClean="0">
                <a:solidFill>
                  <a:schemeClr val="tx2"/>
                </a:solidFill>
                <a:cs typeface="Aharoni" pitchFamily="2" charset="-79"/>
              </a:rPr>
              <a:t> </a:t>
            </a:r>
            <a:r>
              <a:rPr lang="en-US" sz="2800" dirty="0">
                <a:solidFill>
                  <a:schemeClr val="tx2"/>
                </a:solidFill>
                <a:cs typeface="Aharoni" pitchFamily="2" charset="-79"/>
              </a:rPr>
              <a:t>access and home </a:t>
            </a:r>
            <a:r>
              <a:rPr lang="en-US" sz="2800" b="0" dirty="0" smtClean="0">
                <a:solidFill>
                  <a:schemeClr val="tx2"/>
                </a:solidFill>
                <a:cs typeface="Aharoni" pitchFamily="2" charset="-79"/>
              </a:rPr>
              <a:t/>
            </a:r>
            <a:br>
              <a:rPr lang="en-US" sz="2800" b="0" dirty="0" smtClean="0">
                <a:solidFill>
                  <a:schemeClr val="tx2"/>
                </a:solidFill>
                <a:cs typeface="Aharoni" pitchFamily="2" charset="-79"/>
              </a:rPr>
            </a:br>
            <a:r>
              <a:rPr lang="en-US" sz="2400" b="0" dirty="0">
                <a:solidFill>
                  <a:schemeClr val="tx2"/>
                </a:solidFill>
                <a:cs typeface="Aharoni" pitchFamily="2" charset="-79"/>
              </a:rPr>
              <a:t>Study Group 15</a:t>
            </a:r>
            <a:endParaRPr lang="en-US" sz="2400" b="0" dirty="0" smtClean="0">
              <a:solidFill>
                <a:schemeClr val="tx2"/>
              </a:solidFill>
              <a:cs typeface="Aharoni" pitchFamily="2" charset="-79"/>
            </a:endParaRPr>
          </a:p>
        </p:txBody>
      </p:sp>
      <p:pic>
        <p:nvPicPr>
          <p:cNvPr id="7172" name="Picture 4" descr="http://www.aimir.com/solutions/graphics/pic-smart-gr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648200"/>
            <a:ext cx="409590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gizmorati.com/wp-content/uploads/2012/11/fiber-optic-cab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057400"/>
            <a:ext cx="3085186" cy="2276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80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7772400" cy="641350"/>
          </a:xfrm>
        </p:spPr>
        <p:txBody>
          <a:bodyPr/>
          <a:lstStyle/>
          <a:p>
            <a:r>
              <a:rPr lang="en-US" sz="2800" dirty="0" smtClean="0">
                <a:cs typeface="Aharoni" pitchFamily="2" charset="-79"/>
              </a:rPr>
              <a:t>Multimedia</a:t>
            </a:r>
            <a:br>
              <a:rPr lang="en-US" sz="2800" dirty="0" smtClean="0">
                <a:cs typeface="Aharoni" pitchFamily="2" charset="-79"/>
              </a:rPr>
            </a:br>
            <a:r>
              <a:rPr lang="en-US" sz="2400" b="0" dirty="0" smtClean="0">
                <a:cs typeface="Aharoni" pitchFamily="2" charset="-79"/>
              </a:rPr>
              <a:t>Study </a:t>
            </a:r>
            <a:r>
              <a:rPr lang="en-US" sz="2400" b="0" dirty="0">
                <a:cs typeface="Aharoni" pitchFamily="2" charset="-79"/>
              </a:rPr>
              <a:t>Group 16 </a:t>
            </a:r>
            <a:r>
              <a:rPr lang="en-US" sz="2800" dirty="0">
                <a:cs typeface="Aharoni" pitchFamily="2" charset="-79"/>
              </a:rPr>
              <a:t/>
            </a:r>
            <a:br>
              <a:rPr lang="en-US" sz="2800" dirty="0">
                <a:cs typeface="Aharoni" pitchFamily="2" charset="-79"/>
              </a:rPr>
            </a:br>
            <a:r>
              <a:rPr lang="en-US" sz="2800" dirty="0" smtClean="0">
                <a:cs typeface="Aharoni" pitchFamily="2" charset="-79"/>
              </a:rPr>
              <a:t> </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228600" y="2226450"/>
            <a:ext cx="6248400" cy="4326750"/>
          </a:xfrm>
        </p:spPr>
        <p:txBody>
          <a:bodyPr/>
          <a:lstStyle/>
          <a:p>
            <a:r>
              <a:rPr lang="en-US" sz="1800" dirty="0" smtClean="0">
                <a:latin typeface="Century Gothic" panose="020B0502020202020204" pitchFamily="34" charset="0"/>
              </a:rPr>
              <a:t>Multimedia </a:t>
            </a:r>
            <a:r>
              <a:rPr lang="en-US" sz="1800" dirty="0">
                <a:latin typeface="Century Gothic" panose="020B0502020202020204" pitchFamily="34" charset="0"/>
              </a:rPr>
              <a:t>coding, systems and applications </a:t>
            </a:r>
            <a:endParaRPr lang="en-US" sz="1800" dirty="0" smtClean="0">
              <a:latin typeface="Century Gothic" panose="020B0502020202020204" pitchFamily="34" charset="0"/>
            </a:endParaRPr>
          </a:p>
          <a:p>
            <a:endParaRPr lang="en-US" sz="1800" dirty="0">
              <a:latin typeface="Century Gothic" panose="020B0502020202020204" pitchFamily="34" charset="0"/>
            </a:endParaRPr>
          </a:p>
          <a:p>
            <a:r>
              <a:rPr lang="en-US" sz="1800" dirty="0" smtClean="0">
                <a:latin typeface="Century Gothic" panose="020B0502020202020204" pitchFamily="34" charset="0"/>
              </a:rPr>
              <a:t>Ubiquitous </a:t>
            </a:r>
            <a:r>
              <a:rPr lang="en-US" sz="1800" dirty="0">
                <a:latin typeface="Century Gothic" panose="020B0502020202020204" pitchFamily="34" charset="0"/>
              </a:rPr>
              <a:t>and Internet of Things applications </a:t>
            </a:r>
            <a:endParaRPr lang="en-US" sz="1800" dirty="0" smtClean="0">
              <a:latin typeface="Century Gothic" panose="020B0502020202020204" pitchFamily="34" charset="0"/>
            </a:endParaRPr>
          </a:p>
          <a:p>
            <a:endParaRPr lang="en-US" sz="1800" dirty="0">
              <a:latin typeface="Century Gothic" panose="020B0502020202020204" pitchFamily="34" charset="0"/>
            </a:endParaRPr>
          </a:p>
          <a:p>
            <a:r>
              <a:rPr lang="en-US" sz="1800" dirty="0" smtClean="0">
                <a:latin typeface="Century Gothic" panose="020B0502020202020204" pitchFamily="34" charset="0"/>
              </a:rPr>
              <a:t>Telecommunication/ICT </a:t>
            </a:r>
            <a:r>
              <a:rPr lang="en-US" sz="1800" dirty="0">
                <a:latin typeface="Century Gothic" panose="020B0502020202020204" pitchFamily="34" charset="0"/>
              </a:rPr>
              <a:t>accessibility for </a:t>
            </a:r>
            <a:r>
              <a:rPr lang="en-US" sz="1800" dirty="0" smtClean="0">
                <a:latin typeface="Century Gothic" panose="020B0502020202020204" pitchFamily="34" charset="0"/>
              </a:rPr>
              <a:t>persons </a:t>
            </a:r>
            <a:r>
              <a:rPr lang="en-US" sz="1800" dirty="0">
                <a:latin typeface="Century Gothic" panose="020B0502020202020204" pitchFamily="34" charset="0"/>
              </a:rPr>
              <a:t>with disabilities </a:t>
            </a:r>
            <a:endParaRPr lang="en-US" sz="1800" dirty="0" smtClean="0">
              <a:latin typeface="Century Gothic" panose="020B0502020202020204" pitchFamily="34" charset="0"/>
            </a:endParaRPr>
          </a:p>
          <a:p>
            <a:pPr marL="0" indent="0">
              <a:buNone/>
            </a:pPr>
            <a:endParaRPr lang="en-US" sz="1800" dirty="0" smtClean="0">
              <a:latin typeface="Century Gothic" panose="020B0502020202020204" pitchFamily="34" charset="0"/>
            </a:endParaRPr>
          </a:p>
          <a:p>
            <a:r>
              <a:rPr lang="en-US" sz="1800" dirty="0" smtClean="0">
                <a:latin typeface="Century Gothic" panose="020B0502020202020204" pitchFamily="34" charset="0"/>
              </a:rPr>
              <a:t>e-Health</a:t>
            </a:r>
          </a:p>
          <a:p>
            <a:endParaRPr lang="en-US" sz="1800" dirty="0" smtClean="0">
              <a:latin typeface="Century Gothic" panose="020B0502020202020204" pitchFamily="34" charset="0"/>
            </a:endParaRPr>
          </a:p>
          <a:p>
            <a:r>
              <a:rPr lang="en-US" sz="1800" dirty="0">
                <a:latin typeface="Century Gothic" panose="020B0502020202020204" pitchFamily="34" charset="0"/>
              </a:rPr>
              <a:t>intelligent transport system (ITS) </a:t>
            </a:r>
            <a:r>
              <a:rPr lang="en-US" sz="1800" dirty="0" smtClean="0">
                <a:latin typeface="Century Gothic" panose="020B0502020202020204" pitchFamily="34" charset="0"/>
              </a:rPr>
              <a:t>communications</a:t>
            </a:r>
          </a:p>
          <a:p>
            <a:endParaRPr lang="en-US" sz="1800" dirty="0" smtClean="0">
              <a:latin typeface="Century Gothic" panose="020B0502020202020204" pitchFamily="34" charset="0"/>
            </a:endParaRPr>
          </a:p>
          <a:p>
            <a:r>
              <a:rPr lang="en-US" sz="1800" dirty="0" smtClean="0">
                <a:latin typeface="Century Gothic" panose="020B0502020202020204" pitchFamily="34" charset="0"/>
              </a:rPr>
              <a:t>IPTV</a:t>
            </a:r>
            <a:endParaRPr lang="en-US" sz="1800" dirty="0"/>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buClr>
                <a:srgbClr val="5C5C5C"/>
              </a:buClr>
              <a:buFont typeface="Arial" charset="0"/>
              <a:buNone/>
              <a:defRPr/>
            </a:pPr>
            <a:fld id="{C5115FE2-1852-4299-B77B-39F54258D5DB}" type="slidenum">
              <a:rPr lang="en-US" sz="1600" smtClean="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14</a:t>
            </a:fld>
            <a:endParaRPr lang="en-US" sz="1600">
              <a:solidFill>
                <a:srgbClr val="FFFFFF"/>
              </a:solidFill>
              <a:latin typeface="Times New Roman" pitchFamily="18" charset="0"/>
            </a:endParaRP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8880" y="2209800"/>
            <a:ext cx="256032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descr="http://www.senatoralaneggleston.com/Portals/0/eheal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419600"/>
            <a:ext cx="19050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18918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7772400" cy="641350"/>
          </a:xfrm>
        </p:spPr>
        <p:txBody>
          <a:bodyPr/>
          <a:lstStyle/>
          <a:p>
            <a:r>
              <a:rPr lang="en-US" sz="2800" dirty="0"/>
              <a:t>Security</a:t>
            </a:r>
            <a:r>
              <a:rPr lang="en-US" sz="2800" b="0" dirty="0"/>
              <a:t> </a:t>
            </a:r>
            <a:r>
              <a:rPr lang="en-US" sz="2800" b="0" dirty="0" smtClean="0"/>
              <a:t/>
            </a:r>
            <a:br>
              <a:rPr lang="en-US" sz="2800" b="0" dirty="0" smtClean="0"/>
            </a:br>
            <a:r>
              <a:rPr lang="en-US" sz="2400" b="0" dirty="0" smtClean="0"/>
              <a:t>Study </a:t>
            </a:r>
            <a:r>
              <a:rPr lang="en-US" sz="2400" b="0" dirty="0"/>
              <a:t>Group 17 </a:t>
            </a:r>
            <a:r>
              <a:rPr lang="en-US" sz="2800" dirty="0"/>
              <a:t/>
            </a:r>
            <a:br>
              <a:rPr lang="en-US" sz="2800" dirty="0"/>
            </a:br>
            <a:r>
              <a:rPr lang="en-US" sz="2800" dirty="0" smtClean="0"/>
              <a:t> </a:t>
            </a:r>
            <a:endParaRPr lang="en-US" sz="2800" dirty="0"/>
          </a:p>
        </p:txBody>
      </p:sp>
      <p:sp>
        <p:nvSpPr>
          <p:cNvPr id="3" name="Content Placeholder 2"/>
          <p:cNvSpPr>
            <a:spLocks noGrp="1"/>
          </p:cNvSpPr>
          <p:nvPr>
            <p:ph idx="1"/>
          </p:nvPr>
        </p:nvSpPr>
        <p:spPr>
          <a:xfrm>
            <a:off x="466725" y="2667000"/>
            <a:ext cx="4495800" cy="3429000"/>
          </a:xfrm>
        </p:spPr>
        <p:txBody>
          <a:bodyPr/>
          <a:lstStyle/>
          <a:p>
            <a:r>
              <a:rPr lang="en-US" sz="1800" dirty="0" smtClean="0">
                <a:latin typeface="Century Gothic" panose="020B0502020202020204" pitchFamily="34" charset="0"/>
              </a:rPr>
              <a:t>Telecommunication security</a:t>
            </a:r>
          </a:p>
          <a:p>
            <a:endParaRPr lang="en-US" sz="1200" dirty="0">
              <a:latin typeface="Century Gothic" panose="020B0502020202020204" pitchFamily="34" charset="0"/>
            </a:endParaRPr>
          </a:p>
          <a:p>
            <a:r>
              <a:rPr lang="en-US" sz="1800" dirty="0" smtClean="0">
                <a:latin typeface="Century Gothic" panose="020B0502020202020204" pitchFamily="34" charset="0"/>
              </a:rPr>
              <a:t>Identity </a:t>
            </a:r>
            <a:r>
              <a:rPr lang="en-US" sz="1800" dirty="0">
                <a:latin typeface="Century Gothic" panose="020B0502020202020204" pitchFamily="34" charset="0"/>
              </a:rPr>
              <a:t>management (</a:t>
            </a:r>
            <a:r>
              <a:rPr lang="en-US" sz="1800" dirty="0" err="1">
                <a:latin typeface="Century Gothic" panose="020B0502020202020204" pitchFamily="34" charset="0"/>
              </a:rPr>
              <a:t>IdM</a:t>
            </a:r>
            <a:r>
              <a:rPr lang="en-US" sz="1800" dirty="0" smtClean="0">
                <a:latin typeface="Century Gothic" panose="020B0502020202020204" pitchFamily="34" charset="0"/>
              </a:rPr>
              <a:t>)</a:t>
            </a:r>
          </a:p>
          <a:p>
            <a:pPr marL="0" indent="0">
              <a:buNone/>
            </a:pPr>
            <a:endParaRPr lang="en-US" sz="1200" dirty="0">
              <a:latin typeface="Century Gothic" panose="020B0502020202020204" pitchFamily="34" charset="0"/>
            </a:endParaRPr>
          </a:p>
          <a:p>
            <a:r>
              <a:rPr lang="en-US" sz="1800" dirty="0" smtClean="0">
                <a:latin typeface="Century Gothic" panose="020B0502020202020204" pitchFamily="34" charset="0"/>
              </a:rPr>
              <a:t>Languages </a:t>
            </a:r>
            <a:r>
              <a:rPr lang="en-US" sz="1800" dirty="0">
                <a:latin typeface="Century Gothic" panose="020B0502020202020204" pitchFamily="34" charset="0"/>
              </a:rPr>
              <a:t>and description techniques</a:t>
            </a:r>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buClr>
                <a:srgbClr val="5C5C5C"/>
              </a:buClr>
              <a:buFont typeface="Arial" charset="0"/>
              <a:buNone/>
              <a:defRPr/>
            </a:pPr>
            <a:fld id="{C5115FE2-1852-4299-B77B-39F54258D5DB}" type="slidenum">
              <a:rPr lang="en-US" sz="1600" smtClean="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15</a:t>
            </a:fld>
            <a:endParaRPr lang="en-US" sz="1600">
              <a:solidFill>
                <a:srgbClr val="FFFFFF"/>
              </a:solidFill>
              <a:latin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514600"/>
            <a:ext cx="4119562" cy="2874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218842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Joint </a:t>
            </a:r>
            <a:r>
              <a:rPr lang="en-US" sz="2800" dirty="0"/>
              <a:t>C</a:t>
            </a:r>
            <a:r>
              <a:rPr lang="en-US" sz="2800" dirty="0" smtClean="0"/>
              <a:t>oordination Activities (JCA)</a:t>
            </a:r>
            <a:endParaRPr lang="en-US" sz="2800" dirty="0"/>
          </a:p>
        </p:txBody>
      </p:sp>
      <p:sp>
        <p:nvSpPr>
          <p:cNvPr id="3" name="Content Placeholder 2"/>
          <p:cNvSpPr>
            <a:spLocks noGrp="1"/>
          </p:cNvSpPr>
          <p:nvPr>
            <p:ph idx="1"/>
          </p:nvPr>
        </p:nvSpPr>
        <p:spPr>
          <a:xfrm>
            <a:off x="1143000" y="1828800"/>
            <a:ext cx="6705600" cy="4419600"/>
          </a:xfrm>
        </p:spPr>
        <p:txBody>
          <a:bodyPr/>
          <a:lstStyle/>
          <a:p>
            <a:pPr>
              <a:spcAft>
                <a:spcPts val="900"/>
              </a:spcAft>
            </a:pPr>
            <a:r>
              <a:rPr lang="en-US" sz="1800" dirty="0" smtClean="0">
                <a:latin typeface="Century Gothic" panose="020B0502020202020204" pitchFamily="34" charset="0"/>
              </a:rPr>
              <a:t>Software-Defined </a:t>
            </a:r>
            <a:r>
              <a:rPr lang="en-US" sz="1800" dirty="0">
                <a:latin typeface="Century Gothic" panose="020B0502020202020204" pitchFamily="34" charset="0"/>
              </a:rPr>
              <a:t>Networking </a:t>
            </a:r>
            <a:endParaRPr lang="en-US" sz="1800" dirty="0" smtClean="0">
              <a:latin typeface="Century Gothic" panose="020B0502020202020204" pitchFamily="34" charset="0"/>
            </a:endParaRPr>
          </a:p>
          <a:p>
            <a:pPr>
              <a:spcAft>
                <a:spcPts val="900"/>
              </a:spcAft>
            </a:pPr>
            <a:r>
              <a:rPr lang="en-US" sz="1800" dirty="0">
                <a:latin typeface="Century Gothic" panose="020B0502020202020204" pitchFamily="34" charset="0"/>
              </a:rPr>
              <a:t>T</a:t>
            </a:r>
            <a:r>
              <a:rPr lang="en-US" sz="1800" dirty="0" smtClean="0">
                <a:latin typeface="Century Gothic" panose="020B0502020202020204" pitchFamily="34" charset="0"/>
              </a:rPr>
              <a:t>echnical </a:t>
            </a:r>
            <a:r>
              <a:rPr lang="en-US" sz="1800" dirty="0">
                <a:latin typeface="Century Gothic" panose="020B0502020202020204" pitchFamily="34" charset="0"/>
              </a:rPr>
              <a:t>aspects of telecommunication networks to support the Internet </a:t>
            </a:r>
            <a:endParaRPr lang="en-US" sz="1800" dirty="0" smtClean="0">
              <a:latin typeface="Century Gothic" panose="020B0502020202020204" pitchFamily="34" charset="0"/>
            </a:endParaRPr>
          </a:p>
          <a:p>
            <a:pPr>
              <a:spcAft>
                <a:spcPts val="900"/>
              </a:spcAft>
            </a:pPr>
            <a:r>
              <a:rPr lang="en-US" sz="1800" dirty="0" smtClean="0">
                <a:latin typeface="Century Gothic" panose="020B0502020202020204" pitchFamily="34" charset="0"/>
              </a:rPr>
              <a:t>Child </a:t>
            </a:r>
            <a:r>
              <a:rPr lang="en-US" sz="1800" dirty="0">
                <a:latin typeface="Century Gothic" panose="020B0502020202020204" pitchFamily="34" charset="0"/>
              </a:rPr>
              <a:t>Online </a:t>
            </a:r>
            <a:r>
              <a:rPr lang="en-US" sz="1800" dirty="0" smtClean="0">
                <a:latin typeface="Century Gothic" panose="020B0502020202020204" pitchFamily="34" charset="0"/>
              </a:rPr>
              <a:t>Protection</a:t>
            </a:r>
          </a:p>
          <a:p>
            <a:pPr>
              <a:spcAft>
                <a:spcPts val="900"/>
              </a:spcAft>
            </a:pPr>
            <a:r>
              <a:rPr lang="en-US" sz="1800" dirty="0" smtClean="0">
                <a:latin typeface="Century Gothic" panose="020B0502020202020204" pitchFamily="34" charset="0"/>
              </a:rPr>
              <a:t>Cloud Computing</a:t>
            </a:r>
          </a:p>
          <a:p>
            <a:pPr>
              <a:spcAft>
                <a:spcPts val="900"/>
              </a:spcAft>
            </a:pPr>
            <a:r>
              <a:rPr lang="en-US" sz="1800" dirty="0" smtClean="0">
                <a:latin typeface="Century Gothic" panose="020B0502020202020204" pitchFamily="34" charset="0"/>
              </a:rPr>
              <a:t>Internet </a:t>
            </a:r>
            <a:r>
              <a:rPr lang="en-US" sz="1800" dirty="0">
                <a:latin typeface="Century Gothic" panose="020B0502020202020204" pitchFamily="34" charset="0"/>
              </a:rPr>
              <a:t>of </a:t>
            </a:r>
            <a:r>
              <a:rPr lang="en-US" sz="1800" dirty="0" smtClean="0">
                <a:latin typeface="Century Gothic" panose="020B0502020202020204" pitchFamily="34" charset="0"/>
              </a:rPr>
              <a:t>Things</a:t>
            </a:r>
          </a:p>
          <a:p>
            <a:pPr>
              <a:spcAft>
                <a:spcPts val="900"/>
              </a:spcAft>
            </a:pPr>
            <a:r>
              <a:rPr lang="en-US" sz="1800" dirty="0" smtClean="0">
                <a:latin typeface="Century Gothic" panose="020B0502020202020204" pitchFamily="34" charset="0"/>
              </a:rPr>
              <a:t>Accessibility </a:t>
            </a:r>
            <a:r>
              <a:rPr lang="en-US" sz="1800" dirty="0">
                <a:latin typeface="Century Gothic" panose="020B0502020202020204" pitchFamily="34" charset="0"/>
              </a:rPr>
              <a:t>and Human factors </a:t>
            </a:r>
            <a:endParaRPr lang="en-US" sz="1800" dirty="0" smtClean="0">
              <a:latin typeface="Century Gothic" panose="020B0502020202020204" pitchFamily="34" charset="0"/>
            </a:endParaRPr>
          </a:p>
          <a:p>
            <a:pPr>
              <a:spcAft>
                <a:spcPts val="900"/>
              </a:spcAft>
            </a:pPr>
            <a:r>
              <a:rPr lang="en-US" sz="1800" dirty="0" smtClean="0">
                <a:latin typeface="Century Gothic" panose="020B0502020202020204" pitchFamily="34" charset="0"/>
              </a:rPr>
              <a:t>Identity Management</a:t>
            </a:r>
            <a:endParaRPr lang="en-US" sz="1800" dirty="0">
              <a:latin typeface="Century Gothic" panose="020B0502020202020204" pitchFamily="34" charset="0"/>
            </a:endParaRPr>
          </a:p>
          <a:p>
            <a:pPr>
              <a:spcAft>
                <a:spcPts val="900"/>
              </a:spcAft>
            </a:pPr>
            <a:r>
              <a:rPr lang="en-US" sz="1800" dirty="0" smtClean="0">
                <a:latin typeface="Century Gothic" panose="020B0502020202020204" pitchFamily="34" charset="0"/>
              </a:rPr>
              <a:t>IPTV</a:t>
            </a:r>
            <a:endParaRPr lang="en-US" sz="1800" dirty="0">
              <a:latin typeface="Century Gothic" panose="020B0502020202020204" pitchFamily="34" charset="0"/>
            </a:endParaRPr>
          </a:p>
          <a:p>
            <a:pPr>
              <a:spcAft>
                <a:spcPts val="900"/>
              </a:spcAft>
            </a:pPr>
            <a:r>
              <a:rPr lang="en-US" sz="1800" dirty="0" smtClean="0">
                <a:latin typeface="Century Gothic" panose="020B0502020202020204" pitchFamily="34" charset="0"/>
              </a:rPr>
              <a:t>Conformance </a:t>
            </a:r>
            <a:r>
              <a:rPr lang="en-US" sz="1800" dirty="0">
                <a:latin typeface="Century Gothic" panose="020B0502020202020204" pitchFamily="34" charset="0"/>
              </a:rPr>
              <a:t>and Interoperability </a:t>
            </a:r>
            <a:r>
              <a:rPr lang="en-US" sz="1800" dirty="0" smtClean="0">
                <a:latin typeface="Century Gothic" panose="020B0502020202020204" pitchFamily="34" charset="0"/>
              </a:rPr>
              <a:t>Testing</a:t>
            </a:r>
            <a:endParaRPr lang="en-US" sz="1800" dirty="0">
              <a:latin typeface="Century Gothic" panose="020B0502020202020204" pitchFamily="34" charset="0"/>
            </a:endParaRPr>
          </a:p>
          <a:p>
            <a:pPr>
              <a:spcAft>
                <a:spcPts val="900"/>
              </a:spcAft>
            </a:pPr>
            <a:r>
              <a:rPr lang="en-US" sz="1800" dirty="0" smtClean="0">
                <a:latin typeface="Century Gothic" panose="020B0502020202020204" pitchFamily="34" charset="0"/>
              </a:rPr>
              <a:t>ICT </a:t>
            </a:r>
            <a:r>
              <a:rPr lang="en-US" sz="1800" dirty="0">
                <a:latin typeface="Century Gothic" panose="020B0502020202020204" pitchFamily="34" charset="0"/>
              </a:rPr>
              <a:t>and climate </a:t>
            </a:r>
            <a:r>
              <a:rPr lang="en-US" sz="1800" dirty="0" smtClean="0">
                <a:latin typeface="Century Gothic" panose="020B0502020202020204" pitchFamily="34" charset="0"/>
              </a:rPr>
              <a:t>change</a:t>
            </a:r>
            <a:endParaRPr lang="en-US" sz="1800" dirty="0" smtClean="0"/>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buClr>
                <a:srgbClr val="5C5C5C"/>
              </a:buClr>
              <a:buFont typeface="Arial" charset="0"/>
              <a:buNone/>
              <a:defRPr/>
            </a:pPr>
            <a:fld id="{C5115FE2-1852-4299-B77B-39F54258D5DB}" type="slidenum">
              <a:rPr lang="en-US" sz="1600" smtClean="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16</a:t>
            </a:fld>
            <a:endParaRPr lang="en-US" sz="1600">
              <a:solidFill>
                <a:srgbClr val="FFFFFF"/>
              </a:solidFill>
              <a:latin typeface="Times New Roman" pitchFamily="18" charset="0"/>
            </a:endParaRPr>
          </a:p>
        </p:txBody>
      </p:sp>
    </p:spTree>
    <p:extLst>
      <p:ext uri="{BB962C8B-B14F-4D97-AF65-F5344CB8AC3E}">
        <p14:creationId xmlns:p14="http://schemas.microsoft.com/office/powerpoint/2010/main" val="149987303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7772400" cy="641350"/>
          </a:xfrm>
        </p:spPr>
        <p:txBody>
          <a:bodyPr/>
          <a:lstStyle/>
          <a:p>
            <a:r>
              <a:rPr lang="en-US" sz="2800" dirty="0" smtClean="0">
                <a:cs typeface="Aharoni" pitchFamily="2" charset="-79"/>
              </a:rPr>
              <a:t>Focus Groups (FG)</a:t>
            </a:r>
            <a:endParaRPr lang="en-US" sz="2800" dirty="0">
              <a:cs typeface="Aharoni" pitchFamily="2" charset="-79"/>
            </a:endParaRPr>
          </a:p>
        </p:txBody>
      </p:sp>
      <p:sp>
        <p:nvSpPr>
          <p:cNvPr id="3" name="Content Placeholder 2"/>
          <p:cNvSpPr>
            <a:spLocks noGrp="1"/>
          </p:cNvSpPr>
          <p:nvPr>
            <p:ph idx="1"/>
          </p:nvPr>
        </p:nvSpPr>
        <p:spPr>
          <a:xfrm>
            <a:off x="685800" y="1981200"/>
            <a:ext cx="7772400" cy="4400550"/>
          </a:xfrm>
        </p:spPr>
        <p:txBody>
          <a:bodyPr/>
          <a:lstStyle/>
          <a:p>
            <a:r>
              <a:rPr lang="en-US" sz="1800" dirty="0">
                <a:latin typeface="Century Gothic" panose="020B0502020202020204" pitchFamily="34" charset="0"/>
              </a:rPr>
              <a:t>Focus Group on Smart Sustainable Cities (FG-SSC</a:t>
            </a:r>
            <a:r>
              <a:rPr lang="en-US" sz="1800" dirty="0" smtClean="0">
                <a:latin typeface="Century Gothic" panose="020B0502020202020204" pitchFamily="34" charset="0"/>
              </a:rPr>
              <a:t>)</a:t>
            </a:r>
          </a:p>
          <a:p>
            <a:endParaRPr lang="en-US" sz="1800" dirty="0">
              <a:latin typeface="Century Gothic" panose="020B0502020202020204" pitchFamily="34" charset="0"/>
            </a:endParaRPr>
          </a:p>
          <a:p>
            <a:r>
              <a:rPr lang="en-US" sz="1800" dirty="0" err="1">
                <a:latin typeface="Century Gothic" panose="020B0502020202020204" pitchFamily="34" charset="0"/>
              </a:rPr>
              <a:t>Fous</a:t>
            </a:r>
            <a:r>
              <a:rPr lang="en-US" sz="1800" dirty="0">
                <a:latin typeface="Century Gothic" panose="020B0502020202020204" pitchFamily="34" charset="0"/>
              </a:rPr>
              <a:t> Group on Bridging the Gap: from Innovation to Standards (FG Innovation</a:t>
            </a:r>
            <a:r>
              <a:rPr lang="en-US" sz="1800" dirty="0" smtClean="0">
                <a:latin typeface="Century Gothic" panose="020B0502020202020204" pitchFamily="34" charset="0"/>
              </a:rPr>
              <a:t>)</a:t>
            </a:r>
          </a:p>
          <a:p>
            <a:pPr marL="0" indent="0">
              <a:buNone/>
            </a:pPr>
            <a:endParaRPr lang="en-US" sz="1800" dirty="0">
              <a:latin typeface="Century Gothic" panose="020B0502020202020204" pitchFamily="34" charset="0"/>
            </a:endParaRPr>
          </a:p>
          <a:p>
            <a:r>
              <a:rPr lang="en-US" sz="1800" dirty="0">
                <a:latin typeface="Century Gothic" panose="020B0502020202020204" pitchFamily="34" charset="0"/>
              </a:rPr>
              <a:t>Focus Group on Smart Water Management (FG-SWM</a:t>
            </a:r>
            <a:r>
              <a:rPr lang="en-US" sz="1800" dirty="0" smtClean="0">
                <a:latin typeface="Century Gothic" panose="020B0502020202020204" pitchFamily="34" charset="0"/>
              </a:rPr>
              <a:t>)</a:t>
            </a:r>
          </a:p>
          <a:p>
            <a:pPr marL="0" indent="0">
              <a:buNone/>
            </a:pPr>
            <a:endParaRPr lang="en-US" sz="1800" dirty="0">
              <a:latin typeface="Century Gothic" panose="020B0502020202020204" pitchFamily="34" charset="0"/>
            </a:endParaRPr>
          </a:p>
          <a:p>
            <a:r>
              <a:rPr lang="en-US" sz="1800" dirty="0">
                <a:latin typeface="Century Gothic" panose="020B0502020202020204" pitchFamily="34" charset="0"/>
              </a:rPr>
              <a:t>Focus Group on Digital Financial </a:t>
            </a:r>
            <a:r>
              <a:rPr lang="en-US" sz="1800" dirty="0" smtClean="0">
                <a:latin typeface="Century Gothic" panose="020B0502020202020204" pitchFamily="34" charset="0"/>
              </a:rPr>
              <a:t>Services</a:t>
            </a:r>
          </a:p>
          <a:p>
            <a:endParaRPr lang="en-US" sz="1800" dirty="0">
              <a:latin typeface="Century Gothic" panose="020B0502020202020204" pitchFamily="34" charset="0"/>
            </a:endParaRPr>
          </a:p>
          <a:p>
            <a:r>
              <a:rPr lang="en-US" sz="1800" dirty="0">
                <a:latin typeface="Century Gothic" panose="020B0502020202020204" pitchFamily="34" charset="0"/>
              </a:rPr>
              <a:t>Focus Group on Aviation Applications of Cloud Computing for Flight Data Monitoring</a:t>
            </a:r>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buClr>
                <a:srgbClr val="5C5C5C"/>
              </a:buClr>
              <a:buFont typeface="Arial" charset="0"/>
              <a:buNone/>
              <a:defRPr/>
            </a:pPr>
            <a:fld id="{C5115FE2-1852-4299-B77B-39F54258D5DB}" type="slidenum">
              <a:rPr lang="en-US" sz="1600" smtClean="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17</a:t>
            </a:fld>
            <a:endParaRPr lang="en-US" sz="1600">
              <a:solidFill>
                <a:srgbClr val="FFFFFF"/>
              </a:solidFill>
              <a:latin typeface="Times New Roman" pitchFamily="18" charset="0"/>
            </a:endParaRPr>
          </a:p>
        </p:txBody>
      </p:sp>
    </p:spTree>
    <p:extLst>
      <p:ext uri="{BB962C8B-B14F-4D97-AF65-F5344CB8AC3E}">
        <p14:creationId xmlns:p14="http://schemas.microsoft.com/office/powerpoint/2010/main" val="426082751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Intellectual Property Rights </a:t>
            </a:r>
            <a:r>
              <a:rPr lang="en-US" sz="2800" b="0" dirty="0"/>
              <a:t>(IPRs)</a:t>
            </a:r>
          </a:p>
        </p:txBody>
      </p:sp>
      <p:sp>
        <p:nvSpPr>
          <p:cNvPr id="3" name="Content Placeholder 2"/>
          <p:cNvSpPr>
            <a:spLocks noGrp="1"/>
          </p:cNvSpPr>
          <p:nvPr>
            <p:ph idx="1"/>
          </p:nvPr>
        </p:nvSpPr>
        <p:spPr>
          <a:xfrm>
            <a:off x="838200" y="1981200"/>
            <a:ext cx="4823891" cy="4400550"/>
          </a:xfrm>
        </p:spPr>
        <p:txBody>
          <a:bodyPr>
            <a:normAutofit/>
          </a:bodyPr>
          <a:lstStyle/>
          <a:p>
            <a:pPr>
              <a:spcBef>
                <a:spcPct val="0"/>
              </a:spcBef>
              <a:buClr>
                <a:schemeClr val="tx2"/>
              </a:buClr>
              <a:buSzPct val="100000"/>
            </a:pPr>
            <a:r>
              <a:rPr lang="en-US" sz="1800" kern="1200" dirty="0">
                <a:latin typeface="Century Gothic" panose="020B0502020202020204" pitchFamily="34" charset="0"/>
              </a:rPr>
              <a:t>TSB Director's Ad Hoc Group on </a:t>
            </a:r>
            <a:r>
              <a:rPr lang="en-US" sz="1800" kern="1200" dirty="0" smtClean="0">
                <a:latin typeface="Century Gothic" panose="020B0502020202020204" pitchFamily="34" charset="0"/>
              </a:rPr>
              <a:t>IPR</a:t>
            </a:r>
          </a:p>
          <a:p>
            <a:pPr>
              <a:spcBef>
                <a:spcPct val="0"/>
              </a:spcBef>
              <a:buClr>
                <a:schemeClr val="tx2"/>
              </a:buClr>
              <a:buSzPct val="100000"/>
            </a:pPr>
            <a:endParaRPr lang="en-US" sz="1800" kern="1200" dirty="0" smtClean="0">
              <a:latin typeface="Century Gothic" panose="020B0502020202020204" pitchFamily="34" charset="0"/>
            </a:endParaRPr>
          </a:p>
          <a:p>
            <a:pPr marL="0" indent="0">
              <a:buNone/>
            </a:pPr>
            <a:r>
              <a:rPr lang="en-US" sz="1800" dirty="0" smtClean="0">
                <a:latin typeface="Century Gothic" panose="020B0502020202020204" pitchFamily="34" charset="0"/>
              </a:rPr>
              <a:t>- Patent </a:t>
            </a:r>
            <a:r>
              <a:rPr lang="en-US" sz="1800" dirty="0">
                <a:latin typeface="Century Gothic" panose="020B0502020202020204" pitchFamily="34" charset="0"/>
              </a:rPr>
              <a:t>Policy and its guidelines for </a:t>
            </a:r>
            <a:r>
              <a:rPr lang="en-US" sz="1800" dirty="0" smtClean="0">
                <a:latin typeface="Century Gothic" panose="020B0502020202020204" pitchFamily="34" charset="0"/>
              </a:rPr>
              <a:t>implementation</a:t>
            </a:r>
          </a:p>
          <a:p>
            <a:endParaRPr lang="en-US" sz="1800" dirty="0">
              <a:latin typeface="Century Gothic" panose="020B0502020202020204" pitchFamily="34" charset="0"/>
            </a:endParaRPr>
          </a:p>
          <a:p>
            <a:pPr marL="0" indent="0">
              <a:buNone/>
            </a:pPr>
            <a:r>
              <a:rPr lang="en-US" sz="1800" dirty="0" smtClean="0">
                <a:latin typeface="Century Gothic" panose="020B0502020202020204" pitchFamily="34" charset="0"/>
              </a:rPr>
              <a:t>- Software </a:t>
            </a:r>
            <a:r>
              <a:rPr lang="en-US" sz="1800" dirty="0">
                <a:latin typeface="Century Gothic" panose="020B0502020202020204" pitchFamily="34" charset="0"/>
              </a:rPr>
              <a:t>Copyright </a:t>
            </a:r>
            <a:r>
              <a:rPr lang="en-US" sz="1800" dirty="0" smtClean="0">
                <a:latin typeface="Century Gothic" panose="020B0502020202020204" pitchFamily="34" charset="0"/>
              </a:rPr>
              <a:t>guidelines</a:t>
            </a:r>
          </a:p>
          <a:p>
            <a:endParaRPr lang="en-US" sz="1800" dirty="0">
              <a:latin typeface="Century Gothic" panose="020B0502020202020204" pitchFamily="34" charset="0"/>
            </a:endParaRPr>
          </a:p>
          <a:p>
            <a:pPr marL="0" indent="0">
              <a:buNone/>
            </a:pPr>
            <a:r>
              <a:rPr lang="en-US" sz="1800" dirty="0" smtClean="0">
                <a:latin typeface="Century Gothic" panose="020B0502020202020204" pitchFamily="34" charset="0"/>
              </a:rPr>
              <a:t>- Marks </a:t>
            </a:r>
            <a:r>
              <a:rPr lang="en-US" sz="1800" dirty="0">
                <a:latin typeface="Century Gothic" panose="020B0502020202020204" pitchFamily="34" charset="0"/>
              </a:rPr>
              <a:t>guidelines</a:t>
            </a:r>
          </a:p>
          <a:p>
            <a:pPr>
              <a:spcBef>
                <a:spcPct val="0"/>
              </a:spcBef>
              <a:buClr>
                <a:schemeClr val="tx2"/>
              </a:buClr>
              <a:buSzPct val="100000"/>
            </a:pPr>
            <a:endParaRPr lang="en-GB" sz="1800" kern="1200" dirty="0" smtClean="0">
              <a:latin typeface="Century Gothic" panose="020B0502020202020204" pitchFamily="34" charset="0"/>
            </a:endParaRPr>
          </a:p>
          <a:p>
            <a:pPr>
              <a:spcBef>
                <a:spcPct val="0"/>
              </a:spcBef>
              <a:buClr>
                <a:schemeClr val="tx1"/>
              </a:buClr>
              <a:buSzPct val="100000"/>
            </a:pPr>
            <a:endParaRPr lang="en-GB" sz="1800" kern="1200" dirty="0">
              <a:latin typeface="Century Gothic" panose="020B0502020202020204" pitchFamily="34" charset="0"/>
            </a:endParaRPr>
          </a:p>
          <a:p>
            <a:pPr>
              <a:spcBef>
                <a:spcPct val="0"/>
              </a:spcBef>
              <a:buClr>
                <a:schemeClr val="tx1"/>
              </a:buClr>
              <a:buSzPct val="100000"/>
            </a:pPr>
            <a:r>
              <a:rPr lang="en-GB" sz="1800" kern="1200" dirty="0" smtClean="0">
                <a:latin typeface="Century Gothic" panose="020B0502020202020204" pitchFamily="34" charset="0"/>
              </a:rPr>
              <a:t>RAND Patent Policy and Guidelines adopted by ITU, ISO and IEC in 2008</a:t>
            </a:r>
          </a:p>
          <a:p>
            <a:pPr>
              <a:spcBef>
                <a:spcPct val="0"/>
              </a:spcBef>
              <a:buClr>
                <a:schemeClr val="tx1"/>
              </a:buClr>
              <a:buSzPct val="100000"/>
            </a:pPr>
            <a:endParaRPr lang="en-GB" sz="2000" kern="1200" dirty="0">
              <a:latin typeface="Century Gothic" panose="020B0502020202020204" pitchFamily="34" charset="0"/>
            </a:endParaRPr>
          </a:p>
        </p:txBody>
      </p:sp>
      <p:pic>
        <p:nvPicPr>
          <p:cNvPr id="7" name="Picture 6" descr="IPR 10329143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2971800"/>
            <a:ext cx="2827659" cy="1897359"/>
          </a:xfrm>
          <a:prstGeom prst="rect">
            <a:avLst/>
          </a:prstGeom>
        </p:spPr>
      </p:pic>
    </p:spTree>
    <p:extLst>
      <p:ext uri="{BB962C8B-B14F-4D97-AF65-F5344CB8AC3E}">
        <p14:creationId xmlns:p14="http://schemas.microsoft.com/office/powerpoint/2010/main" val="182735951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09471"/>
            <a:ext cx="7772400" cy="1200329"/>
          </a:xfrm>
        </p:spPr>
        <p:txBody>
          <a:bodyPr/>
          <a:lstStyle/>
          <a:p>
            <a:r>
              <a:rPr lang="en-US" sz="2800" dirty="0" smtClean="0"/>
              <a:t>Technology Watch</a:t>
            </a:r>
            <a:endParaRPr lang="en-US" sz="2800" dirty="0"/>
          </a:p>
        </p:txBody>
      </p:sp>
      <p:sp>
        <p:nvSpPr>
          <p:cNvPr id="19" name="Content Placeholder 2"/>
          <p:cNvSpPr>
            <a:spLocks noGrp="1"/>
          </p:cNvSpPr>
          <p:nvPr>
            <p:ph idx="1"/>
          </p:nvPr>
        </p:nvSpPr>
        <p:spPr>
          <a:xfrm>
            <a:off x="395536" y="1912640"/>
            <a:ext cx="8596064" cy="3040360"/>
          </a:xfrm>
        </p:spPr>
        <p:txBody>
          <a:bodyPr>
            <a:normAutofit/>
          </a:bodyPr>
          <a:lstStyle/>
          <a:p>
            <a:pPr>
              <a:spcBef>
                <a:spcPct val="0"/>
              </a:spcBef>
              <a:buClr>
                <a:schemeClr val="tx2"/>
              </a:buClr>
              <a:buSzPct val="100000"/>
            </a:pPr>
            <a:r>
              <a:rPr lang="en-US" sz="1800" kern="1200" dirty="0" smtClean="0">
                <a:solidFill>
                  <a:schemeClr val="tx1"/>
                </a:solidFill>
                <a:latin typeface="Century Gothic" panose="020B0502020202020204" pitchFamily="34" charset="0"/>
              </a:rPr>
              <a:t>ITU </a:t>
            </a:r>
            <a:r>
              <a:rPr lang="en-US" sz="1800" kern="1200" dirty="0" err="1" smtClean="0">
                <a:solidFill>
                  <a:schemeClr val="tx1"/>
                </a:solidFill>
                <a:latin typeface="Century Gothic" panose="020B0502020202020204" pitchFamily="34" charset="0"/>
              </a:rPr>
              <a:t>TechWatch</a:t>
            </a:r>
            <a:r>
              <a:rPr lang="en-US" sz="1800" kern="1200" dirty="0" smtClean="0">
                <a:solidFill>
                  <a:schemeClr val="tx1"/>
                </a:solidFill>
                <a:latin typeface="Century Gothic" panose="020B0502020202020204" pitchFamily="34" charset="0"/>
              </a:rPr>
              <a:t> Reports</a:t>
            </a:r>
          </a:p>
          <a:p>
            <a:pPr>
              <a:spcBef>
                <a:spcPct val="0"/>
              </a:spcBef>
              <a:buClr>
                <a:schemeClr val="tx2"/>
              </a:buClr>
              <a:buSzPct val="100000"/>
            </a:pPr>
            <a:endParaRPr lang="en-US" sz="1800" kern="1200" dirty="0">
              <a:solidFill>
                <a:schemeClr val="tx1"/>
              </a:solidFill>
              <a:latin typeface="Century Gothic" panose="020B0502020202020204" pitchFamily="34" charset="0"/>
            </a:endParaRPr>
          </a:p>
          <a:p>
            <a:pPr>
              <a:spcBef>
                <a:spcPct val="0"/>
              </a:spcBef>
              <a:buClr>
                <a:schemeClr val="tx2"/>
              </a:buClr>
              <a:buSzPct val="100000"/>
            </a:pPr>
            <a:r>
              <a:rPr lang="en-US" sz="1800" kern="1200" dirty="0" smtClean="0">
                <a:solidFill>
                  <a:schemeClr val="tx1"/>
                </a:solidFill>
                <a:latin typeface="Century Gothic" panose="020B0502020202020204" pitchFamily="34" charset="0"/>
              </a:rPr>
              <a:t>Survey </a:t>
            </a:r>
            <a:r>
              <a:rPr lang="en-US" sz="1800" kern="1200" dirty="0">
                <a:solidFill>
                  <a:schemeClr val="tx1"/>
                </a:solidFill>
                <a:latin typeface="Century Gothic" panose="020B0502020202020204" pitchFamily="34" charset="0"/>
              </a:rPr>
              <a:t>the ICT landscape to capture new topics for standardization</a:t>
            </a:r>
          </a:p>
          <a:p>
            <a:pPr>
              <a:spcBef>
                <a:spcPct val="0"/>
              </a:spcBef>
              <a:buClr>
                <a:schemeClr val="tx1"/>
              </a:buClr>
              <a:buSzPct val="100000"/>
            </a:pPr>
            <a:endParaRPr lang="en-US" sz="1800" kern="1200" dirty="0" smtClean="0">
              <a:latin typeface="Century Gothic" panose="020B0502020202020204" pitchFamily="34" charset="0"/>
            </a:endParaRPr>
          </a:p>
          <a:p>
            <a:pPr>
              <a:spcBef>
                <a:spcPct val="0"/>
              </a:spcBef>
              <a:buClr>
                <a:schemeClr val="tx1"/>
              </a:buClr>
              <a:buSzPct val="100000"/>
            </a:pPr>
            <a:endParaRPr lang="en-US" sz="1800" kern="1200" dirty="0">
              <a:latin typeface="Century Gothic" panose="020B0502020202020204" pitchFamily="34" charset="0"/>
            </a:endParaRPr>
          </a:p>
          <a:p>
            <a:pPr>
              <a:spcBef>
                <a:spcPct val="0"/>
              </a:spcBef>
              <a:buClr>
                <a:schemeClr val="tx1"/>
              </a:buClr>
              <a:buSzPct val="100000"/>
            </a:pPr>
            <a:endParaRPr lang="x-none" sz="1800" kern="1200" dirty="0">
              <a:latin typeface="Century Gothic" panose="020B0502020202020204" pitchFamily="34" charset="0"/>
            </a:endParaRPr>
          </a:p>
          <a:p>
            <a:endParaRPr lang="en-US" sz="1800" kern="1200" dirty="0"/>
          </a:p>
        </p:txBody>
      </p:sp>
      <p:pic>
        <p:nvPicPr>
          <p:cNvPr id="12290" name="Picture 2" descr="http://www.itu.int/en/ITU-T/techwatch/PublishingImages/bigdata-report-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320142"/>
            <a:ext cx="2070485" cy="2928258"/>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8315" y="3320142"/>
            <a:ext cx="2070485" cy="2928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3873" y="3320142"/>
            <a:ext cx="2075727" cy="2928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472500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85800" y="838200"/>
            <a:ext cx="7391400" cy="685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chemeClr val="tx2"/>
                </a:solidFill>
                <a:latin typeface="+mn-lt"/>
                <a:cs typeface="Aharoni" panose="02010803020104030203" pitchFamily="2" charset="-79"/>
              </a:rPr>
              <a:t>ITU’s Standardization </a:t>
            </a:r>
            <a:r>
              <a:rPr lang="en-US" sz="2800" b="1" dirty="0">
                <a:solidFill>
                  <a:schemeClr val="tx2"/>
                </a:solidFill>
                <a:latin typeface="+mn-lt"/>
                <a:cs typeface="Aharoni" panose="02010803020104030203" pitchFamily="2" charset="-79"/>
              </a:rPr>
              <a:t>Sector</a:t>
            </a:r>
            <a:r>
              <a:rPr lang="en-US" sz="2800" b="1" dirty="0" smtClean="0">
                <a:solidFill>
                  <a:schemeClr val="tx2"/>
                </a:solidFill>
                <a:latin typeface="+mn-lt"/>
                <a:cs typeface="Aharoni" panose="02010803020104030203" pitchFamily="2" charset="-79"/>
              </a:rPr>
              <a:t> </a:t>
            </a:r>
            <a:endParaRPr lang="en-US" sz="2800" b="1" dirty="0">
              <a:solidFill>
                <a:schemeClr val="tx2"/>
              </a:solidFill>
              <a:latin typeface="+mn-lt"/>
              <a:cs typeface="Aharoni" panose="02010803020104030203" pitchFamily="2" charset="-79"/>
            </a:endParaRPr>
          </a:p>
        </p:txBody>
      </p:sp>
      <p:sp>
        <p:nvSpPr>
          <p:cNvPr id="6" name="TextBox 5"/>
          <p:cNvSpPr txBox="1"/>
          <p:nvPr/>
        </p:nvSpPr>
        <p:spPr>
          <a:xfrm>
            <a:off x="1143000" y="1732002"/>
            <a:ext cx="6934200" cy="1477328"/>
          </a:xfrm>
          <a:prstGeom prst="rect">
            <a:avLst/>
          </a:prstGeom>
          <a:noFill/>
        </p:spPr>
        <p:txBody>
          <a:bodyPr wrap="square" rtlCol="0">
            <a:spAutoFit/>
          </a:bodyPr>
          <a:lstStyle/>
          <a:p>
            <a:pPr algn="ctr"/>
            <a:r>
              <a:rPr lang="en-US" dirty="0" smtClean="0">
                <a:latin typeface="Century Gothic" panose="020B0502020202020204" pitchFamily="34" charset="0"/>
              </a:rPr>
              <a:t>Produces </a:t>
            </a:r>
            <a:r>
              <a:rPr lang="en-US" b="1" dirty="0" smtClean="0">
                <a:latin typeface="Century Gothic" panose="020B0502020202020204" pitchFamily="34" charset="0"/>
              </a:rPr>
              <a:t>standards</a:t>
            </a:r>
            <a:r>
              <a:rPr lang="en-US" dirty="0" smtClean="0">
                <a:latin typeface="Century Gothic" panose="020B0502020202020204" pitchFamily="34" charset="0"/>
              </a:rPr>
              <a:t> </a:t>
            </a:r>
            <a:r>
              <a:rPr lang="en-US" dirty="0">
                <a:latin typeface="Century Gothic" panose="020B0502020202020204" pitchFamily="34" charset="0"/>
              </a:rPr>
              <a:t>covering all fields of </a:t>
            </a:r>
            <a:r>
              <a:rPr lang="en-US" dirty="0" smtClean="0">
                <a:latin typeface="Century Gothic" panose="020B0502020202020204" pitchFamily="34" charset="0"/>
              </a:rPr>
              <a:t>telecommunications on a worldwide basis </a:t>
            </a:r>
          </a:p>
          <a:p>
            <a:pPr algn="ctr"/>
            <a:endParaRPr lang="en-US" dirty="0">
              <a:latin typeface="Century Gothic" panose="020B0502020202020204" pitchFamily="34" charset="0"/>
            </a:endParaRPr>
          </a:p>
          <a:p>
            <a:pPr algn="ctr"/>
            <a:r>
              <a:rPr lang="en-US" dirty="0" smtClean="0">
                <a:latin typeface="Century Gothic" panose="020B0502020202020204" pitchFamily="34" charset="0"/>
              </a:rPr>
              <a:t>Defines </a:t>
            </a:r>
            <a:r>
              <a:rPr lang="en-US" b="1" dirty="0">
                <a:latin typeface="Century Gothic" panose="020B0502020202020204" pitchFamily="34" charset="0"/>
              </a:rPr>
              <a:t>tariff and accounting </a:t>
            </a:r>
            <a:r>
              <a:rPr lang="en-US" dirty="0">
                <a:latin typeface="Century Gothic" panose="020B0502020202020204" pitchFamily="34" charset="0"/>
              </a:rPr>
              <a:t>principles </a:t>
            </a:r>
            <a:r>
              <a:rPr lang="en-US" dirty="0" smtClean="0">
                <a:latin typeface="Century Gothic" panose="020B0502020202020204" pitchFamily="34" charset="0"/>
              </a:rPr>
              <a:t>for international </a:t>
            </a:r>
            <a:r>
              <a:rPr lang="en-US" dirty="0">
                <a:latin typeface="Century Gothic" panose="020B0502020202020204" pitchFamily="34" charset="0"/>
              </a:rPr>
              <a:t>telecommunication services</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494705"/>
            <a:ext cx="5607050" cy="282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92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57200" y="2057400"/>
            <a:ext cx="7924800" cy="4038600"/>
          </a:xfrm>
        </p:spPr>
        <p:txBody>
          <a:bodyPr/>
          <a:lstStyle/>
          <a:p>
            <a:pPr algn="l"/>
            <a:endParaRPr lang="en-US" sz="1800" dirty="0" smtClean="0"/>
          </a:p>
          <a:p>
            <a:endParaRPr lang="en-US" sz="1800" dirty="0" smtClean="0"/>
          </a:p>
          <a:p>
            <a:pPr algn="l">
              <a:buFont typeface="Wingdings" pitchFamily="2" charset="2"/>
              <a:buChar char="ü"/>
            </a:pPr>
            <a:endParaRPr lang="en-US" sz="1800" dirty="0" smtClean="0"/>
          </a:p>
          <a:p>
            <a:pPr algn="l"/>
            <a:endParaRPr lang="en-US" sz="1800" dirty="0" smtClean="0"/>
          </a:p>
        </p:txBody>
      </p:sp>
      <p:sp>
        <p:nvSpPr>
          <p:cNvPr id="4" name="Title 6"/>
          <p:cNvSpPr txBox="1">
            <a:spLocks/>
          </p:cNvSpPr>
          <p:nvPr/>
        </p:nvSpPr>
        <p:spPr>
          <a:xfrm>
            <a:off x="381000" y="838200"/>
            <a:ext cx="8424936" cy="553998"/>
          </a:xfrm>
          <a:prstGeom prst="rect">
            <a:avLst/>
          </a:prstGeom>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es-AR" sz="3200" b="1" i="0" u="none" strike="noStrike" kern="0" cap="none" spc="0" normalizeH="0" baseline="0" noProof="0" dirty="0">
              <a:ln>
                <a:noFill/>
              </a:ln>
              <a:solidFill>
                <a:schemeClr val="tx2"/>
              </a:solidFill>
              <a:effectLst/>
              <a:uLnTx/>
              <a:uFillTx/>
              <a:latin typeface="+mj-lt"/>
              <a:ea typeface="+mj-ea"/>
              <a:cs typeface="+mj-cs"/>
            </a:endParaRPr>
          </a:p>
        </p:txBody>
      </p:sp>
      <p:sp>
        <p:nvSpPr>
          <p:cNvPr id="5" name="Title 6"/>
          <p:cNvSpPr txBox="1">
            <a:spLocks/>
          </p:cNvSpPr>
          <p:nvPr/>
        </p:nvSpPr>
        <p:spPr>
          <a:xfrm>
            <a:off x="533400" y="838200"/>
            <a:ext cx="8424936" cy="553998"/>
          </a:xfrm>
          <a:prstGeom prst="rect">
            <a:avLst/>
          </a:prstGeom>
        </p:spPr>
        <p:txBody>
          <a:bodyPr/>
          <a:lstStyle/>
          <a:p>
            <a:pPr lvl="0" algn="ctr" rtl="1" eaLnBrk="0" fontAlgn="base" hangingPunct="0">
              <a:spcBef>
                <a:spcPct val="0"/>
              </a:spcBef>
              <a:spcAft>
                <a:spcPct val="0"/>
              </a:spcAft>
              <a:defRPr/>
            </a:pPr>
            <a:r>
              <a:rPr lang="es-AR" sz="2800" b="1" kern="0" dirty="0" smtClean="0">
                <a:solidFill>
                  <a:schemeClr val="tx2"/>
                </a:solidFill>
                <a:cs typeface="Aharoni" panose="02010803020104030203" pitchFamily="2" charset="-79"/>
              </a:rPr>
              <a:t>ITU </a:t>
            </a:r>
            <a:r>
              <a:rPr lang="es-AR" sz="2800" b="1" kern="0" dirty="0" err="1" smtClean="0">
                <a:solidFill>
                  <a:schemeClr val="tx2"/>
                </a:solidFill>
                <a:cs typeface="Aharoni" panose="02010803020104030203" pitchFamily="2" charset="-79"/>
              </a:rPr>
              <a:t>Kaleidoscope</a:t>
            </a:r>
            <a:r>
              <a:rPr lang="es-AR" sz="2800" b="1" kern="0" dirty="0" smtClean="0">
                <a:solidFill>
                  <a:schemeClr val="tx2"/>
                </a:solidFill>
                <a:cs typeface="Aharoni" panose="02010803020104030203" pitchFamily="2" charset="-79"/>
              </a:rPr>
              <a:t> </a:t>
            </a:r>
          </a:p>
          <a:p>
            <a:pPr lvl="0" algn="ctr" rtl="1" eaLnBrk="0" fontAlgn="base" hangingPunct="0">
              <a:spcBef>
                <a:spcPct val="0"/>
              </a:spcBef>
              <a:spcAft>
                <a:spcPct val="0"/>
              </a:spcAft>
              <a:defRPr/>
            </a:pPr>
            <a:r>
              <a:rPr lang="es-AR" sz="2800" b="1" kern="0" dirty="0" err="1" smtClean="0">
                <a:solidFill>
                  <a:schemeClr val="tx2"/>
                </a:solidFill>
                <a:cs typeface="Aharoni" panose="02010803020104030203" pitchFamily="2" charset="-79"/>
              </a:rPr>
              <a:t>Academic</a:t>
            </a:r>
            <a:r>
              <a:rPr lang="es-AR" sz="2800" b="1" kern="0" dirty="0" smtClean="0">
                <a:solidFill>
                  <a:schemeClr val="tx2"/>
                </a:solidFill>
                <a:cs typeface="Aharoni" panose="02010803020104030203" pitchFamily="2" charset="-79"/>
              </a:rPr>
              <a:t> </a:t>
            </a:r>
            <a:r>
              <a:rPr lang="es-AR" sz="2800" b="1" kern="0" dirty="0" err="1" smtClean="0">
                <a:solidFill>
                  <a:schemeClr val="tx2"/>
                </a:solidFill>
                <a:cs typeface="Aharoni" panose="02010803020104030203" pitchFamily="2" charset="-79"/>
              </a:rPr>
              <a:t>Conference</a:t>
            </a:r>
            <a:endParaRPr kumimoji="0" lang="es-AR" sz="2800" b="1" i="0" u="none" strike="noStrike" kern="0" cap="none" spc="0" normalizeH="0" baseline="0" noProof="0" dirty="0">
              <a:ln>
                <a:noFill/>
              </a:ln>
              <a:solidFill>
                <a:schemeClr val="tx2"/>
              </a:solidFill>
              <a:effectLst/>
              <a:uLnTx/>
              <a:uFillTx/>
              <a:ea typeface="+mj-ea"/>
              <a:cs typeface="Aharoni" panose="02010803020104030203" pitchFamily="2" charset="-79"/>
            </a:endParaRPr>
          </a:p>
        </p:txBody>
      </p:sp>
      <p:pic>
        <p:nvPicPr>
          <p:cNvPr id="6" name="Picture 2" descr="http://www.itu.int/en/ITU-T/academia/kaleidoscope/2014/PublishingImages/Kaleidoscope%20poster%20version%2023%20august.jpg">
            <a:hlinkClick r:id="rId3"/>
          </p:cNvPr>
          <p:cNvPicPr>
            <a:picLocks noChangeAspect="1" noChangeArrowheads="1"/>
          </p:cNvPicPr>
          <p:nvPr/>
        </p:nvPicPr>
        <p:blipFill>
          <a:blip r:embed="rId4" cstate="print"/>
          <a:srcRect/>
          <a:stretch>
            <a:fillRect/>
          </a:stretch>
        </p:blipFill>
        <p:spPr bwMode="auto">
          <a:xfrm>
            <a:off x="6019800" y="2346067"/>
            <a:ext cx="2610071" cy="3633236"/>
          </a:xfrm>
          <a:prstGeom prst="rect">
            <a:avLst/>
          </a:prstGeom>
          <a:noFill/>
        </p:spPr>
      </p:pic>
      <p:sp>
        <p:nvSpPr>
          <p:cNvPr id="8" name="TextBox 7"/>
          <p:cNvSpPr txBox="1"/>
          <p:nvPr/>
        </p:nvSpPr>
        <p:spPr>
          <a:xfrm>
            <a:off x="228600" y="2527280"/>
            <a:ext cx="6019800" cy="3416320"/>
          </a:xfrm>
          <a:prstGeom prst="rect">
            <a:avLst/>
          </a:prstGeom>
          <a:noFill/>
        </p:spPr>
        <p:txBody>
          <a:bodyPr wrap="square" rtlCol="0">
            <a:spAutoFit/>
          </a:bodyPr>
          <a:lstStyle/>
          <a:p>
            <a:pPr marL="285750" indent="-285750">
              <a:buClr>
                <a:schemeClr val="tx2"/>
              </a:buClr>
              <a:buFont typeface="Wingdings" panose="05000000000000000000" pitchFamily="2" charset="2"/>
              <a:buChar char="§"/>
            </a:pPr>
            <a:endParaRPr lang="en-US" dirty="0" smtClean="0">
              <a:latin typeface="Century Gothic" panose="020B0502020202020204" pitchFamily="34" charset="0"/>
            </a:endParaRPr>
          </a:p>
          <a:p>
            <a:pPr marL="285750" indent="-285750">
              <a:buClr>
                <a:schemeClr val="tx2">
                  <a:lumMod val="75000"/>
                </a:schemeClr>
              </a:buClr>
              <a:buFont typeface="Wingdings" panose="05000000000000000000" pitchFamily="2" charset="2"/>
              <a:buChar char="§"/>
            </a:pPr>
            <a:r>
              <a:rPr lang="en-US" dirty="0" smtClean="0">
                <a:latin typeface="Century Gothic" panose="020B0502020202020204" pitchFamily="34" charset="0"/>
              </a:rPr>
              <a:t> Brainstorming on future trends in ICTs standardization</a:t>
            </a:r>
          </a:p>
          <a:p>
            <a:pPr marL="457200" indent="-457200">
              <a:buClr>
                <a:schemeClr val="tx2">
                  <a:lumMod val="75000"/>
                </a:schemeClr>
              </a:buClr>
              <a:buFont typeface="Wingdings" panose="05000000000000000000" pitchFamily="2" charset="2"/>
              <a:buChar char="§"/>
            </a:pPr>
            <a:endParaRPr lang="en-US" dirty="0" smtClean="0">
              <a:latin typeface="Century Gothic" panose="020B0502020202020204" pitchFamily="34" charset="0"/>
            </a:endParaRPr>
          </a:p>
          <a:p>
            <a:pPr marL="457200" indent="-457200">
              <a:buClr>
                <a:schemeClr val="tx2">
                  <a:lumMod val="75000"/>
                </a:schemeClr>
              </a:buClr>
              <a:buFont typeface="Wingdings" panose="05000000000000000000" pitchFamily="2" charset="2"/>
              <a:buChar char="§"/>
            </a:pPr>
            <a:endParaRPr lang="en-US" dirty="0" smtClean="0">
              <a:latin typeface="Century Gothic" panose="020B0502020202020204" pitchFamily="34" charset="0"/>
            </a:endParaRPr>
          </a:p>
          <a:p>
            <a:pPr marL="285750" indent="-285750">
              <a:buClr>
                <a:schemeClr val="tx2">
                  <a:lumMod val="75000"/>
                </a:schemeClr>
              </a:buClr>
              <a:buFont typeface="Wingdings" panose="05000000000000000000" pitchFamily="2" charset="2"/>
              <a:buChar char="§"/>
            </a:pPr>
            <a:r>
              <a:rPr lang="en-US" dirty="0" smtClean="0">
                <a:latin typeface="Century Gothic" panose="020B0502020202020204" pitchFamily="34" charset="0"/>
              </a:rPr>
              <a:t> Total prize of USD 10,000 for top 3 papers</a:t>
            </a:r>
          </a:p>
          <a:p>
            <a:pPr>
              <a:buClr>
                <a:schemeClr val="tx2">
                  <a:lumMod val="75000"/>
                </a:schemeClr>
              </a:buClr>
            </a:pPr>
            <a:endParaRPr lang="en-US" dirty="0" smtClean="0">
              <a:latin typeface="Century Gothic" panose="020B0502020202020204" pitchFamily="34" charset="0"/>
            </a:endParaRPr>
          </a:p>
          <a:p>
            <a:pPr>
              <a:buClr>
                <a:schemeClr val="tx2">
                  <a:lumMod val="75000"/>
                </a:schemeClr>
              </a:buClr>
            </a:pPr>
            <a:endParaRPr lang="en-US" dirty="0" smtClean="0">
              <a:latin typeface="Century Gothic" panose="020B0502020202020204" pitchFamily="34" charset="0"/>
            </a:endParaRPr>
          </a:p>
          <a:p>
            <a:pPr marL="285750" indent="-285750">
              <a:buClr>
                <a:schemeClr val="tx2">
                  <a:lumMod val="75000"/>
                </a:schemeClr>
              </a:buClr>
              <a:buFont typeface="Wingdings" panose="05000000000000000000" pitchFamily="2" charset="2"/>
              <a:buChar char="§"/>
            </a:pPr>
            <a:r>
              <a:rPr lang="en-US" dirty="0" smtClean="0">
                <a:latin typeface="Century Gothic" panose="020B0502020202020204" pitchFamily="34" charset="0"/>
              </a:rPr>
              <a:t> K-14: Living in a converged world - impossible without standards? </a:t>
            </a:r>
          </a:p>
          <a:p>
            <a:pPr>
              <a:buClr>
                <a:schemeClr val="tx2">
                  <a:lumMod val="75000"/>
                </a:schemeClr>
              </a:buClr>
            </a:pPr>
            <a:r>
              <a:rPr lang="en-US" dirty="0" smtClean="0">
                <a:latin typeface="Century Gothic" panose="020B0502020202020204" pitchFamily="34" charset="0"/>
              </a:rPr>
              <a:t>    Saint Petersburg, 3-5 June 2014</a:t>
            </a:r>
          </a:p>
          <a:p>
            <a:pPr marL="285750" indent="-285750">
              <a:buClr>
                <a:schemeClr val="tx2">
                  <a:lumMod val="75000"/>
                </a:schemeClr>
              </a:buClr>
              <a:buFont typeface="Wingdings" panose="05000000000000000000" pitchFamily="2" charset="2"/>
              <a:buChar char="ü"/>
            </a:pPr>
            <a:endParaRPr lang="en-US" dirty="0">
              <a:latin typeface="Century Gothic" panose="020B0502020202020204" pitchFamily="34" charset="0"/>
            </a:endParaRPr>
          </a:p>
        </p:txBody>
      </p:sp>
    </p:spTree>
    <p:extLst>
      <p:ext uri="{BB962C8B-B14F-4D97-AF65-F5344CB8AC3E}">
        <p14:creationId xmlns:p14="http://schemas.microsoft.com/office/powerpoint/2010/main" val="88007863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57200" y="2057400"/>
            <a:ext cx="7924800" cy="4038600"/>
          </a:xfrm>
        </p:spPr>
        <p:txBody>
          <a:bodyPr/>
          <a:lstStyle/>
          <a:p>
            <a:pPr algn="l"/>
            <a:endParaRPr lang="en-US" sz="1800" dirty="0" smtClean="0"/>
          </a:p>
          <a:p>
            <a:endParaRPr lang="en-US" sz="1800" dirty="0" smtClean="0"/>
          </a:p>
          <a:p>
            <a:pPr algn="l">
              <a:buFont typeface="Wingdings" pitchFamily="2" charset="2"/>
              <a:buChar char="ü"/>
            </a:pPr>
            <a:endParaRPr lang="en-US" sz="1800" dirty="0" smtClean="0"/>
          </a:p>
          <a:p>
            <a:pPr algn="l"/>
            <a:endParaRPr lang="en-US" sz="1800" dirty="0" smtClean="0"/>
          </a:p>
        </p:txBody>
      </p:sp>
      <p:sp>
        <p:nvSpPr>
          <p:cNvPr id="4" name="Title 6"/>
          <p:cNvSpPr txBox="1">
            <a:spLocks/>
          </p:cNvSpPr>
          <p:nvPr/>
        </p:nvSpPr>
        <p:spPr>
          <a:xfrm>
            <a:off x="381000" y="838200"/>
            <a:ext cx="8424936" cy="553998"/>
          </a:xfrm>
          <a:prstGeom prst="rect">
            <a:avLst/>
          </a:prstGeom>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endParaRPr kumimoji="0" lang="es-AR" sz="3200" b="1" i="0" u="none" strike="noStrike" kern="0" cap="none" spc="0" normalizeH="0" baseline="0" noProof="0" dirty="0">
              <a:ln>
                <a:noFill/>
              </a:ln>
              <a:solidFill>
                <a:schemeClr val="tx2"/>
              </a:solidFill>
              <a:effectLst/>
              <a:uLnTx/>
              <a:uFillTx/>
              <a:latin typeface="+mj-lt"/>
              <a:ea typeface="+mj-ea"/>
              <a:cs typeface="+mj-cs"/>
            </a:endParaRPr>
          </a:p>
        </p:txBody>
      </p:sp>
      <p:sp>
        <p:nvSpPr>
          <p:cNvPr id="5" name="Title 6"/>
          <p:cNvSpPr txBox="1">
            <a:spLocks/>
          </p:cNvSpPr>
          <p:nvPr/>
        </p:nvSpPr>
        <p:spPr>
          <a:xfrm>
            <a:off x="533400" y="1066800"/>
            <a:ext cx="8424936" cy="553998"/>
          </a:xfrm>
          <a:prstGeom prst="rect">
            <a:avLst/>
          </a:prstGeom>
        </p:spPr>
        <p:txBody>
          <a:bodyPr/>
          <a:lstStyle/>
          <a:p>
            <a:pPr lvl="0" algn="ctr" rtl="1" eaLnBrk="0" fontAlgn="base" hangingPunct="0">
              <a:spcBef>
                <a:spcPct val="0"/>
              </a:spcBef>
              <a:spcAft>
                <a:spcPct val="0"/>
              </a:spcAft>
              <a:defRPr/>
            </a:pPr>
            <a:r>
              <a:rPr lang="es-AR" sz="4000" b="1" kern="0" noProof="0" dirty="0" smtClean="0">
                <a:solidFill>
                  <a:schemeClr val="tx2"/>
                </a:solidFill>
                <a:cs typeface="Aharoni" panose="02010803020104030203" pitchFamily="2" charset="-79"/>
              </a:rPr>
              <a:t>THANK YOU</a:t>
            </a:r>
            <a:endParaRPr kumimoji="0" lang="es-AR" sz="4000" b="1" i="0" u="none" strike="noStrike" kern="0" cap="none" spc="0" normalizeH="0" baseline="0" noProof="0" dirty="0">
              <a:ln>
                <a:noFill/>
              </a:ln>
              <a:solidFill>
                <a:schemeClr val="tx2"/>
              </a:solidFill>
              <a:effectLst/>
              <a:uLnTx/>
              <a:uFillTx/>
              <a:ea typeface="+mj-ea"/>
              <a:cs typeface="Aharoni" panose="02010803020104030203" pitchFamily="2" charset="-79"/>
            </a:endParaRPr>
          </a:p>
        </p:txBody>
      </p:sp>
      <p:pic>
        <p:nvPicPr>
          <p:cNvPr id="14344" name="Picture 8" descr="https://farm3.staticflickr.com/2834/11832913965_09e0d874ad_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133599"/>
            <a:ext cx="7980355" cy="403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86344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990600" y="1828800"/>
            <a:ext cx="6858000" cy="2447925"/>
          </a:xfrm>
        </p:spPr>
        <p:txBody>
          <a:bodyPr/>
          <a:lstStyle/>
          <a:p>
            <a:r>
              <a:rPr lang="en-US" sz="1800" dirty="0" smtClean="0">
                <a:latin typeface="Century Gothic" panose="020B0502020202020204" pitchFamily="34" charset="0"/>
              </a:rPr>
              <a:t> 193 </a:t>
            </a:r>
            <a:r>
              <a:rPr lang="en-US" sz="1800" b="1" dirty="0">
                <a:latin typeface="Century Gothic" panose="020B0502020202020204" pitchFamily="34" charset="0"/>
              </a:rPr>
              <a:t>M</a:t>
            </a:r>
            <a:r>
              <a:rPr lang="en-US" sz="1800" b="1" dirty="0" smtClean="0">
                <a:latin typeface="Century Gothic" panose="020B0502020202020204" pitchFamily="34" charset="0"/>
              </a:rPr>
              <a:t>ember States </a:t>
            </a:r>
            <a:r>
              <a:rPr lang="en-US" sz="1800" dirty="0" smtClean="0">
                <a:latin typeface="Century Gothic" panose="020B0502020202020204" pitchFamily="34" charset="0"/>
              </a:rPr>
              <a:t>and Regulatory </a:t>
            </a:r>
            <a:r>
              <a:rPr lang="en-US" sz="1800" dirty="0">
                <a:latin typeface="Century Gothic" panose="020B0502020202020204" pitchFamily="34" charset="0"/>
              </a:rPr>
              <a:t>B</a:t>
            </a:r>
            <a:r>
              <a:rPr lang="en-US" sz="1800" dirty="0" smtClean="0">
                <a:latin typeface="Century Gothic" panose="020B0502020202020204" pitchFamily="34" charset="0"/>
              </a:rPr>
              <a:t>odies</a:t>
            </a:r>
          </a:p>
          <a:p>
            <a:endParaRPr lang="en-US" sz="1800" dirty="0" smtClean="0">
              <a:latin typeface="Century Gothic" panose="020B0502020202020204" pitchFamily="34" charset="0"/>
            </a:endParaRPr>
          </a:p>
          <a:p>
            <a:r>
              <a:rPr lang="en-US" sz="1800" dirty="0" smtClean="0">
                <a:latin typeface="Century Gothic" panose="020B0502020202020204" pitchFamily="34" charset="0"/>
              </a:rPr>
              <a:t>450 </a:t>
            </a:r>
            <a:r>
              <a:rPr lang="en-US" sz="1800" b="1" dirty="0" smtClean="0">
                <a:latin typeface="Century Gothic" panose="020B0502020202020204" pitchFamily="34" charset="0"/>
              </a:rPr>
              <a:t>Companies</a:t>
            </a:r>
            <a:r>
              <a:rPr lang="en-US" sz="1800" dirty="0" smtClean="0">
                <a:latin typeface="Century Gothic" panose="020B0502020202020204" pitchFamily="34" charset="0"/>
              </a:rPr>
              <a:t>, Business Associations, NGOs</a:t>
            </a:r>
          </a:p>
          <a:p>
            <a:endParaRPr lang="en-US" sz="1800" dirty="0" smtClean="0">
              <a:latin typeface="Century Gothic" panose="020B0502020202020204" pitchFamily="34" charset="0"/>
            </a:endParaRPr>
          </a:p>
          <a:p>
            <a:r>
              <a:rPr lang="en-US" sz="1800" dirty="0" smtClean="0">
                <a:latin typeface="Century Gothic" panose="020B0502020202020204" pitchFamily="34" charset="0"/>
              </a:rPr>
              <a:t>45 </a:t>
            </a:r>
            <a:r>
              <a:rPr lang="en-US" sz="1800" b="1" dirty="0" smtClean="0">
                <a:latin typeface="Century Gothic" panose="020B0502020202020204" pitchFamily="34" charset="0"/>
              </a:rPr>
              <a:t>Universities</a:t>
            </a:r>
            <a:r>
              <a:rPr lang="en-US" sz="1800" dirty="0" smtClean="0">
                <a:latin typeface="Century Gothic" panose="020B0502020202020204" pitchFamily="34" charset="0"/>
              </a:rPr>
              <a:t> &amp; Research Establishments</a:t>
            </a:r>
          </a:p>
          <a:p>
            <a:endParaRPr lang="en-US" sz="1800" dirty="0">
              <a:latin typeface="Century Gothic" panose="020B0502020202020204" pitchFamily="34" charset="0"/>
            </a:endParaRPr>
          </a:p>
        </p:txBody>
      </p:sp>
      <p:sp>
        <p:nvSpPr>
          <p:cNvPr id="4" name="Title 6"/>
          <p:cNvSpPr txBox="1">
            <a:spLocks/>
          </p:cNvSpPr>
          <p:nvPr/>
        </p:nvSpPr>
        <p:spPr>
          <a:xfrm>
            <a:off x="76200" y="893802"/>
            <a:ext cx="8424936" cy="553998"/>
          </a:xfrm>
          <a:prstGeom prst="rect">
            <a:avLst/>
          </a:prstGeom>
        </p:spPr>
        <p:txBody>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es-AR" sz="2800" b="1" i="0" u="none" strike="noStrike" kern="0" cap="none" spc="0" normalizeH="0" baseline="0" noProof="0" dirty="0" smtClean="0">
                <a:ln>
                  <a:noFill/>
                </a:ln>
                <a:solidFill>
                  <a:schemeClr val="tx2"/>
                </a:solidFill>
                <a:effectLst/>
                <a:uLnTx/>
                <a:uFillTx/>
                <a:ea typeface="+mj-ea"/>
                <a:cs typeface="Aharoni" panose="02010803020104030203" pitchFamily="2" charset="-79"/>
              </a:rPr>
              <a:t>ITU-T Membership</a:t>
            </a:r>
            <a:endParaRPr kumimoji="0" lang="es-AR" sz="2800" b="1" i="0" u="none" strike="noStrike" kern="0" cap="none" spc="0" normalizeH="0" baseline="0" noProof="0" dirty="0">
              <a:ln>
                <a:noFill/>
              </a:ln>
              <a:solidFill>
                <a:schemeClr val="tx2"/>
              </a:solidFill>
              <a:effectLst/>
              <a:uLnTx/>
              <a:uFillTx/>
              <a:ea typeface="+mj-ea"/>
              <a:cs typeface="Aharoni" panose="02010803020104030203" pitchFamily="2" charset="-79"/>
            </a:endParaRPr>
          </a:p>
        </p:txBody>
      </p:sp>
      <p:pic>
        <p:nvPicPr>
          <p:cNvPr id="8194" name="Picture 2" descr="http://www.catalyst.org/uploads/styles/content-large/public/membership.jpg?itok=b6jE-6yk"/>
          <p:cNvPicPr>
            <a:picLocks noChangeAspect="1" noChangeArrowheads="1"/>
          </p:cNvPicPr>
          <p:nvPr/>
        </p:nvPicPr>
        <p:blipFill>
          <a:blip r:embed="rId3" cstate="print"/>
          <a:srcRect/>
          <a:stretch>
            <a:fillRect/>
          </a:stretch>
        </p:blipFill>
        <p:spPr bwMode="auto">
          <a:xfrm>
            <a:off x="1295400" y="3810000"/>
            <a:ext cx="6457950" cy="26670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hy is standardization important?"/>
          <p:cNvSpPr>
            <a:spLocks noGrp="1"/>
          </p:cNvSpPr>
          <p:nvPr>
            <p:ph type="title"/>
          </p:nvPr>
        </p:nvSpPr>
        <p:spPr/>
        <p:txBody>
          <a:bodyPr>
            <a:noAutofit/>
          </a:bodyPr>
          <a:lstStyle/>
          <a:p>
            <a:pPr lvl="0"/>
            <a:r>
              <a:rPr lang="en-US" sz="2800" kern="1200" dirty="0" smtClean="0">
                <a:solidFill>
                  <a:schemeClr val="tx2"/>
                </a:solidFill>
                <a:latin typeface="+mn-lt"/>
                <a:cs typeface="Aharoni" panose="02010803020104030203" pitchFamily="2" charset="-79"/>
              </a:rPr>
              <a:t>Why </a:t>
            </a:r>
            <a:r>
              <a:rPr lang="en-US" sz="2800" kern="1200" dirty="0">
                <a:solidFill>
                  <a:schemeClr val="tx2"/>
                </a:solidFill>
                <a:latin typeface="+mn-lt"/>
                <a:cs typeface="Aharoni" panose="02010803020104030203" pitchFamily="2" charset="-79"/>
              </a:rPr>
              <a:t>is standardization important? </a:t>
            </a:r>
            <a:r>
              <a:rPr lang="en-US" sz="2800" dirty="0" smtClean="0">
                <a:latin typeface="+mn-lt"/>
              </a:rPr>
              <a:t/>
            </a:r>
            <a:br>
              <a:rPr lang="en-US" sz="2800" dirty="0" smtClean="0">
                <a:latin typeface="+mn-lt"/>
              </a:rPr>
            </a:br>
            <a:endParaRPr lang="en-US" sz="2800" dirty="0">
              <a:latin typeface="+mn-lt"/>
            </a:endParaRPr>
          </a:p>
        </p:txBody>
      </p:sp>
      <p:sp>
        <p:nvSpPr>
          <p:cNvPr id="6" name="Answer to the title question with a list of 3 main reasons5"/>
          <p:cNvSpPr>
            <a:spLocks noGrp="1"/>
          </p:cNvSpPr>
          <p:nvPr>
            <p:ph idx="1"/>
          </p:nvPr>
        </p:nvSpPr>
        <p:spPr>
          <a:xfrm>
            <a:off x="684212" y="1981200"/>
            <a:ext cx="8154987" cy="4392488"/>
          </a:xfrm>
        </p:spPr>
        <p:txBody>
          <a:bodyPr>
            <a:noAutofit/>
          </a:bodyPr>
          <a:lstStyle/>
          <a:p>
            <a:pPr>
              <a:spcBef>
                <a:spcPct val="0"/>
              </a:spcBef>
              <a:spcAft>
                <a:spcPts val="1800"/>
              </a:spcAft>
              <a:buClr>
                <a:schemeClr val="tx2"/>
              </a:buClr>
              <a:buSzPct val="100000"/>
            </a:pPr>
            <a:r>
              <a:rPr lang="en-US" sz="1800" kern="1200" dirty="0">
                <a:latin typeface="Century Gothic" panose="020B0502020202020204" pitchFamily="34" charset="0"/>
              </a:rPr>
              <a:t>International Standards essential in a complex world</a:t>
            </a:r>
          </a:p>
          <a:p>
            <a:pPr>
              <a:spcBef>
                <a:spcPct val="0"/>
              </a:spcBef>
              <a:spcAft>
                <a:spcPts val="1800"/>
              </a:spcAft>
              <a:buClr>
                <a:schemeClr val="tx2"/>
              </a:buClr>
              <a:buSzPct val="100000"/>
            </a:pPr>
            <a:r>
              <a:rPr lang="en-US" sz="1800" kern="1200" dirty="0">
                <a:latin typeface="Century Gothic" panose="020B0502020202020204" pitchFamily="34" charset="0"/>
              </a:rPr>
              <a:t>Standards make things easier</a:t>
            </a:r>
          </a:p>
          <a:p>
            <a:pPr>
              <a:spcBef>
                <a:spcPct val="0"/>
              </a:spcBef>
              <a:spcAft>
                <a:spcPts val="1800"/>
              </a:spcAft>
              <a:buClr>
                <a:schemeClr val="tx2"/>
              </a:buClr>
              <a:buSzPct val="100000"/>
            </a:pPr>
            <a:r>
              <a:rPr lang="en-US" sz="1800" kern="1200" dirty="0">
                <a:latin typeface="Century Gothic" panose="020B0502020202020204" pitchFamily="34" charset="0"/>
              </a:rPr>
              <a:t>Essential for international communications </a:t>
            </a:r>
            <a:r>
              <a:rPr lang="en-US" sz="1800" kern="1200" dirty="0" smtClean="0">
                <a:latin typeface="Century Gothic" panose="020B0502020202020204" pitchFamily="34" charset="0"/>
              </a:rPr>
              <a:t>… </a:t>
            </a:r>
            <a:r>
              <a:rPr lang="en-US" sz="1800" kern="1200" dirty="0">
                <a:latin typeface="Century Gothic" panose="020B0502020202020204" pitchFamily="34" charset="0"/>
              </a:rPr>
              <a:t>and global trade</a:t>
            </a:r>
          </a:p>
          <a:p>
            <a:pPr>
              <a:spcBef>
                <a:spcPct val="0"/>
              </a:spcBef>
              <a:spcAft>
                <a:spcPts val="1800"/>
              </a:spcAft>
              <a:buClr>
                <a:schemeClr val="tx2"/>
              </a:buClr>
              <a:buSzPct val="100000"/>
            </a:pPr>
            <a:r>
              <a:rPr lang="en-US" sz="1800" kern="1200" dirty="0">
                <a:latin typeface="Century Gothic" panose="020B0502020202020204" pitchFamily="34" charset="0"/>
              </a:rPr>
              <a:t>Drive </a:t>
            </a:r>
            <a:r>
              <a:rPr lang="en-US" sz="1800" kern="1200" dirty="0" smtClean="0">
                <a:latin typeface="Century Gothic" panose="020B0502020202020204" pitchFamily="34" charset="0"/>
              </a:rPr>
              <a:t>competitiveness… </a:t>
            </a:r>
            <a:r>
              <a:rPr lang="en-US" sz="1800" kern="1200" dirty="0">
                <a:latin typeface="Century Gothic" panose="020B0502020202020204" pitchFamily="34" charset="0"/>
              </a:rPr>
              <a:t>efficiency, responsiveness and innovation</a:t>
            </a:r>
          </a:p>
          <a:p>
            <a:pPr>
              <a:spcBef>
                <a:spcPct val="0"/>
              </a:spcBef>
              <a:spcAft>
                <a:spcPts val="1800"/>
              </a:spcAft>
              <a:buClr>
                <a:schemeClr val="tx2"/>
              </a:buClr>
              <a:buSzPct val="100000"/>
            </a:pPr>
            <a:r>
              <a:rPr lang="en-US" sz="1800" kern="1200" dirty="0" smtClean="0">
                <a:latin typeface="Century Gothic" panose="020B0502020202020204" pitchFamily="34" charset="0"/>
              </a:rPr>
              <a:t>Standards provide interoperability and economies of scale</a:t>
            </a:r>
            <a:endParaRPr lang="en-US" sz="1800" kern="1200" dirty="0">
              <a:latin typeface="Century Gothic" panose="020B0502020202020204" pitchFamily="34" charset="0"/>
            </a:endParaRPr>
          </a:p>
          <a:p>
            <a:pPr>
              <a:spcBef>
                <a:spcPct val="0"/>
              </a:spcBef>
              <a:spcAft>
                <a:spcPts val="1800"/>
              </a:spcAft>
              <a:buClr>
                <a:schemeClr val="tx2"/>
              </a:buClr>
              <a:buSzPct val="100000"/>
            </a:pPr>
            <a:r>
              <a:rPr lang="en-US" sz="1800" kern="1200" dirty="0" smtClean="0">
                <a:latin typeface="Century Gothic" panose="020B0502020202020204" pitchFamily="34" charset="0"/>
              </a:rPr>
              <a:t>Lower </a:t>
            </a:r>
            <a:r>
              <a:rPr lang="en-US" sz="1800" kern="1200" dirty="0">
                <a:latin typeface="Century Gothic" panose="020B0502020202020204" pitchFamily="34" charset="0"/>
              </a:rPr>
              <a:t>prices and increase availability by reducing technical barriers and promoting compatibility between systems and networks</a:t>
            </a:r>
          </a:p>
          <a:p>
            <a:pPr>
              <a:spcBef>
                <a:spcPct val="0"/>
              </a:spcBef>
              <a:spcAft>
                <a:spcPts val="1800"/>
              </a:spcAft>
              <a:buClr>
                <a:schemeClr val="tx2"/>
              </a:buClr>
              <a:buSzPct val="100000"/>
            </a:pPr>
            <a:r>
              <a:rPr lang="en-US" sz="1800" kern="1200" dirty="0">
                <a:latin typeface="Century Gothic" panose="020B0502020202020204" pitchFamily="34" charset="0"/>
              </a:rPr>
              <a:t>Manufacturers, network operators and consumers </a:t>
            </a:r>
            <a:r>
              <a:rPr lang="en-US" sz="1800" kern="1200" dirty="0" smtClean="0">
                <a:latin typeface="Century Gothic" panose="020B0502020202020204" pitchFamily="34" charset="0"/>
              </a:rPr>
              <a:t>benefit</a:t>
            </a:r>
          </a:p>
          <a:p>
            <a:pPr>
              <a:spcBef>
                <a:spcPct val="0"/>
              </a:spcBef>
              <a:spcAft>
                <a:spcPts val="1800"/>
              </a:spcAft>
              <a:buClr>
                <a:schemeClr val="tx2"/>
              </a:buClr>
              <a:buSzPct val="100000"/>
            </a:pPr>
            <a:r>
              <a:rPr lang="en-US" sz="1800" kern="1200" dirty="0" smtClean="0">
                <a:latin typeface="Century Gothic" panose="020B0502020202020204" pitchFamily="34" charset="0"/>
              </a:rPr>
              <a:t>All ITU-T Recommendations are </a:t>
            </a:r>
            <a:r>
              <a:rPr lang="en-US" sz="1800" b="1" kern="1200" dirty="0" smtClean="0">
                <a:latin typeface="Century Gothic" panose="020B0502020202020204" pitchFamily="34" charset="0"/>
              </a:rPr>
              <a:t>freely available</a:t>
            </a:r>
            <a:endParaRPr lang="en-US" sz="1800" b="1" kern="1200" dirty="0">
              <a:latin typeface="Century Gothic" panose="020B0502020202020204" pitchFamily="34" charset="0"/>
            </a:endParaRPr>
          </a:p>
        </p:txBody>
      </p:sp>
    </p:spTree>
    <p:extLst>
      <p:ext uri="{BB962C8B-B14F-4D97-AF65-F5344CB8AC3E}">
        <p14:creationId xmlns:p14="http://schemas.microsoft.com/office/powerpoint/2010/main" val="317143694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990600"/>
            <a:ext cx="8229600" cy="1143000"/>
          </a:xfrm>
        </p:spPr>
        <p:txBody>
          <a:bodyPr/>
          <a:lstStyle/>
          <a:p>
            <a:r>
              <a:rPr lang="en-US" sz="2800" dirty="0" smtClean="0">
                <a:latin typeface="+mn-lt"/>
                <a:cs typeface="Aharoni" panose="02010803020104030203" pitchFamily="2" charset="-79"/>
              </a:rPr>
              <a:t>ITU-T Study Groups</a:t>
            </a:r>
            <a:endParaRPr lang="en-US" sz="2800" dirty="0">
              <a:latin typeface="+mn-lt"/>
              <a:cs typeface="Aharoni" panose="02010803020104030203" pitchFamily="2" charset="-79"/>
            </a:endParaRPr>
          </a:p>
        </p:txBody>
      </p:sp>
      <p:sp>
        <p:nvSpPr>
          <p:cNvPr id="3" name="TextBox 2"/>
          <p:cNvSpPr txBox="1"/>
          <p:nvPr/>
        </p:nvSpPr>
        <p:spPr>
          <a:xfrm>
            <a:off x="762000" y="1756517"/>
            <a:ext cx="4648200" cy="7780592"/>
          </a:xfrm>
          <a:prstGeom prst="rect">
            <a:avLst/>
          </a:prstGeom>
          <a:noFill/>
        </p:spPr>
        <p:txBody>
          <a:bodyPr wrap="square" rtlCol="0">
            <a:spAutoFit/>
          </a:bodyPr>
          <a:lstStyle/>
          <a:p>
            <a:pPr lvl="0" eaLnBrk="0" fontAlgn="base" hangingPunct="0">
              <a:spcBef>
                <a:spcPct val="20000"/>
              </a:spcBef>
              <a:spcAft>
                <a:spcPct val="0"/>
              </a:spcAft>
              <a:buClr>
                <a:srgbClr val="0E438A"/>
              </a:buClr>
              <a:buSzPct val="110000"/>
            </a:pPr>
            <a:endParaRPr lang="en-US" kern="0" dirty="0" smtClean="0">
              <a:solidFill>
                <a:srgbClr val="5C5C5C"/>
              </a:solidFill>
              <a:latin typeface="Century Gothic" panose="020B0502020202020204" pitchFamily="34" charset="0"/>
            </a:endParaRPr>
          </a:p>
          <a:p>
            <a:pPr fontAlgn="t">
              <a:spcAft>
                <a:spcPts val="1200"/>
              </a:spcAft>
            </a:pPr>
            <a:r>
              <a:rPr lang="en-US" dirty="0" smtClean="0">
                <a:solidFill>
                  <a:srgbClr val="5C5C5C"/>
                </a:solidFill>
                <a:latin typeface="Century Gothic" panose="020B0502020202020204" pitchFamily="34" charset="0"/>
              </a:rPr>
              <a:t>SG2 </a:t>
            </a:r>
            <a:r>
              <a:rPr lang="en-US" dirty="0">
                <a:solidFill>
                  <a:srgbClr val="5C5C5C"/>
                </a:solidFill>
                <a:latin typeface="Century Gothic" panose="020B0502020202020204" pitchFamily="34" charset="0"/>
              </a:rPr>
              <a:t>- Operational aspects</a:t>
            </a:r>
            <a:endParaRPr lang="en-US" dirty="0">
              <a:latin typeface="Century Gothic" panose="020B0502020202020204" pitchFamily="34" charset="0"/>
            </a:endParaRPr>
          </a:p>
          <a:p>
            <a:pPr fontAlgn="t">
              <a:spcAft>
                <a:spcPts val="1200"/>
              </a:spcAft>
            </a:pPr>
            <a:r>
              <a:rPr lang="en-US" dirty="0">
                <a:solidFill>
                  <a:srgbClr val="5C5C5C"/>
                </a:solidFill>
                <a:latin typeface="Century Gothic" panose="020B0502020202020204" pitchFamily="34" charset="0"/>
              </a:rPr>
              <a:t>SG3 - Economic and policy issues</a:t>
            </a:r>
            <a:endParaRPr lang="en-US" dirty="0">
              <a:latin typeface="Century Gothic" panose="020B0502020202020204" pitchFamily="34" charset="0"/>
            </a:endParaRPr>
          </a:p>
          <a:p>
            <a:pPr fontAlgn="t">
              <a:spcAft>
                <a:spcPts val="1200"/>
              </a:spcAft>
            </a:pPr>
            <a:r>
              <a:rPr lang="en-US" dirty="0">
                <a:solidFill>
                  <a:srgbClr val="5C5C5C"/>
                </a:solidFill>
                <a:latin typeface="Century Gothic" panose="020B0502020202020204" pitchFamily="34" charset="0"/>
              </a:rPr>
              <a:t>SG5 - Environment and climate change</a:t>
            </a:r>
            <a:endParaRPr lang="en-US" dirty="0">
              <a:latin typeface="Century Gothic" panose="020B0502020202020204" pitchFamily="34" charset="0"/>
            </a:endParaRPr>
          </a:p>
          <a:p>
            <a:pPr fontAlgn="t">
              <a:spcAft>
                <a:spcPts val="1200"/>
              </a:spcAft>
            </a:pPr>
            <a:r>
              <a:rPr lang="en-US" dirty="0">
                <a:solidFill>
                  <a:srgbClr val="5C5C5C"/>
                </a:solidFill>
                <a:latin typeface="Century Gothic" panose="020B0502020202020204" pitchFamily="34" charset="0"/>
              </a:rPr>
              <a:t>SG9 - Broadband cable and TV</a:t>
            </a:r>
            <a:endParaRPr lang="en-US" dirty="0">
              <a:latin typeface="Century Gothic" panose="020B0502020202020204" pitchFamily="34" charset="0"/>
            </a:endParaRPr>
          </a:p>
          <a:p>
            <a:pPr fontAlgn="t">
              <a:spcAft>
                <a:spcPts val="1200"/>
              </a:spcAft>
            </a:pPr>
            <a:r>
              <a:rPr lang="en-US" dirty="0">
                <a:solidFill>
                  <a:srgbClr val="5C5C5C"/>
                </a:solidFill>
                <a:latin typeface="Century Gothic" panose="020B0502020202020204" pitchFamily="34" charset="0"/>
              </a:rPr>
              <a:t>SG11 - Protocols and test specifications</a:t>
            </a:r>
            <a:r>
              <a:rPr lang="en-US" b="1" dirty="0">
                <a:solidFill>
                  <a:srgbClr val="5C5C5C"/>
                </a:solidFill>
                <a:latin typeface="Century Gothic" panose="020B0502020202020204" pitchFamily="34" charset="0"/>
              </a:rPr>
              <a:t>​</a:t>
            </a:r>
            <a:endParaRPr lang="en-US" dirty="0">
              <a:latin typeface="Century Gothic" panose="020B0502020202020204" pitchFamily="34" charset="0"/>
            </a:endParaRPr>
          </a:p>
          <a:p>
            <a:pPr fontAlgn="t">
              <a:spcAft>
                <a:spcPts val="1200"/>
              </a:spcAft>
            </a:pPr>
            <a:r>
              <a:rPr lang="en-US" dirty="0">
                <a:solidFill>
                  <a:srgbClr val="5C5C5C"/>
                </a:solidFill>
                <a:latin typeface="Century Gothic" panose="020B0502020202020204" pitchFamily="34" charset="0"/>
              </a:rPr>
              <a:t>SG12 - Performance, </a:t>
            </a:r>
            <a:r>
              <a:rPr lang="en-US" dirty="0" err="1">
                <a:solidFill>
                  <a:srgbClr val="5C5C5C"/>
                </a:solidFill>
                <a:latin typeface="Century Gothic" panose="020B0502020202020204" pitchFamily="34" charset="0"/>
              </a:rPr>
              <a:t>QoS</a:t>
            </a:r>
            <a:r>
              <a:rPr lang="en-US" dirty="0">
                <a:solidFill>
                  <a:srgbClr val="5C5C5C"/>
                </a:solidFill>
                <a:latin typeface="Century Gothic" panose="020B0502020202020204" pitchFamily="34" charset="0"/>
              </a:rPr>
              <a:t> and </a:t>
            </a:r>
            <a:r>
              <a:rPr lang="en-US" dirty="0" err="1">
                <a:solidFill>
                  <a:srgbClr val="5C5C5C"/>
                </a:solidFill>
                <a:latin typeface="Century Gothic" panose="020B0502020202020204" pitchFamily="34" charset="0"/>
              </a:rPr>
              <a:t>QoE</a:t>
            </a:r>
            <a:endParaRPr lang="en-US" dirty="0">
              <a:latin typeface="Century Gothic" panose="020B0502020202020204" pitchFamily="34" charset="0"/>
            </a:endParaRPr>
          </a:p>
          <a:p>
            <a:pPr fontAlgn="t">
              <a:spcAft>
                <a:spcPts val="1200"/>
              </a:spcAft>
            </a:pPr>
            <a:r>
              <a:rPr lang="en-US" dirty="0">
                <a:solidFill>
                  <a:srgbClr val="5C5C5C"/>
                </a:solidFill>
                <a:latin typeface="Century Gothic" panose="020B0502020202020204" pitchFamily="34" charset="0"/>
              </a:rPr>
              <a:t>SG13 - Future networks</a:t>
            </a:r>
            <a:endParaRPr lang="en-US" dirty="0">
              <a:latin typeface="Century Gothic" panose="020B0502020202020204" pitchFamily="34" charset="0"/>
            </a:endParaRPr>
          </a:p>
          <a:p>
            <a:pPr fontAlgn="t">
              <a:spcAft>
                <a:spcPts val="1200"/>
              </a:spcAft>
            </a:pPr>
            <a:r>
              <a:rPr lang="en-US" dirty="0">
                <a:solidFill>
                  <a:srgbClr val="5C5C5C"/>
                </a:solidFill>
                <a:latin typeface="Century Gothic" panose="020B0502020202020204" pitchFamily="34" charset="0"/>
              </a:rPr>
              <a:t>SG15​ - Transport, Access and Home</a:t>
            </a:r>
            <a:endParaRPr lang="en-US" dirty="0">
              <a:latin typeface="Century Gothic" panose="020B0502020202020204" pitchFamily="34" charset="0"/>
            </a:endParaRPr>
          </a:p>
          <a:p>
            <a:pPr fontAlgn="t">
              <a:spcAft>
                <a:spcPts val="1200"/>
              </a:spcAft>
            </a:pPr>
            <a:r>
              <a:rPr lang="en-US" dirty="0">
                <a:solidFill>
                  <a:srgbClr val="5C5C5C"/>
                </a:solidFill>
                <a:latin typeface="Century Gothic" panose="020B0502020202020204" pitchFamily="34" charset="0"/>
              </a:rPr>
              <a:t>SG16 - Multimedia</a:t>
            </a:r>
            <a:endParaRPr lang="en-US" dirty="0">
              <a:latin typeface="Century Gothic" panose="020B0502020202020204" pitchFamily="34" charset="0"/>
            </a:endParaRPr>
          </a:p>
          <a:p>
            <a:pPr fontAlgn="t">
              <a:spcAft>
                <a:spcPts val="1200"/>
              </a:spcAft>
            </a:pPr>
            <a:r>
              <a:rPr lang="en-US" dirty="0">
                <a:solidFill>
                  <a:srgbClr val="5C5C5C"/>
                </a:solidFill>
                <a:latin typeface="Century Gothic" panose="020B0502020202020204" pitchFamily="34" charset="0"/>
              </a:rPr>
              <a:t>SG17 - Security</a:t>
            </a:r>
            <a:endParaRPr lang="en-US" dirty="0">
              <a:latin typeface="Century Gothic" panose="020B0502020202020204" pitchFamily="34" charset="0"/>
            </a:endParaRPr>
          </a:p>
          <a:p>
            <a:pPr lvl="0" eaLnBrk="0" fontAlgn="base" hangingPunct="0">
              <a:spcBef>
                <a:spcPct val="20000"/>
              </a:spcBef>
              <a:spcAft>
                <a:spcPct val="0"/>
              </a:spcAft>
              <a:buClr>
                <a:srgbClr val="0E438A"/>
              </a:buClr>
              <a:buSzPct val="110000"/>
              <a:buFont typeface="Wingdings" pitchFamily="2" charset="2"/>
              <a:buChar char="ü"/>
            </a:pPr>
            <a:endParaRPr lang="en-US" kern="0" dirty="0" smtClean="0">
              <a:solidFill>
                <a:srgbClr val="5C5C5C"/>
              </a:solidFill>
              <a:latin typeface="Century Gothic" panose="020B0502020202020204" pitchFamily="34" charset="0"/>
            </a:endParaRPr>
          </a:p>
          <a:p>
            <a:pPr marL="285750" indent="-285750">
              <a:buClr>
                <a:schemeClr val="tx2"/>
              </a:buClr>
              <a:buFont typeface="Wingdings" panose="05000000000000000000" pitchFamily="2" charset="2"/>
              <a:buChar char="ü"/>
            </a:pPr>
            <a:endParaRPr lang="en-US" b="1" dirty="0">
              <a:latin typeface="Century Gothic" panose="020B0502020202020204" pitchFamily="34" charset="0"/>
            </a:endParaRPr>
          </a:p>
          <a:p>
            <a:pPr marL="285750" indent="-285750">
              <a:buClr>
                <a:schemeClr val="tx2"/>
              </a:buClr>
              <a:buFont typeface="Wingdings" panose="05000000000000000000" pitchFamily="2" charset="2"/>
              <a:buChar char="ü"/>
            </a:pPr>
            <a:endParaRPr lang="en-US" b="1" dirty="0">
              <a:latin typeface="Century Gothic" panose="020B0502020202020204" pitchFamily="34" charset="0"/>
            </a:endParaRPr>
          </a:p>
          <a:p>
            <a:pPr marL="285750" indent="-285750">
              <a:buClr>
                <a:schemeClr val="tx2"/>
              </a:buClr>
              <a:buFont typeface="Wingdings" panose="05000000000000000000" pitchFamily="2" charset="2"/>
              <a:buChar char="ü"/>
            </a:pPr>
            <a:endParaRPr lang="en-US" b="1" dirty="0" smtClean="0">
              <a:latin typeface="Century Gothic" panose="020B0502020202020204" pitchFamily="34" charset="0"/>
            </a:endParaRPr>
          </a:p>
          <a:p>
            <a:pPr marL="285750" indent="-285750">
              <a:buClr>
                <a:schemeClr val="tx2"/>
              </a:buClr>
              <a:buFont typeface="Wingdings" panose="05000000000000000000" pitchFamily="2" charset="2"/>
              <a:buChar char="ü"/>
            </a:pPr>
            <a:endParaRPr lang="en-US" b="1" dirty="0">
              <a:latin typeface="Century Gothic" panose="020B0502020202020204" pitchFamily="34" charset="0"/>
            </a:endParaRPr>
          </a:p>
          <a:p>
            <a:pPr marL="285750" indent="-285750">
              <a:buClr>
                <a:schemeClr val="tx2"/>
              </a:buClr>
              <a:buFont typeface="Wingdings" panose="05000000000000000000" pitchFamily="2" charset="2"/>
              <a:buChar char="ü"/>
            </a:pPr>
            <a:endParaRPr lang="en-US" b="1" dirty="0" smtClean="0">
              <a:latin typeface="Century Gothic" panose="020B0502020202020204" pitchFamily="34" charset="0"/>
            </a:endParaRPr>
          </a:p>
          <a:p>
            <a:pPr marL="285750" indent="-285750">
              <a:buClr>
                <a:schemeClr val="tx2"/>
              </a:buClr>
              <a:buFont typeface="Wingdings" panose="05000000000000000000" pitchFamily="2" charset="2"/>
              <a:buChar char="ü"/>
            </a:pPr>
            <a:endParaRPr lang="en-US" b="1" dirty="0">
              <a:latin typeface="Century Gothic" panose="020B0502020202020204" pitchFamily="34" charset="0"/>
            </a:endParaRPr>
          </a:p>
          <a:p>
            <a:pPr marL="285750" indent="-285750">
              <a:buClr>
                <a:schemeClr val="tx2"/>
              </a:buClr>
              <a:buFont typeface="Wingdings" panose="05000000000000000000" pitchFamily="2" charset="2"/>
              <a:buChar char="ü"/>
            </a:pPr>
            <a:endParaRPr lang="en-US" b="1" dirty="0">
              <a:latin typeface="Century Gothic" panose="020B0502020202020204" pitchFamily="34" charset="0"/>
            </a:endParaRPr>
          </a:p>
          <a:p>
            <a:pPr marL="285750" indent="-285750">
              <a:buClr>
                <a:schemeClr val="tx2"/>
              </a:buClr>
              <a:buFont typeface="Wingdings" panose="05000000000000000000" pitchFamily="2" charset="2"/>
              <a:buChar char="ü"/>
            </a:pPr>
            <a:endParaRPr lang="en-US" b="1" dirty="0" smtClean="0">
              <a:latin typeface="Century Gothic" panose="020B0502020202020204" pitchFamily="34" charset="0"/>
            </a:endParaRPr>
          </a:p>
          <a:p>
            <a:pPr marL="285750" indent="-285750">
              <a:buFont typeface="Wingdings" panose="05000000000000000000" pitchFamily="2" charset="2"/>
              <a:buChar char="ü"/>
            </a:pPr>
            <a:endParaRPr lang="en-US" b="1" dirty="0">
              <a:latin typeface="Century Gothic" panose="020B0502020202020204" pitchFamily="34" charset="0"/>
            </a:endParaRPr>
          </a:p>
          <a:p>
            <a:pPr marL="285750" indent="-285750">
              <a:buFont typeface="Wingdings" panose="05000000000000000000" pitchFamily="2" charset="2"/>
              <a:buChar char="ü"/>
            </a:pPr>
            <a:endParaRPr lang="en-US" b="1" dirty="0">
              <a:latin typeface="Century Gothic" panose="020B0502020202020204" pitchFamily="34" charset="0"/>
            </a:endParaRPr>
          </a:p>
        </p:txBody>
      </p:sp>
      <p:sp>
        <p:nvSpPr>
          <p:cNvPr id="5" name="Rectangle 4"/>
          <p:cNvSpPr/>
          <p:nvPr/>
        </p:nvSpPr>
        <p:spPr>
          <a:xfrm>
            <a:off x="4457700" y="2133600"/>
            <a:ext cx="4572000" cy="307777"/>
          </a:xfrm>
          <a:prstGeom prst="rect">
            <a:avLst/>
          </a:prstGeom>
        </p:spPr>
        <p:txBody>
          <a:bodyPr>
            <a:spAutoFit/>
          </a:bodyPr>
          <a:lstStyle/>
          <a:p>
            <a:pPr>
              <a:spcAft>
                <a:spcPts val="600"/>
              </a:spcAft>
            </a:pPr>
            <a:endParaRPr lang="en-US" sz="1400" dirty="0">
              <a:latin typeface="Century Gothic" panose="020B05020202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843087"/>
            <a:ext cx="2191057" cy="448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71789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1447800" y="838200"/>
            <a:ext cx="5867400" cy="522288"/>
          </a:xfrm>
        </p:spPr>
        <p:txBody>
          <a:bodyPr/>
          <a:lstStyle/>
          <a:p>
            <a:r>
              <a:rPr lang="en-US" sz="2800" dirty="0">
                <a:solidFill>
                  <a:schemeClr val="tx2"/>
                </a:solidFill>
                <a:cs typeface="Aharoni" pitchFamily="2" charset="-79"/>
              </a:rPr>
              <a:t>Numbering Resources </a:t>
            </a:r>
            <a:br>
              <a:rPr lang="en-US" sz="2800" dirty="0">
                <a:solidFill>
                  <a:schemeClr val="tx2"/>
                </a:solidFill>
                <a:cs typeface="Aharoni" pitchFamily="2" charset="-79"/>
              </a:rPr>
            </a:br>
            <a:r>
              <a:rPr lang="en-US" sz="2400" b="0" dirty="0">
                <a:solidFill>
                  <a:schemeClr val="tx2"/>
                </a:solidFill>
                <a:cs typeface="Aharoni" pitchFamily="2" charset="-79"/>
              </a:rPr>
              <a:t>Study Group 2</a:t>
            </a:r>
            <a:endParaRPr lang="en-US" sz="2400" b="0" dirty="0" smtClean="0">
              <a:solidFill>
                <a:schemeClr val="tx2"/>
              </a:solidFill>
              <a:cs typeface="Aharoni" pitchFamily="2" charset="-79"/>
            </a:endParaRPr>
          </a:p>
        </p:txBody>
      </p:sp>
      <p:sp>
        <p:nvSpPr>
          <p:cNvPr id="3" name="Content Placeholder 2"/>
          <p:cNvSpPr>
            <a:spLocks noGrp="1"/>
          </p:cNvSpPr>
          <p:nvPr>
            <p:ph idx="1"/>
          </p:nvPr>
        </p:nvSpPr>
        <p:spPr>
          <a:xfrm>
            <a:off x="374650" y="2057400"/>
            <a:ext cx="8616950" cy="3535363"/>
          </a:xfrm>
        </p:spPr>
        <p:txBody>
          <a:bodyPr/>
          <a:lstStyle/>
          <a:p>
            <a:pPr marL="342900" lvl="1" indent="-342900">
              <a:buClr>
                <a:srgbClr val="0E438A"/>
              </a:buClr>
              <a:buSzPct val="110000"/>
              <a:buFont typeface="Wingdings" pitchFamily="2" charset="2"/>
              <a:buChar char="§"/>
              <a:defRPr/>
            </a:pPr>
            <a:r>
              <a:rPr lang="en-US" altLang="ja-JP" sz="1800" dirty="0" smtClean="0">
                <a:solidFill>
                  <a:schemeClr val="tx1"/>
                </a:solidFill>
                <a:latin typeface="Century Gothic" panose="020B0502020202020204" pitchFamily="34" charset="0"/>
                <a:ea typeface="MS PGothic" pitchFamily="34" charset="-128"/>
                <a:cs typeface="+mn-cs"/>
              </a:rPr>
              <a:t>Service </a:t>
            </a:r>
            <a:r>
              <a:rPr lang="en-US" altLang="ja-JP" sz="1800" dirty="0">
                <a:solidFill>
                  <a:schemeClr val="tx1"/>
                </a:solidFill>
                <a:latin typeface="Century Gothic" panose="020B0502020202020204" pitchFamily="34" charset="0"/>
                <a:ea typeface="MS PGothic" pitchFamily="34" charset="-128"/>
                <a:cs typeface="+mn-cs"/>
              </a:rPr>
              <a:t>definition, numbering and </a:t>
            </a:r>
            <a:r>
              <a:rPr lang="en-US" altLang="ja-JP" sz="1800" dirty="0" smtClean="0">
                <a:solidFill>
                  <a:schemeClr val="tx1"/>
                </a:solidFill>
                <a:latin typeface="Century Gothic" panose="020B0502020202020204" pitchFamily="34" charset="0"/>
                <a:ea typeface="MS PGothic" pitchFamily="34" charset="-128"/>
                <a:cs typeface="+mn-cs"/>
              </a:rPr>
              <a:t>routing</a:t>
            </a:r>
          </a:p>
          <a:p>
            <a:pPr marL="0" lvl="1" indent="0">
              <a:buClr>
                <a:srgbClr val="0E438A"/>
              </a:buClr>
              <a:buSzPct val="110000"/>
              <a:buNone/>
              <a:defRPr/>
            </a:pPr>
            <a:r>
              <a:rPr lang="en-US" altLang="ja-JP" sz="1400" dirty="0" smtClean="0">
                <a:solidFill>
                  <a:schemeClr val="tx1"/>
                </a:solidFill>
                <a:latin typeface="Century Gothic" panose="020B0502020202020204" pitchFamily="34" charset="0"/>
                <a:ea typeface="MS PGothic" pitchFamily="34" charset="-128"/>
                <a:cs typeface="+mn-cs"/>
              </a:rPr>
              <a:t> </a:t>
            </a:r>
          </a:p>
          <a:p>
            <a:pPr marL="342900" lvl="1" indent="-342900">
              <a:buClr>
                <a:srgbClr val="0E438A"/>
              </a:buClr>
              <a:buSzPct val="110000"/>
              <a:buFont typeface="Wingdings" pitchFamily="2" charset="2"/>
              <a:buChar char="§"/>
              <a:defRPr/>
            </a:pPr>
            <a:r>
              <a:rPr lang="en-US" altLang="ja-JP" sz="1800" dirty="0" smtClean="0">
                <a:solidFill>
                  <a:schemeClr val="tx1"/>
                </a:solidFill>
                <a:latin typeface="Century Gothic" panose="020B0502020202020204" pitchFamily="34" charset="0"/>
                <a:ea typeface="MS PGothic" pitchFamily="34" charset="-128"/>
                <a:cs typeface="+mn-cs"/>
              </a:rPr>
              <a:t>Telecommunication </a:t>
            </a:r>
            <a:r>
              <a:rPr lang="en-US" altLang="ja-JP" sz="1800" dirty="0">
                <a:solidFill>
                  <a:schemeClr val="tx1"/>
                </a:solidFill>
                <a:latin typeface="Century Gothic" panose="020B0502020202020204" pitchFamily="34" charset="0"/>
                <a:ea typeface="MS PGothic" pitchFamily="34" charset="-128"/>
                <a:cs typeface="+mn-cs"/>
              </a:rPr>
              <a:t>for disaster relief/early </a:t>
            </a:r>
            <a:r>
              <a:rPr lang="en-US" altLang="ja-JP" sz="1800" dirty="0" smtClean="0">
                <a:solidFill>
                  <a:schemeClr val="tx1"/>
                </a:solidFill>
                <a:latin typeface="Century Gothic" panose="020B0502020202020204" pitchFamily="34" charset="0"/>
                <a:ea typeface="MS PGothic" pitchFamily="34" charset="-128"/>
                <a:cs typeface="+mn-cs"/>
              </a:rPr>
              <a:t>warning</a:t>
            </a:r>
          </a:p>
          <a:p>
            <a:pPr marL="342900" lvl="1" indent="-342900">
              <a:buClr>
                <a:srgbClr val="0E438A"/>
              </a:buClr>
              <a:buSzPct val="110000"/>
              <a:buFont typeface="Wingdings" pitchFamily="2" charset="2"/>
              <a:buChar char="§"/>
              <a:defRPr/>
            </a:pPr>
            <a:endParaRPr lang="en-US" altLang="ja-JP" sz="1400" dirty="0" smtClean="0">
              <a:solidFill>
                <a:schemeClr val="tx1"/>
              </a:solidFill>
              <a:latin typeface="Century Gothic" panose="020B0502020202020204" pitchFamily="34" charset="0"/>
              <a:ea typeface="MS PGothic" pitchFamily="34" charset="-128"/>
              <a:cs typeface="+mn-cs"/>
            </a:endParaRPr>
          </a:p>
          <a:p>
            <a:pPr marL="342900" lvl="1" indent="-342900">
              <a:buClr>
                <a:srgbClr val="0E438A"/>
              </a:buClr>
              <a:buSzPct val="110000"/>
              <a:buFont typeface="Wingdings" pitchFamily="2" charset="2"/>
              <a:buChar char="§"/>
              <a:defRPr/>
            </a:pPr>
            <a:r>
              <a:rPr lang="en-US" altLang="ja-JP" sz="1800" dirty="0" smtClean="0">
                <a:solidFill>
                  <a:schemeClr val="tx1"/>
                </a:solidFill>
                <a:latin typeface="Century Gothic" panose="020B0502020202020204" pitchFamily="34" charset="0"/>
                <a:ea typeface="MS PGothic" pitchFamily="34" charset="-128"/>
                <a:cs typeface="+mn-cs"/>
              </a:rPr>
              <a:t>Telecommunication </a:t>
            </a:r>
            <a:r>
              <a:rPr lang="en-US" altLang="ja-JP" sz="1800" dirty="0">
                <a:solidFill>
                  <a:schemeClr val="tx1"/>
                </a:solidFill>
                <a:latin typeface="Century Gothic" panose="020B0502020202020204" pitchFamily="34" charset="0"/>
                <a:ea typeface="MS PGothic" pitchFamily="34" charset="-128"/>
                <a:cs typeface="+mn-cs"/>
              </a:rPr>
              <a:t>management </a:t>
            </a:r>
            <a:endParaRPr lang="en-US" altLang="ja-JP" sz="1800" dirty="0" smtClean="0">
              <a:solidFill>
                <a:schemeClr val="tx1"/>
              </a:solidFill>
              <a:latin typeface="Century Gothic" panose="020B0502020202020204" pitchFamily="34" charset="0"/>
              <a:ea typeface="MS PGothic" pitchFamily="34" charset="-128"/>
              <a:cs typeface="+mn-cs"/>
            </a:endParaRPr>
          </a:p>
          <a:p>
            <a:pPr>
              <a:buFontTx/>
              <a:buNone/>
              <a:defRPr/>
            </a:pPr>
            <a:endParaRPr lang="en-US" altLang="ja-JP" sz="1800" b="1" dirty="0" smtClean="0">
              <a:solidFill>
                <a:srgbClr val="0E438A"/>
              </a:solidFill>
              <a:latin typeface="Century Gothic" panose="020B0502020202020204" pitchFamily="34" charset="0"/>
              <a:ea typeface="MS PGothic" pitchFamily="34" charset="-128"/>
            </a:endParaRPr>
          </a:p>
        </p:txBody>
      </p:sp>
      <p:pic>
        <p:nvPicPr>
          <p:cNvPr id="1028" name="Picture 4" descr="http://www.nationsonline.org/maps/World-Calling-Codes-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964106"/>
            <a:ext cx="4800600" cy="2427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73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2"/>
          <p:cNvSpPr txBox="1">
            <a:spLocks noChangeArrowheads="1"/>
          </p:cNvSpPr>
          <p:nvPr/>
        </p:nvSpPr>
        <p:spPr bwMode="auto">
          <a:xfrm>
            <a:off x="6907213" y="6611938"/>
            <a:ext cx="184731" cy="246221"/>
          </a:xfrm>
          <a:prstGeom prst="rect">
            <a:avLst/>
          </a:prstGeom>
          <a:solidFill>
            <a:schemeClr val="bg1">
              <a:alpha val="25098"/>
            </a:schemeClr>
          </a:solidFill>
          <a:ln w="9525">
            <a:noFill/>
            <a:miter lim="800000"/>
            <a:headEnd/>
            <a:tailEnd/>
          </a:ln>
        </p:spPr>
        <p:txBody>
          <a:bodyPr wrap="none">
            <a:spAutoFit/>
          </a:bodyPr>
          <a:lstStyle/>
          <a:p>
            <a:endParaRPr lang="en-US" sz="1000" i="1" dirty="0"/>
          </a:p>
        </p:txBody>
      </p:sp>
      <p:sp>
        <p:nvSpPr>
          <p:cNvPr id="14341" name="Title 6"/>
          <p:cNvSpPr>
            <a:spLocks noGrp="1"/>
          </p:cNvSpPr>
          <p:nvPr>
            <p:ph type="title"/>
          </p:nvPr>
        </p:nvSpPr>
        <p:spPr>
          <a:xfrm>
            <a:off x="457200" y="838200"/>
            <a:ext cx="7772400" cy="641350"/>
          </a:xfrm>
        </p:spPr>
        <p:txBody>
          <a:bodyPr/>
          <a:lstStyle/>
          <a:p>
            <a:r>
              <a:rPr lang="en-US" sz="2800" dirty="0" smtClean="0">
                <a:solidFill>
                  <a:schemeClr val="tx2"/>
                </a:solidFill>
                <a:cs typeface="Aharoni" pitchFamily="2" charset="-79"/>
              </a:rPr>
              <a:t>Economic and </a:t>
            </a:r>
            <a:r>
              <a:rPr lang="en-US" sz="2800" dirty="0">
                <a:solidFill>
                  <a:schemeClr val="tx2"/>
                </a:solidFill>
                <a:cs typeface="Aharoni" pitchFamily="2" charset="-79"/>
              </a:rPr>
              <a:t>policy issues</a:t>
            </a:r>
            <a:br>
              <a:rPr lang="en-US" sz="2800" dirty="0">
                <a:solidFill>
                  <a:schemeClr val="tx2"/>
                </a:solidFill>
                <a:cs typeface="Aharoni" pitchFamily="2" charset="-79"/>
              </a:rPr>
            </a:br>
            <a:r>
              <a:rPr lang="en-US" sz="2400" b="0" dirty="0">
                <a:solidFill>
                  <a:schemeClr val="tx2"/>
                </a:solidFill>
                <a:cs typeface="Aharoni" pitchFamily="2" charset="-79"/>
              </a:rPr>
              <a:t>Study Group 3</a:t>
            </a:r>
            <a:endParaRPr lang="en-US" sz="2400" b="0" dirty="0" smtClean="0">
              <a:solidFill>
                <a:schemeClr val="tx2"/>
              </a:solidFill>
              <a:cs typeface="Aharoni" pitchFamily="2" charset="-79"/>
            </a:endParaRPr>
          </a:p>
        </p:txBody>
      </p:sp>
      <p:sp>
        <p:nvSpPr>
          <p:cNvPr id="8" name="Content Placeholder 2"/>
          <p:cNvSpPr txBox="1">
            <a:spLocks/>
          </p:cNvSpPr>
          <p:nvPr/>
        </p:nvSpPr>
        <p:spPr>
          <a:xfrm>
            <a:off x="428625" y="2286000"/>
            <a:ext cx="8258175" cy="3362325"/>
          </a:xfrm>
          <a:prstGeom prst="rect">
            <a:avLst/>
          </a:prstGeom>
        </p:spPr>
        <p:txBody>
          <a:bodyPr/>
          <a:lstStyle/>
          <a:p>
            <a:pPr marL="342900" lvl="1" indent="-342900">
              <a:spcBef>
                <a:spcPct val="20000"/>
              </a:spcBef>
              <a:buClr>
                <a:srgbClr val="0E438A"/>
              </a:buClr>
              <a:buSzPct val="110000"/>
              <a:buFont typeface="Wingdings" pitchFamily="2" charset="2"/>
              <a:buChar char="§"/>
              <a:defRPr/>
            </a:pPr>
            <a:r>
              <a:rPr lang="en-US" altLang="ja-JP" kern="0" dirty="0" smtClean="0">
                <a:solidFill>
                  <a:schemeClr val="bg2">
                    <a:lumMod val="75000"/>
                  </a:schemeClr>
                </a:solidFill>
                <a:latin typeface="Century Gothic" panose="020B0502020202020204" pitchFamily="34" charset="0"/>
                <a:ea typeface="MS PGothic" pitchFamily="34" charset="-128"/>
              </a:rPr>
              <a:t>Tariff </a:t>
            </a:r>
            <a:r>
              <a:rPr lang="en-US" altLang="ja-JP" kern="0" dirty="0">
                <a:solidFill>
                  <a:schemeClr val="bg2">
                    <a:lumMod val="75000"/>
                  </a:schemeClr>
                </a:solidFill>
                <a:latin typeface="Century Gothic" panose="020B0502020202020204" pitchFamily="34" charset="0"/>
                <a:ea typeface="MS PGothic" pitchFamily="34" charset="-128"/>
              </a:rPr>
              <a:t>and accounting matters for international telecommunication services </a:t>
            </a:r>
            <a:endParaRPr lang="en-US" altLang="ja-JP" kern="0" dirty="0" smtClean="0">
              <a:solidFill>
                <a:schemeClr val="bg2">
                  <a:lumMod val="75000"/>
                </a:schemeClr>
              </a:solidFill>
              <a:latin typeface="Century Gothic" panose="020B0502020202020204" pitchFamily="34" charset="0"/>
              <a:ea typeface="MS PGothic" pitchFamily="34" charset="-128"/>
            </a:endParaRPr>
          </a:p>
          <a:p>
            <a:pPr marL="0" lvl="1">
              <a:spcBef>
                <a:spcPct val="20000"/>
              </a:spcBef>
              <a:buClr>
                <a:srgbClr val="0E438A"/>
              </a:buClr>
              <a:buSzPct val="110000"/>
              <a:defRPr/>
            </a:pPr>
            <a:endParaRPr lang="en-US" altLang="ja-JP" kern="0" dirty="0" smtClean="0">
              <a:solidFill>
                <a:schemeClr val="bg2">
                  <a:lumMod val="75000"/>
                </a:schemeClr>
              </a:solidFill>
              <a:latin typeface="Century Gothic" panose="020B0502020202020204" pitchFamily="34" charset="0"/>
              <a:ea typeface="MS PGothic" pitchFamily="34" charset="-128"/>
            </a:endParaRPr>
          </a:p>
          <a:p>
            <a:pPr marL="342900" lvl="1" indent="-342900">
              <a:spcBef>
                <a:spcPct val="20000"/>
              </a:spcBef>
              <a:buClr>
                <a:srgbClr val="0E438A"/>
              </a:buClr>
              <a:buSzPct val="110000"/>
              <a:buFont typeface="Wingdings" pitchFamily="2" charset="2"/>
              <a:buChar char="§"/>
              <a:defRPr/>
            </a:pPr>
            <a:r>
              <a:rPr lang="en-US" altLang="ja-JP" kern="0" dirty="0" smtClean="0">
                <a:solidFill>
                  <a:schemeClr val="bg2">
                    <a:lumMod val="75000"/>
                  </a:schemeClr>
                </a:solidFill>
                <a:latin typeface="Century Gothic" panose="020B0502020202020204" pitchFamily="34" charset="0"/>
                <a:ea typeface="MS PGothic" pitchFamily="34" charset="-128"/>
              </a:rPr>
              <a:t>Telecommunication </a:t>
            </a:r>
            <a:r>
              <a:rPr lang="en-US" altLang="ja-JP" kern="0" dirty="0">
                <a:solidFill>
                  <a:schemeClr val="bg2">
                    <a:lumMod val="75000"/>
                  </a:schemeClr>
                </a:solidFill>
                <a:latin typeface="Century Gothic" panose="020B0502020202020204" pitchFamily="34" charset="0"/>
                <a:ea typeface="MS PGothic" pitchFamily="34" charset="-128"/>
              </a:rPr>
              <a:t>economic, accounting and policy issues</a:t>
            </a:r>
          </a:p>
        </p:txBody>
      </p:sp>
      <p:pic>
        <p:nvPicPr>
          <p:cNvPr id="20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953812"/>
            <a:ext cx="4343400" cy="2446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8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410075" y="2935288"/>
            <a:ext cx="4835525" cy="3541712"/>
          </a:xfrm>
        </p:spPr>
        <p:txBody>
          <a:bodyPr/>
          <a:lstStyle/>
          <a:p>
            <a:r>
              <a:rPr lang="en-US" sz="1800" dirty="0" smtClean="0">
                <a:solidFill>
                  <a:schemeClr val="bg2">
                    <a:lumMod val="75000"/>
                  </a:schemeClr>
                </a:solidFill>
                <a:latin typeface="Century Gothic" panose="020B0502020202020204" pitchFamily="34" charset="0"/>
              </a:rPr>
              <a:t>ICT and Climate Change</a:t>
            </a:r>
          </a:p>
          <a:p>
            <a:endParaRPr lang="en-US" sz="1800" dirty="0">
              <a:solidFill>
                <a:schemeClr val="bg2">
                  <a:lumMod val="75000"/>
                </a:schemeClr>
              </a:solidFill>
              <a:latin typeface="Century Gothic" panose="020B0502020202020204" pitchFamily="34" charset="0"/>
            </a:endParaRPr>
          </a:p>
          <a:p>
            <a:endParaRPr lang="en-US" sz="1800" dirty="0" smtClean="0">
              <a:solidFill>
                <a:schemeClr val="bg2">
                  <a:lumMod val="75000"/>
                </a:schemeClr>
              </a:solidFill>
              <a:latin typeface="Century Gothic" panose="020B0502020202020204" pitchFamily="34" charset="0"/>
            </a:endParaRPr>
          </a:p>
          <a:p>
            <a:endParaRPr lang="en-US" sz="1800" dirty="0">
              <a:solidFill>
                <a:schemeClr val="bg2">
                  <a:lumMod val="75000"/>
                </a:schemeClr>
              </a:solidFill>
              <a:latin typeface="Century Gothic" panose="020B0502020202020204" pitchFamily="34" charset="0"/>
            </a:endParaRPr>
          </a:p>
          <a:p>
            <a:pPr marL="0" indent="0">
              <a:buNone/>
            </a:pPr>
            <a:endParaRPr lang="en-US" sz="1800" dirty="0" smtClean="0">
              <a:solidFill>
                <a:schemeClr val="bg2">
                  <a:lumMod val="75000"/>
                </a:schemeClr>
              </a:solidFill>
              <a:latin typeface="Century Gothic" panose="020B0502020202020204" pitchFamily="34" charset="0"/>
            </a:endParaRPr>
          </a:p>
          <a:p>
            <a:r>
              <a:rPr lang="en-US" sz="1800" dirty="0">
                <a:solidFill>
                  <a:schemeClr val="bg2">
                    <a:lumMod val="75000"/>
                  </a:schemeClr>
                </a:solidFill>
                <a:latin typeface="Century Gothic" panose="020B0502020202020204" pitchFamily="34" charset="0"/>
              </a:rPr>
              <a:t>Electromagnetic compatibility and electromagnetic effects </a:t>
            </a:r>
          </a:p>
          <a:p>
            <a:endParaRPr lang="en-US" sz="1800" dirty="0" smtClean="0">
              <a:solidFill>
                <a:schemeClr val="bg2">
                  <a:lumMod val="75000"/>
                </a:schemeClr>
              </a:solidFill>
              <a:latin typeface="Century Gothic" panose="020B0502020202020204" pitchFamily="34" charset="0"/>
            </a:endParaRPr>
          </a:p>
        </p:txBody>
      </p:sp>
      <p:sp>
        <p:nvSpPr>
          <p:cNvPr id="6" name="Rectangle 2"/>
          <p:cNvSpPr txBox="1">
            <a:spLocks noChangeArrowheads="1"/>
          </p:cNvSpPr>
          <p:nvPr/>
        </p:nvSpPr>
        <p:spPr>
          <a:xfrm>
            <a:off x="1150938" y="990600"/>
            <a:ext cx="7154862" cy="641350"/>
          </a:xfrm>
          <a:prstGeom prst="rect">
            <a:avLst/>
          </a:prstGeom>
        </p:spPr>
        <p:txBody>
          <a:bodyPr anchor="ctr">
            <a:noAutofit/>
          </a:bodyPr>
          <a:lstStyle/>
          <a:p>
            <a:pPr algn="ctr" fontAlgn="auto">
              <a:spcAft>
                <a:spcPts val="0"/>
              </a:spcAft>
              <a:defRPr/>
            </a:pPr>
            <a:r>
              <a:rPr lang="en-US" sz="2800" b="1" dirty="0" smtClean="0">
                <a:solidFill>
                  <a:schemeClr val="tx2"/>
                </a:solidFill>
                <a:latin typeface="+mj-lt"/>
                <a:ea typeface="+mj-ea"/>
                <a:cs typeface="Aharoni" pitchFamily="2" charset="-79"/>
              </a:rPr>
              <a:t>Environment and </a:t>
            </a:r>
            <a:r>
              <a:rPr lang="en-US" sz="2800" b="1" dirty="0">
                <a:solidFill>
                  <a:schemeClr val="tx2"/>
                </a:solidFill>
                <a:latin typeface="+mj-lt"/>
                <a:ea typeface="+mj-ea"/>
                <a:cs typeface="Aharoni" pitchFamily="2" charset="-79"/>
              </a:rPr>
              <a:t>Climate </a:t>
            </a:r>
            <a:r>
              <a:rPr lang="en-US" sz="2800" b="1" dirty="0" smtClean="0">
                <a:solidFill>
                  <a:schemeClr val="tx2"/>
                </a:solidFill>
                <a:latin typeface="+mj-lt"/>
                <a:ea typeface="+mj-ea"/>
                <a:cs typeface="Aharoni" pitchFamily="2" charset="-79"/>
              </a:rPr>
              <a:t>Change</a:t>
            </a:r>
          </a:p>
          <a:p>
            <a:pPr algn="ctr">
              <a:defRPr/>
            </a:pPr>
            <a:r>
              <a:rPr lang="en-US" sz="2400" dirty="0">
                <a:solidFill>
                  <a:schemeClr val="tx2"/>
                </a:solidFill>
                <a:cs typeface="Aharoni" pitchFamily="2" charset="-79"/>
              </a:rPr>
              <a:t>Study Group 5 </a:t>
            </a:r>
          </a:p>
        </p:txBody>
      </p:sp>
      <p:sp>
        <p:nvSpPr>
          <p:cNvPr id="7" name="Rectangle 3"/>
          <p:cNvSpPr txBox="1">
            <a:spLocks noChangeArrowheads="1"/>
          </p:cNvSpPr>
          <p:nvPr/>
        </p:nvSpPr>
        <p:spPr>
          <a:xfrm>
            <a:off x="4284663" y="1844675"/>
            <a:ext cx="4318000" cy="3816350"/>
          </a:xfrm>
          <a:prstGeom prst="rect">
            <a:avLst/>
          </a:prstGeom>
        </p:spPr>
        <p:txBody>
          <a:bodyPr>
            <a:normAutofit/>
          </a:bodyPr>
          <a:lstStyle/>
          <a:p>
            <a:pPr fontAlgn="auto">
              <a:lnSpc>
                <a:spcPct val="90000"/>
              </a:lnSpc>
              <a:spcBef>
                <a:spcPct val="20000"/>
              </a:spcBef>
              <a:spcAft>
                <a:spcPts val="0"/>
              </a:spcAft>
              <a:defRPr/>
            </a:pPr>
            <a:endParaRPr lang="en-US" altLang="zh-CN" dirty="0">
              <a:latin typeface="+mn-lt"/>
              <a:ea typeface="MS PGothic" pitchFamily="34" charset="-128"/>
            </a:endParaRPr>
          </a:p>
          <a:p>
            <a:pPr marL="342900" indent="-342900" fontAlgn="auto">
              <a:lnSpc>
                <a:spcPct val="90000"/>
              </a:lnSpc>
              <a:spcBef>
                <a:spcPct val="20000"/>
              </a:spcBef>
              <a:spcAft>
                <a:spcPts val="0"/>
              </a:spcAft>
              <a:buFont typeface="Arial" pitchFamily="34" charset="0"/>
              <a:buChar char="•"/>
              <a:defRPr/>
            </a:pPr>
            <a:endParaRPr lang="en-US" altLang="ja-JP" dirty="0">
              <a:latin typeface="+mn-lt"/>
              <a:ea typeface="MS PGothic" pitchFamily="34"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72000"/>
            <a:ext cx="310515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www.ict-pro.it/download/Claudia_Bongiardina/Green_IC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13768"/>
            <a:ext cx="3730625" cy="197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59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914400"/>
            <a:ext cx="7772400" cy="641350"/>
          </a:xfrm>
        </p:spPr>
        <p:txBody>
          <a:bodyPr/>
          <a:lstStyle/>
          <a:p>
            <a:r>
              <a:rPr lang="en-US" sz="2800" dirty="0" smtClean="0"/>
              <a:t>Broadband and cable TV</a:t>
            </a:r>
            <a:br>
              <a:rPr lang="en-US" sz="2800" dirty="0" smtClean="0"/>
            </a:br>
            <a:r>
              <a:rPr lang="en-US" sz="2400" b="0" dirty="0"/>
              <a:t>Study Group 9</a:t>
            </a:r>
            <a:r>
              <a:rPr lang="en-US" b="0" dirty="0"/>
              <a:t/>
            </a:r>
            <a:br>
              <a:rPr lang="en-US" b="0" dirty="0"/>
            </a:br>
            <a:endParaRPr lang="en-US" b="0" dirty="0"/>
          </a:p>
        </p:txBody>
      </p:sp>
      <p:sp>
        <p:nvSpPr>
          <p:cNvPr id="3" name="Content Placeholder 2"/>
          <p:cNvSpPr>
            <a:spLocks noGrp="1"/>
          </p:cNvSpPr>
          <p:nvPr>
            <p:ph idx="1"/>
          </p:nvPr>
        </p:nvSpPr>
        <p:spPr>
          <a:xfrm>
            <a:off x="4394200" y="3140075"/>
            <a:ext cx="4570412" cy="3032125"/>
          </a:xfrm>
        </p:spPr>
        <p:txBody>
          <a:bodyPr/>
          <a:lstStyle/>
          <a:p>
            <a:r>
              <a:rPr lang="en-US" sz="1800" dirty="0" smtClean="0">
                <a:latin typeface="Century Gothic" panose="020B0502020202020204" pitchFamily="34" charset="0"/>
              </a:rPr>
              <a:t>Integrated </a:t>
            </a:r>
            <a:r>
              <a:rPr lang="en-US" sz="1800" dirty="0">
                <a:latin typeface="Century Gothic" panose="020B0502020202020204" pitchFamily="34" charset="0"/>
              </a:rPr>
              <a:t>broadband cable </a:t>
            </a:r>
            <a:r>
              <a:rPr lang="en-US" sz="1800" dirty="0" smtClean="0">
                <a:latin typeface="Century Gothic" panose="020B0502020202020204" pitchFamily="34" charset="0"/>
              </a:rPr>
              <a:t>and </a:t>
            </a:r>
            <a:r>
              <a:rPr lang="en-US" sz="1800" dirty="0">
                <a:latin typeface="Century Gothic" panose="020B0502020202020204" pitchFamily="34" charset="0"/>
              </a:rPr>
              <a:t>television networks</a:t>
            </a:r>
          </a:p>
        </p:txBody>
      </p:sp>
      <p:sp>
        <p:nvSpPr>
          <p:cNvPr id="4" name="Slide Number Placeholder 3"/>
          <p:cNvSpPr>
            <a:spLocks noGrp="1"/>
          </p:cNvSpPr>
          <p:nvPr>
            <p:ph type="sldNum" sz="quarter" idx="10"/>
          </p:nvPr>
        </p:nvSpPr>
        <p:spPr/>
        <p:txBody>
          <a:bodyPr/>
          <a:lstStyle/>
          <a:p>
            <a:pPr eaLnBrk="0" fontAlgn="base" hangingPunct="0">
              <a:spcBef>
                <a:spcPct val="0"/>
              </a:spcBef>
              <a:spcAft>
                <a:spcPct val="0"/>
              </a:spcAft>
              <a:buClr>
                <a:srgbClr val="5C5C5C"/>
              </a:buClr>
              <a:buFont typeface="Arial" charset="0"/>
              <a:buNone/>
              <a:defRPr/>
            </a:pPr>
            <a:fld id="{C5115FE2-1852-4299-B77B-39F54258D5DB}" type="slidenum">
              <a:rPr lang="en-US" sz="1600" smtClean="0">
                <a:solidFill>
                  <a:srgbClr val="FFFFFF"/>
                </a:solidFill>
                <a:latin typeface="Times New Roman" pitchFamily="18" charset="0"/>
              </a:rPr>
              <a:pPr eaLnBrk="0" fontAlgn="base" hangingPunct="0">
                <a:spcBef>
                  <a:spcPct val="0"/>
                </a:spcBef>
                <a:spcAft>
                  <a:spcPct val="0"/>
                </a:spcAft>
                <a:buClr>
                  <a:srgbClr val="5C5C5C"/>
                </a:buClr>
                <a:buFont typeface="Arial" charset="0"/>
                <a:buNone/>
                <a:defRPr/>
              </a:pPr>
              <a:t>9</a:t>
            </a:fld>
            <a:endParaRPr lang="en-US" sz="1600">
              <a:solidFill>
                <a:srgbClr val="FFFFFF"/>
              </a:solidFill>
              <a:latin typeface="Times New Roman"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438400"/>
            <a:ext cx="41656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502830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4D39951114734F8F2CD5BB541FD2E2" ma:contentTypeVersion="1" ma:contentTypeDescription="Create a new document." ma:contentTypeScope="" ma:versionID="212bc6be7b5392a8b1b6de368450f57f">
  <xsd:schema xmlns:xsd="http://www.w3.org/2001/XMLSchema" xmlns:xs="http://www.w3.org/2001/XMLSchema" xmlns:p="http://schemas.microsoft.com/office/2006/metadata/properties" xmlns:ns1="http://schemas.microsoft.com/sharepoint/v3" targetNamespace="http://schemas.microsoft.com/office/2006/metadata/properties" ma:root="true" ma:fieldsID="ded79842d4747cc85621c7c303666ab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CF8341B-943F-429B-8093-B087B2E47B04}"/>
</file>

<file path=customXml/itemProps2.xml><?xml version="1.0" encoding="utf-8"?>
<ds:datastoreItem xmlns:ds="http://schemas.openxmlformats.org/officeDocument/2006/customXml" ds:itemID="{E9354F35-A94A-499A-845A-1AA31E101101}"/>
</file>

<file path=customXml/itemProps3.xml><?xml version="1.0" encoding="utf-8"?>
<ds:datastoreItem xmlns:ds="http://schemas.openxmlformats.org/officeDocument/2006/customXml" ds:itemID="{B443EA53-F1F5-4889-B7F2-D8434CECE7C4}"/>
</file>

<file path=docProps/app.xml><?xml version="1.0" encoding="utf-8"?>
<Properties xmlns="http://schemas.openxmlformats.org/officeDocument/2006/extended-properties" xmlns:vt="http://schemas.openxmlformats.org/officeDocument/2006/docPropsVTypes">
  <TotalTime>7924</TotalTime>
  <Words>1211</Words>
  <Application>Microsoft Office PowerPoint</Application>
  <PresentationFormat>On-screen Show (4:3)</PresentationFormat>
  <Paragraphs>264</Paragraphs>
  <Slides>21</Slides>
  <Notes>14</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ITU-e</vt:lpstr>
      <vt:lpstr>Custom Design</vt:lpstr>
      <vt:lpstr> An introduction to ITU-T,  the Standardization Sector of ITU </vt:lpstr>
      <vt:lpstr>PowerPoint Presentation</vt:lpstr>
      <vt:lpstr>PowerPoint Presentation</vt:lpstr>
      <vt:lpstr>Why is standardization important?  </vt:lpstr>
      <vt:lpstr>ITU-T Study Groups</vt:lpstr>
      <vt:lpstr>Numbering Resources  Study Group 2</vt:lpstr>
      <vt:lpstr>Economic and policy issues Study Group 3</vt:lpstr>
      <vt:lpstr>PowerPoint Presentation</vt:lpstr>
      <vt:lpstr>Broadband and cable TV Study Group 9 </vt:lpstr>
      <vt:lpstr>Protocols and test specifications Study Group 11 </vt:lpstr>
      <vt:lpstr>Quality of Service, Quality of Experience  Study Group 12   </vt:lpstr>
      <vt:lpstr>PowerPoint Presentation</vt:lpstr>
      <vt:lpstr>Transport, access and home  Study Group 15</vt:lpstr>
      <vt:lpstr>Multimedia Study Group 16     </vt:lpstr>
      <vt:lpstr>Security  Study Group 17   </vt:lpstr>
      <vt:lpstr>Joint Coordination Activities (JCA)</vt:lpstr>
      <vt:lpstr>Focus Groups (FG)</vt:lpstr>
      <vt:lpstr>Intellectual Property Rights (IPRs)</vt:lpstr>
      <vt:lpstr>Technology Watch</vt:lpstr>
      <vt:lpstr>PowerPoint Presentation</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ITU-T overview</dc:title>
  <dc:creator>camp</dc:creator>
  <cp:lastModifiedBy>Ubeda, Reyna</cp:lastModifiedBy>
  <cp:revision>243</cp:revision>
  <dcterms:created xsi:type="dcterms:W3CDTF">2013-10-17T09:57:10Z</dcterms:created>
  <dcterms:modified xsi:type="dcterms:W3CDTF">2014-07-09T07:04:54Z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0x010100494D39951114734F8F2CD5BB541FD2E2</vt:lpwstr>
  </property>
</Properties>
</file>