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1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2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3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32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</p:sldMasterIdLst>
  <p:notesMasterIdLst>
    <p:notesMasterId r:id="rId56"/>
  </p:notesMasterIdLst>
  <p:handoutMasterIdLst>
    <p:handoutMasterId r:id="rId57"/>
  </p:handoutMasterIdLst>
  <p:sldIdLst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82" r:id="rId22"/>
    <p:sldId id="383" r:id="rId23"/>
    <p:sldId id="384" r:id="rId24"/>
    <p:sldId id="385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80" r:id="rId54"/>
    <p:sldId id="381" r:id="rId55"/>
  </p:sldIdLst>
  <p:sldSz cx="9144000" cy="5715000" type="screen16x10"/>
  <p:notesSz cx="6669088" cy="9928225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-84" y="-54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customXml" Target="../customXml/item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oi\AppData\Local\Temp\stat_page_all_charts-1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1600" b="1" i="0" baseline="0">
                <a:effectLst/>
              </a:rPr>
              <a:t>Global ICT developments, 2001-2013</a:t>
            </a:r>
            <a:endParaRPr lang="en-US" sz="1600">
              <a:effectLst/>
            </a:endParaRPr>
          </a:p>
        </c:rich>
      </c:tx>
      <c:layout>
        <c:manualLayout>
          <c:xMode val="edge"/>
          <c:yMode val="edge"/>
          <c:x val="0.2743088745289155"/>
          <c:y val="2.76847903893436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280183727034116E-2"/>
          <c:y val="0.13148011373366048"/>
          <c:w val="0.87617861877007819"/>
          <c:h val="0.69468363885344364"/>
        </c:manualLayout>
      </c:layout>
      <c:lineChart>
        <c:grouping val="standard"/>
        <c:varyColors val="0"/>
        <c:ser>
          <c:idx val="0"/>
          <c:order val="0"/>
          <c:tx>
            <c:strRef>
              <c:f>'Global ICT Developments'!$A$6</c:f>
              <c:strCache>
                <c:ptCount val="1"/>
                <c:pt idx="0">
                  <c:v>Mobile-cellular telephone subscriptions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2"/>
              <c:layout>
                <c:manualLayout>
                  <c:x val="-3.3208800332088003E-3"/>
                  <c:y val="-2.635046113306983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'Global ICT Developments'!$B$5:$N$5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'Global ICT Developments'!$B$6:$N$6</c:f>
              <c:numCache>
                <c:formatCode>0.0</c:formatCode>
                <c:ptCount val="13"/>
                <c:pt idx="0">
                  <c:v>15.4643657542232</c:v>
                </c:pt>
                <c:pt idx="1">
                  <c:v>18.382667410567326</c:v>
                </c:pt>
                <c:pt idx="2">
                  <c:v>22.221129607389457</c:v>
                </c:pt>
                <c:pt idx="3">
                  <c:v>27.311033529103213</c:v>
                </c:pt>
                <c:pt idx="4" formatCode="_-* #,##0.0_-;\-* #,##0.0_-;_-* &quot;-&quot;??_-;_-@_-">
                  <c:v>33.917534916654837</c:v>
                </c:pt>
                <c:pt idx="5" formatCode="_-* #,##0.0_-;\-* #,##0.0_-;_-* &quot;-&quot;??_-;_-@_-">
                  <c:v>41.71657818418327</c:v>
                </c:pt>
                <c:pt idx="6" formatCode="_-* #,##0.0_-;\-* #,##0.0_-;_-* &quot;-&quot;??_-;_-@_-">
                  <c:v>50.592543786410992</c:v>
                </c:pt>
                <c:pt idx="7" formatCode="_-* #,##0.0_-;\-* #,##0.0_-;_-* &quot;-&quot;??_-;_-@_-">
                  <c:v>59.834991232290221</c:v>
                </c:pt>
                <c:pt idx="8" formatCode="_-* #,##0.0_-;\-* #,##0.0_-;_-* &quot;-&quot;??_-;_-@_-">
                  <c:v>68.107843760639099</c:v>
                </c:pt>
                <c:pt idx="9" formatCode="_-* #,##0.0_-;\-* #,##0.0_-;_-* &quot;-&quot;??_-;_-@_-">
                  <c:v>77.197395352842733</c:v>
                </c:pt>
                <c:pt idx="10" formatCode="_-* #,##0.0_-;\-* #,##0.0_-;_-* &quot;-&quot;??_-;_-@_-">
                  <c:v>85.530501288780087</c:v>
                </c:pt>
                <c:pt idx="11" formatCode="_-* #,##0.0_-;\-* #,##0.0_-;_-* &quot;-&quot;??_-;_-@_-">
                  <c:v>91.244344011822349</c:v>
                </c:pt>
                <c:pt idx="12" formatCode="_-* #,##0.0_-;\-* #,##0.0_-;_-* &quot;-&quot;??_-;_-@_-">
                  <c:v>96.214163054911936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'Global ICT Developments'!$A$7</c:f>
              <c:strCache>
                <c:ptCount val="1"/>
                <c:pt idx="0">
                  <c:v>Individuals using the Internet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2"/>
              <c:layout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'Global ICT Developments'!$B$5:$N$5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'Global ICT Developments'!$B$7:$N$7</c:f>
              <c:numCache>
                <c:formatCode>0.0</c:formatCode>
                <c:ptCount val="13"/>
                <c:pt idx="0">
                  <c:v>7.9547556097771404</c:v>
                </c:pt>
                <c:pt idx="1">
                  <c:v>10.703843035475154</c:v>
                </c:pt>
                <c:pt idx="2">
                  <c:v>12.285903891572472</c:v>
                </c:pt>
                <c:pt idx="3">
                  <c:v>14.095771809581992</c:v>
                </c:pt>
                <c:pt idx="4" formatCode="_-* #,##0.0_-;\-* #,##0.0_-;_-* &quot;-&quot;??_-;_-@_-">
                  <c:v>15.807536859368335</c:v>
                </c:pt>
                <c:pt idx="5" formatCode="_-* #,##0.0_-;\-* #,##0.0_-;_-* &quot;-&quot;??_-;_-@_-">
                  <c:v>17.55589324073112</c:v>
                </c:pt>
                <c:pt idx="6" formatCode="_-* #,##0.0_-;\-* #,##0.0_-;_-* &quot;-&quot;??_-;_-@_-">
                  <c:v>20.575734219254858</c:v>
                </c:pt>
                <c:pt idx="7" formatCode="_-* #,##0.0_-;\-* #,##0.0_-;_-* &quot;-&quot;??_-;_-@_-">
                  <c:v>23.196371687259116</c:v>
                </c:pt>
                <c:pt idx="8" formatCode="_-* #,##0.0_-;\-* #,##0.0_-;_-* &quot;-&quot;??_-;_-@_-">
                  <c:v>25.743768942432588</c:v>
                </c:pt>
                <c:pt idx="9" formatCode="_-* #,##0.0_-;\-* #,##0.0_-;_-* &quot;-&quot;??_-;_-@_-">
                  <c:v>29.462256666071081</c:v>
                </c:pt>
                <c:pt idx="10" formatCode="_-* #,##0.0_-;\-* #,##0.0_-;_-* &quot;-&quot;??_-;_-@_-">
                  <c:v>32.719256365591683</c:v>
                </c:pt>
                <c:pt idx="11" formatCode="_-* #,##0.0_-;\-* #,##0.0_-;_-* &quot;-&quot;??_-;_-@_-">
                  <c:v>35.66876316479869</c:v>
                </c:pt>
                <c:pt idx="12" formatCode="_-* #,##0.0_-;\-* #,##0.0_-;_-* &quot;-&quot;??_-;_-@_-">
                  <c:v>38.8312571140846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'Global ICT Developments'!$A$8</c:f>
              <c:strCache>
                <c:ptCount val="1"/>
                <c:pt idx="0">
                  <c:v>Fixed-telephone subscriptions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2"/>
              <c:layout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'Global ICT Developments'!$B$5:$N$5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'Global ICT Developments'!$B$8:$N$8</c:f>
              <c:numCache>
                <c:formatCode>0.0</c:formatCode>
                <c:ptCount val="13"/>
                <c:pt idx="0">
                  <c:v>16.64244648083454</c:v>
                </c:pt>
                <c:pt idx="1">
                  <c:v>17.208155078757876</c:v>
                </c:pt>
                <c:pt idx="2">
                  <c:v>17.815542084492044</c:v>
                </c:pt>
                <c:pt idx="3">
                  <c:v>18.650004457821943</c:v>
                </c:pt>
                <c:pt idx="4">
                  <c:v>19.12095959187431</c:v>
                </c:pt>
                <c:pt idx="5">
                  <c:v>19.164749145982125</c:v>
                </c:pt>
                <c:pt idx="6">
                  <c:v>18.8334299938358</c:v>
                </c:pt>
                <c:pt idx="7">
                  <c:v>18.545039150070483</c:v>
                </c:pt>
                <c:pt idx="8">
                  <c:v>18.391742490890696</c:v>
                </c:pt>
                <c:pt idx="9">
                  <c:v>17.824956268710068</c:v>
                </c:pt>
                <c:pt idx="10">
                  <c:v>17.273444693278147</c:v>
                </c:pt>
                <c:pt idx="11">
                  <c:v>16.87508960469842</c:v>
                </c:pt>
                <c:pt idx="12">
                  <c:v>16.485284374323438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'Global ICT Developments'!$A$9</c:f>
              <c:strCache>
                <c:ptCount val="1"/>
                <c:pt idx="0">
                  <c:v>Active mobile-broadband subscriptions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2"/>
              <c:layout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'Global ICT Developments'!$B$5:$N$5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'Global ICT Developments'!$B$9:$N$9</c:f>
              <c:numCache>
                <c:formatCode>General</c:formatCode>
                <c:ptCount val="13"/>
                <c:pt idx="6" formatCode="_-* #,##0.0_-;\-* #,##0.0_-;_-* &quot;-&quot;??_-;_-@_-">
                  <c:v>4.0259550782132711</c:v>
                </c:pt>
                <c:pt idx="7" formatCode="_-* #,##0.0_-;\-* #,##0.0_-;_-* &quot;-&quot;??_-;_-@_-">
                  <c:v>6.2660183036773525</c:v>
                </c:pt>
                <c:pt idx="8" formatCode="_-* #,##0.0_-;\-* #,##0.0_-;_-* &quot;-&quot;??_-;_-@_-">
                  <c:v>9.0270872305779495</c:v>
                </c:pt>
                <c:pt idx="9" formatCode="_-* #,##0.0_-;\-* #,##0.0_-;_-* &quot;-&quot;??_-;_-@_-">
                  <c:v>11.29459627898898</c:v>
                </c:pt>
                <c:pt idx="10" formatCode="_-* #,##0.0_-;\-* #,##0.0_-;_-* &quot;-&quot;??_-;_-@_-">
                  <c:v>16.572765626639256</c:v>
                </c:pt>
                <c:pt idx="11" formatCode="_-* #,##0.0_-;\-* #,##0.0_-;_-* &quot;-&quot;??_-;_-@_-">
                  <c:v>22.142925351143322</c:v>
                </c:pt>
                <c:pt idx="12" formatCode="_-* #,##0.0_-;\-* #,##0.0_-;_-* &quot;-&quot;??_-;_-@_-">
                  <c:v>29.504332726455374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'Global ICT Developments'!$A$10</c:f>
              <c:strCache>
                <c:ptCount val="1"/>
                <c:pt idx="0">
                  <c:v>Fixed (wired)-broadband subscriptions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2"/>
              <c:layout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'Global ICT Developments'!$B$5:$N$5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'Global ICT Developments'!$B$10:$N$10</c:f>
              <c:numCache>
                <c:formatCode>0.0</c:formatCode>
                <c:ptCount val="13"/>
                <c:pt idx="0">
                  <c:v>0.59618485318494296</c:v>
                </c:pt>
                <c:pt idx="1">
                  <c:v>1.0497579801447574</c:v>
                </c:pt>
                <c:pt idx="2">
                  <c:v>1.6276843838277082</c:v>
                </c:pt>
                <c:pt idx="3">
                  <c:v>2.4473905650272187</c:v>
                </c:pt>
                <c:pt idx="4" formatCode="_-* #,##0.0_-;\-* #,##0.0_-;_-* &quot;-&quot;??_-;_-@_-">
                  <c:v>3.377539245657212</c:v>
                </c:pt>
                <c:pt idx="5" formatCode="_-* #,##0.0_-;\-* #,##0.0_-;_-* &quot;-&quot;??_-;_-@_-">
                  <c:v>4.316172544169028</c:v>
                </c:pt>
                <c:pt idx="6" formatCode="_-* #,##0.0_-;\-* #,##0.0_-;_-* &quot;-&quot;??_-;_-@_-">
                  <c:v>5.1992093024827275</c:v>
                </c:pt>
                <c:pt idx="7" formatCode="_-* #,##0.0_-;\-* #,##0.0_-;_-* &quot;-&quot;??_-;_-@_-">
                  <c:v>6.0955990578274708</c:v>
                </c:pt>
                <c:pt idx="8" formatCode="_-* #,##0.0_-;\-* #,##0.0_-;_-* &quot;-&quot;??_-;_-@_-">
                  <c:v>6.8713713746820453</c:v>
                </c:pt>
                <c:pt idx="9" formatCode="_-* #,##0.0_-;\-* #,##0.0_-;_-* &quot;-&quot;??_-;_-@_-">
                  <c:v>7.6464419128437529</c:v>
                </c:pt>
                <c:pt idx="10" formatCode="_-* #,##0.0_-;\-* #,##0.0_-;_-* &quot;-&quot;??_-;_-@_-">
                  <c:v>8.435513102012548</c:v>
                </c:pt>
                <c:pt idx="11" formatCode="_-* #,##0.0_-;\-* #,##0.0_-;_-* &quot;-&quot;??_-;_-@_-">
                  <c:v>9.0780677640786074</c:v>
                </c:pt>
                <c:pt idx="12" formatCode="_-* #,##0.0_-;\-* #,##0.0_-;_-* &quot;-&quot;??_-;_-@_-">
                  <c:v>9.8033323848791465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94784"/>
        <c:axId val="37908864"/>
      </c:lineChart>
      <c:catAx>
        <c:axId val="378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908864"/>
        <c:crosses val="autoZero"/>
        <c:auto val="1"/>
        <c:lblAlgn val="ctr"/>
        <c:lblOffset val="100"/>
        <c:noMultiLvlLbl val="0"/>
      </c:catAx>
      <c:valAx>
        <c:axId val="3790886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0" i="0" baseline="0">
                    <a:effectLst/>
                  </a:rPr>
                  <a:t>Per 100 inhabitants</a:t>
                </a:r>
                <a:endParaRPr lang="en-US" sz="120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89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88498511160576"/>
          <c:y val="0.16249416451402074"/>
          <c:w val="0.39923305975296047"/>
          <c:h val="0.2742147251356426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FFFFFF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Calibri"/>
              </a:rPr>
              <a:t>Mobile-cellular subscriptions per 100 inhabitants,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Calibri"/>
              </a:rPr>
              <a:t>2001-2013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9600526267663"/>
          <c:y val="0.15226579089674097"/>
          <c:w val="0.85785566496627763"/>
          <c:h val="0.63571921773251394"/>
        </c:manualLayout>
      </c:layout>
      <c:lineChart>
        <c:grouping val="standard"/>
        <c:varyColors val="0"/>
        <c:ser>
          <c:idx val="0"/>
          <c:order val="0"/>
          <c:tx>
            <c:strRef>
              <c:f>'Mobile-cellular global'!$A$6</c:f>
              <c:strCache>
                <c:ptCount val="1"/>
                <c:pt idx="0">
                  <c:v>Developed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-3.3500837520939251E-3"/>
                  <c:y val="-5.3226879574184722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'Mobile-cellular global'!$B$5:$N$5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'Mobile-cellular global'!$B$6:$N$6</c:f>
              <c:numCache>
                <c:formatCode>0.0</c:formatCode>
                <c:ptCount val="13"/>
                <c:pt idx="0">
                  <c:v>47.099580665994388</c:v>
                </c:pt>
                <c:pt idx="1">
                  <c:v>52.50016362728833</c:v>
                </c:pt>
                <c:pt idx="2">
                  <c:v>59.524560329758678</c:v>
                </c:pt>
                <c:pt idx="3">
                  <c:v>69.820227260625359</c:v>
                </c:pt>
                <c:pt idx="4">
                  <c:v>82.092351894156906</c:v>
                </c:pt>
                <c:pt idx="5">
                  <c:v>92.886464133774993</c:v>
                </c:pt>
                <c:pt idx="6">
                  <c:v>102.01064083920497</c:v>
                </c:pt>
                <c:pt idx="7">
                  <c:v>108.2926612997552</c:v>
                </c:pt>
                <c:pt idx="8">
                  <c:v>112.54539829403043</c:v>
                </c:pt>
                <c:pt idx="9">
                  <c:v>115.00021162241492</c:v>
                </c:pt>
                <c:pt idx="10">
                  <c:v>118.97781538646819</c:v>
                </c:pt>
                <c:pt idx="11">
                  <c:v>123.63542970149793</c:v>
                </c:pt>
                <c:pt idx="12">
                  <c:v>128.15501970879927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'Mobile-cellular global'!$A$7</c:f>
              <c:strCache>
                <c:ptCount val="1"/>
                <c:pt idx="0">
                  <c:v>World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-1.2283498524320797E-16"/>
                  <c:y val="-1.596806387225548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'Mobile-cellular global'!$B$5:$N$5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'Mobile-cellular global'!$B$7:$N$7</c:f>
              <c:numCache>
                <c:formatCode>0.0</c:formatCode>
                <c:ptCount val="13"/>
                <c:pt idx="0">
                  <c:v>15.464365754223175</c:v>
                </c:pt>
                <c:pt idx="1">
                  <c:v>18.382667410567326</c:v>
                </c:pt>
                <c:pt idx="2">
                  <c:v>22.221129607389457</c:v>
                </c:pt>
                <c:pt idx="3">
                  <c:v>27.311033529103213</c:v>
                </c:pt>
                <c:pt idx="4">
                  <c:v>33.917534916654837</c:v>
                </c:pt>
                <c:pt idx="5">
                  <c:v>41.71657818418327</c:v>
                </c:pt>
                <c:pt idx="6">
                  <c:v>50.592543786410992</c:v>
                </c:pt>
                <c:pt idx="7">
                  <c:v>59.834991232290221</c:v>
                </c:pt>
                <c:pt idx="8">
                  <c:v>68.107843760639099</c:v>
                </c:pt>
                <c:pt idx="9">
                  <c:v>77.197395352842733</c:v>
                </c:pt>
                <c:pt idx="10">
                  <c:v>85.530501288780087</c:v>
                </c:pt>
                <c:pt idx="11">
                  <c:v>91.244344011822349</c:v>
                </c:pt>
                <c:pt idx="12">
                  <c:v>96.214163054911936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'Mobile-cellular global'!$A$8</c:f>
              <c:strCache>
                <c:ptCount val="1"/>
                <c:pt idx="0">
                  <c:v>Developing</c:v>
                </c:pt>
              </c:strCache>
            </c:strRef>
          </c:tx>
          <c:marker>
            <c:symbol val="none"/>
          </c:marker>
          <c:dLbls>
            <c:dLbl>
              <c:idx val="12"/>
              <c:layout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'Mobile-cellular global'!$B$5:$N$5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2012*</c:v>
                </c:pt>
                <c:pt idx="12">
                  <c:v>2013*</c:v>
                </c:pt>
              </c:strCache>
            </c:strRef>
          </c:cat>
          <c:val>
            <c:numRef>
              <c:f>'Mobile-cellular global'!$B$8:$N$8</c:f>
              <c:numCache>
                <c:formatCode>0.0</c:formatCode>
                <c:ptCount val="13"/>
                <c:pt idx="0">
                  <c:v>7.9034007897987495</c:v>
                </c:pt>
                <c:pt idx="1">
                  <c:v>10.320053881801435</c:v>
                </c:pt>
                <c:pt idx="2">
                  <c:v>13.501925200702699</c:v>
                </c:pt>
                <c:pt idx="3">
                  <c:v>17.481494339214827</c:v>
                </c:pt>
                <c:pt idx="4">
                  <c:v>22.91961681517644</c:v>
                </c:pt>
                <c:pt idx="5">
                  <c:v>30.145213948013065</c:v>
                </c:pt>
                <c:pt idx="6">
                  <c:v>39.071854037995315</c:v>
                </c:pt>
                <c:pt idx="7">
                  <c:v>49.075767152561482</c:v>
                </c:pt>
                <c:pt idx="8">
                  <c:v>58.330360531760427</c:v>
                </c:pt>
                <c:pt idx="9">
                  <c:v>68.95563009259746</c:v>
                </c:pt>
                <c:pt idx="10">
                  <c:v>78.293081084113822</c:v>
                </c:pt>
                <c:pt idx="11">
                  <c:v>84.273275437075043</c:v>
                </c:pt>
                <c:pt idx="12">
                  <c:v>89.404974568123549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75392"/>
        <c:axId val="38486784"/>
      </c:lineChart>
      <c:catAx>
        <c:axId val="3807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48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4867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Per 100 inhabitants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07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297880478508026"/>
          <c:y val="0.18257993199951802"/>
          <c:w val="0.21518085348804267"/>
          <c:h val="0.2220612691917339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0.00709</cdr:x>
      <cdr:y>0.90995</cdr:y>
    </cdr:from>
    <cdr:to>
      <cdr:x>0.53936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25" y="5074708"/>
          <a:ext cx="4527338" cy="502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aseline="0">
              <a:effectLst/>
              <a:latin typeface="+mn-lt"/>
              <a:ea typeface="+mn-ea"/>
              <a:cs typeface="+mn-cs"/>
            </a:rPr>
            <a:t>Note: * Estimate</a:t>
          </a:r>
          <a:endParaRPr lang="en-US" sz="90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>
              <a:effectLst/>
              <a:latin typeface="+mn-lt"/>
              <a:ea typeface="+mn-ea"/>
              <a:cs typeface="+mn-cs"/>
            </a:rPr>
            <a:t>Source:</a:t>
          </a:r>
          <a:r>
            <a:rPr lang="en-US" sz="900" baseline="0">
              <a:effectLst/>
              <a:latin typeface="+mn-lt"/>
              <a:ea typeface="+mn-ea"/>
              <a:cs typeface="+mn-cs"/>
            </a:rPr>
            <a:t>  ITU World Telecommunication /ICT Indicators database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C22B0-321C-4763-88AE-196DBA43C36B}" type="datetimeFigureOut">
              <a:rPr lang="en-US" smtClean="0"/>
              <a:t>16/07/2014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C28A1-D378-4139-BE50-EE2C4D1D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2A277-036D-4775-BB10-FC0E3DE8F1FD}" type="datetimeFigureOut">
              <a:rPr lang="en-US" smtClean="0"/>
              <a:t>16/07/2014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744538"/>
            <a:ext cx="59547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26DAB-EF63-4A2C-8E49-870B9F9B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6A7A658-1830-4644-8E77-49472218B13B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10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E05A997C-D9ED-4B90-A4C8-DD0477A1C0C8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11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12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32FB25D-2D3A-4AA3-A68D-B7D267E53D54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675C25DC-060C-407E-B718-83369B14F8B4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747713"/>
            <a:ext cx="5949950" cy="37195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4956"/>
            <a:ext cx="4886509" cy="446579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55674F4D-6275-4EF2-BFF5-ECA189D66268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15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6125"/>
            <a:ext cx="5954712" cy="37226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4956"/>
            <a:ext cx="4886509" cy="4467383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16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8FFC10D6-094D-4E3B-9A87-6B2804545B8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17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A1EF3-CE41-44C7-B3B0-06565359100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62000"/>
            <a:ext cx="5973762" cy="3735388"/>
          </a:xfrm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7" y="4729163"/>
            <a:ext cx="4872038" cy="44243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6C8C5-BDE5-4F69-A17E-85CDB4F555F4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62000"/>
            <a:ext cx="5973762" cy="3735388"/>
          </a:xfrm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7" y="4729163"/>
            <a:ext cx="4872038" cy="44243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0FB7C-3E85-4F07-89CA-B3A407AEB7E1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62000"/>
            <a:ext cx="5973762" cy="3735388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7" y="4729163"/>
            <a:ext cx="4872038" cy="44243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8FFC10D6-094D-4E3B-9A87-6B2804545B8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22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D8BB2C4E-E687-4C74-BD0B-97FE92A5548E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92D785DD-598D-4B4C-A448-F712208AEA91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92D785DD-598D-4B4C-A448-F712208AEA91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25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92D785DD-598D-4B4C-A448-F712208AEA91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26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F4646A29-6F81-43D6-A3AE-77D289DEAA71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8FFC10D6-094D-4E3B-9A87-6B2804545B8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28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284EB69-BDF6-43A8-B32D-831AF1AE35F5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29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marL="180975" indent="-180975" eaLnBrk="1" hangingPunct="1">
              <a:buFont typeface="Arial" pitchFamily="34" charset="0"/>
              <a:buChar char="•"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284EB69-BDF6-43A8-B32D-831AF1AE35F5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30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marL="180975" indent="-180975" eaLnBrk="1" hangingPunct="1">
              <a:buFont typeface="Arial" pitchFamily="34" charset="0"/>
              <a:buChar char="•"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8B9BE0F-E73E-4675-A6B8-4BAFB42FDF7D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31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marL="180975" indent="-180975" eaLnBrk="1" hangingPunct="1"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C9650525-643D-4A6A-BE78-AA750CC6103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32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EE21B073-28A8-4519-8A48-CD6A23C58F8E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endParaRPr lang="fr-CH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94D38A15-1E60-45B4-A2D9-7F2A97D8FBC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94D38A15-1E60-45B4-A2D9-7F2A97D8FBC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35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marL="180975" indent="-180975" eaLnBrk="1" hangingPunct="1"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8FFC10D6-094D-4E3B-9A87-6B2804545B8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36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D7403C24-EC9E-4A9F-A92F-BA89946192E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732" y="4716542"/>
            <a:ext cx="4888067" cy="4467384"/>
          </a:xfrm>
          <a:noFill/>
          <a:ln/>
        </p:spPr>
        <p:txBody>
          <a:bodyPr wrap="none" anchor="ctr"/>
          <a:lstStyle/>
          <a:p>
            <a:pPr defTabSz="452438" eaLnBrk="1" hangingPunct="1">
              <a:spcBef>
                <a:spcPts val="450"/>
              </a:spcBef>
              <a:tabLst>
                <a:tab pos="0" algn="l"/>
                <a:tab pos="920750" algn="l"/>
                <a:tab pos="1841500" algn="l"/>
                <a:tab pos="2763838" algn="l"/>
                <a:tab pos="3684588" algn="l"/>
                <a:tab pos="4606925" algn="l"/>
                <a:tab pos="5527675" algn="l"/>
                <a:tab pos="6450013" algn="l"/>
                <a:tab pos="7370763" algn="l"/>
                <a:tab pos="8291513" algn="l"/>
                <a:tab pos="9213850" algn="l"/>
                <a:tab pos="10134600" algn="l"/>
              </a:tabLst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D7403C24-EC9E-4A9F-A92F-BA89946192E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38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732" y="4716542"/>
            <a:ext cx="4888067" cy="4467384"/>
          </a:xfrm>
          <a:noFill/>
          <a:ln/>
        </p:spPr>
        <p:txBody>
          <a:bodyPr wrap="none" anchor="ctr"/>
          <a:lstStyle/>
          <a:p>
            <a:pPr defTabSz="452438" eaLnBrk="1" hangingPunct="1">
              <a:spcBef>
                <a:spcPts val="450"/>
              </a:spcBef>
              <a:tabLst>
                <a:tab pos="0" algn="l"/>
                <a:tab pos="920750" algn="l"/>
                <a:tab pos="1841500" algn="l"/>
                <a:tab pos="2763838" algn="l"/>
                <a:tab pos="3684588" algn="l"/>
                <a:tab pos="4606925" algn="l"/>
                <a:tab pos="5527675" algn="l"/>
                <a:tab pos="6450013" algn="l"/>
                <a:tab pos="7370763" algn="l"/>
                <a:tab pos="8291513" algn="l"/>
                <a:tab pos="9213850" algn="l"/>
                <a:tab pos="10134600" algn="l"/>
              </a:tabLst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744538"/>
            <a:ext cx="59547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EA3D7D0F-4C30-411B-8501-C8E299D49593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  <a:defRPr/>
              </a:pPr>
              <a:t>39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5457859E-3479-4A22-9FB1-6DD2E145199A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40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C68DD0B5-AB53-4F6E-9758-79D179E13016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41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C68DD0B5-AB53-4F6E-9758-79D179E13016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42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94366897-C4F2-4010-A10B-64AB95F77E05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6125"/>
            <a:ext cx="5954712" cy="372268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6542"/>
            <a:ext cx="5335270" cy="446579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FA277AA6-1073-41F2-B868-7D2765685521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44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45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2888868-BEE5-4E01-A650-9AEB55E31A7D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46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2888868-BEE5-4E01-A650-9AEB55E31A7D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2888868-BEE5-4E01-A650-9AEB55E31A7D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48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2888868-BEE5-4E01-A650-9AEB55E31A7D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49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6300" cy="37242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290" y="4716542"/>
            <a:ext cx="4886509" cy="446738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50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375FA853-E209-4165-8FBD-CA4A70D9537B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5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040F59C8-E311-49A4-A7ED-9F525BB5E2A9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51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2897FBA2-7073-46CB-A7D2-28E44A4134BC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6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80353172-0E5F-46B0-9A46-4F92541EACA2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7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FA277AA6-1073-41F2-B868-7D2765685521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8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FA277AA6-1073-41F2-B868-7D2765685521}" type="slidenum">
              <a:rPr lang="en-US" smtClean="0">
                <a:solidFill>
                  <a:prstClr val="white"/>
                </a:solidFill>
              </a:rPr>
              <a:pPr>
                <a:buClr>
                  <a:prstClr val="black"/>
                </a:buClr>
              </a:pPr>
              <a:t>9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01" y="5146151"/>
            <a:ext cx="129234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426200" y="3619500"/>
            <a:ext cx="529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rgbClr val="5C5C5C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19964" y="3770314"/>
            <a:ext cx="529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rgbClr val="5C5C5C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80025" y="4001823"/>
            <a:ext cx="448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>
              <a:solidFill>
                <a:srgbClr val="5C5C5C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 flipH="1">
            <a:off x="395288" y="5437188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 userDrawn="1"/>
        </p:nvSpPr>
        <p:spPr bwMode="auto">
          <a:xfrm flipH="1">
            <a:off x="611191" y="3968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" name="Picture 3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5508629" y="4357689"/>
            <a:ext cx="3635375" cy="127132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4716474" y="3968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1656039"/>
            <a:ext cx="7054850" cy="132343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500"/>
            <a:ext cx="6400800" cy="20399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7140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2C87-0E3A-47B8-85AA-7D6CFF5D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7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3325" y="877094"/>
            <a:ext cx="1846659" cy="43272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6" y="877094"/>
            <a:ext cx="5678487" cy="43272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6932-1F81-4D6A-9BFF-552288DB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98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587505"/>
            <a:ext cx="7681913" cy="126957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3620828"/>
            <a:ext cx="7681913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61" y="5043924"/>
            <a:ext cx="1762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 rot="10800000" flipV="1">
            <a:off x="8627717" y="5375858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 dirty="0" smtClean="0">
                <a:solidFill>
                  <a:srgbClr val="050595"/>
                </a:solidFill>
              </a:rPr>
              <a:t>1</a:t>
            </a:r>
            <a:endParaRPr lang="en-US" sz="1000" dirty="0">
              <a:solidFill>
                <a:srgbClr val="050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06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8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9613691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7629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66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7400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018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6294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294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323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0713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812396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8" y="140713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5383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933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2758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7E36-C855-46C3-ABD3-732049EB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7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9640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8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143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8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5199063"/>
            <a:ext cx="9144001" cy="515938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5389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8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08390562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7098"/>
            <a:ext cx="77724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537229"/>
            <a:ext cx="7772400" cy="44319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5457036"/>
            <a:ext cx="339725" cy="2037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6EE7BF0A-8E17-42BE-A6D4-613E34E4DDA3}" type="slidenum">
              <a:rPr lang="en-US" sz="1800">
                <a:solidFill>
                  <a:srgbClr val="FFFFFF"/>
                </a:solidFill>
              </a:rPr>
              <a:pPr defTabSz="914400"/>
              <a:t>‹#›</a:t>
            </a:fld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360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587504"/>
            <a:ext cx="7681913" cy="126957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3620827"/>
            <a:ext cx="7681913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61" y="5043924"/>
            <a:ext cx="1762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 rot="10800000" flipV="1">
            <a:off x="8627717" y="5375856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 dirty="0" smtClean="0">
                <a:solidFill>
                  <a:srgbClr val="050595"/>
                </a:solidFill>
              </a:rPr>
              <a:t>1</a:t>
            </a:r>
            <a:endParaRPr lang="en-US" sz="1000" dirty="0">
              <a:solidFill>
                <a:srgbClr val="050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9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7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7832526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7629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9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7399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84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6294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294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111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4334-DE09-4F8E-A3D8-EA4EFD386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5951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0713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812396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8" y="1407130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8709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57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8105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6795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7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086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7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5199063"/>
            <a:ext cx="9144001" cy="515938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697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7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04420070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7097"/>
            <a:ext cx="77724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537229"/>
            <a:ext cx="7772400" cy="44319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5457035"/>
            <a:ext cx="339725" cy="2037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6EE7BF0A-8E17-42BE-A6D4-613E34E4DDA3}" type="slidenum">
              <a:rPr lang="en-US" sz="1800">
                <a:solidFill>
                  <a:srgbClr val="FFFFFF"/>
                </a:solidFill>
              </a:rPr>
              <a:pPr defTabSz="914400"/>
              <a:t>‹#›</a:t>
            </a:fld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9528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587502"/>
            <a:ext cx="7681913" cy="126957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3620825"/>
            <a:ext cx="7681913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61" y="5043924"/>
            <a:ext cx="1762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 rot="10800000" flipV="1">
            <a:off x="8627717" y="5375853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 dirty="0" smtClean="0">
                <a:solidFill>
                  <a:srgbClr val="050595"/>
                </a:solidFill>
              </a:rPr>
              <a:t>1</a:t>
            </a:r>
            <a:endParaRPr lang="en-US" sz="1000" dirty="0">
              <a:solidFill>
                <a:srgbClr val="050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0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5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9729402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37229"/>
            <a:ext cx="3810000" cy="366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37229"/>
            <a:ext cx="3810000" cy="366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53C7-484A-47A0-944F-233B6B43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3999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7629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09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739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1027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6294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294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3948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07128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812396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4" y="1407128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0106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688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68356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3545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6592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5199063"/>
            <a:ext cx="9144001" cy="515938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69284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5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415408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954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0E73-E752-465C-93D0-FFE9DE087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0822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7095"/>
            <a:ext cx="77724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537229"/>
            <a:ext cx="7772400" cy="44319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5457033"/>
            <a:ext cx="339725" cy="2037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6EE7BF0A-8E17-42BE-A6D4-613E34E4DDA3}" type="slidenum">
              <a:rPr lang="en-US" sz="1800">
                <a:solidFill>
                  <a:srgbClr val="FFFFFF"/>
                </a:solidFill>
              </a:rPr>
              <a:pPr defTabSz="914400"/>
              <a:t>‹#›</a:t>
            </a:fld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441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5EEB-71B7-4C08-8970-430F2ED5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93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B1D2-8069-4498-9CE8-295D967B4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01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88031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28CF-7180-4ECE-AC71-750F4573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88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2672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5B759-4F8F-4F74-91A5-6C6354FF4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23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2" y="674689"/>
            <a:ext cx="6467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" name="Line 68"/>
          <p:cNvSpPr>
            <a:spLocks noChangeShapeType="1"/>
          </p:cNvSpPr>
          <p:nvPr userDrawn="1"/>
        </p:nvSpPr>
        <p:spPr bwMode="auto">
          <a:xfrm flipH="1">
            <a:off x="395288" y="5437188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21163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37229"/>
            <a:ext cx="7772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1" descr="BandoBleusurblanc-E"/>
          <p:cNvPicPr>
            <a:picLocks noChangeAspect="1" noChangeArrowheads="1"/>
          </p:cNvPicPr>
          <p:nvPr userDrawn="1"/>
        </p:nvPicPr>
        <p:blipFill>
          <a:blip r:embed="rId14" cstate="print"/>
          <a:srcRect l="55139"/>
          <a:stretch>
            <a:fillRect/>
          </a:stretch>
        </p:blipFill>
        <p:spPr bwMode="auto">
          <a:xfrm>
            <a:off x="6948488" y="96574"/>
            <a:ext cx="2051050" cy="65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7" name="Text Box 73"/>
          <p:cNvSpPr txBox="1">
            <a:spLocks noChangeArrowheads="1"/>
          </p:cNvSpPr>
          <p:nvPr userDrawn="1"/>
        </p:nvSpPr>
        <p:spPr bwMode="auto">
          <a:xfrm>
            <a:off x="4418023" y="337344"/>
            <a:ext cx="26749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 userDrawn="1"/>
        </p:nvSpPr>
        <p:spPr bwMode="auto">
          <a:xfrm flipH="1">
            <a:off x="395294" y="457729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6316" y="5318132"/>
            <a:ext cx="34176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6BD340-42F8-4354-B896-482F615BE718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9182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77400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529856"/>
            <a:ext cx="9144000" cy="11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43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91827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7739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529856"/>
            <a:ext cx="9144000" cy="11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55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91825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7739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529856"/>
            <a:ext cx="9144000" cy="11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0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hyperlink" Target="http://www.itu.int/ITU-R/go/imt-advanced/en" TargetMode="External"/><Relationship Id="rId2" Type="http://schemas.openxmlformats.org/officeDocument/2006/relationships/hyperlink" Target="http://www.google.ch/imgres?q=logo+formation&amp;hl=en&amp;biw=1217&amp;bih=933&amp;gbv=2&amp;tbm=isch&amp;tbnid=WV7aOPIK4mySAM:&amp;imgrefurl=http://www.ardml-paca.net/ardml/index.php?option=com_content&amp;task=blogcategory&amp;id=47&amp;Itemid=62&amp;docid=nS0-IU922EU1PM&amp;w=128&amp;h=96&amp;ei=m20pTqT5EdHbsgbp2fyUDA&amp;zoom=1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hyperlink" Target="http://www.itu.int/ITU-R/go/itur-welcome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10.gif"/><Relationship Id="rId9" Type="http://schemas.openxmlformats.org/officeDocument/2006/relationships/hyperlink" Target="http://www.itu.int/pub/R-REG-RR/%09%09%09%09%09%09%09%09publications.aspx?lang=en&amp;parent=R-REG-RR-201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9.jpeg"/><Relationship Id="rId3" Type="http://schemas.openxmlformats.org/officeDocument/2006/relationships/slide" Target="slide7.xml"/><Relationship Id="rId7" Type="http://schemas.openxmlformats.org/officeDocument/2006/relationships/hyperlink" Target="https://www.itu.int/pub/R-REG-ROP/%09%09%09%09%09%09%09%09publications.aspx?lang=en&amp;parent=R-REG-ROP-2012" TargetMode="External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jpe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5.jpeg"/><Relationship Id="rId4" Type="http://schemas.openxmlformats.org/officeDocument/2006/relationships/slide" Target="slide6.xml"/><Relationship Id="rId9" Type="http://schemas.openxmlformats.org/officeDocument/2006/relationships/hyperlink" Target="http://www.itu.int/pub/R-REG-RR/%09%09%09%09%09%09%09%09publications.aspx?lang=en&amp;parent=R-REG-RR-201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pub/R-REG-RR/%09%09%09%09%09%09%09%09publications.aspx?lang=en&amp;parent=R-REG-RR-201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gif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gif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D/ICTEY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D/ICTEY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itu.int/Default.aspx?tabid=74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2938" y="1028387"/>
            <a:ext cx="7961312" cy="1077218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International Telecommunication Union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in a fast evolving ICT world</a:t>
            </a:r>
            <a:endParaRPr lang="en-US" sz="32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-15404" y="2917507"/>
            <a:ext cx="9144000" cy="2039938"/>
          </a:xfrm>
        </p:spPr>
        <p:txBody>
          <a:bodyPr/>
          <a:lstStyle/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June 2014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www.itu.int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617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4313" y="778803"/>
            <a:ext cx="8786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This is what ITU has been doing since </a:t>
            </a:r>
            <a:r>
              <a:rPr lang="en-US" sz="24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1865</a:t>
            </a: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…</a:t>
            </a:r>
            <a:endParaRPr lang="en-US" sz="24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B25500E8-D59C-4001-977D-C3937D29C489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10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0178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67" y="1996619"/>
            <a:ext cx="1491831" cy="87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0180" name="Picture 4" descr="http://www.w3.org/2005/Talks/1111-maxf-delhi/tele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51" y="3008657"/>
            <a:ext cx="1151409" cy="128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www.celtnet.org.uk/mobile-phone/img/mobile-evolut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1937681"/>
            <a:ext cx="1785938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>
            <a:off x="428596" y="1401302"/>
            <a:ext cx="8358246" cy="6548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1865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							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2015</a:t>
            </a:r>
          </a:p>
        </p:txBody>
      </p:sp>
      <p:pic>
        <p:nvPicPr>
          <p:cNvPr id="1330184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056150"/>
            <a:ext cx="1643074" cy="108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0186" name="Picture 10" descr="http://blogs.cisco.com/gov_img/Fiber%20Opt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484910"/>
            <a:ext cx="1928826" cy="82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0190" name="Picture 14" descr="http://media-2.web.britannica.com/eb-media/61/96161-050-E4DE07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227527"/>
            <a:ext cx="1714512" cy="97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0188" name="Picture 12" descr="https://academictech.doit.wisc.edu/ORFI/otr/creating/interne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167999"/>
            <a:ext cx="1047730" cy="130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0" name="Picture 16" descr="http://www.readmobilenews.com/wp-content/uploads/2009/05/verizon-prepping-the-ip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07" y="2235339"/>
            <a:ext cx="13573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8" descr="http://magento.siteground.com/media/catalog/product/cache/12/image/5e06319eda06f020e43594a9c230972d/a/c/acer-ferrari-3200-notebook-computer-p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9" y="3406119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1520" y="4440666"/>
            <a:ext cx="8786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…</a:t>
            </a:r>
            <a:r>
              <a:rPr lang="en-US" sz="20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 throughout the constant (</a:t>
            </a:r>
            <a:r>
              <a:rPr lang="en-US" sz="20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and fast</a:t>
            </a:r>
            <a:r>
              <a:rPr lang="en-US" sz="20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) evolution of Information and Communication Technologies (ICTs)</a:t>
            </a:r>
            <a:endParaRPr lang="en-US" sz="24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004738"/>
            <a:ext cx="7772400" cy="954107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ITU is the UN specialized agency that promotes global collaboration for a connected world</a:t>
            </a:r>
            <a:endParaRPr lang="en-US" sz="28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11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97560"/>
            <a:ext cx="1155790" cy="10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8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2938" y="2268709"/>
            <a:ext cx="7961312" cy="584775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 little bit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about us</a:t>
            </a:r>
            <a:endParaRPr lang="en-US" sz="3200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2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32913"/>
            <a:ext cx="7772400" cy="46166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 is the oldest UN specialized agency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97784"/>
            <a:ext cx="8497888" cy="4020343"/>
          </a:xfrm>
        </p:spPr>
        <p:txBody>
          <a:bodyPr/>
          <a:lstStyle/>
          <a:p>
            <a:pPr>
              <a:buSzTx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149 years young</a:t>
            </a:r>
          </a:p>
          <a:p>
            <a:pPr>
              <a:buSzTx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Central role in Connecting the World</a:t>
            </a:r>
          </a:p>
          <a:p>
            <a:pPr>
              <a:buSzTx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 is based in Geneva, Switzerland</a:t>
            </a:r>
          </a:p>
          <a:p>
            <a:pPr>
              <a:buSzTx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193 Member States and 700 Sector Members and Associates.</a:t>
            </a:r>
          </a:p>
          <a:p>
            <a:pPr>
              <a:buSzTx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760 staff, from 80 nationalities.</a:t>
            </a:r>
          </a:p>
          <a:p>
            <a:pPr>
              <a:buSzTx/>
              <a:defRPr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Budget USD 160 M (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SzTx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Organized in three Sectors:</a:t>
            </a:r>
          </a:p>
          <a:p>
            <a:pPr marL="800100" lvl="3" indent="-342900">
              <a:buClr>
                <a:srgbClr val="0E438A"/>
              </a:buClr>
              <a:defRPr/>
            </a:pPr>
            <a:r>
              <a:rPr lang="en-US" dirty="0" err="1" smtClean="0">
                <a:latin typeface="Calibri" pitchFamily="34" charset="0"/>
                <a:ea typeface="+mn-ea"/>
                <a:cs typeface="Calibri" pitchFamily="34" charset="0"/>
              </a:rPr>
              <a:t>Radiocommunication</a:t>
            </a: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 (ITU-R) </a:t>
            </a:r>
          </a:p>
          <a:p>
            <a:pPr marL="800100" lvl="3" indent="-342900">
              <a:buClr>
                <a:srgbClr val="0E438A"/>
              </a:buClr>
              <a:defRPr/>
            </a:pP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Standardization (ITU-T)</a:t>
            </a:r>
          </a:p>
          <a:p>
            <a:pPr marL="800100" lvl="3" indent="-342900">
              <a:buClr>
                <a:srgbClr val="0E438A"/>
              </a:buClr>
              <a:defRPr/>
            </a:pP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Development (ITU-D)</a:t>
            </a:r>
          </a:p>
          <a:p>
            <a:pPr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13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26714"/>
            <a:ext cx="3885074" cy="21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7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43266"/>
            <a:ext cx="7772400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ITU has a global presence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white">
          <a:xfrm>
            <a:off x="714377" y="4657700"/>
            <a:ext cx="7962081" cy="36933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1800" dirty="0">
                <a:solidFill>
                  <a:srgbClr val="5C5C5C"/>
                </a:solidFill>
                <a:latin typeface="Calibri" pitchFamily="34" charset="0"/>
                <a:cs typeface="Calibri" pitchFamily="34" charset="0"/>
              </a:rPr>
              <a:t>5 regional offices, 8 area </a:t>
            </a:r>
            <a:r>
              <a:rPr lang="en-US" sz="1800" dirty="0" smtClean="0">
                <a:solidFill>
                  <a:srgbClr val="5C5C5C"/>
                </a:solidFill>
                <a:latin typeface="Calibri" pitchFamily="34" charset="0"/>
                <a:cs typeface="Calibri" pitchFamily="34" charset="0"/>
              </a:rPr>
              <a:t>offices</a:t>
            </a:r>
          </a:p>
        </p:txBody>
      </p:sp>
      <p:pic>
        <p:nvPicPr>
          <p:cNvPr id="15366" name="Picture 4" descr="itu_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7" y="1116253"/>
            <a:ext cx="8353425" cy="35414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14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75856" y="1897393"/>
            <a:ext cx="792088" cy="36004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33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struct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13" t="19081" r="-1288"/>
          <a:stretch>
            <a:fillRect/>
          </a:stretch>
        </p:blipFill>
        <p:spPr bwMode="auto">
          <a:xfrm>
            <a:off x="1656184" y="1424189"/>
            <a:ext cx="7164288" cy="38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550" y="598783"/>
            <a:ext cx="8643938" cy="461665"/>
          </a:xfrm>
        </p:spPr>
        <p:txBody>
          <a:bodyPr/>
          <a:lstStyle/>
          <a:p>
            <a:pPr>
              <a:tabLst>
                <a:tab pos="2684463" algn="l"/>
                <a:tab pos="2873375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ITU’s decision making process… 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3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15</a:t>
            </a:fld>
            <a:endParaRPr lang="en-US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18252" y="2197427"/>
            <a:ext cx="8406679" cy="2880320"/>
            <a:chOff x="-18255" y="2636912"/>
            <a:chExt cx="8406679" cy="3456384"/>
          </a:xfrm>
        </p:grpSpPr>
        <p:sp>
          <p:nvSpPr>
            <p:cNvPr id="28" name="Rectangle 2"/>
            <p:cNvSpPr txBox="1">
              <a:spLocks noChangeArrowheads="1"/>
            </p:cNvSpPr>
            <p:nvPr/>
          </p:nvSpPr>
          <p:spPr bwMode="auto">
            <a:xfrm>
              <a:off x="-18255" y="3713320"/>
              <a:ext cx="2285999" cy="177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kern="0" dirty="0" smtClean="0">
                  <a:solidFill>
                    <a:srgbClr val="FFC000"/>
                  </a:solidFill>
                  <a:latin typeface="Calibri" pitchFamily="34" charset="0"/>
                  <a:ea typeface="+mj-ea"/>
                  <a:cs typeface="Calibri" pitchFamily="34" charset="0"/>
                </a:rPr>
                <a:t>Each Sector is overseen by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kern="0" dirty="0" smtClean="0">
                  <a:solidFill>
                    <a:srgbClr val="FFC000"/>
                  </a:solidFill>
                  <a:latin typeface="Calibri" pitchFamily="34" charset="0"/>
                  <a:ea typeface="+mj-ea"/>
                  <a:cs typeface="Calibri" pitchFamily="34" charset="0"/>
                </a:rPr>
                <a:t>Advisory groups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kern="0" dirty="0" smtClean="0">
                  <a:solidFill>
                    <a:srgbClr val="FFC000"/>
                  </a:solidFill>
                  <a:latin typeface="Calibri" pitchFamily="34" charset="0"/>
                  <a:ea typeface="+mj-ea"/>
                  <a:cs typeface="Calibri" pitchFamily="34" charset="0"/>
                </a:rPr>
                <a:t>and world conferences</a:t>
              </a:r>
              <a:endParaRPr lang="en-US" sz="1800" b="1" kern="0" dirty="0">
                <a:solidFill>
                  <a:srgbClr val="FFC000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cxnSp>
          <p:nvCxnSpPr>
            <p:cNvPr id="29" name="Straight Arrow Connector 20"/>
            <p:cNvCxnSpPr>
              <a:cxnSpLocks noChangeShapeType="1"/>
            </p:cNvCxnSpPr>
            <p:nvPr/>
          </p:nvCxnSpPr>
          <p:spPr bwMode="auto">
            <a:xfrm>
              <a:off x="1547663" y="4363516"/>
              <a:ext cx="504057" cy="1588"/>
            </a:xfrm>
            <a:prstGeom prst="straightConnector1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 type="arrow" w="med" len="med"/>
            </a:ln>
          </p:spPr>
        </p:cxnSp>
        <p:grpSp>
          <p:nvGrpSpPr>
            <p:cNvPr id="34" name="Group 33"/>
            <p:cNvGrpSpPr/>
            <p:nvPr/>
          </p:nvGrpSpPr>
          <p:grpSpPr>
            <a:xfrm>
              <a:off x="2195736" y="2636912"/>
              <a:ext cx="6192688" cy="3456384"/>
              <a:chOff x="2195736" y="2636912"/>
              <a:chExt cx="6192688" cy="3456384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195736" y="2636912"/>
                <a:ext cx="2016224" cy="3456384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 w="762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C5C5C"/>
                  </a:buClr>
                  <a:buFont typeface="Arial" pitchFamily="34" charset="0"/>
                  <a:buNone/>
                </a:pPr>
                <a:endParaRPr lang="en-US" sz="160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355976" y="2643734"/>
                <a:ext cx="1944216" cy="3449562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 w="762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C5C5C"/>
                  </a:buClr>
                  <a:buFont typeface="Arial" pitchFamily="34" charset="0"/>
                  <a:buNone/>
                </a:pPr>
                <a:endParaRPr lang="en-US" sz="160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444208" y="2636912"/>
                <a:ext cx="1944216" cy="3456384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 w="762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C5C5C"/>
                  </a:buClr>
                  <a:buFont typeface="Arial" pitchFamily="34" charset="0"/>
                  <a:buNone/>
                </a:pPr>
                <a:endParaRPr lang="en-US" sz="160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-18254" y="865474"/>
            <a:ext cx="4374231" cy="861774"/>
            <a:chOff x="-18255" y="1038567"/>
            <a:chExt cx="4374231" cy="1034129"/>
          </a:xfrm>
        </p:grpSpPr>
        <p:sp>
          <p:nvSpPr>
            <p:cNvPr id="37" name="Rectangle 2"/>
            <p:cNvSpPr txBox="1">
              <a:spLocks noChangeArrowheads="1"/>
            </p:cNvSpPr>
            <p:nvPr/>
          </p:nvSpPr>
          <p:spPr bwMode="auto">
            <a:xfrm>
              <a:off x="-18255" y="1038567"/>
              <a:ext cx="2646039" cy="103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kern="0" dirty="0" smtClean="0">
                  <a:solidFill>
                    <a:srgbClr val="002060"/>
                  </a:solidFill>
                  <a:latin typeface="Calibri" pitchFamily="34" charset="0"/>
                  <a:ea typeface="+mj-ea"/>
                  <a:cs typeface="Calibri" pitchFamily="34" charset="0"/>
                </a:rPr>
                <a:t>The PP is the main body of decision making  </a:t>
              </a:r>
              <a:br>
                <a:rPr lang="en-US" sz="1800" b="1" kern="0" dirty="0" smtClean="0">
                  <a:solidFill>
                    <a:srgbClr val="002060"/>
                  </a:solidFill>
                  <a:latin typeface="Calibri" pitchFamily="34" charset="0"/>
                  <a:ea typeface="+mj-ea"/>
                  <a:cs typeface="Calibri" pitchFamily="34" charset="0"/>
                </a:rPr>
              </a:br>
              <a:r>
                <a:rPr lang="en-US" sz="1400" b="1" i="1" kern="0" dirty="0" smtClean="0">
                  <a:solidFill>
                    <a:srgbClr val="002060"/>
                  </a:solidFill>
                  <a:latin typeface="Calibri" pitchFamily="34" charset="0"/>
                  <a:ea typeface="+mj-ea"/>
                  <a:cs typeface="Calibri" pitchFamily="34" charset="0"/>
                </a:rPr>
                <a:t>(meets every 4 years)</a:t>
              </a:r>
              <a:endParaRPr lang="en-US" sz="1400" b="1" i="1" kern="0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cxnSp>
          <p:nvCxnSpPr>
            <p:cNvPr id="38" name="Straight Arrow Connector 20"/>
            <p:cNvCxnSpPr>
              <a:cxnSpLocks noChangeShapeType="1"/>
            </p:cNvCxnSpPr>
            <p:nvPr/>
          </p:nvCxnSpPr>
          <p:spPr bwMode="auto">
            <a:xfrm>
              <a:off x="1907704" y="1843236"/>
              <a:ext cx="2448272" cy="1588"/>
            </a:xfrm>
            <a:prstGeom prst="straightConnector1">
              <a:avLst/>
            </a:prstGeom>
            <a:noFill/>
            <a:ln w="762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7" name="Group 56"/>
          <p:cNvGrpSpPr/>
          <p:nvPr/>
        </p:nvGrpSpPr>
        <p:grpSpPr>
          <a:xfrm>
            <a:off x="-36512" y="1654081"/>
            <a:ext cx="4374231" cy="1415772"/>
            <a:chOff x="-36512" y="1984889"/>
            <a:chExt cx="4374231" cy="1698926"/>
          </a:xfrm>
        </p:grpSpPr>
        <p:sp>
          <p:nvSpPr>
            <p:cNvPr id="39" name="Rectangle 2"/>
            <p:cNvSpPr txBox="1">
              <a:spLocks noChangeArrowheads="1"/>
            </p:cNvSpPr>
            <p:nvPr/>
          </p:nvSpPr>
          <p:spPr bwMode="auto">
            <a:xfrm>
              <a:off x="-36512" y="1984889"/>
              <a:ext cx="2285999" cy="169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kern="0" dirty="0" smtClean="0">
                  <a:solidFill>
                    <a:srgbClr val="002060"/>
                  </a:solidFill>
                  <a:latin typeface="Calibri" pitchFamily="34" charset="0"/>
                  <a:ea typeface="+mj-ea"/>
                  <a:cs typeface="Calibri" pitchFamily="34" charset="0"/>
                </a:rPr>
                <a:t>Council is made of 25% of Member States  (elected every 4 years)</a:t>
              </a:r>
              <a:br>
                <a:rPr lang="en-US" sz="1800" b="1" kern="0" dirty="0" smtClean="0">
                  <a:solidFill>
                    <a:srgbClr val="002060"/>
                  </a:solidFill>
                  <a:latin typeface="Calibri" pitchFamily="34" charset="0"/>
                  <a:ea typeface="+mj-ea"/>
                  <a:cs typeface="Calibri" pitchFamily="34" charset="0"/>
                </a:rPr>
              </a:br>
              <a:r>
                <a:rPr lang="en-US" sz="1400" b="1" i="1" kern="0" dirty="0" smtClean="0">
                  <a:solidFill>
                    <a:srgbClr val="002060"/>
                  </a:solidFill>
                  <a:latin typeface="Calibri" pitchFamily="34" charset="0"/>
                  <a:ea typeface="+mj-ea"/>
                  <a:cs typeface="Calibri" pitchFamily="34" charset="0"/>
                </a:rPr>
                <a:t>(meets annually)</a:t>
              </a:r>
            </a:p>
          </p:txBody>
        </p:sp>
        <p:cxnSp>
          <p:nvCxnSpPr>
            <p:cNvPr id="40" name="Straight Arrow Connector 20"/>
            <p:cNvCxnSpPr>
              <a:cxnSpLocks noChangeShapeType="1"/>
            </p:cNvCxnSpPr>
            <p:nvPr/>
          </p:nvCxnSpPr>
          <p:spPr bwMode="auto">
            <a:xfrm>
              <a:off x="1889447" y="2491308"/>
              <a:ext cx="2448272" cy="1588"/>
            </a:xfrm>
            <a:prstGeom prst="straightConnector1">
              <a:avLst/>
            </a:prstGeom>
            <a:noFill/>
            <a:ln w="762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4" name="Group 30"/>
          <p:cNvGrpSpPr/>
          <p:nvPr/>
        </p:nvGrpSpPr>
        <p:grpSpPr>
          <a:xfrm>
            <a:off x="539552" y="3157533"/>
            <a:ext cx="8136904" cy="2569012"/>
            <a:chOff x="539552" y="3789040"/>
            <a:chExt cx="8136904" cy="3082814"/>
          </a:xfrm>
        </p:grpSpPr>
        <p:pic>
          <p:nvPicPr>
            <p:cNvPr id="4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5615828"/>
              <a:ext cx="1008112" cy="1125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" name="Group 23"/>
            <p:cNvGrpSpPr/>
            <p:nvPr/>
          </p:nvGrpSpPr>
          <p:grpSpPr>
            <a:xfrm>
              <a:off x="1763688" y="3789040"/>
              <a:ext cx="6912768" cy="1800200"/>
              <a:chOff x="1763688" y="3789040"/>
              <a:chExt cx="6912768" cy="1800200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699792" y="3789040"/>
                <a:ext cx="5112568" cy="0"/>
              </a:xfrm>
              <a:prstGeom prst="line">
                <a:avLst/>
              </a:prstGeom>
              <a:solidFill>
                <a:srgbClr val="0000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763688" y="5589240"/>
                <a:ext cx="6912768" cy="0"/>
              </a:xfrm>
              <a:prstGeom prst="line">
                <a:avLst/>
              </a:prstGeom>
              <a:solidFill>
                <a:srgbClr val="0000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>
                <a:off x="1367644" y="4257092"/>
                <a:ext cx="1800200" cy="864096"/>
              </a:xfrm>
              <a:prstGeom prst="line">
                <a:avLst/>
              </a:prstGeom>
              <a:solidFill>
                <a:srgbClr val="0000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rot="16200000" flipV="1">
                <a:off x="7344308" y="4257092"/>
                <a:ext cx="1800200" cy="864096"/>
              </a:xfrm>
              <a:prstGeom prst="line">
                <a:avLst/>
              </a:prstGeom>
              <a:solidFill>
                <a:srgbClr val="0000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2"/>
            <p:cNvSpPr txBox="1">
              <a:spLocks noChangeArrowheads="1"/>
            </p:cNvSpPr>
            <p:nvPr/>
          </p:nvSpPr>
          <p:spPr bwMode="auto">
            <a:xfrm>
              <a:off x="1925960" y="6170124"/>
              <a:ext cx="1565920" cy="70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Calibri" pitchFamily="34" charset="0"/>
                  <a:ea typeface="+mj-ea"/>
                  <a:cs typeface="Calibri" pitchFamily="34" charset="0"/>
                </a:rPr>
                <a:t>(This is us, the ITU Secretariat)</a:t>
              </a:r>
              <a:endParaRPr lang="en-US" sz="16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cxnSp>
          <p:nvCxnSpPr>
            <p:cNvPr id="48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1332434" y="6236518"/>
              <a:ext cx="1008112" cy="1588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6510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2938" y="2268709"/>
            <a:ext cx="7961312" cy="584775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 few examples on how we are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doing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this</a:t>
            </a:r>
            <a:endParaRPr lang="en-US" sz="3200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32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38223" y="1417340"/>
            <a:ext cx="5167293" cy="396044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52230" y="4081636"/>
            <a:ext cx="3225330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6600" y="4009629"/>
            <a:ext cx="3327368" cy="115212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33646"/>
            <a:ext cx="8643938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ITU has three core areas of activity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3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17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1023811"/>
            <a:ext cx="3218218" cy="11521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Picture 4" descr="http://www.itu.int/ITU-D/asp/CMS/Events/2011/ict-apps/itu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2" y="2320503"/>
            <a:ext cx="2029252" cy="18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1374" y="1332659"/>
            <a:ext cx="290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</a:rPr>
              <a:t>Radiocommunication</a:t>
            </a:r>
            <a:endParaRPr lang="en-US" sz="2400" b="1" dirty="0" smtClean="0">
              <a:solidFill>
                <a:srgbClr val="4D4D4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369" y="4453006"/>
            <a:ext cx="191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</a:rPr>
              <a:t>Development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873" y="4392999"/>
            <a:ext cx="21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</a:rPr>
              <a:t>Standardization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868986" y="1057305"/>
            <a:ext cx="3172209" cy="104420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82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" y="4"/>
            <a:ext cx="493203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Roles</a:t>
            </a:r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ITU-R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1537359"/>
            <a:ext cx="2376264" cy="830997"/>
          </a:xfrm>
          <a:prstGeom prst="rect">
            <a:avLst/>
          </a:prstGeom>
          <a:solidFill>
            <a:srgbClr val="FFFFCC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srgbClr val="050595">
                    <a:lumMod val="50000"/>
                  </a:srgbClr>
                </a:solidFill>
              </a:rPr>
              <a:t>assistance</a:t>
            </a:r>
            <a:r>
              <a:rPr lang="en-US" sz="2400" dirty="0" smtClean="0">
                <a:solidFill>
                  <a:srgbClr val="050595">
                    <a:lumMod val="50000"/>
                  </a:srgbClr>
                </a:solidFill>
              </a:rPr>
              <a:t> to administrations</a:t>
            </a:r>
            <a:endParaRPr lang="en-US" sz="2400" dirty="0">
              <a:solidFill>
                <a:srgbClr val="050595">
                  <a:lumMod val="50000"/>
                </a:srgbClr>
              </a:solidFill>
            </a:endParaRPr>
          </a:p>
        </p:txBody>
      </p:sp>
      <p:pic>
        <p:nvPicPr>
          <p:cNvPr id="15" name="rg_hi" descr="http://t2.gstatic.com/images?q=tbn:ANd9GcQOn8vy0kZq8l-1j3OM3PR-Lsla3WMwqIAZq72JnKClghLLNS1U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17273"/>
            <a:ext cx="971550" cy="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83568" y="1537359"/>
            <a:ext cx="1998476" cy="83099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lang="en-US" sz="2400" dirty="0" smtClean="0">
                <a:solidFill>
                  <a:srgbClr val="000066"/>
                </a:solidFill>
                <a:ea typeface="SimSun"/>
                <a:cs typeface="Arial"/>
              </a:rPr>
              <a:t>international </a:t>
            </a:r>
            <a:r>
              <a:rPr lang="en-US" sz="2400" b="1" dirty="0" smtClean="0">
                <a:solidFill>
                  <a:srgbClr val="000066"/>
                </a:solidFill>
                <a:ea typeface="SimSun"/>
                <a:cs typeface="Arial"/>
              </a:rPr>
              <a:t>regulations</a:t>
            </a:r>
            <a:endParaRPr lang="en-US" sz="1600" b="1" dirty="0">
              <a:solidFill>
                <a:srgbClr val="FFFFFF"/>
              </a:solidFill>
              <a:ea typeface="SimSu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9380" y="1297332"/>
            <a:ext cx="2018724" cy="1200329"/>
          </a:xfrm>
          <a:prstGeom prst="rect">
            <a:avLst/>
          </a:prstGeom>
          <a:solidFill>
            <a:srgbClr val="FFCC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lang="en-US" sz="2400" dirty="0" smtClean="0">
                <a:solidFill>
                  <a:srgbClr val="003399"/>
                </a:solidFill>
                <a:ea typeface="SimSun"/>
                <a:cs typeface="Arial"/>
              </a:rPr>
              <a:t>global </a:t>
            </a:r>
            <a:r>
              <a:rPr lang="en-US" sz="2400" b="1" dirty="0" smtClean="0">
                <a:solidFill>
                  <a:srgbClr val="003399"/>
                </a:solidFill>
                <a:ea typeface="SimSun"/>
                <a:cs typeface="Arial"/>
              </a:rPr>
              <a:t>standards </a:t>
            </a:r>
            <a:r>
              <a:rPr lang="en-US" sz="2400" dirty="0" smtClean="0">
                <a:solidFill>
                  <a:srgbClr val="003399"/>
                </a:solidFill>
                <a:ea typeface="SimSun"/>
                <a:cs typeface="Arial"/>
              </a:rPr>
              <a:t/>
            </a:r>
            <a:br>
              <a:rPr lang="en-US" sz="2400" dirty="0" smtClean="0">
                <a:solidFill>
                  <a:srgbClr val="003399"/>
                </a:solidFill>
                <a:ea typeface="SimSun"/>
                <a:cs typeface="Arial"/>
              </a:rPr>
            </a:br>
            <a:r>
              <a:rPr lang="en-US" sz="2400" dirty="0" smtClean="0">
                <a:solidFill>
                  <a:srgbClr val="003399"/>
                </a:solidFill>
                <a:ea typeface="SimSun"/>
                <a:cs typeface="Arial"/>
              </a:rPr>
              <a:t>&amp; guidelines</a:t>
            </a:r>
            <a:endParaRPr lang="en-US" sz="1600" dirty="0">
              <a:solidFill>
                <a:srgbClr val="FFFFFF"/>
              </a:solidFill>
              <a:ea typeface="SimSun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58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6456" y="5401613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fld id="{8DC89256-486B-45D1-99DE-A6A15094BDDC}" type="slidenum">
              <a:rPr lang="en-US" sz="900">
                <a:solidFill>
                  <a:srgbClr val="FFFFFF"/>
                </a:solidFill>
              </a:rPr>
              <a:pPr defTabSz="914400"/>
              <a:t>18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68012"/>
            <a:ext cx="4752528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9144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Rights </a:t>
            </a: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of access to the 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spectrum</a:t>
            </a:r>
            <a:endParaRPr lang="en-US" sz="2400" dirty="0">
              <a:solidFill>
                <a:srgbClr val="FFFF99">
                  <a:lumMod val="50000"/>
                </a:srgbClr>
              </a:solidFill>
            </a:endParaRPr>
          </a:p>
          <a:p>
            <a:pPr marL="457200" indent="-457200" defTabSz="914400">
              <a:buFont typeface="Wingdings" pitchFamily="2" charset="2"/>
              <a:buChar char="ü"/>
            </a:pP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E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fficient </a:t>
            </a: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use of 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spectrum </a:t>
            </a:r>
          </a:p>
          <a:p>
            <a:pPr marL="457200" indent="-457200" defTabSz="914400">
              <a:buFont typeface="Wingdings" pitchFamily="2" charset="2"/>
              <a:buChar char="ü"/>
            </a:pP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O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peration free </a:t>
            </a: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from 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interference</a:t>
            </a:r>
          </a:p>
          <a:p>
            <a:pPr marL="457200" indent="-457200" defTabSz="9144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Economies </a:t>
            </a: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of 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scale</a:t>
            </a:r>
          </a:p>
          <a:p>
            <a:pPr marL="457200" indent="-457200" defTabSz="914400">
              <a:buFont typeface="Wingdings" pitchFamily="2" charset="2"/>
              <a:buChar char="ü"/>
            </a:pP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I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nteroperability </a:t>
            </a:r>
            <a:r>
              <a:rPr lang="en-US" sz="2400" dirty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and </a:t>
            </a: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roaming</a:t>
            </a:r>
          </a:p>
          <a:p>
            <a:pPr marL="457200" indent="-457200" defTabSz="9144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Global harmonization</a:t>
            </a:r>
          </a:p>
          <a:p>
            <a:pPr marL="457200" indent="-457200" defTabSz="9144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Guidelines for national </a:t>
            </a:r>
            <a:b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</a:br>
            <a:r>
              <a:rPr lang="en-US" sz="2400" dirty="0" smtClean="0">
                <a:solidFill>
                  <a:srgbClr val="FFFF99">
                    <a:lumMod val="50000"/>
                  </a:srgbClr>
                </a:solidFill>
                <a:ea typeface="SimSun"/>
                <a:cs typeface="Arial"/>
              </a:rPr>
              <a:t>&amp; regional regulations 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3704406" y="3811884"/>
            <a:ext cx="2539157" cy="472635"/>
          </a:xfrm>
          <a:prstGeom prst="triangle">
            <a:avLst>
              <a:gd name="adj" fmla="val 487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221893"/>
            <a:ext cx="3779912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cap="small" dirty="0" smtClean="0">
                <a:solidFill>
                  <a:srgbClr val="050595">
                    <a:lumMod val="50000"/>
                  </a:srgbClr>
                </a:solidFill>
              </a:rPr>
              <a:t>Good quality </a:t>
            </a:r>
            <a:br>
              <a:rPr lang="en-US" sz="2000" b="1" cap="small" dirty="0" smtClean="0">
                <a:solidFill>
                  <a:srgbClr val="050595">
                    <a:lumMod val="50000"/>
                  </a:srgbClr>
                </a:solidFill>
              </a:rPr>
            </a:br>
            <a:r>
              <a:rPr lang="en-US" sz="2000" b="1" cap="small" dirty="0" smtClean="0">
                <a:solidFill>
                  <a:srgbClr val="050595">
                    <a:lumMod val="50000"/>
                  </a:srgbClr>
                </a:solidFill>
              </a:rPr>
              <a:t>and less costly equipment</a:t>
            </a:r>
          </a:p>
          <a:p>
            <a:pPr defTabSz="914400"/>
            <a:endParaRPr lang="en-US" sz="2000" b="1" cap="small" dirty="0" smtClean="0">
              <a:solidFill>
                <a:srgbClr val="050595">
                  <a:lumMod val="50000"/>
                </a:srgbClr>
              </a:solidFill>
            </a:endParaRPr>
          </a:p>
          <a:p>
            <a:pPr defTabSz="914400"/>
            <a:r>
              <a:rPr lang="en-US" sz="2000" b="1" cap="small" dirty="0" smtClean="0">
                <a:solidFill>
                  <a:srgbClr val="050595">
                    <a:lumMod val="50000"/>
                  </a:srgbClr>
                </a:solidFill>
              </a:rPr>
              <a:t>More favorable investment environment (clear &amp; stable )</a:t>
            </a: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323528" y="2377447"/>
            <a:ext cx="8208912" cy="360040"/>
          </a:xfrm>
          <a:prstGeom prst="triangle">
            <a:avLst>
              <a:gd name="adj" fmla="val 487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" name="Picture 2" descr="M:\BRIAP\EDP\PROMOTION\LOGOS\ITU logo\2011\sigleIT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983190"/>
            <a:ext cx="739540" cy="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itu.int/en/ITU-R/PublishingImages/slider/slider-b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403"/>
            <a:ext cx="1080542" cy="5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www.itu.int/en/ITU-R/PublishingImages/slider/slider-im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65820"/>
            <a:ext cx="106299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itu.int/dms_pub/itu-r/opb/reg/R-REG-RR-2012-JPG-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7260"/>
            <a:ext cx="7106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350" y="5457036"/>
            <a:ext cx="339725" cy="203729"/>
          </a:xfrm>
          <a:prstGeom prst="rect">
            <a:avLst/>
          </a:prstGeom>
        </p:spPr>
        <p:txBody>
          <a:bodyPr/>
          <a:lstStyle/>
          <a:p>
            <a:pPr defTabSz="914400"/>
            <a:fld id="{459EB967-CEE0-4594-9721-5B86A8B4FEEA}" type="slidenum">
              <a:rPr lang="en-US" sz="1800">
                <a:solidFill>
                  <a:srgbClr val="FFFFFF"/>
                </a:solidFill>
              </a:rPr>
              <a:pPr defTabSz="914400"/>
              <a:t>19</a:t>
            </a:fld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43198"/>
          </a:xfrm>
        </p:spPr>
        <p:txBody>
          <a:bodyPr/>
          <a:lstStyle/>
          <a:p>
            <a:r>
              <a:rPr lang="en-US" sz="3200" i="1" smtClean="0">
                <a:solidFill>
                  <a:srgbClr val="99CCFF"/>
                </a:solidFill>
              </a:rPr>
              <a:t> </a:t>
            </a:r>
            <a:endParaRPr lang="en-US" sz="3200" i="1">
              <a:solidFill>
                <a:srgbClr val="99CCFF"/>
              </a:solidFill>
            </a:endParaRPr>
          </a:p>
        </p:txBody>
      </p:sp>
      <p:sp>
        <p:nvSpPr>
          <p:cNvPr id="1202179" name="AutoShape 3"/>
          <p:cNvSpPr>
            <a:spLocks noChangeArrowheads="1"/>
          </p:cNvSpPr>
          <p:nvPr/>
        </p:nvSpPr>
        <p:spPr bwMode="auto">
          <a:xfrm>
            <a:off x="2124084" y="3877865"/>
            <a:ext cx="1008063" cy="23977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2180" name="Text Box 4"/>
          <p:cNvSpPr txBox="1">
            <a:spLocks noChangeArrowheads="1"/>
          </p:cNvSpPr>
          <p:nvPr/>
        </p:nvSpPr>
        <p:spPr bwMode="auto">
          <a:xfrm>
            <a:off x="36512" y="43696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en-US" sz="2000" dirty="0">
                <a:solidFill>
                  <a:srgbClr val="000099"/>
                </a:solidFill>
                <a:cs typeface="Tahoma" pitchFamily="34" charset="0"/>
              </a:rPr>
              <a:t>In implementing this mission, the actions in </a:t>
            </a:r>
            <a:r>
              <a:rPr lang="en-US" sz="2000" dirty="0" smtClean="0">
                <a:solidFill>
                  <a:srgbClr val="000099"/>
                </a:solidFill>
                <a:cs typeface="Tahoma" pitchFamily="34" charset="0"/>
              </a:rPr>
              <a:t>ITU-R </a:t>
            </a:r>
            <a:r>
              <a:rPr lang="en-US" sz="2000" dirty="0">
                <a:solidFill>
                  <a:srgbClr val="000099"/>
                </a:solidFill>
                <a:cs typeface="Tahoma" pitchFamily="34" charset="0"/>
              </a:rPr>
              <a:t>aim at creating the conditions for harmonized development and efficient operation of existing and new </a:t>
            </a:r>
            <a:r>
              <a:rPr lang="en-US" sz="2000" dirty="0" err="1">
                <a:solidFill>
                  <a:srgbClr val="000099"/>
                </a:solidFill>
                <a:cs typeface="Tahoma" pitchFamily="34" charset="0"/>
              </a:rPr>
              <a:t>radiocommunication</a:t>
            </a:r>
            <a:r>
              <a:rPr lang="en-US" sz="2000" dirty="0">
                <a:solidFill>
                  <a:srgbClr val="000099"/>
                </a:solidFill>
                <a:cs typeface="Tahoma" pitchFamily="34" charset="0"/>
              </a:rPr>
              <a:t> systems, </a:t>
            </a:r>
            <a:r>
              <a:rPr lang="en-US" sz="2000" dirty="0" smtClean="0">
                <a:solidFill>
                  <a:srgbClr val="000099"/>
                </a:solidFill>
                <a:cs typeface="Tahoma" pitchFamily="34" charset="0"/>
              </a:rPr>
              <a:t>taking </a:t>
            </a:r>
            <a:r>
              <a:rPr lang="en-US" sz="2000" dirty="0">
                <a:solidFill>
                  <a:srgbClr val="000099"/>
                </a:solidFill>
                <a:cs typeface="Tahoma" pitchFamily="34" charset="0"/>
              </a:rPr>
              <a:t>due account of all parties concerned. </a:t>
            </a:r>
          </a:p>
        </p:txBody>
      </p:sp>
      <p:sp>
        <p:nvSpPr>
          <p:cNvPr id="1202181" name="Rectangle 5"/>
          <p:cNvSpPr>
            <a:spLocks noChangeArrowheads="1"/>
          </p:cNvSpPr>
          <p:nvPr/>
        </p:nvSpPr>
        <p:spPr bwMode="auto">
          <a:xfrm>
            <a:off x="0" y="3"/>
            <a:ext cx="3708400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/>
            <a:r>
              <a:rPr lang="en-US" sz="3200" b="1" dirty="0">
                <a:solidFill>
                  <a:srgbClr val="050595">
                    <a:lumMod val="50000"/>
                  </a:srgbClr>
                </a:solidFill>
                <a:cs typeface="Tahoma" pitchFamily="34" charset="0"/>
              </a:rPr>
              <a:t>ITU-R mission</a:t>
            </a:r>
          </a:p>
        </p:txBody>
      </p:sp>
      <p:sp>
        <p:nvSpPr>
          <p:cNvPr id="1202182" name="AutoShape 6"/>
          <p:cNvSpPr>
            <a:spLocks noChangeArrowheads="1"/>
          </p:cNvSpPr>
          <p:nvPr/>
        </p:nvSpPr>
        <p:spPr bwMode="auto">
          <a:xfrm>
            <a:off x="5076834" y="877097"/>
            <a:ext cx="4067175" cy="2760927"/>
          </a:xfrm>
          <a:prstGeom prst="leftArrowCallout">
            <a:avLst>
              <a:gd name="adj1" fmla="val 50074"/>
              <a:gd name="adj2" fmla="val 43449"/>
              <a:gd name="adj3" fmla="val 12935"/>
              <a:gd name="adj4" fmla="val 87176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GB" sz="1800" b="1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Role conducted through </a:t>
            </a:r>
            <a:br>
              <a:rPr lang="en-GB" sz="1800" b="1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</a:br>
            <a:r>
              <a:rPr lang="en-GB" sz="1800" i="1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(inter alia)</a:t>
            </a:r>
            <a:r>
              <a:rPr lang="en-GB" sz="1800" b="1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defTabSz="914400">
              <a:buClr>
                <a:srgbClr val="CC3300"/>
              </a:buClr>
              <a:buFont typeface="Wingdings" pitchFamily="2" charset="2"/>
              <a:buChar char="ü"/>
            </a:pPr>
            <a:r>
              <a:rPr lang="en-GB" sz="1800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World and Regional Radio-</a:t>
            </a:r>
            <a:br>
              <a:rPr lang="en-GB" sz="1800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</a:br>
            <a:r>
              <a:rPr lang="en-GB" sz="1800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communication Conferences</a:t>
            </a:r>
          </a:p>
          <a:p>
            <a:pPr defTabSz="914400">
              <a:buClr>
                <a:srgbClr val="CC3300"/>
              </a:buClr>
              <a:buFont typeface="Wingdings" pitchFamily="2" charset="2"/>
              <a:buChar char="ü"/>
            </a:pPr>
            <a:r>
              <a:rPr lang="en-GB" sz="1800" dirty="0" err="1">
                <a:solidFill>
                  <a:srgbClr val="000099"/>
                </a:solidFill>
                <a:latin typeface="Verdana" pitchFamily="34" charset="0"/>
              </a:rPr>
              <a:t>Radiocommunication</a:t>
            </a:r>
            <a:r>
              <a:rPr lang="en-GB" sz="1800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 </a:t>
            </a:r>
            <a:br>
              <a:rPr lang="en-GB" sz="1800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</a:br>
            <a:r>
              <a:rPr lang="en-GB" sz="1800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Study Groups</a:t>
            </a:r>
          </a:p>
          <a:p>
            <a:pPr defTabSz="914400">
              <a:buClr>
                <a:srgbClr val="CC3300"/>
              </a:buClr>
              <a:buFont typeface="Wingdings" pitchFamily="2" charset="2"/>
              <a:buChar char="ü"/>
            </a:pPr>
            <a:r>
              <a:rPr lang="en-GB" sz="1800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Radio Regulations Board</a:t>
            </a:r>
          </a:p>
          <a:p>
            <a:pPr defTabSz="914400">
              <a:buClr>
                <a:srgbClr val="CC3300"/>
              </a:buClr>
              <a:buFont typeface="Wingdings" pitchFamily="2" charset="2"/>
              <a:buChar char="ü"/>
            </a:pPr>
            <a:r>
              <a:rPr lang="en-GB" sz="1800" dirty="0" err="1">
                <a:solidFill>
                  <a:srgbClr val="000099"/>
                </a:solidFill>
                <a:latin typeface="Verdana" pitchFamily="34" charset="0"/>
              </a:rPr>
              <a:t>Radiocommunication</a:t>
            </a: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 Bureau</a:t>
            </a:r>
            <a:endParaRPr lang="en-US" sz="1800" dirty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  <a:p>
            <a:pPr defTabSz="914400"/>
            <a:endParaRPr lang="en-US" sz="1800" dirty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02183" name="Text Box 7"/>
          <p:cNvSpPr txBox="1">
            <a:spLocks noChangeArrowheads="1"/>
          </p:cNvSpPr>
          <p:nvPr/>
        </p:nvSpPr>
        <p:spPr bwMode="auto">
          <a:xfrm>
            <a:off x="0" y="625252"/>
            <a:ext cx="5105400" cy="35394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To </a:t>
            </a:r>
            <a:r>
              <a:rPr lang="en-US" sz="1600" dirty="0">
                <a:solidFill>
                  <a:srgbClr val="FFFFFF"/>
                </a:solidFill>
              </a:rPr>
              <a:t>ensure </a:t>
            </a:r>
            <a:r>
              <a:rPr lang="en-US" sz="1600" b="1" dirty="0">
                <a:solidFill>
                  <a:srgbClr val="FFFFFF"/>
                </a:solidFill>
              </a:rPr>
              <a:t>interference-free operations</a:t>
            </a:r>
            <a:r>
              <a:rPr lang="en-US" sz="1600" dirty="0">
                <a:solidFill>
                  <a:srgbClr val="FFFFFF"/>
                </a:solidFill>
              </a:rPr>
              <a:t> of </a:t>
            </a:r>
            <a:r>
              <a:rPr lang="en-US" sz="1600" dirty="0" err="1">
                <a:solidFill>
                  <a:srgbClr val="FFFFFF"/>
                </a:solidFill>
              </a:rPr>
              <a:t>radiocommunication</a:t>
            </a:r>
            <a:r>
              <a:rPr lang="en-US" sz="1600" dirty="0">
                <a:solidFill>
                  <a:srgbClr val="FFFFFF"/>
                </a:solidFill>
              </a:rPr>
              <a:t> systems by implementing the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</a:rPr>
              <a:t>Radio Regulations and regional agreements, as well as updating these instruments in </a:t>
            </a:r>
            <a:r>
              <a:rPr lang="en-US" sz="1600" dirty="0" smtClean="0">
                <a:solidFill>
                  <a:srgbClr val="FFFFFF"/>
                </a:solidFill>
              </a:rPr>
              <a:t>an efficient </a:t>
            </a:r>
            <a:r>
              <a:rPr lang="en-US" sz="1600" dirty="0">
                <a:solidFill>
                  <a:srgbClr val="FFFFFF"/>
                </a:solidFill>
              </a:rPr>
              <a:t>and timely manner through the processes of world and </a:t>
            </a:r>
            <a:r>
              <a:rPr lang="en-US" sz="1600" dirty="0" smtClean="0">
                <a:solidFill>
                  <a:srgbClr val="FFFFFF"/>
                </a:solidFill>
              </a:rPr>
              <a:t>regional </a:t>
            </a:r>
            <a:r>
              <a:rPr lang="en-US" sz="1600" dirty="0" err="1" smtClean="0">
                <a:solidFill>
                  <a:srgbClr val="FFFFFF"/>
                </a:solidFill>
              </a:rPr>
              <a:t>radiocommunication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conferences.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To </a:t>
            </a:r>
            <a:r>
              <a:rPr lang="en-US" sz="1600" dirty="0">
                <a:solidFill>
                  <a:srgbClr val="FFFFFF"/>
                </a:solidFill>
              </a:rPr>
              <a:t>establish </a:t>
            </a:r>
            <a:r>
              <a:rPr lang="en-US" sz="1600" b="1" dirty="0">
                <a:solidFill>
                  <a:srgbClr val="FFFFFF"/>
                </a:solidFill>
              </a:rPr>
              <a:t>Recommendations </a:t>
            </a:r>
            <a:r>
              <a:rPr lang="en-US" sz="1600" dirty="0">
                <a:solidFill>
                  <a:srgbClr val="FFFFFF"/>
                </a:solidFill>
              </a:rPr>
              <a:t>intended to assure the necessary performance and quality </a:t>
            </a:r>
            <a:r>
              <a:rPr lang="en-US" sz="1600" dirty="0" smtClean="0">
                <a:solidFill>
                  <a:srgbClr val="FFFFFF"/>
                </a:solidFill>
              </a:rPr>
              <a:t>in operating </a:t>
            </a:r>
            <a:r>
              <a:rPr lang="en-US" sz="1600" dirty="0" err="1">
                <a:solidFill>
                  <a:srgbClr val="FFFFFF"/>
                </a:solidFill>
              </a:rPr>
              <a:t>radiocommunication</a:t>
            </a:r>
            <a:r>
              <a:rPr lang="en-US" sz="1600" dirty="0">
                <a:solidFill>
                  <a:srgbClr val="FFFFFF"/>
                </a:solidFill>
              </a:rPr>
              <a:t> systems.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</a:rPr>
              <a:t>To </a:t>
            </a:r>
            <a:r>
              <a:rPr lang="en-US" sz="1600" dirty="0">
                <a:solidFill>
                  <a:srgbClr val="FFFFFF"/>
                </a:solidFill>
              </a:rPr>
              <a:t>seek ways and means to ensure the </a:t>
            </a:r>
            <a:r>
              <a:rPr lang="en-US" sz="1600" b="1" dirty="0">
                <a:solidFill>
                  <a:srgbClr val="FFFFFF"/>
                </a:solidFill>
              </a:rPr>
              <a:t>rational, equitable, efficient and economical use </a:t>
            </a:r>
            <a:r>
              <a:rPr lang="en-US" sz="1600" b="1" dirty="0" smtClean="0">
                <a:solidFill>
                  <a:srgbClr val="FFFFFF"/>
                </a:solidFill>
              </a:rPr>
              <a:t>of the </a:t>
            </a:r>
            <a:r>
              <a:rPr lang="en-US" sz="1600" b="1" dirty="0">
                <a:solidFill>
                  <a:srgbClr val="FFFFFF"/>
                </a:solidFill>
              </a:rPr>
              <a:t>radio-frequency spectrum and satellite-orbit </a:t>
            </a:r>
            <a:r>
              <a:rPr lang="en-US" sz="1600" dirty="0">
                <a:solidFill>
                  <a:srgbClr val="FFFFFF"/>
                </a:solidFill>
              </a:rPr>
              <a:t>resources and to promote flexibility </a:t>
            </a:r>
            <a:r>
              <a:rPr lang="en-US" sz="1600" dirty="0" smtClean="0">
                <a:solidFill>
                  <a:srgbClr val="FFFFFF"/>
                </a:solidFill>
              </a:rPr>
              <a:t>for future </a:t>
            </a:r>
            <a:r>
              <a:rPr lang="en-US" sz="1600" dirty="0">
                <a:solidFill>
                  <a:srgbClr val="FFFFFF"/>
                </a:solidFill>
              </a:rPr>
              <a:t>expansion and new technological developments.</a:t>
            </a:r>
            <a:endParaRPr lang="en-US" sz="1600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9" name="Picture 2" descr="M:\BRIAP\EDP\PROMOTION\LOGOS\ITU logo\2011\sigleIT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983190"/>
            <a:ext cx="739540" cy="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52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-180528" y="1595903"/>
            <a:ext cx="7961312" cy="584775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Welcome to</a:t>
            </a:r>
            <a:endParaRPr lang="en-US" sz="32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8" y="1291854"/>
            <a:ext cx="1001177" cy="1085593"/>
          </a:xfrm>
          <a:prstGeom prst="rect">
            <a:avLst/>
          </a:prstGeom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31168" y="3341573"/>
            <a:ext cx="536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welcome to the</a:t>
            </a:r>
            <a:endParaRPr lang="en-US" sz="32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5523" y="4237654"/>
            <a:ext cx="9144000" cy="138015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30" name="Picture 6" descr="http://a0.twimg.com/profile_images/1549815842/UN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97527"/>
            <a:ext cx="1368152" cy="13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93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350" y="5457034"/>
            <a:ext cx="339725" cy="203729"/>
          </a:xfrm>
          <a:prstGeom prst="rect">
            <a:avLst/>
          </a:prstGeom>
        </p:spPr>
        <p:txBody>
          <a:bodyPr/>
          <a:lstStyle/>
          <a:p>
            <a:pPr defTabSz="914400"/>
            <a:fld id="{AD8189D7-E903-4D1D-B07E-4189394C9C7B}" type="slidenum">
              <a:rPr lang="en-US" sz="1800">
                <a:solidFill>
                  <a:srgbClr val="FFFFFF"/>
                </a:solidFill>
              </a:rPr>
              <a:pPr defTabSz="914400"/>
              <a:t>20</a:t>
            </a:fld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26" name="Text Box 1026"/>
          <p:cNvSpPr txBox="1">
            <a:spLocks noChangeArrowheads="1"/>
          </p:cNvSpPr>
          <p:nvPr/>
        </p:nvSpPr>
        <p:spPr bwMode="auto">
          <a:xfrm>
            <a:off x="-36512" y="4421254"/>
            <a:ext cx="49952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514350">
              <a:tabLst>
                <a:tab pos="635000" algn="l"/>
              </a:tabLst>
            </a:pP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CPM:	Conference Preparatory Meeting</a:t>
            </a:r>
          </a:p>
          <a:p>
            <a:pPr defTabSz="514350">
              <a:tabLst>
                <a:tab pos="635000" algn="l"/>
              </a:tabLst>
            </a:pP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MIFR: 	Master International Frequency </a:t>
            </a:r>
            <a:r>
              <a:rPr lang="en-GB" sz="1400" b="1" dirty="0" smtClean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Register</a:t>
            </a:r>
            <a:endParaRPr lang="en-GB" sz="1400" b="1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14350">
              <a:tabLst>
                <a:tab pos="635000" algn="l"/>
              </a:tabLst>
            </a:pP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RA:	</a:t>
            </a:r>
            <a:r>
              <a:rPr lang="en-GB" sz="1400" b="1" dirty="0" err="1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Radiocommunication</a:t>
            </a: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Assembly</a:t>
            </a:r>
          </a:p>
          <a:p>
            <a:pPr defTabSz="514350">
              <a:tabLst>
                <a:tab pos="635000" algn="l"/>
              </a:tabLst>
            </a:pP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RAG:	</a:t>
            </a:r>
            <a:r>
              <a:rPr lang="en-GB" sz="1400" b="1" dirty="0" err="1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Radiocommunication</a:t>
            </a: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Advisory Group</a:t>
            </a:r>
          </a:p>
          <a:p>
            <a:pPr defTabSz="514350">
              <a:tabLst>
                <a:tab pos="635000" algn="l"/>
              </a:tabLst>
            </a:pP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Rec:	</a:t>
            </a:r>
            <a:r>
              <a:rPr lang="en-GB" sz="1400" b="1" dirty="0" smtClean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Recommendations </a:t>
            </a: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(international voluntary standards</a:t>
            </a:r>
            <a:r>
              <a:rPr lang="en-GB" sz="1400" b="1" dirty="0" smtClean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514350">
              <a:tabLst>
                <a:tab pos="635000" algn="l"/>
              </a:tabLst>
            </a:pPr>
            <a:r>
              <a:rPr lang="en-GB" sz="1400" b="1" dirty="0" smtClean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IFIC:	International Frequency Information Circular</a:t>
            </a:r>
            <a:endParaRPr lang="en-GB" sz="1400" b="1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27" name="Rectangle 10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83832" y="1079500"/>
            <a:ext cx="1676400" cy="571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WRC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28" name="Rectangle 10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1149615"/>
            <a:ext cx="838200" cy="381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29" name="Line 1029"/>
          <p:cNvSpPr>
            <a:spLocks noChangeShapeType="1"/>
          </p:cNvSpPr>
          <p:nvPr/>
        </p:nvSpPr>
        <p:spPr bwMode="auto">
          <a:xfrm flipV="1">
            <a:off x="6705604" y="1267357"/>
            <a:ext cx="951737" cy="9261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30" name="Rectangle 1030"/>
          <p:cNvSpPr>
            <a:spLocks noChangeArrowheads="1"/>
          </p:cNvSpPr>
          <p:nvPr/>
        </p:nvSpPr>
        <p:spPr bwMode="auto">
          <a:xfrm>
            <a:off x="381000" y="2794000"/>
            <a:ext cx="2971800" cy="25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SG &amp; SC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31" name="Rectangle 1031"/>
          <p:cNvSpPr>
            <a:spLocks noChangeArrowheads="1"/>
          </p:cNvSpPr>
          <p:nvPr/>
        </p:nvSpPr>
        <p:spPr bwMode="auto">
          <a:xfrm>
            <a:off x="2514600" y="1905000"/>
            <a:ext cx="838200" cy="381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CPM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32" name="Line 1032"/>
          <p:cNvSpPr>
            <a:spLocks noChangeShapeType="1"/>
          </p:cNvSpPr>
          <p:nvPr/>
        </p:nvSpPr>
        <p:spPr bwMode="auto">
          <a:xfrm>
            <a:off x="1371600" y="1276615"/>
            <a:ext cx="304800" cy="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33" name="Line 1033"/>
          <p:cNvSpPr>
            <a:spLocks noChangeShapeType="1"/>
          </p:cNvSpPr>
          <p:nvPr/>
        </p:nvSpPr>
        <p:spPr bwMode="auto">
          <a:xfrm>
            <a:off x="755650" y="1537232"/>
            <a:ext cx="6350" cy="1129771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34" name="Line 1034"/>
          <p:cNvSpPr>
            <a:spLocks noChangeShapeType="1"/>
          </p:cNvSpPr>
          <p:nvPr/>
        </p:nvSpPr>
        <p:spPr bwMode="auto">
          <a:xfrm flipV="1">
            <a:off x="2915816" y="2286000"/>
            <a:ext cx="0" cy="38100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35" name="Text Box 1035"/>
          <p:cNvSpPr txBox="1">
            <a:spLocks noChangeArrowheads="1"/>
          </p:cNvSpPr>
          <p:nvPr/>
        </p:nvSpPr>
        <p:spPr bwMode="auto">
          <a:xfrm>
            <a:off x="-36512" y="3353619"/>
            <a:ext cx="38539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566738"/>
            <a:r>
              <a:rPr lang="en-GB" sz="1400" b="1" dirty="0" err="1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RoP</a:t>
            </a: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GB" sz="1400" b="1" dirty="0" smtClean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Rule </a:t>
            </a: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of Procedure</a:t>
            </a:r>
            <a:endParaRPr lang="en-US" sz="1400" b="1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66738"/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RR:	Radio Regulations (treaty status)</a:t>
            </a:r>
          </a:p>
          <a:p>
            <a:pPr defTabSz="566738"/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RRB:	Radio Regulations Board</a:t>
            </a:r>
          </a:p>
          <a:p>
            <a:pPr defTabSz="566738"/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SG:	Study </a:t>
            </a:r>
            <a:r>
              <a:rPr lang="en-GB" sz="1400" b="1" dirty="0" smtClean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GB" sz="1400" b="1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66738"/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WRC:	World </a:t>
            </a:r>
            <a:r>
              <a:rPr lang="en-GB" sz="1400" b="1" dirty="0" err="1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Radiocommunication</a:t>
            </a:r>
            <a:r>
              <a:rPr lang="en-GB" sz="1400" b="1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Conference</a:t>
            </a:r>
          </a:p>
        </p:txBody>
      </p:sp>
      <p:cxnSp>
        <p:nvCxnSpPr>
          <p:cNvPr id="1204236" name="AutoShape 1036"/>
          <p:cNvCxnSpPr>
            <a:cxnSpLocks noChangeShapeType="1"/>
            <a:stCxn id="1204231" idx="0"/>
            <a:endCxn id="1204227" idx="1"/>
          </p:cNvCxnSpPr>
          <p:nvPr/>
        </p:nvCxnSpPr>
        <p:spPr bwMode="auto">
          <a:xfrm rot="5400000" flipH="1" flipV="1">
            <a:off x="3688891" y="610059"/>
            <a:ext cx="539750" cy="2050132"/>
          </a:xfrm>
          <a:prstGeom prst="bentConnector2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04237" name="Rectangle 1037"/>
          <p:cNvSpPr>
            <a:spLocks noChangeArrowheads="1"/>
          </p:cNvSpPr>
          <p:nvPr/>
        </p:nvSpPr>
        <p:spPr bwMode="auto">
          <a:xfrm>
            <a:off x="3581400" y="2095500"/>
            <a:ext cx="3505200" cy="17780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2000" dirty="0" err="1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Radiocommunication</a:t>
            </a:r>
            <a:r>
              <a:rPr lang="en-GB" sz="20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Bureau</a:t>
            </a:r>
          </a:p>
          <a:p>
            <a:pPr algn="ctr" defTabSz="914400"/>
            <a:endParaRPr lang="en-GB" sz="16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en-GB" sz="16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en-GB" sz="16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SPACE &amp; TERRESTRIAL services</a:t>
            </a:r>
          </a:p>
          <a:p>
            <a:pPr algn="ctr" defTabSz="914400"/>
            <a:endParaRPr lang="en-GB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en-US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38" name="Rectangle 1038"/>
          <p:cNvSpPr>
            <a:spLocks noChangeArrowheads="1"/>
          </p:cNvSpPr>
          <p:nvPr/>
        </p:nvSpPr>
        <p:spPr bwMode="auto">
          <a:xfrm>
            <a:off x="3733800" y="3238500"/>
            <a:ext cx="1447800" cy="50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1800" dirty="0" smtClean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Reg. &amp; Tech. </a:t>
            </a:r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examinations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39" name="Rectangle 1039"/>
          <p:cNvSpPr>
            <a:spLocks noChangeArrowheads="1"/>
          </p:cNvSpPr>
          <p:nvPr/>
        </p:nvSpPr>
        <p:spPr bwMode="auto">
          <a:xfrm>
            <a:off x="5410200" y="3238500"/>
            <a:ext cx="1447800" cy="50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Draft </a:t>
            </a:r>
            <a:r>
              <a:rPr lang="en-GB" sz="1800" dirty="0" err="1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RoP</a:t>
            </a:r>
            <a:endParaRPr lang="en-GB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Harm. </a:t>
            </a:r>
            <a:r>
              <a:rPr lang="en-GB" sz="1800" dirty="0" err="1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Interf</a:t>
            </a:r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40" name="Rectangle 1040"/>
          <p:cNvSpPr>
            <a:spLocks noChangeArrowheads="1"/>
          </p:cNvSpPr>
          <p:nvPr/>
        </p:nvSpPr>
        <p:spPr bwMode="auto">
          <a:xfrm>
            <a:off x="4419600" y="1968500"/>
            <a:ext cx="1752600" cy="254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  <a:endParaRPr lang="en-US" sz="1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41" name="Rectangle 1041"/>
          <p:cNvSpPr>
            <a:spLocks noChangeArrowheads="1"/>
          </p:cNvSpPr>
          <p:nvPr/>
        </p:nvSpPr>
        <p:spPr bwMode="auto">
          <a:xfrm>
            <a:off x="4724400" y="2540000"/>
            <a:ext cx="609600" cy="3810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20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SSD</a:t>
            </a:r>
            <a:endParaRPr lang="en-US" sz="20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42" name="Rectangle 1042"/>
          <p:cNvSpPr>
            <a:spLocks noChangeArrowheads="1"/>
          </p:cNvSpPr>
          <p:nvPr/>
        </p:nvSpPr>
        <p:spPr bwMode="auto">
          <a:xfrm>
            <a:off x="5410200" y="2540000"/>
            <a:ext cx="609600" cy="3810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20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TSD</a:t>
            </a:r>
            <a:endParaRPr lang="en-US" sz="20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43" name="Rectangle 1043"/>
          <p:cNvSpPr>
            <a:spLocks noChangeArrowheads="1"/>
          </p:cNvSpPr>
          <p:nvPr/>
        </p:nvSpPr>
        <p:spPr bwMode="auto">
          <a:xfrm>
            <a:off x="6096000" y="2540000"/>
            <a:ext cx="609600" cy="3810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20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IAP</a:t>
            </a:r>
            <a:endParaRPr lang="en-US" sz="20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44" name="Rectangle 1044"/>
          <p:cNvSpPr>
            <a:spLocks noChangeArrowheads="1"/>
          </p:cNvSpPr>
          <p:nvPr/>
        </p:nvSpPr>
        <p:spPr bwMode="auto">
          <a:xfrm>
            <a:off x="4038600" y="2540000"/>
            <a:ext cx="609600" cy="3810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20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SGD</a:t>
            </a:r>
            <a:endParaRPr lang="en-US" sz="20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45" name="AutoShape 1045"/>
          <p:cNvSpPr>
            <a:spLocks noChangeArrowheads="1"/>
          </p:cNvSpPr>
          <p:nvPr/>
        </p:nvSpPr>
        <p:spPr bwMode="auto">
          <a:xfrm>
            <a:off x="5105400" y="1524000"/>
            <a:ext cx="381000" cy="444500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46" name="AutoShape 1046"/>
          <p:cNvSpPr>
            <a:spLocks noChangeArrowheads="1"/>
          </p:cNvSpPr>
          <p:nvPr/>
        </p:nvSpPr>
        <p:spPr bwMode="auto">
          <a:xfrm>
            <a:off x="3124200" y="2730500"/>
            <a:ext cx="609600" cy="3175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47" name="AutoShape 1047"/>
          <p:cNvSpPr>
            <a:spLocks noChangeArrowheads="1"/>
          </p:cNvSpPr>
          <p:nvPr/>
        </p:nvSpPr>
        <p:spPr bwMode="auto">
          <a:xfrm rot="1494703">
            <a:off x="3276600" y="2032000"/>
            <a:ext cx="609600" cy="3175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48" name="Line 1048"/>
          <p:cNvSpPr>
            <a:spLocks noChangeShapeType="1"/>
          </p:cNvSpPr>
          <p:nvPr/>
        </p:nvSpPr>
        <p:spPr bwMode="auto">
          <a:xfrm flipV="1">
            <a:off x="2339980" y="1297782"/>
            <a:ext cx="2643857" cy="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49" name="AutoShape 1049"/>
          <p:cNvSpPr>
            <a:spLocks noChangeArrowheads="1"/>
          </p:cNvSpPr>
          <p:nvPr/>
        </p:nvSpPr>
        <p:spPr bwMode="auto">
          <a:xfrm>
            <a:off x="5867400" y="4000500"/>
            <a:ext cx="990600" cy="571500"/>
          </a:xfrm>
          <a:prstGeom prst="flowChartMagneticDisk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MIFR</a:t>
            </a:r>
          </a:p>
        </p:txBody>
      </p:sp>
      <p:sp>
        <p:nvSpPr>
          <p:cNvPr id="1204250" name="Line 1050"/>
          <p:cNvSpPr>
            <a:spLocks noChangeShapeType="1"/>
          </p:cNvSpPr>
          <p:nvPr/>
        </p:nvSpPr>
        <p:spPr bwMode="auto">
          <a:xfrm>
            <a:off x="4876800" y="4254500"/>
            <a:ext cx="990600" cy="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51" name="AutoShape 1051"/>
          <p:cNvSpPr>
            <a:spLocks noChangeArrowheads="1"/>
          </p:cNvSpPr>
          <p:nvPr/>
        </p:nvSpPr>
        <p:spPr bwMode="auto">
          <a:xfrm>
            <a:off x="3888870" y="4000500"/>
            <a:ext cx="1064135" cy="571500"/>
          </a:xfrm>
          <a:prstGeom prst="flowChartMultidocumen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GB" sz="20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Findings</a:t>
            </a:r>
            <a:endParaRPr lang="en-US" sz="20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52" name="Rectangle 105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43800" y="1841500"/>
            <a:ext cx="8382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RRB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53" name="AutoShape 1053"/>
          <p:cNvSpPr>
            <a:spLocks noChangeArrowheads="1"/>
          </p:cNvSpPr>
          <p:nvPr/>
        </p:nvSpPr>
        <p:spPr bwMode="auto">
          <a:xfrm rot="9473140">
            <a:off x="6851650" y="1968500"/>
            <a:ext cx="762000" cy="317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204254" name="AutoShape 1054"/>
          <p:cNvCxnSpPr>
            <a:cxnSpLocks noChangeShapeType="1"/>
            <a:stCxn id="1204252" idx="2"/>
          </p:cNvCxnSpPr>
          <p:nvPr/>
        </p:nvCxnSpPr>
        <p:spPr bwMode="auto">
          <a:xfrm>
            <a:off x="7962900" y="2222500"/>
            <a:ext cx="0" cy="935303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1204255" name="Line 1055"/>
          <p:cNvSpPr>
            <a:spLocks noChangeShapeType="1"/>
          </p:cNvSpPr>
          <p:nvPr/>
        </p:nvSpPr>
        <p:spPr bwMode="auto">
          <a:xfrm>
            <a:off x="4419600" y="3746500"/>
            <a:ext cx="0" cy="25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56" name="Rectangle 1056"/>
          <p:cNvSpPr>
            <a:spLocks noChangeArrowheads="1"/>
          </p:cNvSpPr>
          <p:nvPr/>
        </p:nvSpPr>
        <p:spPr bwMode="auto">
          <a:xfrm>
            <a:off x="6766520" y="1524000"/>
            <a:ext cx="685800" cy="317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GB" sz="1800" dirty="0">
                <a:solidFill>
                  <a:srgbClr val="05059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RAG</a:t>
            </a:r>
            <a:endParaRPr lang="en-US" sz="1800" dirty="0">
              <a:solidFill>
                <a:srgbClr val="05059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4257" name="Rectangle 10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04258" name="Rectangle 1058"/>
          <p:cNvSpPr>
            <a:spLocks noChangeArrowheads="1"/>
          </p:cNvSpPr>
          <p:nvPr/>
        </p:nvSpPr>
        <p:spPr bwMode="auto">
          <a:xfrm>
            <a:off x="1" y="-22490"/>
            <a:ext cx="4283968" cy="48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/>
            <a:r>
              <a:rPr lang="en-US" sz="2800" b="1" dirty="0">
                <a:solidFill>
                  <a:srgbClr val="003399"/>
                </a:solidFill>
                <a:cs typeface="Tahoma" pitchFamily="34" charset="0"/>
              </a:rPr>
              <a:t>ITU-R structure &amp; activities</a:t>
            </a:r>
          </a:p>
        </p:txBody>
      </p:sp>
      <p:sp>
        <p:nvSpPr>
          <p:cNvPr id="1204260" name="Line 1060"/>
          <p:cNvSpPr>
            <a:spLocks noChangeShapeType="1"/>
          </p:cNvSpPr>
          <p:nvPr/>
        </p:nvSpPr>
        <p:spPr bwMode="auto">
          <a:xfrm>
            <a:off x="6804025" y="3517636"/>
            <a:ext cx="8636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62" name="AutoShape 1062"/>
          <p:cNvSpPr>
            <a:spLocks noChangeArrowheads="1"/>
          </p:cNvSpPr>
          <p:nvPr/>
        </p:nvSpPr>
        <p:spPr bwMode="auto">
          <a:xfrm rot="7179424">
            <a:off x="6544056" y="1826287"/>
            <a:ext cx="480218" cy="381000"/>
          </a:xfrm>
          <a:prstGeom prst="leftArrow">
            <a:avLst>
              <a:gd name="adj1" fmla="val 50000"/>
              <a:gd name="adj2" fmla="val 37812"/>
            </a:avLst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4263" name="Line 1063"/>
          <p:cNvSpPr>
            <a:spLocks noChangeShapeType="1"/>
          </p:cNvSpPr>
          <p:nvPr/>
        </p:nvSpPr>
        <p:spPr bwMode="auto">
          <a:xfrm flipH="1">
            <a:off x="6134100" y="1717146"/>
            <a:ext cx="598140" cy="251354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204264" name="Picture 10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80" y="997479"/>
            <a:ext cx="6381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4265" name="Text Box 1065"/>
          <p:cNvSpPr txBox="1">
            <a:spLocks noChangeArrowheads="1"/>
          </p:cNvSpPr>
          <p:nvPr/>
        </p:nvSpPr>
        <p:spPr bwMode="auto">
          <a:xfrm>
            <a:off x="1768475" y="1455209"/>
            <a:ext cx="50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</a:t>
            </a:r>
          </a:p>
        </p:txBody>
      </p:sp>
      <p:sp>
        <p:nvSpPr>
          <p:cNvPr id="1204266" name="Text Box 1066"/>
          <p:cNvSpPr txBox="1">
            <a:spLocks noChangeArrowheads="1"/>
          </p:cNvSpPr>
          <p:nvPr/>
        </p:nvSpPr>
        <p:spPr bwMode="auto">
          <a:xfrm>
            <a:off x="7667629" y="3757084"/>
            <a:ext cx="537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RoP</a:t>
            </a:r>
          </a:p>
        </p:txBody>
      </p:sp>
      <p:sp>
        <p:nvSpPr>
          <p:cNvPr id="1204269" name="Line 1069"/>
          <p:cNvSpPr>
            <a:spLocks noChangeShapeType="1"/>
          </p:cNvSpPr>
          <p:nvPr/>
        </p:nvSpPr>
        <p:spPr bwMode="auto">
          <a:xfrm>
            <a:off x="7956550" y="1524002"/>
            <a:ext cx="0" cy="326761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lowchart: Card 1"/>
          <p:cNvSpPr/>
          <p:nvPr/>
        </p:nvSpPr>
        <p:spPr bwMode="auto">
          <a:xfrm>
            <a:off x="4038600" y="577249"/>
            <a:ext cx="1066800" cy="420233"/>
          </a:xfrm>
          <a:prstGeom prst="flowChartPunchedCard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25400"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  <a:tileRect/>
            </a:gra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33338" tIns="17463" rIns="33338" bIns="17463" rtlCol="0" anchor="ctr"/>
          <a:lstStyle/>
          <a:p>
            <a:pPr algn="ctr" defTabSz="336550"/>
            <a:r>
              <a:rPr lang="en-US" sz="1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Notices</a:t>
            </a: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4572000" y="997479"/>
            <a:ext cx="0" cy="94230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itu.int/dms_pub/itu-r/opb/reg/R-REG-ROP-2012-JPG-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0" y="3154261"/>
            <a:ext cx="566863" cy="6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itu.int/dms_pub/itu-r/opb/reg/R-REG-RR-2012-JPG-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0" y="879960"/>
            <a:ext cx="648791" cy="6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4" y="4777716"/>
            <a:ext cx="1008111" cy="6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Straight Arrow Connector 49"/>
          <p:cNvCxnSpPr>
            <a:stCxn id="1204251" idx="2"/>
            <a:endCxn id="18433" idx="0"/>
          </p:cNvCxnSpPr>
          <p:nvPr/>
        </p:nvCxnSpPr>
        <p:spPr bwMode="auto">
          <a:xfrm>
            <a:off x="4346936" y="4550360"/>
            <a:ext cx="1304252" cy="1673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1204251" idx="2"/>
            <a:endCxn id="49" idx="0"/>
          </p:cNvCxnSpPr>
          <p:nvPr/>
        </p:nvCxnSpPr>
        <p:spPr bwMode="auto">
          <a:xfrm>
            <a:off x="4346939" y="4550360"/>
            <a:ext cx="3321409" cy="227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084173" y="4889983"/>
            <a:ext cx="117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800" dirty="0" smtClean="0">
                <a:solidFill>
                  <a:srgbClr val="7D3DA1">
                    <a:lumMod val="50000"/>
                  </a:srgbClr>
                </a:solidFill>
              </a:rPr>
              <a:t>BR IFIC</a:t>
            </a:r>
            <a:endParaRPr lang="en-US" sz="1800" dirty="0">
              <a:solidFill>
                <a:srgbClr val="7D3DA1">
                  <a:lumMod val="50000"/>
                </a:srgbClr>
              </a:solidFill>
            </a:endParaRPr>
          </a:p>
        </p:txBody>
      </p:sp>
      <p:pic>
        <p:nvPicPr>
          <p:cNvPr id="58" name="Picture 2" descr="M:\BRIAP\EDP\PROMOTION\LOGOS\ITU logo\2011\sigleITU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983190"/>
            <a:ext cx="739540" cy="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http://www.itu.int/en/ITU-R/space/PublishingImages/brificDVD-e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0" y="4717709"/>
            <a:ext cx="1132016" cy="73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27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8350" y="5457032"/>
            <a:ext cx="339725" cy="203729"/>
          </a:xfrm>
          <a:prstGeom prst="rect">
            <a:avLst/>
          </a:prstGeom>
        </p:spPr>
        <p:txBody>
          <a:bodyPr/>
          <a:lstStyle/>
          <a:p>
            <a:pPr defTabSz="914400"/>
            <a:fld id="{AFBDBE09-B3C1-484E-B996-CC1036C8A91C}" type="slidenum">
              <a:rPr lang="en-US" sz="1800">
                <a:solidFill>
                  <a:srgbClr val="FFFFFF"/>
                </a:solidFill>
              </a:rPr>
              <a:pPr defTabSz="914400"/>
              <a:t>21</a:t>
            </a:fld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489"/>
            <a:ext cx="5004048" cy="609398"/>
          </a:xfrm>
          <a:solidFill>
            <a:srgbClr val="87BBE0"/>
          </a:solidFill>
        </p:spPr>
        <p:txBody>
          <a:bodyPr/>
          <a:lstStyle/>
          <a:p>
            <a:r>
              <a:rPr lang="en-GB" sz="4400" b="1" dirty="0">
                <a:solidFill>
                  <a:srgbClr val="000066"/>
                </a:solidFill>
                <a:effectLst/>
              </a:rPr>
              <a:t>Radio Regulations (RR)</a:t>
            </a:r>
            <a:endParaRPr lang="en-US" sz="4400" b="1" dirty="0">
              <a:solidFill>
                <a:srgbClr val="000066"/>
              </a:solidFill>
              <a:effectLst/>
            </a:endParaRPr>
          </a:p>
        </p:txBody>
      </p:sp>
      <p:sp>
        <p:nvSpPr>
          <p:cNvPr id="1221636" name="Text Box 4"/>
          <p:cNvSpPr txBox="1">
            <a:spLocks noChangeArrowheads="1"/>
          </p:cNvSpPr>
          <p:nvPr/>
        </p:nvSpPr>
        <p:spPr bwMode="auto">
          <a:xfrm>
            <a:off x="76200" y="577247"/>
            <a:ext cx="49998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srgbClr val="FFFF99"/>
                </a:solidFill>
                <a:cs typeface="Times New Roman" pitchFamily="18" charset="0"/>
              </a:rPr>
              <a:t>The Radio Regulations (international </a:t>
            </a:r>
            <a:r>
              <a:rPr lang="en-GB" sz="2800" b="1" i="1" dirty="0">
                <a:solidFill>
                  <a:srgbClr val="FFFF99"/>
                </a:solidFill>
                <a:cs typeface="Times New Roman" pitchFamily="18" charset="0"/>
              </a:rPr>
              <a:t>treaty)</a:t>
            </a:r>
            <a:endParaRPr lang="en-US" sz="2800" b="1" i="1" dirty="0">
              <a:solidFill>
                <a:srgbClr val="FFFF99"/>
              </a:solidFill>
              <a:cs typeface="Times New Roman" pitchFamily="18" charset="0"/>
            </a:endParaRPr>
          </a:p>
          <a:p>
            <a:pPr defTabSz="914400"/>
            <a:r>
              <a:rPr lang="en-US" sz="2800" b="1" dirty="0">
                <a:solidFill>
                  <a:srgbClr val="FFFF99"/>
                </a:solidFill>
                <a:cs typeface="Times New Roman" pitchFamily="18" charset="0"/>
              </a:rPr>
              <a:t>incorporates the decisions of the World </a:t>
            </a:r>
            <a:r>
              <a:rPr lang="en-US" sz="2800" b="1" dirty="0" err="1">
                <a:solidFill>
                  <a:srgbClr val="FFFF99"/>
                </a:solidFill>
                <a:cs typeface="Times New Roman" pitchFamily="18" charset="0"/>
              </a:rPr>
              <a:t>Radiocommunication</a:t>
            </a:r>
            <a:r>
              <a:rPr lang="en-US" sz="2800" b="1" dirty="0">
                <a:solidFill>
                  <a:srgbClr val="FFFF99"/>
                </a:solidFill>
                <a:cs typeface="Times New Roman" pitchFamily="18" charset="0"/>
              </a:rPr>
              <a:t> Conferences, including all Appendices, Resolutions, Recommendations and </a:t>
            </a:r>
            <a:br>
              <a:rPr lang="en-US" sz="2800" b="1" dirty="0">
                <a:solidFill>
                  <a:srgbClr val="FFFF99"/>
                </a:solidFill>
                <a:cs typeface="Times New Roman" pitchFamily="18" charset="0"/>
              </a:rPr>
            </a:br>
            <a:r>
              <a:rPr lang="en-US" sz="2800" b="1" dirty="0">
                <a:solidFill>
                  <a:srgbClr val="FFFF99"/>
                </a:solidFill>
                <a:cs typeface="Times New Roman" pitchFamily="18" charset="0"/>
              </a:rPr>
              <a:t>ITU-R Recommendations incorporated by reference. </a:t>
            </a:r>
          </a:p>
        </p:txBody>
      </p:sp>
      <p:sp>
        <p:nvSpPr>
          <p:cNvPr id="1221637" name="Text Box 5"/>
          <p:cNvSpPr txBox="1">
            <a:spLocks noChangeArrowheads="1"/>
          </p:cNvSpPr>
          <p:nvPr/>
        </p:nvSpPr>
        <p:spPr bwMode="auto">
          <a:xfrm>
            <a:off x="109368" y="4537257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SzPct val="75000"/>
              <a:buFont typeface="Wingdings" pitchFamily="2" charset="2"/>
              <a:buChar char="Ø"/>
            </a:pPr>
            <a:r>
              <a:rPr lang="en-GB" sz="2000" b="1" dirty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Frequency block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allocations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to defined radio services (Article 5)</a:t>
            </a:r>
          </a:p>
          <a:p>
            <a:pPr defTabSz="914400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SzPct val="75000"/>
              <a:buFont typeface="Wingdings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Mandatory or voluntary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regulatory procedures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(coordination, plan modification, notification, recording) that are adapted to the allocation structure</a:t>
            </a:r>
            <a:endParaRPr lang="en-US" sz="1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482" name="Picture 2" descr="http://www.itu.int/dms_pub/itu-r/opb/reg/R-REG-RR-2012-JPG-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06" y="767820"/>
            <a:ext cx="2772994" cy="28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:\BRIAP\EDP\PROMOTION\LOGOS\ITU logo\2011\sigleIT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983188"/>
            <a:ext cx="739540" cy="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44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38223" y="1417340"/>
            <a:ext cx="5167293" cy="396044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2230" y="4081636"/>
            <a:ext cx="3225330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33646"/>
            <a:ext cx="8643938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ITU has three core areas of activity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3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22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1023811"/>
            <a:ext cx="3218218" cy="11521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6600" y="4009629"/>
            <a:ext cx="3327368" cy="115212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Picture 4" descr="http://www.itu.int/ITU-D/asp/CMS/Events/2011/ict-apps/itu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2" y="2320503"/>
            <a:ext cx="2029252" cy="18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1374" y="1332659"/>
            <a:ext cx="290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</a:rPr>
              <a:t>Radiocommunication</a:t>
            </a:r>
            <a:endParaRPr lang="en-US" sz="2400" b="1" dirty="0" smtClean="0">
              <a:solidFill>
                <a:srgbClr val="4D4D4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369" y="4453006"/>
            <a:ext cx="191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</a:rPr>
              <a:t>Development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873" y="4392999"/>
            <a:ext cx="21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</a:rPr>
              <a:t>Standardization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56602" y="4063254"/>
            <a:ext cx="3172209" cy="104420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5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496"/>
            <a:ext cx="9144000" cy="1261884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Proprietary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technologies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may lead to silos and islands of users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  <a:cs typeface="Calibri" pitchFamily="34" charset="0"/>
              </a:rPr>
              <a:t>(A prominent example: the early telephone franchises system in the US)</a:t>
            </a:r>
            <a:endParaRPr lang="en-US" sz="2800" b="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white">
          <a:xfrm>
            <a:off x="1812479" y="1777380"/>
            <a:ext cx="5495825" cy="3622736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23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6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7785"/>
            <a:ext cx="7772400" cy="830997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Defining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interoperable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standards promotes a connected world for the global benefit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1785938" y="1578240"/>
            <a:ext cx="5643562" cy="372004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24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2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98783"/>
            <a:ext cx="7772400" cy="46166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 few examples of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standards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7218" name="Picture 2" descr="http://www.textually.org/ringtonia/archives/images/set3/CD-Bla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49498"/>
            <a:ext cx="1140696" cy="944408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2794348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A few examples of </a:t>
            </a:r>
            <a:r>
              <a:rPr lang="en-US" sz="24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proprietary </a:t>
            </a: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technologies</a:t>
            </a:r>
            <a:endParaRPr lang="en-US" sz="2400" kern="0" dirty="0" smtClean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37222" name="Picture 6" descr="http://aatc.metrotech.org/images/icons/icon_ipho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505" y="3175320"/>
            <a:ext cx="1265595" cy="174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http://t1.gstatic.com/images?q=tbn:lXBdxUHGg4EL8M:http://www.computerweekly.com/blogs/inspect-a-gadget/skyp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3411" y="3517572"/>
            <a:ext cx="12668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Picture 8" descr="http://www.units.muohio.edu/rsp/recsports/images/aquatics/em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2768" y="1355459"/>
            <a:ext cx="1507704" cy="1132499"/>
          </a:xfrm>
          <a:prstGeom prst="rect">
            <a:avLst/>
          </a:prstGeom>
          <a:noFill/>
        </p:spPr>
      </p:pic>
      <p:pic>
        <p:nvPicPr>
          <p:cNvPr id="137230" name="Picture 14" descr="http://t0.gstatic.com/images?q=tbn:ANd9GcQtiJuuF1W6s0meUNS_1R_82GYCiTMKogZQ0220-rD33YrMIwg&amp;t=1&amp;usg=__p6nLM6yFnwk0fJy46eg6aHii790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39971"/>
            <a:ext cx="1944216" cy="610888"/>
          </a:xfrm>
          <a:prstGeom prst="rect">
            <a:avLst/>
          </a:prstGeom>
          <a:noFill/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25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562" name="Picture 2" descr="http://24heuresactu.com/wp-content/uploads/2010/08/android-hitler.jpg"/>
          <p:cNvPicPr>
            <a:picLocks noChangeAspect="1" noChangeArrowheads="1"/>
          </p:cNvPicPr>
          <p:nvPr/>
        </p:nvPicPr>
        <p:blipFill>
          <a:blip r:embed="rId8" cstate="print"/>
          <a:srcRect l="27461" r="30539"/>
          <a:stretch>
            <a:fillRect/>
          </a:stretch>
        </p:blipFill>
        <p:spPr bwMode="auto">
          <a:xfrm>
            <a:off x="3516415" y="1272080"/>
            <a:ext cx="876131" cy="137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http://topnews.ae/images/MPEG-LA.png"/>
          <p:cNvPicPr>
            <a:picLocks noChangeAspect="1" noChangeArrowheads="1"/>
          </p:cNvPicPr>
          <p:nvPr/>
        </p:nvPicPr>
        <p:blipFill>
          <a:blip r:embed="rId9" cstate="print"/>
          <a:srcRect l="12903" t="21505" r="12903" b="22581"/>
          <a:stretch>
            <a:fillRect/>
          </a:stretch>
        </p:blipFill>
        <p:spPr bwMode="auto">
          <a:xfrm>
            <a:off x="5258519" y="1657367"/>
            <a:ext cx="1273988" cy="600067"/>
          </a:xfrm>
          <a:prstGeom prst="rect">
            <a:avLst/>
          </a:prstGeom>
          <a:noFill/>
        </p:spPr>
      </p:pic>
      <p:pic>
        <p:nvPicPr>
          <p:cNvPr id="2050" name="Picture 2" descr="http://hot100tips.com/wp-content/uploads/2010/10/espresso_coffee_mak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122537"/>
            <a:ext cx="1556185" cy="16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si.uclm.es/museo/downloads/PlayStation/PlayStation.jpg"/>
          <p:cNvPicPr>
            <a:picLocks noChangeAspect="1" noChangeArrowheads="1"/>
          </p:cNvPicPr>
          <p:nvPr/>
        </p:nvPicPr>
        <p:blipFill>
          <a:blip r:embed="rId11" cstate="print"/>
          <a:srcRect t="20733" b="8708"/>
          <a:stretch>
            <a:fillRect/>
          </a:stretch>
        </p:blipFill>
        <p:spPr bwMode="auto">
          <a:xfrm>
            <a:off x="1907704" y="3588854"/>
            <a:ext cx="2232248" cy="984408"/>
          </a:xfrm>
          <a:prstGeom prst="rect">
            <a:avLst/>
          </a:prstGeom>
          <a:noFill/>
        </p:spPr>
      </p:pic>
      <p:pic>
        <p:nvPicPr>
          <p:cNvPr id="2052" name="Picture 4" descr="http://www.hypedworld.com/wp-content/uploads/2010/04/Nespresso-KRUPS-CitiZ-XN7006-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1" t="-1874" r="1473" b="1874"/>
          <a:stretch/>
        </p:blipFill>
        <p:spPr bwMode="auto">
          <a:xfrm>
            <a:off x="343423" y="3140062"/>
            <a:ext cx="1564283" cy="18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6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26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http://1.bp.blogspot.com/_u1JniawTeJ4/TM6WwZJRidI/AAAAAAAAAF4/x3Yk0Sh6aDk/s400/optic-fi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32" y="1147633"/>
            <a:ext cx="2184177" cy="14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1856284" y="1247279"/>
            <a:ext cx="5635255" cy="374123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19" name="Picture 2" descr="http://images-en.busytrade.com/83097600/Fixed-Telephone-ct-tf255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24" y="2419921"/>
            <a:ext cx="1759748" cy="13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images02.olx.in/ui/5/14/16/1267788261_78350816_1-Pictures-of--old-mobile-phones-for-sale-in-mumba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88" y="4052403"/>
            <a:ext cx="940902" cy="14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thecustomizewindows.com/wp-content/uploads/2012/05/Satellite-Phone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44" y="3188305"/>
            <a:ext cx="146685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latestprice.in/wp-content/uploads/Home/Laptop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84" y="1028072"/>
            <a:ext cx="1905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4467200" y="2317440"/>
            <a:ext cx="1656184" cy="159277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55032" y="2419922"/>
            <a:ext cx="3320752" cy="69796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7160" y="2317440"/>
            <a:ext cx="292830" cy="166295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23184" y="2571120"/>
            <a:ext cx="2016224" cy="14092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955032" y="3320143"/>
            <a:ext cx="3024336" cy="5900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446735" y="2585550"/>
            <a:ext cx="2656924" cy="11360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800" b="1" dirty="0" smtClean="0">
                <a:ln w="12700">
                  <a:solidFill>
                    <a:srgbClr val="1B5BA2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800" b="1" dirty="0" smtClean="0">
                <a:ln w="12700">
                  <a:solidFill>
                    <a:srgbClr val="1B5BA2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Standards</a:t>
            </a:r>
            <a:endParaRPr lang="en-US" sz="2800" b="1" dirty="0">
              <a:ln w="12700">
                <a:solidFill>
                  <a:srgbClr val="1B5BA2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0616" y="675897"/>
            <a:ext cx="8893175" cy="436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ITU-T promotes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global ICT standards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for innovation:</a:t>
            </a:r>
          </a:p>
        </p:txBody>
      </p:sp>
    </p:spTree>
    <p:extLst>
      <p:ext uri="{BB962C8B-B14F-4D97-AF65-F5344CB8AC3E}">
        <p14:creationId xmlns:p14="http://schemas.microsoft.com/office/powerpoint/2010/main" val="84610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iptv_cable_satel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0930" y="4045140"/>
            <a:ext cx="14636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7346"/>
            <a:ext cx="8424862" cy="38404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 standards work conducted in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Study Groups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Long and distinguished history of work by engineers on fixed telephony, mobile communications &amp; Internet.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Producing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recommendations or standards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on globally used technologies  e.g. G992.1 on ADSL, G993.1 on VDSL., universal phone charger 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Private sector &amp; government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work together in partnership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 coordination with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other standards bodies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 presence at the inception of technologies: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Addressing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new ICT infrastructure paradigms</a:t>
            </a:r>
            <a:r>
              <a:rPr lang="ar-EG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e.g. NGNs, smart grids.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850302"/>
            <a:ext cx="8893175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ITU-T standards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action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27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6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38223" y="1417340"/>
            <a:ext cx="5167293" cy="396044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6600" y="4009629"/>
            <a:ext cx="3327368" cy="115212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33646"/>
            <a:ext cx="8643938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Aharoni" pitchFamily="2" charset="-79"/>
              </a:rPr>
              <a:t>ITU has three core areas of activity</a:t>
            </a:r>
            <a:endParaRPr lang="en-US" sz="2000" dirty="0" smtClean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3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Aharoni" pitchFamily="2" charset="-79"/>
              </a:rPr>
              <a:pPr/>
              <a:t>28</a:t>
            </a:fld>
            <a:endParaRPr lang="en-US" dirty="0" smtClean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1023811"/>
            <a:ext cx="3218218" cy="11521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2230" y="4081636"/>
            <a:ext cx="3225330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10" name="Picture 4" descr="http://www.itu.int/ITU-D/asp/CMS/Events/2011/ict-apps/itu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2" y="2320503"/>
            <a:ext cx="2029252" cy="18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1374" y="1332659"/>
            <a:ext cx="290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Radiocommunication</a:t>
            </a:r>
            <a:endParaRPr lang="en-US" sz="2400" b="1" dirty="0" smtClean="0">
              <a:solidFill>
                <a:srgbClr val="4D4D4D">
                  <a:lumMod val="50000"/>
                </a:srgb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369" y="4453006"/>
            <a:ext cx="191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Development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873" y="4392999"/>
            <a:ext cx="21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Standardization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305362" y="4135602"/>
            <a:ext cx="3172209" cy="104420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 smtClean="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22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53269" y="598783"/>
            <a:ext cx="7772400" cy="46166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world is experiencing a fast development of ICTs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411963" y="5451748"/>
            <a:ext cx="316112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6D403B-C7F1-4479-8D00-30D6D6B9C0B3}" type="slidenum">
              <a:rPr lang="en-US" sz="1000" smtClean="0">
                <a:solidFill>
                  <a:srgbClr val="0E438A"/>
                </a:solidFill>
                <a:latin typeface="Calibri" pitchFamily="34" charset="0"/>
                <a:cs typeface="Calibri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000" dirty="0" smtClean="0">
              <a:solidFill>
                <a:srgbClr val="0E43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265" y="5169612"/>
            <a:ext cx="291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hlinkClick r:id="rId3"/>
              </a:rPr>
              <a:t>http://www.itu.int/ITU-D/ICTEYE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lobal ICT developments, 2001-20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285041"/>
              </p:ext>
            </p:extLst>
          </p:nvPr>
        </p:nvGraphicFramePr>
        <p:xfrm>
          <a:off x="747714" y="1153237"/>
          <a:ext cx="7648575" cy="40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11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523" y="4237654"/>
            <a:ext cx="9144000" cy="138015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193"/>
            <a:ext cx="8753400" cy="18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79512" y="1983028"/>
            <a:ext cx="536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What we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share</a:t>
            </a:r>
            <a:endParaRPr lang="en-US" sz="32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07504" y="2515216"/>
            <a:ext cx="44638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342900" indent="-342900" algn="l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Charter of the UN</a:t>
            </a:r>
          </a:p>
          <a:p>
            <a:pPr marL="342900" indent="-342900" algn="l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Created to address a certain global issue</a:t>
            </a:r>
          </a:p>
          <a:p>
            <a:pPr marL="342900" indent="-342900" algn="l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rationale of operation</a:t>
            </a:r>
          </a:p>
          <a:p>
            <a:pPr marL="342900" indent="-342900" algn="l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set of coordination mechanisms</a:t>
            </a:r>
          </a:p>
          <a:p>
            <a:pPr marL="342900" indent="-342900" algn="l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Grouped under the chairmanship of UN SG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563888" y="1968678"/>
            <a:ext cx="536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r"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What make us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different</a:t>
            </a:r>
            <a:endParaRPr lang="en-US" sz="32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424362" y="2754494"/>
            <a:ext cx="45085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342900" indent="-342900" algn="r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Membership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r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Mandate</a:t>
            </a:r>
          </a:p>
          <a:p>
            <a:pPr marL="342900" indent="-342900" algn="r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Governing bodies</a:t>
            </a:r>
          </a:p>
          <a:p>
            <a:pPr marL="342900" indent="-342900" algn="r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Set of resolutions</a:t>
            </a:r>
          </a:p>
          <a:p>
            <a:pPr marL="342900" indent="-342900" algn="r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Secretariats </a:t>
            </a:r>
          </a:p>
          <a:p>
            <a:pPr marL="342900" indent="-342900" algn="r" defTabSz="914400">
              <a:buClr>
                <a:srgbClr val="5C5C5C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Executive heads</a:t>
            </a:r>
          </a:p>
        </p:txBody>
      </p:sp>
      <p:pic>
        <p:nvPicPr>
          <p:cNvPr id="1026" name="Picture 2" descr="http://www.itu.int/net/itunews/issues/2010/03/images/06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49" y="4147543"/>
            <a:ext cx="2383625" cy="14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53269" y="598783"/>
            <a:ext cx="7772400" cy="46166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world is experiencing a fast development of ICTs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411963" y="5451748"/>
            <a:ext cx="316112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6D403B-C7F1-4479-8D00-30D6D6B9C0B3}" type="slidenum">
              <a:rPr lang="en-US" sz="1000" smtClean="0">
                <a:solidFill>
                  <a:srgbClr val="0E438A"/>
                </a:solidFill>
                <a:latin typeface="Calibri" pitchFamily="34" charset="0"/>
                <a:cs typeface="Calibri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000" dirty="0" smtClean="0">
              <a:solidFill>
                <a:srgbClr val="0E43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265" y="5169612"/>
            <a:ext cx="291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hlinkClick r:id="rId3"/>
              </a:rPr>
              <a:t>http://www.itu.int/ITU-D/ICTEYE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1029539"/>
            <a:ext cx="7465633" cy="41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5" y="851978"/>
            <a:ext cx="8175625" cy="46166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Although at different speeds, creating the </a:t>
            </a:r>
            <a:r>
              <a:rPr lang="es-ES_tradnl" sz="2400" dirty="0" smtClean="0">
                <a:latin typeface="Calibri" pitchFamily="34" charset="0"/>
                <a:cs typeface="Calibri" pitchFamily="34" charset="0"/>
              </a:rPr>
              <a:t>“digital divide”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31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4446905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1800" b="0" dirty="0">
                <a:latin typeface="Calibri" pitchFamily="34" charset="0"/>
                <a:cs typeface="Calibri" pitchFamily="34" charset="0"/>
              </a:rPr>
              <a:t>Access to Mobile phones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65" y="1357333"/>
            <a:ext cx="195428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3301147"/>
            <a:ext cx="204406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684673"/>
              </p:ext>
            </p:extLst>
          </p:nvPr>
        </p:nvGraphicFramePr>
        <p:xfrm>
          <a:off x="179512" y="1537354"/>
          <a:ext cx="5472608" cy="282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598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5" y="598908"/>
            <a:ext cx="8175625" cy="46166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Also in broadband development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32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4068383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1800" b="0" dirty="0">
                <a:latin typeface="Calibri" pitchFamily="34" charset="0"/>
                <a:cs typeface="Calibri" pitchFamily="34" charset="0"/>
              </a:rPr>
              <a:t>Access to wired 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broadband</a:t>
            </a:r>
          </a:p>
          <a:p>
            <a:pPr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(per 100 inhabitants) 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76056" y="4068383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Access to mobile broadband</a:t>
            </a:r>
          </a:p>
          <a:p>
            <a:pPr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(per 100 inhabitants)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7966" r="1253" b="11813"/>
          <a:stretch/>
        </p:blipFill>
        <p:spPr bwMode="auto">
          <a:xfrm>
            <a:off x="107506" y="1780602"/>
            <a:ext cx="4478263" cy="23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9417" r="4993" b="11660"/>
          <a:stretch/>
        </p:blipFill>
        <p:spPr bwMode="auto">
          <a:xfrm>
            <a:off x="4648460" y="1837389"/>
            <a:ext cx="4421544" cy="216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5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816917"/>
            <a:ext cx="8343900" cy="461665"/>
          </a:xfrm>
        </p:spPr>
        <p:txBody>
          <a:bodyPr/>
          <a:lstStyle/>
          <a:p>
            <a:r>
              <a:rPr lang="en-GB" sz="2400" smtClean="0">
                <a:latin typeface="Calibri" pitchFamily="34" charset="0"/>
                <a:cs typeface="Calibri" pitchFamily="34" charset="0"/>
              </a:rPr>
              <a:t>The digital divide is a result of the global development divide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1345332"/>
            <a:ext cx="9144000" cy="403244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3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GB" smtClean="0">
                <a:latin typeface="Calibri" pitchFamily="34" charset="0"/>
                <a:cs typeface="Calibri" pitchFamily="34" charset="0"/>
              </a:rPr>
              <a:pPr/>
              <a:t>33</a:t>
            </a:fld>
            <a:endParaRPr lang="en-GB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3146"/>
            <a:ext cx="7772400" cy="353943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ITU-D works to 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promote development of ICTs 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(bridge the digital divide)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and 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promote development through ICTs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34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www.concordeurope.org/Files/media/0_internetdocumentsENG/3_Topics/Topics/MDGS/Images/md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72" y="4230788"/>
            <a:ext cx="2348926" cy="9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4452666"/>
            <a:ext cx="6188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defTabSz="914400">
              <a:buClr>
                <a:srgbClr val="5C5C5C"/>
              </a:buClr>
              <a:buFont typeface="Arial" pitchFamily="34" charset="0"/>
              <a:buNone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(and achieve the  			     MDGs)</a:t>
            </a:r>
          </a:p>
        </p:txBody>
      </p:sp>
    </p:spTree>
    <p:extLst>
      <p:ext uri="{BB962C8B-B14F-4D97-AF65-F5344CB8AC3E}">
        <p14:creationId xmlns:p14="http://schemas.microsoft.com/office/powerpoint/2010/main" val="81693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64627"/>
            <a:ext cx="7772400" cy="954107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ITU-D works to bridge the digital divide and connect the unconnected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90" y="1697303"/>
            <a:ext cx="8281987" cy="3541448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Measuring the advance of the Information Society (ICT Development Index)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Assisting developing countries in putting into practice competitive ICT markets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Building capacity in developing and least developed countries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Executing agency of UN for ICT projects, working with governments and industry partners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Mobilizing resources and partners for project implementation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35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8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38223" y="1417340"/>
            <a:ext cx="5167293" cy="396044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6600" y="4009629"/>
            <a:ext cx="3327368" cy="115212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33646"/>
            <a:ext cx="8643938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Aharoni" pitchFamily="2" charset="-79"/>
              </a:rPr>
              <a:t>ITU has three core areas of activity</a:t>
            </a:r>
            <a:endParaRPr lang="en-US" sz="2000" dirty="0" smtClean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3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Aharoni" pitchFamily="2" charset="-79"/>
              </a:rPr>
              <a:pPr/>
              <a:t>36</a:t>
            </a:fld>
            <a:endParaRPr lang="en-US" dirty="0" smtClean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1023811"/>
            <a:ext cx="3218218" cy="11521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2230" y="4081636"/>
            <a:ext cx="3225330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10" name="Picture 4" descr="http://www.itu.int/ITU-D/asp/CMS/Events/2011/ict-apps/itu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2" y="2320503"/>
            <a:ext cx="2029252" cy="18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1374" y="1332659"/>
            <a:ext cx="290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Radiocommunication</a:t>
            </a:r>
            <a:endParaRPr lang="en-US" sz="2400" b="1" dirty="0" smtClean="0">
              <a:solidFill>
                <a:srgbClr val="4D4D4D">
                  <a:lumMod val="50000"/>
                </a:srgb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369" y="4453006"/>
            <a:ext cx="191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Development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873" y="4392999"/>
            <a:ext cx="21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Standardization</a:t>
            </a:r>
            <a:endParaRPr lang="en-US" sz="2400" b="1" dirty="0">
              <a:solidFill>
                <a:srgbClr val="4D4D4D">
                  <a:lumMod val="50000"/>
                </a:srgb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859767" y="2353353"/>
            <a:ext cx="3274269" cy="1841925"/>
          </a:xfrm>
          <a:prstGeom prst="ellipse">
            <a:avLst/>
          </a:prstGeom>
          <a:solidFill>
            <a:srgbClr val="AEECF4">
              <a:alpha val="8000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 smtClean="0">
              <a:solidFill>
                <a:srgbClr val="FFFFFF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8513" y="3012843"/>
            <a:ext cx="1966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r>
              <a:rPr lang="en-US" sz="2400" b="1" dirty="0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Inter-</a:t>
            </a:r>
            <a:r>
              <a:rPr lang="en-US" sz="2400" b="1" dirty="0" err="1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sectoral</a:t>
            </a:r>
            <a:r>
              <a:rPr lang="en-US" sz="2400" b="1" dirty="0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 </a:t>
            </a:r>
            <a:br>
              <a:rPr lang="en-US" sz="2400" b="1" dirty="0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</a:br>
            <a:r>
              <a:rPr lang="en-US" sz="2400" b="1" dirty="0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cs typeface="Aharoni" pitchFamily="2" charset="-79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93512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4590"/>
            <a:ext cx="7772400" cy="648512"/>
          </a:xfrm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Cybersecurity is a global challenge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107504" y="113407"/>
            <a:ext cx="720080" cy="64672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37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" y="1387338"/>
            <a:ext cx="9015770" cy="39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 descr="http://blog.ericlamb.net/wp-content/uploads/2009/05/web-serv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64" y="2347443"/>
            <a:ext cx="5752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blog.ericlamb.net/wp-content/uploads/2009/05/web-serv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20" y="3256276"/>
            <a:ext cx="5752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blog.ericlamb.net/wp-content/uploads/2009/05/web-serv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30" y="3367557"/>
            <a:ext cx="5752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blog.ericlamb.net/wp-content/uploads/2009/05/web-serv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93" y="3567463"/>
            <a:ext cx="5752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 rot="10800000">
            <a:off x="2275773" y="2178631"/>
            <a:ext cx="2598095" cy="1368951"/>
          </a:xfrm>
          <a:custGeom>
            <a:avLst/>
            <a:gdLst>
              <a:gd name="connsiteX0" fmla="*/ 0 w 1882066"/>
              <a:gd name="connsiteY0" fmla="*/ 1509204 h 1509204"/>
              <a:gd name="connsiteX1" fmla="*/ 186431 w 1882066"/>
              <a:gd name="connsiteY1" fmla="*/ 985422 h 1509204"/>
              <a:gd name="connsiteX2" fmla="*/ 488272 w 1882066"/>
              <a:gd name="connsiteY2" fmla="*/ 603682 h 1509204"/>
              <a:gd name="connsiteX3" fmla="*/ 1020932 w 1882066"/>
              <a:gd name="connsiteY3" fmla="*/ 213064 h 1509204"/>
              <a:gd name="connsiteX4" fmla="*/ 1482571 w 1882066"/>
              <a:gd name="connsiteY4" fmla="*/ 35511 h 1509204"/>
              <a:gd name="connsiteX5" fmla="*/ 1882066 w 1882066"/>
              <a:gd name="connsiteY5" fmla="*/ 0 h 150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066" h="1509204">
                <a:moveTo>
                  <a:pt x="0" y="1509204"/>
                </a:moveTo>
                <a:cubicBezTo>
                  <a:pt x="52526" y="1322773"/>
                  <a:pt x="105052" y="1136342"/>
                  <a:pt x="186431" y="985422"/>
                </a:cubicBezTo>
                <a:cubicBezTo>
                  <a:pt x="267810" y="834502"/>
                  <a:pt x="349189" y="732408"/>
                  <a:pt x="488272" y="603682"/>
                </a:cubicBezTo>
                <a:cubicBezTo>
                  <a:pt x="627356" y="474956"/>
                  <a:pt x="855216" y="307759"/>
                  <a:pt x="1020932" y="213064"/>
                </a:cubicBezTo>
                <a:cubicBezTo>
                  <a:pt x="1186649" y="118369"/>
                  <a:pt x="1339049" y="71022"/>
                  <a:pt x="1482571" y="35511"/>
                </a:cubicBezTo>
                <a:cubicBezTo>
                  <a:pt x="1626093" y="0"/>
                  <a:pt x="1754079" y="0"/>
                  <a:pt x="1882066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4389931" flipV="1">
            <a:off x="4161634" y="2460297"/>
            <a:ext cx="1180693" cy="841411"/>
          </a:xfrm>
          <a:custGeom>
            <a:avLst/>
            <a:gdLst>
              <a:gd name="connsiteX0" fmla="*/ 0 w 1695635"/>
              <a:gd name="connsiteY0" fmla="*/ 727969 h 727969"/>
              <a:gd name="connsiteX1" fmla="*/ 257452 w 1695635"/>
              <a:gd name="connsiteY1" fmla="*/ 656948 h 727969"/>
              <a:gd name="connsiteX2" fmla="*/ 985421 w 1695635"/>
              <a:gd name="connsiteY2" fmla="*/ 417251 h 727969"/>
              <a:gd name="connsiteX3" fmla="*/ 1447060 w 1695635"/>
              <a:gd name="connsiteY3" fmla="*/ 195309 h 727969"/>
              <a:gd name="connsiteX4" fmla="*/ 1695635 w 1695635"/>
              <a:gd name="connsiteY4" fmla="*/ 0 h 7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35" h="727969">
                <a:moveTo>
                  <a:pt x="0" y="727969"/>
                </a:moveTo>
                <a:cubicBezTo>
                  <a:pt x="46607" y="718351"/>
                  <a:pt x="93215" y="708734"/>
                  <a:pt x="257452" y="656948"/>
                </a:cubicBezTo>
                <a:cubicBezTo>
                  <a:pt x="421689" y="605162"/>
                  <a:pt x="787153" y="494191"/>
                  <a:pt x="985421" y="417251"/>
                </a:cubicBezTo>
                <a:cubicBezTo>
                  <a:pt x="1183689" y="340311"/>
                  <a:pt x="1328691" y="264851"/>
                  <a:pt x="1447060" y="195309"/>
                </a:cubicBezTo>
                <a:cubicBezTo>
                  <a:pt x="1565429" y="125767"/>
                  <a:pt x="1630532" y="62883"/>
                  <a:pt x="1695635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flipV="1">
            <a:off x="5119039" y="2178627"/>
            <a:ext cx="1191579" cy="317377"/>
          </a:xfrm>
          <a:custGeom>
            <a:avLst/>
            <a:gdLst>
              <a:gd name="connsiteX0" fmla="*/ 0 w 3737499"/>
              <a:gd name="connsiteY0" fmla="*/ 1397149 h 1397149"/>
              <a:gd name="connsiteX1" fmla="*/ 399495 w 3737499"/>
              <a:gd name="connsiteY1" fmla="*/ 997654 h 1397149"/>
              <a:gd name="connsiteX2" fmla="*/ 1225118 w 3737499"/>
              <a:gd name="connsiteY2" fmla="*/ 482749 h 1397149"/>
              <a:gd name="connsiteX3" fmla="*/ 2059619 w 3737499"/>
              <a:gd name="connsiteY3" fmla="*/ 163153 h 1397149"/>
              <a:gd name="connsiteX4" fmla="*/ 3018408 w 3737499"/>
              <a:gd name="connsiteY4" fmla="*/ 21110 h 1397149"/>
              <a:gd name="connsiteX5" fmla="*/ 3737499 w 3737499"/>
              <a:gd name="connsiteY5" fmla="*/ 3355 h 139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7499" h="1397149">
                <a:moveTo>
                  <a:pt x="0" y="1397149"/>
                </a:moveTo>
                <a:cubicBezTo>
                  <a:pt x="97654" y="1273601"/>
                  <a:pt x="195309" y="1150054"/>
                  <a:pt x="399495" y="997654"/>
                </a:cubicBezTo>
                <a:cubicBezTo>
                  <a:pt x="603681" y="845254"/>
                  <a:pt x="948431" y="621832"/>
                  <a:pt x="1225118" y="482749"/>
                </a:cubicBezTo>
                <a:cubicBezTo>
                  <a:pt x="1501805" y="343666"/>
                  <a:pt x="1760737" y="240093"/>
                  <a:pt x="2059619" y="163153"/>
                </a:cubicBezTo>
                <a:cubicBezTo>
                  <a:pt x="2358501" y="86213"/>
                  <a:pt x="2738761" y="47743"/>
                  <a:pt x="3018408" y="21110"/>
                </a:cubicBezTo>
                <a:cubicBezTo>
                  <a:pt x="3298055" y="-5523"/>
                  <a:pt x="3517777" y="-1084"/>
                  <a:pt x="3737499" y="3355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3020678">
            <a:off x="4941744" y="2588079"/>
            <a:ext cx="1910493" cy="533228"/>
          </a:xfrm>
          <a:custGeom>
            <a:avLst/>
            <a:gdLst>
              <a:gd name="connsiteX0" fmla="*/ 0 w 4287915"/>
              <a:gd name="connsiteY0" fmla="*/ 665825 h 829955"/>
              <a:gd name="connsiteX1" fmla="*/ 683581 w 4287915"/>
              <a:gd name="connsiteY1" fmla="*/ 816745 h 829955"/>
              <a:gd name="connsiteX2" fmla="*/ 1562470 w 4287915"/>
              <a:gd name="connsiteY2" fmla="*/ 790112 h 829955"/>
              <a:gd name="connsiteX3" fmla="*/ 2965142 w 4287915"/>
              <a:gd name="connsiteY3" fmla="*/ 532660 h 829955"/>
              <a:gd name="connsiteX4" fmla="*/ 3826276 w 4287915"/>
              <a:gd name="connsiteY4" fmla="*/ 248574 h 829955"/>
              <a:gd name="connsiteX5" fmla="*/ 4287915 w 4287915"/>
              <a:gd name="connsiteY5" fmla="*/ 0 h 82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7915" h="829955">
                <a:moveTo>
                  <a:pt x="0" y="665825"/>
                </a:moveTo>
                <a:cubicBezTo>
                  <a:pt x="211584" y="730928"/>
                  <a:pt x="423169" y="796031"/>
                  <a:pt x="683581" y="816745"/>
                </a:cubicBezTo>
                <a:cubicBezTo>
                  <a:pt x="943993" y="837459"/>
                  <a:pt x="1182210" y="837460"/>
                  <a:pt x="1562470" y="790112"/>
                </a:cubicBezTo>
                <a:cubicBezTo>
                  <a:pt x="1942730" y="742765"/>
                  <a:pt x="2587841" y="622916"/>
                  <a:pt x="2965142" y="532660"/>
                </a:cubicBezTo>
                <a:cubicBezTo>
                  <a:pt x="3342443" y="442404"/>
                  <a:pt x="3605814" y="337351"/>
                  <a:pt x="3826276" y="248574"/>
                </a:cubicBezTo>
                <a:cubicBezTo>
                  <a:pt x="4046738" y="159797"/>
                  <a:pt x="4167326" y="79898"/>
                  <a:pt x="4287915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29" name="Picture 28" descr="http://blog.ericlamb.net/wp-content/uploads/2009/05/web-serv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8" y="2767490"/>
            <a:ext cx="5752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darkgovernment.com/news/wp-content/uploads/2010/06/cyber-att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09" y="1917337"/>
            <a:ext cx="1030647" cy="78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darkgovernment.com/news/wp-content/uploads/2010/06/cyber-att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38" y="1514432"/>
            <a:ext cx="1030647" cy="78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darkgovernment.com/news/wp-content/uploads/2010/06/cyber-att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18" y="3912592"/>
            <a:ext cx="1030647" cy="78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darkgovernment.com/news/wp-content/uploads/2010/06/cyber-atta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20" y="2407703"/>
            <a:ext cx="951032" cy="719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darkgovernment.com/news/wp-content/uploads/2010/06/cyber-att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00" y="2854693"/>
            <a:ext cx="1030647" cy="78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895622" y="3244740"/>
            <a:ext cx="898397" cy="1078689"/>
          </a:xfrm>
          <a:custGeom>
            <a:avLst/>
            <a:gdLst>
              <a:gd name="connsiteX0" fmla="*/ 871035 w 871035"/>
              <a:gd name="connsiteY0" fmla="*/ 1065320 h 1065320"/>
              <a:gd name="connsiteX1" fmla="*/ 267354 w 871035"/>
              <a:gd name="connsiteY1" fmla="*/ 878889 h 1065320"/>
              <a:gd name="connsiteX2" fmla="*/ 18779 w 871035"/>
              <a:gd name="connsiteY2" fmla="*/ 399495 h 1065320"/>
              <a:gd name="connsiteX3" fmla="*/ 36534 w 871035"/>
              <a:gd name="connsiteY3" fmla="*/ 0 h 106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035" h="1065320">
                <a:moveTo>
                  <a:pt x="871035" y="1065320"/>
                </a:moveTo>
                <a:cubicBezTo>
                  <a:pt x="640216" y="1027590"/>
                  <a:pt x="409397" y="989860"/>
                  <a:pt x="267354" y="878889"/>
                </a:cubicBezTo>
                <a:cubicBezTo>
                  <a:pt x="125311" y="767918"/>
                  <a:pt x="57249" y="545976"/>
                  <a:pt x="18779" y="399495"/>
                </a:cubicBezTo>
                <a:cubicBezTo>
                  <a:pt x="-19691" y="253013"/>
                  <a:pt x="8421" y="126506"/>
                  <a:pt x="36534" y="0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840855" y="3950567"/>
            <a:ext cx="1500327" cy="417251"/>
          </a:xfrm>
          <a:custGeom>
            <a:avLst/>
            <a:gdLst>
              <a:gd name="connsiteX0" fmla="*/ 0 w 1500327"/>
              <a:gd name="connsiteY0" fmla="*/ 417251 h 417251"/>
              <a:gd name="connsiteX1" fmla="*/ 630315 w 1500327"/>
              <a:gd name="connsiteY1" fmla="*/ 346229 h 417251"/>
              <a:gd name="connsiteX2" fmla="*/ 1242874 w 1500327"/>
              <a:gd name="connsiteY2" fmla="*/ 168676 h 417251"/>
              <a:gd name="connsiteX3" fmla="*/ 1500327 w 1500327"/>
              <a:gd name="connsiteY3" fmla="*/ 0 h 41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327" h="417251">
                <a:moveTo>
                  <a:pt x="0" y="417251"/>
                </a:moveTo>
                <a:cubicBezTo>
                  <a:pt x="211584" y="402454"/>
                  <a:pt x="423169" y="387658"/>
                  <a:pt x="630315" y="346229"/>
                </a:cubicBezTo>
                <a:cubicBezTo>
                  <a:pt x="837461" y="304800"/>
                  <a:pt x="1097872" y="226381"/>
                  <a:pt x="1242874" y="168676"/>
                </a:cubicBezTo>
                <a:cubicBezTo>
                  <a:pt x="1387876" y="110971"/>
                  <a:pt x="1444101" y="55485"/>
                  <a:pt x="1500327" y="0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988598" y="2565647"/>
            <a:ext cx="2343705" cy="958788"/>
          </a:xfrm>
          <a:custGeom>
            <a:avLst/>
            <a:gdLst>
              <a:gd name="connsiteX0" fmla="*/ 0 w 2343705"/>
              <a:gd name="connsiteY0" fmla="*/ 0 h 958788"/>
              <a:gd name="connsiteX1" fmla="*/ 674703 w 2343705"/>
              <a:gd name="connsiteY1" fmla="*/ 88776 h 958788"/>
              <a:gd name="connsiteX2" fmla="*/ 1642369 w 2343705"/>
              <a:gd name="connsiteY2" fmla="*/ 435005 h 958788"/>
              <a:gd name="connsiteX3" fmla="*/ 2343705 w 2343705"/>
              <a:gd name="connsiteY3" fmla="*/ 958788 h 9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705" h="958788">
                <a:moveTo>
                  <a:pt x="0" y="0"/>
                </a:moveTo>
                <a:cubicBezTo>
                  <a:pt x="200487" y="8137"/>
                  <a:pt x="400975" y="16275"/>
                  <a:pt x="674703" y="88776"/>
                </a:cubicBezTo>
                <a:cubicBezTo>
                  <a:pt x="948431" y="161277"/>
                  <a:pt x="1364202" y="290003"/>
                  <a:pt x="1642369" y="435005"/>
                </a:cubicBezTo>
                <a:cubicBezTo>
                  <a:pt x="1920536" y="580007"/>
                  <a:pt x="2132120" y="769397"/>
                  <a:pt x="2343705" y="958788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629633" y="2636670"/>
            <a:ext cx="172537" cy="701336"/>
          </a:xfrm>
          <a:custGeom>
            <a:avLst/>
            <a:gdLst>
              <a:gd name="connsiteX0" fmla="*/ 21617 w 172537"/>
              <a:gd name="connsiteY0" fmla="*/ 0 h 701336"/>
              <a:gd name="connsiteX1" fmla="*/ 12739 w 172537"/>
              <a:gd name="connsiteY1" fmla="*/ 319596 h 701336"/>
              <a:gd name="connsiteX2" fmla="*/ 172537 w 172537"/>
              <a:gd name="connsiteY2" fmla="*/ 70133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537" h="701336">
                <a:moveTo>
                  <a:pt x="21617" y="0"/>
                </a:moveTo>
                <a:cubicBezTo>
                  <a:pt x="4601" y="101353"/>
                  <a:pt x="-12414" y="202707"/>
                  <a:pt x="12739" y="319596"/>
                </a:cubicBezTo>
                <a:cubicBezTo>
                  <a:pt x="37892" y="436485"/>
                  <a:pt x="105214" y="568910"/>
                  <a:pt x="172537" y="701336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 rot="15254201">
            <a:off x="6079369" y="2546704"/>
            <a:ext cx="288277" cy="902056"/>
          </a:xfrm>
          <a:custGeom>
            <a:avLst/>
            <a:gdLst>
              <a:gd name="connsiteX0" fmla="*/ 21617 w 172537"/>
              <a:gd name="connsiteY0" fmla="*/ 0 h 701336"/>
              <a:gd name="connsiteX1" fmla="*/ 12739 w 172537"/>
              <a:gd name="connsiteY1" fmla="*/ 319596 h 701336"/>
              <a:gd name="connsiteX2" fmla="*/ 172537 w 172537"/>
              <a:gd name="connsiteY2" fmla="*/ 70133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537" h="701336">
                <a:moveTo>
                  <a:pt x="21617" y="0"/>
                </a:moveTo>
                <a:cubicBezTo>
                  <a:pt x="4601" y="101353"/>
                  <a:pt x="-12414" y="202707"/>
                  <a:pt x="12739" y="319596"/>
                </a:cubicBezTo>
                <a:cubicBezTo>
                  <a:pt x="37892" y="436485"/>
                  <a:pt x="105214" y="568910"/>
                  <a:pt x="172537" y="701336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313895" y="2565566"/>
            <a:ext cx="3719744" cy="399576"/>
          </a:xfrm>
          <a:custGeom>
            <a:avLst/>
            <a:gdLst>
              <a:gd name="connsiteX0" fmla="*/ 3719744 w 3719744"/>
              <a:gd name="connsiteY0" fmla="*/ 399576 h 399576"/>
              <a:gd name="connsiteX1" fmla="*/ 3178206 w 3719744"/>
              <a:gd name="connsiteY1" fmla="*/ 142123 h 399576"/>
              <a:gd name="connsiteX2" fmla="*/ 2112886 w 3719744"/>
              <a:gd name="connsiteY2" fmla="*/ 81 h 399576"/>
              <a:gd name="connsiteX3" fmla="*/ 692458 w 3719744"/>
              <a:gd name="connsiteY3" fmla="*/ 159879 h 399576"/>
              <a:gd name="connsiteX4" fmla="*/ 0 w 3719744"/>
              <a:gd name="connsiteY4" fmla="*/ 364065 h 39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744" h="399576">
                <a:moveTo>
                  <a:pt x="3719744" y="399576"/>
                </a:moveTo>
                <a:cubicBezTo>
                  <a:pt x="3582880" y="304140"/>
                  <a:pt x="3446016" y="208705"/>
                  <a:pt x="3178206" y="142123"/>
                </a:cubicBezTo>
                <a:cubicBezTo>
                  <a:pt x="2910396" y="75541"/>
                  <a:pt x="2527177" y="-2878"/>
                  <a:pt x="2112886" y="81"/>
                </a:cubicBezTo>
                <a:cubicBezTo>
                  <a:pt x="1698595" y="3040"/>
                  <a:pt x="1044606" y="99215"/>
                  <a:pt x="692458" y="159879"/>
                </a:cubicBezTo>
                <a:cubicBezTo>
                  <a:pt x="340310" y="220543"/>
                  <a:pt x="170155" y="292304"/>
                  <a:pt x="0" y="364065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11697" y="3000653"/>
            <a:ext cx="2112886" cy="781235"/>
          </a:xfrm>
          <a:custGeom>
            <a:avLst/>
            <a:gdLst>
              <a:gd name="connsiteX0" fmla="*/ 2112886 w 2112886"/>
              <a:gd name="connsiteY0" fmla="*/ 0 h 781235"/>
              <a:gd name="connsiteX1" fmla="*/ 1145220 w 2112886"/>
              <a:gd name="connsiteY1" fmla="*/ 648070 h 781235"/>
              <a:gd name="connsiteX2" fmla="*/ 0 w 2112886"/>
              <a:gd name="connsiteY2" fmla="*/ 781235 h 7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2886" h="781235">
                <a:moveTo>
                  <a:pt x="2112886" y="0"/>
                </a:moveTo>
                <a:cubicBezTo>
                  <a:pt x="1805127" y="258932"/>
                  <a:pt x="1497368" y="517864"/>
                  <a:pt x="1145220" y="648070"/>
                </a:cubicBezTo>
                <a:cubicBezTo>
                  <a:pt x="793072" y="778276"/>
                  <a:pt x="396536" y="779755"/>
                  <a:pt x="0" y="781235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3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4590"/>
            <a:ext cx="7772400" cy="648512"/>
          </a:xfrm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latin typeface="Calibri" pitchFamily="34" charset="0"/>
                <a:cs typeface="Calibri" pitchFamily="34" charset="0"/>
              </a:rPr>
              <a:t>Cybersecurity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190625"/>
            <a:ext cx="9072562" cy="3810000"/>
          </a:xfrm>
        </p:spPr>
        <p:txBody>
          <a:bodyPr lIns="90000" tIns="46800" rIns="90000" bIns="46800"/>
          <a:lstStyle/>
          <a:p>
            <a: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ITU’s goal is to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build trust, confidence and security in the use of ICTs</a:t>
            </a:r>
          </a:p>
          <a:p>
            <a: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ITU works under the five pillars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Global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Cybersecurity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Agenda: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defTabSz="449263">
              <a:lnSpc>
                <a:spcPct val="90000"/>
              </a:lnSpc>
              <a:buClr>
                <a:srgbClr val="FF0000"/>
              </a:buClr>
              <a:buSzPct val="110000"/>
              <a:buFont typeface="Wingdings" pitchFamily="2" charset="2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sym typeface="Arial" pitchFamily="34" charset="0"/>
              </a:rPr>
              <a:t>Legal Measures</a:t>
            </a:r>
          </a:p>
          <a:p>
            <a:pPr lvl="1" defTabSz="449263">
              <a:lnSpc>
                <a:spcPct val="90000"/>
              </a:lnSpc>
              <a:buClr>
                <a:srgbClr val="FF0000"/>
              </a:buClr>
              <a:buSzPct val="110000"/>
              <a:buFont typeface="Wingdings" pitchFamily="2" charset="2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sym typeface="Arial" pitchFamily="34" charset="0"/>
              </a:rPr>
              <a:t>Technical and Procedural Measures </a:t>
            </a:r>
          </a:p>
          <a:p>
            <a:pPr lvl="1" defTabSz="449263">
              <a:lnSpc>
                <a:spcPct val="90000"/>
              </a:lnSpc>
              <a:buClr>
                <a:srgbClr val="FF0000"/>
              </a:buClr>
              <a:buSzPct val="110000"/>
              <a:buFont typeface="Wingdings" pitchFamily="2" charset="2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sym typeface="Arial" pitchFamily="34" charset="0"/>
              </a:rPr>
              <a:t>Organizational Structures</a:t>
            </a:r>
          </a:p>
          <a:p>
            <a:pPr lvl="1" defTabSz="449263">
              <a:lnSpc>
                <a:spcPct val="90000"/>
              </a:lnSpc>
              <a:buClr>
                <a:srgbClr val="FF0000"/>
              </a:buClr>
              <a:buSzPct val="110000"/>
              <a:buFont typeface="Wingdings" pitchFamily="2" charset="2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sym typeface="Arial" pitchFamily="34" charset="0"/>
              </a:rPr>
              <a:t>Capacity Building </a:t>
            </a:r>
          </a:p>
          <a:p>
            <a:pPr lvl="1" defTabSz="449263">
              <a:lnSpc>
                <a:spcPct val="90000"/>
              </a:lnSpc>
              <a:buClr>
                <a:srgbClr val="FF0000"/>
              </a:buClr>
              <a:buSzPct val="110000"/>
              <a:buFont typeface="Wingdings" pitchFamily="2" charset="2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sym typeface="Arial" pitchFamily="34" charset="0"/>
              </a:rPr>
              <a:t>International Cooperation  </a:t>
            </a:r>
          </a:p>
          <a:p>
            <a:pPr marL="457200" lvl="1" indent="0" defTabSz="44926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107504" y="113407"/>
            <a:ext cx="720080" cy="64672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38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8" descr="pill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7420"/>
            <a:ext cx="2843808" cy="246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91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4169"/>
            <a:ext cx="7772400" cy="1200329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  <a:sym typeface="Arial" pitchFamily="34" charset="0"/>
              </a:rPr>
              <a:t>ITU’s Child Online Protection</a:t>
            </a:r>
            <a:br>
              <a:rPr lang="en-US" dirty="0">
                <a:latin typeface="Calibri" pitchFamily="34" charset="0"/>
                <a:cs typeface="Calibri" pitchFamily="34" charset="0"/>
                <a:sym typeface="Arial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57333"/>
            <a:ext cx="7772400" cy="36671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sym typeface="Arial" pitchFamily="34" charset="0"/>
              </a:rPr>
              <a:t>Under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the GCA umbrella, ITU initiated the Child Online Protection initiative (COP) in November 2008. </a:t>
            </a: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COP has been established as an international collaborative network for promoting the online protection of children and young people worldwide by providing guidance on safe online behavior.</a:t>
            </a:r>
          </a:p>
          <a:p>
            <a:pPr>
              <a:buNone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6" y="5318133"/>
            <a:ext cx="325730" cy="246221"/>
          </a:xfrm>
        </p:spPr>
        <p:txBody>
          <a:bodyPr/>
          <a:lstStyle/>
          <a:p>
            <a:pPr>
              <a:defRPr/>
            </a:pPr>
            <a:fld id="{F89D7E36-C855-46C3-ABD3-732049EBE8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3888" y="2917508"/>
            <a:ext cx="518457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5C5C"/>
              </a:buClr>
              <a:buSzPct val="11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808080">
                    <a:lumMod val="75000"/>
                  </a:srgbClr>
                </a:solidFill>
                <a:latin typeface="Calibri" pitchFamily="34" charset="0"/>
              </a:rPr>
              <a:t>Key Objectives of COP</a:t>
            </a:r>
          </a:p>
          <a:p>
            <a:pPr marL="628650" lvl="1" indent="-2667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Identify risks and vulnerabilities to children in cyberspace</a:t>
            </a:r>
          </a:p>
          <a:p>
            <a:pPr marL="628650" lvl="1" indent="-2667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Create awareness</a:t>
            </a:r>
          </a:p>
          <a:p>
            <a:pPr marL="628650" lvl="1" indent="-2667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Develop practical tools to help minimize risk</a:t>
            </a:r>
          </a:p>
          <a:p>
            <a:pPr marL="628650" lvl="1" indent="-2667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Share knowledge and experience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7507"/>
            <a:ext cx="3717726" cy="222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23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2938" y="2268709"/>
            <a:ext cx="7961312" cy="584775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So, what do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do exactly?</a:t>
            </a:r>
            <a:endParaRPr lang="en-US" sz="3200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1363"/>
            <a:ext cx="7772400" cy="584775"/>
          </a:xfrm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smtClean="0">
                <a:latin typeface="Calibri" pitchFamily="34" charset="0"/>
                <a:cs typeface="Calibri" pitchFamily="34" charset="0"/>
              </a:rPr>
              <a:t>ICTs &amp; Climate Change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92" y="1177396"/>
            <a:ext cx="7417068" cy="42597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Climate change is a looming crisis</a:t>
            </a:r>
          </a:p>
          <a:p>
            <a:pPr lvl="1">
              <a:lnSpc>
                <a:spcPct val="65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The global challenge of our times </a:t>
            </a:r>
            <a:endParaRPr lang="en-US" sz="1800" dirty="0" smtClean="0">
              <a:solidFill>
                <a:srgbClr val="2E2E2E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ICTs not identified as part of the problem but provides solutions: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ICTs contribute 2-2.5 % of greenhouse </a:t>
            </a:r>
            <a:b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gas (GHG) emissions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Energy-efficient devices, applications &amp; networks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Encourage environment-friendly design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Reduce carbon footprint of the ICT industry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ITU &amp; Climate Change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Reduce impact by promoting Next-generation networks (NGN)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Promoting online documentation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Calibri" pitchFamily="34" charset="0"/>
                <a:cs typeface="Calibri" pitchFamily="34" charset="0"/>
              </a:rPr>
              <a:t>Developing standards for smart technologies, allocating spectrum for satellite remote sensing, intelligent transport systems, conferencing…</a:t>
            </a:r>
          </a:p>
        </p:txBody>
      </p:sp>
      <p:pic>
        <p:nvPicPr>
          <p:cNvPr id="35845" name="Picture 4" descr="picture-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177399"/>
            <a:ext cx="238125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green-wor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3752" y="2598211"/>
            <a:ext cx="1658937" cy="117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40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4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51986"/>
            <a:ext cx="7772400" cy="523220"/>
          </a:xfrm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Emergency Telecommunications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41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kidsblogs.nationalgeographic.com/wp-content/blogs.dir/481/files/import/i-99105af2e6e4200e380ab78c582174d4-haiti-earthquake-95777946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" y="1251396"/>
            <a:ext cx="4963751" cy="311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1477"/>
            <a:ext cx="3840426" cy="2580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8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7426"/>
            <a:ext cx="7772400" cy="523220"/>
          </a:xfrm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Digital inclusion for persons living with disabilities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42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5" y="1477347"/>
            <a:ext cx="5143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s://www.vodafone.com.mt/vodafone-news-details/file.aspx?f=16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67852"/>
            <a:ext cx="4457700" cy="2666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6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61310"/>
            <a:ext cx="7772400" cy="646331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WSIS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97293"/>
            <a:ext cx="8215312" cy="312034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World Summit on the Information Society</a:t>
            </a:r>
          </a:p>
          <a:p>
            <a:pPr marL="808038"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True Multi-Stakeholder Process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Outcomes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Geneva Declaration of Principles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Geneva Plan of Action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Tunis Commitment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Tunis Agenda for the Information Society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Current Stage: Implementation and Follow up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Next event: WSIS+10 High-Level Event 2014 (10-13 June 2014)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8038"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499992" y="4657704"/>
            <a:ext cx="422108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Please visit our interactive forum at: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hlinkClick r:id="rId3"/>
              </a:rPr>
              <a:t>http://groups.itu.int/Default.aspx?tabid=740</a:t>
            </a:r>
            <a:r>
              <a:rPr lang="en-US" sz="1600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43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logo_E_WSIS_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382" y="4715935"/>
            <a:ext cx="2987824" cy="7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3" y="5451748"/>
            <a:ext cx="316112" cy="246221"/>
          </a:xfrm>
        </p:spPr>
        <p:txBody>
          <a:bodyPr/>
          <a:lstStyle/>
          <a:p>
            <a:fld id="{AEE1D96F-25AB-42AC-87E5-D2CBD28B03E8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44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0336"/>
            <a:ext cx="8643938" cy="646331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Summarizing …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7504" y="3562002"/>
            <a:ext cx="2160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In </a:t>
            </a: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ITU-T</a:t>
            </a: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we produce interoperable technical ICT standards</a:t>
            </a:r>
            <a:endParaRPr lang="en-US" sz="1800" kern="0" dirty="0">
              <a:solidFill>
                <a:srgbClr val="5C5C5C">
                  <a:lumMod val="50000"/>
                </a:srgb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03648" y="1057300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In</a:t>
            </a: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ITU-R</a:t>
            </a: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we coordinate global wireless communication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i="1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(which uses limited resources)</a:t>
            </a:r>
            <a:endParaRPr lang="en-US" sz="1800" i="1" kern="0" dirty="0">
              <a:solidFill>
                <a:srgbClr val="5C5C5C">
                  <a:lumMod val="50000"/>
                </a:srgb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732240" y="1946422"/>
            <a:ext cx="18722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In </a:t>
            </a: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ITU-D</a:t>
            </a:r>
            <a:r>
              <a:rPr lang="en-US" sz="1800" b="1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we provide assistance to the un-connected</a:t>
            </a:r>
            <a:endParaRPr lang="en-US" sz="1800" kern="0" dirty="0">
              <a:solidFill>
                <a:srgbClr val="5C5C5C">
                  <a:lumMod val="50000"/>
                </a:srgb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419872" y="4789911"/>
            <a:ext cx="5256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ea typeface="+mj-ea"/>
                <a:cs typeface="Calibri" pitchFamily="34" charset="0"/>
              </a:rPr>
              <a:t>In the </a:t>
            </a: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GS</a:t>
            </a: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we provide </a:t>
            </a:r>
            <a:r>
              <a:rPr lang="en-US" sz="1800" kern="0" dirty="0" err="1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intersectoral</a:t>
            </a:r>
            <a:r>
              <a:rPr lang="en-US" sz="1800" kern="0" dirty="0" smtClean="0">
                <a:solidFill>
                  <a:srgbClr val="5C5C5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coordination for the whole organization and represent ITU externally</a:t>
            </a:r>
            <a:endParaRPr lang="en-US" sz="1800" kern="0" dirty="0">
              <a:solidFill>
                <a:srgbClr val="5C5C5C">
                  <a:lumMod val="50000"/>
                </a:srgb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074" name="Picture 2" descr="http://4.bp.blogspot.com/_-dB1taiAXCQ/SE-sou68S3I/AAAAAAAAEpg/oTmoeVO1rj0/s400/manos-unidas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411760" y="1986434"/>
            <a:ext cx="4320480" cy="2688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44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2938" y="2084043"/>
            <a:ext cx="7961312" cy="954107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What challenges are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facing in our sector?</a:t>
            </a:r>
            <a:br>
              <a:rPr lang="en-US" sz="32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(a final message)</a:t>
            </a:r>
          </a:p>
        </p:txBody>
      </p:sp>
    </p:spTree>
    <p:extLst>
      <p:ext uri="{BB962C8B-B14F-4D97-AF65-F5344CB8AC3E}">
        <p14:creationId xmlns:p14="http://schemas.microsoft.com/office/powerpoint/2010/main" val="184846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46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2" y="642762"/>
            <a:ext cx="8643937" cy="954107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Telecommunications have evolved notably since the invention of the </a:t>
            </a: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telegraph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… </a:t>
            </a:r>
          </a:p>
        </p:txBody>
      </p:sp>
      <p:pic>
        <p:nvPicPr>
          <p:cNvPr id="4" name="Picture 2" descr="http://www.legendsofamerica.com/photos-americanhistory/TelegraphOperat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16" y="1693372"/>
            <a:ext cx="3411921" cy="361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896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47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802371"/>
            <a:ext cx="8643937" cy="830997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Today, the use of Information and Communication Technologies (ICTs) is the key to access to the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information society</a:t>
            </a:r>
          </a:p>
        </p:txBody>
      </p:sp>
      <p:pic>
        <p:nvPicPr>
          <p:cNvPr id="4" name="Picture 2" descr="http://www.digitalqatar.net/wp-content/uploads/2010/02/i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57545"/>
            <a:ext cx="3816424" cy="2120236"/>
          </a:xfrm>
          <a:prstGeom prst="rect">
            <a:avLst/>
          </a:prstGeom>
          <a:noFill/>
        </p:spPr>
      </p:pic>
      <p:pic>
        <p:nvPicPr>
          <p:cNvPr id="5" name="Picture 4" descr="http://2.bp.blogspot.com/_n9PlisoIHUM/SwP5uhlKUZI/AAAAAAAACHA/bZVLO772Eas/s1600/GENIE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483" y="1897394"/>
            <a:ext cx="2866439" cy="3360373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56176" y="2623626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Personal communication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32040" y="336678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Entertainment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14192" y="2503612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On-line public services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106292" y="1748388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Real-time Information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74432" y="4471388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Social and professional networks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60032" y="401911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Databases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372200" y="372682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Media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83968" y="480234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Social media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606480" y="192202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Libraries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3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48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http://your-digital-life.com/wp-content/uploads/2011/06/fil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99" y="3458194"/>
            <a:ext cx="2088232" cy="13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1" descr="http://www.lineaquotidiano.net/files/images/libr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182" y="3606241"/>
            <a:ext cx="1828007" cy="137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5" descr="http://weblogs.baltimoresun.com/business/consuminginterests/blog/yellow-pages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260617"/>
            <a:ext cx="1905000" cy="10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http://www.shiply.com/blog/uploaded_images/telegram-7695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5931" y="2123137"/>
            <a:ext cx="1711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05747"/>
            <a:ext cx="7772400" cy="1292662"/>
          </a:xfrm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In their evolution, ICTs have become a </a:t>
            </a:r>
            <a:r>
              <a:rPr lang="en-US" sz="2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transformational tool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that is deeply changing several products, industries and sectors</a:t>
            </a:r>
          </a:p>
        </p:txBody>
      </p:sp>
      <p:pic>
        <p:nvPicPr>
          <p:cNvPr id="14" name="Picture 6" descr="http://upload.wikimedia.org/wikipedia/commons/1/1e/Airplane_silhouet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917218"/>
            <a:ext cx="1296144" cy="1080120"/>
          </a:xfrm>
          <a:prstGeom prst="rect">
            <a:avLst/>
          </a:prstGeom>
          <a:noFill/>
        </p:spPr>
      </p:pic>
      <p:pic>
        <p:nvPicPr>
          <p:cNvPr id="15" name="Picture 2" descr="http://mdn.mainichi.jp/features/hibakusha/archive/news/2009/images/20090304p2a00m0na006000p_siz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957406"/>
            <a:ext cx="2381250" cy="1492251"/>
          </a:xfrm>
          <a:prstGeom prst="rect">
            <a:avLst/>
          </a:prstGeom>
          <a:noFill/>
        </p:spPr>
      </p:pic>
      <p:pic>
        <p:nvPicPr>
          <p:cNvPr id="16" name="Picture 2" descr="http://www.adrants.com/images/Newspaper_sta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44" y="3953475"/>
            <a:ext cx="1651760" cy="10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mages.sodahead.com/polls/002301173/4610756055_Music_Cds_xlarge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83" y="3268960"/>
            <a:ext cx="1885454" cy="17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barryhouse.co.uk/blog/phonebox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24" y="1815458"/>
            <a:ext cx="1005658" cy="16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2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1964" y="5451748"/>
            <a:ext cx="316112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49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939770"/>
            <a:ext cx="1301750" cy="143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http://opengardensblog.futuretext.com/Mobile%20Cloud%20Compu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2" y="1979779"/>
            <a:ext cx="1890713" cy="11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hesupplychainlab.files.wordpress.com/2009/12/mobile-bankin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8351" y="1906750"/>
            <a:ext cx="1643063" cy="19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t1.gstatic.com/images?q=tbn:DgjFVQAvjdtHqM:http://www.crunchgear.com/wp-content/uploads/2008/04/ocean_hul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13" y="2233778"/>
            <a:ext cx="1323975" cy="79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0163" y="596381"/>
            <a:ext cx="8429625" cy="1261884"/>
          </a:xfrm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This is our challenge: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convey all these new actors and technologies </a:t>
            </a:r>
            <a:r>
              <a:rPr lang="en-US" sz="2800" i="1" u="sng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i="1" u="sng" dirty="0" smtClean="0"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to work for a connected global society</a:t>
            </a:r>
          </a:p>
        </p:txBody>
      </p:sp>
      <p:pic>
        <p:nvPicPr>
          <p:cNvPr id="8" name="Picture 4" descr="http://web2.cc.nctu.edu.tw/~etang/Harvard_EMBA/olpc-green-wh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678" y="3544382"/>
            <a:ext cx="2675513" cy="177136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1916278"/>
            <a:ext cx="2032000" cy="1693333"/>
          </a:xfrm>
          <a:prstGeom prst="rect">
            <a:avLst/>
          </a:prstGeom>
        </p:spPr>
      </p:pic>
      <p:pic>
        <p:nvPicPr>
          <p:cNvPr id="10" name="Picture 2" descr="http://www.internetmedicine.com/wp-content/uploads/2012/08/telem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76" y="3807786"/>
            <a:ext cx="2439560" cy="15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1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maudio.ch/fileadmin/images/direct_communication_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928691"/>
            <a:ext cx="7786688" cy="436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7699" y="5451748"/>
            <a:ext cx="250389" cy="246221"/>
          </a:xfrm>
        </p:spPr>
        <p:txBody>
          <a:bodyPr/>
          <a:lstStyle/>
          <a:p>
            <a:fld id="{CB6D403B-C7F1-4479-8D00-30D6D6B9C0B3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5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1" y="673223"/>
            <a:ext cx="8643937" cy="954107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To communicate with each other we need to have a number of elements …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500813" y="394746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B050"/>
                </a:solidFill>
                <a:latin typeface="Calibri" pitchFamily="34" charset="0"/>
                <a:ea typeface="+mj-ea"/>
                <a:cs typeface="Calibri" pitchFamily="34" charset="0"/>
              </a:rPr>
              <a:t>Emitter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85813" y="389852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B050"/>
                </a:solidFill>
                <a:latin typeface="Calibri" pitchFamily="34" charset="0"/>
                <a:ea typeface="+mj-ea"/>
                <a:cs typeface="Calibri" pitchFamily="34" charset="0"/>
              </a:rPr>
              <a:t>Receiver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00375" y="211258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B050"/>
                </a:solidFill>
                <a:latin typeface="Calibri" pitchFamily="34" charset="0"/>
                <a:ea typeface="+mj-ea"/>
                <a:cs typeface="Calibri" pitchFamily="34" charset="0"/>
              </a:rPr>
              <a:t>Channel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0" y="1755391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B050"/>
                </a:solidFill>
                <a:latin typeface="Calibri" pitchFamily="34" charset="0"/>
                <a:ea typeface="+mj-ea"/>
                <a:cs typeface="Calibri" pitchFamily="34" charset="0"/>
              </a:rPr>
              <a:t>Medium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143500" y="3076500"/>
            <a:ext cx="1785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B050"/>
                </a:solidFill>
                <a:latin typeface="Calibri" pitchFamily="34" charset="0"/>
                <a:ea typeface="+mj-ea"/>
                <a:cs typeface="Calibri" pitchFamily="34" charset="0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425620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2938" y="2201443"/>
            <a:ext cx="7961312" cy="584775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Q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&amp;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</a:t>
            </a:r>
            <a:endParaRPr lang="en-US" sz="3200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9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2938" y="1471054"/>
            <a:ext cx="7961312" cy="923330"/>
          </a:xfrm>
        </p:spPr>
        <p:txBody>
          <a:bodyPr/>
          <a:lstStyle/>
          <a:p>
            <a:r>
              <a:rPr lang="en-US" sz="5400" dirty="0" smtClean="0">
                <a:latin typeface="Calibri" pitchFamily="34" charset="0"/>
                <a:cs typeface="Calibri" pitchFamily="34" charset="0"/>
              </a:rPr>
              <a:t>Thank </a:t>
            </a:r>
            <a:r>
              <a:rPr lang="en-US" sz="5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you!</a:t>
            </a:r>
            <a:endParaRPr lang="en-US" sz="54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6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omaudio.ch/fileadmin/images/direct_communication_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928691"/>
            <a:ext cx="7786688" cy="436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7699" y="5451748"/>
            <a:ext cx="250389" cy="246221"/>
          </a:xfrm>
        </p:spPr>
        <p:txBody>
          <a:bodyPr/>
          <a:lstStyle/>
          <a:p>
            <a:fld id="{0B23F59B-5017-4E00-8BB4-075F96FBF6EA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6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1" y="710735"/>
            <a:ext cx="8643937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… and define a few rules …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357938" y="418956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Who speaks first?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85813" y="389852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When can I reply?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786188" y="2323997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Who has the right to use the channel?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857750" y="1378769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What code will we use?</a:t>
            </a:r>
          </a:p>
        </p:txBody>
      </p:sp>
    </p:spTree>
    <p:extLst>
      <p:ext uri="{BB962C8B-B14F-4D97-AF65-F5344CB8AC3E}">
        <p14:creationId xmlns:p14="http://schemas.microsoft.com/office/powerpoint/2010/main" val="366498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tbbusinesscommunication.files.wordpress.com/2009/04/carevolution_personal_commun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836090"/>
            <a:ext cx="6500812" cy="45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7699" y="5451748"/>
            <a:ext cx="250389" cy="246221"/>
          </a:xfrm>
        </p:spPr>
        <p:txBody>
          <a:bodyPr/>
          <a:lstStyle/>
          <a:p>
            <a:fld id="{D94675AE-2206-47B3-A9C0-ECDA9EE96107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7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35402"/>
            <a:ext cx="8643938" cy="954107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(especially when we want to connect over a long distance and using limited resources)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786313" y="1790862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Only one channel available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86320" y="3038740"/>
            <a:ext cx="1785937" cy="29765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76" name="Straight Arrow Connector 20"/>
          <p:cNvCxnSpPr>
            <a:cxnSpLocks noChangeShapeType="1"/>
            <a:stCxn id="11" idx="2"/>
          </p:cNvCxnSpPr>
          <p:nvPr/>
        </p:nvCxnSpPr>
        <p:spPr bwMode="auto">
          <a:xfrm flipH="1">
            <a:off x="5715015" y="2437193"/>
            <a:ext cx="214298" cy="661081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16972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How do we manage these resources to get everybody connected?</a:t>
            </a:r>
            <a:endParaRPr lang="en-US" sz="18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http://www.promaudio.ch/fileadmin/images/direct_communication_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38" y="1250157"/>
            <a:ext cx="33956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7699" y="5451747"/>
            <a:ext cx="250389" cy="246221"/>
          </a:xfrm>
        </p:spPr>
        <p:txBody>
          <a:bodyPr/>
          <a:lstStyle/>
          <a:p>
            <a:fld id="{AEE1D96F-25AB-42AC-87E5-D2CBD28B03E8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8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73191"/>
            <a:ext cx="8643938" cy="52322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(when we are using different technologies)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643563" y="4093799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How can we ensure that they get to communicate</a:t>
            </a:r>
            <a:r>
              <a:rPr lang="en-US" sz="18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2938" y="2862793"/>
            <a:ext cx="3357562" cy="2365375"/>
            <a:chOff x="642938" y="3435350"/>
            <a:chExt cx="3357562" cy="2838450"/>
          </a:xfrm>
        </p:grpSpPr>
        <p:pic>
          <p:nvPicPr>
            <p:cNvPr id="8194" name="Picture 2" descr="http://mtbbusinesscommunication.files.wordpress.com/2009/04/carevolution_personal_communicat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38" y="3435350"/>
              <a:ext cx="3357562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2483768" y="4802137"/>
              <a:ext cx="936104" cy="178593"/>
            </a:xfrm>
            <a:prstGeom prst="line">
              <a:avLst/>
            </a:prstGeom>
            <a:solidFill>
              <a:srgbClr val="00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Left-Right Arrow 11"/>
          <p:cNvSpPr/>
          <p:nvPr/>
        </p:nvSpPr>
        <p:spPr bwMode="auto">
          <a:xfrm rot="19546910">
            <a:off x="3752863" y="3275542"/>
            <a:ext cx="1216025" cy="40349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1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44" y="2860643"/>
            <a:ext cx="3429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53" y="1237320"/>
            <a:ext cx="3514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7699" y="5451747"/>
            <a:ext cx="250389" cy="246221"/>
          </a:xfrm>
        </p:spPr>
        <p:txBody>
          <a:bodyPr/>
          <a:lstStyle/>
          <a:p>
            <a:fld id="{AEE1D96F-25AB-42AC-87E5-D2CBD28B03E8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9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557747"/>
            <a:ext cx="8643938" cy="954107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(or when we are trying to connect people without access to technologies)</a:t>
            </a:r>
          </a:p>
        </p:txBody>
      </p:sp>
      <p:sp>
        <p:nvSpPr>
          <p:cNvPr id="12" name="Left-Right Arrow 11"/>
          <p:cNvSpPr/>
          <p:nvPr/>
        </p:nvSpPr>
        <p:spPr bwMode="auto">
          <a:xfrm rot="19546910">
            <a:off x="3752863" y="3275542"/>
            <a:ext cx="1216025" cy="40349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  <a:defRPr/>
            </a:pP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643563" y="4093799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How can we help them to communicate</a:t>
            </a:r>
            <a:r>
              <a:rPr lang="en-US" sz="18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796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_With_White_Cloud_Border_template_Segoe(3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print"/>
          <a:srcRect/>
          <a:tile tx="0" ty="0" sx="100000" sy="100000" flip="none" algn="tl"/>
        </a:blipFill>
        <a:ln w="25400"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miter lim="800000"/>
          <a:headEnd/>
          <a:tailEnd/>
        </a:ln>
        <a:effectLst>
          <a:outerShdw dist="107763" dir="2700000" algn="ctr" rotWithShape="0">
            <a:schemeClr val="tx1"/>
          </a:outerShdw>
        </a:effectLst>
      </a:spPr>
      <a:bodyPr lIns="33338" tIns="17463" rIns="33338" bIns="17463" anchor="ctr"/>
      <a:lstStyle>
        <a:defPPr defTabSz="336550">
          <a:defRPr b="1" dirty="0" smtClean="0">
            <a:solidFill>
              <a:srgbClr val="993300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Blue_With_White_Cloud_Border_template_Segoe(3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print"/>
          <a:srcRect/>
          <a:tile tx="0" ty="0" sx="100000" sy="100000" flip="none" algn="tl"/>
        </a:blipFill>
        <a:ln w="25400"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miter lim="800000"/>
          <a:headEnd/>
          <a:tailEnd/>
        </a:ln>
        <a:effectLst>
          <a:outerShdw dist="107763" dir="2700000" algn="ctr" rotWithShape="0">
            <a:schemeClr val="tx1"/>
          </a:outerShdw>
        </a:effectLst>
      </a:spPr>
      <a:bodyPr lIns="33338" tIns="17463" rIns="33338" bIns="17463" anchor="ctr"/>
      <a:lstStyle>
        <a:defPPr defTabSz="336550">
          <a:defRPr b="1" dirty="0" smtClean="0">
            <a:solidFill>
              <a:srgbClr val="993300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3_Blue_With_White_Cloud_Border_template_Segoe(3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print"/>
          <a:srcRect/>
          <a:tile tx="0" ty="0" sx="100000" sy="100000" flip="none" algn="tl"/>
        </a:blipFill>
        <a:ln w="25400"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miter lim="800000"/>
          <a:headEnd/>
          <a:tailEnd/>
        </a:ln>
        <a:effectLst>
          <a:outerShdw dist="107763" dir="2700000" algn="ctr" rotWithShape="0">
            <a:schemeClr val="tx1"/>
          </a:outerShdw>
        </a:effectLst>
      </a:spPr>
      <a:bodyPr lIns="33338" tIns="17463" rIns="33338" bIns="17463" anchor="ctr"/>
      <a:lstStyle>
        <a:defPPr defTabSz="336550">
          <a:defRPr b="1" dirty="0" smtClean="0">
            <a:solidFill>
              <a:srgbClr val="993300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1F7DB1-B90C-4334-84CB-FDC1314A9E5C}"/>
</file>

<file path=customXml/itemProps2.xml><?xml version="1.0" encoding="utf-8"?>
<ds:datastoreItem xmlns:ds="http://schemas.openxmlformats.org/officeDocument/2006/customXml" ds:itemID="{39A4BB7F-B019-41F6-ADCB-CD410132F58F}"/>
</file>

<file path=customXml/itemProps3.xml><?xml version="1.0" encoding="utf-8"?>
<ds:datastoreItem xmlns:ds="http://schemas.openxmlformats.org/officeDocument/2006/customXml" ds:itemID="{1D3A2B44-6D9A-42C8-86CA-985B96E813A0}"/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1428</Words>
  <Application>Microsoft Office PowerPoint</Application>
  <PresentationFormat>On-screen Show (16:10)</PresentationFormat>
  <Paragraphs>356</Paragraphs>
  <Slides>51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ITU-e</vt:lpstr>
      <vt:lpstr>1_Blue_With_White_Cloud_Border_template_Segoe(3)</vt:lpstr>
      <vt:lpstr>2_Blue_With_White_Cloud_Border_template_Segoe(3)</vt:lpstr>
      <vt:lpstr>3_Blue_With_White_Cloud_Border_template_Segoe(3)</vt:lpstr>
      <vt:lpstr>The International Telecommunication Union in a fast evolving ICT world</vt:lpstr>
      <vt:lpstr>Welcome to</vt:lpstr>
      <vt:lpstr>PowerPoint Presentation</vt:lpstr>
      <vt:lpstr>So, what do we do exactly?</vt:lpstr>
      <vt:lpstr>To communicate with each other we need to have a number of elements …</vt:lpstr>
      <vt:lpstr>… and define a few rules …</vt:lpstr>
      <vt:lpstr>(especially when we want to connect over a long distance and using limited resources)</vt:lpstr>
      <vt:lpstr>(when we are using different technologies)</vt:lpstr>
      <vt:lpstr>(or when we are trying to connect people without access to technologies)</vt:lpstr>
      <vt:lpstr>PowerPoint Presentation</vt:lpstr>
      <vt:lpstr>ITU is the UN specialized agency that promotes global collaboration for a connected world</vt:lpstr>
      <vt:lpstr>A little bit more about us</vt:lpstr>
      <vt:lpstr>ITU is the oldest UN specialized agency</vt:lpstr>
      <vt:lpstr>ITU has a global presence</vt:lpstr>
      <vt:lpstr>ITU’s decision making process… </vt:lpstr>
      <vt:lpstr>A few examples on how we are doing this</vt:lpstr>
      <vt:lpstr>ITU has three core areas of activity</vt:lpstr>
      <vt:lpstr>PowerPoint Presentation</vt:lpstr>
      <vt:lpstr> </vt:lpstr>
      <vt:lpstr> </vt:lpstr>
      <vt:lpstr>Radio Regulations (RR)</vt:lpstr>
      <vt:lpstr>ITU has three core areas of activity</vt:lpstr>
      <vt:lpstr>Proprietary technologies may lead to silos and islands of users (A prominent example: the early telephone franchises system in the US)</vt:lpstr>
      <vt:lpstr>Defining interoperable standards promotes a connected world for the global benefit</vt:lpstr>
      <vt:lpstr>A few examples of open standards</vt:lpstr>
      <vt:lpstr>PowerPoint Presentation</vt:lpstr>
      <vt:lpstr>ITU-T standards in action </vt:lpstr>
      <vt:lpstr>ITU has three core areas of activity</vt:lpstr>
      <vt:lpstr>The world is experiencing a fast development of ICTs</vt:lpstr>
      <vt:lpstr>The world is experiencing a fast development of ICTs</vt:lpstr>
      <vt:lpstr>Although at different speeds, creating the “digital divide”</vt:lpstr>
      <vt:lpstr>Also in broadband development</vt:lpstr>
      <vt:lpstr>The digital divide is a result of the global development divide</vt:lpstr>
      <vt:lpstr>ITU-D works to   promote development of ICTs  (bridge the digital divide)  and   promote development through ICTs</vt:lpstr>
      <vt:lpstr>ITU-D works to bridge the digital divide and connect the unconnected</vt:lpstr>
      <vt:lpstr>ITU has three core areas of activity</vt:lpstr>
      <vt:lpstr>Cybersecurity is a global challenge</vt:lpstr>
      <vt:lpstr>Cybersecurity</vt:lpstr>
      <vt:lpstr>ITU’s Child Online Protection </vt:lpstr>
      <vt:lpstr>ICTs &amp; Climate Change</vt:lpstr>
      <vt:lpstr>Emergency Telecommunications</vt:lpstr>
      <vt:lpstr>Digital inclusion for persons living with disabilities</vt:lpstr>
      <vt:lpstr>WSIS</vt:lpstr>
      <vt:lpstr>Summarizing … </vt:lpstr>
      <vt:lpstr>What challenges are we facing in our sector? (a final message)</vt:lpstr>
      <vt:lpstr>Telecommunications have evolved notably since the invention of the telegraph … </vt:lpstr>
      <vt:lpstr>Today, the use of Information and Communication Technologies (ICTs) is the key to access to the information society</vt:lpstr>
      <vt:lpstr>In their evolution, ICTs have become a transformational tool that is deeply changing several products, industries and sectors</vt:lpstr>
      <vt:lpstr>This is our challenge:  to convey all these new actors and technologies  to work for a connected global society</vt:lpstr>
      <vt:lpstr>Q &amp; A</vt:lpstr>
      <vt:lpstr>Thank you!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</dc:creator>
  <cp:lastModifiedBy>Ubeda, Reyna</cp:lastModifiedBy>
  <cp:revision>100</cp:revision>
  <cp:lastPrinted>2013-02-07T10:20:23Z</cp:lastPrinted>
  <dcterms:created xsi:type="dcterms:W3CDTF">2012-11-13T08:34:26Z</dcterms:created>
  <dcterms:modified xsi:type="dcterms:W3CDTF">2014-07-16T09:10:08Z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