
<file path=[Content_Types].xml><?xml version="1.0" encoding="utf-8"?>
<Types xmlns="http://schemas.openxmlformats.org/package/2006/content-types">
  <Default Extension="bin" ContentType="application/vnd.ms-office.legacyDiagramTex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16.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4.xml" ContentType="application/vnd.openxmlformats-officedocument.presentationml.slideLayout+xml"/>
  <Override PartName="/ppt/notesSlides/notesSlide3.xml" ContentType="application/vnd.openxmlformats-officedocument.presentationml.notesSlide+xml"/>
  <Override PartName="/ppt/slideLayouts/slideLayout11.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legacyDocTextInfo.bin" ContentType="application/vnd.ms-office.legacyDocTextInfo"/>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9" r:id="rId4"/>
    <p:sldId id="260" r:id="rId5"/>
    <p:sldId id="263" r:id="rId6"/>
    <p:sldId id="258" r:id="rId7"/>
    <p:sldId id="264" r:id="rId8"/>
    <p:sldId id="275" r:id="rId9"/>
    <p:sldId id="267" r:id="rId10"/>
    <p:sldId id="269" r:id="rId11"/>
    <p:sldId id="273" r:id="rId12"/>
    <p:sldId id="277" r:id="rId13"/>
    <p:sldId id="272" r:id="rId14"/>
    <p:sldId id="268" r:id="rId15"/>
    <p:sldId id="271" r:id="rId16"/>
    <p:sldId id="274" r:id="rId17"/>
    <p:sldId id="276"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50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06/relationships/legacyDocTextInfo" Target="legacyDocTextInfo.bin"/><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 Id="rId27" Type="http://schemas.openxmlformats.org/officeDocument/2006/relationships/customXml" Target="../customXml/item3.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4B0816-82DB-4264-950B-CB7E805C69A9}" type="datetimeFigureOut">
              <a:rPr lang="el-GR" smtClean="0"/>
              <a:pPr/>
              <a:t>16/2/2015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5D0339-9702-4930-B70F-54AA07A12FA3}"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lvl="0"/>
            <a:r>
              <a:rPr lang="en-AU" sz="1200" kern="1200" dirty="0" smtClean="0">
                <a:solidFill>
                  <a:schemeClr val="tx1"/>
                </a:solidFill>
                <a:latin typeface="+mn-lt"/>
                <a:ea typeface="+mn-ea"/>
                <a:cs typeface="+mn-cs"/>
              </a:rPr>
              <a:t>City services: public services, local administration</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Citizens: health, education, safety, Government services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Business: environment, burdens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Transport: cars, road, transportation, airports, </a:t>
            </a:r>
            <a:r>
              <a:rPr lang="en-AU" sz="1200" kern="1200" dirty="0" err="1" smtClean="0">
                <a:solidFill>
                  <a:schemeClr val="tx1"/>
                </a:solidFill>
                <a:latin typeface="+mn-lt"/>
                <a:ea typeface="+mn-ea"/>
                <a:cs typeface="+mn-cs"/>
              </a:rPr>
              <a:t>harbors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Communication: broadband, wireless, phones, computers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Water: sanitation, freshwater supplies, seawater</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Energy: oil, gas, renewable, nuclear</a:t>
            </a:r>
            <a:endParaRPr lang="el-GR" sz="1200" kern="1200" dirty="0" smtClean="0">
              <a:solidFill>
                <a:schemeClr val="tx1"/>
              </a:solidFill>
              <a:latin typeface="+mn-lt"/>
              <a:ea typeface="+mn-ea"/>
              <a:cs typeface="+mn-cs"/>
            </a:endParaRPr>
          </a:p>
          <a:p>
            <a:endParaRPr lang="el-GR" dirty="0"/>
          </a:p>
        </p:txBody>
      </p:sp>
      <p:sp>
        <p:nvSpPr>
          <p:cNvPr id="4" name="3 - Θέση αριθμού διαφάνειας"/>
          <p:cNvSpPr>
            <a:spLocks noGrp="1"/>
          </p:cNvSpPr>
          <p:nvPr>
            <p:ph type="sldNum" sz="quarter" idx="10"/>
          </p:nvPr>
        </p:nvSpPr>
        <p:spPr/>
        <p:txBody>
          <a:bodyPr/>
          <a:lstStyle/>
          <a:p>
            <a:fld id="{3F5D0339-9702-4930-B70F-54AA07A12FA3}" type="slidenum">
              <a:rPr lang="el-GR" smtClean="0"/>
              <a:pPr/>
              <a:t>5</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lvl="0"/>
            <a:r>
              <a:rPr lang="en-AU" sz="1200" kern="1200" dirty="0" smtClean="0">
                <a:solidFill>
                  <a:schemeClr val="tx1"/>
                </a:solidFill>
                <a:latin typeface="+mn-lt"/>
                <a:ea typeface="+mn-ea"/>
                <a:cs typeface="+mn-cs"/>
              </a:rPr>
              <a:t>City services: public services, local administration</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Citizens: health, education, safety, Government services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Business: environment, burdens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Transport: cars, road, transportation, airports, </a:t>
            </a:r>
            <a:r>
              <a:rPr lang="en-AU" sz="1200" kern="1200" dirty="0" err="1" smtClean="0">
                <a:solidFill>
                  <a:schemeClr val="tx1"/>
                </a:solidFill>
                <a:latin typeface="+mn-lt"/>
                <a:ea typeface="+mn-ea"/>
                <a:cs typeface="+mn-cs"/>
              </a:rPr>
              <a:t>harbors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Communication: broadband, wireless, phones, computers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Water: sanitation, freshwater supplies, seawater</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Energy: oil, gas, renewable, nuclear</a:t>
            </a:r>
            <a:endParaRPr lang="el-GR" sz="1200" kern="1200" dirty="0" smtClean="0">
              <a:solidFill>
                <a:schemeClr val="tx1"/>
              </a:solidFill>
              <a:latin typeface="+mn-lt"/>
              <a:ea typeface="+mn-ea"/>
              <a:cs typeface="+mn-cs"/>
            </a:endParaRPr>
          </a:p>
          <a:p>
            <a:endParaRPr lang="el-GR" dirty="0"/>
          </a:p>
        </p:txBody>
      </p:sp>
      <p:sp>
        <p:nvSpPr>
          <p:cNvPr id="4" name="3 - Θέση αριθμού διαφάνειας"/>
          <p:cNvSpPr>
            <a:spLocks noGrp="1"/>
          </p:cNvSpPr>
          <p:nvPr>
            <p:ph type="sldNum" sz="quarter" idx="10"/>
          </p:nvPr>
        </p:nvSpPr>
        <p:spPr/>
        <p:txBody>
          <a:bodyPr/>
          <a:lstStyle/>
          <a:p>
            <a:fld id="{3F5D0339-9702-4930-B70F-54AA07A12FA3}" type="slidenum">
              <a:rPr lang="el-GR" smtClean="0"/>
              <a:pPr/>
              <a:t>7</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lvl="0"/>
            <a:r>
              <a:rPr lang="en-AU" sz="1200" kern="1200" dirty="0" smtClean="0">
                <a:solidFill>
                  <a:schemeClr val="tx1"/>
                </a:solidFill>
                <a:latin typeface="+mn-lt"/>
                <a:ea typeface="+mn-ea"/>
                <a:cs typeface="+mn-cs"/>
              </a:rPr>
              <a:t>City services: public services, local administration</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Citizens: health, education, safety, Government services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Business: environment, burdens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Transport: cars, road, transportation, airports, </a:t>
            </a:r>
            <a:r>
              <a:rPr lang="en-AU" sz="1200" kern="1200" dirty="0" err="1" smtClean="0">
                <a:solidFill>
                  <a:schemeClr val="tx1"/>
                </a:solidFill>
                <a:latin typeface="+mn-lt"/>
                <a:ea typeface="+mn-ea"/>
                <a:cs typeface="+mn-cs"/>
              </a:rPr>
              <a:t>harbors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Communication: broadband, wireless, phones, computers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Water: sanitation, freshwater supplies, seawater</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Energy: oil, gas, renewable, nuclear</a:t>
            </a:r>
            <a:endParaRPr lang="el-GR" sz="1200" kern="1200" dirty="0" smtClean="0">
              <a:solidFill>
                <a:schemeClr val="tx1"/>
              </a:solidFill>
              <a:latin typeface="+mn-lt"/>
              <a:ea typeface="+mn-ea"/>
              <a:cs typeface="+mn-cs"/>
            </a:endParaRPr>
          </a:p>
          <a:p>
            <a:endParaRPr lang="el-GR" dirty="0"/>
          </a:p>
        </p:txBody>
      </p:sp>
      <p:sp>
        <p:nvSpPr>
          <p:cNvPr id="4" name="3 - Θέση αριθμού διαφάνειας"/>
          <p:cNvSpPr>
            <a:spLocks noGrp="1"/>
          </p:cNvSpPr>
          <p:nvPr>
            <p:ph type="sldNum" sz="quarter" idx="10"/>
          </p:nvPr>
        </p:nvSpPr>
        <p:spPr/>
        <p:txBody>
          <a:bodyPr/>
          <a:lstStyle/>
          <a:p>
            <a:fld id="{3F5D0339-9702-4930-B70F-54AA07A12FA3}" type="slidenum">
              <a:rPr lang="el-GR" smtClean="0"/>
              <a:pPr/>
              <a:t>9</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lvl="0"/>
            <a:r>
              <a:rPr lang="en-AU" sz="1200" kern="1200" dirty="0" smtClean="0">
                <a:solidFill>
                  <a:schemeClr val="tx1"/>
                </a:solidFill>
                <a:latin typeface="+mn-lt"/>
                <a:ea typeface="+mn-ea"/>
                <a:cs typeface="+mn-cs"/>
              </a:rPr>
              <a:t>City services: public services, local administration</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Citizens: health, education, safety, Government services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Business: environment, burdens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Transport: cars, road, transportation, airports, </a:t>
            </a:r>
            <a:r>
              <a:rPr lang="en-AU" sz="1200" kern="1200" dirty="0" err="1" smtClean="0">
                <a:solidFill>
                  <a:schemeClr val="tx1"/>
                </a:solidFill>
                <a:latin typeface="+mn-lt"/>
                <a:ea typeface="+mn-ea"/>
                <a:cs typeface="+mn-cs"/>
              </a:rPr>
              <a:t>harbors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Communication: broadband, wireless, phones, computers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Water: sanitation, freshwater supplies, seawater</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Energy: oil, gas, renewable, nuclear</a:t>
            </a:r>
            <a:endParaRPr lang="el-GR" sz="1200" kern="1200" dirty="0" smtClean="0">
              <a:solidFill>
                <a:schemeClr val="tx1"/>
              </a:solidFill>
              <a:latin typeface="+mn-lt"/>
              <a:ea typeface="+mn-ea"/>
              <a:cs typeface="+mn-cs"/>
            </a:endParaRPr>
          </a:p>
          <a:p>
            <a:endParaRPr lang="el-GR" dirty="0"/>
          </a:p>
        </p:txBody>
      </p:sp>
      <p:sp>
        <p:nvSpPr>
          <p:cNvPr id="4" name="3 - Θέση αριθμού διαφάνειας"/>
          <p:cNvSpPr>
            <a:spLocks noGrp="1"/>
          </p:cNvSpPr>
          <p:nvPr>
            <p:ph type="sldNum" sz="quarter" idx="10"/>
          </p:nvPr>
        </p:nvSpPr>
        <p:spPr/>
        <p:txBody>
          <a:bodyPr/>
          <a:lstStyle/>
          <a:p>
            <a:fld id="{3F5D0339-9702-4930-B70F-54AA07A12FA3}" type="slidenum">
              <a:rPr lang="el-GR" smtClean="0"/>
              <a:pPr/>
              <a:t>13</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lvl="0"/>
            <a:r>
              <a:rPr lang="en-AU" sz="1200" kern="1200" dirty="0" smtClean="0">
                <a:solidFill>
                  <a:schemeClr val="tx1"/>
                </a:solidFill>
                <a:latin typeface="+mn-lt"/>
                <a:ea typeface="+mn-ea"/>
                <a:cs typeface="+mn-cs"/>
              </a:rPr>
              <a:t>City services: public services, local administration</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Citizens: health, education, safety, Government services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Business: environment, burdens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Transport: cars, road, transportation, airports, </a:t>
            </a:r>
            <a:r>
              <a:rPr lang="en-AU" sz="1200" kern="1200" dirty="0" err="1" smtClean="0">
                <a:solidFill>
                  <a:schemeClr val="tx1"/>
                </a:solidFill>
                <a:latin typeface="+mn-lt"/>
                <a:ea typeface="+mn-ea"/>
                <a:cs typeface="+mn-cs"/>
              </a:rPr>
              <a:t>harbors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Communication: broadband, wireless, phones, computers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Water: sanitation, freshwater supplies, seawater</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Energy: oil, gas, renewable, nuclear</a:t>
            </a:r>
            <a:endParaRPr lang="el-GR" sz="1200" kern="1200" dirty="0" smtClean="0">
              <a:solidFill>
                <a:schemeClr val="tx1"/>
              </a:solidFill>
              <a:latin typeface="+mn-lt"/>
              <a:ea typeface="+mn-ea"/>
              <a:cs typeface="+mn-cs"/>
            </a:endParaRPr>
          </a:p>
          <a:p>
            <a:endParaRPr lang="el-GR" dirty="0"/>
          </a:p>
        </p:txBody>
      </p:sp>
      <p:sp>
        <p:nvSpPr>
          <p:cNvPr id="4" name="3 - Θέση αριθμού διαφάνειας"/>
          <p:cNvSpPr>
            <a:spLocks noGrp="1"/>
          </p:cNvSpPr>
          <p:nvPr>
            <p:ph type="sldNum" sz="quarter" idx="10"/>
          </p:nvPr>
        </p:nvSpPr>
        <p:spPr/>
        <p:txBody>
          <a:bodyPr/>
          <a:lstStyle/>
          <a:p>
            <a:fld id="{3F5D0339-9702-4930-B70F-54AA07A12FA3}" type="slidenum">
              <a:rPr lang="el-GR" smtClean="0"/>
              <a:pPr/>
              <a:t>14</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lvl="0"/>
            <a:r>
              <a:rPr lang="en-AU" sz="1200" kern="1200" dirty="0" smtClean="0">
                <a:solidFill>
                  <a:schemeClr val="tx1"/>
                </a:solidFill>
                <a:latin typeface="+mn-lt"/>
                <a:ea typeface="+mn-ea"/>
                <a:cs typeface="+mn-cs"/>
              </a:rPr>
              <a:t>City services: public services, local administration</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Citizens: health, education, safety, Government services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Business: environment, burdens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Transport: cars, road, transportation, airports, </a:t>
            </a:r>
            <a:r>
              <a:rPr lang="en-AU" sz="1200" kern="1200" dirty="0" err="1" smtClean="0">
                <a:solidFill>
                  <a:schemeClr val="tx1"/>
                </a:solidFill>
                <a:latin typeface="+mn-lt"/>
                <a:ea typeface="+mn-ea"/>
                <a:cs typeface="+mn-cs"/>
              </a:rPr>
              <a:t>harbors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Communication: broadband, wireless, phones, computers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Water: sanitation, freshwater supplies, seawater</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Energy: oil, gas, renewable, nuclear</a:t>
            </a:r>
            <a:endParaRPr lang="el-GR" sz="1200" kern="1200" dirty="0" smtClean="0">
              <a:solidFill>
                <a:schemeClr val="tx1"/>
              </a:solidFill>
              <a:latin typeface="+mn-lt"/>
              <a:ea typeface="+mn-ea"/>
              <a:cs typeface="+mn-cs"/>
            </a:endParaRPr>
          </a:p>
          <a:p>
            <a:endParaRPr lang="el-GR" dirty="0"/>
          </a:p>
        </p:txBody>
      </p:sp>
      <p:sp>
        <p:nvSpPr>
          <p:cNvPr id="4" name="3 - Θέση αριθμού διαφάνειας"/>
          <p:cNvSpPr>
            <a:spLocks noGrp="1"/>
          </p:cNvSpPr>
          <p:nvPr>
            <p:ph type="sldNum" sz="quarter" idx="10"/>
          </p:nvPr>
        </p:nvSpPr>
        <p:spPr/>
        <p:txBody>
          <a:bodyPr/>
          <a:lstStyle/>
          <a:p>
            <a:fld id="{3F5D0339-9702-4930-B70F-54AA07A12FA3}" type="slidenum">
              <a:rPr lang="el-GR" smtClean="0"/>
              <a:pPr/>
              <a:t>15</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lvl="0"/>
            <a:r>
              <a:rPr lang="en-AU" sz="1200" kern="1200" dirty="0" smtClean="0">
                <a:solidFill>
                  <a:schemeClr val="tx1"/>
                </a:solidFill>
                <a:latin typeface="+mn-lt"/>
                <a:ea typeface="+mn-ea"/>
                <a:cs typeface="+mn-cs"/>
              </a:rPr>
              <a:t>City services: public services, local administration</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Citizens: health, education, safety, Government services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Business: environment, burdens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Transport: cars, road, transportation, airports, </a:t>
            </a:r>
            <a:r>
              <a:rPr lang="en-AU" sz="1200" kern="1200" dirty="0" err="1" smtClean="0">
                <a:solidFill>
                  <a:schemeClr val="tx1"/>
                </a:solidFill>
                <a:latin typeface="+mn-lt"/>
                <a:ea typeface="+mn-ea"/>
                <a:cs typeface="+mn-cs"/>
              </a:rPr>
              <a:t>harbors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Communication: broadband, wireless, phones, computers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Water: sanitation, freshwater supplies, seawater</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Energy: oil, gas, renewable, nuclear</a:t>
            </a:r>
            <a:endParaRPr lang="el-GR" sz="1200" kern="1200" dirty="0" smtClean="0">
              <a:solidFill>
                <a:schemeClr val="tx1"/>
              </a:solidFill>
              <a:latin typeface="+mn-lt"/>
              <a:ea typeface="+mn-ea"/>
              <a:cs typeface="+mn-cs"/>
            </a:endParaRPr>
          </a:p>
          <a:p>
            <a:endParaRPr lang="el-GR" dirty="0"/>
          </a:p>
        </p:txBody>
      </p:sp>
      <p:sp>
        <p:nvSpPr>
          <p:cNvPr id="4" name="3 - Θέση αριθμού διαφάνειας"/>
          <p:cNvSpPr>
            <a:spLocks noGrp="1"/>
          </p:cNvSpPr>
          <p:nvPr>
            <p:ph type="sldNum" sz="quarter" idx="10"/>
          </p:nvPr>
        </p:nvSpPr>
        <p:spPr/>
        <p:txBody>
          <a:bodyPr/>
          <a:lstStyle/>
          <a:p>
            <a:fld id="{3F5D0339-9702-4930-B70F-54AA07A12FA3}" type="slidenum">
              <a:rPr lang="el-GR" smtClean="0"/>
              <a:pPr/>
              <a:t>16</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lvl="0"/>
            <a:r>
              <a:rPr lang="en-AU" sz="1200" kern="1200" dirty="0" smtClean="0">
                <a:solidFill>
                  <a:schemeClr val="tx1"/>
                </a:solidFill>
                <a:latin typeface="+mn-lt"/>
                <a:ea typeface="+mn-ea"/>
                <a:cs typeface="+mn-cs"/>
              </a:rPr>
              <a:t>City services: public services, local administration</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Citizens: health, education, safety, Government services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Business: environment, burdens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Transport: cars, road, transportation, airports, </a:t>
            </a:r>
            <a:r>
              <a:rPr lang="en-AU" sz="1200" kern="1200" dirty="0" err="1" smtClean="0">
                <a:solidFill>
                  <a:schemeClr val="tx1"/>
                </a:solidFill>
                <a:latin typeface="+mn-lt"/>
                <a:ea typeface="+mn-ea"/>
                <a:cs typeface="+mn-cs"/>
              </a:rPr>
              <a:t>harbors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Communication: broadband, wireless, phones, computers</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Water: sanitation, freshwater supplies, seawater</a:t>
            </a:r>
            <a:endParaRPr lang="el-GR" sz="1200" kern="1200" dirty="0" smtClean="0">
              <a:solidFill>
                <a:schemeClr val="tx1"/>
              </a:solidFill>
              <a:latin typeface="+mn-lt"/>
              <a:ea typeface="+mn-ea"/>
              <a:cs typeface="+mn-cs"/>
            </a:endParaRPr>
          </a:p>
          <a:p>
            <a:pPr lvl="0"/>
            <a:r>
              <a:rPr lang="en-AU" sz="1200" kern="1200" dirty="0" smtClean="0">
                <a:solidFill>
                  <a:schemeClr val="tx1"/>
                </a:solidFill>
                <a:latin typeface="+mn-lt"/>
                <a:ea typeface="+mn-ea"/>
                <a:cs typeface="+mn-cs"/>
              </a:rPr>
              <a:t>Energy: oil, gas, renewable, nuclear</a:t>
            </a:r>
            <a:endParaRPr lang="el-GR" sz="1200" kern="1200" dirty="0" smtClean="0">
              <a:solidFill>
                <a:schemeClr val="tx1"/>
              </a:solidFill>
              <a:latin typeface="+mn-lt"/>
              <a:ea typeface="+mn-ea"/>
              <a:cs typeface="+mn-cs"/>
            </a:endParaRPr>
          </a:p>
          <a:p>
            <a:endParaRPr lang="el-GR" dirty="0"/>
          </a:p>
        </p:txBody>
      </p:sp>
      <p:sp>
        <p:nvSpPr>
          <p:cNvPr id="4" name="3 - Θέση αριθμού διαφάνειας"/>
          <p:cNvSpPr>
            <a:spLocks noGrp="1"/>
          </p:cNvSpPr>
          <p:nvPr>
            <p:ph type="sldNum" sz="quarter" idx="10"/>
          </p:nvPr>
        </p:nvSpPr>
        <p:spPr/>
        <p:txBody>
          <a:bodyPr/>
          <a:lstStyle/>
          <a:p>
            <a:fld id="{3F5D0339-9702-4930-B70F-54AA07A12FA3}" type="slidenum">
              <a:rPr lang="el-GR" smtClean="0"/>
              <a:pPr/>
              <a:t>17</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400800" y="6355080"/>
            <a:ext cx="2286000" cy="365760"/>
          </a:xfrm>
        </p:spPr>
        <p:txBody>
          <a:bodyPr/>
          <a:lstStyle>
            <a:lvl1pPr>
              <a:defRPr sz="1400"/>
            </a:lvl1pPr>
          </a:lstStyle>
          <a:p>
            <a:fld id="{F2853615-BFDE-46DE-814C-47EC6EF6D371}" type="datetimeFigureOut">
              <a:rPr lang="el-GR" smtClean="0"/>
              <a:pPr/>
              <a:t>16/2/2015</a:t>
            </a:fld>
            <a:endParaRPr lang="el-GR"/>
          </a:p>
        </p:txBody>
      </p:sp>
      <p:sp>
        <p:nvSpPr>
          <p:cNvPr id="17" name="16 - Θέση υποσέλιδου"/>
          <p:cNvSpPr>
            <a:spLocks noGrp="1"/>
          </p:cNvSpPr>
          <p:nvPr>
            <p:ph type="ftr" sz="quarter" idx="11"/>
          </p:nvPr>
        </p:nvSpPr>
        <p:spPr>
          <a:xfrm>
            <a:off x="2898648" y="6355080"/>
            <a:ext cx="3474720" cy="365760"/>
          </a:xfrm>
        </p:spPr>
        <p:txBody>
          <a:bodyPr/>
          <a:lstStyle/>
          <a:p>
            <a:endParaRPr lang="el-GR"/>
          </a:p>
        </p:txBody>
      </p:sp>
      <p:sp>
        <p:nvSpPr>
          <p:cNvPr id="29" name="28 - Θέση αριθμού διαφάνειας"/>
          <p:cNvSpPr>
            <a:spLocks noGrp="1"/>
          </p:cNvSpPr>
          <p:nvPr>
            <p:ph type="sldNum" sz="quarter" idx="12"/>
          </p:nvPr>
        </p:nvSpPr>
        <p:spPr>
          <a:xfrm>
            <a:off x="1216152" y="6355080"/>
            <a:ext cx="1219200" cy="365760"/>
          </a:xfrm>
        </p:spPr>
        <p:txBody>
          <a:bodyPr/>
          <a:lstStyle/>
          <a:p>
            <a:fld id="{3DF53439-851E-44AD-84B1-B6BFC3D0C743}" type="slidenum">
              <a:rPr lang="el-GR" smtClean="0"/>
              <a:pPr/>
              <a:t>‹#›</a:t>
            </a:fld>
            <a:endParaRPr lang="el-GR"/>
          </a:p>
        </p:txBody>
      </p:sp>
      <p:sp>
        <p:nvSpPr>
          <p:cNvPr id="21" name="20 - Ορθογώνιο"/>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 Ορθογώνιο"/>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 Ορθογώνιο"/>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2853615-BFDE-46DE-814C-47EC6EF6D371}" type="datetimeFigureOut">
              <a:rPr lang="el-GR" smtClean="0"/>
              <a:pPr/>
              <a:t>16/2/2015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2853615-BFDE-46DE-814C-47EC6EF6D371}" type="datetimeFigureOut">
              <a:rPr lang="el-GR" smtClean="0"/>
              <a:pPr/>
              <a:t>16/2/2015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
        <p:nvSpPr>
          <p:cNvPr id="7" name="6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Ευθεία γραμμή σύνδεσης"/>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F2853615-BFDE-46DE-814C-47EC6EF6D371}" type="datetimeFigureOut">
              <a:rPr lang="el-GR" smtClean="0"/>
              <a:pPr/>
              <a:t>16/2/2015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
        <p:nvSpPr>
          <p:cNvPr id="8" name="7 - Θέση περιεχομένου"/>
          <p:cNvSpPr>
            <a:spLocks noGrp="1"/>
          </p:cNvSpPr>
          <p:nvPr>
            <p:ph sz="quarter" idx="1"/>
          </p:nvPr>
        </p:nvSpPr>
        <p:spPr>
          <a:xfrm>
            <a:off x="457200" y="1219200"/>
            <a:ext cx="8229600"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6400800" y="6355080"/>
            <a:ext cx="2286000" cy="365760"/>
          </a:xfrm>
        </p:spPr>
        <p:txBody>
          <a:bodyPr/>
          <a:lstStyle/>
          <a:p>
            <a:fld id="{F2853615-BFDE-46DE-814C-47EC6EF6D371}" type="datetimeFigureOut">
              <a:rPr lang="el-GR" smtClean="0"/>
              <a:pPr/>
              <a:t>16/2/2015</a:t>
            </a:fld>
            <a:endParaRPr lang="el-GR"/>
          </a:p>
        </p:txBody>
      </p:sp>
      <p:sp>
        <p:nvSpPr>
          <p:cNvPr id="5" name="4 - Θέση υποσέλιδου"/>
          <p:cNvSpPr>
            <a:spLocks noGrp="1"/>
          </p:cNvSpPr>
          <p:nvPr>
            <p:ph type="ftr" sz="quarter" idx="11"/>
          </p:nvPr>
        </p:nvSpPr>
        <p:spPr>
          <a:xfrm>
            <a:off x="2898648" y="6355080"/>
            <a:ext cx="3474720" cy="365760"/>
          </a:xfrm>
        </p:spPr>
        <p:txBody>
          <a:bodyPr/>
          <a:lstStyle/>
          <a:p>
            <a:endParaRPr lang="el-GR"/>
          </a:p>
        </p:txBody>
      </p:sp>
      <p:sp>
        <p:nvSpPr>
          <p:cNvPr id="6" name="5 - Θέση αριθμού διαφάνειας"/>
          <p:cNvSpPr>
            <a:spLocks noGrp="1"/>
          </p:cNvSpPr>
          <p:nvPr>
            <p:ph type="sldNum" sz="quarter" idx="12"/>
          </p:nvPr>
        </p:nvSpPr>
        <p:spPr>
          <a:xfrm>
            <a:off x="1069848" y="6355080"/>
            <a:ext cx="1520952" cy="365760"/>
          </a:xfrm>
        </p:spPr>
        <p:txBody>
          <a:bodyPr/>
          <a:lstStyle/>
          <a:p>
            <a:fld id="{3DF53439-851E-44AD-84B1-B6BFC3D0C743}" type="slidenum">
              <a:rPr lang="el-GR" smtClean="0"/>
              <a:pPr/>
              <a:t>‹#›</a:t>
            </a:fld>
            <a:endParaRPr lang="el-GR"/>
          </a:p>
        </p:txBody>
      </p:sp>
      <p:sp>
        <p:nvSpPr>
          <p:cNvPr id="7" name="6 - Ορθογώνιο"/>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F2853615-BFDE-46DE-814C-47EC6EF6D371}" type="datetimeFigureOut">
              <a:rPr lang="el-GR" smtClean="0"/>
              <a:pPr/>
              <a:t>16/2/2015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
        <p:nvSpPr>
          <p:cNvPr id="9" name="8 - Θέση περιεχομένου"/>
          <p:cNvSpPr>
            <a:spLocks noGrp="1"/>
          </p:cNvSpPr>
          <p:nvPr>
            <p:ph sz="quarter" idx="1"/>
          </p:nvPr>
        </p:nvSpPr>
        <p:spPr>
          <a:xfrm>
            <a:off x="457200" y="1219200"/>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632198" y="1216152"/>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F2853615-BFDE-46DE-814C-47EC6EF6D371}" type="datetimeFigureOut">
              <a:rPr lang="el-GR" smtClean="0"/>
              <a:pPr/>
              <a:t>16/2/2015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
        <p:nvSpPr>
          <p:cNvPr id="11" name="10 - Θέση περιεχομένου"/>
          <p:cNvSpPr>
            <a:spLocks noGrp="1"/>
          </p:cNvSpPr>
          <p:nvPr>
            <p:ph sz="quarter" idx="2"/>
          </p:nvPr>
        </p:nvSpPr>
        <p:spPr>
          <a:xfrm>
            <a:off x="457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648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F2853615-BFDE-46DE-814C-47EC6EF6D371}" type="datetimeFigureOut">
              <a:rPr lang="el-GR" smtClean="0"/>
              <a:pPr/>
              <a:t>16/2/2015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pPr/>
              <a:t>16/2/2015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
        <p:nvSpPr>
          <p:cNvPr id="5" name="4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pPr/>
              <a:t>16/2/2015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 Ευθεία γραμμή σύνδεσης"/>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περιεχομένου"/>
          <p:cNvSpPr>
            <a:spLocks noGrp="1"/>
          </p:cNvSpPr>
          <p:nvPr>
            <p:ph sz="quarter" idx="1"/>
          </p:nvPr>
        </p:nvSpPr>
        <p:spPr>
          <a:xfrm>
            <a:off x="304800" y="304800"/>
            <a:ext cx="57150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pPr/>
              <a:t>16/2/2015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pPr/>
              <a:t>‹#›</a:t>
            </a:fld>
            <a:endParaRPr lang="el-GR"/>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152400"/>
            <a:ext cx="8229600" cy="990600"/>
          </a:xfrm>
          <a:prstGeom prst="rect">
            <a:avLst/>
          </a:prstGeom>
        </p:spPr>
        <p:txBody>
          <a:bodyPr vert="horz"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2853615-BFDE-46DE-814C-47EC6EF6D371}" type="datetimeFigureOut">
              <a:rPr lang="el-GR" smtClean="0"/>
              <a:pPr/>
              <a:t>16/2/2015</a:t>
            </a:fld>
            <a:endParaRPr lang="el-GR"/>
          </a:p>
        </p:txBody>
      </p:sp>
      <p:sp>
        <p:nvSpPr>
          <p:cNvPr id="3" name="2 - Θέση υποσέλιδου"/>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3DF53439-851E-44AD-84B1-B6BFC3D0C743}" type="slidenum">
              <a:rPr lang="el-GR" smtClean="0"/>
              <a:pPr/>
              <a:t>‹#›</a:t>
            </a:fld>
            <a:endParaRPr lang="el-GR"/>
          </a:p>
        </p:txBody>
      </p:sp>
      <p:sp>
        <p:nvSpPr>
          <p:cNvPr id="28" name="2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 Ευθεία γραμμή σύνδεσης"/>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Autofit/>
          </a:bodyPr>
          <a:lstStyle/>
          <a:p>
            <a:r>
              <a:rPr lang="en-US" sz="2800" dirty="0" smtClean="0"/>
              <a:t>Smart Cities: </a:t>
            </a:r>
            <a:r>
              <a:rPr lang="en-US" sz="2800" dirty="0" smtClean="0"/>
              <a:t>project sustainability and viability</a:t>
            </a:r>
            <a:endParaRPr lang="el-GR" sz="2800" dirty="0"/>
          </a:p>
        </p:txBody>
      </p:sp>
      <p:sp>
        <p:nvSpPr>
          <p:cNvPr id="3" name="Υπότιτλος 2"/>
          <p:cNvSpPr>
            <a:spLocks noGrp="1"/>
          </p:cNvSpPr>
          <p:nvPr>
            <p:ph type="subTitle" idx="1"/>
          </p:nvPr>
        </p:nvSpPr>
        <p:spPr/>
        <p:txBody>
          <a:bodyPr>
            <a:noAutofit/>
          </a:bodyPr>
          <a:lstStyle/>
          <a:p>
            <a:r>
              <a:rPr lang="en-US" sz="1400" dirty="0" smtClean="0"/>
              <a:t>Dr. </a:t>
            </a:r>
            <a:r>
              <a:rPr lang="en-US" sz="1400" dirty="0" err="1" smtClean="0"/>
              <a:t>Leonidas</a:t>
            </a:r>
            <a:r>
              <a:rPr lang="en-US" sz="1400" dirty="0" smtClean="0"/>
              <a:t> Anthopoulos, Associate Professor</a:t>
            </a:r>
          </a:p>
          <a:p>
            <a:r>
              <a:rPr lang="en-US" sz="1400" dirty="0" smtClean="0"/>
              <a:t>Business School, TEI of Thessaly, Greece</a:t>
            </a:r>
            <a:endParaRPr lang="el-GR" sz="1400" dirty="0"/>
          </a:p>
        </p:txBody>
      </p:sp>
    </p:spTree>
    <p:extLst>
      <p:ext uri="{BB962C8B-B14F-4D97-AF65-F5344CB8AC3E}">
        <p14:creationId xmlns="" xmlns:p14="http://schemas.microsoft.com/office/powerpoint/2010/main" val="4005338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 Πίνακας"/>
          <p:cNvGraphicFramePr>
            <a:graphicFrameLocks noGrp="1"/>
          </p:cNvGraphicFramePr>
          <p:nvPr/>
        </p:nvGraphicFramePr>
        <p:xfrm>
          <a:off x="323528" y="1240987"/>
          <a:ext cx="8568951" cy="4918046"/>
        </p:xfrm>
        <a:graphic>
          <a:graphicData uri="http://schemas.openxmlformats.org/drawingml/2006/table">
            <a:tbl>
              <a:tblPr/>
              <a:tblGrid>
                <a:gridCol w="2448272"/>
                <a:gridCol w="3024000"/>
                <a:gridCol w="3096679"/>
              </a:tblGrid>
              <a:tr h="173023">
                <a:tc rowSpan="2">
                  <a:txBody>
                    <a:bodyPr/>
                    <a:lstStyle/>
                    <a:p>
                      <a:pPr algn="ctr">
                        <a:spcAft>
                          <a:spcPts val="0"/>
                        </a:spcAft>
                      </a:pPr>
                      <a:r>
                        <a:rPr lang="en-AU" sz="1200" b="1" dirty="0">
                          <a:latin typeface="Tahoma" pitchFamily="34" charset="0"/>
                          <a:ea typeface="Tahoma" pitchFamily="34" charset="0"/>
                          <a:cs typeface="Tahoma" pitchFamily="34" charset="0"/>
                        </a:rPr>
                        <a:t>Case</a:t>
                      </a:r>
                      <a:endParaRPr lang="el-GR" sz="1200" b="1"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AU" sz="1200" b="1">
                          <a:latin typeface="Tahoma" pitchFamily="34" charset="0"/>
                          <a:ea typeface="Tahoma" pitchFamily="34" charset="0"/>
                          <a:cs typeface="Tahoma" pitchFamily="34" charset="0"/>
                        </a:rPr>
                        <a:t>Literature findings</a:t>
                      </a:r>
                      <a:endParaRPr lang="el-GR" sz="1200" b="1">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173023">
                <a:tc vMerge="1">
                  <a:txBody>
                    <a:bodyPr/>
                    <a:lstStyle/>
                    <a:p>
                      <a:endParaRPr lang="el-GR"/>
                    </a:p>
                  </a:txBody>
                  <a:tcPr/>
                </a:tc>
                <a:tc>
                  <a:txBody>
                    <a:bodyPr/>
                    <a:lstStyle/>
                    <a:p>
                      <a:pPr algn="ctr">
                        <a:spcAft>
                          <a:spcPts val="0"/>
                        </a:spcAft>
                      </a:pPr>
                      <a:r>
                        <a:rPr lang="en-AU" sz="1200" b="1">
                          <a:latin typeface="Tahoma" pitchFamily="34" charset="0"/>
                          <a:ea typeface="Tahoma" pitchFamily="34" charset="0"/>
                          <a:cs typeface="Tahoma" pitchFamily="34" charset="0"/>
                        </a:rPr>
                        <a:t>Architecture</a:t>
                      </a:r>
                      <a:endParaRPr lang="el-GR" sz="1200" b="1">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b="1">
                          <a:latin typeface="Tahoma" pitchFamily="34" charset="0"/>
                          <a:ea typeface="Tahoma" pitchFamily="34" charset="0"/>
                          <a:cs typeface="Tahoma" pitchFamily="34" charset="0"/>
                        </a:rPr>
                        <a:t>Organization</a:t>
                      </a:r>
                      <a:endParaRPr lang="el-GR" sz="1200" b="1">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046">
                <a:tc>
                  <a:txBody>
                    <a:bodyPr/>
                    <a:lstStyle/>
                    <a:p>
                      <a:pPr algn="ctr">
                        <a:spcAft>
                          <a:spcPts val="0"/>
                        </a:spcAft>
                      </a:pPr>
                      <a:r>
                        <a:rPr lang="en-AU" sz="1200" dirty="0" smtClean="0">
                          <a:latin typeface="Tahoma" pitchFamily="34" charset="0"/>
                          <a:ea typeface="Tahoma" pitchFamily="34" charset="0"/>
                          <a:cs typeface="Tahoma" pitchFamily="34" charset="0"/>
                        </a:rPr>
                        <a:t>Two </a:t>
                      </a:r>
                      <a:r>
                        <a:rPr lang="en-AU" sz="1200" dirty="0">
                          <a:latin typeface="Tahoma" pitchFamily="34" charset="0"/>
                          <a:ea typeface="Tahoma" pitchFamily="34" charset="0"/>
                          <a:cs typeface="Tahoma" pitchFamily="34" charset="0"/>
                        </a:rPr>
                        <a:t>cities in Netherlands</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200">
                          <a:latin typeface="Tahoma" pitchFamily="34" charset="0"/>
                          <a:ea typeface="Tahoma" pitchFamily="34" charset="0"/>
                          <a:cs typeface="Tahoma" pitchFamily="34" charset="0"/>
                        </a:rPr>
                        <a:t>SOA</a:t>
                      </a:r>
                      <a:endParaRPr lang="el-GR" sz="120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dirty="0">
                          <a:latin typeface="Tahoma" pitchFamily="34" charset="0"/>
                          <a:ea typeface="Tahoma" pitchFamily="34" charset="0"/>
                          <a:cs typeface="Tahoma" pitchFamily="34" charset="0"/>
                        </a:rPr>
                        <a:t>SOE run by the municipality</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8137">
                <a:tc>
                  <a:txBody>
                    <a:bodyPr/>
                    <a:lstStyle/>
                    <a:p>
                      <a:pPr algn="ctr">
                        <a:spcAft>
                          <a:spcPts val="0"/>
                        </a:spcAft>
                      </a:pPr>
                      <a:r>
                        <a:rPr lang="en-AU" sz="1200" dirty="0">
                          <a:latin typeface="Tahoma" pitchFamily="34" charset="0"/>
                          <a:ea typeface="Tahoma" pitchFamily="34" charset="0"/>
                          <a:cs typeface="Tahoma" pitchFamily="34" charset="0"/>
                        </a:rPr>
                        <a:t>52 </a:t>
                      </a:r>
                      <a:r>
                        <a:rPr lang="en-AU" sz="1200" dirty="0" smtClean="0">
                          <a:latin typeface="Tahoma" pitchFamily="34" charset="0"/>
                          <a:ea typeface="Tahoma" pitchFamily="34" charset="0"/>
                          <a:cs typeface="Tahoma" pitchFamily="34" charset="0"/>
                        </a:rPr>
                        <a:t>cases (</a:t>
                      </a:r>
                      <a:r>
                        <a:rPr lang="en-AU" sz="1200" i="1" dirty="0" smtClean="0">
                          <a:latin typeface="Tahoma" pitchFamily="34" charset="0"/>
                          <a:ea typeface="Tahoma" pitchFamily="34" charset="0"/>
                          <a:cs typeface="Tahoma" pitchFamily="34" charset="0"/>
                        </a:rPr>
                        <a:t>study by</a:t>
                      </a:r>
                      <a:r>
                        <a:rPr lang="en-AU" sz="1200" i="1" baseline="0" dirty="0" smtClean="0">
                          <a:latin typeface="Tahoma" pitchFamily="34" charset="0"/>
                          <a:ea typeface="Tahoma" pitchFamily="34" charset="0"/>
                          <a:cs typeface="Tahoma" pitchFamily="34" charset="0"/>
                        </a:rPr>
                        <a:t> Alcatel-Lucent</a:t>
                      </a:r>
                      <a:r>
                        <a:rPr lang="en-AU" sz="1200" baseline="0" dirty="0" smtClean="0">
                          <a:latin typeface="Tahoma" pitchFamily="34" charset="0"/>
                          <a:ea typeface="Tahoma" pitchFamily="34" charset="0"/>
                          <a:cs typeface="Tahoma" pitchFamily="34" charset="0"/>
                        </a:rPr>
                        <a:t>)</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200" dirty="0">
                          <a:latin typeface="Tahoma" pitchFamily="34" charset="0"/>
                          <a:ea typeface="Tahoma" pitchFamily="34" charset="0"/>
                          <a:cs typeface="Tahoma" pitchFamily="34" charset="0"/>
                        </a:rPr>
                        <a:t>n-tier architecture</a:t>
                      </a:r>
                      <a:endParaRPr lang="el-GR" sz="1200" dirty="0">
                        <a:latin typeface="Tahoma" pitchFamily="34" charset="0"/>
                        <a:ea typeface="Tahoma" pitchFamily="34" charset="0"/>
                        <a:cs typeface="Tahoma" pitchFamily="34" charset="0"/>
                      </a:endParaRPr>
                    </a:p>
                    <a:p>
                      <a:pPr>
                        <a:spcAft>
                          <a:spcPts val="0"/>
                        </a:spcAft>
                      </a:pPr>
                      <a:r>
                        <a:rPr lang="en-AU" sz="1200" i="1" dirty="0">
                          <a:latin typeface="Tahoma" pitchFamily="34" charset="0"/>
                          <a:ea typeface="Tahoma" pitchFamily="34" charset="0"/>
                          <a:cs typeface="Tahoma" pitchFamily="34" charset="0"/>
                        </a:rPr>
                        <a:t>Network, Content, Intelligence, e-services</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a:latin typeface="Tahoma" pitchFamily="34" charset="0"/>
                          <a:ea typeface="Tahoma" pitchFamily="34" charset="0"/>
                          <a:cs typeface="Tahoma" pitchFamily="34" charset="0"/>
                        </a:rPr>
                        <a:t>Public Organization (i.e., Gdansk (Poland), Masdar (UAE))</a:t>
                      </a:r>
                      <a:endParaRPr lang="el-GR" sz="1200">
                        <a:latin typeface="Tahoma" pitchFamily="34" charset="0"/>
                        <a:ea typeface="Tahoma" pitchFamily="34" charset="0"/>
                        <a:cs typeface="Tahoma" pitchFamily="34" charset="0"/>
                      </a:endParaRPr>
                    </a:p>
                    <a:p>
                      <a:pPr algn="ctr">
                        <a:spcAft>
                          <a:spcPts val="0"/>
                        </a:spcAft>
                      </a:pPr>
                      <a:r>
                        <a:rPr lang="en-AU" sz="1200">
                          <a:latin typeface="Tahoma" pitchFamily="34" charset="0"/>
                          <a:ea typeface="Tahoma" pitchFamily="34" charset="0"/>
                          <a:cs typeface="Tahoma" pitchFamily="34" charset="0"/>
                        </a:rPr>
                        <a:t>Public Private Partnership  (PPP) (i.e., Amsterdam (Netherlands))</a:t>
                      </a:r>
                      <a:endParaRPr lang="el-GR" sz="1200">
                        <a:latin typeface="Tahoma" pitchFamily="34" charset="0"/>
                        <a:ea typeface="Tahoma" pitchFamily="34" charset="0"/>
                        <a:cs typeface="Tahoma" pitchFamily="34" charset="0"/>
                      </a:endParaRPr>
                    </a:p>
                    <a:p>
                      <a:pPr algn="ctr">
                        <a:spcAft>
                          <a:spcPts val="0"/>
                        </a:spcAft>
                      </a:pPr>
                      <a:r>
                        <a:rPr lang="en-AU" sz="1200">
                          <a:latin typeface="Tahoma" pitchFamily="34" charset="0"/>
                          <a:ea typeface="Tahoma" pitchFamily="34" charset="0"/>
                          <a:cs typeface="Tahoma" pitchFamily="34" charset="0"/>
                        </a:rPr>
                        <a:t>Private Companies (Malaga (Spain), New Songdo (Korea))</a:t>
                      </a:r>
                      <a:endParaRPr lang="el-GR" sz="120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046">
                <a:tc>
                  <a:txBody>
                    <a:bodyPr/>
                    <a:lstStyle/>
                    <a:p>
                      <a:pPr algn="ctr">
                        <a:spcAft>
                          <a:spcPts val="0"/>
                        </a:spcAft>
                      </a:pPr>
                      <a:r>
                        <a:rPr lang="en-AU" sz="1200" dirty="0">
                          <a:latin typeface="Tahoma" pitchFamily="34" charset="0"/>
                          <a:ea typeface="Tahoma" pitchFamily="34" charset="0"/>
                          <a:cs typeface="Tahoma" pitchFamily="34" charset="0"/>
                        </a:rPr>
                        <a:t>Helsinki, </a:t>
                      </a:r>
                      <a:r>
                        <a:rPr lang="en-AU" sz="1200" dirty="0" smtClean="0">
                          <a:latin typeface="Tahoma" pitchFamily="34" charset="0"/>
                          <a:ea typeface="Tahoma" pitchFamily="34" charset="0"/>
                          <a:cs typeface="Tahoma" pitchFamily="34" charset="0"/>
                        </a:rPr>
                        <a:t>Kyoto</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200" dirty="0">
                          <a:latin typeface="Tahoma" pitchFamily="34" charset="0"/>
                          <a:ea typeface="Tahoma" pitchFamily="34" charset="0"/>
                          <a:cs typeface="Tahoma" pitchFamily="34" charset="0"/>
                        </a:rPr>
                        <a:t>n-tier architecture </a:t>
                      </a:r>
                      <a:r>
                        <a:rPr lang="en-AU" sz="1200" i="1" dirty="0">
                          <a:latin typeface="Tahoma" pitchFamily="34" charset="0"/>
                          <a:ea typeface="Tahoma" pitchFamily="34" charset="0"/>
                          <a:cs typeface="Tahoma" pitchFamily="34" charset="0"/>
                        </a:rPr>
                        <a:t>information, interface, </a:t>
                      </a:r>
                      <a:r>
                        <a:rPr lang="en-AU" sz="1200" i="1" dirty="0" err="1">
                          <a:latin typeface="Tahoma" pitchFamily="34" charset="0"/>
                          <a:ea typeface="Tahoma" pitchFamily="34" charset="0"/>
                          <a:cs typeface="Tahoma" pitchFamily="34" charset="0"/>
                        </a:rPr>
                        <a:t>interraction</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a:latin typeface="Tahoma" pitchFamily="34" charset="0"/>
                          <a:ea typeface="Tahoma" pitchFamily="34" charset="0"/>
                          <a:cs typeface="Tahoma" pitchFamily="34" charset="0"/>
                        </a:rPr>
                        <a:t>State-Owned-Enterprise (SOE) run by the Municipality</a:t>
                      </a:r>
                      <a:endParaRPr lang="el-GR" sz="120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046">
                <a:tc>
                  <a:txBody>
                    <a:bodyPr/>
                    <a:lstStyle/>
                    <a:p>
                      <a:pPr algn="ctr">
                        <a:spcAft>
                          <a:spcPts val="0"/>
                        </a:spcAft>
                      </a:pPr>
                      <a:r>
                        <a:rPr lang="en-AU" sz="1200" dirty="0" smtClean="0">
                          <a:latin typeface="Tahoma" pitchFamily="34" charset="0"/>
                          <a:ea typeface="Tahoma" pitchFamily="34" charset="0"/>
                          <a:cs typeface="Tahoma" pitchFamily="34" charset="0"/>
                        </a:rPr>
                        <a:t>Dubai</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200" dirty="0">
                          <a:latin typeface="Tahoma" pitchFamily="34" charset="0"/>
                          <a:ea typeface="Tahoma" pitchFamily="34" charset="0"/>
                          <a:cs typeface="Tahoma" pitchFamily="34" charset="0"/>
                        </a:rPr>
                        <a:t>n-tier architecture</a:t>
                      </a:r>
                      <a:endParaRPr lang="el-GR" sz="1200" dirty="0">
                        <a:latin typeface="Tahoma" pitchFamily="34" charset="0"/>
                        <a:ea typeface="Tahoma" pitchFamily="34" charset="0"/>
                        <a:cs typeface="Tahoma" pitchFamily="34" charset="0"/>
                      </a:endParaRPr>
                    </a:p>
                    <a:p>
                      <a:pPr>
                        <a:spcAft>
                          <a:spcPts val="0"/>
                        </a:spcAft>
                      </a:pPr>
                      <a:r>
                        <a:rPr lang="en-AU" sz="1200" i="1" dirty="0">
                          <a:latin typeface="Tahoma" pitchFamily="34" charset="0"/>
                          <a:ea typeface="Tahoma" pitchFamily="34" charset="0"/>
                          <a:cs typeface="Tahoma" pitchFamily="34" charset="0"/>
                        </a:rPr>
                        <a:t>Infrastructure, data, application</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a:latin typeface="Tahoma" pitchFamily="34" charset="0"/>
                          <a:ea typeface="Tahoma" pitchFamily="34" charset="0"/>
                          <a:cs typeface="Tahoma" pitchFamily="34" charset="0"/>
                        </a:rPr>
                        <a:t>Public Organization (Government)</a:t>
                      </a:r>
                      <a:endParaRPr lang="el-GR" sz="120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9069">
                <a:tc>
                  <a:txBody>
                    <a:bodyPr/>
                    <a:lstStyle/>
                    <a:p>
                      <a:pPr algn="ctr">
                        <a:spcAft>
                          <a:spcPts val="0"/>
                        </a:spcAft>
                      </a:pPr>
                      <a:r>
                        <a:rPr lang="en-AU" sz="1200" dirty="0" err="1" smtClean="0">
                          <a:latin typeface="Tahoma" pitchFamily="34" charset="0"/>
                          <a:ea typeface="Tahoma" pitchFamily="34" charset="0"/>
                          <a:cs typeface="Tahoma" pitchFamily="34" charset="0"/>
                        </a:rPr>
                        <a:t>Trikala</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200" dirty="0">
                          <a:latin typeface="Tahoma" pitchFamily="34" charset="0"/>
                          <a:ea typeface="Tahoma" pitchFamily="34" charset="0"/>
                          <a:cs typeface="Tahoma" pitchFamily="34" charset="0"/>
                        </a:rPr>
                        <a:t>n-tier architecture: </a:t>
                      </a:r>
                      <a:endParaRPr lang="el-GR" sz="1200" dirty="0">
                        <a:latin typeface="Tahoma" pitchFamily="34" charset="0"/>
                        <a:ea typeface="Tahoma" pitchFamily="34" charset="0"/>
                        <a:cs typeface="Tahoma" pitchFamily="34" charset="0"/>
                      </a:endParaRPr>
                    </a:p>
                    <a:p>
                      <a:pPr>
                        <a:spcAft>
                          <a:spcPts val="0"/>
                        </a:spcAft>
                      </a:pPr>
                      <a:r>
                        <a:rPr lang="en-AU" sz="1200" i="1" dirty="0">
                          <a:latin typeface="Tahoma" pitchFamily="34" charset="0"/>
                          <a:ea typeface="Tahoma" pitchFamily="34" charset="0"/>
                          <a:cs typeface="Tahoma" pitchFamily="34" charset="0"/>
                        </a:rPr>
                        <a:t>data, infrastructure, interconnection, business, service and user</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dirty="0">
                          <a:latin typeface="Tahoma" pitchFamily="34" charset="0"/>
                          <a:ea typeface="Tahoma" pitchFamily="34" charset="0"/>
                          <a:cs typeface="Tahoma" pitchFamily="34" charset="0"/>
                        </a:rPr>
                        <a:t>State-Owned-Enterprise (SOE) run by the Municipality</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046">
                <a:tc>
                  <a:txBody>
                    <a:bodyPr/>
                    <a:lstStyle/>
                    <a:p>
                      <a:pPr algn="ctr">
                        <a:spcAft>
                          <a:spcPts val="0"/>
                        </a:spcAft>
                      </a:pPr>
                      <a:r>
                        <a:rPr lang="en-AU" sz="1200" dirty="0" smtClean="0">
                          <a:latin typeface="Tahoma" pitchFamily="34" charset="0"/>
                          <a:ea typeface="Tahoma" pitchFamily="34" charset="0"/>
                          <a:cs typeface="Tahoma" pitchFamily="34" charset="0"/>
                        </a:rPr>
                        <a:t>Barcelona</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200" dirty="0">
                          <a:latin typeface="Tahoma" pitchFamily="34" charset="0"/>
                          <a:ea typeface="Tahoma" pitchFamily="34" charset="0"/>
                          <a:cs typeface="Tahoma" pitchFamily="34" charset="0"/>
                        </a:rPr>
                        <a:t>n-tier architecture:</a:t>
                      </a:r>
                      <a:endParaRPr lang="el-GR" sz="1200" dirty="0">
                        <a:latin typeface="Tahoma" pitchFamily="34" charset="0"/>
                        <a:ea typeface="Tahoma" pitchFamily="34" charset="0"/>
                        <a:cs typeface="Tahoma" pitchFamily="34" charset="0"/>
                      </a:endParaRPr>
                    </a:p>
                    <a:p>
                      <a:pPr>
                        <a:spcAft>
                          <a:spcPts val="0"/>
                        </a:spcAft>
                      </a:pPr>
                      <a:r>
                        <a:rPr lang="en-AU" sz="1200" i="1" dirty="0">
                          <a:latin typeface="Tahoma" pitchFamily="34" charset="0"/>
                          <a:ea typeface="Tahoma" pitchFamily="34" charset="0"/>
                          <a:cs typeface="Tahoma" pitchFamily="34" charset="0"/>
                        </a:rPr>
                        <a:t>code, nodes, infrastructure and environment</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a:latin typeface="Tahoma" pitchFamily="34" charset="0"/>
                          <a:ea typeface="Tahoma" pitchFamily="34" charset="0"/>
                          <a:cs typeface="Tahoma" pitchFamily="34" charset="0"/>
                        </a:rPr>
                        <a:t>SOE run by the Municipality in cooperation with the local university </a:t>
                      </a:r>
                      <a:endParaRPr lang="el-GR" sz="120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046">
                <a:tc>
                  <a:txBody>
                    <a:bodyPr/>
                    <a:lstStyle/>
                    <a:p>
                      <a:pPr algn="ctr">
                        <a:spcAft>
                          <a:spcPts val="0"/>
                        </a:spcAft>
                      </a:pPr>
                      <a:r>
                        <a:rPr lang="en-AU" sz="1200" dirty="0">
                          <a:latin typeface="Tahoma" pitchFamily="34" charset="0"/>
                          <a:ea typeface="Tahoma" pitchFamily="34" charset="0"/>
                          <a:cs typeface="Tahoma" pitchFamily="34" charset="0"/>
                        </a:rPr>
                        <a:t>Blacksburg Electronic </a:t>
                      </a:r>
                      <a:r>
                        <a:rPr lang="en-AU" sz="1200" dirty="0" smtClean="0">
                          <a:latin typeface="Tahoma" pitchFamily="34" charset="0"/>
                          <a:ea typeface="Tahoma" pitchFamily="34" charset="0"/>
                          <a:cs typeface="Tahoma" pitchFamily="34" charset="0"/>
                        </a:rPr>
                        <a:t>Village</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200" dirty="0">
                          <a:latin typeface="Tahoma" pitchFamily="34" charset="0"/>
                          <a:ea typeface="Tahoma" pitchFamily="34" charset="0"/>
                          <a:cs typeface="Tahoma" pitchFamily="34" charset="0"/>
                        </a:rPr>
                        <a:t>n-tier architecture: infrastructure, content, community</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a:latin typeface="Tahoma" pitchFamily="34" charset="0"/>
                          <a:ea typeface="Tahoma" pitchFamily="34" charset="0"/>
                          <a:cs typeface="Tahoma" pitchFamily="34" charset="0"/>
                        </a:rPr>
                        <a:t>PPP between Bell Atlantic Telecoms, Virginia Tech, Municipality </a:t>
                      </a:r>
                      <a:endParaRPr lang="el-GR" sz="120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046">
                <a:tc>
                  <a:txBody>
                    <a:bodyPr/>
                    <a:lstStyle/>
                    <a:p>
                      <a:pPr algn="ctr">
                        <a:spcAft>
                          <a:spcPts val="0"/>
                        </a:spcAft>
                      </a:pPr>
                      <a:r>
                        <a:rPr lang="en-AU" sz="1200" dirty="0" smtClean="0">
                          <a:latin typeface="Tahoma" pitchFamily="34" charset="0"/>
                          <a:ea typeface="Tahoma" pitchFamily="34" charset="0"/>
                          <a:cs typeface="Tahoma" pitchFamily="34" charset="0"/>
                        </a:rPr>
                        <a:t>Amsterdam</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200" dirty="0">
                          <a:latin typeface="Tahoma" pitchFamily="34" charset="0"/>
                          <a:ea typeface="Tahoma" pitchFamily="34" charset="0"/>
                          <a:cs typeface="Tahoma" pitchFamily="34" charset="0"/>
                        </a:rPr>
                        <a:t>n-tier architecture</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a:latin typeface="Tahoma" pitchFamily="34" charset="0"/>
                          <a:ea typeface="Tahoma" pitchFamily="34" charset="0"/>
                          <a:cs typeface="Tahoma" pitchFamily="34" charset="0"/>
                        </a:rPr>
                        <a:t>PPP between Municipality and Liander grid</a:t>
                      </a:r>
                      <a:endParaRPr lang="el-GR" sz="1200">
                        <a:latin typeface="Tahoma" pitchFamily="34" charset="0"/>
                        <a:ea typeface="Tahoma" pitchFamily="34" charset="0"/>
                        <a:cs typeface="Tahoma" pitchFamily="34" charset="0"/>
                      </a:endParaRPr>
                    </a:p>
                    <a:p>
                      <a:pPr algn="ctr">
                        <a:spcAft>
                          <a:spcPts val="0"/>
                        </a:spcAft>
                      </a:pPr>
                      <a:r>
                        <a:rPr lang="en-AU" sz="1200">
                          <a:latin typeface="Tahoma" pitchFamily="34" charset="0"/>
                          <a:ea typeface="Tahoma" pitchFamily="34" charset="0"/>
                          <a:cs typeface="Tahoma" pitchFamily="34" charset="0"/>
                        </a:rPr>
                        <a:t>Operator</a:t>
                      </a:r>
                      <a:endParaRPr lang="el-GR" sz="120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8587">
                <a:tc>
                  <a:txBody>
                    <a:bodyPr/>
                    <a:lstStyle/>
                    <a:p>
                      <a:pPr algn="ctr">
                        <a:spcAft>
                          <a:spcPts val="0"/>
                        </a:spcAft>
                      </a:pPr>
                      <a:r>
                        <a:rPr lang="en-AU" sz="1200" dirty="0" smtClean="0">
                          <a:latin typeface="Tahoma" pitchFamily="34" charset="0"/>
                          <a:ea typeface="Tahoma" pitchFamily="34" charset="0"/>
                          <a:cs typeface="Tahoma" pitchFamily="34" charset="0"/>
                        </a:rPr>
                        <a:t>Singapore</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200" dirty="0">
                          <a:latin typeface="Tahoma" pitchFamily="34" charset="0"/>
                          <a:ea typeface="Tahoma" pitchFamily="34" charset="0"/>
                          <a:cs typeface="Tahoma" pitchFamily="34" charset="0"/>
                        </a:rPr>
                        <a:t>n-tier architecture: ICT infrastructure, Cognitive infrastructure, Services, Customers</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dirty="0">
                          <a:latin typeface="Tahoma" pitchFamily="34" charset="0"/>
                          <a:ea typeface="Tahoma" pitchFamily="34" charset="0"/>
                          <a:cs typeface="Tahoma" pitchFamily="34" charset="0"/>
                        </a:rPr>
                        <a:t>Public Organization</a:t>
                      </a:r>
                      <a:endParaRPr lang="el-GR" sz="1200" dirty="0">
                        <a:latin typeface="Tahoma" pitchFamily="34" charset="0"/>
                        <a:ea typeface="Tahoma" pitchFamily="34" charset="0"/>
                        <a:cs typeface="Tahoma" pitchFamily="34" charset="0"/>
                      </a:endParaRPr>
                    </a:p>
                  </a:txBody>
                  <a:tcPr marL="36316" marR="36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1 - Τίτλος"/>
          <p:cNvSpPr>
            <a:spLocks noGrp="1"/>
          </p:cNvSpPr>
          <p:nvPr>
            <p:ph type="title"/>
          </p:nvPr>
        </p:nvSpPr>
        <p:spPr>
          <a:xfrm>
            <a:off x="457200" y="152400"/>
            <a:ext cx="8229600" cy="990600"/>
          </a:xfrm>
        </p:spPr>
        <p:txBody>
          <a:bodyPr>
            <a:normAutofit fontScale="90000"/>
          </a:bodyPr>
          <a:lstStyle/>
          <a:p>
            <a:r>
              <a:rPr lang="en-US" dirty="0" smtClean="0"/>
              <a:t>Realize organization and strategic management systems (strategy)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251520" y="1603337"/>
          <a:ext cx="8496944" cy="4489959"/>
        </p:xfrm>
        <a:graphic>
          <a:graphicData uri="http://schemas.openxmlformats.org/drawingml/2006/table">
            <a:tbl>
              <a:tblPr/>
              <a:tblGrid>
                <a:gridCol w="1407917"/>
                <a:gridCol w="3431801"/>
                <a:gridCol w="3657226"/>
              </a:tblGrid>
              <a:tr h="240308">
                <a:tc rowSpan="2">
                  <a:txBody>
                    <a:bodyPr/>
                    <a:lstStyle/>
                    <a:p>
                      <a:pPr algn="ctr">
                        <a:spcAft>
                          <a:spcPts val="0"/>
                        </a:spcAft>
                      </a:pPr>
                      <a:r>
                        <a:rPr lang="en-AU" sz="1200" b="1" dirty="0">
                          <a:latin typeface="Tahoma" pitchFamily="34" charset="0"/>
                          <a:ea typeface="Tahoma" pitchFamily="34" charset="0"/>
                          <a:cs typeface="Tahoma" pitchFamily="34" charset="0"/>
                        </a:rPr>
                        <a:t>Case</a:t>
                      </a:r>
                      <a:endParaRPr lang="el-GR" sz="1200" b="1" dirty="0">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AU" sz="1200" b="1">
                          <a:latin typeface="Tahoma" pitchFamily="34" charset="0"/>
                          <a:ea typeface="Tahoma" pitchFamily="34" charset="0"/>
                          <a:cs typeface="Tahoma" pitchFamily="34" charset="0"/>
                        </a:rPr>
                        <a:t>Findings</a:t>
                      </a:r>
                      <a:endParaRPr lang="el-GR" sz="1200" b="1">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303546">
                <a:tc vMerge="1">
                  <a:txBody>
                    <a:bodyPr/>
                    <a:lstStyle/>
                    <a:p>
                      <a:endParaRPr lang="el-GR"/>
                    </a:p>
                  </a:txBody>
                  <a:tcPr/>
                </a:tc>
                <a:tc>
                  <a:txBody>
                    <a:bodyPr/>
                    <a:lstStyle/>
                    <a:p>
                      <a:pPr algn="ctr">
                        <a:spcAft>
                          <a:spcPts val="0"/>
                        </a:spcAft>
                      </a:pPr>
                      <a:r>
                        <a:rPr lang="en-AU" sz="1200" b="1" dirty="0">
                          <a:latin typeface="Tahoma" pitchFamily="34" charset="0"/>
                          <a:ea typeface="Tahoma" pitchFamily="34" charset="0"/>
                          <a:cs typeface="Tahoma" pitchFamily="34" charset="0"/>
                        </a:rPr>
                        <a:t>Architecture</a:t>
                      </a:r>
                      <a:endParaRPr lang="el-GR" sz="1200" b="1" dirty="0">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b="1" dirty="0">
                          <a:latin typeface="Tahoma" pitchFamily="34" charset="0"/>
                          <a:ea typeface="Tahoma" pitchFamily="34" charset="0"/>
                          <a:cs typeface="Tahoma" pitchFamily="34" charset="0"/>
                        </a:rPr>
                        <a:t>Organization</a:t>
                      </a:r>
                      <a:endParaRPr lang="el-GR" sz="1200" b="1" dirty="0">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8866">
                <a:tc>
                  <a:txBody>
                    <a:bodyPr/>
                    <a:lstStyle/>
                    <a:p>
                      <a:pPr algn="ctr">
                        <a:spcAft>
                          <a:spcPts val="0"/>
                        </a:spcAft>
                      </a:pPr>
                      <a:r>
                        <a:rPr lang="en-AU" sz="1200">
                          <a:latin typeface="Tahoma" pitchFamily="34" charset="0"/>
                          <a:ea typeface="Tahoma" pitchFamily="34" charset="0"/>
                          <a:cs typeface="Tahoma" pitchFamily="34" charset="0"/>
                        </a:rPr>
                        <a:t>Tampere</a:t>
                      </a:r>
                      <a:endParaRPr lang="el-GR" sz="1200">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200" dirty="0">
                          <a:latin typeface="Tahoma" pitchFamily="34" charset="0"/>
                          <a:ea typeface="Tahoma" pitchFamily="34" charset="0"/>
                          <a:cs typeface="Tahoma" pitchFamily="34" charset="0"/>
                        </a:rPr>
                        <a:t>SOA (various partners offer different types of services)</a:t>
                      </a:r>
                      <a:endParaRPr lang="el-GR" sz="1200" dirty="0">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dirty="0">
                          <a:latin typeface="Tahoma" pitchFamily="34" charset="0"/>
                          <a:ea typeface="Tahoma" pitchFamily="34" charset="0"/>
                          <a:cs typeface="Tahoma" pitchFamily="34" charset="0"/>
                        </a:rPr>
                        <a:t>Public organization (Municipal agency)</a:t>
                      </a:r>
                      <a:endParaRPr lang="el-GR" sz="1200" dirty="0">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2413">
                <a:tc>
                  <a:txBody>
                    <a:bodyPr/>
                    <a:lstStyle/>
                    <a:p>
                      <a:pPr algn="ctr">
                        <a:spcAft>
                          <a:spcPts val="0"/>
                        </a:spcAft>
                      </a:pPr>
                      <a:r>
                        <a:rPr lang="en-AU" sz="1200" dirty="0">
                          <a:latin typeface="Tahoma" pitchFamily="34" charset="0"/>
                          <a:ea typeface="Tahoma" pitchFamily="34" charset="0"/>
                          <a:cs typeface="Tahoma" pitchFamily="34" charset="0"/>
                        </a:rPr>
                        <a:t>Geneva</a:t>
                      </a:r>
                      <a:endParaRPr lang="el-GR" sz="1200" dirty="0">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200">
                          <a:latin typeface="Tahoma" pitchFamily="34" charset="0"/>
                          <a:ea typeface="Tahoma" pitchFamily="34" charset="0"/>
                          <a:cs typeface="Tahoma" pitchFamily="34" charset="0"/>
                        </a:rPr>
                        <a:t>n-tier </a:t>
                      </a:r>
                      <a:endParaRPr lang="el-GR" sz="1200">
                        <a:latin typeface="Tahoma" pitchFamily="34" charset="0"/>
                        <a:ea typeface="Tahoma" pitchFamily="34" charset="0"/>
                        <a:cs typeface="Tahoma" pitchFamily="34" charset="0"/>
                      </a:endParaRPr>
                    </a:p>
                    <a:p>
                      <a:pPr>
                        <a:spcAft>
                          <a:spcPts val="0"/>
                        </a:spcAft>
                      </a:pPr>
                      <a:r>
                        <a:rPr lang="en-AU" sz="1200">
                          <a:latin typeface="Tahoma" pitchFamily="34" charset="0"/>
                          <a:ea typeface="Tahoma" pitchFamily="34" charset="0"/>
                          <a:cs typeface="Tahoma" pitchFamily="34" charset="0"/>
                        </a:rPr>
                        <a:t>(fibre-optic network lies under the smart city and concerns the key-component)</a:t>
                      </a:r>
                      <a:endParaRPr lang="el-GR" sz="1200">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a:latin typeface="Tahoma" pitchFamily="34" charset="0"/>
                          <a:ea typeface="Tahoma" pitchFamily="34" charset="0"/>
                          <a:cs typeface="Tahoma" pitchFamily="34" charset="0"/>
                        </a:rPr>
                        <a:t>SOE </a:t>
                      </a:r>
                      <a:endParaRPr lang="el-GR" sz="1200">
                        <a:latin typeface="Tahoma" pitchFamily="34" charset="0"/>
                        <a:ea typeface="Tahoma" pitchFamily="34" charset="0"/>
                        <a:cs typeface="Tahoma" pitchFamily="34" charset="0"/>
                      </a:endParaRPr>
                    </a:p>
                    <a:p>
                      <a:pPr algn="ctr">
                        <a:spcAft>
                          <a:spcPts val="0"/>
                        </a:spcAft>
                      </a:pPr>
                      <a:r>
                        <a:rPr lang="en-AU" sz="1200">
                          <a:latin typeface="Tahoma" pitchFamily="34" charset="0"/>
                          <a:ea typeface="Tahoma" pitchFamily="34" charset="0"/>
                          <a:cs typeface="Tahoma" pitchFamily="34" charset="0"/>
                        </a:rPr>
                        <a:t>(Municipality, SIG State energy company, SWISS Telecoms)</a:t>
                      </a:r>
                      <a:endParaRPr lang="el-GR" sz="1200">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2413">
                <a:tc>
                  <a:txBody>
                    <a:bodyPr/>
                    <a:lstStyle/>
                    <a:p>
                      <a:pPr algn="ctr">
                        <a:spcAft>
                          <a:spcPts val="0"/>
                        </a:spcAft>
                      </a:pPr>
                      <a:r>
                        <a:rPr lang="en-AU" sz="1200">
                          <a:latin typeface="Tahoma" pitchFamily="34" charset="0"/>
                          <a:ea typeface="Tahoma" pitchFamily="34" charset="0"/>
                          <a:cs typeface="Tahoma" pitchFamily="34" charset="0"/>
                        </a:rPr>
                        <a:t>Zurich</a:t>
                      </a:r>
                      <a:endParaRPr lang="el-GR" sz="1200">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200">
                          <a:latin typeface="Tahoma" pitchFamily="34" charset="0"/>
                          <a:ea typeface="Tahoma" pitchFamily="34" charset="0"/>
                          <a:cs typeface="Tahoma" pitchFamily="34" charset="0"/>
                        </a:rPr>
                        <a:t>n-tier </a:t>
                      </a:r>
                      <a:endParaRPr lang="el-GR" sz="1200">
                        <a:latin typeface="Tahoma" pitchFamily="34" charset="0"/>
                        <a:ea typeface="Tahoma" pitchFamily="34" charset="0"/>
                        <a:cs typeface="Tahoma" pitchFamily="34" charset="0"/>
                      </a:endParaRPr>
                    </a:p>
                    <a:p>
                      <a:pPr>
                        <a:spcAft>
                          <a:spcPts val="0"/>
                        </a:spcAft>
                      </a:pPr>
                      <a:r>
                        <a:rPr lang="en-AU" sz="1200">
                          <a:latin typeface="Tahoma" pitchFamily="34" charset="0"/>
                          <a:ea typeface="Tahoma" pitchFamily="34" charset="0"/>
                          <a:cs typeface="Tahoma" pitchFamily="34" charset="0"/>
                        </a:rPr>
                        <a:t>(fibre-optic network lies under the smart city and concerns the key-component)</a:t>
                      </a:r>
                      <a:endParaRPr lang="el-GR" sz="1200">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a:latin typeface="Tahoma" pitchFamily="34" charset="0"/>
                          <a:ea typeface="Tahoma" pitchFamily="34" charset="0"/>
                          <a:cs typeface="Tahoma" pitchFamily="34" charset="0"/>
                        </a:rPr>
                        <a:t>SOE </a:t>
                      </a:r>
                      <a:endParaRPr lang="el-GR" sz="1200">
                        <a:latin typeface="Tahoma" pitchFamily="34" charset="0"/>
                        <a:ea typeface="Tahoma" pitchFamily="34" charset="0"/>
                        <a:cs typeface="Tahoma" pitchFamily="34" charset="0"/>
                      </a:endParaRPr>
                    </a:p>
                    <a:p>
                      <a:pPr algn="ctr">
                        <a:spcAft>
                          <a:spcPts val="0"/>
                        </a:spcAft>
                      </a:pPr>
                      <a:r>
                        <a:rPr lang="en-AU" sz="1200">
                          <a:latin typeface="Tahoma" pitchFamily="34" charset="0"/>
                          <a:ea typeface="Tahoma" pitchFamily="34" charset="0"/>
                          <a:cs typeface="Tahoma" pitchFamily="34" charset="0"/>
                        </a:rPr>
                        <a:t>(Municipality, EWZ State energy company, SWISS Telecoms)</a:t>
                      </a:r>
                      <a:endParaRPr lang="el-GR" sz="1200">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2413">
                <a:tc>
                  <a:txBody>
                    <a:bodyPr/>
                    <a:lstStyle/>
                    <a:p>
                      <a:pPr algn="ctr">
                        <a:spcAft>
                          <a:spcPts val="0"/>
                        </a:spcAft>
                      </a:pPr>
                      <a:r>
                        <a:rPr lang="en-AU" sz="1200" dirty="0">
                          <a:latin typeface="Tahoma" pitchFamily="34" charset="0"/>
                          <a:ea typeface="Tahoma" pitchFamily="34" charset="0"/>
                          <a:cs typeface="Tahoma" pitchFamily="34" charset="0"/>
                        </a:rPr>
                        <a:t>Australian </a:t>
                      </a:r>
                      <a:r>
                        <a:rPr lang="en-AU" sz="1200" dirty="0" smtClean="0">
                          <a:latin typeface="Tahoma" pitchFamily="34" charset="0"/>
                          <a:ea typeface="Tahoma" pitchFamily="34" charset="0"/>
                          <a:cs typeface="Tahoma" pitchFamily="34" charset="0"/>
                        </a:rPr>
                        <a:t>cases </a:t>
                      </a:r>
                      <a:r>
                        <a:rPr lang="en-AU" sz="1200" dirty="0" smtClean="0">
                          <a:effectLst/>
                          <a:latin typeface="Tahoma" pitchFamily="34" charset="0"/>
                          <a:ea typeface="Tahoma" pitchFamily="34" charset="0"/>
                          <a:cs typeface="Tahoma" pitchFamily="34" charset="0"/>
                        </a:rPr>
                        <a:t>(Brisbane, Queensland, Melbourne)</a:t>
                      </a:r>
                      <a:endParaRPr lang="el-GR" sz="1200" dirty="0">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AU" sz="1200" dirty="0">
                          <a:latin typeface="Tahoma" pitchFamily="34" charset="0"/>
                          <a:ea typeface="Tahoma" pitchFamily="34" charset="0"/>
                          <a:cs typeface="Tahoma" pitchFamily="34" charset="0"/>
                        </a:rPr>
                        <a:t>n-tier</a:t>
                      </a:r>
                      <a:endParaRPr lang="el-GR" sz="1200" dirty="0">
                        <a:latin typeface="Tahoma" pitchFamily="34" charset="0"/>
                        <a:ea typeface="Tahoma" pitchFamily="34" charset="0"/>
                        <a:cs typeface="Tahoma" pitchFamily="34" charset="0"/>
                      </a:endParaRPr>
                    </a:p>
                    <a:p>
                      <a:pPr>
                        <a:spcAft>
                          <a:spcPts val="0"/>
                        </a:spcAft>
                      </a:pPr>
                      <a:r>
                        <a:rPr lang="en-AU" sz="1200" dirty="0">
                          <a:latin typeface="Tahoma" pitchFamily="34" charset="0"/>
                          <a:ea typeface="Tahoma" pitchFamily="34" charset="0"/>
                          <a:cs typeface="Tahoma" pitchFamily="34" charset="0"/>
                        </a:rPr>
                        <a:t>(virtual communities)</a:t>
                      </a:r>
                      <a:endParaRPr lang="el-GR" sz="1200" dirty="0">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200" dirty="0">
                          <a:latin typeface="Tahoma" pitchFamily="34" charset="0"/>
                          <a:ea typeface="Tahoma" pitchFamily="34" charset="0"/>
                          <a:cs typeface="Tahoma" pitchFamily="34" charset="0"/>
                        </a:rPr>
                        <a:t>Public projects (the State with the collaboration of the University)</a:t>
                      </a:r>
                      <a:endParaRPr lang="el-GR" sz="1200" dirty="0">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1 - Τίτλος"/>
          <p:cNvSpPr>
            <a:spLocks noGrp="1"/>
          </p:cNvSpPr>
          <p:nvPr>
            <p:ph type="title"/>
          </p:nvPr>
        </p:nvSpPr>
        <p:spPr>
          <a:xfrm>
            <a:off x="457200" y="152400"/>
            <a:ext cx="8229600" cy="990600"/>
          </a:xfrm>
        </p:spPr>
        <p:txBody>
          <a:bodyPr>
            <a:normAutofit fontScale="90000"/>
          </a:bodyPr>
          <a:lstStyle/>
          <a:p>
            <a:r>
              <a:rPr lang="en-US" dirty="0" smtClean="0"/>
              <a:t>Realize organization and strategic management systems (strategy)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Θέση περιεχομένου 12"/>
          <p:cNvGraphicFramePr>
            <a:graphicFrameLocks noGrp="1"/>
          </p:cNvGraphicFramePr>
          <p:nvPr>
            <p:ph sz="quarter" idx="1"/>
            <p:extLst>
              <p:ext uri="{D42A27DB-BD31-4B8C-83A1-F6EECF244321}">
                <p14:modId xmlns="" xmlns:p14="http://schemas.microsoft.com/office/powerpoint/2010/main" val="1721744195"/>
              </p:ext>
            </p:extLst>
          </p:nvPr>
        </p:nvGraphicFramePr>
        <p:xfrm>
          <a:off x="219720" y="1299240"/>
          <a:ext cx="8816776" cy="5154096"/>
        </p:xfrm>
        <a:graphic>
          <a:graphicData uri="http://schemas.openxmlformats.org/drawingml/2006/table">
            <a:tbl>
              <a:tblPr firstRow="1" firstCol="1" bandRow="1"/>
              <a:tblGrid>
                <a:gridCol w="1976016"/>
                <a:gridCol w="4542259"/>
                <a:gridCol w="2298501"/>
              </a:tblGrid>
              <a:tr h="452814">
                <a:tc rowSpan="2">
                  <a:txBody>
                    <a:bodyPr/>
                    <a:lstStyle/>
                    <a:p>
                      <a:pPr algn="ctr">
                        <a:spcAft>
                          <a:spcPts val="0"/>
                        </a:spcAft>
                      </a:pPr>
                      <a:r>
                        <a:rPr lang="en-AU" sz="1100" b="1" dirty="0">
                          <a:latin typeface="Tahoma" pitchFamily="34" charset="0"/>
                          <a:ea typeface="Tahoma" pitchFamily="34" charset="0"/>
                          <a:cs typeface="Tahoma" pitchFamily="34" charset="0"/>
                        </a:rPr>
                        <a:t>Case</a:t>
                      </a:r>
                      <a:endParaRPr lang="el-GR" sz="1100" b="1" dirty="0">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AU" sz="1100" b="1">
                          <a:latin typeface="Tahoma" pitchFamily="34" charset="0"/>
                          <a:ea typeface="Tahoma" pitchFamily="34" charset="0"/>
                          <a:cs typeface="Tahoma" pitchFamily="34" charset="0"/>
                        </a:rPr>
                        <a:t>Findings</a:t>
                      </a:r>
                      <a:endParaRPr lang="el-GR" sz="1100" b="1">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814">
                <a:tc vMerge="1">
                  <a:txBody>
                    <a:bodyPr/>
                    <a:lstStyle/>
                    <a:p>
                      <a:endParaRPr lang="el-G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100" b="1" dirty="0" smtClean="0">
                          <a:latin typeface="Tahoma" pitchFamily="34" charset="0"/>
                          <a:ea typeface="Tahoma" pitchFamily="34" charset="0"/>
                          <a:cs typeface="Tahoma" pitchFamily="34" charset="0"/>
                        </a:rPr>
                        <a:t>Business Description</a:t>
                      </a:r>
                      <a:endParaRPr lang="el-GR" sz="1100" b="1" dirty="0">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AU" sz="1100" b="1" dirty="0" smtClean="0">
                          <a:latin typeface="Tahoma" pitchFamily="34" charset="0"/>
                          <a:ea typeface="Tahoma" pitchFamily="34" charset="0"/>
                          <a:cs typeface="Tahoma" pitchFamily="34" charset="0"/>
                        </a:rPr>
                        <a:t>Business Model</a:t>
                      </a:r>
                      <a:endParaRPr lang="el-GR" sz="1100" b="1" dirty="0">
                        <a:latin typeface="Tahoma" pitchFamily="34" charset="0"/>
                        <a:ea typeface="Tahoma" pitchFamily="34" charset="0"/>
                        <a:cs typeface="Tahoma" pitchFamily="34" charset="0"/>
                      </a:endParaRPr>
                    </a:p>
                  </a:txBody>
                  <a:tcPr marL="57752" marR="57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814">
                <a:tc>
                  <a:txBody>
                    <a:bodyPr/>
                    <a:lstStyle/>
                    <a:p>
                      <a:pPr>
                        <a:lnSpc>
                          <a:spcPct val="107000"/>
                        </a:lnSpc>
                        <a:spcAft>
                          <a:spcPts val="800"/>
                        </a:spcAft>
                      </a:pPr>
                      <a:r>
                        <a:rPr lang="en-AU" sz="1200" dirty="0">
                          <a:effectLst/>
                          <a:latin typeface="Tahoma" pitchFamily="34" charset="0"/>
                          <a:ea typeface="Tahoma" pitchFamily="34" charset="0"/>
                          <a:cs typeface="Tahoma" pitchFamily="34" charset="0"/>
                        </a:rPr>
                        <a:t>Tampere</a:t>
                      </a:r>
                      <a:endParaRPr lang="el-GR" sz="1200" dirty="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Create business opportunities</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Open network with expert free-lancers</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754">
                <a:tc>
                  <a:txBody>
                    <a:bodyPr/>
                    <a:lstStyle/>
                    <a:p>
                      <a:pPr>
                        <a:lnSpc>
                          <a:spcPct val="107000"/>
                        </a:lnSpc>
                        <a:spcAft>
                          <a:spcPts val="800"/>
                        </a:spcAft>
                      </a:pPr>
                      <a:r>
                        <a:rPr lang="en-AU" sz="1200">
                          <a:effectLst/>
                          <a:latin typeface="Tahoma" pitchFamily="34" charset="0"/>
                          <a:ea typeface="Tahoma" pitchFamily="34" charset="0"/>
                          <a:cs typeface="Tahoma" pitchFamily="34" charset="0"/>
                        </a:rPr>
                        <a:t>Trikala</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Smart city know how to other cities</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Direct sale</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814">
                <a:tc>
                  <a:txBody>
                    <a:bodyPr/>
                    <a:lstStyle/>
                    <a:p>
                      <a:pPr>
                        <a:lnSpc>
                          <a:spcPct val="107000"/>
                        </a:lnSpc>
                        <a:spcAft>
                          <a:spcPts val="800"/>
                        </a:spcAft>
                      </a:pPr>
                      <a:r>
                        <a:rPr lang="en-AU" sz="1200" dirty="0">
                          <a:effectLst/>
                          <a:latin typeface="Tahoma" pitchFamily="34" charset="0"/>
                          <a:ea typeface="Tahoma" pitchFamily="34" charset="0"/>
                          <a:cs typeface="Tahoma" pitchFamily="34" charset="0"/>
                        </a:rPr>
                        <a:t>Geneva</a:t>
                      </a:r>
                      <a:endParaRPr lang="el-GR" sz="1200" dirty="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Develop high speed networks and smart grids for energy management</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Open access network (rent to operator)</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814">
                <a:tc>
                  <a:txBody>
                    <a:bodyPr/>
                    <a:lstStyle/>
                    <a:p>
                      <a:pPr>
                        <a:lnSpc>
                          <a:spcPct val="107000"/>
                        </a:lnSpc>
                        <a:spcAft>
                          <a:spcPts val="800"/>
                        </a:spcAft>
                      </a:pPr>
                      <a:r>
                        <a:rPr lang="en-AU" sz="1200">
                          <a:effectLst/>
                          <a:latin typeface="Tahoma" pitchFamily="34" charset="0"/>
                          <a:ea typeface="Tahoma" pitchFamily="34" charset="0"/>
                          <a:cs typeface="Tahoma" pitchFamily="34" charset="0"/>
                        </a:rPr>
                        <a:t>Zurich</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Develop high speed networks and smart grids for energy management</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Open access network (rent to operator)</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814">
                <a:tc>
                  <a:txBody>
                    <a:bodyPr/>
                    <a:lstStyle/>
                    <a:p>
                      <a:pPr>
                        <a:lnSpc>
                          <a:spcPct val="107000"/>
                        </a:lnSpc>
                        <a:spcAft>
                          <a:spcPts val="800"/>
                        </a:spcAft>
                      </a:pPr>
                      <a:r>
                        <a:rPr lang="en-AU" sz="1200" dirty="0">
                          <a:effectLst/>
                          <a:latin typeface="Tahoma" pitchFamily="34" charset="0"/>
                          <a:ea typeface="Tahoma" pitchFamily="34" charset="0"/>
                          <a:cs typeface="Tahoma" pitchFamily="34" charset="0"/>
                        </a:rPr>
                        <a:t>Australian cases (Brisbane, Queensland, Melbourne)</a:t>
                      </a:r>
                      <a:endParaRPr lang="el-GR" sz="1200" dirty="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Develop new ideas for the urban space</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Full service provider</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754">
                <a:tc>
                  <a:txBody>
                    <a:bodyPr/>
                    <a:lstStyle/>
                    <a:p>
                      <a:pPr>
                        <a:lnSpc>
                          <a:spcPct val="107000"/>
                        </a:lnSpc>
                        <a:spcAft>
                          <a:spcPts val="800"/>
                        </a:spcAft>
                      </a:pPr>
                      <a:r>
                        <a:rPr lang="en-US" sz="1200">
                          <a:effectLst/>
                          <a:latin typeface="Tahoma" pitchFamily="34" charset="0"/>
                          <a:ea typeface="Tahoma" pitchFamily="34" charset="0"/>
                          <a:cs typeface="Tahoma" pitchFamily="34" charset="0"/>
                        </a:rPr>
                        <a:t>New Songdo, Seoul</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City as a product</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Full service provider</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754">
                <a:tc>
                  <a:txBody>
                    <a:bodyPr/>
                    <a:lstStyle/>
                    <a:p>
                      <a:pPr>
                        <a:lnSpc>
                          <a:spcPct val="107000"/>
                        </a:lnSpc>
                        <a:spcAft>
                          <a:spcPts val="800"/>
                        </a:spcAft>
                      </a:pPr>
                      <a:r>
                        <a:rPr lang="en-US" sz="1200">
                          <a:effectLst/>
                          <a:latin typeface="Tahoma" pitchFamily="34" charset="0"/>
                          <a:ea typeface="Tahoma" pitchFamily="34" charset="0"/>
                          <a:cs typeface="Tahoma" pitchFamily="34" charset="0"/>
                        </a:rPr>
                        <a:t>London</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Climate change management</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Full service provider</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754">
                <a:tc>
                  <a:txBody>
                    <a:bodyPr/>
                    <a:lstStyle/>
                    <a:p>
                      <a:pPr>
                        <a:lnSpc>
                          <a:spcPct val="107000"/>
                        </a:lnSpc>
                        <a:spcAft>
                          <a:spcPts val="800"/>
                        </a:spcAft>
                      </a:pPr>
                      <a:r>
                        <a:rPr lang="en-US" sz="1200">
                          <a:effectLst/>
                          <a:latin typeface="Tahoma" pitchFamily="34" charset="0"/>
                          <a:ea typeface="Tahoma" pitchFamily="34" charset="0"/>
                          <a:cs typeface="Tahoma" pitchFamily="34" charset="0"/>
                        </a:rPr>
                        <a:t>Smart Vienna</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Develop standards for smart city solutions</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Value-net-integrators</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754">
                <a:tc>
                  <a:txBody>
                    <a:bodyPr/>
                    <a:lstStyle/>
                    <a:p>
                      <a:pPr>
                        <a:lnSpc>
                          <a:spcPct val="107000"/>
                        </a:lnSpc>
                        <a:spcAft>
                          <a:spcPts val="800"/>
                        </a:spcAft>
                      </a:pPr>
                      <a:r>
                        <a:rPr lang="en-US" sz="1200">
                          <a:effectLst/>
                          <a:latin typeface="Tahoma" pitchFamily="34" charset="0"/>
                          <a:ea typeface="Tahoma" pitchFamily="34" charset="0"/>
                          <a:cs typeface="Tahoma" pitchFamily="34" charset="0"/>
                        </a:rPr>
                        <a:t>New York City</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Develop cloud services and open data</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Information service provider</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814">
                <a:tc>
                  <a:txBody>
                    <a:bodyPr/>
                    <a:lstStyle/>
                    <a:p>
                      <a:pPr>
                        <a:lnSpc>
                          <a:spcPct val="107000"/>
                        </a:lnSpc>
                        <a:spcAft>
                          <a:spcPts val="800"/>
                        </a:spcAft>
                      </a:pPr>
                      <a:r>
                        <a:rPr lang="en-US" sz="1200">
                          <a:effectLst/>
                          <a:latin typeface="Tahoma" pitchFamily="34" charset="0"/>
                          <a:ea typeface="Tahoma" pitchFamily="34" charset="0"/>
                          <a:cs typeface="Tahoma" pitchFamily="34" charset="0"/>
                        </a:rPr>
                        <a:t>World Bank</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Develop cloud services and open data in developing countries’ cities</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Information service provider</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814">
                <a:tc>
                  <a:txBody>
                    <a:bodyPr/>
                    <a:lstStyle/>
                    <a:p>
                      <a:pPr>
                        <a:lnSpc>
                          <a:spcPct val="107000"/>
                        </a:lnSpc>
                        <a:spcAft>
                          <a:spcPts val="800"/>
                        </a:spcAft>
                      </a:pPr>
                      <a:r>
                        <a:rPr lang="en-US" sz="1200">
                          <a:effectLst/>
                          <a:latin typeface="Tahoma" pitchFamily="34" charset="0"/>
                          <a:ea typeface="Tahoma" pitchFamily="34" charset="0"/>
                          <a:cs typeface="Tahoma" pitchFamily="34" charset="0"/>
                        </a:rPr>
                        <a:t>UN ITU</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Standardize smart sustainable city infrastructure</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Open access network (rent to operator)</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814">
                <a:tc>
                  <a:txBody>
                    <a:bodyPr/>
                    <a:lstStyle/>
                    <a:p>
                      <a:pPr>
                        <a:lnSpc>
                          <a:spcPct val="107000"/>
                        </a:lnSpc>
                        <a:spcAft>
                          <a:spcPts val="800"/>
                        </a:spcAft>
                      </a:pPr>
                      <a:r>
                        <a:rPr lang="en-US" sz="1200">
                          <a:effectLst/>
                          <a:latin typeface="Tahoma" pitchFamily="34" charset="0"/>
                          <a:ea typeface="Tahoma" pitchFamily="34" charset="0"/>
                          <a:cs typeface="Tahoma" pitchFamily="34" charset="0"/>
                        </a:rPr>
                        <a:t>UN Habitat</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a:effectLst/>
                          <a:latin typeface="Tahoma" pitchFamily="34" charset="0"/>
                          <a:ea typeface="Tahoma" pitchFamily="34" charset="0"/>
                          <a:cs typeface="Tahoma" pitchFamily="34" charset="0"/>
                        </a:rPr>
                        <a:t>Engage mayors internationally to preserve climate change and establish urban resilience.</a:t>
                      </a:r>
                      <a:endParaRPr lang="el-GR" sz="120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US" sz="1200" dirty="0">
                          <a:effectLst/>
                          <a:latin typeface="Tahoma" pitchFamily="34" charset="0"/>
                          <a:ea typeface="Tahoma" pitchFamily="34" charset="0"/>
                          <a:cs typeface="Tahoma" pitchFamily="34" charset="0"/>
                        </a:rPr>
                        <a:t>N/A</a:t>
                      </a:r>
                      <a:endParaRPr lang="el-GR" sz="1200" dirty="0">
                        <a:effectLst/>
                        <a:latin typeface="Tahoma" pitchFamily="34" charset="0"/>
                        <a:ea typeface="Tahoma" pitchFamily="34" charset="0"/>
                        <a:cs typeface="Tahoma"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1 - Τίτλος"/>
          <p:cNvSpPr>
            <a:spLocks noGrp="1"/>
          </p:cNvSpPr>
          <p:nvPr>
            <p:ph type="title"/>
          </p:nvPr>
        </p:nvSpPr>
        <p:spPr>
          <a:xfrm>
            <a:off x="457200" y="152400"/>
            <a:ext cx="8229600" cy="990600"/>
          </a:xfrm>
        </p:spPr>
        <p:txBody>
          <a:bodyPr>
            <a:normAutofit/>
          </a:bodyPr>
          <a:lstStyle/>
          <a:p>
            <a:r>
              <a:rPr lang="en-US" dirty="0" smtClean="0"/>
              <a:t>Define business models (finance)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Domain study</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n-AU" dirty="0" smtClean="0"/>
              <a:t>a survey is being conducted with experts in smart city domain, with the use of a structured questionnaire with</a:t>
            </a:r>
            <a:r>
              <a:rPr lang="en-AU" sz="2500" dirty="0" smtClean="0"/>
              <a:t>: </a:t>
            </a:r>
            <a:endParaRPr lang="el-GR" sz="2500" dirty="0" smtClean="0"/>
          </a:p>
          <a:p>
            <a:pPr lvl="1"/>
            <a:r>
              <a:rPr lang="en-AU" sz="2500" i="1" dirty="0" smtClean="0"/>
              <a:t>Architecture</a:t>
            </a:r>
            <a:r>
              <a:rPr lang="en-AU" sz="2500" dirty="0" smtClean="0"/>
              <a:t> relative questions</a:t>
            </a:r>
            <a:endParaRPr lang="el-GR" sz="2500" dirty="0" smtClean="0"/>
          </a:p>
          <a:p>
            <a:pPr lvl="1"/>
            <a:r>
              <a:rPr lang="en-AU" sz="2500" i="1" dirty="0" smtClean="0"/>
              <a:t>Data</a:t>
            </a:r>
            <a:r>
              <a:rPr lang="en-AU" sz="2500" dirty="0" smtClean="0"/>
              <a:t> relative questions (sources and structure)</a:t>
            </a:r>
            <a:endParaRPr lang="el-GR" sz="2500" dirty="0" smtClean="0"/>
          </a:p>
          <a:p>
            <a:pPr lvl="1"/>
            <a:r>
              <a:rPr lang="en-AU" sz="2500" dirty="0" smtClean="0"/>
              <a:t>Questions regarding </a:t>
            </a:r>
            <a:r>
              <a:rPr lang="en-AU" sz="2500" i="1" dirty="0" smtClean="0"/>
              <a:t>project and organization management </a:t>
            </a:r>
            <a:endParaRPr lang="el-GR" sz="2500" dirty="0" smtClean="0"/>
          </a:p>
          <a:p>
            <a:pPr lvl="1"/>
            <a:r>
              <a:rPr lang="en-AU" sz="2500" dirty="0" smtClean="0"/>
              <a:t>Details regarding the </a:t>
            </a:r>
            <a:r>
              <a:rPr lang="en-AU" sz="2500" i="1" dirty="0" smtClean="0"/>
              <a:t>components’ selection</a:t>
            </a:r>
            <a:endParaRPr lang="en-AU" dirty="0" smtClean="0"/>
          </a:p>
          <a:p>
            <a:r>
              <a:rPr lang="en-US" dirty="0" smtClean="0"/>
              <a:t>The questionnaire was followed </a:t>
            </a:r>
            <a:r>
              <a:rPr lang="en-AU" dirty="0" smtClean="0"/>
              <a:t>with the experts from the following smart cities: </a:t>
            </a:r>
          </a:p>
          <a:p>
            <a:pPr lvl="1"/>
            <a:r>
              <a:rPr lang="en-AU" dirty="0" smtClean="0"/>
              <a:t>Tampere (Finland); </a:t>
            </a:r>
            <a:r>
              <a:rPr lang="en-AU" dirty="0" err="1" smtClean="0"/>
              <a:t>Trikala</a:t>
            </a:r>
            <a:r>
              <a:rPr lang="en-AU" dirty="0" smtClean="0"/>
              <a:t> (Greece); Geneva and Zurich (Switzerland); Brisbane, Melbourne, Queensland and Roland Victoria (Australia), NYC, Hong Kong,  World Bank.</a:t>
            </a:r>
          </a:p>
          <a:p>
            <a:r>
              <a:rPr lang="en-AU" dirty="0" smtClean="0"/>
              <a:t>Layer determination is affected by</a:t>
            </a:r>
          </a:p>
          <a:p>
            <a:pPr lvl="1"/>
            <a:r>
              <a:rPr lang="en-AU" dirty="0" smtClean="0"/>
              <a:t>network infrastructure and utilities</a:t>
            </a:r>
          </a:p>
          <a:p>
            <a:pPr lvl="1"/>
            <a:r>
              <a:rPr lang="en-AU" dirty="0" smtClean="0"/>
              <a:t>e-services and </a:t>
            </a:r>
          </a:p>
          <a:p>
            <a:pPr lvl="1"/>
            <a:r>
              <a:rPr lang="en-AU" dirty="0" smtClean="0"/>
              <a:t>service stakeholders</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Conclusions #1</a:t>
            </a:r>
            <a:endParaRPr lang="el-GR" dirty="0"/>
          </a:p>
        </p:txBody>
      </p:sp>
      <p:sp>
        <p:nvSpPr>
          <p:cNvPr id="3" name="2 - Θέση περιεχομένου"/>
          <p:cNvSpPr>
            <a:spLocks noGrp="1"/>
          </p:cNvSpPr>
          <p:nvPr>
            <p:ph sz="quarter" idx="1"/>
          </p:nvPr>
        </p:nvSpPr>
        <p:spPr/>
        <p:txBody>
          <a:bodyPr>
            <a:normAutofit lnSpcReduction="10000"/>
          </a:bodyPr>
          <a:lstStyle/>
          <a:p>
            <a:r>
              <a:rPr lang="en-AU" dirty="0" smtClean="0"/>
              <a:t>Literature review results: </a:t>
            </a:r>
          </a:p>
          <a:p>
            <a:pPr lvl="1"/>
            <a:r>
              <a:rPr lang="en-AU" dirty="0" smtClean="0"/>
              <a:t>Architecture selection is independent to the technological approach (It is not clear how the approach affects layer definition)</a:t>
            </a:r>
          </a:p>
          <a:p>
            <a:pPr lvl="1"/>
            <a:r>
              <a:rPr lang="en-AU" dirty="0" smtClean="0"/>
              <a:t>Five types of smart city organization: </a:t>
            </a:r>
          </a:p>
          <a:p>
            <a:pPr lvl="2"/>
            <a:r>
              <a:rPr lang="en-AU" i="1" dirty="0" smtClean="0"/>
              <a:t>public organization</a:t>
            </a:r>
            <a:endParaRPr lang="en-AU" dirty="0" smtClean="0"/>
          </a:p>
          <a:p>
            <a:pPr lvl="2"/>
            <a:r>
              <a:rPr lang="en-AU" i="1" dirty="0" smtClean="0"/>
              <a:t>public-private-partnerships</a:t>
            </a:r>
            <a:r>
              <a:rPr lang="en-AU" dirty="0" smtClean="0"/>
              <a:t>,</a:t>
            </a:r>
          </a:p>
          <a:p>
            <a:pPr lvl="2"/>
            <a:r>
              <a:rPr lang="en-AU" i="1" dirty="0" smtClean="0"/>
              <a:t>State-owned-enterprises</a:t>
            </a:r>
          </a:p>
          <a:p>
            <a:pPr lvl="2"/>
            <a:r>
              <a:rPr lang="en-AU" i="1" dirty="0" smtClean="0"/>
              <a:t>private companies</a:t>
            </a:r>
          </a:p>
          <a:p>
            <a:pPr lvl="2"/>
            <a:r>
              <a:rPr lang="en-AU" i="1" dirty="0" smtClean="0"/>
              <a:t>Project coalitions</a:t>
            </a:r>
          </a:p>
          <a:p>
            <a:pPr lvl="1"/>
            <a:r>
              <a:rPr lang="en-AU" dirty="0" smtClean="0"/>
              <a:t>smart city organization does not affect architecture selection, since all organization forms are observed in n-tier architecture (the role of organization in layer definition is not clear)</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Conclusions #2</a:t>
            </a:r>
            <a:endParaRPr lang="el-GR" dirty="0"/>
          </a:p>
        </p:txBody>
      </p:sp>
      <p:sp>
        <p:nvSpPr>
          <p:cNvPr id="3" name="2 - Θέση περιεχομένου"/>
          <p:cNvSpPr>
            <a:spLocks noGrp="1"/>
          </p:cNvSpPr>
          <p:nvPr>
            <p:ph sz="quarter" idx="1"/>
          </p:nvPr>
        </p:nvSpPr>
        <p:spPr/>
        <p:txBody>
          <a:bodyPr>
            <a:normAutofit/>
          </a:bodyPr>
          <a:lstStyle/>
          <a:p>
            <a:r>
              <a:rPr lang="en-AU" dirty="0" smtClean="0"/>
              <a:t>Literature review results: </a:t>
            </a:r>
          </a:p>
          <a:p>
            <a:pPr lvl="1"/>
            <a:r>
              <a:rPr lang="en-AU" dirty="0" smtClean="0"/>
              <a:t>architecture selection is not influenced by the underlying business (</a:t>
            </a:r>
            <a:r>
              <a:rPr lang="en-AU" b="1" dirty="0" smtClean="0"/>
              <a:t>n-tier architecture is observed with different business models</a:t>
            </a:r>
            <a:r>
              <a:rPr lang="en-AU" dirty="0" smtClean="0"/>
              <a:t>) </a:t>
            </a:r>
          </a:p>
          <a:p>
            <a:pPr lvl="2">
              <a:buNone/>
            </a:pPr>
            <a:r>
              <a:rPr lang="en-AU" i="1" dirty="0" smtClean="0"/>
              <a:t>it is unclear whether layer selection is affected by the business model</a:t>
            </a:r>
            <a:endParaRPr lang="en-AU" dirty="0" smtClean="0"/>
          </a:p>
          <a:p>
            <a:pPr lvl="2"/>
            <a:endParaRPr lang="en-AU" dirty="0" smtClean="0"/>
          </a:p>
          <a:p>
            <a:r>
              <a:rPr lang="en-AU" dirty="0" smtClean="0"/>
              <a:t>Conclusion: smart city architecture’s selection is independent to the technological approach, organization and business models.</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Conclusions #3</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n-US" dirty="0" smtClean="0"/>
              <a:t>Understanding &amp; Developing:</a:t>
            </a:r>
          </a:p>
          <a:p>
            <a:pPr lvl="1"/>
            <a:r>
              <a:rPr lang="en-US" dirty="0" smtClean="0"/>
              <a:t>More preferred architecture: n-tier</a:t>
            </a:r>
          </a:p>
          <a:p>
            <a:pPr lvl="1"/>
            <a:r>
              <a:rPr lang="en-US" dirty="0" smtClean="0"/>
              <a:t>Technological approach, organization and business models do not affect architecture selection</a:t>
            </a:r>
          </a:p>
          <a:p>
            <a:pPr lvl="1"/>
            <a:r>
              <a:rPr lang="en-US" dirty="0" smtClean="0"/>
              <a:t>Network, e-services, stakeholders are factors in layer definition</a:t>
            </a:r>
          </a:p>
          <a:p>
            <a:r>
              <a:rPr lang="en-US" dirty="0" smtClean="0"/>
              <a:t>Organization + Business Modeling:</a:t>
            </a:r>
          </a:p>
          <a:p>
            <a:pPr lvl="1"/>
            <a:r>
              <a:rPr lang="en-US" dirty="0" smtClean="0"/>
              <a:t>Most preferred organization: SOE</a:t>
            </a:r>
          </a:p>
          <a:p>
            <a:pPr lvl="1"/>
            <a:r>
              <a:rPr lang="en-US" dirty="0" smtClean="0"/>
              <a:t>Organization and business models do not affect architecture selection</a:t>
            </a:r>
          </a:p>
          <a:p>
            <a:r>
              <a:rPr lang="en-US" dirty="0" smtClean="0"/>
              <a:t>Strategic control:</a:t>
            </a:r>
          </a:p>
          <a:p>
            <a:pPr lvl="1"/>
            <a:r>
              <a:rPr lang="en-US" dirty="0" smtClean="0"/>
              <a:t>Vienna and Hong Kong: clear strategies with specific vision and mission. </a:t>
            </a:r>
          </a:p>
          <a:p>
            <a:pPr lvl="1"/>
            <a:r>
              <a:rPr lang="en-US" dirty="0" smtClean="0"/>
              <a:t>Melbourne, NYC:  action plans</a:t>
            </a:r>
          </a:p>
          <a:p>
            <a:endParaRPr lang="en-US" dirty="0" smtClean="0"/>
          </a:p>
          <a:p>
            <a:r>
              <a:rPr lang="en-US" dirty="0" smtClean="0"/>
              <a:t>Future thoughts: more secure findings</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Thank you</a:t>
            </a:r>
            <a:endParaRPr lang="el-GR" dirty="0"/>
          </a:p>
        </p:txBody>
      </p:sp>
      <p:sp>
        <p:nvSpPr>
          <p:cNvPr id="3" name="2 - Θέση περιεχομένου"/>
          <p:cNvSpPr>
            <a:spLocks noGrp="1"/>
          </p:cNvSpPr>
          <p:nvPr>
            <p:ph sz="quarter" idx="1"/>
          </p:nvPr>
        </p:nvSpPr>
        <p:spPr/>
        <p:txBody>
          <a:bodyPr>
            <a:normAutofit/>
          </a:bodyPr>
          <a:lstStyle/>
          <a:p>
            <a:pPr algn="ctr"/>
            <a:endParaRPr lang="en-US" dirty="0" smtClean="0"/>
          </a:p>
          <a:p>
            <a:pPr algn="ctr"/>
            <a:endParaRPr lang="en-US" dirty="0" smtClean="0"/>
          </a:p>
          <a:p>
            <a:pPr algn="ctr">
              <a:buNone/>
            </a:pPr>
            <a:r>
              <a:rPr lang="en-US" dirty="0" smtClean="0"/>
              <a:t>Enterprise Architecture for Digital Cities (EADIC)</a:t>
            </a:r>
          </a:p>
          <a:p>
            <a:pPr algn="ctr">
              <a:buNone/>
            </a:pPr>
            <a:r>
              <a:rPr lang="en-US" b="1" dirty="0" smtClean="0"/>
              <a:t>ARCHIMEDES III project</a:t>
            </a:r>
          </a:p>
          <a:p>
            <a:pPr algn="ctr">
              <a:buNone/>
            </a:pPr>
            <a:endParaRPr lang="en-US" dirty="0" smtClean="0"/>
          </a:p>
          <a:p>
            <a:pPr algn="ctr">
              <a:buNone/>
            </a:pPr>
            <a:endParaRPr lang="en-US" dirty="0" smtClean="0"/>
          </a:p>
          <a:p>
            <a:pPr algn="ctr">
              <a:buNone/>
            </a:pPr>
            <a:r>
              <a:rPr lang="en-US" dirty="0" smtClean="0"/>
              <a:t>TEI of Thessaly &amp; Aristotle University of Thessaloniki</a:t>
            </a:r>
          </a:p>
          <a:p>
            <a:pPr algn="ctr">
              <a:buNone/>
            </a:pPr>
            <a:r>
              <a:rPr lang="en-US" dirty="0" smtClean="0"/>
              <a:t>Greece</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Smart city context</a:t>
            </a:r>
            <a:endParaRPr lang="el-GR" dirty="0"/>
          </a:p>
        </p:txBody>
      </p:sp>
      <p:sp>
        <p:nvSpPr>
          <p:cNvPr id="3" name="2 - Θέση περιεχομένου"/>
          <p:cNvSpPr>
            <a:spLocks noGrp="1"/>
          </p:cNvSpPr>
          <p:nvPr>
            <p:ph sz="quarter" idx="1"/>
          </p:nvPr>
        </p:nvSpPr>
        <p:spPr/>
        <p:txBody>
          <a:bodyPr/>
          <a:lstStyle/>
          <a:p>
            <a:r>
              <a:rPr lang="en-US" dirty="0" smtClean="0"/>
              <a:t>urban space description from various perspectives:</a:t>
            </a:r>
          </a:p>
          <a:p>
            <a:pPr lvl="1"/>
            <a:r>
              <a:rPr lang="en-US" dirty="0" smtClean="0"/>
              <a:t>Urban intelligence characteristics</a:t>
            </a:r>
          </a:p>
          <a:p>
            <a:pPr lvl="1"/>
            <a:r>
              <a:rPr lang="en-US" dirty="0" smtClean="0"/>
              <a:t>seven core systems’ model measuring sustainable prosperity</a:t>
            </a:r>
          </a:p>
          <a:p>
            <a:pPr lvl="1"/>
            <a:r>
              <a:rPr lang="en-US" dirty="0" smtClean="0"/>
              <a:t>challenging market area</a:t>
            </a:r>
          </a:p>
          <a:p>
            <a:pPr lvl="1"/>
            <a:r>
              <a:rPr lang="en-US" dirty="0" smtClean="0"/>
              <a:t>ICT as a means to contribute on social challenges</a:t>
            </a:r>
          </a:p>
          <a:p>
            <a:pPr lvl="1"/>
            <a:r>
              <a:rPr lang="en-US" dirty="0" smtClean="0"/>
              <a:t>Living Labs</a:t>
            </a:r>
          </a:p>
          <a:p>
            <a:pPr lvl="1"/>
            <a:r>
              <a:rPr lang="en-US" dirty="0" smtClean="0"/>
              <a:t>information flow that overrides space of places</a:t>
            </a:r>
          </a:p>
          <a:p>
            <a:pPr lvl="1"/>
            <a:r>
              <a:rPr lang="en-AU" dirty="0" smtClean="0"/>
              <a:t>cities from scratch with pervasive technology</a:t>
            </a:r>
          </a:p>
          <a:p>
            <a:pPr lvl="1"/>
            <a:r>
              <a:rPr lang="en-AU" dirty="0" smtClean="0"/>
              <a:t>smart solutions for energy efficient and ecological living</a:t>
            </a:r>
          </a:p>
          <a:p>
            <a:pPr lvl="1"/>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Smart city context</a:t>
            </a:r>
            <a:endParaRPr lang="el-GR" dirty="0"/>
          </a:p>
        </p:txBody>
      </p:sp>
      <p:sp>
        <p:nvSpPr>
          <p:cNvPr id="3" name="2 - Θέση περιεχομένου"/>
          <p:cNvSpPr>
            <a:spLocks noGrp="1"/>
          </p:cNvSpPr>
          <p:nvPr>
            <p:ph sz="quarter" idx="1"/>
          </p:nvPr>
        </p:nvSpPr>
        <p:spPr>
          <a:xfrm>
            <a:off x="457200" y="1219200"/>
            <a:ext cx="3466728" cy="4937760"/>
          </a:xfrm>
        </p:spPr>
        <p:txBody>
          <a:bodyPr>
            <a:normAutofit fontScale="92500" lnSpcReduction="10000"/>
          </a:bodyPr>
          <a:lstStyle/>
          <a:p>
            <a:r>
              <a:rPr lang="en-US" dirty="0" smtClean="0"/>
              <a:t>ITU accepted definition: </a:t>
            </a:r>
          </a:p>
          <a:p>
            <a:pPr lvl="1"/>
            <a:r>
              <a:rPr lang="en-US" i="1" dirty="0" smtClean="0"/>
              <a:t>SSC is an innovative city that uses information and communication technologies (ICTs) and other means to improve quality of life, efficiency of urban operation and services, and competitiveness, while ensuring that it meets the needs of present and future generations with respect to economic, social and environmental aspects.</a:t>
            </a:r>
            <a:endParaRPr lang="en-AU" dirty="0" smtClean="0"/>
          </a:p>
        </p:txBody>
      </p:sp>
      <p:sp>
        <p:nvSpPr>
          <p:cNvPr id="28686"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8673" name="Diagram 1"/>
          <p:cNvGraphicFramePr>
            <a:graphicFrameLocks/>
          </p:cNvGraphicFramePr>
          <p:nvPr/>
        </p:nvGraphicFramePr>
        <p:xfrm>
          <a:off x="3782492" y="1124744"/>
          <a:ext cx="5361508" cy="5394920"/>
        </p:xfrm>
        <a:graphic>
          <a:graphicData uri="http://schemas.openxmlformats.org/drawingml/2006/compatibility">
            <com:legacyDrawing xmlns:com="http://schemas.openxmlformats.org/drawingml/2006/compatibility" spid="_x0000_s28673"/>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How about viable smart city projects?</a:t>
            </a:r>
            <a:endParaRPr lang="el-GR" dirty="0"/>
          </a:p>
        </p:txBody>
      </p:sp>
      <p:sp>
        <p:nvSpPr>
          <p:cNvPr id="3" name="2 - Θέση περιεχομένου"/>
          <p:cNvSpPr>
            <a:spLocks noGrp="1"/>
          </p:cNvSpPr>
          <p:nvPr>
            <p:ph sz="quarter" idx="1"/>
          </p:nvPr>
        </p:nvSpPr>
        <p:spPr/>
        <p:txBody>
          <a:bodyPr>
            <a:normAutofit lnSpcReduction="10000"/>
          </a:bodyPr>
          <a:lstStyle/>
          <a:p>
            <a:r>
              <a:rPr lang="en-US" dirty="0" smtClean="0"/>
              <a:t>ITU definition focuses on city sustainability with the application of intelligence and innovation = smart city</a:t>
            </a:r>
          </a:p>
          <a:p>
            <a:r>
              <a:rPr lang="en-AU" dirty="0" smtClean="0"/>
              <a:t>Question: </a:t>
            </a:r>
            <a:r>
              <a:rPr lang="en-AU" i="1" dirty="0" smtClean="0"/>
              <a:t>how can these innovative and intelligent solutions can “sustain” in terms of social adoption and market success (viability)?</a:t>
            </a:r>
          </a:p>
          <a:p>
            <a:r>
              <a:rPr lang="en-AU" dirty="0" smtClean="0"/>
              <a:t>Methodology: </a:t>
            </a:r>
          </a:p>
          <a:p>
            <a:pPr lvl="1"/>
            <a:r>
              <a:rPr lang="en-AU" dirty="0" smtClean="0"/>
              <a:t>Explore forms and corresponding architectures (understand + develop)</a:t>
            </a:r>
          </a:p>
          <a:p>
            <a:pPr lvl="1"/>
            <a:r>
              <a:rPr lang="en-AU" dirty="0" smtClean="0"/>
              <a:t>Define business models (finance)</a:t>
            </a:r>
          </a:p>
          <a:p>
            <a:pPr lvl="1"/>
            <a:r>
              <a:rPr lang="en-AU" dirty="0" smtClean="0"/>
              <a:t>Realize organization and strategic management systems (strategy)</a:t>
            </a:r>
          </a:p>
          <a:p>
            <a:r>
              <a:rPr lang="en-AU" dirty="0" smtClean="0"/>
              <a:t>Tools: literature + interviews + case study analysis</a:t>
            </a:r>
          </a:p>
          <a:p>
            <a:pPr lvl="1"/>
            <a:endParaRPr lang="en-AU" dirty="0" smtClean="0"/>
          </a:p>
          <a:p>
            <a:pPr lvl="2"/>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How about viable smart city projects?</a:t>
            </a:r>
            <a:endParaRPr lang="el-GR" dirty="0"/>
          </a:p>
        </p:txBody>
      </p:sp>
      <p:pic>
        <p:nvPicPr>
          <p:cNvPr id="6" name="Picture 5"/>
          <p:cNvPicPr>
            <a:picLocks noChangeAspect="1" noChangeArrowheads="1"/>
          </p:cNvPicPr>
          <p:nvPr/>
        </p:nvPicPr>
        <p:blipFill>
          <a:blip r:embed="rId3" cstate="print"/>
          <a:srcRect/>
          <a:stretch>
            <a:fillRect/>
          </a:stretch>
        </p:blipFill>
        <p:spPr bwMode="auto">
          <a:xfrm>
            <a:off x="1331640" y="1412775"/>
            <a:ext cx="7328069" cy="4132049"/>
          </a:xfrm>
          <a:prstGeom prst="rect">
            <a:avLst/>
          </a:prstGeom>
          <a:noFill/>
          <a:ln w="9525">
            <a:noFill/>
            <a:miter lim="800000"/>
            <a:headEnd/>
            <a:tailEnd/>
          </a:ln>
          <a:effectLst/>
        </p:spPr>
      </p:pic>
      <p:sp>
        <p:nvSpPr>
          <p:cNvPr id="7" name="6 - Δεξιό βέλος"/>
          <p:cNvSpPr/>
          <p:nvPr/>
        </p:nvSpPr>
        <p:spPr>
          <a:xfrm flipH="1">
            <a:off x="1907704" y="1412776"/>
            <a:ext cx="6408712" cy="432048"/>
          </a:xfrm>
          <a:prstGeom prst="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l-GR"/>
          </a:p>
        </p:txBody>
      </p:sp>
      <p:sp>
        <p:nvSpPr>
          <p:cNvPr id="8" name="7 - TextBox"/>
          <p:cNvSpPr txBox="1"/>
          <p:nvPr/>
        </p:nvSpPr>
        <p:spPr>
          <a:xfrm>
            <a:off x="0" y="1412776"/>
            <a:ext cx="2232248" cy="369332"/>
          </a:xfrm>
          <a:prstGeom prst="rect">
            <a:avLst/>
          </a:prstGeom>
          <a:noFill/>
        </p:spPr>
        <p:txBody>
          <a:bodyPr wrap="square" rtlCol="0">
            <a:spAutoFit/>
          </a:bodyPr>
          <a:lstStyle/>
          <a:p>
            <a:r>
              <a:rPr lang="en-US" i="1" dirty="0" smtClean="0"/>
              <a:t>Innovation Life-Cycle</a:t>
            </a:r>
            <a:endParaRPr lang="el-GR" i="1" dirty="0"/>
          </a:p>
        </p:txBody>
      </p:sp>
      <p:sp>
        <p:nvSpPr>
          <p:cNvPr id="9" name="8 - Ραβδωτό δεξιό βέλος"/>
          <p:cNvSpPr/>
          <p:nvPr/>
        </p:nvSpPr>
        <p:spPr>
          <a:xfrm rot="5400000">
            <a:off x="2411760" y="5157192"/>
            <a:ext cx="792088" cy="648072"/>
          </a:xfrm>
          <a:prstGeom prst="striped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l-GR"/>
          </a:p>
        </p:txBody>
      </p:sp>
      <p:sp>
        <p:nvSpPr>
          <p:cNvPr id="10" name="9 - Ραβδωτό δεξιό βέλος"/>
          <p:cNvSpPr/>
          <p:nvPr/>
        </p:nvSpPr>
        <p:spPr>
          <a:xfrm rot="5400000">
            <a:off x="3851920" y="5157192"/>
            <a:ext cx="792088" cy="648072"/>
          </a:xfrm>
          <a:prstGeom prst="striped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l-GR"/>
          </a:p>
        </p:txBody>
      </p:sp>
      <p:sp>
        <p:nvSpPr>
          <p:cNvPr id="11" name="10 - Ραβδωτό δεξιό βέλος"/>
          <p:cNvSpPr/>
          <p:nvPr/>
        </p:nvSpPr>
        <p:spPr>
          <a:xfrm rot="5400000">
            <a:off x="5796136" y="5157192"/>
            <a:ext cx="792088" cy="648072"/>
          </a:xfrm>
          <a:prstGeom prst="striped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l-GR"/>
          </a:p>
        </p:txBody>
      </p:sp>
      <p:sp>
        <p:nvSpPr>
          <p:cNvPr id="12" name="11 - Ραβδωτό δεξιό βέλος"/>
          <p:cNvSpPr/>
          <p:nvPr/>
        </p:nvSpPr>
        <p:spPr>
          <a:xfrm rot="5400000">
            <a:off x="6732240" y="5157192"/>
            <a:ext cx="792088" cy="648072"/>
          </a:xfrm>
          <a:prstGeom prst="striped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l-GR"/>
          </a:p>
        </p:txBody>
      </p:sp>
      <p:sp>
        <p:nvSpPr>
          <p:cNvPr id="13" name="12 - Ραβδωτό δεξιό βέλος"/>
          <p:cNvSpPr/>
          <p:nvPr/>
        </p:nvSpPr>
        <p:spPr>
          <a:xfrm rot="5400000">
            <a:off x="7524328" y="5157192"/>
            <a:ext cx="792088" cy="648072"/>
          </a:xfrm>
          <a:prstGeom prst="striped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l-GR"/>
          </a:p>
        </p:txBody>
      </p:sp>
      <p:sp>
        <p:nvSpPr>
          <p:cNvPr id="14" name="13 - TextBox"/>
          <p:cNvSpPr txBox="1"/>
          <p:nvPr/>
        </p:nvSpPr>
        <p:spPr>
          <a:xfrm>
            <a:off x="7380312" y="5949280"/>
            <a:ext cx="1152128" cy="338554"/>
          </a:xfrm>
          <a:prstGeom prst="rect">
            <a:avLst/>
          </a:prstGeom>
          <a:noFill/>
        </p:spPr>
        <p:txBody>
          <a:bodyPr wrap="square" rtlCol="0">
            <a:spAutoFit/>
          </a:bodyPr>
          <a:lstStyle/>
          <a:p>
            <a:pPr algn="ctr"/>
            <a:r>
              <a:rPr lang="en-US" sz="1600" i="1" dirty="0" smtClean="0"/>
              <a:t>Understand</a:t>
            </a:r>
            <a:endParaRPr lang="el-GR" sz="1600" i="1" dirty="0"/>
          </a:p>
        </p:txBody>
      </p:sp>
      <p:sp>
        <p:nvSpPr>
          <p:cNvPr id="15" name="14 - TextBox"/>
          <p:cNvSpPr txBox="1"/>
          <p:nvPr/>
        </p:nvSpPr>
        <p:spPr>
          <a:xfrm>
            <a:off x="5580112" y="5949280"/>
            <a:ext cx="1152128" cy="338554"/>
          </a:xfrm>
          <a:prstGeom prst="rect">
            <a:avLst/>
          </a:prstGeom>
          <a:noFill/>
        </p:spPr>
        <p:txBody>
          <a:bodyPr wrap="square" rtlCol="0">
            <a:spAutoFit/>
          </a:bodyPr>
          <a:lstStyle/>
          <a:p>
            <a:pPr algn="ctr"/>
            <a:r>
              <a:rPr lang="en-US" sz="1600" i="1" dirty="0" smtClean="0"/>
              <a:t>Develop</a:t>
            </a:r>
            <a:endParaRPr lang="el-GR" sz="1600" i="1" dirty="0"/>
          </a:p>
        </p:txBody>
      </p:sp>
      <p:sp>
        <p:nvSpPr>
          <p:cNvPr id="16" name="15 - TextBox"/>
          <p:cNvSpPr txBox="1"/>
          <p:nvPr/>
        </p:nvSpPr>
        <p:spPr>
          <a:xfrm>
            <a:off x="6444208" y="5445224"/>
            <a:ext cx="1296144" cy="1077218"/>
          </a:xfrm>
          <a:prstGeom prst="rect">
            <a:avLst/>
          </a:prstGeom>
          <a:noFill/>
        </p:spPr>
        <p:txBody>
          <a:bodyPr wrap="square" rtlCol="0">
            <a:spAutoFit/>
          </a:bodyPr>
          <a:lstStyle/>
          <a:p>
            <a:pPr algn="ctr"/>
            <a:r>
              <a:rPr lang="en-US" sz="1600" i="1" dirty="0" smtClean="0"/>
              <a:t>Organization</a:t>
            </a:r>
          </a:p>
          <a:p>
            <a:pPr algn="ctr"/>
            <a:r>
              <a:rPr lang="en-US" sz="1600" i="1" dirty="0" smtClean="0"/>
              <a:t>+</a:t>
            </a:r>
          </a:p>
          <a:p>
            <a:pPr algn="ctr"/>
            <a:r>
              <a:rPr lang="en-US" sz="1600" i="1" dirty="0" smtClean="0"/>
              <a:t>Business Modeling</a:t>
            </a:r>
            <a:endParaRPr lang="el-GR" sz="1600" i="1" dirty="0"/>
          </a:p>
        </p:txBody>
      </p:sp>
      <p:sp>
        <p:nvSpPr>
          <p:cNvPr id="17" name="16 - TextBox"/>
          <p:cNvSpPr txBox="1"/>
          <p:nvPr/>
        </p:nvSpPr>
        <p:spPr>
          <a:xfrm>
            <a:off x="3635896" y="5661248"/>
            <a:ext cx="1152128" cy="584775"/>
          </a:xfrm>
          <a:prstGeom prst="rect">
            <a:avLst/>
          </a:prstGeom>
          <a:noFill/>
        </p:spPr>
        <p:txBody>
          <a:bodyPr wrap="square" rtlCol="0">
            <a:spAutoFit/>
          </a:bodyPr>
          <a:lstStyle/>
          <a:p>
            <a:pPr algn="ctr"/>
            <a:r>
              <a:rPr lang="en-US" sz="1600" i="1" dirty="0" smtClean="0"/>
              <a:t>Strategic Control</a:t>
            </a:r>
            <a:endParaRPr lang="el-GR" sz="1600" i="1" dirty="0"/>
          </a:p>
        </p:txBody>
      </p:sp>
      <p:sp>
        <p:nvSpPr>
          <p:cNvPr id="18" name="17 - TextBox"/>
          <p:cNvSpPr txBox="1"/>
          <p:nvPr/>
        </p:nvSpPr>
        <p:spPr>
          <a:xfrm>
            <a:off x="2195736" y="5826750"/>
            <a:ext cx="1152128" cy="338554"/>
          </a:xfrm>
          <a:prstGeom prst="rect">
            <a:avLst/>
          </a:prstGeom>
          <a:noFill/>
        </p:spPr>
        <p:txBody>
          <a:bodyPr wrap="square" rtlCol="0">
            <a:spAutoFit/>
          </a:bodyPr>
          <a:lstStyle/>
          <a:p>
            <a:pPr algn="ctr"/>
            <a:r>
              <a:rPr lang="en-US" sz="1600" i="1" dirty="0" smtClean="0"/>
              <a:t>Viability</a:t>
            </a:r>
            <a:endParaRPr lang="el-GR" sz="1600" i="1" dirty="0"/>
          </a:p>
        </p:txBody>
      </p:sp>
      <p:sp>
        <p:nvSpPr>
          <p:cNvPr id="19" name="18 - TextBox"/>
          <p:cNvSpPr txBox="1"/>
          <p:nvPr/>
        </p:nvSpPr>
        <p:spPr>
          <a:xfrm>
            <a:off x="4644008" y="5085184"/>
            <a:ext cx="1152128" cy="584775"/>
          </a:xfrm>
          <a:prstGeom prst="rect">
            <a:avLst/>
          </a:prstGeom>
          <a:noFill/>
        </p:spPr>
        <p:txBody>
          <a:bodyPr wrap="square" rtlCol="0">
            <a:spAutoFit/>
          </a:bodyPr>
          <a:lstStyle/>
          <a:p>
            <a:pPr algn="ctr"/>
            <a:r>
              <a:rPr lang="en-US" sz="1600" i="1" dirty="0" smtClean="0">
                <a:solidFill>
                  <a:srgbClr val="FF0000"/>
                </a:solidFill>
              </a:rPr>
              <a:t>City Branding?</a:t>
            </a:r>
            <a:endParaRPr lang="el-GR" sz="1600" i="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AU" dirty="0" smtClean="0"/>
              <a:t>Explore forms and corresponding architectures (understand + develop)</a:t>
            </a:r>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n-AU" dirty="0" smtClean="0"/>
              <a:t>various adjectives to “city” </a:t>
            </a:r>
            <a:r>
              <a:rPr lang="en-US" dirty="0" smtClean="0"/>
              <a:t>:</a:t>
            </a:r>
          </a:p>
          <a:p>
            <a:pPr marL="274638" lvl="1" indent="0">
              <a:buNone/>
            </a:pPr>
            <a:r>
              <a:rPr lang="en-AU" dirty="0" smtClean="0"/>
              <a:t>web or online,  knowledge-based,  digital,  smart, wireless or mobile,  broadband,  ubiquitous, green or eco</a:t>
            </a:r>
            <a:endParaRPr lang="en-US" dirty="0" smtClean="0"/>
          </a:p>
          <a:p>
            <a:pPr lvl="1"/>
            <a:r>
              <a:rPr lang="en-US" dirty="0" smtClean="0"/>
              <a:t>&gt;150 worldwide cases</a:t>
            </a:r>
          </a:p>
          <a:p>
            <a:r>
              <a:rPr lang="en-US" dirty="0" smtClean="0"/>
              <a:t>according to the smart infrastructure type:</a:t>
            </a:r>
          </a:p>
          <a:p>
            <a:pPr lvl="1"/>
            <a:r>
              <a:rPr lang="en-US" dirty="0" smtClean="0"/>
              <a:t>Hard infrastructure based: innovations addressing city’s hard infrastructure systems (i.e. transport, water, waste, energy). </a:t>
            </a:r>
          </a:p>
          <a:p>
            <a:pPr lvl="1"/>
            <a:r>
              <a:rPr lang="en-US" dirty="0" smtClean="0"/>
              <a:t>Soft infrastructure based: innovations addressing soft infrastructure and the people of the city (i.e. social and human capital; knowledge, inclusion, participation, social equity, etc.).</a:t>
            </a:r>
          </a:p>
          <a:p>
            <a:r>
              <a:rPr lang="en-US" dirty="0" smtClean="0"/>
              <a:t>According to corresponding development stage:</a:t>
            </a:r>
          </a:p>
          <a:p>
            <a:pPr lvl="1"/>
            <a:r>
              <a:rPr lang="en-US" i="1" dirty="0" smtClean="0"/>
              <a:t>New cities</a:t>
            </a:r>
          </a:p>
          <a:p>
            <a:pPr lvl="1"/>
            <a:r>
              <a:rPr lang="en-US" i="1" dirty="0" smtClean="0"/>
              <a:t>Existing cities</a:t>
            </a:r>
          </a:p>
          <a:p>
            <a:pPr lvl="1"/>
            <a:r>
              <a:rPr lang="en-US" i="1" dirty="0" smtClean="0"/>
              <a:t>Smart plants</a:t>
            </a:r>
            <a:endParaRPr lang="en-US" dirty="0" smtClean="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AU" dirty="0" smtClean="0"/>
              <a:t>Explore forms and corresponding architectures (understand + develop)</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n-US" dirty="0" smtClean="0"/>
              <a:t>Various e-services and </a:t>
            </a:r>
            <a:r>
              <a:rPr lang="en-AU" sz="2500" dirty="0" smtClean="0"/>
              <a:t>provision chain: technologies-suppliers-customers:</a:t>
            </a:r>
            <a:endParaRPr lang="el-GR" sz="2500" dirty="0" smtClean="0"/>
          </a:p>
          <a:p>
            <a:pPr lvl="1"/>
            <a:r>
              <a:rPr lang="en-AU" sz="2500" dirty="0" smtClean="0"/>
              <a:t>Government, Education, Healthcare, Public safety, Real estate Transportation, Utilities etc.</a:t>
            </a:r>
          </a:p>
          <a:p>
            <a:r>
              <a:rPr lang="en-AU" sz="2800" dirty="0" smtClean="0"/>
              <a:t>Architecture types: </a:t>
            </a:r>
          </a:p>
          <a:p>
            <a:pPr lvl="1"/>
            <a:r>
              <a:rPr lang="en-AU" sz="2500" dirty="0" smtClean="0"/>
              <a:t>N-tier</a:t>
            </a:r>
            <a:endParaRPr lang="en-US" sz="2500" dirty="0" smtClean="0"/>
          </a:p>
          <a:p>
            <a:pPr lvl="2"/>
            <a:r>
              <a:rPr lang="en-US" sz="2200" dirty="0" smtClean="0"/>
              <a:t>Dubai City (UAE) (3 layers: infrastructure, data, application)</a:t>
            </a:r>
          </a:p>
          <a:p>
            <a:pPr lvl="2"/>
            <a:r>
              <a:rPr lang="en-US" sz="2200" dirty="0" err="1" smtClean="0"/>
              <a:t>Trikala</a:t>
            </a:r>
            <a:r>
              <a:rPr lang="en-US" sz="2200" dirty="0" smtClean="0"/>
              <a:t> (Greece) (6 layers: data, infrastructure, interconnection, business, service and user)</a:t>
            </a:r>
          </a:p>
          <a:p>
            <a:pPr lvl="2"/>
            <a:r>
              <a:rPr lang="en-US" sz="2200" dirty="0" smtClean="0"/>
              <a:t>Barcelona (Spain)(4 layers: code, nodes, infrastructure and environment)</a:t>
            </a:r>
          </a:p>
          <a:p>
            <a:pPr lvl="2"/>
            <a:r>
              <a:rPr lang="en-US" sz="2200" dirty="0" smtClean="0"/>
              <a:t>Blacksburg Electronic Village (3 layers: infrastructure, content, community)</a:t>
            </a:r>
          </a:p>
          <a:p>
            <a:pPr lvl="2"/>
            <a:r>
              <a:rPr lang="en-US" sz="2200" dirty="0" smtClean="0"/>
              <a:t>Amsterdam (Netherlands)</a:t>
            </a:r>
          </a:p>
          <a:p>
            <a:pPr lvl="2"/>
            <a:r>
              <a:rPr lang="en-US" sz="2200" dirty="0" smtClean="0"/>
              <a:t>Singapore (</a:t>
            </a:r>
            <a:r>
              <a:rPr lang="en-AU" sz="2400" dirty="0" smtClean="0"/>
              <a:t>4 layers: ICT infrastructure, Cognitive infrastructure, Services, Customers) etc.</a:t>
            </a:r>
            <a:endParaRPr lang="en-US" sz="2200" dirty="0" smtClean="0"/>
          </a:p>
          <a:p>
            <a:pPr lvl="1"/>
            <a:endParaRPr lang="en-AU" sz="2500" dirty="0" smtClean="0"/>
          </a:p>
          <a:p>
            <a:pPr lvl="2"/>
            <a:endParaRPr lang="en-AU" dirty="0" smtClean="0"/>
          </a:p>
          <a:p>
            <a:pPr lvl="2"/>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
            </a:r>
            <a:br>
              <a:rPr lang="en-US" dirty="0" smtClean="0"/>
            </a:br>
            <a:r>
              <a:rPr lang="en-AU" dirty="0" smtClean="0"/>
              <a:t>Explore forms and corresponding architectures (understand + develop)</a:t>
            </a:r>
            <a:endParaRPr lang="el-GR" dirty="0"/>
          </a:p>
        </p:txBody>
      </p:sp>
      <p:pic>
        <p:nvPicPr>
          <p:cNvPr id="40962" name="Picture 2"/>
          <p:cNvPicPr>
            <a:picLocks noChangeAspect="1" noChangeArrowheads="1"/>
          </p:cNvPicPr>
          <p:nvPr/>
        </p:nvPicPr>
        <p:blipFill>
          <a:blip r:embed="rId2" cstate="print"/>
          <a:srcRect/>
          <a:stretch>
            <a:fillRect/>
          </a:stretch>
        </p:blipFill>
        <p:spPr bwMode="auto">
          <a:xfrm>
            <a:off x="180528" y="1268760"/>
            <a:ext cx="8783960" cy="5386391"/>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AU" dirty="0" smtClean="0"/>
              <a:t>Explore forms and corresponding architectures (understand + develop)</a:t>
            </a:r>
            <a:endParaRPr lang="el-GR" dirty="0"/>
          </a:p>
        </p:txBody>
      </p:sp>
      <p:sp>
        <p:nvSpPr>
          <p:cNvPr id="3" name="2 - Θέση περιεχομένου"/>
          <p:cNvSpPr>
            <a:spLocks noGrp="1"/>
          </p:cNvSpPr>
          <p:nvPr>
            <p:ph sz="quarter" idx="1"/>
          </p:nvPr>
        </p:nvSpPr>
        <p:spPr/>
        <p:txBody>
          <a:bodyPr>
            <a:normAutofit/>
          </a:bodyPr>
          <a:lstStyle/>
          <a:p>
            <a:r>
              <a:rPr lang="en-US" dirty="0" smtClean="0"/>
              <a:t>Internet-of-Things approach:</a:t>
            </a:r>
          </a:p>
          <a:p>
            <a:pPr lvl="1"/>
            <a:r>
              <a:rPr lang="en-AU" dirty="0" smtClean="0"/>
              <a:t>n-tier is the most appropriate architecture to be followed:</a:t>
            </a:r>
          </a:p>
          <a:p>
            <a:pPr lvl="2"/>
            <a:r>
              <a:rPr lang="en-AU" i="1" dirty="0" smtClean="0"/>
              <a:t>content</a:t>
            </a:r>
            <a:r>
              <a:rPr lang="en-AU" dirty="0" smtClean="0"/>
              <a:t> (provided by city users and stakeholders) </a:t>
            </a:r>
          </a:p>
          <a:p>
            <a:pPr lvl="2"/>
            <a:r>
              <a:rPr lang="en-AU" dirty="0" smtClean="0"/>
              <a:t>is transformed by the </a:t>
            </a:r>
            <a:r>
              <a:rPr lang="en-AU" i="1" dirty="0" err="1" smtClean="0"/>
              <a:t>IoT</a:t>
            </a:r>
            <a:r>
              <a:rPr lang="en-AU" i="1" dirty="0" smtClean="0"/>
              <a:t> infrastructure and services</a:t>
            </a:r>
            <a:r>
              <a:rPr lang="en-AU" dirty="0" smtClean="0"/>
              <a:t> to </a:t>
            </a:r>
          </a:p>
          <a:p>
            <a:pPr lvl="2"/>
            <a:r>
              <a:rPr lang="en-AU" i="1" dirty="0" smtClean="0"/>
              <a:t>benefits</a:t>
            </a:r>
            <a:r>
              <a:rPr lang="en-AU" dirty="0" smtClean="0"/>
              <a:t> (to the same consumers)</a:t>
            </a:r>
            <a:endParaRPr lang="el-GR" dirty="0"/>
          </a:p>
        </p:txBody>
      </p:sp>
      <p:pic>
        <p:nvPicPr>
          <p:cNvPr id="3074" name="Εικόνα 1"/>
          <p:cNvPicPr>
            <a:picLocks noChangeAspect="1" noChangeArrowheads="1"/>
          </p:cNvPicPr>
          <p:nvPr/>
        </p:nvPicPr>
        <p:blipFill>
          <a:blip r:embed="rId3" cstate="print"/>
          <a:srcRect/>
          <a:stretch>
            <a:fillRect/>
          </a:stretch>
        </p:blipFill>
        <p:spPr bwMode="auto">
          <a:xfrm>
            <a:off x="1763688" y="3232139"/>
            <a:ext cx="4392488" cy="3365213"/>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ίζες">
  <a:themeElements>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Ρίζες">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Ρίζες">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94D39951114734F8F2CD5BB541FD2E2" ma:contentTypeVersion="1" ma:contentTypeDescription="Create a new document." ma:contentTypeScope="" ma:versionID="212bc6be7b5392a8b1b6de368450f57f">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FAC736-B272-4AB0-8843-B3C40F353CC8}"/>
</file>

<file path=customXml/itemProps2.xml><?xml version="1.0" encoding="utf-8"?>
<ds:datastoreItem xmlns:ds="http://schemas.openxmlformats.org/officeDocument/2006/customXml" ds:itemID="{6F6390CA-C345-4467-91C1-210B775C1E04}"/>
</file>

<file path=customXml/itemProps3.xml><?xml version="1.0" encoding="utf-8"?>
<ds:datastoreItem xmlns:ds="http://schemas.openxmlformats.org/officeDocument/2006/customXml" ds:itemID="{32093B3B-2321-4202-9CAB-11189F1F1AE7}"/>
</file>

<file path=docProps/app.xml><?xml version="1.0" encoding="utf-8"?>
<Properties xmlns="http://schemas.openxmlformats.org/officeDocument/2006/extended-properties" xmlns:vt="http://schemas.openxmlformats.org/officeDocument/2006/docPropsVTypes">
  <Template>Origin</Template>
  <TotalTime>256</TotalTime>
  <Words>1844</Words>
  <Application>Microsoft Office PowerPoint</Application>
  <PresentationFormat>Προβολή στην οθόνη (4:3)</PresentationFormat>
  <Paragraphs>286</Paragraphs>
  <Slides>17</Slides>
  <Notes>8</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Ρίζες</vt:lpstr>
      <vt:lpstr>Smart Cities: project sustainability and viability</vt:lpstr>
      <vt:lpstr>Smart city context</vt:lpstr>
      <vt:lpstr>Smart city context</vt:lpstr>
      <vt:lpstr>How about viable smart city projects?</vt:lpstr>
      <vt:lpstr>How about viable smart city projects?</vt:lpstr>
      <vt:lpstr>Explore forms and corresponding architectures (understand + develop)</vt:lpstr>
      <vt:lpstr>Explore forms and corresponding architectures (understand + develop)</vt:lpstr>
      <vt:lpstr> Explore forms and corresponding architectures (understand + develop)</vt:lpstr>
      <vt:lpstr>Explore forms and corresponding architectures (understand + develop)</vt:lpstr>
      <vt:lpstr>Realize organization and strategic management systems (strategy)</vt:lpstr>
      <vt:lpstr>Realize organization and strategic management systems (strategy)</vt:lpstr>
      <vt:lpstr>Define business models (finance)</vt:lpstr>
      <vt:lpstr>Domain study</vt:lpstr>
      <vt:lpstr>Conclusions #1</vt:lpstr>
      <vt:lpstr>Conclusions #2</vt:lpstr>
      <vt:lpstr>Conclusions #3</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Ψηφιακές Πόλεις: Ανάλυση υφιστάμενης κατάστασης και ευρήματα βιωσιμότητας</dc:title>
  <dc:creator>lanthopo</dc:creator>
  <cp:lastModifiedBy>user</cp:lastModifiedBy>
  <cp:revision>41</cp:revision>
  <dcterms:created xsi:type="dcterms:W3CDTF">2013-10-04T08:31:35Z</dcterms:created>
  <dcterms:modified xsi:type="dcterms:W3CDTF">2015-02-16T12:02:03Z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0x010100494D39951114734F8F2CD5BB541FD2E2</vt:lpwstr>
  </property>
</Properties>
</file>