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activeX/activeX4.xml" ContentType="application/vnd.ms-office.activeX+xml"/>
  <Override PartName="/ppt/activeX/activeX5.xml" ContentType="application/vnd.ms-office.activeX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48" r:id="rId5"/>
    <p:sldMasterId id="2147483661" r:id="rId6"/>
    <p:sldMasterId id="2147483669" r:id="rId7"/>
  </p:sldMasterIdLst>
  <p:notesMasterIdLst>
    <p:notesMasterId r:id="rId18"/>
  </p:notesMasterIdLst>
  <p:handoutMasterIdLst>
    <p:handoutMasterId r:id="rId19"/>
  </p:handoutMasterIdLst>
  <p:sldIdLst>
    <p:sldId id="261" r:id="rId8"/>
    <p:sldId id="293" r:id="rId9"/>
    <p:sldId id="281" r:id="rId10"/>
    <p:sldId id="297" r:id="rId11"/>
    <p:sldId id="298" r:id="rId12"/>
    <p:sldId id="294" r:id="rId13"/>
    <p:sldId id="296" r:id="rId14"/>
    <p:sldId id="295" r:id="rId15"/>
    <p:sldId id="299" r:id="rId16"/>
    <p:sldId id="28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2">
          <p15:clr>
            <a:srgbClr val="A4A3A4"/>
          </p15:clr>
        </p15:guide>
        <p15:guide id="2" orient="horz" pos="530">
          <p15:clr>
            <a:srgbClr val="A4A3A4"/>
          </p15:clr>
        </p15:guide>
        <p15:guide id="3" orient="horz" pos="3868">
          <p15:clr>
            <a:srgbClr val="A4A3A4"/>
          </p15:clr>
        </p15:guide>
        <p15:guide id="4" pos="360">
          <p15:clr>
            <a:srgbClr val="A4A3A4"/>
          </p15:clr>
        </p15:guide>
        <p15:guide id="5" pos="5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435" autoAdjust="0"/>
    <p:restoredTop sz="96649" autoAdjust="0"/>
  </p:normalViewPr>
  <p:slideViewPr>
    <p:cSldViewPr snapToGrid="0">
      <p:cViewPr varScale="1">
        <p:scale>
          <a:sx n="74" d="100"/>
          <a:sy n="74" d="100"/>
        </p:scale>
        <p:origin x="1112" y="52"/>
      </p:cViewPr>
      <p:guideLst>
        <p:guide orient="horz" pos="1712"/>
        <p:guide orient="horz" pos="530"/>
        <p:guide orient="horz" pos="3868"/>
        <p:guide pos="360"/>
        <p:guide pos="5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notesViewPr>
    <p:cSldViewPr snapToGrid="0" showGuide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B95B0-35DA-4320-8EBF-7A5215A7D67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53968-743C-422B-AFA1-D28B8675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0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DECFD-F5C5-4616-B9CC-07793E2AE827}" type="datetimeFigureOut">
              <a:rPr lang="en-US" smtClean="0"/>
              <a:t>25-Feb-15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555A-7C55-4031-867A-12A124CF5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0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6D095-AD95-44BF-903E-05909BE34B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Mention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since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many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committees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contribute</a:t>
            </a:r>
            <a:r>
              <a:rPr lang="fr-CH" baseline="0" dirty="0" smtClean="0"/>
              <a:t> to smart </a:t>
            </a:r>
            <a:r>
              <a:rPr lang="fr-CH" baseline="0" dirty="0" err="1" smtClean="0"/>
              <a:t>cities</a:t>
            </a:r>
            <a:r>
              <a:rPr lang="fr-CH" baseline="0" dirty="0" smtClean="0"/>
              <a:t>, ISO TMB </a:t>
            </a:r>
            <a:r>
              <a:rPr lang="fr-CH" baseline="0" dirty="0" err="1" smtClean="0"/>
              <a:t>created</a:t>
            </a:r>
            <a:r>
              <a:rPr lang="fr-CH" baseline="0" dirty="0" smtClean="0"/>
              <a:t> an </a:t>
            </a:r>
            <a:r>
              <a:rPr lang="fr-CH" baseline="0" dirty="0" err="1" smtClean="0"/>
              <a:t>Advisory</a:t>
            </a:r>
            <a:r>
              <a:rPr lang="fr-CH" baseline="0" dirty="0" smtClean="0"/>
              <a:t> Group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coordinates</a:t>
            </a:r>
            <a:r>
              <a:rPr lang="fr-CH" baseline="0" dirty="0" smtClean="0"/>
              <a:t> ISO </a:t>
            </a:r>
            <a:r>
              <a:rPr lang="fr-CH" baseline="0" dirty="0" err="1" smtClean="0"/>
              <a:t>work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liaise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IEC’s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recently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created</a:t>
            </a:r>
            <a:r>
              <a:rPr lang="fr-CH" baseline="0" dirty="0" smtClean="0"/>
              <a:t> SEG as </a:t>
            </a:r>
            <a:r>
              <a:rPr lang="fr-CH" baseline="0" dirty="0" err="1" smtClean="0"/>
              <a:t>well</a:t>
            </a:r>
            <a:r>
              <a:rPr lang="fr-CH" baseline="0" dirty="0" smtClean="0"/>
              <a:t> as monitoring </a:t>
            </a:r>
            <a:r>
              <a:rPr lang="fr-CH" baseline="0" dirty="0" err="1" smtClean="0"/>
              <a:t>activities</a:t>
            </a:r>
            <a:r>
              <a:rPr lang="fr-CH" baseline="0" dirty="0" smtClean="0"/>
              <a:t> in ITU and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bodies.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12F5-E5A4-4893-BE64-0421EF4137A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34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resentation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970924"/>
            <a:ext cx="8001000" cy="864111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1500" y="3485617"/>
            <a:ext cx="8001000" cy="22875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32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500" y="2717800"/>
            <a:ext cx="8001000" cy="342265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911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087438"/>
            <a:ext cx="8001000" cy="864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276852"/>
            <a:ext cx="8001000" cy="38635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93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or migration of old PP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3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7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>
          <a:xfrm>
            <a:off x="571499" y="2274438"/>
            <a:ext cx="3757655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half" idx="2"/>
          </p:nvPr>
        </p:nvSpPr>
        <p:spPr>
          <a:xfrm>
            <a:off x="571499" y="3031200"/>
            <a:ext cx="3757655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13369" y="2274438"/>
            <a:ext cx="3759131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13369" y="3031200"/>
            <a:ext cx="3759131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dirty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1500" y="1087438"/>
            <a:ext cx="8001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64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9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pictur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500" y="2717800"/>
            <a:ext cx="8001000" cy="342265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127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71500" y="2717800"/>
            <a:ext cx="8001000" cy="3408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923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500" y="2717800"/>
            <a:ext cx="8001000" cy="342265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38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or migration of old PP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970924"/>
            <a:ext cx="8001000" cy="864111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1500" y="3485617"/>
            <a:ext cx="8001000" cy="22875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1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629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>
          <a:xfrm>
            <a:off x="571500" y="1960563"/>
            <a:ext cx="3757655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half" idx="2"/>
          </p:nvPr>
        </p:nvSpPr>
        <p:spPr>
          <a:xfrm>
            <a:off x="571499" y="2717800"/>
            <a:ext cx="3757655" cy="35811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13369" y="1960563"/>
            <a:ext cx="3759131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13369" y="2717800"/>
            <a:ext cx="3759131" cy="35811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dirty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1500" y="841375"/>
            <a:ext cx="8001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14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or migration of old PP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60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1499" y="2274438"/>
            <a:ext cx="3757655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1499" y="3031200"/>
            <a:ext cx="3757655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13369" y="2274438"/>
            <a:ext cx="3759131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13369" y="3031200"/>
            <a:ext cx="3759131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dirty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1500" y="1087438"/>
            <a:ext cx="8001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01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131" y="274638"/>
            <a:ext cx="8278669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600" b="1" i="0">
                <a:solidFill>
                  <a:srgbClr val="09346A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131" y="1600200"/>
            <a:ext cx="8278669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rgbClr val="3D3D3F"/>
                </a:solidFill>
                <a:latin typeface="Helvetica"/>
              </a:defRPr>
            </a:lvl1pPr>
            <a:lvl2pPr>
              <a:defRPr sz="1800">
                <a:solidFill>
                  <a:srgbClr val="3D3D3F"/>
                </a:solidFill>
                <a:latin typeface="Helvetica"/>
              </a:defRPr>
            </a:lvl2pPr>
            <a:lvl3pPr>
              <a:defRPr sz="1800">
                <a:solidFill>
                  <a:srgbClr val="3D3D3F"/>
                </a:solidFill>
                <a:latin typeface="Helvetica"/>
              </a:defRPr>
            </a:lvl3pPr>
            <a:lvl4pPr>
              <a:defRPr sz="1800">
                <a:solidFill>
                  <a:srgbClr val="3D3D3F"/>
                </a:solidFill>
                <a:latin typeface="Helvetica"/>
              </a:defRPr>
            </a:lvl4pPr>
            <a:lvl5pPr>
              <a:defRPr sz="1800">
                <a:solidFill>
                  <a:srgbClr val="3D3D3F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3225" y="6508750"/>
            <a:ext cx="5624513" cy="331788"/>
          </a:xfrm>
          <a:prstGeom prst="rect">
            <a:avLst/>
          </a:prstGeom>
        </p:spPr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GB" dirty="0" smtClean="0"/>
              <a:t>2012-09-11 and -12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225" y="6157913"/>
            <a:ext cx="7864475" cy="365125"/>
          </a:xfrm>
          <a:prstGeom prst="rect">
            <a:avLst/>
          </a:prstGeom>
        </p:spPr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GB" dirty="0" smtClean="0"/>
              <a:t>Visit to Boeing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06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big pictur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500" y="2717800"/>
            <a:ext cx="8001000" cy="342265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18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71500" y="2717800"/>
            <a:ext cx="8001000" cy="3408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74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5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control" Target="../activeX/activeX3.xml"/><Relationship Id="rId5" Type="http://schemas.openxmlformats.org/officeDocument/2006/relationships/slideLayout" Target="../slideLayouts/slideLayout5.xml"/><Relationship Id="rId10" Type="http://schemas.openxmlformats.org/officeDocument/2006/relationships/control" Target="../activeX/activeX2.xml"/><Relationship Id="rId4" Type="http://schemas.openxmlformats.org/officeDocument/2006/relationships/slideLayout" Target="../slideLayouts/slideLayout4.xml"/><Relationship Id="rId9" Type="http://schemas.openxmlformats.org/officeDocument/2006/relationships/control" Target="../activeX/activeX1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control" Target="../activeX/activeX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control" Target="../activeX/activeX4.xml"/><Relationship Id="rId5" Type="http://schemas.openxmlformats.org/officeDocument/2006/relationships/slideLayout" Target="../slideLayouts/slideLayout11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14" Type="http://schemas.openxmlformats.org/officeDocument/2006/relationships/image" Target="../media/image7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17800"/>
            <a:ext cx="8001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ISO PowerPoint Template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3633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17800"/>
            <a:ext cx="8001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83" name="Image1" r:id="rId9" imgW="9144000" imgH="114480"/>
        </mc:Choice>
        <mc:Fallback>
          <p:control name="Image1" r:id="rId9" imgW="9144000" imgH="114480">
            <p:pic>
              <p:nvPicPr>
                <p:cNvPr id="3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17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" name="Image2" r:id="rId10" imgW="565200" imgH="768240"/>
        </mc:Choice>
        <mc:Fallback>
          <p:control name="Image2" r:id="rId10" imgW="565200" imgH="768240">
            <p:pic>
              <p:nvPicPr>
                <p:cNvPr id="4" name="Imag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71500" y="77788"/>
                  <a:ext cx="566738" cy="768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" name="Image3" r:id="rId11" imgW="501480" imgH="457200"/>
        </mc:Choice>
        <mc:Fallback>
          <p:control name="Image3" r:id="rId11" imgW="501480" imgH="457200">
            <p:pic>
              <p:nvPicPr>
                <p:cNvPr id="5" name="Image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609600" y="336550"/>
                  <a:ext cx="50323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35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78" r:id="rId3"/>
    <p:sldLayoutId id="2147483682" r:id="rId4"/>
    <p:sldLayoutId id="2147483679" r:id="rId5"/>
    <p:sldLayoutId id="214748368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1087438"/>
            <a:ext cx="8001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276852"/>
            <a:ext cx="7994650" cy="386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48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49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2057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</p:spTree>
    <p:controls>
      <mc:AlternateContent xmlns:mc="http://schemas.openxmlformats.org/markup-compatibility/2006">
        <mc:Choice xmlns:v="urn:schemas-microsoft-com:vml" Requires="v">
          <p:control spid="2216" name="Image2" r:id="rId11" imgW="406440" imgH="552600"/>
        </mc:Choice>
        <mc:Fallback>
          <p:control name="Image2" r:id="rId11" imgW="406440" imgH="552600">
            <p:pic>
              <p:nvPicPr>
                <p:cNvPr id="27" name="Imag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71500" y="0"/>
                  <a:ext cx="406400" cy="550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17" name="Image3" r:id="rId12" imgW="361800" imgH="324000"/>
        </mc:Choice>
        <mc:Fallback>
          <p:control name="Image3" r:id="rId12" imgW="361800" imgH="324000">
            <p:pic>
              <p:nvPicPr>
                <p:cNvPr id="28" name="Image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98488" y="185738"/>
                  <a:ext cx="361950" cy="327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478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3" r:id="rId3"/>
    <p:sldLayoutId id="2147483664" r:id="rId4"/>
    <p:sldLayoutId id="2147483667" r:id="rId5"/>
    <p:sldLayoutId id="2147483680" r:id="rId6"/>
    <p:sldLayoutId id="2147483681" r:id="rId7"/>
    <p:sldLayoutId id="214748368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1087438"/>
            <a:ext cx="8001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276852"/>
            <a:ext cx="7994650" cy="386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</p:spTree>
    <p:extLst>
      <p:ext uri="{BB962C8B-B14F-4D97-AF65-F5344CB8AC3E}">
        <p14:creationId xmlns:p14="http://schemas.microsoft.com/office/powerpoint/2010/main" val="31014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6" r:id="rId3"/>
    <p:sldLayoutId id="2147483673" r:id="rId4"/>
    <p:sldLayoutId id="2147483684" r:id="rId5"/>
    <p:sldLayoutId id="2147483685" r:id="rId6"/>
    <p:sldLayoutId id="214748368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1793" r="6058" b="185"/>
          <a:stretch/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1486" y="1949396"/>
            <a:ext cx="7564543" cy="2941781"/>
          </a:xfr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ISO/TMB </a:t>
            </a:r>
            <a:r>
              <a:rPr lang="en-US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Smart Cities </a:t>
            </a:r>
            <a:br>
              <a:rPr lang="en-US" sz="40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Strategic Advisory </a:t>
            </a:r>
            <a:r>
              <a:rPr lang="en-US" sz="40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Group</a:t>
            </a:r>
            <a:r>
              <a:rPr lang="en-US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</a:br>
            <a:r>
              <a:rPr lang="en-US" sz="1800" i="1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Chairman: Graham Colclough</a:t>
            </a:r>
            <a:br>
              <a:rPr lang="en-US" sz="1800" i="1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</a:br>
            <a:r>
              <a:rPr lang="en-US" sz="1800" i="1" dirty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Secretary: Francesco </a:t>
            </a:r>
            <a:r>
              <a:rPr lang="en-US" sz="1800" i="1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Dadaglio</a:t>
            </a:r>
            <a:br>
              <a:rPr lang="en-US" sz="1800" i="1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ITU</a:t>
            </a:r>
            <a:r>
              <a:rPr lang="en-US" sz="1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 “Smart </a:t>
            </a:r>
            <a:r>
              <a:rPr lang="en-US" sz="1800" dirty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Sustainable Cities: a rising priority for </a:t>
            </a:r>
            <a:r>
              <a:rPr lang="en-US" sz="1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decision-makers”</a:t>
            </a:r>
            <a:br>
              <a:rPr lang="en-US" sz="1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3</a:t>
            </a:r>
            <a:r>
              <a:rPr lang="en-US" sz="1800" baseline="300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rd</a:t>
            </a:r>
            <a:r>
              <a:rPr lang="en-US" sz="1800" dirty="0" smtClean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 March </a:t>
            </a:r>
            <a:r>
              <a:rPr lang="en-US" sz="1800" dirty="0">
                <a:solidFill>
                  <a:schemeClr val="bg1"/>
                </a:solidFill>
                <a:effectLst>
                  <a:innerShdw dist="50800" dir="10800000">
                    <a:prstClr val="black"/>
                  </a:innerShdw>
                </a:effectLst>
              </a:rPr>
              <a:t>2015</a:t>
            </a:r>
            <a:endParaRPr lang="fr-FR" sz="1800" i="1" dirty="0">
              <a:solidFill>
                <a:schemeClr val="bg1"/>
              </a:solidFill>
              <a:effectLst>
                <a:innerShdw dist="50800" dir="108000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0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3822"/>
            <a:ext cx="9144000" cy="553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 rot="2074346">
            <a:off x="3588824" y="596537"/>
            <a:ext cx="2102837" cy="140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Stencil" panose="040409050D0802020404" pitchFamily="82" charset="0"/>
              </a:rPr>
              <a:t>THANK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Stencil" panose="040409050D0802020404" pitchFamily="82" charset="0"/>
              </a:rPr>
              <a:t>YOU</a:t>
            </a:r>
            <a:r>
              <a:rPr lang="en-US" sz="2400" dirty="0" smtClean="0">
                <a:solidFill>
                  <a:schemeClr val="tx1"/>
                </a:solidFill>
                <a:latin typeface="Stencil" panose="040409050D0802020404" pitchFamily="82" charset="0"/>
              </a:rPr>
              <a:t>!</a:t>
            </a:r>
            <a:endParaRPr lang="en-US" sz="2400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12475" y="2009955"/>
            <a:ext cx="8074325" cy="414208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cs typeface="Tahoma" pitchFamily="34" charset="0"/>
              </a:rPr>
              <a:t>ISO Smart Cities Strategic Advisory Group Mandate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cs typeface="Tahom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cs typeface="Tahoma" pitchFamily="34" charset="0"/>
              </a:rPr>
              <a:t>Approach &amp; Progress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chemeClr val="tx1"/>
              </a:solidFill>
              <a:cs typeface="Tahom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cs typeface="Tahoma" pitchFamily="34" charset="0"/>
              </a:rPr>
              <a:t>Q&amp;A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9071" y="327804"/>
            <a:ext cx="7747329" cy="5089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Agenda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8" y="6478267"/>
            <a:ext cx="1615607" cy="253218"/>
          </a:xfrm>
        </p:spPr>
        <p:txBody>
          <a:bodyPr/>
          <a:lstStyle/>
          <a:p>
            <a:fld id="{DBEC67F4-5112-4264-8CE8-925E56151A09}" type="datetime1">
              <a:rPr lang="en-US" smtClean="0"/>
              <a:t>26-Feb-15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5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401" y="159686"/>
            <a:ext cx="8001000" cy="86411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Smart Cities Strategic Advisory </a:t>
            </a:r>
            <a:r>
              <a:rPr lang="en-US" sz="3600" dirty="0" smtClean="0"/>
              <a:t>Group </a:t>
            </a:r>
            <a:r>
              <a:rPr lang="en-US" sz="3600" dirty="0"/>
              <a:t>M</a:t>
            </a:r>
            <a:r>
              <a:rPr lang="en-US" sz="3600" dirty="0" smtClean="0"/>
              <a:t>andate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211" y="1634311"/>
            <a:ext cx="789667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Clear </a:t>
            </a:r>
            <a:r>
              <a:rPr lang="en-US" sz="2400" b="1" dirty="0" smtClean="0">
                <a:solidFill>
                  <a:srgbClr val="00B050"/>
                </a:solidFill>
              </a:rPr>
              <a:t>working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definition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of ‘smart cities’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Describe smart cities </a:t>
            </a:r>
            <a:r>
              <a:rPr lang="en-US" sz="2400" b="1" dirty="0" smtClean="0">
                <a:solidFill>
                  <a:srgbClr val="00B050"/>
                </a:solidFill>
              </a:rPr>
              <a:t>landscape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&amp; identify aspects most relevant to ISO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Review </a:t>
            </a:r>
            <a:r>
              <a:rPr lang="en-US" sz="2400" b="1" dirty="0" smtClean="0">
                <a:solidFill>
                  <a:srgbClr val="00B050"/>
                </a:solidFill>
              </a:rPr>
              <a:t>existing initiatives </a:t>
            </a:r>
            <a:r>
              <a:rPr lang="en-US" sz="2400" dirty="0" smtClean="0"/>
              <a:t>and activities in ISO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Gap </a:t>
            </a:r>
            <a:r>
              <a:rPr lang="en-US" sz="2400" b="1" dirty="0" smtClean="0">
                <a:solidFill>
                  <a:srgbClr val="00B050"/>
                </a:solidFill>
              </a:rPr>
              <a:t>analysis </a:t>
            </a:r>
            <a:r>
              <a:rPr lang="en-US" sz="2400" dirty="0" smtClean="0"/>
              <a:t>– areas for ISO work, and </a:t>
            </a:r>
            <a:r>
              <a:rPr lang="en-US" sz="2400" b="1" dirty="0" smtClean="0">
                <a:solidFill>
                  <a:srgbClr val="00B050"/>
                </a:solidFill>
              </a:rPr>
              <a:t>collaboration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across standards bodies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2400" dirty="0" smtClean="0"/>
              <a:t>Coordinate </a:t>
            </a:r>
            <a:r>
              <a:rPr lang="en-US" sz="2400" dirty="0" smtClean="0"/>
              <a:t>ISO input and nomination of experts to IEC/SEG 1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99" y="4744120"/>
            <a:ext cx="1758591" cy="185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851889" y="527094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Launch June 2014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43263" y="574010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Report September 2015</a:t>
            </a:r>
            <a:endParaRPr lang="en-US" i="1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768098" y="6469554"/>
            <a:ext cx="1615607" cy="2532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EC67F4-5112-4264-8CE8-925E56151A09}" type="datetime1">
              <a:rPr lang="en-US" sz="1100" smtClean="0"/>
              <a:pPr/>
              <a:t>26-Feb-15</a:t>
            </a:fld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349460" y="5208476"/>
            <a:ext cx="2499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ysClr val="windowText" lastClr="000000"/>
                </a:solidFill>
              </a:rPr>
              <a:t>14 experts</a:t>
            </a:r>
          </a:p>
          <a:p>
            <a:r>
              <a:rPr lang="en-US" i="1" dirty="0" smtClean="0">
                <a:solidFill>
                  <a:sysClr val="windowText" lastClr="000000"/>
                </a:solidFill>
              </a:rPr>
              <a:t>4 </a:t>
            </a:r>
            <a:r>
              <a:rPr lang="en-US" i="1" dirty="0">
                <a:solidFill>
                  <a:sysClr val="windowText" lastClr="000000"/>
                </a:solidFill>
              </a:rPr>
              <a:t>liaison reps</a:t>
            </a:r>
          </a:p>
          <a:p>
            <a:r>
              <a:rPr lang="en-US" i="1" dirty="0">
                <a:solidFill>
                  <a:sysClr val="windowText" lastClr="000000"/>
                </a:solidFill>
              </a:rPr>
              <a:t>8 observers</a:t>
            </a:r>
          </a:p>
        </p:txBody>
      </p:sp>
    </p:spTree>
    <p:extLst>
      <p:ext uri="{BB962C8B-B14F-4D97-AF65-F5344CB8AC3E}">
        <p14:creationId xmlns:p14="http://schemas.microsoft.com/office/powerpoint/2010/main" val="524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215" y="366467"/>
            <a:ext cx="7435970" cy="55877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Advisory Group Scope &amp; Approach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8" y="6469639"/>
            <a:ext cx="1615607" cy="253218"/>
          </a:xfrm>
        </p:spPr>
        <p:txBody>
          <a:bodyPr/>
          <a:lstStyle/>
          <a:p>
            <a:fld id="{DBEC67F4-5112-4264-8CE8-925E56151A09}" type="datetime1">
              <a:rPr lang="en-US" smtClean="0"/>
              <a:t>26-Feb-15</a:t>
            </a:fld>
            <a:endParaRPr lang="en-US" dirty="0"/>
          </a:p>
        </p:txBody>
      </p:sp>
      <p:sp>
        <p:nvSpPr>
          <p:cNvPr id="29" name="Folded Corner 28"/>
          <p:cNvSpPr/>
          <p:nvPr/>
        </p:nvSpPr>
        <p:spPr>
          <a:xfrm>
            <a:off x="6655343" y="4888339"/>
            <a:ext cx="2242259" cy="1085425"/>
          </a:xfrm>
          <a:prstGeom prst="foldedCorner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0" name="Folded Corner 29"/>
          <p:cNvSpPr/>
          <p:nvPr/>
        </p:nvSpPr>
        <p:spPr>
          <a:xfrm>
            <a:off x="4302552" y="4886012"/>
            <a:ext cx="2242259" cy="1085425"/>
          </a:xfrm>
          <a:prstGeom prst="foldedCorner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1" name="Folded Corner 30"/>
          <p:cNvSpPr/>
          <p:nvPr/>
        </p:nvSpPr>
        <p:spPr>
          <a:xfrm>
            <a:off x="4916589" y="3191412"/>
            <a:ext cx="3219977" cy="1152857"/>
          </a:xfrm>
          <a:prstGeom prst="foldedCorner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4" name="Folded Corner 33"/>
          <p:cNvSpPr/>
          <p:nvPr/>
        </p:nvSpPr>
        <p:spPr>
          <a:xfrm>
            <a:off x="4919578" y="1382798"/>
            <a:ext cx="3216989" cy="1228280"/>
          </a:xfrm>
          <a:prstGeom prst="foldedCorner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5" name="Folded Corner 34"/>
          <p:cNvSpPr/>
          <p:nvPr/>
        </p:nvSpPr>
        <p:spPr>
          <a:xfrm>
            <a:off x="579295" y="3111416"/>
            <a:ext cx="3216989" cy="1028366"/>
          </a:xfrm>
          <a:prstGeom prst="foldedCorner">
            <a:avLst>
              <a:gd name="adj" fmla="val 29436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6" name="Folded Corner 35"/>
          <p:cNvSpPr/>
          <p:nvPr/>
        </p:nvSpPr>
        <p:spPr>
          <a:xfrm>
            <a:off x="579295" y="4298390"/>
            <a:ext cx="3216989" cy="1670640"/>
          </a:xfrm>
          <a:prstGeom prst="foldedCorner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7" name="Folded Corner 36"/>
          <p:cNvSpPr/>
          <p:nvPr/>
        </p:nvSpPr>
        <p:spPr>
          <a:xfrm>
            <a:off x="579294" y="1392892"/>
            <a:ext cx="3216989" cy="1538437"/>
          </a:xfrm>
          <a:prstGeom prst="foldedCorner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8" name="TextBox 37"/>
          <p:cNvSpPr txBox="1"/>
          <p:nvPr/>
        </p:nvSpPr>
        <p:spPr>
          <a:xfrm>
            <a:off x="579296" y="1376953"/>
            <a:ext cx="3138689" cy="15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FF0000"/>
                </a:solidFill>
              </a:rPr>
              <a:t>#1 </a:t>
            </a:r>
            <a:r>
              <a:rPr lang="en-GB" sz="1662" b="1" dirty="0">
                <a:solidFill>
                  <a:srgbClr val="00B0F0"/>
                </a:solidFill>
              </a:rPr>
              <a:t>Definitions</a:t>
            </a:r>
          </a:p>
          <a:p>
            <a:pPr marL="159731" indent="-15973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 smtClean="0"/>
              <a:t>‘Common-usage</a:t>
            </a:r>
            <a:r>
              <a:rPr lang="en-GB" sz="1292" dirty="0"/>
              <a:t>’ </a:t>
            </a:r>
            <a:r>
              <a:rPr lang="en-GB" sz="1292" i="1" dirty="0" smtClean="0"/>
              <a:t>&amp; </a:t>
            </a:r>
            <a:r>
              <a:rPr lang="en-GB" sz="1292" dirty="0" smtClean="0"/>
              <a:t>‘</a:t>
            </a:r>
            <a:r>
              <a:rPr lang="en-GB" sz="1292" dirty="0"/>
              <a:t>precise</a:t>
            </a:r>
            <a:r>
              <a:rPr lang="en-GB" sz="1292" dirty="0" smtClean="0"/>
              <a:t>’</a:t>
            </a:r>
            <a:endParaRPr lang="en-GB" sz="1292" dirty="0"/>
          </a:p>
          <a:p>
            <a:pPr marL="159731" indent="-15973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 smtClean="0"/>
              <a:t>Meaningful </a:t>
            </a:r>
            <a:r>
              <a:rPr lang="en-GB" sz="1292" dirty="0"/>
              <a:t>and useful at leadership &amp; operational levels</a:t>
            </a:r>
            <a:endParaRPr lang="en-GB" sz="1292" dirty="0"/>
          </a:p>
          <a:p>
            <a:pPr marL="159731" indent="-15973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Put context to various key words (e.g. smart/sustainable/resilient &amp; city/community)</a:t>
            </a:r>
            <a:endParaRPr lang="en-US" sz="1292" dirty="0"/>
          </a:p>
        </p:txBody>
      </p:sp>
      <p:sp>
        <p:nvSpPr>
          <p:cNvPr id="39" name="TextBox 38"/>
          <p:cNvSpPr txBox="1"/>
          <p:nvPr/>
        </p:nvSpPr>
        <p:spPr>
          <a:xfrm>
            <a:off x="579295" y="4319358"/>
            <a:ext cx="3212260" cy="15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FF0000"/>
                </a:solidFill>
              </a:rPr>
              <a:t>#3 </a:t>
            </a:r>
            <a:r>
              <a:rPr lang="en-GB" sz="1662" b="1" dirty="0">
                <a:solidFill>
                  <a:srgbClr val="00B0F0"/>
                </a:solidFill>
              </a:rPr>
              <a:t>Standards Inventory</a:t>
            </a:r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i="1" dirty="0" smtClean="0">
                <a:solidFill>
                  <a:srgbClr val="00B0F0"/>
                </a:solidFill>
              </a:rPr>
              <a:t>Vision:</a:t>
            </a:r>
            <a:r>
              <a:rPr lang="en-GB" sz="1292" i="1" dirty="0" smtClean="0"/>
              <a:t> easy role/needs-based navigator to SDO &amp; other guidance</a:t>
            </a:r>
            <a:endParaRPr lang="en-US" sz="1292" i="1" dirty="0" smtClean="0"/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i="1" dirty="0" smtClean="0">
                <a:solidFill>
                  <a:srgbClr val="00B0F0"/>
                </a:solidFill>
              </a:rPr>
              <a:t>Inventory </a:t>
            </a:r>
          </a:p>
          <a:p>
            <a:pPr marL="630238" lvl="1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i="1" dirty="0" smtClean="0"/>
              <a:t>Existing / In Process</a:t>
            </a:r>
            <a:endParaRPr lang="en-GB" sz="1292" dirty="0"/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i="1" dirty="0">
                <a:solidFill>
                  <a:srgbClr val="00B0F0"/>
                </a:solidFill>
              </a:rPr>
              <a:t>Framework, </a:t>
            </a:r>
            <a:r>
              <a:rPr lang="en-GB" sz="1292" dirty="0"/>
              <a:t>synthesis of existing for </a:t>
            </a:r>
            <a:r>
              <a:rPr lang="en-GB" sz="1292" dirty="0" smtClean="0"/>
              <a:t>mapping purposes</a:t>
            </a:r>
            <a:endParaRPr lang="en-GB" sz="1292" dirty="0"/>
          </a:p>
        </p:txBody>
      </p:sp>
      <p:sp>
        <p:nvSpPr>
          <p:cNvPr id="41" name="TextBox 40"/>
          <p:cNvSpPr txBox="1"/>
          <p:nvPr/>
        </p:nvSpPr>
        <p:spPr>
          <a:xfrm>
            <a:off x="579294" y="1025577"/>
            <a:ext cx="321698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2" b="1" i="1" dirty="0">
                <a:solidFill>
                  <a:srgbClr val="FF0000"/>
                </a:solidFill>
              </a:rPr>
              <a:t>Supply Driven</a:t>
            </a:r>
            <a:endParaRPr lang="en-US" sz="1477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16588" y="3207864"/>
            <a:ext cx="3141562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FF0000"/>
                </a:solidFill>
              </a:rPr>
              <a:t>#5 </a:t>
            </a:r>
            <a:r>
              <a:rPr lang="en-GB" sz="1662" b="1" dirty="0">
                <a:solidFill>
                  <a:srgbClr val="00B0F0"/>
                </a:solidFill>
              </a:rPr>
              <a:t>Gap (&amp; Overlap) Analysis</a:t>
            </a:r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3-layer model: Strategic Guide; </a:t>
            </a:r>
            <a:r>
              <a:rPr lang="en-GB" sz="1292" dirty="0" err="1"/>
              <a:t>Mgmt</a:t>
            </a:r>
            <a:r>
              <a:rPr lang="en-GB" sz="1292" dirty="0"/>
              <a:t> Framework; Technical Specification</a:t>
            </a:r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Inter-dependencies; overlaps &amp; gaps; priorities</a:t>
            </a:r>
            <a:endParaRPr lang="en-US" sz="1292" dirty="0"/>
          </a:p>
        </p:txBody>
      </p:sp>
      <p:sp>
        <p:nvSpPr>
          <p:cNvPr id="44" name="TextBox 43"/>
          <p:cNvSpPr txBox="1"/>
          <p:nvPr/>
        </p:nvSpPr>
        <p:spPr>
          <a:xfrm>
            <a:off x="570670" y="3086889"/>
            <a:ext cx="3216989" cy="9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FF0000"/>
                </a:solidFill>
              </a:rPr>
              <a:t>#2 </a:t>
            </a:r>
            <a:r>
              <a:rPr lang="en-GB" sz="1662" b="1" dirty="0">
                <a:solidFill>
                  <a:srgbClr val="00B0F0"/>
                </a:solidFill>
              </a:rPr>
              <a:t>Landscape</a:t>
            </a:r>
          </a:p>
          <a:p>
            <a:pPr marL="159731" indent="-15973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 smtClean="0"/>
              <a:t>Market features </a:t>
            </a:r>
            <a:r>
              <a:rPr lang="en-GB" sz="1292" dirty="0"/>
              <a:t>&amp; characteristics, &amp; relevance to ISO </a:t>
            </a:r>
            <a:r>
              <a:rPr lang="en-GB" sz="1292" dirty="0" smtClean="0"/>
              <a:t>activities</a:t>
            </a:r>
          </a:p>
          <a:p>
            <a:pPr marL="159731" indent="-15973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 smtClean="0"/>
              <a:t>Perspectives: city, industry, investor</a:t>
            </a:r>
            <a:endParaRPr lang="en-US" sz="1292" dirty="0"/>
          </a:p>
        </p:txBody>
      </p:sp>
      <p:sp>
        <p:nvSpPr>
          <p:cNvPr id="45" name="TextBox 44"/>
          <p:cNvSpPr txBox="1"/>
          <p:nvPr/>
        </p:nvSpPr>
        <p:spPr>
          <a:xfrm>
            <a:off x="4916679" y="1380471"/>
            <a:ext cx="3172242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FF0000"/>
                </a:solidFill>
              </a:rPr>
              <a:t>#4 </a:t>
            </a:r>
            <a:r>
              <a:rPr lang="en-GB" sz="1662" b="1" dirty="0">
                <a:solidFill>
                  <a:srgbClr val="00B0F0"/>
                </a:solidFill>
              </a:rPr>
              <a:t>Needs Assessment</a:t>
            </a:r>
          </a:p>
          <a:p>
            <a:pPr marL="159731" indent="-15973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Survey of Cities; City </a:t>
            </a:r>
            <a:r>
              <a:rPr lang="en-GB" sz="1292" dirty="0" smtClean="0"/>
              <a:t>Networks; International Associations</a:t>
            </a:r>
            <a:endParaRPr lang="en-GB" sz="1292" dirty="0"/>
          </a:p>
          <a:p>
            <a:pPr marL="159731" indent="-15973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 smtClean="0"/>
              <a:t>Develop and test hypotheses; access opinions; determine priorities</a:t>
            </a:r>
            <a:endParaRPr lang="en-GB" sz="1292" dirty="0"/>
          </a:p>
        </p:txBody>
      </p:sp>
      <p:sp>
        <p:nvSpPr>
          <p:cNvPr id="48" name="TextBox 47"/>
          <p:cNvSpPr txBox="1"/>
          <p:nvPr/>
        </p:nvSpPr>
        <p:spPr>
          <a:xfrm>
            <a:off x="4324696" y="4913088"/>
            <a:ext cx="2259118" cy="9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FF0000"/>
                </a:solidFill>
              </a:rPr>
              <a:t>#6 </a:t>
            </a:r>
            <a:r>
              <a:rPr lang="en-GB" sz="1662" b="1" dirty="0">
                <a:solidFill>
                  <a:srgbClr val="00B0F0"/>
                </a:solidFill>
              </a:rPr>
              <a:t>Action Plan</a:t>
            </a:r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Roadmap</a:t>
            </a:r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Recommendations </a:t>
            </a:r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Plan &amp; action parties</a:t>
            </a:r>
            <a:endParaRPr lang="en-US" sz="1292" dirty="0"/>
          </a:p>
        </p:txBody>
      </p:sp>
      <p:sp>
        <p:nvSpPr>
          <p:cNvPr id="49" name="TextBox 48"/>
          <p:cNvSpPr txBox="1"/>
          <p:nvPr/>
        </p:nvSpPr>
        <p:spPr>
          <a:xfrm>
            <a:off x="6705555" y="4872859"/>
            <a:ext cx="2259118" cy="9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FF0000"/>
                </a:solidFill>
              </a:rPr>
              <a:t>#7 </a:t>
            </a:r>
            <a:r>
              <a:rPr lang="en-GB" sz="1662" b="1" dirty="0">
                <a:solidFill>
                  <a:srgbClr val="00B0F0"/>
                </a:solidFill>
              </a:rPr>
              <a:t>Engagement</a:t>
            </a:r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Stakeholder </a:t>
            </a:r>
            <a:r>
              <a:rPr lang="en-GB" sz="1292" dirty="0" smtClean="0"/>
              <a:t>engagement</a:t>
            </a:r>
            <a:endParaRPr lang="en-GB" sz="1292" dirty="0"/>
          </a:p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1292" dirty="0"/>
              <a:t>Recommendations for dissemination</a:t>
            </a:r>
            <a:endParaRPr lang="en-US" sz="1292" dirty="0"/>
          </a:p>
        </p:txBody>
      </p:sp>
      <p:sp>
        <p:nvSpPr>
          <p:cNvPr id="50" name="TextBox 49"/>
          <p:cNvSpPr txBox="1"/>
          <p:nvPr/>
        </p:nvSpPr>
        <p:spPr>
          <a:xfrm>
            <a:off x="4824953" y="1025579"/>
            <a:ext cx="354219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2" b="1" i="1" dirty="0">
                <a:solidFill>
                  <a:srgbClr val="FF0000"/>
                </a:solidFill>
              </a:rPr>
              <a:t>Demand Driven</a:t>
            </a:r>
            <a:endParaRPr lang="en-US" sz="1477" i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34" idx="2"/>
            <a:endCxn id="31" idx="0"/>
          </p:cNvCxnSpPr>
          <p:nvPr/>
        </p:nvCxnSpPr>
        <p:spPr>
          <a:xfrm flipH="1">
            <a:off x="6526578" y="2611077"/>
            <a:ext cx="1494" cy="580335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869972" y="1391060"/>
            <a:ext cx="372289" cy="4576449"/>
          </a:xfrm>
          <a:prstGeom prst="rightBrace">
            <a:avLst>
              <a:gd name="adj1" fmla="val 54217"/>
              <a:gd name="adj2" fmla="val 5109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cxnSp>
        <p:nvCxnSpPr>
          <p:cNvPr id="53" name="Straight Arrow Connector 52"/>
          <p:cNvCxnSpPr>
            <a:stCxn id="52" idx="1"/>
            <a:endCxn id="31" idx="1"/>
          </p:cNvCxnSpPr>
          <p:nvPr/>
        </p:nvCxnSpPr>
        <p:spPr>
          <a:xfrm>
            <a:off x="4242261" y="3729534"/>
            <a:ext cx="674329" cy="38307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2"/>
            <a:endCxn id="30" idx="0"/>
          </p:cNvCxnSpPr>
          <p:nvPr/>
        </p:nvCxnSpPr>
        <p:spPr>
          <a:xfrm flipH="1">
            <a:off x="5423682" y="4344269"/>
            <a:ext cx="1102896" cy="541743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1" idx="2"/>
            <a:endCxn id="29" idx="0"/>
          </p:cNvCxnSpPr>
          <p:nvPr/>
        </p:nvCxnSpPr>
        <p:spPr>
          <a:xfrm>
            <a:off x="6526578" y="4344269"/>
            <a:ext cx="1249895" cy="544070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714" y="4531581"/>
            <a:ext cx="354219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2" b="1" i="1" dirty="0">
                <a:solidFill>
                  <a:srgbClr val="FF0000"/>
                </a:solidFill>
              </a:rPr>
              <a:t>Conclusions</a:t>
            </a:r>
            <a:endParaRPr lang="en-US" sz="1662" b="1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43568" y="2843456"/>
            <a:ext cx="354219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2" b="1" i="1" dirty="0">
                <a:solidFill>
                  <a:srgbClr val="FF0000"/>
                </a:solidFill>
              </a:rPr>
              <a:t>Analysis</a:t>
            </a:r>
            <a:endParaRPr lang="en-US" sz="1662" b="1" i="1" dirty="0">
              <a:solidFill>
                <a:srgbClr val="FF0000"/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04800" y="6101135"/>
            <a:ext cx="8648700" cy="496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Priority - </a:t>
            </a:r>
            <a:r>
              <a:rPr lang="en-US" sz="2000" b="1" dirty="0" smtClean="0"/>
              <a:t>cooperate</a:t>
            </a:r>
            <a:r>
              <a:rPr lang="en-US" sz="2000" dirty="0" smtClean="0"/>
              <a:t> &amp; </a:t>
            </a:r>
            <a:r>
              <a:rPr lang="en-US" sz="2000" b="1" dirty="0" smtClean="0"/>
              <a:t>avoid duplication </a:t>
            </a:r>
            <a:r>
              <a:rPr lang="en-US" sz="2000" dirty="0" smtClean="0"/>
              <a:t>of efforts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2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88" y="379562"/>
            <a:ext cx="7384211" cy="103337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A </a:t>
            </a:r>
            <a:r>
              <a:rPr lang="en-GB" sz="3200" dirty="0" smtClean="0">
                <a:solidFill>
                  <a:schemeClr val="tx1"/>
                </a:solidFill>
              </a:rPr>
              <a:t>city-needs-led approach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621" y="6437218"/>
            <a:ext cx="5624513" cy="331788"/>
          </a:xfrm>
        </p:spPr>
        <p:txBody>
          <a:bodyPr/>
          <a:lstStyle/>
          <a:p>
            <a:fld id="{5A53F112-4E62-4D44-9023-DDDCC423A970}" type="datetime1">
              <a:rPr lang="en-US" smtClean="0"/>
              <a:t>26-Feb-15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536" y="2811279"/>
            <a:ext cx="4174899" cy="30137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3" y="2598064"/>
            <a:ext cx="3933304" cy="359066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27664" y="1533028"/>
            <a:ext cx="2280977" cy="35169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2" dirty="0" smtClean="0">
                <a:solidFill>
                  <a:schemeClr val="accent6">
                    <a:lumMod val="50000"/>
                  </a:schemeClr>
                </a:solidFill>
              </a:rPr>
              <a:t>3-layer </a:t>
            </a:r>
            <a:r>
              <a:rPr lang="en-GB" sz="1662" dirty="0">
                <a:solidFill>
                  <a:schemeClr val="accent6">
                    <a:lumMod val="50000"/>
                  </a:schemeClr>
                </a:solidFill>
              </a:rPr>
              <a:t>cascade</a:t>
            </a:r>
            <a:endParaRPr lang="en-US" sz="1662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15850" y="1533028"/>
            <a:ext cx="2280977" cy="35169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2" dirty="0">
                <a:solidFill>
                  <a:schemeClr val="accent6">
                    <a:lumMod val="50000"/>
                  </a:schemeClr>
                </a:solidFill>
              </a:rPr>
              <a:t>Demand Fo</a:t>
            </a:r>
            <a:r>
              <a:rPr lang="en-GB" sz="1662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GB" sz="1662" dirty="0">
                <a:solidFill>
                  <a:schemeClr val="accent6">
                    <a:lumMod val="50000"/>
                  </a:schemeClr>
                </a:solidFill>
              </a:rPr>
              <a:t>us</a:t>
            </a:r>
            <a:endParaRPr lang="en-US" sz="1662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670" y="2078073"/>
            <a:ext cx="412073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Recognising who cities listen most to…</a:t>
            </a:r>
            <a:endParaRPr lang="en-US" sz="16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9526" y="2078073"/>
            <a:ext cx="403447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relevant at all levels (in cities)…</a:t>
            </a:r>
            <a:endParaRPr lang="en-US" sz="16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0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8083" y="327804"/>
            <a:ext cx="7678317" cy="5089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Definition cascade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383" y="1615041"/>
            <a:ext cx="814064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e.g.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 in sustainability and resilience.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400" y="2229424"/>
            <a:ext cx="827866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MEANING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e.g. sustainability is the destination, smart is the accelerator.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352" y="2908504"/>
            <a:ext cx="7169497" cy="267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smart city might include being: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People-centric (citizens, businesses, workers, residents, visitors, etc.);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led and governed;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and open (to all people and to new ideas);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 in communications and operations;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in respect of personal information;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by integrated services and infrastructure; and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pro-active in learning and developing.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3936" y="5817425"/>
            <a:ext cx="1431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449" y="106207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Smart(</a:t>
            </a:r>
            <a:r>
              <a:rPr lang="en-GB" b="1" dirty="0" err="1" smtClean="0">
                <a:solidFill>
                  <a:srgbClr val="C00000"/>
                </a:solidFill>
              </a:rPr>
              <a:t>er</a:t>
            </a:r>
            <a:r>
              <a:rPr lang="en-GB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3986" y="10620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1089" y="105122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3457" y="10512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Resilience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392" y="106207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Sustainability</a:t>
            </a:r>
          </a:p>
        </p:txBody>
      </p:sp>
      <p:sp>
        <p:nvSpPr>
          <p:cNvPr id="5" name="Bent-Up Arrow 4"/>
          <p:cNvSpPr/>
          <p:nvPr/>
        </p:nvSpPr>
        <p:spPr>
          <a:xfrm rot="5400000">
            <a:off x="492745" y="2112759"/>
            <a:ext cx="513380" cy="367930"/>
          </a:xfrm>
          <a:prstGeom prst="bentUpArrow">
            <a:avLst>
              <a:gd name="adj1" fmla="val 25000"/>
              <a:gd name="adj2" fmla="val 25000"/>
              <a:gd name="adj3" fmla="val 2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>
            <a:off x="1273808" y="2784653"/>
            <a:ext cx="513380" cy="367930"/>
          </a:xfrm>
          <a:prstGeom prst="bentUpArrow">
            <a:avLst>
              <a:gd name="adj1" fmla="val 25000"/>
              <a:gd name="adj2" fmla="val 25000"/>
              <a:gd name="adj3" fmla="val 2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>
            <a:off x="3598694" y="5667964"/>
            <a:ext cx="513380" cy="367930"/>
          </a:xfrm>
          <a:prstGeom prst="bentUpArrow">
            <a:avLst>
              <a:gd name="adj1" fmla="val 25000"/>
              <a:gd name="adj2" fmla="val 25000"/>
              <a:gd name="adj3" fmla="val 2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8" y="6530025"/>
            <a:ext cx="1615607" cy="253218"/>
          </a:xfrm>
        </p:spPr>
        <p:txBody>
          <a:bodyPr/>
          <a:lstStyle/>
          <a:p>
            <a:fld id="{DBEC67F4-5112-4264-8CE8-925E56151A09}" type="datetime1">
              <a:rPr lang="en-US" smtClean="0"/>
              <a:t>26-Feb-15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6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12475" y="1626079"/>
            <a:ext cx="807432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cs typeface="Tahoma" pitchFamily="34" charset="0"/>
              </a:rPr>
              <a:t>A </a:t>
            </a:r>
            <a:r>
              <a:rPr lang="en-GB" sz="2400" dirty="0" smtClean="0">
                <a:solidFill>
                  <a:schemeClr val="tx1"/>
                </a:solidFill>
                <a:cs typeface="Tahoma" pitchFamily="34" charset="0"/>
              </a:rPr>
              <a:t>Smart </a:t>
            </a:r>
            <a:r>
              <a:rPr lang="en-GB" sz="2400" dirty="0">
                <a:solidFill>
                  <a:schemeClr val="tx1"/>
                </a:solidFill>
                <a:cs typeface="Tahoma" pitchFamily="34" charset="0"/>
              </a:rPr>
              <a:t>City</a:t>
            </a:r>
            <a:r>
              <a:rPr lang="en-GB" sz="2400" dirty="0" smtClean="0">
                <a:solidFill>
                  <a:schemeClr val="tx1"/>
                </a:solidFill>
                <a:cs typeface="Tahoma" pitchFamily="34" charset="0"/>
              </a:rPr>
              <a:t>…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i="1" dirty="0" smtClean="0"/>
              <a:t>dramatically </a:t>
            </a:r>
            <a:r>
              <a:rPr lang="en-US" sz="2400" i="1" dirty="0"/>
              <a:t>increases the pace at which it improves its sustainability and resilience,</a:t>
            </a:r>
          </a:p>
          <a:p>
            <a:r>
              <a:rPr lang="en-US" sz="2400" i="1" dirty="0" smtClean="0"/>
              <a:t>…by </a:t>
            </a:r>
            <a:r>
              <a:rPr lang="en-US" sz="2400" i="1" dirty="0"/>
              <a:t>fundamentally improving how it engages society, how it applies </a:t>
            </a:r>
            <a:r>
              <a:rPr lang="en-US" sz="2400" i="1" dirty="0">
                <a:solidFill>
                  <a:schemeClr val="tx1"/>
                </a:solidFill>
              </a:rPr>
              <a:t>collaborative leadership methods</a:t>
            </a:r>
            <a:r>
              <a:rPr lang="en-US" sz="2400" i="1" dirty="0"/>
              <a:t>, how it works across disciplines and city systems, and how it uses data and integrated technologies,</a:t>
            </a:r>
          </a:p>
          <a:p>
            <a:r>
              <a:rPr lang="en-US" sz="2400" i="1" dirty="0" smtClean="0"/>
              <a:t>…in </a:t>
            </a:r>
            <a:r>
              <a:rPr lang="en-US" sz="2400" i="1" dirty="0"/>
              <a:t>order to provide better services and quality of life to those in and involved with the city (residents, businesses, visitors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9071" y="327804"/>
            <a:ext cx="7747329" cy="5089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Smart Cities “Working Definition”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8" y="6452388"/>
            <a:ext cx="1615607" cy="253218"/>
          </a:xfrm>
        </p:spPr>
        <p:txBody>
          <a:bodyPr/>
          <a:lstStyle/>
          <a:p>
            <a:fld id="{DBEC67F4-5112-4264-8CE8-925E56151A09}" type="datetime1">
              <a:rPr lang="en-US" smtClean="0"/>
              <a:t>26-Feb-15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5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98746" y="505025"/>
            <a:ext cx="4117104" cy="757237"/>
          </a:xfrm>
        </p:spPr>
        <p:txBody>
          <a:bodyPr/>
          <a:lstStyle/>
          <a:p>
            <a:r>
              <a:rPr lang="en-GB" sz="2000" dirty="0" smtClean="0">
                <a:solidFill>
                  <a:srgbClr val="00B050"/>
                </a:solidFill>
              </a:rPr>
              <a:t>Content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05400" y="1227298"/>
            <a:ext cx="4169346" cy="2080288"/>
          </a:xfrm>
        </p:spPr>
        <p:txBody>
          <a:bodyPr/>
          <a:lstStyle/>
          <a:p>
            <a:pPr marL="233363" indent="-233363">
              <a:buFont typeface="+mj-lt"/>
              <a:buAutoNum type="arabicPeriod"/>
            </a:pPr>
            <a:r>
              <a:rPr lang="en-GB" sz="1600" dirty="0" smtClean="0"/>
              <a:t>Current Experience with standards</a:t>
            </a:r>
          </a:p>
          <a:p>
            <a:pPr marL="233363" indent="-233363">
              <a:buFont typeface="+mj-lt"/>
              <a:buAutoNum type="arabicPeriod"/>
            </a:pPr>
            <a:r>
              <a:rPr lang="en-GB" sz="1600" dirty="0" smtClean="0"/>
              <a:t>Relevance at senior levels</a:t>
            </a:r>
          </a:p>
          <a:p>
            <a:pPr marL="233363" indent="-233363">
              <a:buFont typeface="+mj-lt"/>
              <a:buAutoNum type="arabicPeriod"/>
            </a:pPr>
            <a:r>
              <a:rPr lang="en-US" sz="1600" dirty="0" smtClean="0"/>
              <a:t>Leadership content </a:t>
            </a:r>
          </a:p>
          <a:p>
            <a:pPr marL="233363" indent="-233363">
              <a:buFont typeface="+mj-lt"/>
              <a:buAutoNum type="arabicPeriod"/>
            </a:pPr>
            <a:r>
              <a:rPr lang="en-GB" sz="1600" dirty="0" smtClean="0"/>
              <a:t>City domain content</a:t>
            </a:r>
          </a:p>
          <a:p>
            <a:pPr marL="233363" indent="-233363">
              <a:buFont typeface="+mj-lt"/>
              <a:buAutoNum type="arabicPeriod"/>
            </a:pPr>
            <a:r>
              <a:rPr lang="en-GB" sz="1600" dirty="0" smtClean="0"/>
              <a:t>Legitimacy of SDOs</a:t>
            </a:r>
          </a:p>
          <a:p>
            <a:pPr marL="233363" indent="-233363">
              <a:buFont typeface="+mj-lt"/>
              <a:buAutoNum type="arabicPeriod"/>
            </a:pPr>
            <a:r>
              <a:rPr lang="en-GB" sz="1600" dirty="0" smtClean="0"/>
              <a:t>Any other matters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09820" y="2754524"/>
            <a:ext cx="4118721" cy="757237"/>
          </a:xfrm>
        </p:spPr>
        <p:txBody>
          <a:bodyPr/>
          <a:lstStyle/>
          <a:p>
            <a:r>
              <a:rPr lang="en-GB" sz="2000" dirty="0" smtClean="0">
                <a:solidFill>
                  <a:srgbClr val="00B050"/>
                </a:solidFill>
              </a:rPr>
              <a:t>Targets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92437" y="3441834"/>
            <a:ext cx="4813539" cy="1496153"/>
          </a:xfrm>
        </p:spPr>
        <p:txBody>
          <a:bodyPr/>
          <a:lstStyle/>
          <a:p>
            <a:pPr marL="173038" indent="-173038"/>
            <a:r>
              <a:rPr lang="en-GB" sz="1600" dirty="0"/>
              <a:t>5</a:t>
            </a:r>
            <a:r>
              <a:rPr lang="en-GB" sz="1600" dirty="0" smtClean="0"/>
              <a:t>-10 Cities of different size / maturity – selected via </a:t>
            </a:r>
            <a:r>
              <a:rPr lang="en-GB" sz="1600" dirty="0"/>
              <a:t>n</a:t>
            </a:r>
            <a:r>
              <a:rPr lang="en-GB" sz="1600" dirty="0" smtClean="0"/>
              <a:t>ational bodies</a:t>
            </a:r>
          </a:p>
          <a:p>
            <a:pPr marL="173038" indent="-173038"/>
            <a:r>
              <a:rPr lang="en-GB" sz="1600" dirty="0"/>
              <a:t>I</a:t>
            </a:r>
            <a:r>
              <a:rPr lang="en-GB" sz="1600" dirty="0" smtClean="0"/>
              <a:t>n </a:t>
            </a:r>
            <a:r>
              <a:rPr lang="en-GB" sz="1600" dirty="0"/>
              <a:t>15 TMB </a:t>
            </a:r>
            <a:r>
              <a:rPr lang="en-GB" sz="1600" dirty="0" smtClean="0"/>
              <a:t>countries, </a:t>
            </a:r>
            <a:r>
              <a:rPr lang="en-GB" sz="1600" dirty="0"/>
              <a:t>p</a:t>
            </a:r>
            <a:r>
              <a:rPr lang="en-GB" sz="1600" dirty="0" smtClean="0"/>
              <a:t>lus: </a:t>
            </a:r>
            <a:r>
              <a:rPr lang="en-US" sz="1600" dirty="0"/>
              <a:t>Singapore, Republic of Korea, Kenya, Russian Federation, Canada, Nigeria, Mexico, Morocco, Israel, United Arab Emirates, Indonesia, Spain </a:t>
            </a:r>
            <a:endParaRPr lang="en-GB" sz="1600" dirty="0" smtClean="0"/>
          </a:p>
          <a:p>
            <a:pPr marL="173038" indent="-173038"/>
            <a:r>
              <a:rPr lang="en-GB" sz="1600" dirty="0" smtClean="0"/>
              <a:t>Associations: </a:t>
            </a:r>
            <a:r>
              <a:rPr lang="en-US" sz="1600" dirty="0"/>
              <a:t>Bloomberg, C40 Climate Leadership Group, City Protocol Society, International Council for Local Environmental Initiatives (ICLEI), Smart Cities Council, UNEP, World Bank; Eurocities, OECD </a:t>
            </a:r>
            <a:endParaRPr lang="en-US" sz="1600" dirty="0" smtClean="0"/>
          </a:p>
          <a:p>
            <a:pPr marL="173038" indent="-173038"/>
            <a:r>
              <a:rPr lang="en-US" sz="1600" dirty="0" smtClean="0"/>
              <a:t>Inform: ITU-T</a:t>
            </a:r>
            <a:r>
              <a:rPr lang="en-US" sz="1600" dirty="0"/>
              <a:t>, IEC, CEN-CENELEC-ETSI </a:t>
            </a:r>
            <a:r>
              <a:rPr lang="en-US" sz="1600" dirty="0" smtClean="0"/>
              <a:t>&amp; IEEE</a:t>
            </a:r>
            <a:endParaRPr lang="en-GB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819" y="131990"/>
            <a:ext cx="7390680" cy="864111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Demand-Side Survey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768098" y="6452388"/>
            <a:ext cx="1615607" cy="2532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EC67F4-5112-4264-8CE8-925E56151A09}" type="datetime1">
              <a:rPr lang="en-US" sz="1100" smtClean="0"/>
              <a:pPr/>
              <a:t>01-Mar-15</a:t>
            </a:fld>
            <a:endParaRPr lang="en-US" sz="11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71499" y="4150224"/>
            <a:ext cx="3757655" cy="75723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B050"/>
                </a:solidFill>
              </a:rPr>
              <a:t>Process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99" y="4834812"/>
            <a:ext cx="3888358" cy="1478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GB" sz="1600" dirty="0" smtClean="0"/>
              <a:t>Launch March </a:t>
            </a:r>
          </a:p>
          <a:p>
            <a:pPr marL="173038" indent="-173038"/>
            <a:r>
              <a:rPr lang="en-GB" sz="1600" dirty="0" smtClean="0"/>
              <a:t>Close end April</a:t>
            </a:r>
          </a:p>
          <a:p>
            <a:pPr marL="173038" indent="-173038"/>
            <a:r>
              <a:rPr lang="en-GB" sz="1600" dirty="0" smtClean="0"/>
              <a:t>First insights May/June</a:t>
            </a:r>
            <a:endParaRPr lang="en-US" sz="16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71499" y="549807"/>
            <a:ext cx="3757655" cy="75723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B050"/>
                </a:solidFill>
              </a:rPr>
              <a:t>Purpose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1499" y="1278582"/>
            <a:ext cx="3491543" cy="1478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0" indent="-173038"/>
            <a:r>
              <a:rPr lang="en-GB" sz="1600" dirty="0"/>
              <a:t>To </a:t>
            </a:r>
            <a:r>
              <a:rPr lang="en-GB" sz="1600" dirty="0" smtClean="0"/>
              <a:t>understand </a:t>
            </a:r>
          </a:p>
          <a:p>
            <a:pPr marL="573088" lvl="1" indent="-173038"/>
            <a:r>
              <a:rPr lang="en-GB" sz="1600" b="1" dirty="0" smtClean="0"/>
              <a:t>how cities perceive </a:t>
            </a:r>
            <a:r>
              <a:rPr lang="en-GB" sz="1600" b="1" dirty="0"/>
              <a:t>standards </a:t>
            </a:r>
            <a:r>
              <a:rPr lang="en-GB" sz="1600" b="1" dirty="0" smtClean="0"/>
              <a:t>&amp; SDOs</a:t>
            </a:r>
            <a:r>
              <a:rPr lang="en-GB" sz="1600" dirty="0" smtClean="0"/>
              <a:t>, and </a:t>
            </a:r>
          </a:p>
          <a:p>
            <a:pPr marL="573088" lvl="1" indent="-173038"/>
            <a:r>
              <a:rPr lang="en-GB" sz="1600" b="1" dirty="0" smtClean="0"/>
              <a:t>cities needs </a:t>
            </a:r>
            <a:r>
              <a:rPr lang="en-GB" sz="1600" b="1" dirty="0"/>
              <a:t>in relation to </a:t>
            </a:r>
            <a:r>
              <a:rPr lang="en-GB" sz="1600" b="1" dirty="0" smtClean="0"/>
              <a:t>guidance</a:t>
            </a:r>
            <a:endParaRPr lang="en-US" sz="1600" b="1" dirty="0"/>
          </a:p>
          <a:p>
            <a:pPr marL="173038" lvl="0" indent="-173038"/>
            <a:r>
              <a:rPr lang="en-GB" sz="1600" b="1" dirty="0" smtClean="0"/>
              <a:t>Engage </a:t>
            </a:r>
            <a:r>
              <a:rPr lang="en-GB" sz="1600" b="1" dirty="0"/>
              <a:t>the unengaged</a:t>
            </a:r>
            <a:r>
              <a:rPr lang="en-GB" sz="1600" dirty="0"/>
              <a:t>: </a:t>
            </a:r>
            <a:endParaRPr lang="en-GB" sz="1600" dirty="0" smtClean="0"/>
          </a:p>
          <a:p>
            <a:pPr marL="457200" lvl="1" indent="-173038"/>
            <a:r>
              <a:rPr lang="en-GB" sz="1600" dirty="0" smtClean="0"/>
              <a:t>city </a:t>
            </a:r>
            <a:r>
              <a:rPr lang="en-GB" sz="1600" dirty="0"/>
              <a:t>leadership </a:t>
            </a:r>
            <a:r>
              <a:rPr lang="en-GB" sz="1600" dirty="0" smtClean="0"/>
              <a:t>/ senior officials</a:t>
            </a:r>
          </a:p>
          <a:p>
            <a:pPr marL="457200" lvl="1" indent="-173038"/>
            <a:r>
              <a:rPr lang="en-GB" sz="1600" dirty="0" smtClean="0"/>
              <a:t>small &amp; mid-sized </a:t>
            </a:r>
            <a:r>
              <a:rPr lang="en-GB" sz="1600" dirty="0"/>
              <a:t>cities</a:t>
            </a:r>
            <a:endParaRPr lang="en-US" sz="1600" dirty="0"/>
          </a:p>
          <a:p>
            <a:pPr marL="173038" lvl="0" indent="-173038"/>
            <a:r>
              <a:rPr lang="en-GB" sz="1600" b="1" dirty="0" smtClean="0"/>
              <a:t>Inform ISO plans</a:t>
            </a:r>
            <a:r>
              <a:rPr lang="en-GB" sz="1600" dirty="0" smtClean="0"/>
              <a:t>, and </a:t>
            </a:r>
            <a:r>
              <a:rPr lang="en-GB" sz="1600" dirty="0"/>
              <a:t>how it operates with </a:t>
            </a:r>
            <a:r>
              <a:rPr lang="en-GB" sz="1600" dirty="0" smtClean="0"/>
              <a:t>SDOs / influential </a:t>
            </a:r>
            <a:r>
              <a:rPr lang="en-GB" sz="1600" dirty="0"/>
              <a:t>bodies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463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5970494" y="3944526"/>
            <a:ext cx="3164875" cy="247352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7238" y="916463"/>
            <a:ext cx="878144" cy="5535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984" y="1315186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  <a:latin typeface="+mj-lt"/>
              </a:rPr>
              <a:t>60-90m</a:t>
            </a:r>
            <a:endParaRPr lang="en-US" sz="20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7622" y="1400324"/>
            <a:ext cx="120546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en-GB" sz="1200" dirty="0">
                <a:solidFill>
                  <a:srgbClr val="336699"/>
                </a:solidFill>
              </a:rPr>
              <a:t>Estimated nos. streetlights across Europe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83" y="3435054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  <a:latin typeface="+mj-lt"/>
              </a:rPr>
              <a:t>€3 </a:t>
            </a:r>
            <a:r>
              <a:rPr lang="en-GB" sz="2000" dirty="0" err="1">
                <a:solidFill>
                  <a:srgbClr val="336699"/>
                </a:solidFill>
                <a:latin typeface="+mj-lt"/>
              </a:rPr>
              <a:t>bln</a:t>
            </a:r>
            <a:endParaRPr lang="en-US" sz="20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9899" y="3464199"/>
            <a:ext cx="148003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en-GB" sz="1200" dirty="0">
                <a:solidFill>
                  <a:srgbClr val="336699"/>
                </a:solidFill>
              </a:rPr>
              <a:t>Approx. annual street lighting energy cost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83" y="4150997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  <a:latin typeface="+mj-lt"/>
              </a:rPr>
              <a:t>50-75%</a:t>
            </a:r>
            <a:endParaRPr lang="en-US" sz="20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7621" y="4220413"/>
            <a:ext cx="148003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en-GB" sz="1200" dirty="0">
                <a:solidFill>
                  <a:srgbClr val="336699"/>
                </a:solidFill>
              </a:rPr>
              <a:t>Energy saving potential thru SLL/LED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83" y="558915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  <a:latin typeface="+mj-lt"/>
              </a:rPr>
              <a:t>2.6 </a:t>
            </a:r>
            <a:r>
              <a:rPr lang="en-GB" sz="2000" dirty="0" err="1">
                <a:solidFill>
                  <a:srgbClr val="336699"/>
                </a:solidFill>
                <a:latin typeface="+mj-lt"/>
              </a:rPr>
              <a:t>mln</a:t>
            </a:r>
            <a:endParaRPr lang="en-US" sz="20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9899" y="5621202"/>
            <a:ext cx="134989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en-GB" sz="1200" dirty="0">
                <a:solidFill>
                  <a:srgbClr val="336699"/>
                </a:solidFill>
              </a:rPr>
              <a:t>GHG equivalent in removing #cars from EU roads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83" y="2719111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  <a:latin typeface="+mj-lt"/>
              </a:rPr>
              <a:t>20-50%</a:t>
            </a:r>
            <a:endParaRPr lang="en-US" sz="20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7621" y="2754623"/>
            <a:ext cx="136217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en-GB" sz="1200" dirty="0">
                <a:solidFill>
                  <a:srgbClr val="336699"/>
                </a:solidFill>
              </a:rPr>
              <a:t>Proportion of city’s energy bill from streetlights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84" y="200326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  <a:latin typeface="+mj-lt"/>
              </a:rPr>
              <a:t>75%</a:t>
            </a:r>
            <a:endParaRPr lang="en-US" sz="20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7621" y="2045241"/>
            <a:ext cx="136217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en-GB" sz="1200" dirty="0">
                <a:solidFill>
                  <a:srgbClr val="336699"/>
                </a:solidFill>
              </a:rPr>
              <a:t>Percentage of streetlights over 25yrs old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83" y="487484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  <a:latin typeface="+mj-lt"/>
              </a:rPr>
              <a:t>€1.9 </a:t>
            </a:r>
            <a:r>
              <a:rPr lang="en-GB" sz="2000" dirty="0" err="1">
                <a:solidFill>
                  <a:srgbClr val="336699"/>
                </a:solidFill>
                <a:latin typeface="+mj-lt"/>
              </a:rPr>
              <a:t>bln</a:t>
            </a:r>
            <a:endParaRPr lang="en-US" sz="20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7621" y="4915463"/>
            <a:ext cx="148003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en-GB" sz="1200" dirty="0">
                <a:solidFill>
                  <a:srgbClr val="336699"/>
                </a:solidFill>
              </a:rPr>
              <a:t>Annual energy saving from SSL/LED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32166" y="2644056"/>
            <a:ext cx="5507033" cy="119110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i="1" dirty="0" smtClean="0">
                <a:solidFill>
                  <a:srgbClr val="C00000"/>
                </a:solidFill>
              </a:rPr>
              <a:t>An open affordable component-based city lighting solution </a:t>
            </a:r>
          </a:p>
          <a:p>
            <a:pPr algn="ctr">
              <a:spcBef>
                <a:spcPts val="554"/>
              </a:spcBef>
            </a:pPr>
            <a:r>
              <a:rPr lang="en-GB" i="1" dirty="0" smtClean="0">
                <a:solidFill>
                  <a:srgbClr val="C00000"/>
                </a:solidFill>
              </a:rPr>
              <a:t>…that enables other smart city initiatives;</a:t>
            </a:r>
          </a:p>
          <a:p>
            <a:pPr algn="ctr">
              <a:spcBef>
                <a:spcPts val="554"/>
              </a:spcBef>
            </a:pPr>
            <a:r>
              <a:rPr lang="en-GB" i="1" dirty="0">
                <a:solidFill>
                  <a:srgbClr val="C00000"/>
                </a:solidFill>
              </a:rPr>
              <a:t>d</a:t>
            </a:r>
            <a:r>
              <a:rPr lang="en-GB" i="1" dirty="0" smtClean="0">
                <a:solidFill>
                  <a:srgbClr val="C00000"/>
                </a:solidFill>
              </a:rPr>
              <a:t>elivered collaboratively between cities &amp; Industry</a:t>
            </a:r>
          </a:p>
          <a:p>
            <a:pPr algn="ctr">
              <a:spcBef>
                <a:spcPts val="554"/>
              </a:spcBef>
            </a:pPr>
            <a:r>
              <a:rPr lang="en-GB" i="1" dirty="0">
                <a:solidFill>
                  <a:srgbClr val="C00000"/>
                </a:solidFill>
              </a:rPr>
              <a:t>t</a:t>
            </a:r>
            <a:r>
              <a:rPr lang="en-GB" i="1" dirty="0" smtClean="0">
                <a:solidFill>
                  <a:srgbClr val="C00000"/>
                </a:solidFill>
              </a:rPr>
              <a:t>o speed integrated </a:t>
            </a:r>
            <a:r>
              <a:rPr lang="en-GB" i="1" dirty="0" smtClean="0">
                <a:solidFill>
                  <a:srgbClr val="C00000"/>
                </a:solidFill>
              </a:rPr>
              <a:t>delivery, and value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C:\Users\gcolclou\AppData\Local\Microsoft\Windows\INetCache\IE\BCLSXPY6\P10100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1785" y="1016909"/>
            <a:ext cx="820729" cy="1015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844999" y="861017"/>
            <a:ext cx="4338814" cy="77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292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“If we can’t implement something as simple as the humble lamppost along the lines of the EIP ambitions, then what will happen when we tackle something difficult?!”</a:t>
            </a:r>
            <a:endParaRPr lang="en-US" sz="1108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44998" y="1659112"/>
            <a:ext cx="374809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5"/>
              </a:lnSpc>
            </a:pPr>
            <a:r>
              <a:rPr lang="en-GB" sz="1292" i="1" dirty="0"/>
              <a:t>Mayor Annemarie </a:t>
            </a:r>
            <a:r>
              <a:rPr lang="en-GB" sz="1292" i="1" dirty="0" err="1"/>
              <a:t>Jorritsma</a:t>
            </a:r>
            <a:r>
              <a:rPr lang="en-GB" sz="1292" i="1" dirty="0"/>
              <a:t>, President CEMR</a:t>
            </a:r>
          </a:p>
          <a:p>
            <a:pPr>
              <a:lnSpc>
                <a:spcPts val="1385"/>
              </a:lnSpc>
            </a:pPr>
            <a:r>
              <a:rPr lang="en-GB" sz="1292" i="1" dirty="0" smtClean="0"/>
              <a:t>EIP “Humble Lamppost” Initiative </a:t>
            </a:r>
            <a:r>
              <a:rPr lang="en-GB" sz="1292" i="1" dirty="0"/>
              <a:t>Champion</a:t>
            </a:r>
            <a:endParaRPr lang="en-US" sz="1292" i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700" l="30760" r="51348">
                        <a14:foregroundMark x1="44567" y1="92616" x2="43913" y2="73989"/>
                        <a14:foregroundMark x1="44771" y1="1746" x2="44567" y2="56189"/>
                        <a14:foregroundMark x1="46691" y1="7322" x2="43301" y2="4779"/>
                        <a14:foregroundMark x1="37337" y1="63327" x2="46691" y2="59528"/>
                        <a14:foregroundMark x1="44567" y1="72733" x2="44363" y2="63327"/>
                        <a14:foregroundMark x1="45588" y1="55484" x2="47100" y2="55944"/>
                        <a14:foregroundMark x1="48979" y1="58946" x2="48897" y2="58487"/>
                        <a14:foregroundMark x1="33007" y1="60723" x2="39706" y2="60846"/>
                        <a14:foregroundMark x1="33007" y1="64400" x2="43301" y2="64369"/>
                        <a14:foregroundMark x1="43301" y1="69975" x2="43464" y2="62163"/>
                        <a14:foregroundMark x1="45752" y1="66820" x2="46038" y2="67126"/>
                        <a14:foregroundMark x1="40605" y1="56924" x2="42688" y2="55484"/>
                        <a14:foregroundMark x1="40155" y1="59804" x2="40196" y2="57567"/>
                        <a14:foregroundMark x1="42810" y1="57721" x2="42810" y2="57721"/>
                        <a14:foregroundMark x1="43056" y1="76624" x2="42933" y2="74571"/>
                        <a14:foregroundMark x1="42810" y1="76379" x2="42851" y2="74786"/>
                        <a14:foregroundMark x1="42606" y1="78370" x2="42565" y2="74265"/>
                        <a14:foregroundMark x1="42525" y1="80239" x2="42688" y2="78676"/>
                        <a14:foregroundMark x1="41912" y1="93505" x2="45343" y2="93566"/>
                        <a14:foregroundMark x1="42892" y1="3768" x2="42525" y2="2727"/>
                        <a14:backgroundMark x1="34600" y1="66513" x2="40727" y2="76225"/>
                        <a14:backgroundMark x1="39665" y1="60325" x2="34804" y2="54749"/>
                        <a14:backgroundMark x1="42851" y1="50766" x2="40114" y2="55055"/>
                        <a14:backgroundMark x1="47100" y1="54259" x2="46487" y2="50613"/>
                        <a14:backgroundMark x1="46691" y1="68597" x2="46242" y2="62714"/>
                        <a14:backgroundMark x1="41585" y1="67004" x2="37990" y2="67310"/>
                        <a14:backgroundMark x1="41176" y1="74326" x2="40319" y2="70650"/>
                        <a14:backgroundMark x1="41585" y1="70343" x2="41585" y2="64767"/>
                        <a14:backgroundMark x1="46283" y1="55239" x2="48162" y2="56127"/>
                        <a14:backgroundMark x1="49346" y1="59069" x2="48938" y2="57108"/>
                        <a14:backgroundMark x1="48775" y1="60754" x2="49101" y2="59681"/>
                        <a14:backgroundMark x1="33374" y1="64583" x2="43015" y2="64767"/>
                        <a14:backgroundMark x1="42688" y1="69547" x2="42933" y2="64828"/>
                        <a14:backgroundMark x1="45711" y1="67984" x2="46242" y2="68229"/>
                        <a14:backgroundMark x1="39910" y1="57537" x2="40645" y2="56189"/>
                        <a14:backgroundMark x1="46855" y1="79718" x2="45956" y2="73009"/>
                        <a14:backgroundMark x1="41953" y1="78248" x2="41830" y2="75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32" r="44829"/>
          <a:stretch/>
        </p:blipFill>
        <p:spPr bwMode="auto">
          <a:xfrm>
            <a:off x="-4678" y="1431513"/>
            <a:ext cx="901839" cy="497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268083" y="198414"/>
            <a:ext cx="7678317" cy="50895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 very practical example…the ‘Humble Lamppost’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728" y="102137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336699"/>
                </a:solidFill>
                <a:latin typeface="+mj-lt"/>
              </a:rPr>
              <a:t>(EU data)</a:t>
            </a:r>
            <a:endParaRPr lang="en-US" sz="1400" i="1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44" name="Date Placeholder 2"/>
          <p:cNvSpPr txBox="1">
            <a:spLocks/>
          </p:cNvSpPr>
          <p:nvPr/>
        </p:nvSpPr>
        <p:spPr>
          <a:xfrm>
            <a:off x="768098" y="6452388"/>
            <a:ext cx="1615607" cy="2532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EC67F4-5112-4264-8CE8-925E56151A09}" type="datetime1">
              <a:rPr lang="en-US" sz="1100" smtClean="0"/>
              <a:pPr/>
              <a:t>01-Mar-15</a:t>
            </a:fld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376804" y="2268158"/>
            <a:ext cx="37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EIP</a:t>
            </a:r>
            <a:r>
              <a:rPr lang="en-GB" baseline="30000" dirty="0" smtClean="0"/>
              <a:t>1</a:t>
            </a:r>
            <a:r>
              <a:rPr lang="en-GB" dirty="0" smtClean="0"/>
              <a:t> Humble Lamppost Vision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73990" y="3956772"/>
            <a:ext cx="5379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SAG Approach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#2  </a:t>
            </a:r>
            <a:r>
              <a:rPr lang="en-GB" b="1" dirty="0" smtClean="0">
                <a:solidFill>
                  <a:srgbClr val="00B0F0"/>
                </a:solidFill>
              </a:rPr>
              <a:t>Landscape</a:t>
            </a:r>
            <a:endParaRPr lang="en-GB" sz="1400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#3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Standards Inventory</a:t>
            </a:r>
            <a:endParaRPr lang="en-GB" sz="1400" b="1" dirty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#</a:t>
            </a:r>
            <a:r>
              <a:rPr lang="en-GB" b="1" dirty="0">
                <a:solidFill>
                  <a:srgbClr val="FF0000"/>
                </a:solidFill>
              </a:rPr>
              <a:t>4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Needs Assessment</a:t>
            </a:r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#5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Gap Analysis</a:t>
            </a:r>
            <a:endParaRPr lang="en-GB" sz="1400" b="1" dirty="0" smtClean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#6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Action Plan</a:t>
            </a:r>
            <a:endParaRPr lang="en-GB" sz="1400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#7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Engagement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45" name="Content Placeholder 6"/>
          <p:cNvSpPr txBox="1">
            <a:spLocks/>
          </p:cNvSpPr>
          <p:nvPr/>
        </p:nvSpPr>
        <p:spPr>
          <a:xfrm>
            <a:off x="6391951" y="4356321"/>
            <a:ext cx="2552334" cy="16454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3D3D3F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3D3D3F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D3D3F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3D3D3F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3D3D3F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tx1"/>
                </a:solidFill>
              </a:rPr>
              <a:t>360 technical standards; from 37 SDOs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tx1"/>
                </a:solidFill>
              </a:rPr>
              <a:t>Little performance focus; no ‘smart’ approaches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tx1"/>
                </a:solidFill>
              </a:rPr>
              <a:t>Need for </a:t>
            </a:r>
            <a:r>
              <a:rPr lang="en-GB" sz="1600" i="1" dirty="0" err="1" smtClean="0">
                <a:solidFill>
                  <a:schemeClr val="tx1"/>
                </a:solidFill>
              </a:rPr>
              <a:t>Mgmt</a:t>
            </a:r>
            <a:r>
              <a:rPr lang="en-GB" sz="1600" i="1" dirty="0" smtClean="0">
                <a:solidFill>
                  <a:schemeClr val="tx1"/>
                </a:solidFill>
              </a:rPr>
              <a:t> </a:t>
            </a:r>
            <a:r>
              <a:rPr lang="en-GB" sz="1600" i="1" dirty="0" err="1" smtClean="0">
                <a:solidFill>
                  <a:schemeClr val="tx1"/>
                </a:solidFill>
              </a:rPr>
              <a:t>F’works</a:t>
            </a:r>
            <a:r>
              <a:rPr lang="en-GB" sz="1600" i="1" dirty="0" smtClean="0">
                <a:solidFill>
                  <a:schemeClr val="tx1"/>
                </a:solidFill>
              </a:rPr>
              <a:t>; &amp; Leadership Guide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23034" y="6457185"/>
            <a:ext cx="4281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1. EIP European Innovation Partnership for Smart Cities &amp; Communities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6251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IS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o and line (best for main title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 logo no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(no logo or lin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561895-B86D-44A2-A979-19EAABB5F558}"/>
</file>

<file path=customXml/itemProps2.xml><?xml version="1.0" encoding="utf-8"?>
<ds:datastoreItem xmlns:ds="http://schemas.openxmlformats.org/officeDocument/2006/customXml" ds:itemID="{2B5336E7-1F5F-4013-9572-1E959330DF7A}"/>
</file>

<file path=customXml/itemProps3.xml><?xml version="1.0" encoding="utf-8"?>
<ds:datastoreItem xmlns:ds="http://schemas.openxmlformats.org/officeDocument/2006/customXml" ds:itemID="{21089D7C-0AC9-4F19-AB2C-F78A6CC9AC5D}"/>
</file>

<file path=docProps/app.xml><?xml version="1.0" encoding="utf-8"?>
<Properties xmlns="http://schemas.openxmlformats.org/officeDocument/2006/extended-properties" xmlns:vt="http://schemas.openxmlformats.org/officeDocument/2006/docPropsVTypes">
  <Template>New ISO Template</Template>
  <TotalTime>6470</TotalTime>
  <Words>874</Words>
  <Application>Microsoft Office PowerPoint</Application>
  <PresentationFormat>On-screen Show (4:3)</PresentationFormat>
  <Paragraphs>149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Helvetica</vt:lpstr>
      <vt:lpstr>Stencil</vt:lpstr>
      <vt:lpstr>Symbol</vt:lpstr>
      <vt:lpstr>Tahoma</vt:lpstr>
      <vt:lpstr>Times New Roman</vt:lpstr>
      <vt:lpstr>Wingdings</vt:lpstr>
      <vt:lpstr>New ISO Template</vt:lpstr>
      <vt:lpstr>Logo and line (best for main title slide)</vt:lpstr>
      <vt:lpstr>Small logo no line</vt:lpstr>
      <vt:lpstr>Blank (no logo or line)</vt:lpstr>
      <vt:lpstr>ISO/TMB  Smart Cities  Strategic Advisory Group  Chairman: Graham Colclough Secretary: Francesco Dadaglio ITU “Smart Sustainable Cities: a rising priority for decision-makers” 3rd March 2015</vt:lpstr>
      <vt:lpstr>Agenda</vt:lpstr>
      <vt:lpstr> Smart Cities Strategic Advisory Group Mandate</vt:lpstr>
      <vt:lpstr>Advisory Group Scope &amp; Approach</vt:lpstr>
      <vt:lpstr>A city-needs-led approach</vt:lpstr>
      <vt:lpstr>Definition cascade</vt:lpstr>
      <vt:lpstr>Smart Cities “Working Definition”</vt:lpstr>
      <vt:lpstr>Demand-Side Survey</vt:lpstr>
      <vt:lpstr>A very practical example…the ‘Humble Lamppost’</vt:lpstr>
      <vt:lpstr>PowerPoint Presentation</vt:lpstr>
    </vt:vector>
  </TitlesOfParts>
  <Company>ISO Central Secretariat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Strategy on  Smart City Standardization</dc:title>
  <dc:creator>Gerrit HARJUNG</dc:creator>
  <cp:lastModifiedBy>Graham Colclough</cp:lastModifiedBy>
  <cp:revision>93</cp:revision>
  <dcterms:created xsi:type="dcterms:W3CDTF">2014-04-29T15:34:22Z</dcterms:created>
  <dcterms:modified xsi:type="dcterms:W3CDTF">2015-03-01T22:34:02Z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