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02" r:id="rId2"/>
    <p:sldId id="313" r:id="rId3"/>
    <p:sldId id="319" r:id="rId4"/>
    <p:sldId id="320" r:id="rId5"/>
    <p:sldId id="323" r:id="rId6"/>
    <p:sldId id="316" r:id="rId7"/>
    <p:sldId id="326" r:id="rId8"/>
    <p:sldId id="324" r:id="rId9"/>
    <p:sldId id="325" r:id="rId10"/>
    <p:sldId id="327" r:id="rId11"/>
    <p:sldId id="318" r:id="rId12"/>
    <p:sldId id="317" r:id="rId13"/>
    <p:sldId id="303" r:id="rId14"/>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F1F"/>
    <a:srgbClr val="C55E5B"/>
    <a:srgbClr val="3959C1"/>
    <a:srgbClr val="8297DA"/>
    <a:srgbClr val="DF7807"/>
    <a:srgbClr val="F78B15"/>
    <a:srgbClr val="CB6E07"/>
    <a:srgbClr val="B8B8B8"/>
    <a:srgbClr val="C49500"/>
    <a:srgbClr val="59CF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85986" autoAdjust="0"/>
  </p:normalViewPr>
  <p:slideViewPr>
    <p:cSldViewPr snapToGrid="0" snapToObjects="1" showGuides="1">
      <p:cViewPr varScale="1">
        <p:scale>
          <a:sx n="134" d="100"/>
          <a:sy n="134" d="100"/>
        </p:scale>
        <p:origin x="930" y="120"/>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811" y="1"/>
            <a:ext cx="4028440" cy="351737"/>
          </a:xfrm>
          <a:prstGeom prst="rect">
            <a:avLst/>
          </a:prstGeom>
        </p:spPr>
        <p:txBody>
          <a:bodyPr vert="horz" lIns="91440" tIns="45720" rIns="91440" bIns="45720" rtlCol="0"/>
          <a:lstStyle>
            <a:lvl1pPr algn="r">
              <a:defRPr sz="1200"/>
            </a:lvl1pPr>
          </a:lstStyle>
          <a:p>
            <a:fld id="{19043458-52AD-4732-8CDD-1DD0811904F2}" type="datetimeFigureOut">
              <a:rPr lang="en-US" smtClean="0"/>
              <a:t>03/03/2015</a:t>
            </a:fld>
            <a:endParaRPr lang="en-US"/>
          </a:p>
        </p:txBody>
      </p:sp>
      <p:sp>
        <p:nvSpPr>
          <p:cNvPr id="4" name="Footer Placeholder 3"/>
          <p:cNvSpPr>
            <a:spLocks noGrp="1"/>
          </p:cNvSpPr>
          <p:nvPr>
            <p:ph type="ftr" sz="quarter" idx="2"/>
          </p:nvPr>
        </p:nvSpPr>
        <p:spPr>
          <a:xfrm>
            <a:off x="1" y="6658669"/>
            <a:ext cx="4028440" cy="3517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11" y="6658669"/>
            <a:ext cx="4028440" cy="351736"/>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4028341" cy="3503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87" y="5"/>
            <a:ext cx="4029828" cy="350356"/>
          </a:xfrm>
          <a:prstGeom prst="rect">
            <a:avLst/>
          </a:prstGeom>
        </p:spPr>
        <p:txBody>
          <a:bodyPr vert="horz" lIns="91440" tIns="45720" rIns="91440" bIns="45720" rtlCol="0"/>
          <a:lstStyle>
            <a:lvl1pPr algn="r">
              <a:defRPr sz="1200"/>
            </a:lvl1pPr>
          </a:lstStyle>
          <a:p>
            <a:fld id="{989933D4-F91A-4EA5-9A61-A67F16632459}" type="datetimeFigureOut">
              <a:rPr lang="en-US" smtClean="0"/>
              <a:t>03/03/2015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048" y="3330026"/>
            <a:ext cx="7438309" cy="315484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6658412"/>
            <a:ext cx="4028341" cy="3503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87" y="6658412"/>
            <a:ext cx="4029828" cy="350356"/>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279141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3</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28332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4</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p>
        </p:txBody>
      </p:sp>
    </p:spTree>
    <p:extLst>
      <p:ext uri="{BB962C8B-B14F-4D97-AF65-F5344CB8AC3E}">
        <p14:creationId xmlns:p14="http://schemas.microsoft.com/office/powerpoint/2010/main" val="263356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5</a:t>
            </a:fld>
            <a:endParaRPr lang="en-US"/>
          </a:p>
        </p:txBody>
      </p:sp>
    </p:spTree>
    <p:extLst>
      <p:ext uri="{BB962C8B-B14F-4D97-AF65-F5344CB8AC3E}">
        <p14:creationId xmlns:p14="http://schemas.microsoft.com/office/powerpoint/2010/main" val="123508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43000" y="685800"/>
            <a:ext cx="4572000" cy="34290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endParaRPr lang="en-US" altLang="en-US"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39C272F9-D5C8-4A1F-912D-E7D3EDFFA1B8}"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218260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p:spPr>
        <p:txBody>
          <a:bodyPr/>
          <a:lstStyle/>
          <a:p>
            <a:endParaRPr lang="en-US" altLang="en-US" smtClean="0"/>
          </a:p>
        </p:txBody>
      </p:sp>
      <p:sp>
        <p:nvSpPr>
          <p:cNvPr id="28676" name="Slide Number Placeholder 3"/>
          <p:cNvSpPr>
            <a:spLocks noGrp="1"/>
          </p:cNvSpPr>
          <p:nvPr>
            <p:ph type="sldNum" sz="quarter" idx="5"/>
          </p:nvPr>
        </p:nvSpPr>
        <p:spPr>
          <a:noFill/>
        </p:spPr>
        <p:txBody>
          <a:bodyP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fld id="{1A8D77EC-1FCE-459C-94C2-ED8D83ECF846}" type="slidenum">
              <a:rPr lang="en-US" altLang="en-US" sz="1200" smtClean="0">
                <a:solidFill>
                  <a:schemeClr val="tx1"/>
                </a:solidFill>
              </a:rPr>
              <a:pPr/>
              <a:t>11</a:t>
            </a:fld>
            <a:endParaRPr lang="en-US" altLang="en-US" sz="1200" smtClean="0">
              <a:solidFill>
                <a:schemeClr val="tx1"/>
              </a:solidFill>
            </a:endParaRPr>
          </a:p>
        </p:txBody>
      </p:sp>
    </p:spTree>
    <p:extLst>
      <p:ext uri="{BB962C8B-B14F-4D97-AF65-F5344CB8AC3E}">
        <p14:creationId xmlns:p14="http://schemas.microsoft.com/office/powerpoint/2010/main" val="126248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ECFA5-82D6-4FAA-AC71-4FE3398F1523}" type="slidenum">
              <a:rPr lang="en-US" smtClean="0"/>
              <a:t>13</a:t>
            </a:fld>
            <a:endParaRPr lang="en-US"/>
          </a:p>
        </p:txBody>
      </p:sp>
    </p:spTree>
    <p:extLst>
      <p:ext uri="{BB962C8B-B14F-4D97-AF65-F5344CB8AC3E}">
        <p14:creationId xmlns:p14="http://schemas.microsoft.com/office/powerpoint/2010/main" val="132473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itu.int/go/ITU-T/climate" TargetMode="External"/><Relationship Id="rId4" Type="http://schemas.openxmlformats.org/officeDocument/2006/relationships/hyperlink" Target="mailto:greenstandard@itu.i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552038" y="2486928"/>
            <a:ext cx="8229600" cy="1143000"/>
          </a:xfrm>
        </p:spPr>
        <p:txBody>
          <a:bodyPr>
            <a:normAutofit fontScale="90000"/>
          </a:bodyPr>
          <a:lstStyle/>
          <a:p>
            <a:r>
              <a:rPr lang="en-US" dirty="0"/>
              <a:t>ITU-T </a:t>
            </a:r>
            <a:r>
              <a:rPr lang="en-US" dirty="0" smtClean="0"/>
              <a:t>Study Group 5 </a:t>
            </a:r>
            <a:r>
              <a:rPr lang="en-US" dirty="0"/>
              <a:t>A</a:t>
            </a:r>
            <a:r>
              <a:rPr lang="en-US" dirty="0" smtClean="0"/>
              <a:t>ctivities </a:t>
            </a:r>
            <a:r>
              <a:rPr lang="en-US" dirty="0"/>
              <a:t>on </a:t>
            </a:r>
            <a:r>
              <a:rPr lang="en-US" dirty="0" smtClean="0"/>
              <a:t>Smart </a:t>
            </a:r>
            <a:r>
              <a:rPr lang="en-US" dirty="0"/>
              <a:t>S</a:t>
            </a:r>
            <a:r>
              <a:rPr lang="en-US" dirty="0" smtClean="0"/>
              <a:t>ustainable Cities</a:t>
            </a:r>
            <a:endParaRPr lang="en-US" dirty="0"/>
          </a:p>
        </p:txBody>
      </p:sp>
      <p:pic>
        <p:nvPicPr>
          <p:cNvPr id="1026" name="Picture 2" descr="http://www.itu.int/en/ITU-T/Workshops-and-Seminars/PublishingImages/Reading-2015/Symant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956" y="6207758"/>
            <a:ext cx="1246188" cy="3323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3"/>
          <p:cNvSpPr txBox="1">
            <a:spLocks noChangeArrowheads="1"/>
          </p:cNvSpPr>
          <p:nvPr/>
        </p:nvSpPr>
        <p:spPr bwMode="auto">
          <a:xfrm>
            <a:off x="757237" y="4109462"/>
            <a:ext cx="76295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 typeface="Wingdings" panose="05000000000000000000" pitchFamily="2" charset="2"/>
              <a:buNone/>
              <a:defRPr/>
            </a:pPr>
            <a:r>
              <a:rPr lang="en-US" altLang="en-US" sz="2800" b="1" kern="0" dirty="0" smtClean="0">
                <a:solidFill>
                  <a:schemeClr val="tx2">
                    <a:lumMod val="60000"/>
                    <a:lumOff val="40000"/>
                  </a:schemeClr>
                </a:solidFill>
                <a:latin typeface="+mj-lt"/>
                <a:ea typeface="+mn-ea"/>
              </a:rPr>
              <a:t>Dr Ahmed Zeddam</a:t>
            </a:r>
            <a:r>
              <a:rPr lang="en-US" altLang="en-US" sz="2800" kern="0" dirty="0" smtClean="0">
                <a:solidFill>
                  <a:schemeClr val="tx2">
                    <a:lumMod val="60000"/>
                    <a:lumOff val="40000"/>
                  </a:schemeClr>
                </a:solidFill>
                <a:latin typeface="+mj-lt"/>
                <a:ea typeface="+mn-ea"/>
              </a:rPr>
              <a:t>, </a:t>
            </a:r>
          </a:p>
          <a:p>
            <a:pPr algn="ctr">
              <a:spcBef>
                <a:spcPct val="0"/>
              </a:spcBef>
              <a:buClrTx/>
              <a:buSzTx/>
              <a:buFont typeface="Wingdings" panose="05000000000000000000" pitchFamily="2" charset="2"/>
              <a:buNone/>
              <a:defRPr/>
            </a:pPr>
            <a:r>
              <a:rPr lang="en-US" altLang="en-US" sz="2800" kern="0" dirty="0" smtClean="0">
                <a:solidFill>
                  <a:schemeClr val="tx2">
                    <a:lumMod val="60000"/>
                    <a:lumOff val="40000"/>
                  </a:schemeClr>
                </a:solidFill>
                <a:latin typeface="+mj-lt"/>
                <a:ea typeface="+mn-ea"/>
              </a:rPr>
              <a:t>Chairman, ITU-T Study Group 5</a:t>
            </a:r>
          </a:p>
          <a:p>
            <a:pPr algn="ctr">
              <a:spcBef>
                <a:spcPct val="0"/>
              </a:spcBef>
              <a:buClrTx/>
              <a:buSzTx/>
              <a:buFont typeface="Wingdings" panose="05000000000000000000" pitchFamily="2" charset="2"/>
              <a:buNone/>
              <a:defRPr/>
            </a:pPr>
            <a:r>
              <a:rPr lang="en-US" altLang="en-US" sz="2800" kern="0" dirty="0" smtClean="0">
                <a:solidFill>
                  <a:schemeClr val="tx2">
                    <a:lumMod val="60000"/>
                    <a:lumOff val="40000"/>
                  </a:schemeClr>
                </a:solidFill>
                <a:latin typeface="+mj-lt"/>
              </a:rPr>
              <a:t>Orange, France</a:t>
            </a:r>
            <a:endParaRPr lang="en-US" altLang="en-US" sz="2800" kern="0" dirty="0">
              <a:solidFill>
                <a:schemeClr val="tx2">
                  <a:lumMod val="60000"/>
                  <a:lumOff val="40000"/>
                </a:schemeClr>
              </a:solidFill>
              <a:latin typeface="+mj-lt"/>
              <a:ea typeface="+mn-ea"/>
            </a:endParaRPr>
          </a:p>
        </p:txBody>
      </p:sp>
    </p:spTree>
    <p:extLst>
      <p:ext uri="{BB962C8B-B14F-4D97-AF65-F5344CB8AC3E}">
        <p14:creationId xmlns:p14="http://schemas.microsoft.com/office/powerpoint/2010/main" val="184945868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58386"/>
            <a:ext cx="8661997" cy="4208836"/>
          </a:xfrm>
        </p:spPr>
        <p:txBody>
          <a:bodyPr/>
          <a:lstStyle/>
          <a:p>
            <a:pPr marL="0" indent="0">
              <a:buClr>
                <a:schemeClr val="tx2">
                  <a:lumMod val="60000"/>
                  <a:lumOff val="40000"/>
                </a:schemeClr>
              </a:buClr>
              <a:buNone/>
              <a:defRPr/>
            </a:pPr>
            <a:endParaRPr lang="en-US" sz="2000" dirty="0" smtClean="0"/>
          </a:p>
          <a:p>
            <a:pPr marL="0" indent="0">
              <a:buNone/>
              <a:defRPr/>
            </a:pPr>
            <a:r>
              <a:rPr lang="en-US" altLang="en-US" sz="2000" dirty="0" smtClean="0">
                <a:latin typeface="+mj-lt"/>
                <a:cs typeface="Gisha" panose="020B0502040204020203" pitchFamily="34" charset="-79"/>
              </a:rPr>
              <a:t>Other </a:t>
            </a:r>
            <a:r>
              <a:rPr lang="en-US" altLang="en-US" sz="2000" b="1" dirty="0" smtClean="0">
                <a:latin typeface="+mj-lt"/>
                <a:cs typeface="Gisha" panose="020B0502040204020203" pitchFamily="34" charset="-79"/>
              </a:rPr>
              <a:t>20 </a:t>
            </a:r>
            <a:r>
              <a:rPr lang="en-US" altLang="en-US" sz="2000" b="1" dirty="0">
                <a:latin typeface="+mj-lt"/>
                <a:cs typeface="Gisha" panose="020B0502040204020203" pitchFamily="34" charset="-79"/>
              </a:rPr>
              <a:t>deliverables </a:t>
            </a:r>
            <a:r>
              <a:rPr lang="en-US" altLang="en-US" sz="2000" dirty="0" smtClean="0">
                <a:latin typeface="+mj-lt"/>
                <a:cs typeface="Gisha" panose="020B0502040204020203" pitchFamily="34" charset="-79"/>
              </a:rPr>
              <a:t>are </a:t>
            </a:r>
            <a:r>
              <a:rPr lang="en-US" altLang="en-US" sz="2000" b="1" dirty="0">
                <a:latin typeface="+mj-lt"/>
                <a:cs typeface="Gisha" panose="020B0502040204020203" pitchFamily="34" charset="-79"/>
              </a:rPr>
              <a:t>under </a:t>
            </a:r>
            <a:r>
              <a:rPr lang="en-US" altLang="en-US" sz="2000" b="1" dirty="0" smtClean="0">
                <a:latin typeface="+mj-lt"/>
                <a:cs typeface="Gisha" panose="020B0502040204020203" pitchFamily="34" charset="-79"/>
              </a:rPr>
              <a:t>development</a:t>
            </a:r>
            <a:r>
              <a:rPr lang="en-US" altLang="en-US" sz="2000" dirty="0" smtClean="0">
                <a:latin typeface="+mj-lt"/>
                <a:cs typeface="Gisha" panose="020B0502040204020203" pitchFamily="34" charset="-79"/>
              </a:rPr>
              <a:t>:</a:t>
            </a:r>
            <a:endParaRPr lang="en-US" altLang="en-US" sz="2000" dirty="0">
              <a:latin typeface="+mj-lt"/>
              <a:cs typeface="Gisha" panose="020B0502040204020203" pitchFamily="34" charset="-79"/>
            </a:endParaRPr>
          </a:p>
          <a:p>
            <a:pPr marL="0" indent="0">
              <a:buFont typeface="Wingdings" panose="05000000000000000000" pitchFamily="2" charset="2"/>
              <a:buNone/>
              <a:defRPr/>
            </a:pPr>
            <a:endParaRPr lang="en-US" sz="1600" dirty="0" smtClean="0"/>
          </a:p>
        </p:txBody>
      </p:sp>
      <p:sp>
        <p:nvSpPr>
          <p:cNvPr id="5" name="TextBox 2"/>
          <p:cNvSpPr txBox="1">
            <a:spLocks noChangeArrowheads="1"/>
          </p:cNvSpPr>
          <p:nvPr/>
        </p:nvSpPr>
        <p:spPr bwMode="auto">
          <a:xfrm>
            <a:off x="323850" y="446139"/>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smtClean="0">
                <a:solidFill>
                  <a:schemeClr val="tx2">
                    <a:lumMod val="60000"/>
                    <a:lumOff val="40000"/>
                  </a:schemeClr>
                </a:solidFill>
                <a:latin typeface="Calibri"/>
                <a:ea typeface="+mj-ea"/>
                <a:cs typeface="Calibri"/>
              </a:rPr>
              <a:t>FG-SSC </a:t>
            </a:r>
            <a:r>
              <a:rPr lang="en-US" altLang="en-US" b="1" dirty="0">
                <a:solidFill>
                  <a:schemeClr val="tx2">
                    <a:lumMod val="60000"/>
                    <a:lumOff val="40000"/>
                  </a:schemeClr>
                </a:solidFill>
                <a:latin typeface="Calibri"/>
                <a:ea typeface="+mj-ea"/>
                <a:cs typeface="Calibri"/>
              </a:rPr>
              <a:t>main achievements (continued)</a:t>
            </a:r>
          </a:p>
        </p:txBody>
      </p:sp>
      <p:sp>
        <p:nvSpPr>
          <p:cNvPr id="7" name="Rounded Rectangle 6"/>
          <p:cNvSpPr>
            <a:spLocks noChangeArrowheads="1"/>
          </p:cNvSpPr>
          <p:nvPr/>
        </p:nvSpPr>
        <p:spPr bwMode="auto">
          <a:xfrm>
            <a:off x="785975" y="3233855"/>
            <a:ext cx="1725136" cy="413008"/>
          </a:xfrm>
          <a:prstGeom prst="roundRect">
            <a:avLst>
              <a:gd name="adj" fmla="val 16667"/>
            </a:avLst>
          </a:prstGeom>
          <a:solidFill>
            <a:srgbClr val="C55E5B"/>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dirty="0">
                <a:solidFill>
                  <a:schemeClr val="bg1"/>
                </a:solidFill>
                <a:latin typeface="+mj-lt"/>
                <a:cs typeface="Gisha" panose="020B0502040204020203" pitchFamily="34" charset="-79"/>
              </a:rPr>
              <a:t>Smart Buildings</a:t>
            </a:r>
          </a:p>
        </p:txBody>
      </p:sp>
      <p:sp>
        <p:nvSpPr>
          <p:cNvPr id="8" name="Rounded Rectangle 7"/>
          <p:cNvSpPr>
            <a:spLocks noChangeArrowheads="1"/>
          </p:cNvSpPr>
          <p:nvPr/>
        </p:nvSpPr>
        <p:spPr bwMode="auto">
          <a:xfrm>
            <a:off x="403075" y="2218388"/>
            <a:ext cx="2079930" cy="440023"/>
          </a:xfrm>
          <a:prstGeom prst="roundRect">
            <a:avLst>
              <a:gd name="adj" fmla="val 16667"/>
            </a:avLst>
          </a:prstGeom>
          <a:solidFill>
            <a:schemeClr val="tx2">
              <a:lumMod val="60000"/>
              <a:lumOff val="40000"/>
            </a:schemeClr>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None/>
            </a:pPr>
            <a:r>
              <a:rPr lang="en-US" altLang="en-US" sz="1600" b="1" dirty="0">
                <a:solidFill>
                  <a:schemeClr val="bg1"/>
                </a:solidFill>
                <a:latin typeface="+mj-lt"/>
                <a:cs typeface="Gisha" panose="020B0502040204020203" pitchFamily="34" charset="-79"/>
              </a:rPr>
              <a:t>Smart Infrastructure</a:t>
            </a:r>
          </a:p>
        </p:txBody>
      </p:sp>
      <p:sp>
        <p:nvSpPr>
          <p:cNvPr id="10" name="Rounded Rectangle 9"/>
          <p:cNvSpPr>
            <a:spLocks noChangeArrowheads="1"/>
          </p:cNvSpPr>
          <p:nvPr/>
        </p:nvSpPr>
        <p:spPr bwMode="auto">
          <a:xfrm>
            <a:off x="5815033" y="3351913"/>
            <a:ext cx="2623517" cy="356714"/>
          </a:xfrm>
          <a:prstGeom prst="roundRect">
            <a:avLst>
              <a:gd name="adj" fmla="val 16667"/>
            </a:avLst>
          </a:prstGeom>
          <a:solidFill>
            <a:srgbClr val="FFC000"/>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dirty="0" smtClean="0">
                <a:solidFill>
                  <a:schemeClr val="bg1"/>
                </a:solidFill>
                <a:latin typeface="+mj-lt"/>
                <a:cs typeface="Gisha" panose="020B0502040204020203" pitchFamily="34" charset="-79"/>
              </a:rPr>
              <a:t>Cybersecurity </a:t>
            </a:r>
            <a:r>
              <a:rPr lang="en-US" altLang="en-US" sz="1600" b="1" dirty="0">
                <a:solidFill>
                  <a:schemeClr val="bg1"/>
                </a:solidFill>
                <a:latin typeface="+mj-lt"/>
                <a:cs typeface="Gisha" panose="020B0502040204020203" pitchFamily="34" charset="-79"/>
              </a:rPr>
              <a:t>and Resilience</a:t>
            </a:r>
          </a:p>
        </p:txBody>
      </p:sp>
      <p:sp>
        <p:nvSpPr>
          <p:cNvPr id="12" name="Rounded Rectangle 11"/>
          <p:cNvSpPr>
            <a:spLocks noChangeArrowheads="1"/>
          </p:cNvSpPr>
          <p:nvPr/>
        </p:nvSpPr>
        <p:spPr bwMode="auto">
          <a:xfrm>
            <a:off x="3191516" y="3831807"/>
            <a:ext cx="2623517" cy="632660"/>
          </a:xfrm>
          <a:prstGeom prst="roundRect">
            <a:avLst>
              <a:gd name="adj" fmla="val 16667"/>
            </a:avLst>
          </a:prstGeom>
          <a:solidFill>
            <a:srgbClr val="00B050"/>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dirty="0">
                <a:solidFill>
                  <a:schemeClr val="bg1"/>
                </a:solidFill>
                <a:latin typeface="+mj-lt"/>
                <a:cs typeface="Gisha" panose="020B0502040204020203" pitchFamily="34" charset="-79"/>
              </a:rPr>
              <a:t>Climate </a:t>
            </a:r>
            <a:r>
              <a:rPr lang="en-US" altLang="en-US" sz="1600" b="1" dirty="0" smtClean="0">
                <a:solidFill>
                  <a:schemeClr val="bg1"/>
                </a:solidFill>
                <a:latin typeface="+mj-lt"/>
                <a:cs typeface="Gisha" panose="020B0502040204020203" pitchFamily="34" charset="-79"/>
              </a:rPr>
              <a:t>Change Adaptation &amp; </a:t>
            </a:r>
            <a:r>
              <a:rPr lang="en-US" altLang="en-US" sz="1600" b="1" dirty="0">
                <a:solidFill>
                  <a:schemeClr val="bg1"/>
                </a:solidFill>
                <a:latin typeface="+mj-lt"/>
                <a:cs typeface="Gisha" panose="020B0502040204020203" pitchFamily="34" charset="-79"/>
              </a:rPr>
              <a:t>R</a:t>
            </a:r>
            <a:r>
              <a:rPr lang="en-US" altLang="en-US" sz="1600" b="1" dirty="0" smtClean="0">
                <a:solidFill>
                  <a:schemeClr val="bg1"/>
                </a:solidFill>
                <a:latin typeface="+mj-lt"/>
                <a:cs typeface="Gisha" panose="020B0502040204020203" pitchFamily="34" charset="-79"/>
              </a:rPr>
              <a:t>esilience </a:t>
            </a:r>
            <a:endParaRPr lang="en-US" altLang="en-US" sz="1600" b="1" dirty="0">
              <a:solidFill>
                <a:schemeClr val="bg1"/>
              </a:solidFill>
              <a:latin typeface="+mj-lt"/>
              <a:cs typeface="Gisha" panose="020B0502040204020203" pitchFamily="34" charset="-79"/>
            </a:endParaRPr>
          </a:p>
        </p:txBody>
      </p:sp>
      <p:sp>
        <p:nvSpPr>
          <p:cNvPr id="13" name="Rounded Rectangle 11"/>
          <p:cNvSpPr>
            <a:spLocks noChangeArrowheads="1"/>
          </p:cNvSpPr>
          <p:nvPr/>
        </p:nvSpPr>
        <p:spPr bwMode="auto">
          <a:xfrm>
            <a:off x="4964324" y="4754279"/>
            <a:ext cx="2373178" cy="479360"/>
          </a:xfrm>
          <a:prstGeom prst="roundRect">
            <a:avLst>
              <a:gd name="adj" fmla="val 16667"/>
            </a:avLst>
          </a:prstGeom>
          <a:solidFill>
            <a:srgbClr val="DF7807"/>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Arial" panose="020B0604020202020204" pitchFamily="34" charset="0"/>
              <a:buNone/>
            </a:pPr>
            <a:r>
              <a:rPr lang="en-US" altLang="en-US" sz="1600" b="1" dirty="0">
                <a:solidFill>
                  <a:schemeClr val="bg1"/>
                </a:solidFill>
                <a:latin typeface="+mj-lt"/>
                <a:cs typeface="Gisha" panose="020B0502040204020203" pitchFamily="34" charset="-79"/>
              </a:rPr>
              <a:t>Integrated Management</a:t>
            </a:r>
          </a:p>
        </p:txBody>
      </p:sp>
      <p:sp>
        <p:nvSpPr>
          <p:cNvPr id="14" name="Rounded Rectangle 6"/>
          <p:cNvSpPr>
            <a:spLocks noChangeArrowheads="1"/>
          </p:cNvSpPr>
          <p:nvPr/>
        </p:nvSpPr>
        <p:spPr bwMode="auto">
          <a:xfrm>
            <a:off x="1029279" y="5098413"/>
            <a:ext cx="1349648" cy="351284"/>
          </a:xfrm>
          <a:prstGeom prst="roundRect">
            <a:avLst>
              <a:gd name="adj" fmla="val 16667"/>
            </a:avLst>
          </a:prstGeom>
          <a:solidFill>
            <a:srgbClr val="3959C1"/>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dirty="0">
                <a:solidFill>
                  <a:schemeClr val="bg1"/>
                </a:solidFill>
                <a:latin typeface="+mj-lt"/>
                <a:cs typeface="Gisha" panose="020B0502040204020203" pitchFamily="34" charset="-79"/>
              </a:rPr>
              <a:t>Open Data</a:t>
            </a:r>
          </a:p>
        </p:txBody>
      </p:sp>
      <p:sp>
        <p:nvSpPr>
          <p:cNvPr id="11" name="Rounded Rectangle 10"/>
          <p:cNvSpPr>
            <a:spLocks noChangeArrowheads="1"/>
          </p:cNvSpPr>
          <p:nvPr/>
        </p:nvSpPr>
        <p:spPr bwMode="auto">
          <a:xfrm>
            <a:off x="3191516" y="2531725"/>
            <a:ext cx="2623517" cy="456801"/>
          </a:xfrm>
          <a:prstGeom prst="roundRect">
            <a:avLst>
              <a:gd name="adj" fmla="val 16667"/>
            </a:avLst>
          </a:prstGeom>
          <a:solidFill>
            <a:schemeClr val="accent2">
              <a:lumMod val="60000"/>
              <a:lumOff val="40000"/>
            </a:schemeClr>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None/>
            </a:pPr>
            <a:r>
              <a:rPr lang="en-US" altLang="en-US" sz="1600" b="1" dirty="0" smtClean="0">
                <a:solidFill>
                  <a:schemeClr val="bg1"/>
                </a:solidFill>
                <a:latin typeface="+mj-lt"/>
                <a:cs typeface="Gisha" panose="020B0502040204020203" pitchFamily="34" charset="-79"/>
              </a:rPr>
              <a:t>Engaging Stakeholders</a:t>
            </a:r>
            <a:endParaRPr lang="en-US" altLang="en-US" sz="1600" b="1" dirty="0">
              <a:solidFill>
                <a:schemeClr val="bg1"/>
              </a:solidFill>
              <a:latin typeface="+mj-lt"/>
              <a:cs typeface="Gisha" panose="020B0502040204020203" pitchFamily="34" charset="-79"/>
            </a:endParaRPr>
          </a:p>
        </p:txBody>
      </p:sp>
      <p:sp>
        <p:nvSpPr>
          <p:cNvPr id="15" name="Rounded Rectangle 14"/>
          <p:cNvSpPr>
            <a:spLocks noChangeArrowheads="1"/>
          </p:cNvSpPr>
          <p:nvPr/>
        </p:nvSpPr>
        <p:spPr bwMode="auto">
          <a:xfrm>
            <a:off x="403075" y="4222307"/>
            <a:ext cx="2610296" cy="488739"/>
          </a:xfrm>
          <a:prstGeom prst="roundRect">
            <a:avLst>
              <a:gd name="adj" fmla="val 16667"/>
            </a:avLst>
          </a:prstGeom>
          <a:solidFill>
            <a:srgbClr val="92D050"/>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None/>
            </a:pPr>
            <a:r>
              <a:rPr lang="en-US" altLang="en-US" sz="1600" b="1" dirty="0" smtClean="0">
                <a:solidFill>
                  <a:schemeClr val="bg1"/>
                </a:solidFill>
                <a:latin typeface="+mj-lt"/>
                <a:cs typeface="Gisha" panose="020B0502040204020203" pitchFamily="34" charset="-79"/>
              </a:rPr>
              <a:t>Key Performance Indicators</a:t>
            </a:r>
            <a:endParaRPr lang="en-US" altLang="en-US" sz="1600" b="1" dirty="0">
              <a:solidFill>
                <a:schemeClr val="bg1"/>
              </a:solidFill>
              <a:latin typeface="+mj-lt"/>
              <a:cs typeface="Gisha" panose="020B0502040204020203" pitchFamily="34" charset="-79"/>
            </a:endParaRPr>
          </a:p>
        </p:txBody>
      </p:sp>
      <p:sp>
        <p:nvSpPr>
          <p:cNvPr id="16" name="Rounded Rectangle 15"/>
          <p:cNvSpPr>
            <a:spLocks noChangeArrowheads="1"/>
          </p:cNvSpPr>
          <p:nvPr/>
        </p:nvSpPr>
        <p:spPr bwMode="auto">
          <a:xfrm>
            <a:off x="6155472" y="1753293"/>
            <a:ext cx="2623517" cy="632660"/>
          </a:xfrm>
          <a:prstGeom prst="roundRect">
            <a:avLst>
              <a:gd name="adj" fmla="val 16667"/>
            </a:avLst>
          </a:prstGeom>
          <a:solidFill>
            <a:schemeClr val="tx2">
              <a:lumMod val="50000"/>
            </a:schemeClr>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dirty="0" smtClean="0">
                <a:solidFill>
                  <a:schemeClr val="bg1"/>
                </a:solidFill>
                <a:latin typeface="+mj-lt"/>
                <a:cs typeface="Gisha" panose="020B0502040204020203" pitchFamily="34" charset="-79"/>
              </a:rPr>
              <a:t>SSC Architecture &amp; Framework</a:t>
            </a:r>
            <a:endParaRPr lang="en-US" altLang="en-US" sz="1600" b="1" dirty="0">
              <a:solidFill>
                <a:schemeClr val="bg1"/>
              </a:solidFill>
              <a:latin typeface="+mj-lt"/>
              <a:cs typeface="Gisha" panose="020B0502040204020203" pitchFamily="34" charset="-79"/>
            </a:endParaRPr>
          </a:p>
        </p:txBody>
      </p:sp>
    </p:spTree>
    <p:extLst>
      <p:ext uri="{BB962C8B-B14F-4D97-AF65-F5344CB8AC3E}">
        <p14:creationId xmlns:p14="http://schemas.microsoft.com/office/powerpoint/2010/main" val="131805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
          <p:cNvSpPr txBox="1">
            <a:spLocks noChangeArrowheads="1"/>
          </p:cNvSpPr>
          <p:nvPr/>
        </p:nvSpPr>
        <p:spPr bwMode="auto">
          <a:xfrm>
            <a:off x="755650" y="437575"/>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It is a journey, it is not a final destination </a:t>
            </a:r>
          </a:p>
        </p:txBody>
      </p:sp>
      <p:pic>
        <p:nvPicPr>
          <p:cNvPr id="1026" name="Picture 2" descr="http://www.repsol.com/imagenes/es_en/smart-city_tcm11-6455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818" y="1067481"/>
            <a:ext cx="4716464" cy="18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919254">
            <a:off x="658596" y="2776923"/>
            <a:ext cx="4298542" cy="27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30716">
            <a:off x="1229789" y="4818991"/>
            <a:ext cx="582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9"/>
          <p:cNvSpPr>
            <a:spLocks noChangeArrowheads="1"/>
          </p:cNvSpPr>
          <p:nvPr/>
        </p:nvSpPr>
        <p:spPr bwMode="auto">
          <a:xfrm>
            <a:off x="1900715" y="5501966"/>
            <a:ext cx="2144713" cy="342900"/>
          </a:xfrm>
          <a:prstGeom prst="roundRect">
            <a:avLst>
              <a:gd name="adj" fmla="val 16667"/>
            </a:avLst>
          </a:prstGeom>
          <a:solidFill>
            <a:srgbClr val="85D1FF"/>
          </a:solidFill>
          <a:ln w="9525" algn="ctr">
            <a:solidFill>
              <a:srgbClr val="5C5C5C"/>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Tx/>
              <a:buNone/>
            </a:pPr>
            <a:r>
              <a:rPr lang="en-US" altLang="en-US" sz="1600" b="1">
                <a:solidFill>
                  <a:schemeClr val="bg1"/>
                </a:solidFill>
                <a:latin typeface="Cambria" panose="02040503050406030204" pitchFamily="18" charset="0"/>
                <a:ea typeface="ヒラギノ角ゴ ProN W3"/>
                <a:cs typeface="ヒラギノ角ゴ ProN W3"/>
                <a:sym typeface="Verdana" panose="020B0604030504040204" pitchFamily="34" charset="0"/>
              </a:rPr>
              <a:t>1. Setting the basis</a:t>
            </a:r>
            <a:endParaRPr lang="en-US" altLang="en-US" sz="1400">
              <a:solidFill>
                <a:srgbClr val="646464"/>
              </a:solidFill>
              <a:ea typeface="ヒラギノ角ゴ ProN W3"/>
              <a:cs typeface="ヒラギノ角ゴ ProN W3"/>
              <a:sym typeface="Verdana" panose="020B0604030504040204" pitchFamily="34" charset="0"/>
            </a:endParaRPr>
          </a:p>
        </p:txBody>
      </p:sp>
      <p:sp>
        <p:nvSpPr>
          <p:cNvPr id="14" name="Rounded Rectangle 21"/>
          <p:cNvSpPr>
            <a:spLocks noChangeArrowheads="1"/>
          </p:cNvSpPr>
          <p:nvPr/>
        </p:nvSpPr>
        <p:spPr bwMode="auto">
          <a:xfrm>
            <a:off x="2684271" y="4976295"/>
            <a:ext cx="5872162" cy="349250"/>
          </a:xfrm>
          <a:prstGeom prst="roundRect">
            <a:avLst>
              <a:gd name="adj" fmla="val 16667"/>
            </a:avLst>
          </a:prstGeom>
          <a:solidFill>
            <a:srgbClr val="6DB6FF"/>
          </a:solidFill>
          <a:ln w="9525" algn="ctr">
            <a:solidFill>
              <a:srgbClr val="5C5C5C"/>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Tx/>
              <a:buNone/>
            </a:pPr>
            <a:r>
              <a:rPr lang="en-US" altLang="en-US" sz="1600" b="1">
                <a:solidFill>
                  <a:schemeClr val="bg1"/>
                </a:solidFill>
                <a:latin typeface="Cambria" panose="02040503050406030204" pitchFamily="18" charset="0"/>
                <a:ea typeface="ヒラギノ角ゴ ProN W3"/>
                <a:cs typeface="ヒラギノ角ゴ ProN W3"/>
                <a:sym typeface="Verdana" panose="020B0604030504040204" pitchFamily="34" charset="0"/>
              </a:rPr>
              <a:t>2. Developing smart infrastructure and integrated platform</a:t>
            </a:r>
            <a:endParaRPr lang="en-US" altLang="en-US" sz="1600">
              <a:solidFill>
                <a:schemeClr val="bg1"/>
              </a:solidFill>
              <a:latin typeface="Cambria" panose="02040503050406030204" pitchFamily="18" charset="0"/>
              <a:ea typeface="ヒラギノ角ゴ ProN W3"/>
              <a:cs typeface="ヒラギノ角ゴ ProN W3"/>
              <a:sym typeface="Verdana" panose="020B0604030504040204" pitchFamily="34" charset="0"/>
            </a:endParaRPr>
          </a:p>
        </p:txBody>
      </p:sp>
      <p:sp>
        <p:nvSpPr>
          <p:cNvPr id="15" name="Rounded Rectangle 22"/>
          <p:cNvSpPr>
            <a:spLocks noChangeArrowheads="1"/>
          </p:cNvSpPr>
          <p:nvPr/>
        </p:nvSpPr>
        <p:spPr bwMode="auto">
          <a:xfrm>
            <a:off x="3149600" y="4371956"/>
            <a:ext cx="4729163" cy="373063"/>
          </a:xfrm>
          <a:prstGeom prst="roundRect">
            <a:avLst>
              <a:gd name="adj" fmla="val 16667"/>
            </a:avLst>
          </a:prstGeom>
          <a:solidFill>
            <a:srgbClr val="6699FF"/>
          </a:solidFill>
          <a:ln w="9525" algn="ctr">
            <a:solidFill>
              <a:srgbClr val="5C5C5C"/>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Tx/>
              <a:buNone/>
            </a:pPr>
            <a:r>
              <a:rPr lang="en-US" altLang="en-US" sz="1600" b="1">
                <a:solidFill>
                  <a:schemeClr val="bg1"/>
                </a:solidFill>
                <a:latin typeface="Cambria" panose="02040503050406030204" pitchFamily="18" charset="0"/>
                <a:ea typeface="ヒラギノ角ゴ ProN W3"/>
                <a:cs typeface="ヒラギノ角ゴ ProN W3"/>
                <a:sym typeface="Verdana" panose="020B0604030504040204" pitchFamily="34" charset="0"/>
              </a:rPr>
              <a:t>3. Identifying and developing smart city services</a:t>
            </a:r>
            <a:endParaRPr lang="en-US" altLang="en-US" sz="1600">
              <a:solidFill>
                <a:schemeClr val="bg1"/>
              </a:solidFill>
              <a:latin typeface="Cambria" panose="02040503050406030204" pitchFamily="18" charset="0"/>
              <a:ea typeface="ヒラギノ角ゴ ProN W3"/>
              <a:cs typeface="ヒラギノ角ゴ ProN W3"/>
              <a:sym typeface="Verdana" panose="020B0604030504040204" pitchFamily="34" charset="0"/>
            </a:endParaRPr>
          </a:p>
        </p:txBody>
      </p:sp>
      <p:sp>
        <p:nvSpPr>
          <p:cNvPr id="16" name="Rounded Rectangle 23"/>
          <p:cNvSpPr>
            <a:spLocks noChangeArrowheads="1"/>
          </p:cNvSpPr>
          <p:nvPr/>
        </p:nvSpPr>
        <p:spPr bwMode="auto">
          <a:xfrm>
            <a:off x="3548063" y="3717094"/>
            <a:ext cx="4330700" cy="365125"/>
          </a:xfrm>
          <a:prstGeom prst="roundRect">
            <a:avLst>
              <a:gd name="adj" fmla="val 16667"/>
            </a:avLst>
          </a:prstGeom>
          <a:solidFill>
            <a:srgbClr val="6666FF"/>
          </a:solidFill>
          <a:ln w="9525" algn="ctr">
            <a:solidFill>
              <a:srgbClr val="5C5C5C"/>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Tx/>
              <a:buNone/>
            </a:pPr>
            <a:r>
              <a:rPr lang="en-US" altLang="en-US" sz="1600" b="1">
                <a:solidFill>
                  <a:schemeClr val="bg1"/>
                </a:solidFill>
                <a:latin typeface="Cambria" panose="02040503050406030204" pitchFamily="18" charset="0"/>
                <a:ea typeface="ヒラギノ角ゴ ProN W3"/>
                <a:cs typeface="ヒラギノ角ゴ ProN W3"/>
                <a:sym typeface="Verdana" panose="020B0604030504040204" pitchFamily="34" charset="0"/>
              </a:rPr>
              <a:t>4. Defining KPIs, standards and monitoring</a:t>
            </a:r>
            <a:endParaRPr lang="en-US" altLang="en-US" sz="1600">
              <a:solidFill>
                <a:schemeClr val="bg1"/>
              </a:solidFill>
              <a:latin typeface="Cambria" panose="02040503050406030204" pitchFamily="18" charset="0"/>
              <a:ea typeface="ヒラギノ角ゴ ProN W3"/>
              <a:cs typeface="ヒラギノ角ゴ ProN W3"/>
              <a:sym typeface="Verdana" panose="020B0604030504040204" pitchFamily="34" charset="0"/>
            </a:endParaRPr>
          </a:p>
        </p:txBody>
      </p:sp>
      <p:sp>
        <p:nvSpPr>
          <p:cNvPr id="17" name="Rounded Rectangle 24"/>
          <p:cNvSpPr>
            <a:spLocks noChangeArrowheads="1"/>
          </p:cNvSpPr>
          <p:nvPr/>
        </p:nvSpPr>
        <p:spPr bwMode="auto">
          <a:xfrm>
            <a:off x="3946525" y="3091105"/>
            <a:ext cx="4438650" cy="369887"/>
          </a:xfrm>
          <a:prstGeom prst="roundRect">
            <a:avLst>
              <a:gd name="adj" fmla="val 16667"/>
            </a:avLst>
          </a:prstGeom>
          <a:solidFill>
            <a:srgbClr val="4040C0"/>
          </a:solidFill>
          <a:ln w="9525" algn="ctr">
            <a:solidFill>
              <a:srgbClr val="5C5C5C"/>
            </a:solidFill>
            <a:round/>
            <a:headEnd/>
            <a:tailEnd/>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Tx/>
              <a:buNone/>
            </a:pPr>
            <a:r>
              <a:rPr lang="en-US" altLang="en-US" sz="1600" b="1">
                <a:solidFill>
                  <a:schemeClr val="bg1"/>
                </a:solidFill>
                <a:latin typeface="Cambria" panose="02040503050406030204" pitchFamily="18" charset="0"/>
                <a:ea typeface="ヒラギノ角ゴ ProN W3"/>
                <a:cs typeface="ヒラギノ角ゴ ProN W3"/>
                <a:sym typeface="Verdana" panose="020B0604030504040204" pitchFamily="34" charset="0"/>
              </a:rPr>
              <a:t>5. Ensuring accountability and responsibility</a:t>
            </a:r>
            <a:endParaRPr lang="en-US" altLang="en-US" sz="1600">
              <a:solidFill>
                <a:schemeClr val="bg1"/>
              </a:solidFill>
              <a:latin typeface="Cambria" panose="02040503050406030204" pitchFamily="18" charset="0"/>
              <a:ea typeface="ヒラギノ角ゴ ProN W3"/>
              <a:cs typeface="ヒラギノ角ゴ ProN W3"/>
              <a:sym typeface="Verdana" panose="020B0604030504040204" pitchFamily="34" charset="0"/>
            </a:endParaRPr>
          </a:p>
        </p:txBody>
      </p:sp>
      <p:pic>
        <p:nvPicPr>
          <p:cNvPr id="1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035904">
            <a:off x="1998733" y="4433876"/>
            <a:ext cx="582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099640">
            <a:off x="2493934" y="3924836"/>
            <a:ext cx="582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44436" y="3268525"/>
            <a:ext cx="582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1472" y="2643191"/>
            <a:ext cx="582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4776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7"/>
          <p:cNvSpPr>
            <a:spLocks noGrp="1"/>
          </p:cNvSpPr>
          <p:nvPr>
            <p:ph type="title"/>
          </p:nvPr>
        </p:nvSpPr>
        <p:spPr>
          <a:xfrm>
            <a:off x="498227" y="513775"/>
            <a:ext cx="7772400" cy="392959"/>
          </a:xfrm>
        </p:spPr>
        <p:txBody>
          <a:bodyPr>
            <a:noAutofit/>
          </a:bodyPr>
          <a:lstStyle/>
          <a:p>
            <a:r>
              <a:rPr lang="en-US" altLang="en-US" sz="3200" dirty="0"/>
              <a:t>Conclusions</a:t>
            </a:r>
          </a:p>
        </p:txBody>
      </p:sp>
      <p:sp>
        <p:nvSpPr>
          <p:cNvPr id="9" name="Content Placeholder 8"/>
          <p:cNvSpPr>
            <a:spLocks noGrp="1"/>
          </p:cNvSpPr>
          <p:nvPr>
            <p:ph idx="1"/>
          </p:nvPr>
        </p:nvSpPr>
        <p:spPr>
          <a:xfrm>
            <a:off x="269627" y="2260271"/>
            <a:ext cx="4043363" cy="2069645"/>
          </a:xfrm>
        </p:spPr>
        <p:txBody>
          <a:bodyPr>
            <a:noAutofit/>
          </a:bodyPr>
          <a:lstStyle/>
          <a:p>
            <a:pPr lvl="1">
              <a:buClr>
                <a:schemeClr val="tx2">
                  <a:lumMod val="60000"/>
                  <a:lumOff val="40000"/>
                </a:schemeClr>
              </a:buClr>
              <a:buFont typeface="Wingdings" panose="05000000000000000000" pitchFamily="2" charset="2"/>
              <a:buChar char="§"/>
              <a:defRPr/>
            </a:pPr>
            <a:r>
              <a:rPr lang="en-US" sz="2000" dirty="0" smtClean="0">
                <a:latin typeface="+mj-lt"/>
                <a:cs typeface="Gisha" panose="020B0502040204020203" pitchFamily="34" charset="-79"/>
              </a:rPr>
              <a:t>Need </a:t>
            </a:r>
            <a:r>
              <a:rPr lang="en-US" sz="2000" dirty="0">
                <a:latin typeface="+mj-lt"/>
                <a:cs typeface="Gisha" panose="020B0502040204020203" pitchFamily="34" charset="-79"/>
              </a:rPr>
              <a:t>for ITU to work with municipalities, ICT sector, policy makers, international and regional </a:t>
            </a:r>
            <a:r>
              <a:rPr lang="en-US" sz="2000" dirty="0" smtClean="0">
                <a:latin typeface="+mj-lt"/>
                <a:cs typeface="Gisha" panose="020B0502040204020203" pitchFamily="34" charset="-79"/>
              </a:rPr>
              <a:t>organizations</a:t>
            </a:r>
          </a:p>
          <a:p>
            <a:pPr lvl="1">
              <a:buClr>
                <a:schemeClr val="tx2">
                  <a:lumMod val="60000"/>
                  <a:lumOff val="40000"/>
                </a:schemeClr>
              </a:buClr>
              <a:buFont typeface="Wingdings" panose="05000000000000000000" pitchFamily="2" charset="2"/>
              <a:buChar char="§"/>
              <a:defRPr/>
            </a:pPr>
            <a:r>
              <a:rPr lang="en-US" sz="2000" dirty="0" smtClean="0">
                <a:latin typeface="+mj-lt"/>
                <a:cs typeface="Gisha" panose="020B0502040204020203" pitchFamily="34" charset="-79"/>
              </a:rPr>
              <a:t>Development </a:t>
            </a:r>
            <a:r>
              <a:rPr lang="en-US" sz="2000" dirty="0">
                <a:latin typeface="+mj-lt"/>
                <a:cs typeface="Gisha" panose="020B0502040204020203" pitchFamily="34" charset="-79"/>
              </a:rPr>
              <a:t>of joint and comprehensive </a:t>
            </a:r>
            <a:r>
              <a:rPr lang="en-US" sz="2000" dirty="0" smtClean="0">
                <a:latin typeface="+mj-lt"/>
                <a:cs typeface="Gisha" panose="020B0502040204020203" pitchFamily="34" charset="-79"/>
              </a:rPr>
              <a:t>strategies</a:t>
            </a:r>
            <a:endParaRPr lang="en-US" sz="2000" dirty="0">
              <a:latin typeface="+mj-lt"/>
              <a:cs typeface="Gisha" panose="020B0502040204020203" pitchFamily="34" charset="-79"/>
            </a:endParaRPr>
          </a:p>
        </p:txBody>
      </p:sp>
      <p:pic>
        <p:nvPicPr>
          <p:cNvPr id="2" name="Picture 2" descr="http://www.businessinteriors.co.uk/wp/wp-content/uploads/2011/12/office-design-rgreen-park-reading-business-interio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668" y="1421892"/>
            <a:ext cx="2609385" cy="397805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8"/>
          <p:cNvSpPr txBox="1">
            <a:spLocks/>
          </p:cNvSpPr>
          <p:nvPr/>
        </p:nvSpPr>
        <p:spPr>
          <a:xfrm>
            <a:off x="269626" y="1498506"/>
            <a:ext cx="4236243" cy="5887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chemeClr val="tx2">
                  <a:lumMod val="60000"/>
                  <a:lumOff val="40000"/>
                </a:schemeClr>
              </a:buClr>
              <a:buFont typeface="Wingdings" panose="05000000000000000000" pitchFamily="2" charset="2"/>
              <a:buChar char="§"/>
              <a:defRPr/>
            </a:pPr>
            <a:r>
              <a:rPr lang="en-US" sz="2000" dirty="0" smtClean="0">
                <a:latin typeface="+mj-lt"/>
                <a:cs typeface="Gisha" panose="020B0502040204020203" pitchFamily="34" charset="-79"/>
              </a:rPr>
              <a:t>Need for SDOs to collaborate and work together </a:t>
            </a:r>
          </a:p>
        </p:txBody>
      </p:sp>
      <p:sp>
        <p:nvSpPr>
          <p:cNvPr id="8" name="Content Placeholder 8"/>
          <p:cNvSpPr txBox="1">
            <a:spLocks/>
          </p:cNvSpPr>
          <p:nvPr/>
        </p:nvSpPr>
        <p:spPr>
          <a:xfrm>
            <a:off x="269626" y="4329916"/>
            <a:ext cx="4043363" cy="11242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chemeClr val="tx2">
                  <a:lumMod val="60000"/>
                  <a:lumOff val="40000"/>
                </a:schemeClr>
              </a:buClr>
              <a:buFont typeface="Wingdings" panose="05000000000000000000" pitchFamily="2" charset="2"/>
              <a:buChar char="§"/>
              <a:defRPr/>
            </a:pPr>
            <a:r>
              <a:rPr lang="en-US" sz="2000" dirty="0" smtClean="0">
                <a:latin typeface="+mj-lt"/>
                <a:cs typeface="Gisha" panose="020B0502040204020203" pitchFamily="34" charset="-79"/>
              </a:rPr>
              <a:t>ITU as global platform for the empowerment of smart sustainable cities.</a:t>
            </a:r>
            <a:endParaRPr lang="en-US" sz="2000" dirty="0">
              <a:latin typeface="+mj-lt"/>
              <a:cs typeface="Gisha" panose="020B0502040204020203" pitchFamily="34" charset="-79"/>
            </a:endParaRPr>
          </a:p>
        </p:txBody>
      </p:sp>
    </p:spTree>
    <p:extLst>
      <p:ext uri="{BB962C8B-B14F-4D97-AF65-F5344CB8AC3E}">
        <p14:creationId xmlns:p14="http://schemas.microsoft.com/office/powerpoint/2010/main" val="25590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378618" y="2646717"/>
            <a:ext cx="8229600" cy="1143000"/>
          </a:xfrm>
        </p:spPr>
        <p:txBody>
          <a:bodyPr/>
          <a:lstStyle/>
          <a:p>
            <a:r>
              <a:rPr lang="en-US" dirty="0" smtClean="0"/>
              <a:t>Thank you</a:t>
            </a:r>
            <a:endParaRPr lang="en-US" dirty="0"/>
          </a:p>
        </p:txBody>
      </p:sp>
      <p:pic>
        <p:nvPicPr>
          <p:cNvPr id="1026" name="Picture 2" descr="http://www.itu.int/en/ITU-T/Workshops-and-Seminars/PublishingImages/Reading-2015/Symant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956" y="6207758"/>
            <a:ext cx="1246188" cy="3323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3"/>
          <p:cNvSpPr txBox="1">
            <a:spLocks noChangeArrowheads="1"/>
          </p:cNvSpPr>
          <p:nvPr/>
        </p:nvSpPr>
        <p:spPr bwMode="auto">
          <a:xfrm>
            <a:off x="71436" y="5281467"/>
            <a:ext cx="902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defRPr/>
            </a:pPr>
            <a:r>
              <a:rPr lang="en-US" altLang="en-US" sz="2400" kern="0" dirty="0" smtClean="0">
                <a:solidFill>
                  <a:schemeClr val="tx2">
                    <a:lumMod val="60000"/>
                    <a:lumOff val="40000"/>
                  </a:schemeClr>
                </a:solidFill>
                <a:latin typeface="+mj-lt"/>
              </a:rPr>
              <a:t>Contact: </a:t>
            </a:r>
            <a:r>
              <a:rPr lang="en-US" altLang="en-US" sz="2400" kern="0" dirty="0" smtClean="0">
                <a:solidFill>
                  <a:schemeClr val="tx2">
                    <a:lumMod val="60000"/>
                    <a:lumOff val="40000"/>
                  </a:schemeClr>
                </a:solidFill>
                <a:latin typeface="+mj-lt"/>
                <a:hlinkClick r:id="rId4"/>
              </a:rPr>
              <a:t>greenstandard@itu.int</a:t>
            </a:r>
            <a:r>
              <a:rPr lang="en-US" altLang="en-US" sz="2400" kern="0" dirty="0" smtClean="0">
                <a:solidFill>
                  <a:schemeClr val="tx2">
                    <a:lumMod val="60000"/>
                    <a:lumOff val="40000"/>
                  </a:schemeClr>
                </a:solidFill>
                <a:latin typeface="+mj-lt"/>
              </a:rPr>
              <a:t>   Website: </a:t>
            </a:r>
            <a:r>
              <a:rPr lang="en-US" altLang="en-US" sz="2400" kern="0" dirty="0" smtClean="0">
                <a:solidFill>
                  <a:schemeClr val="tx2">
                    <a:lumMod val="60000"/>
                    <a:lumOff val="40000"/>
                  </a:schemeClr>
                </a:solidFill>
                <a:latin typeface="+mj-lt"/>
                <a:hlinkClick r:id="rId5"/>
              </a:rPr>
              <a:t>itu.int/go/ITU-T/climate</a:t>
            </a:r>
            <a:endParaRPr lang="en-US" altLang="en-US" sz="2400" kern="0" dirty="0">
              <a:solidFill>
                <a:schemeClr val="tx2">
                  <a:lumMod val="60000"/>
                  <a:lumOff val="40000"/>
                </a:schemeClr>
              </a:solidFill>
              <a:latin typeface="+mj-lt"/>
            </a:endParaRPr>
          </a:p>
        </p:txBody>
      </p:sp>
    </p:spTree>
    <p:extLst>
      <p:ext uri="{BB962C8B-B14F-4D97-AF65-F5344CB8AC3E}">
        <p14:creationId xmlns:p14="http://schemas.microsoft.com/office/powerpoint/2010/main" val="393800087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68521"/>
            <a:ext cx="9126044" cy="735065"/>
          </a:xfrm>
        </p:spPr>
        <p:txBody>
          <a:bodyPr>
            <a:normAutofit/>
          </a:bodyPr>
          <a:lstStyle/>
          <a:p>
            <a:r>
              <a:rPr lang="en-US" altLang="en-US" sz="3200" dirty="0"/>
              <a:t>Standards are vital to shape </a:t>
            </a:r>
            <a:r>
              <a:rPr lang="en-US" altLang="en-US" sz="3200" dirty="0" smtClean="0"/>
              <a:t>smart </a:t>
            </a:r>
            <a:r>
              <a:rPr lang="en-US" altLang="en-US" sz="3200" dirty="0"/>
              <a:t>s</a:t>
            </a:r>
            <a:r>
              <a:rPr lang="en-US" altLang="en-US" sz="3200" dirty="0" smtClean="0"/>
              <a:t>ustainable </a:t>
            </a:r>
            <a:r>
              <a:rPr lang="en-US" altLang="en-US" sz="3200" dirty="0"/>
              <a:t>c</a:t>
            </a:r>
            <a:r>
              <a:rPr lang="en-US" altLang="en-US" sz="3200" dirty="0" smtClean="0"/>
              <a:t>ities</a:t>
            </a:r>
            <a:endParaRPr lang="en-US" sz="3200" dirty="0"/>
          </a:p>
        </p:txBody>
      </p:sp>
      <p:pic>
        <p:nvPicPr>
          <p:cNvPr id="7" name="Picture 4" descr="http://cdn.freshome.com/wp-content/uploads/2013/01/Seatt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84" y="1103586"/>
            <a:ext cx="8422676" cy="40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351685" y="5243745"/>
            <a:ext cx="8422676" cy="70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2" tIns="22856" rIns="45712" bIns="22856"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defTabSz="457109">
              <a:buNone/>
              <a:defRPr/>
            </a:pP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Cities are responsible for more than 70% of global greenhouse gas emissions and they are accountable for 60-80% of global energy consumption.</a:t>
            </a:r>
          </a:p>
        </p:txBody>
      </p:sp>
    </p:spTree>
    <p:extLst>
      <p:ext uri="{BB962C8B-B14F-4D97-AF65-F5344CB8AC3E}">
        <p14:creationId xmlns:p14="http://schemas.microsoft.com/office/powerpoint/2010/main" val="2565210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38"/>
          <p:cNvSpPr/>
          <p:nvPr/>
        </p:nvSpPr>
        <p:spPr bwMode="auto">
          <a:xfrm rot="10800000">
            <a:off x="4341195" y="1537327"/>
            <a:ext cx="4105275" cy="3646488"/>
          </a:xfrm>
          <a:prstGeom prst="pie">
            <a:avLst>
              <a:gd name="adj1" fmla="val 5389486"/>
              <a:gd name="adj2" fmla="val 11946091"/>
            </a:avLst>
          </a:prstGeom>
          <a:solidFill>
            <a:schemeClr val="accent5">
              <a:lumMod val="75000"/>
            </a:schemeClr>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30" name="Title 1"/>
          <p:cNvSpPr txBox="1">
            <a:spLocks/>
          </p:cNvSpPr>
          <p:nvPr/>
        </p:nvSpPr>
        <p:spPr bwMode="auto">
          <a:xfrm>
            <a:off x="237081" y="478543"/>
            <a:ext cx="8232204"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lumMod val="60000"/>
                    <a:lumOff val="40000"/>
                  </a:schemeClr>
                </a:solidFill>
                <a:latin typeface="Calibri"/>
                <a:cs typeface="Calibri"/>
              </a:rPr>
              <a:t>ITU-T Study Group 5</a:t>
            </a:r>
            <a:endParaRPr lang="en-US" altLang="en-US" sz="3200" dirty="0">
              <a:solidFill>
                <a:schemeClr val="tx2">
                  <a:lumMod val="60000"/>
                  <a:lumOff val="40000"/>
                </a:schemeClr>
              </a:solidFill>
              <a:latin typeface="Calibri"/>
              <a:cs typeface="Calibri"/>
            </a:endParaRPr>
          </a:p>
        </p:txBody>
      </p:sp>
      <p:sp>
        <p:nvSpPr>
          <p:cNvPr id="31" name="Pie 30"/>
          <p:cNvSpPr/>
          <p:nvPr/>
        </p:nvSpPr>
        <p:spPr bwMode="auto">
          <a:xfrm rot="5400000">
            <a:off x="4415807" y="1391277"/>
            <a:ext cx="3668713" cy="3960813"/>
          </a:xfrm>
          <a:prstGeom prst="pie">
            <a:avLst>
              <a:gd name="adj1" fmla="val 3960433"/>
              <a:gd name="adj2" fmla="val 10878269"/>
            </a:avLst>
          </a:prstGeom>
          <a:solidFill>
            <a:srgbClr val="8297DA"/>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32" name="Pie 31"/>
          <p:cNvSpPr/>
          <p:nvPr/>
        </p:nvSpPr>
        <p:spPr bwMode="auto">
          <a:xfrm rot="17901924">
            <a:off x="4418982" y="1311903"/>
            <a:ext cx="3863975" cy="4311650"/>
          </a:xfrm>
          <a:prstGeom prst="pie">
            <a:avLst>
              <a:gd name="adj1" fmla="val 4782406"/>
              <a:gd name="adj2" fmla="val 12974390"/>
            </a:avLst>
          </a:prstGeom>
          <a:solidFill>
            <a:srgbClr val="F78B15"/>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33" name="Content Placeholder 11"/>
          <p:cNvSpPr txBox="1">
            <a:spLocks/>
          </p:cNvSpPr>
          <p:nvPr/>
        </p:nvSpPr>
        <p:spPr>
          <a:xfrm>
            <a:off x="4557319" y="2088704"/>
            <a:ext cx="1655763" cy="11509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eaLnBrk="1" hangingPunct="1">
              <a:spcBef>
                <a:spcPct val="0"/>
              </a:spcBef>
              <a:buFont typeface="Wingdings" pitchFamily="2" charset="2"/>
              <a:buNone/>
              <a:defRPr/>
            </a:pPr>
            <a:r>
              <a:rPr lang="en-US" sz="2000" b="1" kern="0" dirty="0">
                <a:solidFill>
                  <a:schemeClr val="bg1"/>
                </a:solidFill>
                <a:latin typeface="+mj-lt"/>
                <a:ea typeface="Ebrima" panose="02000000000000000000" pitchFamily="2" charset="0"/>
                <a:cs typeface="Ebrima" panose="02000000000000000000" pitchFamily="2" charset="0"/>
              </a:rPr>
              <a:t>WP1/5</a:t>
            </a:r>
          </a:p>
          <a:p>
            <a:pPr marL="0" indent="0" algn="ctr" eaLnBrk="1" hangingPunct="1">
              <a:spcBef>
                <a:spcPct val="0"/>
              </a:spcBef>
              <a:buFont typeface="Wingdings" pitchFamily="2" charset="2"/>
              <a:buNone/>
              <a:defRPr/>
            </a:pPr>
            <a:r>
              <a:rPr lang="en-US" sz="2000" kern="0" dirty="0">
                <a:solidFill>
                  <a:schemeClr val="bg1"/>
                </a:solidFill>
                <a:latin typeface="+mj-lt"/>
                <a:ea typeface="Ebrima" panose="02000000000000000000" pitchFamily="2" charset="0"/>
                <a:cs typeface="Ebrima" panose="02000000000000000000" pitchFamily="2" charset="0"/>
              </a:rPr>
              <a:t>Damage prevention and safety </a:t>
            </a:r>
          </a:p>
        </p:txBody>
      </p:sp>
      <p:sp>
        <p:nvSpPr>
          <p:cNvPr id="34" name="Content Placeholder 11"/>
          <p:cNvSpPr txBox="1">
            <a:spLocks/>
          </p:cNvSpPr>
          <p:nvPr/>
        </p:nvSpPr>
        <p:spPr bwMode="auto">
          <a:xfrm>
            <a:off x="5077697" y="3693204"/>
            <a:ext cx="269505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buNone/>
              <a:defRPr/>
            </a:pPr>
            <a:r>
              <a:rPr lang="en-US" altLang="en-US" sz="2000" b="1" kern="0" dirty="0">
                <a:solidFill>
                  <a:schemeClr val="bg1"/>
                </a:solidFill>
                <a:latin typeface="+mj-lt"/>
                <a:ea typeface="Ebrima" panose="02000000000000000000" pitchFamily="2" charset="0"/>
                <a:cs typeface="Ebrima" panose="02000000000000000000" pitchFamily="2" charset="0"/>
              </a:rPr>
              <a:t>WP2/5 </a:t>
            </a:r>
          </a:p>
          <a:p>
            <a:pPr algn="ctr">
              <a:buNone/>
              <a:defRPr/>
            </a:pPr>
            <a:r>
              <a:rPr lang="en-US" altLang="en-US" sz="2000" kern="0" dirty="0">
                <a:solidFill>
                  <a:schemeClr val="bg1"/>
                </a:solidFill>
                <a:latin typeface="+mj-lt"/>
                <a:ea typeface="Ebrima" panose="02000000000000000000" pitchFamily="2" charset="0"/>
                <a:cs typeface="Ebrima" panose="02000000000000000000" pitchFamily="2" charset="0"/>
              </a:rPr>
              <a:t>Electromagnetic fields: emission, immunity and human exposure</a:t>
            </a:r>
          </a:p>
        </p:txBody>
      </p:sp>
      <p:sp>
        <p:nvSpPr>
          <p:cNvPr id="35" name="Content Placeholder 11"/>
          <p:cNvSpPr txBox="1">
            <a:spLocks/>
          </p:cNvSpPr>
          <p:nvPr/>
        </p:nvSpPr>
        <p:spPr bwMode="auto">
          <a:xfrm>
            <a:off x="6346640" y="2399340"/>
            <a:ext cx="216096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buFont typeface="Wingdings" pitchFamily="2" charset="2"/>
              <a:buNone/>
              <a:defRPr/>
            </a:pPr>
            <a:r>
              <a:rPr lang="en-US" altLang="en-US" sz="2000" b="1" kern="0" dirty="0">
                <a:solidFill>
                  <a:schemeClr val="bg1"/>
                </a:solidFill>
                <a:latin typeface="+mj-lt"/>
                <a:ea typeface="Ebrima" panose="02000000000000000000" pitchFamily="2" charset="0"/>
                <a:cs typeface="Ebrima" panose="02000000000000000000" pitchFamily="2" charset="0"/>
              </a:rPr>
              <a:t>WP3/5 </a:t>
            </a:r>
          </a:p>
          <a:p>
            <a:pPr algn="ctr">
              <a:buFont typeface="Wingdings" pitchFamily="2" charset="2"/>
              <a:buNone/>
              <a:defRPr/>
            </a:pPr>
            <a:r>
              <a:rPr lang="en-US" altLang="en-US" sz="2000" kern="0" dirty="0">
                <a:solidFill>
                  <a:schemeClr val="bg1"/>
                </a:solidFill>
                <a:latin typeface="+mj-lt"/>
                <a:ea typeface="Ebrima" panose="02000000000000000000" pitchFamily="2" charset="0"/>
                <a:cs typeface="Ebrima" panose="02000000000000000000" pitchFamily="2" charset="0"/>
              </a:rPr>
              <a:t>ICT and climate change</a:t>
            </a:r>
          </a:p>
        </p:txBody>
      </p:sp>
      <p:sp>
        <p:nvSpPr>
          <p:cNvPr id="36" name="Oval 16"/>
          <p:cNvSpPr>
            <a:spLocks noChangeArrowheads="1"/>
          </p:cNvSpPr>
          <p:nvPr/>
        </p:nvSpPr>
        <p:spPr bwMode="auto">
          <a:xfrm>
            <a:off x="3190663" y="3346329"/>
            <a:ext cx="2035928" cy="562630"/>
          </a:xfrm>
          <a:prstGeom prst="ellipse">
            <a:avLst/>
          </a:prstGeom>
          <a:solidFill>
            <a:srgbClr val="3959C1"/>
          </a:solidFill>
          <a:ln>
            <a:noFill/>
          </a:ln>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b="1" kern="0" dirty="0">
                <a:solidFill>
                  <a:schemeClr val="bg1"/>
                </a:solidFill>
                <a:latin typeface="+mj-lt"/>
                <a:ea typeface="Ebrima" panose="02000000000000000000" pitchFamily="2" charset="0"/>
                <a:cs typeface="Ebrima" panose="02000000000000000000" pitchFamily="2" charset="0"/>
              </a:rPr>
              <a:t>4</a:t>
            </a:r>
            <a:r>
              <a:rPr lang="fr-FR" altLang="en-US" b="1" kern="0" dirty="0" smtClean="0">
                <a:solidFill>
                  <a:schemeClr val="bg1"/>
                </a:solidFill>
                <a:latin typeface="+mj-lt"/>
                <a:ea typeface="Ebrima" panose="02000000000000000000" pitchFamily="2" charset="0"/>
                <a:cs typeface="Ebrima" panose="02000000000000000000" pitchFamily="2" charset="0"/>
              </a:rPr>
              <a:t> </a:t>
            </a:r>
            <a:r>
              <a:rPr lang="fr-FR" altLang="en-US" b="1" kern="0" dirty="0">
                <a:solidFill>
                  <a:schemeClr val="bg1"/>
                </a:solidFill>
                <a:latin typeface="+mj-lt"/>
                <a:ea typeface="Ebrima" panose="02000000000000000000" pitchFamily="2" charset="0"/>
                <a:cs typeface="Ebrima" panose="02000000000000000000" pitchFamily="2" charset="0"/>
              </a:rPr>
              <a:t>Questions</a:t>
            </a:r>
          </a:p>
        </p:txBody>
      </p:sp>
      <p:sp>
        <p:nvSpPr>
          <p:cNvPr id="37" name="Oval 16"/>
          <p:cNvSpPr>
            <a:spLocks noChangeArrowheads="1"/>
          </p:cNvSpPr>
          <p:nvPr/>
        </p:nvSpPr>
        <p:spPr bwMode="auto">
          <a:xfrm>
            <a:off x="4988947" y="5155244"/>
            <a:ext cx="2035927" cy="562630"/>
          </a:xfrm>
          <a:prstGeom prst="ellipse">
            <a:avLst/>
          </a:prstGeom>
          <a:solidFill>
            <a:srgbClr val="CB6E07"/>
          </a:solidFill>
          <a:ln>
            <a:noFill/>
          </a:ln>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b="1" kern="0" dirty="0">
                <a:solidFill>
                  <a:schemeClr val="bg1"/>
                </a:solidFill>
                <a:latin typeface="+mj-lt"/>
                <a:ea typeface="Ebrima" panose="02000000000000000000" pitchFamily="2" charset="0"/>
                <a:cs typeface="Ebrima" panose="02000000000000000000" pitchFamily="2" charset="0"/>
              </a:rPr>
              <a:t>6 Questions</a:t>
            </a:r>
          </a:p>
        </p:txBody>
      </p:sp>
      <p:sp>
        <p:nvSpPr>
          <p:cNvPr id="38" name="Oval 16"/>
          <p:cNvSpPr>
            <a:spLocks noChangeArrowheads="1"/>
          </p:cNvSpPr>
          <p:nvPr/>
        </p:nvSpPr>
        <p:spPr bwMode="auto">
          <a:xfrm>
            <a:off x="6754788" y="1637881"/>
            <a:ext cx="2035927" cy="562630"/>
          </a:xfrm>
          <a:prstGeom prst="ellipse">
            <a:avLst/>
          </a:prstGeom>
          <a:solidFill>
            <a:srgbClr val="1D4F5D"/>
          </a:solidFill>
          <a:ln>
            <a:noFill/>
          </a:ln>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b="1" kern="0" dirty="0">
                <a:solidFill>
                  <a:schemeClr val="bg1"/>
                </a:solidFill>
                <a:latin typeface="+mj-lt"/>
                <a:ea typeface="Ebrima" panose="02000000000000000000" pitchFamily="2" charset="0"/>
                <a:cs typeface="Ebrima" panose="02000000000000000000" pitchFamily="2" charset="0"/>
              </a:rPr>
              <a:t>7 Questions</a:t>
            </a:r>
          </a:p>
        </p:txBody>
      </p:sp>
      <p:sp>
        <p:nvSpPr>
          <p:cNvPr id="40" name="Content Placeholder 2"/>
          <p:cNvSpPr txBox="1">
            <a:spLocks/>
          </p:cNvSpPr>
          <p:nvPr/>
        </p:nvSpPr>
        <p:spPr>
          <a:xfrm>
            <a:off x="227325" y="1044088"/>
            <a:ext cx="3262607" cy="2159314"/>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altLang="en-US" sz="2000" b="1" dirty="0" smtClean="0">
                <a:solidFill>
                  <a:schemeClr val="tx2">
                    <a:lumMod val="60000"/>
                    <a:lumOff val="40000"/>
                  </a:schemeClr>
                </a:solidFill>
                <a:latin typeface="+mj-lt"/>
                <a:ea typeface="Ebrima" panose="02000000000000000000" pitchFamily="2" charset="0"/>
                <a:cs typeface="Ebrima" panose="02000000000000000000" pitchFamily="2" charset="0"/>
              </a:rPr>
              <a:t>Mandate</a:t>
            </a:r>
          </a:p>
          <a:p>
            <a:pPr marL="0" indent="0">
              <a:buNone/>
            </a:pP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Lead </a:t>
            </a: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study group for:</a:t>
            </a:r>
          </a:p>
          <a:p>
            <a:pPr>
              <a:buClr>
                <a:schemeClr val="tx2">
                  <a:lumMod val="60000"/>
                  <a:lumOff val="40000"/>
                </a:schemeClr>
              </a:buClr>
            </a:pP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environment and climate </a:t>
            </a: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change;</a:t>
            </a:r>
            <a:endPar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endParaRPr>
          </a:p>
          <a:p>
            <a:pPr>
              <a:buClr>
                <a:schemeClr val="tx2">
                  <a:lumMod val="60000"/>
                  <a:lumOff val="40000"/>
                </a:schemeClr>
              </a:buClr>
            </a:pP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electromagnetic compatibility and electromagnetic </a:t>
            </a: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effects.</a:t>
            </a:r>
            <a:endPar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endParaRPr>
          </a:p>
        </p:txBody>
      </p:sp>
      <p:sp>
        <p:nvSpPr>
          <p:cNvPr id="42" name="Oval 16"/>
          <p:cNvSpPr>
            <a:spLocks noChangeArrowheads="1"/>
          </p:cNvSpPr>
          <p:nvPr/>
        </p:nvSpPr>
        <p:spPr bwMode="auto">
          <a:xfrm>
            <a:off x="169863" y="3946926"/>
            <a:ext cx="1813404" cy="783193"/>
          </a:xfrm>
          <a:prstGeom prst="roundRect">
            <a:avLst/>
          </a:prstGeom>
          <a:solidFill>
            <a:srgbClr val="C49500"/>
          </a:solidFill>
          <a:ln>
            <a:noFill/>
          </a:ln>
          <a:extLst/>
        </p:spPr>
        <p:txBody>
          <a:bodyPr wrap="squar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b="1" kern="0" dirty="0">
                <a:solidFill>
                  <a:schemeClr val="bg1"/>
                </a:solidFill>
                <a:latin typeface="+mj-lt"/>
                <a:ea typeface="Ebrima" panose="02000000000000000000" pitchFamily="2" charset="0"/>
                <a:cs typeface="Ebrima" panose="02000000000000000000" pitchFamily="2" charset="0"/>
              </a:rPr>
              <a:t>Question 12 </a:t>
            </a:r>
            <a:r>
              <a:rPr lang="fr-FR" altLang="en-US" b="1" kern="0" dirty="0" smtClean="0">
                <a:solidFill>
                  <a:schemeClr val="bg1"/>
                </a:solidFill>
                <a:latin typeface="+mj-lt"/>
                <a:ea typeface="Ebrima" panose="02000000000000000000" pitchFamily="2" charset="0"/>
                <a:cs typeface="Ebrima" panose="02000000000000000000" pitchFamily="2" charset="0"/>
              </a:rPr>
              <a:t/>
            </a:r>
            <a:br>
              <a:rPr lang="fr-FR" altLang="en-US" b="1" kern="0" dirty="0" smtClean="0">
                <a:solidFill>
                  <a:schemeClr val="bg1"/>
                </a:solidFill>
                <a:latin typeface="+mj-lt"/>
                <a:ea typeface="Ebrima" panose="02000000000000000000" pitchFamily="2" charset="0"/>
                <a:cs typeface="Ebrima" panose="02000000000000000000" pitchFamily="2" charset="0"/>
              </a:rPr>
            </a:br>
            <a:r>
              <a:rPr lang="fr-FR" altLang="en-US" kern="0" dirty="0" err="1" smtClean="0">
                <a:solidFill>
                  <a:schemeClr val="bg1"/>
                </a:solidFill>
                <a:latin typeface="+mj-lt"/>
                <a:ea typeface="Ebrima" panose="02000000000000000000" pitchFamily="2" charset="0"/>
                <a:cs typeface="Ebrima" panose="02000000000000000000" pitchFamily="2" charset="0"/>
              </a:rPr>
              <a:t>Terminology</a:t>
            </a:r>
            <a:endParaRPr lang="fr-FR" altLang="en-US" kern="0" dirty="0">
              <a:solidFill>
                <a:schemeClr val="bg1"/>
              </a:solidFill>
              <a:latin typeface="+mj-lt"/>
              <a:ea typeface="Ebrima" panose="02000000000000000000" pitchFamily="2" charset="0"/>
              <a:cs typeface="Ebrima" panose="02000000000000000000" pitchFamily="2" charset="0"/>
            </a:endParaRPr>
          </a:p>
        </p:txBody>
      </p:sp>
      <p:sp>
        <p:nvSpPr>
          <p:cNvPr id="2" name="Rectangle 1"/>
          <p:cNvSpPr/>
          <p:nvPr/>
        </p:nvSpPr>
        <p:spPr>
          <a:xfrm>
            <a:off x="6614148" y="983632"/>
            <a:ext cx="1175643" cy="400110"/>
          </a:xfrm>
          <a:prstGeom prst="rect">
            <a:avLst/>
          </a:prstGeom>
        </p:spPr>
        <p:txBody>
          <a:bodyPr wrap="none">
            <a:spAutoFit/>
          </a:bodyPr>
          <a:lstStyle/>
          <a:p>
            <a:pPr lvl="0"/>
            <a:r>
              <a:rPr lang="en-US" altLang="en-US" sz="2000" b="1" dirty="0">
                <a:solidFill>
                  <a:schemeClr val="tx2">
                    <a:lumMod val="60000"/>
                    <a:lumOff val="40000"/>
                  </a:schemeClr>
                </a:solidFill>
                <a:latin typeface="+mj-lt"/>
                <a:ea typeface="Ebrima" panose="02000000000000000000" pitchFamily="2" charset="0"/>
                <a:cs typeface="Ebrima" panose="02000000000000000000" pitchFamily="2" charset="0"/>
              </a:rPr>
              <a:t>Structure</a:t>
            </a:r>
          </a:p>
        </p:txBody>
      </p:sp>
      <p:sp>
        <p:nvSpPr>
          <p:cNvPr id="16" name="Oval 16"/>
          <p:cNvSpPr>
            <a:spLocks noChangeArrowheads="1"/>
          </p:cNvSpPr>
          <p:nvPr/>
        </p:nvSpPr>
        <p:spPr bwMode="auto">
          <a:xfrm>
            <a:off x="97216" y="4916395"/>
            <a:ext cx="4636235" cy="783193"/>
          </a:xfrm>
          <a:prstGeom prst="roundRect">
            <a:avLst/>
          </a:prstGeom>
          <a:solidFill>
            <a:srgbClr val="15A4DC"/>
          </a:solidFill>
          <a:ln>
            <a:noFill/>
          </a:ln>
          <a:extLst/>
        </p:spPr>
        <p:txBody>
          <a:bodyPr wrap="squar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b="1" kern="0" dirty="0" smtClean="0">
                <a:solidFill>
                  <a:srgbClr val="FFFF00"/>
                </a:solidFill>
                <a:latin typeface="+mj-lt"/>
                <a:ea typeface="Ebrima" panose="02000000000000000000" pitchFamily="2" charset="0"/>
                <a:cs typeface="Ebrima" panose="02000000000000000000" pitchFamily="2" charset="0"/>
              </a:rPr>
              <a:t>New </a:t>
            </a:r>
            <a:r>
              <a:rPr lang="fr-FR" altLang="en-US" b="1" kern="0" dirty="0" smtClean="0">
                <a:solidFill>
                  <a:schemeClr val="bg1"/>
                </a:solidFill>
                <a:latin typeface="+mj-lt"/>
                <a:ea typeface="Ebrima" panose="02000000000000000000" pitchFamily="2" charset="0"/>
                <a:cs typeface="Ebrima" panose="02000000000000000000" pitchFamily="2" charset="0"/>
              </a:rPr>
              <a:t>Question 20 </a:t>
            </a:r>
            <a:br>
              <a:rPr lang="fr-FR" altLang="en-US" b="1" kern="0" dirty="0" smtClean="0">
                <a:solidFill>
                  <a:schemeClr val="bg1"/>
                </a:solidFill>
                <a:latin typeface="+mj-lt"/>
                <a:ea typeface="Ebrima" panose="02000000000000000000" pitchFamily="2" charset="0"/>
                <a:cs typeface="Ebrima" panose="02000000000000000000" pitchFamily="2" charset="0"/>
              </a:rPr>
            </a:br>
            <a:r>
              <a:rPr lang="fr-FR" altLang="en-US" kern="0" dirty="0" smtClean="0">
                <a:solidFill>
                  <a:schemeClr val="bg1"/>
                </a:solidFill>
                <a:latin typeface="+mj-lt"/>
                <a:ea typeface="Ebrima" panose="02000000000000000000" pitchFamily="2" charset="0"/>
                <a:cs typeface="Ebrima" panose="02000000000000000000" pitchFamily="2" charset="0"/>
              </a:rPr>
              <a:t>Smart </a:t>
            </a:r>
            <a:r>
              <a:rPr lang="fr-FR" altLang="en-US" kern="0" dirty="0" err="1">
                <a:solidFill>
                  <a:schemeClr val="bg1"/>
                </a:solidFill>
                <a:latin typeface="+mj-lt"/>
                <a:ea typeface="Ebrima" panose="02000000000000000000" pitchFamily="2" charset="0"/>
                <a:cs typeface="Ebrima" panose="02000000000000000000" pitchFamily="2" charset="0"/>
              </a:rPr>
              <a:t>s</a:t>
            </a:r>
            <a:r>
              <a:rPr lang="fr-FR" altLang="en-US" kern="0" dirty="0" err="1" smtClean="0">
                <a:solidFill>
                  <a:schemeClr val="bg1"/>
                </a:solidFill>
                <a:latin typeface="+mj-lt"/>
                <a:ea typeface="Ebrima" panose="02000000000000000000" pitchFamily="2" charset="0"/>
                <a:cs typeface="Ebrima" panose="02000000000000000000" pitchFamily="2" charset="0"/>
              </a:rPr>
              <a:t>ustainable</a:t>
            </a:r>
            <a:r>
              <a:rPr lang="fr-FR" altLang="en-US" kern="0" dirty="0" smtClean="0">
                <a:solidFill>
                  <a:schemeClr val="bg1"/>
                </a:solidFill>
                <a:latin typeface="+mj-lt"/>
                <a:ea typeface="Ebrima" panose="02000000000000000000" pitchFamily="2" charset="0"/>
                <a:cs typeface="Ebrima" panose="02000000000000000000" pitchFamily="2" charset="0"/>
              </a:rPr>
              <a:t> </a:t>
            </a:r>
            <a:r>
              <a:rPr lang="fr-FR" altLang="en-US" kern="0" dirty="0" err="1" smtClean="0">
                <a:solidFill>
                  <a:schemeClr val="bg1"/>
                </a:solidFill>
                <a:latin typeface="+mj-lt"/>
                <a:ea typeface="Ebrima" panose="02000000000000000000" pitchFamily="2" charset="0"/>
                <a:cs typeface="Ebrima" panose="02000000000000000000" pitchFamily="2" charset="0"/>
              </a:rPr>
              <a:t>cities</a:t>
            </a:r>
            <a:r>
              <a:rPr lang="fr-FR" altLang="en-US" kern="0" dirty="0" smtClean="0">
                <a:solidFill>
                  <a:schemeClr val="bg1"/>
                </a:solidFill>
                <a:latin typeface="+mj-lt"/>
                <a:ea typeface="Ebrima" panose="02000000000000000000" pitchFamily="2" charset="0"/>
                <a:cs typeface="Ebrima" panose="02000000000000000000" pitchFamily="2" charset="0"/>
              </a:rPr>
              <a:t> and </a:t>
            </a:r>
            <a:r>
              <a:rPr lang="fr-FR" altLang="en-US" kern="0" dirty="0" err="1" smtClean="0">
                <a:solidFill>
                  <a:schemeClr val="bg1"/>
                </a:solidFill>
                <a:latin typeface="+mj-lt"/>
                <a:ea typeface="Ebrima" panose="02000000000000000000" pitchFamily="2" charset="0"/>
                <a:cs typeface="Ebrima" panose="02000000000000000000" pitchFamily="2" charset="0"/>
              </a:rPr>
              <a:t>communities</a:t>
            </a:r>
            <a:r>
              <a:rPr lang="fr-FR" altLang="en-US" kern="0" dirty="0" smtClean="0">
                <a:solidFill>
                  <a:schemeClr val="bg1"/>
                </a:solidFill>
                <a:latin typeface="+mj-lt"/>
                <a:ea typeface="Ebrima" panose="02000000000000000000" pitchFamily="2" charset="0"/>
                <a:cs typeface="Ebrima" panose="02000000000000000000" pitchFamily="2" charset="0"/>
              </a:rPr>
              <a:t>  </a:t>
            </a:r>
            <a:endParaRPr lang="fr-FR" altLang="en-US" kern="0" dirty="0">
              <a:solidFill>
                <a:schemeClr val="bg1"/>
              </a:solidFill>
              <a:latin typeface="+mj-lt"/>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67489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30" name="Title 1"/>
          <p:cNvSpPr txBox="1">
            <a:spLocks/>
          </p:cNvSpPr>
          <p:nvPr/>
        </p:nvSpPr>
        <p:spPr bwMode="auto">
          <a:xfrm>
            <a:off x="554785" y="491067"/>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smtClean="0">
                <a:solidFill>
                  <a:schemeClr val="tx2">
                    <a:lumMod val="60000"/>
                    <a:lumOff val="40000"/>
                  </a:schemeClr>
                </a:solidFill>
                <a:latin typeface="Calibri"/>
                <a:cs typeface="Calibri"/>
              </a:rPr>
              <a:t>New Question 20</a:t>
            </a:r>
            <a:endParaRPr lang="en-US" altLang="en-US" sz="3200" dirty="0">
              <a:solidFill>
                <a:schemeClr val="tx2">
                  <a:lumMod val="60000"/>
                  <a:lumOff val="40000"/>
                </a:schemeClr>
              </a:solidFill>
              <a:latin typeface="Calibri"/>
              <a:cs typeface="Calibri"/>
            </a:endParaRPr>
          </a:p>
        </p:txBody>
      </p:sp>
      <p:sp>
        <p:nvSpPr>
          <p:cNvPr id="40" name="Content Placeholder 2"/>
          <p:cNvSpPr txBox="1">
            <a:spLocks/>
          </p:cNvSpPr>
          <p:nvPr/>
        </p:nvSpPr>
        <p:spPr>
          <a:xfrm>
            <a:off x="290543" y="1162498"/>
            <a:ext cx="5638770" cy="451678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dirty="0" smtClean="0">
                <a:solidFill>
                  <a:schemeClr val="tx2">
                    <a:lumMod val="60000"/>
                    <a:lumOff val="40000"/>
                  </a:schemeClr>
                </a:solidFill>
                <a:latin typeface="+mj-lt"/>
                <a:ea typeface="Ebrima" panose="02000000000000000000" pitchFamily="2" charset="0"/>
                <a:cs typeface="Ebrima" panose="02000000000000000000" pitchFamily="2" charset="0"/>
              </a:rPr>
              <a:t>Motivation</a:t>
            </a: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a:t>
            </a:r>
          </a:p>
          <a:p>
            <a:pPr marL="0" indent="0">
              <a:buNone/>
            </a:pP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The  </a:t>
            </a: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integration of </a:t>
            </a: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ICT </a:t>
            </a: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into all aspects of city planning and </a:t>
            </a: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operations allows </a:t>
            </a: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for </a:t>
            </a: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better </a:t>
            </a: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informed </a:t>
            </a: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decision-making </a:t>
            </a: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thereby facilitating the integration of city services and  cooperation across different sectors.</a:t>
            </a:r>
            <a:endPar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endParaRPr>
          </a:p>
          <a:p>
            <a:pPr marL="0" indent="0">
              <a:buNone/>
            </a:pPr>
            <a:r>
              <a:rPr lang="en-US" altLang="en-US" sz="2000" b="1" dirty="0" smtClean="0">
                <a:solidFill>
                  <a:schemeClr val="tx2">
                    <a:lumMod val="60000"/>
                    <a:lumOff val="40000"/>
                  </a:schemeClr>
                </a:solidFill>
                <a:latin typeface="+mj-lt"/>
                <a:ea typeface="Ebrima" panose="02000000000000000000" pitchFamily="2" charset="0"/>
                <a:cs typeface="Ebrima" panose="02000000000000000000" pitchFamily="2" charset="0"/>
              </a:rPr>
              <a:t>Tasks - developing Recommendations </a:t>
            </a:r>
            <a:r>
              <a:rPr lang="en-US" altLang="en-US" sz="2000" b="1" i="1" dirty="0" smtClean="0">
                <a:solidFill>
                  <a:schemeClr val="tx2">
                    <a:lumMod val="60000"/>
                    <a:lumOff val="40000"/>
                  </a:schemeClr>
                </a:solidFill>
                <a:latin typeface="+mj-lt"/>
                <a:ea typeface="Ebrima" panose="02000000000000000000" pitchFamily="2" charset="0"/>
                <a:cs typeface="Ebrima" panose="02000000000000000000" pitchFamily="2" charset="0"/>
              </a:rPr>
              <a:t>(inter alia)</a:t>
            </a:r>
            <a:r>
              <a:rPr lang="en-US" altLang="en-US" sz="2000" b="1" dirty="0" smtClean="0">
                <a:solidFill>
                  <a:schemeClr val="tx2">
                    <a:lumMod val="60000"/>
                    <a:lumOff val="40000"/>
                  </a:schemeClr>
                </a:solidFill>
                <a:latin typeface="+mj-lt"/>
                <a:ea typeface="Ebrima" panose="02000000000000000000" pitchFamily="2" charset="0"/>
                <a:cs typeface="Ebrima" panose="02000000000000000000" pitchFamily="2" charset="0"/>
              </a:rPr>
              <a:t>:</a:t>
            </a:r>
            <a:endParaRPr lang="en-US" altLang="en-US" sz="2000" b="1" dirty="0">
              <a:solidFill>
                <a:schemeClr val="tx2">
                  <a:lumMod val="60000"/>
                  <a:lumOff val="40000"/>
                </a:schemeClr>
              </a:solidFill>
              <a:latin typeface="+mj-lt"/>
              <a:ea typeface="Ebrima" panose="02000000000000000000" pitchFamily="2" charset="0"/>
              <a:cs typeface="Ebrima" panose="02000000000000000000" pitchFamily="2" charset="0"/>
            </a:endParaRPr>
          </a:p>
          <a:p>
            <a:pPr>
              <a:buClr>
                <a:schemeClr val="tx2">
                  <a:lumMod val="60000"/>
                  <a:lumOff val="40000"/>
                </a:schemeClr>
              </a:buClr>
            </a:pP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f</a:t>
            </a: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or terms and definitions, characteristics and requirements, architecture framework of SSC&amp;C;</a:t>
            </a:r>
          </a:p>
          <a:p>
            <a:pPr>
              <a:buClr>
                <a:schemeClr val="tx2">
                  <a:lumMod val="60000"/>
                  <a:lumOff val="40000"/>
                </a:schemeClr>
              </a:buClr>
            </a:pP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on key performance indicators, metrics, measurement methodologies;</a:t>
            </a:r>
          </a:p>
          <a:p>
            <a:pPr>
              <a:buClr>
                <a:schemeClr val="tx2">
                  <a:lumMod val="60000"/>
                  <a:lumOff val="40000"/>
                </a:schemeClr>
              </a:buClr>
            </a:pPr>
            <a:r>
              <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rPr>
              <a:t>f</a:t>
            </a:r>
            <a:r>
              <a:rPr lang="en-US" altLang="en-US" sz="2000" dirty="0" smtClean="0">
                <a:solidFill>
                  <a:schemeClr val="tx2">
                    <a:lumMod val="60000"/>
                    <a:lumOff val="40000"/>
                  </a:schemeClr>
                </a:solidFill>
                <a:latin typeface="+mj-lt"/>
                <a:ea typeface="Ebrima" panose="02000000000000000000" pitchFamily="2" charset="0"/>
                <a:cs typeface="Ebrima" panose="02000000000000000000" pitchFamily="2" charset="0"/>
              </a:rPr>
              <a:t>or guidelines and best practices related to SSC&amp;C strategic planning and implementation.</a:t>
            </a:r>
            <a:endParaRPr lang="en-US" altLang="en-US" sz="2000" dirty="0">
              <a:solidFill>
                <a:schemeClr val="tx2">
                  <a:lumMod val="60000"/>
                  <a:lumOff val="40000"/>
                </a:schemeClr>
              </a:solidFill>
              <a:latin typeface="+mj-lt"/>
              <a:ea typeface="Ebrima" panose="02000000000000000000" pitchFamily="2" charset="0"/>
              <a:cs typeface="Ebrima" panose="02000000000000000000" pitchFamily="2" charset="0"/>
            </a:endParaRPr>
          </a:p>
        </p:txBody>
      </p:sp>
      <p:sp>
        <p:nvSpPr>
          <p:cNvPr id="9" name="Oval 16"/>
          <p:cNvSpPr>
            <a:spLocks noChangeArrowheads="1"/>
          </p:cNvSpPr>
          <p:nvPr/>
        </p:nvSpPr>
        <p:spPr bwMode="auto">
          <a:xfrm>
            <a:off x="6115050" y="1471130"/>
            <a:ext cx="2744842" cy="1464231"/>
          </a:xfrm>
          <a:prstGeom prst="roundRect">
            <a:avLst/>
          </a:prstGeom>
          <a:solidFill>
            <a:srgbClr val="15A4DC"/>
          </a:solidFill>
          <a:ln>
            <a:noFill/>
          </a:ln>
          <a:extLst/>
        </p:spPr>
        <p:txBody>
          <a:bodyPr wrap="squar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b="1" kern="0" dirty="0">
                <a:solidFill>
                  <a:schemeClr val="bg1"/>
                </a:solidFill>
                <a:latin typeface="+mj-lt"/>
                <a:ea typeface="Ebrima" panose="02000000000000000000" pitchFamily="2" charset="0"/>
                <a:cs typeface="Ebrima" panose="02000000000000000000" pitchFamily="2" charset="0"/>
              </a:rPr>
              <a:t>Question </a:t>
            </a:r>
            <a:r>
              <a:rPr lang="fr-FR" altLang="en-US" b="1" kern="0" dirty="0" smtClean="0">
                <a:solidFill>
                  <a:schemeClr val="bg1"/>
                </a:solidFill>
                <a:latin typeface="+mj-lt"/>
                <a:ea typeface="Ebrima" panose="02000000000000000000" pitchFamily="2" charset="0"/>
                <a:cs typeface="Ebrima" panose="02000000000000000000" pitchFamily="2" charset="0"/>
              </a:rPr>
              <a:t>20 </a:t>
            </a:r>
            <a:br>
              <a:rPr lang="fr-FR" altLang="en-US" b="1" kern="0" dirty="0" smtClean="0">
                <a:solidFill>
                  <a:schemeClr val="bg1"/>
                </a:solidFill>
                <a:latin typeface="+mj-lt"/>
                <a:ea typeface="Ebrima" panose="02000000000000000000" pitchFamily="2" charset="0"/>
                <a:cs typeface="Ebrima" panose="02000000000000000000" pitchFamily="2" charset="0"/>
              </a:rPr>
            </a:br>
            <a:r>
              <a:rPr lang="fr-FR" altLang="en-US" kern="0" dirty="0" smtClean="0">
                <a:solidFill>
                  <a:schemeClr val="bg1"/>
                </a:solidFill>
                <a:latin typeface="+mj-lt"/>
                <a:ea typeface="Ebrima" panose="02000000000000000000" pitchFamily="2" charset="0"/>
                <a:cs typeface="Ebrima" panose="02000000000000000000" pitchFamily="2" charset="0"/>
              </a:rPr>
              <a:t>Smart </a:t>
            </a:r>
            <a:r>
              <a:rPr lang="fr-FR" altLang="en-US" kern="0" dirty="0" err="1">
                <a:solidFill>
                  <a:schemeClr val="bg1"/>
                </a:solidFill>
                <a:latin typeface="+mj-lt"/>
                <a:ea typeface="Ebrima" panose="02000000000000000000" pitchFamily="2" charset="0"/>
                <a:cs typeface="Ebrima" panose="02000000000000000000" pitchFamily="2" charset="0"/>
              </a:rPr>
              <a:t>s</a:t>
            </a:r>
            <a:r>
              <a:rPr lang="fr-FR" altLang="en-US" kern="0" dirty="0" err="1" smtClean="0">
                <a:solidFill>
                  <a:schemeClr val="bg1"/>
                </a:solidFill>
                <a:latin typeface="+mj-lt"/>
                <a:ea typeface="Ebrima" panose="02000000000000000000" pitchFamily="2" charset="0"/>
                <a:cs typeface="Ebrima" panose="02000000000000000000" pitchFamily="2" charset="0"/>
              </a:rPr>
              <a:t>ustainable</a:t>
            </a:r>
            <a:r>
              <a:rPr lang="fr-FR" altLang="en-US" kern="0" dirty="0" smtClean="0">
                <a:solidFill>
                  <a:schemeClr val="bg1"/>
                </a:solidFill>
                <a:latin typeface="+mj-lt"/>
                <a:ea typeface="Ebrima" panose="02000000000000000000" pitchFamily="2" charset="0"/>
                <a:cs typeface="Ebrima" panose="02000000000000000000" pitchFamily="2" charset="0"/>
              </a:rPr>
              <a:t> </a:t>
            </a:r>
            <a:r>
              <a:rPr lang="fr-FR" altLang="en-US" kern="0" dirty="0" err="1" smtClean="0">
                <a:solidFill>
                  <a:schemeClr val="bg1"/>
                </a:solidFill>
                <a:latin typeface="+mj-lt"/>
                <a:ea typeface="Ebrima" panose="02000000000000000000" pitchFamily="2" charset="0"/>
                <a:cs typeface="Ebrima" panose="02000000000000000000" pitchFamily="2" charset="0"/>
              </a:rPr>
              <a:t>cities</a:t>
            </a:r>
            <a:r>
              <a:rPr lang="fr-FR" altLang="en-US" kern="0" dirty="0" smtClean="0">
                <a:solidFill>
                  <a:schemeClr val="bg1"/>
                </a:solidFill>
                <a:latin typeface="+mj-lt"/>
                <a:ea typeface="Ebrima" panose="02000000000000000000" pitchFamily="2" charset="0"/>
                <a:cs typeface="Ebrima" panose="02000000000000000000" pitchFamily="2" charset="0"/>
              </a:rPr>
              <a:t> and </a:t>
            </a:r>
            <a:r>
              <a:rPr lang="fr-FR" altLang="en-US" kern="0" dirty="0" err="1" smtClean="0">
                <a:solidFill>
                  <a:schemeClr val="bg1"/>
                </a:solidFill>
                <a:latin typeface="+mj-lt"/>
                <a:ea typeface="Ebrima" panose="02000000000000000000" pitchFamily="2" charset="0"/>
                <a:cs typeface="Ebrima" panose="02000000000000000000" pitchFamily="2" charset="0"/>
              </a:rPr>
              <a:t>communities</a:t>
            </a:r>
            <a:r>
              <a:rPr lang="fr-FR" altLang="en-US" kern="0" dirty="0" smtClean="0">
                <a:solidFill>
                  <a:schemeClr val="bg1"/>
                </a:solidFill>
                <a:latin typeface="+mj-lt"/>
                <a:ea typeface="Ebrima" panose="02000000000000000000" pitchFamily="2" charset="0"/>
                <a:cs typeface="Ebrima" panose="02000000000000000000" pitchFamily="2" charset="0"/>
              </a:rPr>
              <a:t> (SSC&amp;C) </a:t>
            </a:r>
            <a:endParaRPr lang="fr-FR" altLang="en-US" kern="0" dirty="0">
              <a:solidFill>
                <a:schemeClr val="bg1"/>
              </a:solidFill>
              <a:latin typeface="+mj-lt"/>
              <a:ea typeface="Ebrima" panose="02000000000000000000" pitchFamily="2" charset="0"/>
              <a:cs typeface="Ebrima" panose="02000000000000000000" pitchFamily="2" charset="0"/>
            </a:endParaRPr>
          </a:p>
        </p:txBody>
      </p:sp>
      <p:pic>
        <p:nvPicPr>
          <p:cNvPr id="6" name="Picture 5"/>
          <p:cNvPicPr>
            <a:picLocks noChangeAspect="1"/>
          </p:cNvPicPr>
          <p:nvPr/>
        </p:nvPicPr>
        <p:blipFill>
          <a:blip r:embed="rId3"/>
          <a:stretch>
            <a:fillRect/>
          </a:stretch>
        </p:blipFill>
        <p:spPr>
          <a:xfrm>
            <a:off x="5929313" y="3480420"/>
            <a:ext cx="3305175" cy="1590675"/>
          </a:xfrm>
          <a:prstGeom prst="rect">
            <a:avLst/>
          </a:prstGeom>
        </p:spPr>
      </p:pic>
    </p:spTree>
    <p:extLst>
      <p:ext uri="{BB962C8B-B14F-4D97-AF65-F5344CB8AC3E}">
        <p14:creationId xmlns:p14="http://schemas.microsoft.com/office/powerpoint/2010/main" val="369218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Placeholder 10"/>
          <p:cNvSpPr>
            <a:spLocks noGrp="1"/>
          </p:cNvSpPr>
          <p:nvPr>
            <p:ph type="body" idx="1"/>
          </p:nvPr>
        </p:nvSpPr>
        <p:spPr>
          <a:xfrm>
            <a:off x="205893" y="458478"/>
            <a:ext cx="4040187" cy="404812"/>
          </a:xfrm>
        </p:spPr>
        <p:txBody>
          <a:bodyPr>
            <a:normAutofit/>
          </a:bodyPr>
          <a:lstStyle/>
          <a:p>
            <a:pPr algn="ctr"/>
            <a:r>
              <a:rPr lang="en-US" altLang="zh-CN" sz="2000" dirty="0" smtClean="0">
                <a:latin typeface="Calibri"/>
                <a:ea typeface="+mj-ea"/>
                <a:cs typeface="Calibri"/>
              </a:rPr>
              <a:t>Tackling e-waste</a:t>
            </a:r>
            <a:endParaRPr lang="en-US" altLang="zh-CN" sz="2000" dirty="0">
              <a:latin typeface="Calibri"/>
              <a:ea typeface="+mj-ea"/>
              <a:cs typeface="Calibri"/>
            </a:endParaRPr>
          </a:p>
        </p:txBody>
      </p:sp>
      <p:sp>
        <p:nvSpPr>
          <p:cNvPr id="7174" name="Text Placeholder 11"/>
          <p:cNvSpPr>
            <a:spLocks noGrp="1"/>
          </p:cNvSpPr>
          <p:nvPr>
            <p:ph type="body" sz="quarter" idx="3"/>
          </p:nvPr>
        </p:nvSpPr>
        <p:spPr>
          <a:xfrm>
            <a:off x="4794688" y="458478"/>
            <a:ext cx="4041775" cy="404812"/>
          </a:xfrm>
        </p:spPr>
        <p:txBody>
          <a:bodyPr>
            <a:normAutofit lnSpcReduction="10000"/>
          </a:bodyPr>
          <a:lstStyle/>
          <a:p>
            <a:pPr algn="ctr"/>
            <a:r>
              <a:rPr lang="en-US" altLang="zh-CN" sz="2200" dirty="0" smtClean="0">
                <a:latin typeface="Calibri"/>
                <a:ea typeface="+mj-ea"/>
                <a:cs typeface="Calibri"/>
              </a:rPr>
              <a:t>EMF considerations</a:t>
            </a:r>
            <a:endParaRPr lang="en-US" altLang="zh-CN" sz="2200" dirty="0">
              <a:latin typeface="Calibri"/>
              <a:ea typeface="+mj-ea"/>
              <a:cs typeface="Calibri"/>
            </a:endParaRPr>
          </a:p>
        </p:txBody>
      </p:sp>
      <p:cxnSp>
        <p:nvCxnSpPr>
          <p:cNvPr id="7175" name="Straight Connector 3"/>
          <p:cNvCxnSpPr>
            <a:cxnSpLocks noChangeShapeType="1"/>
          </p:cNvCxnSpPr>
          <p:nvPr/>
        </p:nvCxnSpPr>
        <p:spPr bwMode="auto">
          <a:xfrm>
            <a:off x="4490156" y="458478"/>
            <a:ext cx="60456" cy="5487017"/>
          </a:xfrm>
          <a:prstGeom prst="line">
            <a:avLst/>
          </a:prstGeom>
          <a:noFill/>
          <a:ln w="57150" algn="ctr">
            <a:solidFill>
              <a:schemeClr val="tx2">
                <a:lumMod val="60000"/>
                <a:lumOff val="40000"/>
              </a:schemeClr>
            </a:solidFill>
            <a:round/>
            <a:headEnd/>
            <a:tailEnd/>
          </a:ln>
          <a:extLst>
            <a:ext uri="{909E8E84-426E-40DD-AFC4-6F175D3DCCD1}">
              <a14:hiddenFill xmlns:a14="http://schemas.microsoft.com/office/drawing/2010/main">
                <a:noFill/>
              </a14:hiddenFill>
            </a:ext>
          </a:extLst>
        </p:spPr>
      </p:cxnSp>
      <p:cxnSp>
        <p:nvCxnSpPr>
          <p:cNvPr id="7176" name="Straight Connector 16"/>
          <p:cNvCxnSpPr>
            <a:cxnSpLocks noChangeShapeType="1"/>
          </p:cNvCxnSpPr>
          <p:nvPr/>
        </p:nvCxnSpPr>
        <p:spPr bwMode="auto">
          <a:xfrm flipH="1">
            <a:off x="340068" y="3201987"/>
            <a:ext cx="8486537" cy="0"/>
          </a:xfrm>
          <a:prstGeom prst="line">
            <a:avLst/>
          </a:prstGeom>
          <a:noFill/>
          <a:ln w="57150" algn="ctr">
            <a:solidFill>
              <a:schemeClr val="tx2">
                <a:lumMod val="60000"/>
                <a:lumOff val="40000"/>
              </a:schemeClr>
            </a:solidFill>
            <a:round/>
            <a:headEnd/>
            <a:tailEnd/>
          </a:ln>
          <a:extLst>
            <a:ext uri="{909E8E84-426E-40DD-AFC4-6F175D3DCCD1}">
              <a14:hiddenFill xmlns:a14="http://schemas.microsoft.com/office/drawing/2010/main">
                <a:noFill/>
              </a14:hiddenFill>
            </a:ext>
          </a:extLst>
        </p:spPr>
      </p:cxnSp>
      <p:sp>
        <p:nvSpPr>
          <p:cNvPr id="20" name="Text Placeholder 10"/>
          <p:cNvSpPr txBox="1">
            <a:spLocks/>
          </p:cNvSpPr>
          <p:nvPr/>
        </p:nvSpPr>
        <p:spPr bwMode="auto">
          <a:xfrm>
            <a:off x="340068" y="3221039"/>
            <a:ext cx="40401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rgbClr val="0E438A"/>
              </a:buClr>
              <a:buSzPct val="110000"/>
              <a:buFont typeface="Wingdings" panose="05000000000000000000" pitchFamily="2" charset="2"/>
              <a:buNone/>
              <a:defRPr sz="2400" b="1">
                <a:solidFill>
                  <a:srgbClr val="5C5C5C"/>
                </a:solidFill>
                <a:latin typeface="+mn-lt"/>
                <a:ea typeface="+mn-ea"/>
                <a:cs typeface="+mn-cs"/>
              </a:defRPr>
            </a:lvl1pPr>
            <a:lvl2pPr marL="457200" indent="0" algn="l" rtl="0" eaLnBrk="0" fontAlgn="base" hangingPunct="0">
              <a:spcBef>
                <a:spcPct val="20000"/>
              </a:spcBef>
              <a:spcAft>
                <a:spcPct val="0"/>
              </a:spcAft>
              <a:buClr>
                <a:srgbClr val="0E438A"/>
              </a:buClr>
              <a:buFont typeface="Wingdings" panose="05000000000000000000" pitchFamily="2" charset="2"/>
              <a:buNone/>
              <a:defRPr sz="2000" b="1">
                <a:solidFill>
                  <a:srgbClr val="5C5C5C"/>
                </a:solidFill>
                <a:latin typeface="+mn-lt"/>
              </a:defRPr>
            </a:lvl2pPr>
            <a:lvl3pPr marL="914400" indent="0" algn="l" rtl="0" eaLnBrk="0" fontAlgn="base" hangingPunct="0">
              <a:spcBef>
                <a:spcPct val="20000"/>
              </a:spcBef>
              <a:spcAft>
                <a:spcPct val="0"/>
              </a:spcAft>
              <a:buClr>
                <a:srgbClr val="0E438A"/>
              </a:buClr>
              <a:buFont typeface="Wingdings" panose="05000000000000000000" pitchFamily="2" charset="2"/>
              <a:buNone/>
              <a:defRPr sz="1800" b="1">
                <a:solidFill>
                  <a:srgbClr val="5C5C5C"/>
                </a:solidFill>
                <a:latin typeface="+mn-lt"/>
              </a:defRPr>
            </a:lvl3pPr>
            <a:lvl4pPr marL="13716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4pPr>
            <a:lvl5pPr marL="18288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5pPr>
            <a:lvl6pPr marL="2286000" indent="0" algn="l" rtl="0" eaLnBrk="0" fontAlgn="base" hangingPunct="0">
              <a:spcBef>
                <a:spcPct val="20000"/>
              </a:spcBef>
              <a:spcAft>
                <a:spcPct val="0"/>
              </a:spcAft>
              <a:buFont typeface="Verdana" pitchFamily="34" charset="0"/>
              <a:buNone/>
              <a:defRPr sz="1600" b="1">
                <a:solidFill>
                  <a:srgbClr val="5C5C5C"/>
                </a:solidFill>
                <a:latin typeface="+mn-lt"/>
              </a:defRPr>
            </a:lvl6pPr>
            <a:lvl7pPr marL="2743200" indent="0" algn="l" rtl="0" eaLnBrk="0" fontAlgn="base" hangingPunct="0">
              <a:spcBef>
                <a:spcPct val="20000"/>
              </a:spcBef>
              <a:spcAft>
                <a:spcPct val="0"/>
              </a:spcAft>
              <a:buFont typeface="Verdana" pitchFamily="34" charset="0"/>
              <a:buNone/>
              <a:defRPr sz="1600" b="1">
                <a:solidFill>
                  <a:srgbClr val="5C5C5C"/>
                </a:solidFill>
                <a:latin typeface="+mn-lt"/>
              </a:defRPr>
            </a:lvl7pPr>
            <a:lvl8pPr marL="3200400" indent="0" algn="l" rtl="0" eaLnBrk="0" fontAlgn="base" hangingPunct="0">
              <a:spcBef>
                <a:spcPct val="20000"/>
              </a:spcBef>
              <a:spcAft>
                <a:spcPct val="0"/>
              </a:spcAft>
              <a:buFont typeface="Verdana" pitchFamily="34" charset="0"/>
              <a:buNone/>
              <a:defRPr sz="1600" b="1">
                <a:solidFill>
                  <a:srgbClr val="5C5C5C"/>
                </a:solidFill>
                <a:latin typeface="+mn-lt"/>
              </a:defRPr>
            </a:lvl8pPr>
            <a:lvl9pPr marL="3657600" indent="0" algn="l" rtl="0" eaLnBrk="0" fontAlgn="base" hangingPunct="0">
              <a:spcBef>
                <a:spcPct val="20000"/>
              </a:spcBef>
              <a:spcAft>
                <a:spcPct val="0"/>
              </a:spcAft>
              <a:buFont typeface="Verdana" pitchFamily="34" charset="0"/>
              <a:buNone/>
              <a:defRPr sz="1600" b="1">
                <a:solidFill>
                  <a:srgbClr val="5C5C5C"/>
                </a:solidFill>
                <a:latin typeface="+mn-lt"/>
              </a:defRPr>
            </a:lvl9pPr>
          </a:lstStyle>
          <a:p>
            <a:pPr algn="ctr" eaLnBrk="1" hangingPunct="1">
              <a:lnSpc>
                <a:spcPct val="80000"/>
              </a:lnSpc>
              <a:defRPr/>
            </a:pPr>
            <a:r>
              <a:rPr lang="en-US" altLang="zh-CN" sz="2000" dirty="0" smtClean="0">
                <a:solidFill>
                  <a:schemeClr val="tx2">
                    <a:lumMod val="60000"/>
                    <a:lumOff val="40000"/>
                  </a:schemeClr>
                </a:solidFill>
                <a:latin typeface="Calibri"/>
                <a:ea typeface="+mj-ea"/>
                <a:cs typeface="Calibri"/>
              </a:rPr>
              <a:t>Methodologies on cities</a:t>
            </a:r>
            <a:endParaRPr lang="en-US" altLang="zh-CN" sz="2000" dirty="0">
              <a:solidFill>
                <a:schemeClr val="tx2">
                  <a:lumMod val="60000"/>
                  <a:lumOff val="40000"/>
                </a:schemeClr>
              </a:solidFill>
              <a:latin typeface="Calibri"/>
              <a:ea typeface="+mj-ea"/>
              <a:cs typeface="Calibri"/>
            </a:endParaRPr>
          </a:p>
        </p:txBody>
      </p:sp>
      <p:sp>
        <p:nvSpPr>
          <p:cNvPr id="21" name="Text Placeholder 11"/>
          <p:cNvSpPr txBox="1">
            <a:spLocks/>
          </p:cNvSpPr>
          <p:nvPr/>
        </p:nvSpPr>
        <p:spPr bwMode="auto">
          <a:xfrm>
            <a:off x="4721179" y="3241540"/>
            <a:ext cx="4041775" cy="3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rgbClr val="0E438A"/>
              </a:buClr>
              <a:buSzPct val="110000"/>
              <a:buFont typeface="Wingdings" panose="05000000000000000000" pitchFamily="2" charset="2"/>
              <a:buNone/>
              <a:defRPr sz="2400" b="1">
                <a:solidFill>
                  <a:srgbClr val="5C5C5C"/>
                </a:solidFill>
                <a:latin typeface="+mn-lt"/>
                <a:ea typeface="+mn-ea"/>
                <a:cs typeface="+mn-cs"/>
              </a:defRPr>
            </a:lvl1pPr>
            <a:lvl2pPr marL="457200" indent="0" algn="l" rtl="0" eaLnBrk="0" fontAlgn="base" hangingPunct="0">
              <a:spcBef>
                <a:spcPct val="20000"/>
              </a:spcBef>
              <a:spcAft>
                <a:spcPct val="0"/>
              </a:spcAft>
              <a:buClr>
                <a:srgbClr val="0E438A"/>
              </a:buClr>
              <a:buFont typeface="Wingdings" panose="05000000000000000000" pitchFamily="2" charset="2"/>
              <a:buNone/>
              <a:defRPr sz="2000" b="1">
                <a:solidFill>
                  <a:srgbClr val="5C5C5C"/>
                </a:solidFill>
                <a:latin typeface="+mn-lt"/>
              </a:defRPr>
            </a:lvl2pPr>
            <a:lvl3pPr marL="914400" indent="0" algn="l" rtl="0" eaLnBrk="0" fontAlgn="base" hangingPunct="0">
              <a:spcBef>
                <a:spcPct val="20000"/>
              </a:spcBef>
              <a:spcAft>
                <a:spcPct val="0"/>
              </a:spcAft>
              <a:buClr>
                <a:srgbClr val="0E438A"/>
              </a:buClr>
              <a:buFont typeface="Wingdings" panose="05000000000000000000" pitchFamily="2" charset="2"/>
              <a:buNone/>
              <a:defRPr sz="1800" b="1">
                <a:solidFill>
                  <a:srgbClr val="5C5C5C"/>
                </a:solidFill>
                <a:latin typeface="+mn-lt"/>
              </a:defRPr>
            </a:lvl3pPr>
            <a:lvl4pPr marL="13716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4pPr>
            <a:lvl5pPr marL="18288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5pPr>
            <a:lvl6pPr marL="2286000" indent="0" algn="l" rtl="0" eaLnBrk="0" fontAlgn="base" hangingPunct="0">
              <a:spcBef>
                <a:spcPct val="20000"/>
              </a:spcBef>
              <a:spcAft>
                <a:spcPct val="0"/>
              </a:spcAft>
              <a:buFont typeface="Verdana" pitchFamily="34" charset="0"/>
              <a:buNone/>
              <a:defRPr sz="1600" b="1">
                <a:solidFill>
                  <a:srgbClr val="5C5C5C"/>
                </a:solidFill>
                <a:latin typeface="+mn-lt"/>
              </a:defRPr>
            </a:lvl6pPr>
            <a:lvl7pPr marL="2743200" indent="0" algn="l" rtl="0" eaLnBrk="0" fontAlgn="base" hangingPunct="0">
              <a:spcBef>
                <a:spcPct val="20000"/>
              </a:spcBef>
              <a:spcAft>
                <a:spcPct val="0"/>
              </a:spcAft>
              <a:buFont typeface="Verdana" pitchFamily="34" charset="0"/>
              <a:buNone/>
              <a:defRPr sz="1600" b="1">
                <a:solidFill>
                  <a:srgbClr val="5C5C5C"/>
                </a:solidFill>
                <a:latin typeface="+mn-lt"/>
              </a:defRPr>
            </a:lvl7pPr>
            <a:lvl8pPr marL="3200400" indent="0" algn="l" rtl="0" eaLnBrk="0" fontAlgn="base" hangingPunct="0">
              <a:spcBef>
                <a:spcPct val="20000"/>
              </a:spcBef>
              <a:spcAft>
                <a:spcPct val="0"/>
              </a:spcAft>
              <a:buFont typeface="Verdana" pitchFamily="34" charset="0"/>
              <a:buNone/>
              <a:defRPr sz="1600" b="1">
                <a:solidFill>
                  <a:srgbClr val="5C5C5C"/>
                </a:solidFill>
                <a:latin typeface="+mn-lt"/>
              </a:defRPr>
            </a:lvl8pPr>
            <a:lvl9pPr marL="3657600" indent="0" algn="l" rtl="0" eaLnBrk="0" fontAlgn="base" hangingPunct="0">
              <a:spcBef>
                <a:spcPct val="20000"/>
              </a:spcBef>
              <a:spcAft>
                <a:spcPct val="0"/>
              </a:spcAft>
              <a:buFont typeface="Verdana" pitchFamily="34" charset="0"/>
              <a:buNone/>
              <a:defRPr sz="1600" b="1">
                <a:solidFill>
                  <a:srgbClr val="5C5C5C"/>
                </a:solidFill>
                <a:latin typeface="+mn-lt"/>
              </a:defRPr>
            </a:lvl9pPr>
          </a:lstStyle>
          <a:p>
            <a:pPr algn="ctr" eaLnBrk="1" hangingPunct="1">
              <a:lnSpc>
                <a:spcPct val="80000"/>
              </a:lnSpc>
              <a:defRPr/>
            </a:pPr>
            <a:r>
              <a:rPr lang="en-US" altLang="zh-CN" sz="2000" dirty="0" smtClean="0">
                <a:solidFill>
                  <a:schemeClr val="tx2">
                    <a:lumMod val="60000"/>
                    <a:lumOff val="40000"/>
                  </a:schemeClr>
                </a:solidFill>
                <a:latin typeface="Calibri"/>
                <a:ea typeface="+mj-ea"/>
                <a:cs typeface="Calibri"/>
              </a:rPr>
              <a:t>Green data centers</a:t>
            </a:r>
            <a:endParaRPr lang="en-US" altLang="zh-CN" sz="2000" dirty="0">
              <a:solidFill>
                <a:schemeClr val="tx2">
                  <a:lumMod val="60000"/>
                  <a:lumOff val="40000"/>
                </a:schemeClr>
              </a:solidFill>
              <a:latin typeface="Calibri"/>
              <a:ea typeface="+mj-ea"/>
              <a:cs typeface="Calibri"/>
            </a:endParaRPr>
          </a:p>
        </p:txBody>
      </p:sp>
      <p:sp>
        <p:nvSpPr>
          <p:cNvPr id="12" name="Title 1"/>
          <p:cNvSpPr txBox="1">
            <a:spLocks/>
          </p:cNvSpPr>
          <p:nvPr/>
        </p:nvSpPr>
        <p:spPr bwMode="auto">
          <a:xfrm>
            <a:off x="554785" y="-6080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smtClean="0">
                <a:solidFill>
                  <a:schemeClr val="tx2">
                    <a:lumMod val="60000"/>
                    <a:lumOff val="40000"/>
                  </a:schemeClr>
                </a:solidFill>
                <a:latin typeface="Calibri"/>
                <a:cs typeface="Calibri"/>
              </a:rPr>
              <a:t>Green ICT standards</a:t>
            </a:r>
            <a:endParaRPr lang="en-US" altLang="en-US" sz="3200" dirty="0">
              <a:solidFill>
                <a:schemeClr val="tx2">
                  <a:lumMod val="60000"/>
                  <a:lumOff val="40000"/>
                </a:schemeClr>
              </a:solidFill>
              <a:latin typeface="Calibri"/>
              <a:cs typeface="Calibri"/>
            </a:endParaRPr>
          </a:p>
        </p:txBody>
      </p:sp>
      <p:pic>
        <p:nvPicPr>
          <p:cNvPr id="13" name="Picture 2" descr="C:\Documents and Settings\bueti\My Documents\My Pictures\eaton-hp-future-data-ce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539" y="3623908"/>
            <a:ext cx="3772074" cy="172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1"/>
          <p:cNvSpPr txBox="1">
            <a:spLocks/>
          </p:cNvSpPr>
          <p:nvPr/>
        </p:nvSpPr>
        <p:spPr bwMode="auto">
          <a:xfrm>
            <a:off x="4784830" y="5545400"/>
            <a:ext cx="4225163" cy="3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rgbClr val="0E438A"/>
              </a:buClr>
              <a:buSzPct val="110000"/>
              <a:buFont typeface="Wingdings" panose="05000000000000000000" pitchFamily="2" charset="2"/>
              <a:buNone/>
              <a:defRPr sz="2400" b="1">
                <a:solidFill>
                  <a:srgbClr val="5C5C5C"/>
                </a:solidFill>
                <a:latin typeface="+mn-lt"/>
                <a:ea typeface="+mn-ea"/>
                <a:cs typeface="+mn-cs"/>
              </a:defRPr>
            </a:lvl1pPr>
            <a:lvl2pPr marL="457200" indent="0" algn="l" rtl="0" eaLnBrk="0" fontAlgn="base" hangingPunct="0">
              <a:spcBef>
                <a:spcPct val="20000"/>
              </a:spcBef>
              <a:spcAft>
                <a:spcPct val="0"/>
              </a:spcAft>
              <a:buClr>
                <a:srgbClr val="0E438A"/>
              </a:buClr>
              <a:buFont typeface="Wingdings" panose="05000000000000000000" pitchFamily="2" charset="2"/>
              <a:buNone/>
              <a:defRPr sz="2000" b="1">
                <a:solidFill>
                  <a:srgbClr val="5C5C5C"/>
                </a:solidFill>
                <a:latin typeface="+mn-lt"/>
              </a:defRPr>
            </a:lvl2pPr>
            <a:lvl3pPr marL="914400" indent="0" algn="l" rtl="0" eaLnBrk="0" fontAlgn="base" hangingPunct="0">
              <a:spcBef>
                <a:spcPct val="20000"/>
              </a:spcBef>
              <a:spcAft>
                <a:spcPct val="0"/>
              </a:spcAft>
              <a:buClr>
                <a:srgbClr val="0E438A"/>
              </a:buClr>
              <a:buFont typeface="Wingdings" panose="05000000000000000000" pitchFamily="2" charset="2"/>
              <a:buNone/>
              <a:defRPr sz="1800" b="1">
                <a:solidFill>
                  <a:srgbClr val="5C5C5C"/>
                </a:solidFill>
                <a:latin typeface="+mn-lt"/>
              </a:defRPr>
            </a:lvl3pPr>
            <a:lvl4pPr marL="13716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4pPr>
            <a:lvl5pPr marL="18288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5pPr>
            <a:lvl6pPr marL="2286000" indent="0" algn="l" rtl="0" eaLnBrk="0" fontAlgn="base" hangingPunct="0">
              <a:spcBef>
                <a:spcPct val="20000"/>
              </a:spcBef>
              <a:spcAft>
                <a:spcPct val="0"/>
              </a:spcAft>
              <a:buFont typeface="Verdana" pitchFamily="34" charset="0"/>
              <a:buNone/>
              <a:defRPr sz="1600" b="1">
                <a:solidFill>
                  <a:srgbClr val="5C5C5C"/>
                </a:solidFill>
                <a:latin typeface="+mn-lt"/>
              </a:defRPr>
            </a:lvl6pPr>
            <a:lvl7pPr marL="2743200" indent="0" algn="l" rtl="0" eaLnBrk="0" fontAlgn="base" hangingPunct="0">
              <a:spcBef>
                <a:spcPct val="20000"/>
              </a:spcBef>
              <a:spcAft>
                <a:spcPct val="0"/>
              </a:spcAft>
              <a:buFont typeface="Verdana" pitchFamily="34" charset="0"/>
              <a:buNone/>
              <a:defRPr sz="1600" b="1">
                <a:solidFill>
                  <a:srgbClr val="5C5C5C"/>
                </a:solidFill>
                <a:latin typeface="+mn-lt"/>
              </a:defRPr>
            </a:lvl7pPr>
            <a:lvl8pPr marL="3200400" indent="0" algn="l" rtl="0" eaLnBrk="0" fontAlgn="base" hangingPunct="0">
              <a:spcBef>
                <a:spcPct val="20000"/>
              </a:spcBef>
              <a:spcAft>
                <a:spcPct val="0"/>
              </a:spcAft>
              <a:buFont typeface="Verdana" pitchFamily="34" charset="0"/>
              <a:buNone/>
              <a:defRPr sz="1600" b="1">
                <a:solidFill>
                  <a:srgbClr val="5C5C5C"/>
                </a:solidFill>
                <a:latin typeface="+mn-lt"/>
              </a:defRPr>
            </a:lvl8pPr>
            <a:lvl9pPr marL="3657600" indent="0" algn="l" rtl="0" eaLnBrk="0" fontAlgn="base" hangingPunct="0">
              <a:spcBef>
                <a:spcPct val="20000"/>
              </a:spcBef>
              <a:spcAft>
                <a:spcPct val="0"/>
              </a:spcAft>
              <a:buFont typeface="Verdana" pitchFamily="34" charset="0"/>
              <a:buNone/>
              <a:defRPr sz="1600" b="1">
                <a:solidFill>
                  <a:srgbClr val="5C5C5C"/>
                </a:solidFill>
                <a:latin typeface="+mn-lt"/>
              </a:defRPr>
            </a:lvl9pPr>
          </a:lstStyle>
          <a:p>
            <a:pPr algn="ctr" eaLnBrk="1" hangingPunct="1">
              <a:lnSpc>
                <a:spcPct val="80000"/>
              </a:lnSpc>
              <a:defRPr/>
            </a:pPr>
            <a:r>
              <a:rPr lang="en-US" altLang="zh-CN" sz="1600" b="0" dirty="0">
                <a:solidFill>
                  <a:schemeClr val="tx2">
                    <a:lumMod val="60000"/>
                    <a:lumOff val="40000"/>
                  </a:schemeClr>
                </a:solidFill>
                <a:ea typeface="+mj-ea"/>
                <a:cs typeface="Calibri"/>
              </a:rPr>
              <a:t>Q17/5 - Energy efficiency for the ICT sector </a:t>
            </a:r>
            <a:r>
              <a:rPr lang="en-US" altLang="zh-CN" sz="1600" b="0" dirty="0" smtClean="0">
                <a:solidFill>
                  <a:schemeClr val="tx2">
                    <a:lumMod val="60000"/>
                    <a:lumOff val="40000"/>
                  </a:schemeClr>
                </a:solidFill>
                <a:ea typeface="+mj-ea"/>
                <a:cs typeface="Calibri"/>
              </a:rPr>
              <a:t>and harmonization </a:t>
            </a:r>
            <a:r>
              <a:rPr lang="en-US" altLang="zh-CN" sz="1600" b="0" dirty="0">
                <a:solidFill>
                  <a:schemeClr val="tx2">
                    <a:lumMod val="60000"/>
                    <a:lumOff val="40000"/>
                  </a:schemeClr>
                </a:solidFill>
                <a:ea typeface="+mj-ea"/>
                <a:cs typeface="Calibri"/>
              </a:rPr>
              <a:t>of environmental standards </a:t>
            </a:r>
          </a:p>
        </p:txBody>
      </p:sp>
      <p:pic>
        <p:nvPicPr>
          <p:cNvPr id="16" name="Picture 2" descr="http://muttondressedaslamb.files.wordpress.com/2009/07/carbon-footprint.jpg"/>
          <p:cNvPicPr>
            <a:picLocks noGrp="1" noChangeAspect="1" noChangeArrowheads="1"/>
          </p:cNvPicPr>
          <p:nvPr>
            <p:ph sz="half" idx="4294967295"/>
          </p:nvPr>
        </p:nvPicPr>
        <p:blipFill>
          <a:blip r:embed="rId4"/>
          <a:srcRect/>
          <a:stretch>
            <a:fillRect/>
          </a:stretch>
        </p:blipFill>
        <p:spPr>
          <a:xfrm>
            <a:off x="364328" y="4670080"/>
            <a:ext cx="1080820" cy="681130"/>
          </a:xfrm>
          <a:prstGeom prst="rect">
            <a:avLst/>
          </a:prstGeom>
          <a:noFill/>
          <a:ln>
            <a:noFill/>
          </a:ln>
        </p:spPr>
      </p:pic>
      <p:pic>
        <p:nvPicPr>
          <p:cNvPr id="17" name="Picture 8" descr="C:\Users\campilon\Desktop\photos\SHUTTERSTOCK\green_building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669" y="3669493"/>
            <a:ext cx="3857400" cy="125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1"/>
          <p:cNvSpPr txBox="1">
            <a:spLocks/>
          </p:cNvSpPr>
          <p:nvPr/>
        </p:nvSpPr>
        <p:spPr bwMode="auto">
          <a:xfrm>
            <a:off x="1600877" y="5381275"/>
            <a:ext cx="2653473" cy="3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rgbClr val="0E438A"/>
              </a:buClr>
              <a:buSzPct val="110000"/>
              <a:buFont typeface="Wingdings" panose="05000000000000000000" pitchFamily="2" charset="2"/>
              <a:buNone/>
              <a:defRPr sz="2400" b="1">
                <a:solidFill>
                  <a:srgbClr val="5C5C5C"/>
                </a:solidFill>
                <a:latin typeface="+mn-lt"/>
                <a:ea typeface="+mn-ea"/>
                <a:cs typeface="+mn-cs"/>
              </a:defRPr>
            </a:lvl1pPr>
            <a:lvl2pPr marL="457200" indent="0" algn="l" rtl="0" eaLnBrk="0" fontAlgn="base" hangingPunct="0">
              <a:spcBef>
                <a:spcPct val="20000"/>
              </a:spcBef>
              <a:spcAft>
                <a:spcPct val="0"/>
              </a:spcAft>
              <a:buClr>
                <a:srgbClr val="0E438A"/>
              </a:buClr>
              <a:buFont typeface="Wingdings" panose="05000000000000000000" pitchFamily="2" charset="2"/>
              <a:buNone/>
              <a:defRPr sz="2000" b="1">
                <a:solidFill>
                  <a:srgbClr val="5C5C5C"/>
                </a:solidFill>
                <a:latin typeface="+mn-lt"/>
              </a:defRPr>
            </a:lvl2pPr>
            <a:lvl3pPr marL="914400" indent="0" algn="l" rtl="0" eaLnBrk="0" fontAlgn="base" hangingPunct="0">
              <a:spcBef>
                <a:spcPct val="20000"/>
              </a:spcBef>
              <a:spcAft>
                <a:spcPct val="0"/>
              </a:spcAft>
              <a:buClr>
                <a:srgbClr val="0E438A"/>
              </a:buClr>
              <a:buFont typeface="Wingdings" panose="05000000000000000000" pitchFamily="2" charset="2"/>
              <a:buNone/>
              <a:defRPr sz="1800" b="1">
                <a:solidFill>
                  <a:srgbClr val="5C5C5C"/>
                </a:solidFill>
                <a:latin typeface="+mn-lt"/>
              </a:defRPr>
            </a:lvl3pPr>
            <a:lvl4pPr marL="13716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4pPr>
            <a:lvl5pPr marL="18288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5pPr>
            <a:lvl6pPr marL="2286000" indent="0" algn="l" rtl="0" eaLnBrk="0" fontAlgn="base" hangingPunct="0">
              <a:spcBef>
                <a:spcPct val="20000"/>
              </a:spcBef>
              <a:spcAft>
                <a:spcPct val="0"/>
              </a:spcAft>
              <a:buFont typeface="Verdana" pitchFamily="34" charset="0"/>
              <a:buNone/>
              <a:defRPr sz="1600" b="1">
                <a:solidFill>
                  <a:srgbClr val="5C5C5C"/>
                </a:solidFill>
                <a:latin typeface="+mn-lt"/>
              </a:defRPr>
            </a:lvl6pPr>
            <a:lvl7pPr marL="2743200" indent="0" algn="l" rtl="0" eaLnBrk="0" fontAlgn="base" hangingPunct="0">
              <a:spcBef>
                <a:spcPct val="20000"/>
              </a:spcBef>
              <a:spcAft>
                <a:spcPct val="0"/>
              </a:spcAft>
              <a:buFont typeface="Verdana" pitchFamily="34" charset="0"/>
              <a:buNone/>
              <a:defRPr sz="1600" b="1">
                <a:solidFill>
                  <a:srgbClr val="5C5C5C"/>
                </a:solidFill>
                <a:latin typeface="+mn-lt"/>
              </a:defRPr>
            </a:lvl7pPr>
            <a:lvl8pPr marL="3200400" indent="0" algn="l" rtl="0" eaLnBrk="0" fontAlgn="base" hangingPunct="0">
              <a:spcBef>
                <a:spcPct val="20000"/>
              </a:spcBef>
              <a:spcAft>
                <a:spcPct val="0"/>
              </a:spcAft>
              <a:buFont typeface="Verdana" pitchFamily="34" charset="0"/>
              <a:buNone/>
              <a:defRPr sz="1600" b="1">
                <a:solidFill>
                  <a:srgbClr val="5C5C5C"/>
                </a:solidFill>
                <a:latin typeface="+mn-lt"/>
              </a:defRPr>
            </a:lvl8pPr>
            <a:lvl9pPr marL="3657600" indent="0" algn="l" rtl="0" eaLnBrk="0" fontAlgn="base" hangingPunct="0">
              <a:spcBef>
                <a:spcPct val="20000"/>
              </a:spcBef>
              <a:spcAft>
                <a:spcPct val="0"/>
              </a:spcAft>
              <a:buFont typeface="Verdana" pitchFamily="34" charset="0"/>
              <a:buNone/>
              <a:defRPr sz="1600" b="1">
                <a:solidFill>
                  <a:srgbClr val="5C5C5C"/>
                </a:solidFill>
                <a:latin typeface="+mn-lt"/>
              </a:defRPr>
            </a:lvl9pPr>
          </a:lstStyle>
          <a:p>
            <a:pPr algn="ctr" eaLnBrk="1" hangingPunct="1">
              <a:lnSpc>
                <a:spcPct val="80000"/>
              </a:lnSpc>
              <a:defRPr/>
            </a:pPr>
            <a:r>
              <a:rPr lang="en-US" altLang="zh-CN" sz="1600" b="0" dirty="0">
                <a:solidFill>
                  <a:schemeClr val="tx2">
                    <a:lumMod val="60000"/>
                    <a:lumOff val="40000"/>
                  </a:schemeClr>
                </a:solidFill>
                <a:ea typeface="+mj-ea"/>
                <a:cs typeface="Calibri"/>
              </a:rPr>
              <a:t>Q18/5 - Methodologies for the assessment </a:t>
            </a:r>
            <a:r>
              <a:rPr lang="en-US" altLang="zh-CN" sz="1600" b="0" dirty="0" smtClean="0">
                <a:solidFill>
                  <a:schemeClr val="tx2">
                    <a:lumMod val="60000"/>
                    <a:lumOff val="40000"/>
                  </a:schemeClr>
                </a:solidFill>
                <a:ea typeface="+mj-ea"/>
                <a:cs typeface="Calibri"/>
              </a:rPr>
              <a:t>of environmental </a:t>
            </a:r>
            <a:r>
              <a:rPr lang="en-US" altLang="zh-CN" sz="1600" b="0" dirty="0">
                <a:solidFill>
                  <a:schemeClr val="tx2">
                    <a:lumMod val="60000"/>
                    <a:lumOff val="40000"/>
                  </a:schemeClr>
                </a:solidFill>
                <a:ea typeface="+mj-ea"/>
                <a:cs typeface="Calibri"/>
              </a:rPr>
              <a:t>impact of ICT </a:t>
            </a:r>
          </a:p>
        </p:txBody>
      </p:sp>
      <p:pic>
        <p:nvPicPr>
          <p:cNvPr id="19" name="Picture 7" descr="C:\Documents and Settings\bueti\My Documents\My Pictures\24-02.jpg"/>
          <p:cNvPicPr>
            <a:picLocks noChangeAspect="1" noChangeArrowheads="1"/>
          </p:cNvPicPr>
          <p:nvPr/>
        </p:nvPicPr>
        <p:blipFill>
          <a:blip r:embed="rId6"/>
          <a:srcRect/>
          <a:stretch>
            <a:fillRect/>
          </a:stretch>
        </p:blipFill>
        <p:spPr bwMode="auto">
          <a:xfrm>
            <a:off x="229870" y="2005147"/>
            <a:ext cx="1590392" cy="88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C:\Documents and Settings\bueti\My Documents\My Pictures\24-01.jpg"/>
          <p:cNvPicPr>
            <a:picLocks noChangeAspect="1" noChangeArrowheads="1"/>
          </p:cNvPicPr>
          <p:nvPr/>
        </p:nvPicPr>
        <p:blipFill>
          <a:blip r:embed="rId7"/>
          <a:srcRect/>
          <a:stretch>
            <a:fillRect/>
          </a:stretch>
        </p:blipFill>
        <p:spPr bwMode="auto">
          <a:xfrm>
            <a:off x="229870" y="1007300"/>
            <a:ext cx="1590392" cy="101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11"/>
          <p:cNvSpPr txBox="1">
            <a:spLocks/>
          </p:cNvSpPr>
          <p:nvPr/>
        </p:nvSpPr>
        <p:spPr bwMode="auto">
          <a:xfrm>
            <a:off x="1930162" y="1368786"/>
            <a:ext cx="2255721" cy="74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rgbClr val="0E438A"/>
              </a:buClr>
              <a:buSzPct val="110000"/>
              <a:buFont typeface="Wingdings" panose="05000000000000000000" pitchFamily="2" charset="2"/>
              <a:buNone/>
              <a:defRPr sz="2400" b="1">
                <a:solidFill>
                  <a:srgbClr val="5C5C5C"/>
                </a:solidFill>
                <a:latin typeface="+mn-lt"/>
                <a:ea typeface="+mn-ea"/>
                <a:cs typeface="+mn-cs"/>
              </a:defRPr>
            </a:lvl1pPr>
            <a:lvl2pPr marL="457200" indent="0" algn="l" rtl="0" eaLnBrk="0" fontAlgn="base" hangingPunct="0">
              <a:spcBef>
                <a:spcPct val="20000"/>
              </a:spcBef>
              <a:spcAft>
                <a:spcPct val="0"/>
              </a:spcAft>
              <a:buClr>
                <a:srgbClr val="0E438A"/>
              </a:buClr>
              <a:buFont typeface="Wingdings" panose="05000000000000000000" pitchFamily="2" charset="2"/>
              <a:buNone/>
              <a:defRPr sz="2000" b="1">
                <a:solidFill>
                  <a:srgbClr val="5C5C5C"/>
                </a:solidFill>
                <a:latin typeface="+mn-lt"/>
              </a:defRPr>
            </a:lvl2pPr>
            <a:lvl3pPr marL="914400" indent="0" algn="l" rtl="0" eaLnBrk="0" fontAlgn="base" hangingPunct="0">
              <a:spcBef>
                <a:spcPct val="20000"/>
              </a:spcBef>
              <a:spcAft>
                <a:spcPct val="0"/>
              </a:spcAft>
              <a:buClr>
                <a:srgbClr val="0E438A"/>
              </a:buClr>
              <a:buFont typeface="Wingdings" panose="05000000000000000000" pitchFamily="2" charset="2"/>
              <a:buNone/>
              <a:defRPr sz="1800" b="1">
                <a:solidFill>
                  <a:srgbClr val="5C5C5C"/>
                </a:solidFill>
                <a:latin typeface="+mn-lt"/>
              </a:defRPr>
            </a:lvl3pPr>
            <a:lvl4pPr marL="13716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4pPr>
            <a:lvl5pPr marL="18288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5pPr>
            <a:lvl6pPr marL="2286000" indent="0" algn="l" rtl="0" eaLnBrk="0" fontAlgn="base" hangingPunct="0">
              <a:spcBef>
                <a:spcPct val="20000"/>
              </a:spcBef>
              <a:spcAft>
                <a:spcPct val="0"/>
              </a:spcAft>
              <a:buFont typeface="Verdana" pitchFamily="34" charset="0"/>
              <a:buNone/>
              <a:defRPr sz="1600" b="1">
                <a:solidFill>
                  <a:srgbClr val="5C5C5C"/>
                </a:solidFill>
                <a:latin typeface="+mn-lt"/>
              </a:defRPr>
            </a:lvl6pPr>
            <a:lvl7pPr marL="2743200" indent="0" algn="l" rtl="0" eaLnBrk="0" fontAlgn="base" hangingPunct="0">
              <a:spcBef>
                <a:spcPct val="20000"/>
              </a:spcBef>
              <a:spcAft>
                <a:spcPct val="0"/>
              </a:spcAft>
              <a:buFont typeface="Verdana" pitchFamily="34" charset="0"/>
              <a:buNone/>
              <a:defRPr sz="1600" b="1">
                <a:solidFill>
                  <a:srgbClr val="5C5C5C"/>
                </a:solidFill>
                <a:latin typeface="+mn-lt"/>
              </a:defRPr>
            </a:lvl7pPr>
            <a:lvl8pPr marL="3200400" indent="0" algn="l" rtl="0" eaLnBrk="0" fontAlgn="base" hangingPunct="0">
              <a:spcBef>
                <a:spcPct val="20000"/>
              </a:spcBef>
              <a:spcAft>
                <a:spcPct val="0"/>
              </a:spcAft>
              <a:buFont typeface="Verdana" pitchFamily="34" charset="0"/>
              <a:buNone/>
              <a:defRPr sz="1600" b="1">
                <a:solidFill>
                  <a:srgbClr val="5C5C5C"/>
                </a:solidFill>
                <a:latin typeface="+mn-lt"/>
              </a:defRPr>
            </a:lvl8pPr>
            <a:lvl9pPr marL="3657600" indent="0" algn="l" rtl="0" eaLnBrk="0" fontAlgn="base" hangingPunct="0">
              <a:spcBef>
                <a:spcPct val="20000"/>
              </a:spcBef>
              <a:spcAft>
                <a:spcPct val="0"/>
              </a:spcAft>
              <a:buFont typeface="Verdana" pitchFamily="34" charset="0"/>
              <a:buNone/>
              <a:defRPr sz="1600" b="1">
                <a:solidFill>
                  <a:srgbClr val="5C5C5C"/>
                </a:solidFill>
                <a:latin typeface="+mn-lt"/>
              </a:defRPr>
            </a:lvl9pPr>
          </a:lstStyle>
          <a:p>
            <a:pPr algn="ctr" eaLnBrk="1" hangingPunct="1">
              <a:lnSpc>
                <a:spcPct val="80000"/>
              </a:lnSpc>
              <a:defRPr/>
            </a:pPr>
            <a:r>
              <a:rPr lang="en-US" altLang="zh-CN" sz="1600" b="0" dirty="0">
                <a:solidFill>
                  <a:schemeClr val="tx2">
                    <a:lumMod val="60000"/>
                    <a:lumOff val="40000"/>
                  </a:schemeClr>
                </a:solidFill>
                <a:ea typeface="+mj-ea"/>
                <a:cs typeface="Calibri"/>
              </a:rPr>
              <a:t>Q13/5 </a:t>
            </a:r>
            <a:r>
              <a:rPr lang="en-US" altLang="zh-CN" sz="1600" b="0" dirty="0" smtClean="0">
                <a:solidFill>
                  <a:schemeClr val="tx2">
                    <a:lumMod val="60000"/>
                    <a:lumOff val="40000"/>
                  </a:schemeClr>
                </a:solidFill>
                <a:ea typeface="+mj-ea"/>
                <a:cs typeface="Calibri"/>
              </a:rPr>
              <a:t>– Environmental impact reduction including e-waste </a:t>
            </a:r>
            <a:endParaRPr lang="en-US" altLang="zh-CN" sz="1600" b="0" dirty="0">
              <a:solidFill>
                <a:schemeClr val="tx2">
                  <a:lumMod val="60000"/>
                  <a:lumOff val="40000"/>
                </a:schemeClr>
              </a:solidFill>
              <a:ea typeface="+mj-ea"/>
              <a:cs typeface="Calibri"/>
            </a:endParaRPr>
          </a:p>
        </p:txBody>
      </p:sp>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0512" y="808408"/>
            <a:ext cx="1713528" cy="117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0380" y="1986210"/>
            <a:ext cx="2265240" cy="115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11"/>
          <p:cNvSpPr txBox="1">
            <a:spLocks/>
          </p:cNvSpPr>
          <p:nvPr/>
        </p:nvSpPr>
        <p:spPr bwMode="auto">
          <a:xfrm>
            <a:off x="6444979" y="1243697"/>
            <a:ext cx="2255721" cy="74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rgbClr val="0E438A"/>
              </a:buClr>
              <a:buSzPct val="110000"/>
              <a:buFont typeface="Wingdings" panose="05000000000000000000" pitchFamily="2" charset="2"/>
              <a:buNone/>
              <a:defRPr sz="2400" b="1">
                <a:solidFill>
                  <a:srgbClr val="5C5C5C"/>
                </a:solidFill>
                <a:latin typeface="+mn-lt"/>
                <a:ea typeface="+mn-ea"/>
                <a:cs typeface="+mn-cs"/>
              </a:defRPr>
            </a:lvl1pPr>
            <a:lvl2pPr marL="457200" indent="0" algn="l" rtl="0" eaLnBrk="0" fontAlgn="base" hangingPunct="0">
              <a:spcBef>
                <a:spcPct val="20000"/>
              </a:spcBef>
              <a:spcAft>
                <a:spcPct val="0"/>
              </a:spcAft>
              <a:buClr>
                <a:srgbClr val="0E438A"/>
              </a:buClr>
              <a:buFont typeface="Wingdings" panose="05000000000000000000" pitchFamily="2" charset="2"/>
              <a:buNone/>
              <a:defRPr sz="2000" b="1">
                <a:solidFill>
                  <a:srgbClr val="5C5C5C"/>
                </a:solidFill>
                <a:latin typeface="+mn-lt"/>
              </a:defRPr>
            </a:lvl2pPr>
            <a:lvl3pPr marL="914400" indent="0" algn="l" rtl="0" eaLnBrk="0" fontAlgn="base" hangingPunct="0">
              <a:spcBef>
                <a:spcPct val="20000"/>
              </a:spcBef>
              <a:spcAft>
                <a:spcPct val="0"/>
              </a:spcAft>
              <a:buClr>
                <a:srgbClr val="0E438A"/>
              </a:buClr>
              <a:buFont typeface="Wingdings" panose="05000000000000000000" pitchFamily="2" charset="2"/>
              <a:buNone/>
              <a:defRPr sz="1800" b="1">
                <a:solidFill>
                  <a:srgbClr val="5C5C5C"/>
                </a:solidFill>
                <a:latin typeface="+mn-lt"/>
              </a:defRPr>
            </a:lvl3pPr>
            <a:lvl4pPr marL="13716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4pPr>
            <a:lvl5pPr marL="1828800" indent="0" algn="l" rtl="0" eaLnBrk="0" fontAlgn="base" hangingPunct="0">
              <a:spcBef>
                <a:spcPct val="20000"/>
              </a:spcBef>
              <a:spcAft>
                <a:spcPct val="0"/>
              </a:spcAft>
              <a:buFont typeface="Verdana" panose="020B0604030504040204" pitchFamily="34" charset="0"/>
              <a:buNone/>
              <a:defRPr sz="1600" b="1">
                <a:solidFill>
                  <a:srgbClr val="5C5C5C"/>
                </a:solidFill>
                <a:latin typeface="+mn-lt"/>
              </a:defRPr>
            </a:lvl5pPr>
            <a:lvl6pPr marL="2286000" indent="0" algn="l" rtl="0" eaLnBrk="0" fontAlgn="base" hangingPunct="0">
              <a:spcBef>
                <a:spcPct val="20000"/>
              </a:spcBef>
              <a:spcAft>
                <a:spcPct val="0"/>
              </a:spcAft>
              <a:buFont typeface="Verdana" pitchFamily="34" charset="0"/>
              <a:buNone/>
              <a:defRPr sz="1600" b="1">
                <a:solidFill>
                  <a:srgbClr val="5C5C5C"/>
                </a:solidFill>
                <a:latin typeface="+mn-lt"/>
              </a:defRPr>
            </a:lvl6pPr>
            <a:lvl7pPr marL="2743200" indent="0" algn="l" rtl="0" eaLnBrk="0" fontAlgn="base" hangingPunct="0">
              <a:spcBef>
                <a:spcPct val="20000"/>
              </a:spcBef>
              <a:spcAft>
                <a:spcPct val="0"/>
              </a:spcAft>
              <a:buFont typeface="Verdana" pitchFamily="34" charset="0"/>
              <a:buNone/>
              <a:defRPr sz="1600" b="1">
                <a:solidFill>
                  <a:srgbClr val="5C5C5C"/>
                </a:solidFill>
                <a:latin typeface="+mn-lt"/>
              </a:defRPr>
            </a:lvl7pPr>
            <a:lvl8pPr marL="3200400" indent="0" algn="l" rtl="0" eaLnBrk="0" fontAlgn="base" hangingPunct="0">
              <a:spcBef>
                <a:spcPct val="20000"/>
              </a:spcBef>
              <a:spcAft>
                <a:spcPct val="0"/>
              </a:spcAft>
              <a:buFont typeface="Verdana" pitchFamily="34" charset="0"/>
              <a:buNone/>
              <a:defRPr sz="1600" b="1">
                <a:solidFill>
                  <a:srgbClr val="5C5C5C"/>
                </a:solidFill>
                <a:latin typeface="+mn-lt"/>
              </a:defRPr>
            </a:lvl8pPr>
            <a:lvl9pPr marL="3657600" indent="0" algn="l" rtl="0" eaLnBrk="0" fontAlgn="base" hangingPunct="0">
              <a:spcBef>
                <a:spcPct val="20000"/>
              </a:spcBef>
              <a:spcAft>
                <a:spcPct val="0"/>
              </a:spcAft>
              <a:buFont typeface="Verdana" pitchFamily="34" charset="0"/>
              <a:buNone/>
              <a:defRPr sz="1600" b="1">
                <a:solidFill>
                  <a:srgbClr val="5C5C5C"/>
                </a:solidFill>
                <a:latin typeface="+mn-lt"/>
              </a:defRPr>
            </a:lvl9pPr>
          </a:lstStyle>
          <a:p>
            <a:pPr algn="ctr" eaLnBrk="1" hangingPunct="1">
              <a:lnSpc>
                <a:spcPct val="80000"/>
              </a:lnSpc>
              <a:defRPr/>
            </a:pPr>
            <a:r>
              <a:rPr lang="en-US" altLang="zh-CN" sz="1600" b="0" dirty="0">
                <a:solidFill>
                  <a:schemeClr val="tx2">
                    <a:lumMod val="60000"/>
                    <a:lumOff val="40000"/>
                  </a:schemeClr>
                </a:solidFill>
                <a:ea typeface="+mj-ea"/>
                <a:cs typeface="Calibri"/>
              </a:rPr>
              <a:t>Q7/5 – Human exposure to electromagnetic fields (EMFs) due to radio systems and mobile equipment </a:t>
            </a:r>
          </a:p>
        </p:txBody>
      </p:sp>
    </p:spTree>
    <p:extLst>
      <p:ext uri="{BB962C8B-B14F-4D97-AF65-F5344CB8AC3E}">
        <p14:creationId xmlns:p14="http://schemas.microsoft.com/office/powerpoint/2010/main" val="221523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485964"/>
            <a:ext cx="8229600" cy="391768"/>
          </a:xfrm>
        </p:spPr>
        <p:txBody>
          <a:bodyPr>
            <a:noAutofit/>
          </a:bodyPr>
          <a:lstStyle/>
          <a:p>
            <a:r>
              <a:rPr lang="en-US" altLang="en-US" sz="3200" dirty="0"/>
              <a:t>Focus Groups</a:t>
            </a:r>
          </a:p>
        </p:txBody>
      </p:sp>
      <p:sp>
        <p:nvSpPr>
          <p:cNvPr id="2" name="Text Placeholder 1"/>
          <p:cNvSpPr>
            <a:spLocks noGrp="1"/>
          </p:cNvSpPr>
          <p:nvPr>
            <p:ph type="body" idx="1"/>
          </p:nvPr>
        </p:nvSpPr>
        <p:spPr>
          <a:xfrm>
            <a:off x="4966145" y="1029912"/>
            <a:ext cx="4040188" cy="479886"/>
          </a:xfrm>
        </p:spPr>
        <p:txBody>
          <a:bodyPr>
            <a:normAutofit/>
          </a:bodyPr>
          <a:lstStyle/>
          <a:p>
            <a:pPr algn="ctr">
              <a:defRPr/>
            </a:pPr>
            <a:r>
              <a:rPr lang="en-US" dirty="0">
                <a:latin typeface="Calibri"/>
                <a:ea typeface="+mj-ea"/>
                <a:cs typeface="Calibri"/>
              </a:rPr>
              <a:t>Smart Sustainable Cities</a:t>
            </a:r>
          </a:p>
        </p:txBody>
      </p:sp>
      <p:sp>
        <p:nvSpPr>
          <p:cNvPr id="3" name="Text Placeholder 2"/>
          <p:cNvSpPr>
            <a:spLocks noGrp="1"/>
          </p:cNvSpPr>
          <p:nvPr>
            <p:ph type="body" sz="quarter" idx="3"/>
          </p:nvPr>
        </p:nvSpPr>
        <p:spPr>
          <a:xfrm>
            <a:off x="258764" y="1015601"/>
            <a:ext cx="4041775" cy="479887"/>
          </a:xfrm>
        </p:spPr>
        <p:txBody>
          <a:bodyPr>
            <a:noAutofit/>
          </a:bodyPr>
          <a:lstStyle/>
          <a:p>
            <a:pPr algn="ctr">
              <a:defRPr/>
            </a:pPr>
            <a:r>
              <a:rPr lang="en-US" dirty="0">
                <a:latin typeface="Calibri"/>
                <a:ea typeface="+mj-ea"/>
                <a:cs typeface="Calibri"/>
              </a:rPr>
              <a:t>Smart Water Management</a:t>
            </a:r>
          </a:p>
        </p:txBody>
      </p:sp>
      <p:sp>
        <p:nvSpPr>
          <p:cNvPr id="24580" name="Content Placeholder 4"/>
          <p:cNvSpPr>
            <a:spLocks noGrp="1"/>
          </p:cNvSpPr>
          <p:nvPr>
            <p:ph sz="quarter" idx="4"/>
          </p:nvPr>
        </p:nvSpPr>
        <p:spPr>
          <a:xfrm>
            <a:off x="176417" y="1511206"/>
            <a:ext cx="3908501" cy="3485784"/>
          </a:xfrm>
          <a:noFill/>
          <a:extLst/>
        </p:spPr>
        <p:txBody>
          <a:bodyPr/>
          <a:lstStyle/>
          <a:p>
            <a:pPr marL="457200" indent="-457200">
              <a:buFont typeface="Wingdings" panose="05000000000000000000" pitchFamily="2" charset="2"/>
              <a:buChar char="§"/>
              <a:defRPr/>
            </a:pPr>
            <a:r>
              <a:rPr lang="en-US" sz="1800" dirty="0">
                <a:ea typeface="+mj-ea"/>
                <a:cs typeface="Calibri"/>
              </a:rPr>
              <a:t>Established by the ITU-T TSAG meeting in Geneva (June 2013</a:t>
            </a:r>
            <a:r>
              <a:rPr lang="en-US" sz="1800" dirty="0" smtClean="0">
                <a:ea typeface="+mj-ea"/>
                <a:cs typeface="Calibri"/>
              </a:rPr>
              <a:t>)</a:t>
            </a:r>
          </a:p>
          <a:p>
            <a:pPr marL="457200" indent="-457200">
              <a:buFont typeface="Wingdings" panose="05000000000000000000" pitchFamily="2" charset="2"/>
              <a:buChar char="§"/>
              <a:defRPr/>
            </a:pPr>
            <a:r>
              <a:rPr lang="en-US" sz="1800" dirty="0">
                <a:ea typeface="+mj-ea"/>
                <a:cs typeface="Calibri"/>
              </a:rPr>
              <a:t>A </a:t>
            </a:r>
            <a:r>
              <a:rPr lang="en-US" sz="1800" b="1" dirty="0">
                <a:ea typeface="+mj-ea"/>
                <a:cs typeface="Calibri"/>
              </a:rPr>
              <a:t>multi-stakeholder</a:t>
            </a:r>
            <a:r>
              <a:rPr lang="en-US" sz="1800" dirty="0">
                <a:ea typeface="+mj-ea"/>
                <a:cs typeface="Calibri"/>
              </a:rPr>
              <a:t> approach to the development of smart water-management systems</a:t>
            </a:r>
            <a:r>
              <a:rPr lang="en-US" sz="1800" dirty="0" smtClean="0">
                <a:ea typeface="+mj-ea"/>
                <a:cs typeface="Calibri"/>
              </a:rPr>
              <a:t>.</a:t>
            </a:r>
            <a:endParaRPr lang="en-US" sz="1250" dirty="0" smtClean="0">
              <a:solidFill>
                <a:schemeClr val="bg1"/>
              </a:solidFill>
            </a:endParaRPr>
          </a:p>
          <a:p>
            <a:pPr marL="457200" indent="-457200">
              <a:buFont typeface="Wingdings" panose="05000000000000000000" pitchFamily="2" charset="2"/>
              <a:buChar char="§"/>
              <a:defRPr/>
            </a:pPr>
            <a:endParaRPr lang="en-US" sz="1800" dirty="0">
              <a:ea typeface="+mj-ea"/>
              <a:cs typeface="Calibri"/>
            </a:endParaRPr>
          </a:p>
        </p:txBody>
      </p:sp>
      <p:sp>
        <p:nvSpPr>
          <p:cNvPr id="9226" name="Content Placeholder 4"/>
          <p:cNvSpPr>
            <a:spLocks noGrp="1"/>
          </p:cNvSpPr>
          <p:nvPr>
            <p:ph sz="half" idx="2"/>
          </p:nvPr>
        </p:nvSpPr>
        <p:spPr>
          <a:xfrm>
            <a:off x="4721773" y="1512399"/>
            <a:ext cx="4269728" cy="3540206"/>
          </a:xfrm>
          <a:noFill/>
        </p:spPr>
        <p:txBody>
          <a:bodyPr>
            <a:normAutofit/>
          </a:bodyPr>
          <a:lstStyle/>
          <a:p>
            <a:pPr marL="457200" indent="-457200">
              <a:buFont typeface="Wingdings" panose="05000000000000000000" pitchFamily="2" charset="2"/>
              <a:buChar char="§"/>
              <a:defRPr/>
            </a:pPr>
            <a:r>
              <a:rPr lang="en-US" sz="1800" dirty="0">
                <a:ea typeface="+mj-ea"/>
                <a:cs typeface="Calibri"/>
              </a:rPr>
              <a:t>Established at the Study Group 5 meeting in Geneva (February 2013)</a:t>
            </a:r>
          </a:p>
          <a:p>
            <a:pPr marL="457200" indent="-457200">
              <a:buFont typeface="Wingdings" panose="05000000000000000000" pitchFamily="2" charset="2"/>
              <a:buChar char="§"/>
              <a:defRPr/>
            </a:pPr>
            <a:r>
              <a:rPr lang="en-US" sz="1800" kern="0" dirty="0" smtClean="0">
                <a:ea typeface="Ebrima" panose="02000000000000000000" pitchFamily="2" charset="0"/>
                <a:cs typeface="Ebrima" panose="02000000000000000000" pitchFamily="2" charset="0"/>
              </a:rPr>
              <a:t>As </a:t>
            </a:r>
            <a:r>
              <a:rPr lang="en-US" sz="1800" kern="0" dirty="0">
                <a:ea typeface="Ebrima" panose="02000000000000000000" pitchFamily="2" charset="0"/>
                <a:cs typeface="Ebrima" panose="02000000000000000000" pitchFamily="2" charset="0"/>
              </a:rPr>
              <a:t>an </a:t>
            </a:r>
            <a:r>
              <a:rPr lang="en-US" sz="1800" b="1" kern="0" dirty="0">
                <a:ea typeface="Ebrima" panose="02000000000000000000" pitchFamily="2" charset="0"/>
                <a:cs typeface="Ebrima" panose="02000000000000000000" pitchFamily="2" charset="0"/>
              </a:rPr>
              <a:t>open platform </a:t>
            </a:r>
            <a:r>
              <a:rPr lang="en-US" sz="1800" kern="0" dirty="0">
                <a:ea typeface="Ebrima" panose="02000000000000000000" pitchFamily="2" charset="0"/>
                <a:cs typeface="Ebrima" panose="02000000000000000000" pitchFamily="2" charset="0"/>
              </a:rPr>
              <a:t>for smart-city stakeholders to </a:t>
            </a:r>
            <a:r>
              <a:rPr lang="en-US" sz="1800" kern="0" dirty="0" smtClean="0">
                <a:ea typeface="Ebrima" panose="02000000000000000000" pitchFamily="2" charset="0"/>
                <a:cs typeface="Ebrima" panose="02000000000000000000" pitchFamily="2" charset="0"/>
              </a:rPr>
              <a:t>identify the standardized </a:t>
            </a:r>
            <a:r>
              <a:rPr lang="en-US" sz="1800" kern="0" dirty="0">
                <a:ea typeface="Ebrima" panose="02000000000000000000" pitchFamily="2" charset="0"/>
                <a:cs typeface="Ebrima" panose="02000000000000000000" pitchFamily="2" charset="0"/>
              </a:rPr>
              <a:t>frameworks needed to support the </a:t>
            </a:r>
            <a:r>
              <a:rPr lang="en-US" sz="1800" b="1" kern="0" dirty="0">
                <a:ea typeface="Ebrima" panose="02000000000000000000" pitchFamily="2" charset="0"/>
                <a:cs typeface="Ebrima" panose="02000000000000000000" pitchFamily="2" charset="0"/>
              </a:rPr>
              <a:t>integration of ICT services in smart cities</a:t>
            </a:r>
            <a:r>
              <a:rPr lang="en-US" sz="1800" kern="0" dirty="0" smtClean="0">
                <a:ea typeface="Ebrima" panose="02000000000000000000" pitchFamily="2" charset="0"/>
                <a:cs typeface="Ebrima" panose="02000000000000000000" pitchFamily="2" charset="0"/>
              </a:rPr>
              <a:t>.</a:t>
            </a:r>
          </a:p>
          <a:p>
            <a:pPr marL="457200" lvl="0" indent="-457200">
              <a:buFont typeface="Wingdings" panose="05000000000000000000" pitchFamily="2" charset="2"/>
              <a:buChar char="§"/>
              <a:defRPr/>
            </a:pPr>
            <a:r>
              <a:rPr lang="en-US" sz="1800" dirty="0">
                <a:cs typeface="Calibri"/>
              </a:rPr>
              <a:t>Next FG-SSC Meeting in May 2015</a:t>
            </a:r>
          </a:p>
          <a:p>
            <a:pPr marL="0" indent="0">
              <a:buNone/>
              <a:defRPr/>
            </a:pPr>
            <a:endParaRPr lang="en-US" sz="1800" kern="0" dirty="0">
              <a:ea typeface="Ebrima" panose="02000000000000000000" pitchFamily="2" charset="0"/>
              <a:cs typeface="Ebrima" panose="02000000000000000000" pitchFamily="2" charset="0"/>
            </a:endParaRPr>
          </a:p>
          <a:p>
            <a:pPr marL="457200" lvl="0" indent="-457200">
              <a:buFont typeface="Wingdings" panose="05000000000000000000" pitchFamily="2" charset="2"/>
              <a:buChar char="§"/>
              <a:defRPr/>
            </a:pPr>
            <a:endParaRPr lang="en-US" sz="1800" dirty="0">
              <a:ea typeface="+mj-ea"/>
              <a:cs typeface="Calibri"/>
            </a:endParaRPr>
          </a:p>
          <a:p>
            <a:pPr marL="0" indent="0">
              <a:buNone/>
            </a:pPr>
            <a:endParaRPr lang="en-US" altLang="en-US" sz="12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descr="vignette-focus-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807" y="3974135"/>
            <a:ext cx="25828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americainfra.com/media/article-images/article-image/INFRAUS/issue-5/Smart_water_management_L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35" y="3794753"/>
            <a:ext cx="258286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bwMode="auto">
          <a:xfrm>
            <a:off x="5374215" y="5376992"/>
            <a:ext cx="3224048" cy="4001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000" dirty="0">
                <a:solidFill>
                  <a:schemeClr val="tx2">
                    <a:lumMod val="60000"/>
                    <a:lumOff val="40000"/>
                  </a:schemeClr>
                </a:solidFill>
                <a:latin typeface="Calibri"/>
                <a:cs typeface="Calibri"/>
              </a:rPr>
              <a:t>Shaping the </a:t>
            </a:r>
            <a:r>
              <a:rPr lang="en-US" altLang="ja-JP" sz="2000" dirty="0" smtClean="0">
                <a:solidFill>
                  <a:schemeClr val="tx2">
                    <a:lumMod val="60000"/>
                    <a:lumOff val="40000"/>
                  </a:schemeClr>
                </a:solidFill>
                <a:latin typeface="Calibri"/>
                <a:cs typeface="Calibri"/>
              </a:rPr>
              <a:t>city </a:t>
            </a:r>
            <a:r>
              <a:rPr lang="en-US" altLang="ja-JP" sz="2000" dirty="0">
                <a:solidFill>
                  <a:schemeClr val="tx2">
                    <a:lumMod val="60000"/>
                    <a:lumOff val="40000"/>
                  </a:schemeClr>
                </a:solidFill>
                <a:latin typeface="Calibri"/>
                <a:cs typeface="Calibri"/>
              </a:rPr>
              <a:t>w</a:t>
            </a:r>
            <a:r>
              <a:rPr lang="en-US" altLang="ja-JP" sz="2000" dirty="0" smtClean="0">
                <a:solidFill>
                  <a:schemeClr val="tx2">
                    <a:lumMod val="60000"/>
                    <a:lumOff val="40000"/>
                  </a:schemeClr>
                </a:solidFill>
                <a:latin typeface="Calibri"/>
                <a:cs typeface="Calibri"/>
              </a:rPr>
              <a:t>e </a:t>
            </a:r>
            <a:r>
              <a:rPr lang="en-US" altLang="ja-JP" sz="2000" dirty="0">
                <a:solidFill>
                  <a:schemeClr val="tx2">
                    <a:lumMod val="60000"/>
                    <a:lumOff val="40000"/>
                  </a:schemeClr>
                </a:solidFill>
                <a:latin typeface="Calibri"/>
                <a:cs typeface="Calibri"/>
              </a:rPr>
              <a:t>w</a:t>
            </a:r>
            <a:r>
              <a:rPr lang="en-US" altLang="ja-JP" sz="2000" dirty="0" smtClean="0">
                <a:solidFill>
                  <a:schemeClr val="tx2">
                    <a:lumMod val="60000"/>
                    <a:lumOff val="40000"/>
                  </a:schemeClr>
                </a:solidFill>
                <a:latin typeface="Calibri"/>
                <a:cs typeface="Calibri"/>
              </a:rPr>
              <a:t>ant</a:t>
            </a:r>
            <a:endParaRPr lang="en-US" altLang="en-US" sz="2000" dirty="0">
              <a:solidFill>
                <a:schemeClr val="tx2">
                  <a:lumMod val="60000"/>
                  <a:lumOff val="40000"/>
                </a:schemeClr>
              </a:solidFill>
              <a:latin typeface="Calibri"/>
              <a:cs typeface="Calibri"/>
            </a:endParaRPr>
          </a:p>
        </p:txBody>
      </p:sp>
      <p:sp>
        <p:nvSpPr>
          <p:cNvPr id="15" name="Title 1"/>
          <p:cNvSpPr txBox="1">
            <a:spLocks/>
          </p:cNvSpPr>
          <p:nvPr/>
        </p:nvSpPr>
        <p:spPr bwMode="auto">
          <a:xfrm>
            <a:off x="156752" y="5376992"/>
            <a:ext cx="4143787" cy="4001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000" dirty="0">
                <a:solidFill>
                  <a:schemeClr val="tx2">
                    <a:lumMod val="60000"/>
                    <a:lumOff val="40000"/>
                  </a:schemeClr>
                </a:solidFill>
                <a:latin typeface="Calibri"/>
                <a:cs typeface="Calibri"/>
              </a:rPr>
              <a:t>Addressing the </a:t>
            </a:r>
            <a:r>
              <a:rPr lang="en-US" altLang="ja-JP" sz="2000" dirty="0" smtClean="0">
                <a:solidFill>
                  <a:schemeClr val="tx2">
                    <a:lumMod val="60000"/>
                    <a:lumOff val="40000"/>
                  </a:schemeClr>
                </a:solidFill>
                <a:latin typeface="Calibri"/>
                <a:cs typeface="Calibri"/>
              </a:rPr>
              <a:t>world </a:t>
            </a:r>
            <a:r>
              <a:rPr lang="en-US" altLang="ja-JP" sz="2000" dirty="0">
                <a:solidFill>
                  <a:schemeClr val="tx2">
                    <a:lumMod val="60000"/>
                    <a:lumOff val="40000"/>
                  </a:schemeClr>
                </a:solidFill>
                <a:latin typeface="Calibri"/>
                <a:cs typeface="Calibri"/>
              </a:rPr>
              <a:t>w</a:t>
            </a:r>
            <a:r>
              <a:rPr lang="en-US" altLang="ja-JP" sz="2000" dirty="0" smtClean="0">
                <a:solidFill>
                  <a:schemeClr val="tx2">
                    <a:lumMod val="60000"/>
                    <a:lumOff val="40000"/>
                  </a:schemeClr>
                </a:solidFill>
                <a:latin typeface="Calibri"/>
                <a:cs typeface="Calibri"/>
              </a:rPr>
              <a:t>ater </a:t>
            </a:r>
            <a:r>
              <a:rPr lang="en-US" altLang="ja-JP" sz="2000" dirty="0">
                <a:solidFill>
                  <a:schemeClr val="tx2">
                    <a:lumMod val="60000"/>
                    <a:lumOff val="40000"/>
                  </a:schemeClr>
                </a:solidFill>
                <a:latin typeface="Calibri"/>
                <a:cs typeface="Calibri"/>
              </a:rPr>
              <a:t>c</a:t>
            </a:r>
            <a:r>
              <a:rPr lang="en-US" altLang="ja-JP" sz="2000" dirty="0" smtClean="0">
                <a:solidFill>
                  <a:schemeClr val="tx2">
                    <a:lumMod val="60000"/>
                    <a:lumOff val="40000"/>
                  </a:schemeClr>
                </a:solidFill>
                <a:latin typeface="Calibri"/>
                <a:cs typeface="Calibri"/>
              </a:rPr>
              <a:t>risis</a:t>
            </a:r>
            <a:endParaRPr lang="en-US" altLang="en-US" sz="2000" dirty="0">
              <a:solidFill>
                <a:schemeClr val="tx2">
                  <a:lumMod val="60000"/>
                  <a:lumOff val="40000"/>
                </a:schemeClr>
              </a:solidFill>
              <a:latin typeface="Calibri"/>
              <a:cs typeface="Calibri"/>
            </a:endParaRPr>
          </a:p>
        </p:txBody>
      </p:sp>
    </p:spTree>
    <p:extLst>
      <p:ext uri="{BB962C8B-B14F-4D97-AF65-F5344CB8AC3E}">
        <p14:creationId xmlns:p14="http://schemas.microsoft.com/office/powerpoint/2010/main" val="311264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Box 2"/>
          <p:cNvSpPr txBox="1">
            <a:spLocks noChangeArrowheads="1"/>
          </p:cNvSpPr>
          <p:nvPr/>
        </p:nvSpPr>
        <p:spPr bwMode="auto">
          <a:xfrm>
            <a:off x="323850" y="446139"/>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FG-SSC main achievements</a:t>
            </a:r>
            <a:endParaRPr lang="en-US" altLang="en-US" b="1" dirty="0">
              <a:solidFill>
                <a:schemeClr val="tx2">
                  <a:lumMod val="60000"/>
                  <a:lumOff val="40000"/>
                </a:schemeClr>
              </a:solidFill>
              <a:latin typeface="Calibri"/>
              <a:ea typeface="+mj-ea"/>
              <a:cs typeface="Calibri"/>
            </a:endParaRPr>
          </a:p>
        </p:txBody>
      </p:sp>
      <p:sp>
        <p:nvSpPr>
          <p:cNvPr id="78853" name="Content Placeholder 2"/>
          <p:cNvSpPr>
            <a:spLocks noGrp="1"/>
          </p:cNvSpPr>
          <p:nvPr>
            <p:ph idx="4294967295"/>
          </p:nvPr>
        </p:nvSpPr>
        <p:spPr>
          <a:xfrm>
            <a:off x="1520129" y="1199887"/>
            <a:ext cx="3331845" cy="456928"/>
          </a:xfrm>
        </p:spPr>
        <p:txBody>
          <a:bodyPr>
            <a:normAutofit/>
          </a:bodyPr>
          <a:lstStyle/>
          <a:p>
            <a:pPr>
              <a:buClr>
                <a:schemeClr val="tx2">
                  <a:lumMod val="60000"/>
                  <a:lumOff val="40000"/>
                </a:schemeClr>
              </a:buClr>
              <a:buFont typeface="Wingdings" panose="05000000000000000000" pitchFamily="2" charset="2"/>
              <a:buChar char="§"/>
            </a:pPr>
            <a:r>
              <a:rPr lang="en-US" altLang="en-US" sz="2000" b="1" dirty="0" smtClean="0">
                <a:latin typeface="+mj-lt"/>
                <a:cs typeface="Gisha" panose="020B0502040204020203" pitchFamily="34" charset="-79"/>
              </a:rPr>
              <a:t>7 meetings </a:t>
            </a:r>
            <a:r>
              <a:rPr lang="en-US" altLang="en-US" sz="2000" dirty="0" smtClean="0">
                <a:latin typeface="+mj-lt"/>
                <a:cs typeface="Gisha" panose="020B0502040204020203" pitchFamily="34" charset="-79"/>
              </a:rPr>
              <a:t>held</a:t>
            </a:r>
          </a:p>
        </p:txBody>
      </p:sp>
      <p:pic>
        <p:nvPicPr>
          <p:cNvPr id="4" name="Picture 16" descr="C:\Users\campilon\AppData\Local\Microsoft\Windows\Temporary Internet Files\Content.Word\Evento UIT, 6,9 y10 - 099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83" y="2545327"/>
            <a:ext cx="1276350" cy="928688"/>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pic>
        <p:nvPicPr>
          <p:cNvPr id="5" name="Picture 7" descr="_MG_2657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115" y="2713258"/>
            <a:ext cx="1203325" cy="796925"/>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pic>
        <p:nvPicPr>
          <p:cNvPr id="6" name="Picture 8" descr="C:\Users\campilon\AppData\Local\Temp\Rar$DRa0.139\_MG_3410_c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333" y="3464074"/>
            <a:ext cx="1292225" cy="823912"/>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pic>
        <p:nvPicPr>
          <p:cNvPr id="7" name="Picture 11" descr="IMG_0607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796" y="1951602"/>
            <a:ext cx="1274762" cy="838200"/>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pic>
        <p:nvPicPr>
          <p:cNvPr id="8" name="Picture 12" descr="_MG_7296_cr_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096" y="1286440"/>
            <a:ext cx="1214437" cy="820737"/>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pic>
        <p:nvPicPr>
          <p:cNvPr id="9" name="Picture 30" descr="IMG_6565_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3284" y="4261898"/>
            <a:ext cx="1403350" cy="936625"/>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227195" y="5323509"/>
            <a:ext cx="5232689" cy="4621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60000"/>
                  <a:lumOff val="40000"/>
                </a:schemeClr>
              </a:buClr>
              <a:buFont typeface="Wingdings" panose="05000000000000000000" pitchFamily="2" charset="2"/>
              <a:buChar char="§"/>
            </a:pPr>
            <a:r>
              <a:rPr lang="en-US" altLang="en-US" sz="2000" b="1" dirty="0" smtClean="0">
                <a:latin typeface="+mj-lt"/>
                <a:cs typeface="Gisha" panose="020B0502040204020203" pitchFamily="34" charset="-79"/>
              </a:rPr>
              <a:t>4 Working Groups </a:t>
            </a:r>
            <a:r>
              <a:rPr lang="en-US" altLang="en-US" sz="2000" dirty="0" smtClean="0">
                <a:latin typeface="+mj-lt"/>
                <a:cs typeface="Gisha" panose="020B0502040204020203" pitchFamily="34" charset="-79"/>
              </a:rPr>
              <a:t>created </a:t>
            </a:r>
          </a:p>
        </p:txBody>
      </p:sp>
      <p:sp>
        <p:nvSpPr>
          <p:cNvPr id="11" name="Oval 11"/>
          <p:cNvSpPr>
            <a:spLocks noChangeArrowheads="1"/>
          </p:cNvSpPr>
          <p:nvPr/>
        </p:nvSpPr>
        <p:spPr bwMode="auto">
          <a:xfrm>
            <a:off x="4208731" y="2028547"/>
            <a:ext cx="475680" cy="509396"/>
          </a:xfrm>
          <a:prstGeom prst="ellipse">
            <a:avLst/>
          </a:prstGeom>
          <a:solidFill>
            <a:schemeClr val="accent3">
              <a:lumMod val="60000"/>
              <a:lumOff val="40000"/>
            </a:schemeClr>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1</a:t>
            </a:r>
          </a:p>
        </p:txBody>
      </p:sp>
      <p:sp>
        <p:nvSpPr>
          <p:cNvPr id="12" name="Oval 12"/>
          <p:cNvSpPr>
            <a:spLocks noChangeArrowheads="1"/>
          </p:cNvSpPr>
          <p:nvPr/>
        </p:nvSpPr>
        <p:spPr bwMode="auto">
          <a:xfrm>
            <a:off x="7935776" y="1924538"/>
            <a:ext cx="474304" cy="509396"/>
          </a:xfrm>
          <a:prstGeom prst="ellipse">
            <a:avLst/>
          </a:prstGeom>
          <a:solidFill>
            <a:schemeClr val="bg2">
              <a:lumMod val="90000"/>
            </a:schemeClr>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2</a:t>
            </a:r>
          </a:p>
        </p:txBody>
      </p:sp>
      <p:sp>
        <p:nvSpPr>
          <p:cNvPr id="13" name="Oval 13"/>
          <p:cNvSpPr>
            <a:spLocks noChangeArrowheads="1"/>
          </p:cNvSpPr>
          <p:nvPr/>
        </p:nvSpPr>
        <p:spPr bwMode="auto">
          <a:xfrm>
            <a:off x="4206141" y="4473544"/>
            <a:ext cx="475680" cy="513332"/>
          </a:xfrm>
          <a:prstGeom prst="ellipse">
            <a:avLst/>
          </a:prstGeom>
          <a:solidFill>
            <a:srgbClr val="7DEB8A"/>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4</a:t>
            </a:r>
          </a:p>
        </p:txBody>
      </p:sp>
      <p:sp>
        <p:nvSpPr>
          <p:cNvPr id="14" name="Oval 14"/>
          <p:cNvSpPr>
            <a:spLocks noChangeArrowheads="1"/>
          </p:cNvSpPr>
          <p:nvPr/>
        </p:nvSpPr>
        <p:spPr bwMode="auto">
          <a:xfrm>
            <a:off x="7972985" y="4431928"/>
            <a:ext cx="474304" cy="507926"/>
          </a:xfrm>
          <a:prstGeom prst="ellipse">
            <a:avLst/>
          </a:prstGeom>
          <a:solidFill>
            <a:srgbClr val="92D050"/>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3</a:t>
            </a:r>
          </a:p>
        </p:txBody>
      </p:sp>
      <p:sp>
        <p:nvSpPr>
          <p:cNvPr id="15" name="Diamond 14"/>
          <p:cNvSpPr/>
          <p:nvPr/>
        </p:nvSpPr>
        <p:spPr>
          <a:xfrm>
            <a:off x="4645234" y="1758386"/>
            <a:ext cx="3265658" cy="3338440"/>
          </a:xfrm>
          <a:prstGeom prst="diamon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4832808" y="1940255"/>
            <a:ext cx="1457592" cy="1492664"/>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2">
                    <a:lumMod val="60000"/>
                    <a:lumOff val="40000"/>
                  </a:schemeClr>
                </a:solidFill>
              </a:rPr>
              <a:t>ICT role and roadmap for smart sustainable cities</a:t>
            </a:r>
            <a:endParaRPr lang="en-US" sz="2000" dirty="0">
              <a:solidFill>
                <a:schemeClr val="tx2">
                  <a:lumMod val="60000"/>
                  <a:lumOff val="40000"/>
                </a:schemeClr>
              </a:solidFill>
            </a:endParaRPr>
          </a:p>
        </p:txBody>
      </p:sp>
      <p:sp>
        <p:nvSpPr>
          <p:cNvPr id="17" name="Rounded Rectangle 16"/>
          <p:cNvSpPr/>
          <p:nvPr/>
        </p:nvSpPr>
        <p:spPr>
          <a:xfrm>
            <a:off x="4801057" y="3424551"/>
            <a:ext cx="1514227" cy="1482190"/>
          </a:xfrm>
          <a:prstGeom prst="roundRect">
            <a:avLst/>
          </a:prstGeom>
          <a:solidFill>
            <a:srgbClr val="7DEB8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lumMod val="60000"/>
                    <a:lumOff val="40000"/>
                  </a:schemeClr>
                </a:solidFill>
              </a:rPr>
              <a:t>Policy and </a:t>
            </a:r>
            <a:r>
              <a:rPr lang="en-US" sz="1600" dirty="0" smtClean="0">
                <a:solidFill>
                  <a:schemeClr val="tx2">
                    <a:lumMod val="60000"/>
                    <a:lumOff val="40000"/>
                  </a:schemeClr>
                </a:solidFill>
              </a:rPr>
              <a:t>positioning</a:t>
            </a:r>
            <a:endParaRPr lang="en-US" sz="1600" dirty="0">
              <a:solidFill>
                <a:schemeClr val="tx2">
                  <a:lumMod val="60000"/>
                  <a:lumOff val="40000"/>
                </a:schemeClr>
              </a:solidFill>
            </a:endParaRPr>
          </a:p>
        </p:txBody>
      </p:sp>
      <p:sp>
        <p:nvSpPr>
          <p:cNvPr id="18" name="Rounded Rectangle 17"/>
          <p:cNvSpPr/>
          <p:nvPr/>
        </p:nvSpPr>
        <p:spPr>
          <a:xfrm>
            <a:off x="6315284" y="3425050"/>
            <a:ext cx="1547098" cy="14848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lumMod val="60000"/>
                    <a:lumOff val="40000"/>
                  </a:schemeClr>
                </a:solidFill>
              </a:rPr>
              <a:t>KIPs and metrics for smart sustainable </a:t>
            </a:r>
            <a:r>
              <a:rPr lang="en-US" sz="1600" dirty="0" smtClean="0">
                <a:solidFill>
                  <a:schemeClr val="tx2">
                    <a:lumMod val="60000"/>
                    <a:lumOff val="40000"/>
                  </a:schemeClr>
                </a:solidFill>
              </a:rPr>
              <a:t>cities</a:t>
            </a:r>
            <a:endParaRPr lang="en-US" sz="1600" dirty="0">
              <a:solidFill>
                <a:schemeClr val="tx2">
                  <a:lumMod val="60000"/>
                  <a:lumOff val="40000"/>
                </a:schemeClr>
              </a:solidFill>
            </a:endParaRPr>
          </a:p>
        </p:txBody>
      </p:sp>
      <p:sp>
        <p:nvSpPr>
          <p:cNvPr id="19" name="Rounded Rectangle 18"/>
          <p:cNvSpPr/>
          <p:nvPr/>
        </p:nvSpPr>
        <p:spPr>
          <a:xfrm>
            <a:off x="6315284" y="1924538"/>
            <a:ext cx="1495874" cy="1492664"/>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2">
                    <a:lumMod val="60000"/>
                    <a:lumOff val="40000"/>
                  </a:schemeClr>
                </a:solidFill>
              </a:rPr>
              <a:t>Smart </a:t>
            </a:r>
            <a:r>
              <a:rPr lang="en-US" sz="1600" dirty="0">
                <a:solidFill>
                  <a:schemeClr val="tx2">
                    <a:lumMod val="60000"/>
                    <a:lumOff val="40000"/>
                  </a:schemeClr>
                </a:solidFill>
              </a:rPr>
              <a:t>sustainable </a:t>
            </a:r>
            <a:r>
              <a:rPr lang="en-US" sz="1600" dirty="0" smtClean="0">
                <a:solidFill>
                  <a:schemeClr val="tx2">
                    <a:lumMod val="60000"/>
                    <a:lumOff val="40000"/>
                  </a:schemeClr>
                </a:solidFill>
              </a:rPr>
              <a:t>cities infrastructure</a:t>
            </a:r>
            <a:endParaRPr lang="en-US" sz="1600" dirty="0">
              <a:solidFill>
                <a:schemeClr val="tx2">
                  <a:lumMod val="60000"/>
                  <a:lumOff val="40000"/>
                </a:schemeClr>
              </a:solidFill>
            </a:endParaRPr>
          </a:p>
        </p:txBody>
      </p:sp>
    </p:spTree>
    <p:extLst>
      <p:ext uri="{BB962C8B-B14F-4D97-AF65-F5344CB8AC3E}">
        <p14:creationId xmlns:p14="http://schemas.microsoft.com/office/powerpoint/2010/main" val="376037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Box 2"/>
          <p:cNvSpPr txBox="1">
            <a:spLocks noChangeArrowheads="1"/>
          </p:cNvSpPr>
          <p:nvPr/>
        </p:nvSpPr>
        <p:spPr bwMode="auto">
          <a:xfrm>
            <a:off x="323850" y="446139"/>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smtClean="0">
                <a:solidFill>
                  <a:schemeClr val="tx2">
                    <a:lumMod val="60000"/>
                    <a:lumOff val="40000"/>
                  </a:schemeClr>
                </a:solidFill>
                <a:latin typeface="Calibri"/>
                <a:ea typeface="+mj-ea"/>
                <a:cs typeface="Calibri"/>
              </a:rPr>
              <a:t>FG-SSC </a:t>
            </a:r>
            <a:r>
              <a:rPr lang="en-US" altLang="en-US" b="1" dirty="0">
                <a:solidFill>
                  <a:schemeClr val="tx2">
                    <a:lumMod val="60000"/>
                    <a:lumOff val="40000"/>
                  </a:schemeClr>
                </a:solidFill>
                <a:latin typeface="Calibri"/>
                <a:ea typeface="+mj-ea"/>
                <a:cs typeface="Calibri"/>
              </a:rPr>
              <a:t>main achievements (continued)</a:t>
            </a:r>
          </a:p>
        </p:txBody>
      </p:sp>
      <p:sp>
        <p:nvSpPr>
          <p:cNvPr id="78853" name="Content Placeholder 2"/>
          <p:cNvSpPr>
            <a:spLocks noGrp="1"/>
          </p:cNvSpPr>
          <p:nvPr>
            <p:ph idx="4294967295"/>
          </p:nvPr>
        </p:nvSpPr>
        <p:spPr>
          <a:xfrm>
            <a:off x="48560" y="1608172"/>
            <a:ext cx="2694641" cy="1845427"/>
          </a:xfrm>
        </p:spPr>
        <p:txBody>
          <a:bodyPr>
            <a:normAutofit/>
          </a:bodyPr>
          <a:lstStyle/>
          <a:p>
            <a:pPr>
              <a:buClr>
                <a:schemeClr val="tx2">
                  <a:lumMod val="60000"/>
                  <a:lumOff val="40000"/>
                </a:schemeClr>
              </a:buClr>
              <a:buFont typeface="Wingdings" panose="05000000000000000000" pitchFamily="2" charset="2"/>
              <a:buChar char="§"/>
            </a:pPr>
            <a:r>
              <a:rPr lang="en-US" altLang="en-US" sz="2000" dirty="0" smtClean="0">
                <a:latin typeface="+mj-lt"/>
                <a:cs typeface="Gisha" panose="020B0502040204020203" pitchFamily="34" charset="-79"/>
              </a:rPr>
              <a:t>The FG SSC has </a:t>
            </a:r>
            <a:r>
              <a:rPr lang="en-US" altLang="en-US" sz="2000" b="1" dirty="0" smtClean="0">
                <a:latin typeface="+mj-lt"/>
                <a:cs typeface="Gisha" panose="020B0502040204020203" pitchFamily="34" charset="-79"/>
              </a:rPr>
              <a:t>agreed</a:t>
            </a:r>
            <a:r>
              <a:rPr lang="en-US" altLang="en-US" sz="2000" dirty="0" smtClean="0">
                <a:latin typeface="+mj-lt"/>
                <a:cs typeface="Gisha" panose="020B0502040204020203" pitchFamily="34" charset="-79"/>
              </a:rPr>
              <a:t> upon the following </a:t>
            </a:r>
            <a:r>
              <a:rPr lang="en-US" altLang="en-US" sz="2000" b="1" dirty="0" smtClean="0">
                <a:latin typeface="+mj-lt"/>
                <a:cs typeface="Gisha" panose="020B0502040204020203" pitchFamily="34" charset="-79"/>
              </a:rPr>
              <a:t>definition for a smart </a:t>
            </a:r>
            <a:r>
              <a:rPr lang="en-US" altLang="en-US" sz="2000" b="1" dirty="0">
                <a:latin typeface="+mj-lt"/>
                <a:cs typeface="Gisha" panose="020B0502040204020203" pitchFamily="34" charset="-79"/>
              </a:rPr>
              <a:t>s</a:t>
            </a:r>
            <a:r>
              <a:rPr lang="en-US" altLang="en-US" sz="2000" b="1" dirty="0" smtClean="0">
                <a:latin typeface="+mj-lt"/>
                <a:cs typeface="Gisha" panose="020B0502040204020203" pitchFamily="34" charset="-79"/>
              </a:rPr>
              <a:t>ustainable city: </a:t>
            </a:r>
            <a:endParaRPr lang="en-US" altLang="en-US" sz="2000" b="1" i="1" dirty="0">
              <a:latin typeface="+mj-lt"/>
              <a:cs typeface="Gisha" panose="020B0502040204020203" pitchFamily="34" charset="-79"/>
            </a:endParaRPr>
          </a:p>
          <a:p>
            <a:pPr>
              <a:buClr>
                <a:schemeClr val="tx2">
                  <a:lumMod val="60000"/>
                  <a:lumOff val="40000"/>
                </a:schemeClr>
              </a:buClr>
              <a:buFont typeface="Wingdings" panose="05000000000000000000" pitchFamily="2" charset="2"/>
              <a:buChar char="§"/>
            </a:pPr>
            <a:endParaRPr lang="en-US" altLang="en-US" sz="2000" i="1" dirty="0" smtClean="0">
              <a:latin typeface="+mj-lt"/>
              <a:cs typeface="Gisha" panose="020B0502040204020203" pitchFamily="34" charset="-79"/>
            </a:endParaRPr>
          </a:p>
          <a:p>
            <a:pPr>
              <a:buClr>
                <a:schemeClr val="tx2">
                  <a:lumMod val="60000"/>
                  <a:lumOff val="40000"/>
                </a:schemeClr>
              </a:buClr>
              <a:buFont typeface="Wingdings" panose="05000000000000000000" pitchFamily="2" charset="2"/>
              <a:buChar char="§"/>
            </a:pPr>
            <a:endParaRPr lang="en-US" altLang="en-US" sz="2000" i="1" dirty="0" smtClean="0">
              <a:latin typeface="+mj-lt"/>
              <a:cs typeface="Gisha" panose="020B0502040204020203" pitchFamily="34" charset="-79"/>
            </a:endParaRPr>
          </a:p>
          <a:p>
            <a:pPr>
              <a:buClr>
                <a:schemeClr val="tx2">
                  <a:lumMod val="60000"/>
                  <a:lumOff val="40000"/>
                </a:schemeClr>
              </a:buClr>
              <a:buFont typeface="Wingdings" panose="05000000000000000000" pitchFamily="2" charset="2"/>
              <a:buChar char="§"/>
            </a:pPr>
            <a:endParaRPr lang="en-US" altLang="en-US" sz="2000" i="1" dirty="0">
              <a:latin typeface="+mj-lt"/>
              <a:cs typeface="Gisha" panose="020B0502040204020203" pitchFamily="34" charset="-79"/>
            </a:endParaRPr>
          </a:p>
          <a:p>
            <a:pPr>
              <a:buClr>
                <a:schemeClr val="tx2">
                  <a:lumMod val="60000"/>
                  <a:lumOff val="40000"/>
                </a:schemeClr>
              </a:buClr>
              <a:buFont typeface="Wingdings" panose="05000000000000000000" pitchFamily="2" charset="2"/>
              <a:buChar char="§"/>
            </a:pPr>
            <a:endParaRPr lang="en-US" altLang="en-US" sz="2000" i="1" dirty="0" smtClean="0">
              <a:latin typeface="+mj-lt"/>
              <a:cs typeface="Gisha" panose="020B0502040204020203" pitchFamily="34" charset="-79"/>
            </a:endParaRPr>
          </a:p>
          <a:p>
            <a:pPr>
              <a:buClr>
                <a:schemeClr val="tx2">
                  <a:lumMod val="60000"/>
                  <a:lumOff val="40000"/>
                </a:schemeClr>
              </a:buClr>
              <a:buFont typeface="Wingdings" panose="05000000000000000000" pitchFamily="2" charset="2"/>
              <a:buChar char="§"/>
            </a:pPr>
            <a:endParaRPr lang="en-US" altLang="en-US" sz="2000" i="1" dirty="0">
              <a:latin typeface="+mj-lt"/>
              <a:cs typeface="Gisha" panose="020B0502040204020203" pitchFamily="34" charset="-79"/>
            </a:endParaRPr>
          </a:p>
          <a:p>
            <a:pPr>
              <a:buClr>
                <a:schemeClr val="tx2">
                  <a:lumMod val="60000"/>
                  <a:lumOff val="40000"/>
                </a:schemeClr>
              </a:buClr>
              <a:buFont typeface="Wingdings" panose="05000000000000000000" pitchFamily="2" charset="2"/>
              <a:buChar char="§"/>
            </a:pPr>
            <a:endParaRPr lang="en-US" altLang="en-US" sz="2000" i="1" dirty="0">
              <a:latin typeface="+mj-lt"/>
              <a:cs typeface="Gisha" panose="020B0502040204020203" pitchFamily="34" charset="-79"/>
            </a:endParaRPr>
          </a:p>
          <a:p>
            <a:pPr>
              <a:buClr>
                <a:schemeClr val="tx2">
                  <a:lumMod val="60000"/>
                  <a:lumOff val="40000"/>
                </a:schemeClr>
              </a:buClr>
              <a:buFont typeface="Wingdings" panose="05000000000000000000" pitchFamily="2" charset="2"/>
              <a:buChar char="§"/>
            </a:pPr>
            <a:endParaRPr lang="en-US" altLang="en-US" sz="2000" dirty="0" smtClean="0">
              <a:latin typeface="+mj-lt"/>
              <a:cs typeface="Gisha" panose="020B0502040204020203" pitchFamily="34" charset="-79"/>
            </a:endParaRPr>
          </a:p>
        </p:txBody>
      </p:sp>
      <p:sp>
        <p:nvSpPr>
          <p:cNvPr id="12" name="Rounded Rectangle 11"/>
          <p:cNvSpPr/>
          <p:nvPr/>
        </p:nvSpPr>
        <p:spPr>
          <a:xfrm>
            <a:off x="2743201" y="1427303"/>
            <a:ext cx="6169978" cy="2712435"/>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tx2">
                  <a:lumMod val="60000"/>
                  <a:lumOff val="40000"/>
                </a:schemeClr>
              </a:buClr>
            </a:pPr>
            <a:r>
              <a:rPr lang="en-US" altLang="en-US" sz="2000" i="1" dirty="0">
                <a:solidFill>
                  <a:schemeClr val="bg1"/>
                </a:solidFill>
                <a:cs typeface="Gisha" panose="020B0502040204020203" pitchFamily="34" charset="-79"/>
              </a:rPr>
              <a:t>“A smart sustainable city is an innovative city that uses information and communication technologies (ICTs) and other means to improve quality of life, efficiency of urban operation and services, and competitiveness, while ensuring that it meets the needs of present and future generations with respect to economic, social and environmental aspects</a:t>
            </a:r>
            <a:r>
              <a:rPr lang="en-US" altLang="en-US" sz="2000" i="1" dirty="0" smtClean="0">
                <a:solidFill>
                  <a:schemeClr val="bg1"/>
                </a:solidFill>
                <a:cs typeface="Gisha" panose="020B0502040204020203" pitchFamily="34" charset="-79"/>
              </a:rPr>
              <a:t>”</a:t>
            </a:r>
            <a:endParaRPr lang="en-US" altLang="en-US" sz="2000" i="1" dirty="0">
              <a:solidFill>
                <a:schemeClr val="bg1"/>
              </a:solidFill>
              <a:cs typeface="Gisha" panose="020B0502040204020203" pitchFamily="34" charset="-79"/>
            </a:endParaRPr>
          </a:p>
        </p:txBody>
      </p:sp>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333" l="1000" r="100000">
                        <a14:foregroundMark x1="85333" y1="30333" x2="85333" y2="30333"/>
                        <a14:foregroundMark x1="52000" y1="8000" x2="52000" y2="8000"/>
                        <a14:foregroundMark x1="42333" y1="20333" x2="42333" y2="20333"/>
                        <a14:foregroundMark x1="36333" y1="32000" x2="36333" y2="32000"/>
                        <a14:foregroundMark x1="24000" y1="39667" x2="24000" y2="39667"/>
                        <a14:foregroundMark x1="16000" y1="29667" x2="16000" y2="29667"/>
                        <a14:foregroundMark x1="27333" y1="50333" x2="27333" y2="50333"/>
                        <a14:foregroundMark x1="24000" y1="64000" x2="24000" y2="64000"/>
                        <a14:foregroundMark x1="16000" y1="69333" x2="16000" y2="69333"/>
                        <a14:foregroundMark x1="15333" y1="52333" x2="15333" y2="52333"/>
                        <a14:foregroundMark x1="35000" y1="70667" x2="35000" y2="70667"/>
                        <a14:foregroundMark x1="46667" y1="80333" x2="46667" y2="80333"/>
                        <a14:foregroundMark x1="60333" y1="73333" x2="60333" y2="73333"/>
                        <a14:foregroundMark x1="49667" y1="88333" x2="49667" y2="88333"/>
                        <a14:foregroundMark x1="64333" y1="61667" x2="64333" y2="61667"/>
                        <a14:foregroundMark x1="75667" y1="54667" x2="75667" y2="54667"/>
                        <a14:foregroundMark x1="85000" y1="70667" x2="85000" y2="70667"/>
                      </a14:backgroundRemoval>
                    </a14:imgEffect>
                  </a14:imgLayer>
                </a14:imgProps>
              </a:ext>
              <a:ext uri="{28A0092B-C50C-407E-A947-70E740481C1C}">
                <a14:useLocalDpi xmlns:a14="http://schemas.microsoft.com/office/drawing/2010/main" val="0"/>
              </a:ext>
            </a:extLst>
          </a:blip>
          <a:srcRect/>
          <a:stretch>
            <a:fillRect/>
          </a:stretch>
        </p:blipFill>
        <p:spPr bwMode="auto">
          <a:xfrm>
            <a:off x="455056" y="3806418"/>
            <a:ext cx="1873710" cy="187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txBox="1">
            <a:spLocks/>
          </p:cNvSpPr>
          <p:nvPr/>
        </p:nvSpPr>
        <p:spPr>
          <a:xfrm>
            <a:off x="2452255" y="4379234"/>
            <a:ext cx="6691745" cy="121021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60000"/>
                  <a:lumOff val="40000"/>
                </a:schemeClr>
              </a:buClr>
              <a:buFont typeface="Wingdings" panose="05000000000000000000" pitchFamily="2" charset="2"/>
              <a:buChar char="§"/>
            </a:pPr>
            <a:r>
              <a:rPr lang="en-US" altLang="en-US" sz="2000" dirty="0" smtClean="0">
                <a:latin typeface="+mj-lt"/>
                <a:cs typeface="Gisha" panose="020B0502040204020203" pitchFamily="34" charset="-79"/>
              </a:rPr>
              <a:t>Considerable </a:t>
            </a:r>
            <a:r>
              <a:rPr lang="en-US" altLang="en-US" sz="2000" b="1" dirty="0" smtClean="0">
                <a:latin typeface="+mj-lt"/>
                <a:cs typeface="Gisha" panose="020B0502040204020203" pitchFamily="34" charset="-79"/>
              </a:rPr>
              <a:t>liaison  activities </a:t>
            </a:r>
            <a:r>
              <a:rPr lang="en-US" altLang="en-US" sz="2000" dirty="0" smtClean="0">
                <a:latin typeface="+mj-lt"/>
                <a:cs typeface="Gisha" panose="020B0502040204020203" pitchFamily="34" charset="-79"/>
              </a:rPr>
              <a:t>are underway with a host of other SDOs including </a:t>
            </a:r>
            <a:r>
              <a:rPr lang="zh-CN" altLang="en-US" sz="2000" dirty="0" smtClean="0">
                <a:latin typeface="+mj-lt"/>
                <a:ea typeface="宋体" panose="02010600030101010101" pitchFamily="2" charset="-122"/>
              </a:rPr>
              <a:t>ISO, IEC, IEEE, ETSI, EC DG Connect, UNECE, UNU, StEP, CEDARE, UNESCO, UN-Habitat, WMO, UNEP and UNFCCC</a:t>
            </a:r>
            <a:r>
              <a:rPr lang="en-US" altLang="en-US" sz="2000" dirty="0" smtClean="0">
                <a:latin typeface="+mj-lt"/>
                <a:ea typeface="宋体" panose="02010600030101010101" pitchFamily="2" charset="-122"/>
              </a:rPr>
              <a:t>.</a:t>
            </a:r>
            <a:endParaRPr lang="it-IT" altLang="en-US" sz="2000" dirty="0" smtClean="0">
              <a:latin typeface="+mj-lt"/>
              <a:cs typeface="Gisha" panose="020B0502040204020203" pitchFamily="34" charset="-79"/>
            </a:endParaRPr>
          </a:p>
        </p:txBody>
      </p:sp>
    </p:spTree>
    <p:extLst>
      <p:ext uri="{BB962C8B-B14F-4D97-AF65-F5344CB8AC3E}">
        <p14:creationId xmlns:p14="http://schemas.microsoft.com/office/powerpoint/2010/main" val="398868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58386"/>
            <a:ext cx="5943135" cy="4208836"/>
          </a:xfrm>
        </p:spPr>
        <p:txBody>
          <a:bodyPr>
            <a:normAutofit fontScale="92500"/>
          </a:bodyPr>
          <a:lstStyle/>
          <a:p>
            <a:pPr marL="0" indent="0">
              <a:buClr>
                <a:schemeClr val="tx2">
                  <a:lumMod val="60000"/>
                  <a:lumOff val="40000"/>
                </a:schemeClr>
              </a:buClr>
              <a:buNone/>
              <a:defRPr/>
            </a:pPr>
            <a:r>
              <a:rPr lang="en-US" sz="2000" dirty="0" smtClean="0">
                <a:latin typeface="+mj-lt"/>
                <a:cs typeface="Gisha" panose="020B0502040204020203" pitchFamily="34" charset="-79"/>
              </a:rPr>
              <a:t>The following </a:t>
            </a:r>
            <a:r>
              <a:rPr lang="en-US" sz="2000" b="1" dirty="0" smtClean="0">
                <a:latin typeface="+mj-lt"/>
                <a:cs typeface="Gisha" panose="020B0502040204020203" pitchFamily="34" charset="-79"/>
              </a:rPr>
              <a:t>technical reports and specifications were approved by SG5</a:t>
            </a:r>
            <a:r>
              <a:rPr lang="en-US" sz="2000" b="1" dirty="0">
                <a:latin typeface="+mj-lt"/>
                <a:cs typeface="Gisha" panose="020B0502040204020203" pitchFamily="34" charset="-79"/>
              </a:rPr>
              <a:t> </a:t>
            </a:r>
            <a:r>
              <a:rPr lang="en-US" sz="2000" b="1" dirty="0" smtClean="0">
                <a:latin typeface="+mj-lt"/>
                <a:cs typeface="Gisha" panose="020B0502040204020203" pitchFamily="34" charset="-79"/>
              </a:rPr>
              <a:t>in December 2014</a:t>
            </a:r>
            <a:r>
              <a:rPr lang="en-US" sz="2000" dirty="0" smtClean="0">
                <a:latin typeface="+mj-lt"/>
                <a:cs typeface="Gisha" panose="020B0502040204020203" pitchFamily="34" charset="-79"/>
              </a:rPr>
              <a:t>: </a:t>
            </a: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Report on </a:t>
            </a:r>
            <a:r>
              <a:rPr lang="en-GB" sz="2000" b="1" dirty="0" smtClean="0">
                <a:latin typeface="+mj-lt"/>
                <a:cs typeface="Gisha" panose="020B0502040204020203" pitchFamily="34" charset="-79"/>
              </a:rPr>
              <a:t>overview of smart sustainable cities </a:t>
            </a:r>
            <a:r>
              <a:rPr lang="en-GB" sz="2000" dirty="0" smtClean="0">
                <a:latin typeface="+mj-lt"/>
                <a:cs typeface="Gisha" panose="020B0502040204020203" pitchFamily="34" charset="-79"/>
              </a:rPr>
              <a:t>and the role of </a:t>
            </a:r>
            <a:r>
              <a:rPr lang="en-US" sz="2000" dirty="0" smtClean="0">
                <a:latin typeface="+mj-lt"/>
                <a:cs typeface="Gisha" panose="020B0502040204020203" pitchFamily="34" charset="-79"/>
              </a:rPr>
              <a:t>information and communication technology</a:t>
            </a: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Report on smart sustainable cities: an </a:t>
            </a:r>
            <a:r>
              <a:rPr lang="en-GB" sz="2000" b="1" dirty="0" smtClean="0">
                <a:latin typeface="+mj-lt"/>
                <a:cs typeface="Gisha" panose="020B0502040204020203" pitchFamily="34" charset="-79"/>
              </a:rPr>
              <a:t>analysis of definitions</a:t>
            </a:r>
            <a:endParaRPr lang="en-US" sz="2000" b="1" dirty="0" smtClean="0">
              <a:latin typeface="+mj-lt"/>
              <a:cs typeface="Gisha" panose="020B0502040204020203" pitchFamily="34" charset="-79"/>
            </a:endParaRP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Report on </a:t>
            </a:r>
            <a:r>
              <a:rPr lang="en-GB" sz="2000" b="1" dirty="0" smtClean="0">
                <a:latin typeface="+mj-lt"/>
                <a:cs typeface="Gisha" panose="020B0502040204020203" pitchFamily="34" charset="-79"/>
              </a:rPr>
              <a:t>smart </a:t>
            </a:r>
            <a:r>
              <a:rPr lang="en-GB" sz="2000" b="1" dirty="0">
                <a:latin typeface="+mj-lt"/>
                <a:cs typeface="Gisha" panose="020B0502040204020203" pitchFamily="34" charset="-79"/>
              </a:rPr>
              <a:t>w</a:t>
            </a:r>
            <a:r>
              <a:rPr lang="en-GB" sz="2000" b="1" dirty="0" smtClean="0">
                <a:latin typeface="+mj-lt"/>
                <a:cs typeface="Gisha" panose="020B0502040204020203" pitchFamily="34" charset="-79"/>
              </a:rPr>
              <a:t>ater </a:t>
            </a:r>
            <a:r>
              <a:rPr lang="en-GB" sz="2000" b="1" dirty="0">
                <a:latin typeface="+mj-lt"/>
                <a:cs typeface="Gisha" panose="020B0502040204020203" pitchFamily="34" charset="-79"/>
              </a:rPr>
              <a:t>m</a:t>
            </a:r>
            <a:r>
              <a:rPr lang="en-GB" sz="2000" b="1" dirty="0" smtClean="0">
                <a:latin typeface="+mj-lt"/>
                <a:cs typeface="Gisha" panose="020B0502040204020203" pitchFamily="34" charset="-79"/>
              </a:rPr>
              <a:t>anagement </a:t>
            </a:r>
            <a:r>
              <a:rPr lang="en-GB" sz="2000" dirty="0" smtClean="0">
                <a:latin typeface="+mj-lt"/>
                <a:cs typeface="Gisha" panose="020B0502040204020203" pitchFamily="34" charset="-79"/>
              </a:rPr>
              <a:t>in cities</a:t>
            </a:r>
            <a:endParaRPr lang="en-US" sz="2000" dirty="0" smtClean="0">
              <a:latin typeface="+mj-lt"/>
              <a:cs typeface="Gisha" panose="020B0502040204020203" pitchFamily="34" charset="-79"/>
            </a:endParaRP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Report on electromagnetic field </a:t>
            </a:r>
            <a:r>
              <a:rPr lang="en-GB" sz="2000" b="1" dirty="0" smtClean="0">
                <a:latin typeface="+mj-lt"/>
                <a:cs typeface="Gisha" panose="020B0502040204020203" pitchFamily="34" charset="-79"/>
              </a:rPr>
              <a:t>(EMF) considerations </a:t>
            </a:r>
            <a:r>
              <a:rPr lang="en-GB" sz="2000" dirty="0" smtClean="0">
                <a:latin typeface="+mj-lt"/>
                <a:cs typeface="Gisha" panose="020B0502040204020203" pitchFamily="34" charset="-79"/>
              </a:rPr>
              <a:t>in smart </a:t>
            </a:r>
            <a:r>
              <a:rPr lang="en-GB" sz="2000" dirty="0">
                <a:latin typeface="+mj-lt"/>
                <a:cs typeface="Gisha" panose="020B0502040204020203" pitchFamily="34" charset="-79"/>
              </a:rPr>
              <a:t>s</a:t>
            </a:r>
            <a:r>
              <a:rPr lang="en-GB" sz="2000" dirty="0" smtClean="0">
                <a:latin typeface="+mj-lt"/>
                <a:cs typeface="Gisha" panose="020B0502040204020203" pitchFamily="34" charset="-79"/>
              </a:rPr>
              <a:t>ustainable </a:t>
            </a:r>
            <a:r>
              <a:rPr lang="en-GB" sz="2000" dirty="0">
                <a:latin typeface="+mj-lt"/>
                <a:cs typeface="Gisha" panose="020B0502040204020203" pitchFamily="34" charset="-79"/>
              </a:rPr>
              <a:t>c</a:t>
            </a:r>
            <a:r>
              <a:rPr lang="en-GB" sz="2000" dirty="0" smtClean="0">
                <a:latin typeface="+mj-lt"/>
                <a:cs typeface="Gisha" panose="020B0502040204020203" pitchFamily="34" charset="-79"/>
              </a:rPr>
              <a:t>ities</a:t>
            </a:r>
            <a:endParaRPr lang="en-US" sz="2000" dirty="0" smtClean="0">
              <a:latin typeface="+mj-lt"/>
              <a:cs typeface="Gisha" panose="020B0502040204020203" pitchFamily="34" charset="-79"/>
            </a:endParaRP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Specifications on overview of </a:t>
            </a:r>
            <a:r>
              <a:rPr lang="en-GB" sz="2000" b="1" dirty="0" smtClean="0">
                <a:latin typeface="+mj-lt"/>
                <a:cs typeface="Gisha" panose="020B0502040204020203" pitchFamily="34" charset="-79"/>
              </a:rPr>
              <a:t>key </a:t>
            </a:r>
            <a:r>
              <a:rPr lang="en-GB" sz="2000" b="1" dirty="0">
                <a:latin typeface="+mj-lt"/>
                <a:cs typeface="Gisha" panose="020B0502040204020203" pitchFamily="34" charset="-79"/>
              </a:rPr>
              <a:t>p</a:t>
            </a:r>
            <a:r>
              <a:rPr lang="en-GB" sz="2000" b="1" dirty="0" smtClean="0">
                <a:latin typeface="+mj-lt"/>
                <a:cs typeface="Gisha" panose="020B0502040204020203" pitchFamily="34" charset="-79"/>
              </a:rPr>
              <a:t>erformance </a:t>
            </a:r>
            <a:r>
              <a:rPr lang="en-GB" sz="2000" b="1" dirty="0">
                <a:latin typeface="+mj-lt"/>
                <a:cs typeface="Gisha" panose="020B0502040204020203" pitchFamily="34" charset="-79"/>
              </a:rPr>
              <a:t>i</a:t>
            </a:r>
            <a:r>
              <a:rPr lang="en-GB" sz="2000" b="1" dirty="0" smtClean="0">
                <a:latin typeface="+mj-lt"/>
                <a:cs typeface="Gisha" panose="020B0502040204020203" pitchFamily="34" charset="-79"/>
              </a:rPr>
              <a:t>ndicators </a:t>
            </a:r>
            <a:r>
              <a:rPr lang="en-GB" sz="2000" dirty="0" smtClean="0">
                <a:latin typeface="+mj-lt"/>
                <a:cs typeface="Gisha" panose="020B0502040204020203" pitchFamily="34" charset="-79"/>
              </a:rPr>
              <a:t>in smart sustainable cities</a:t>
            </a:r>
            <a:endParaRPr lang="en-US" sz="2000" dirty="0" smtClean="0"/>
          </a:p>
        </p:txBody>
      </p:sp>
      <p:sp>
        <p:nvSpPr>
          <p:cNvPr id="5" name="TextBox 2"/>
          <p:cNvSpPr txBox="1">
            <a:spLocks noChangeArrowheads="1"/>
          </p:cNvSpPr>
          <p:nvPr/>
        </p:nvSpPr>
        <p:spPr bwMode="auto">
          <a:xfrm>
            <a:off x="323850" y="446139"/>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smtClean="0">
                <a:solidFill>
                  <a:schemeClr val="tx2">
                    <a:lumMod val="60000"/>
                    <a:lumOff val="40000"/>
                  </a:schemeClr>
                </a:solidFill>
                <a:latin typeface="Calibri"/>
                <a:ea typeface="+mj-ea"/>
                <a:cs typeface="Calibri"/>
              </a:rPr>
              <a:t>FG-SSC </a:t>
            </a:r>
            <a:r>
              <a:rPr lang="en-US" altLang="en-US" b="1" dirty="0">
                <a:solidFill>
                  <a:schemeClr val="tx2">
                    <a:lumMod val="60000"/>
                    <a:lumOff val="40000"/>
                  </a:schemeClr>
                </a:solidFill>
                <a:latin typeface="Calibri"/>
                <a:ea typeface="+mj-ea"/>
                <a:cs typeface="Calibri"/>
              </a:rPr>
              <a:t>main achievements (continued)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985" y="2081561"/>
            <a:ext cx="2267396" cy="2356624"/>
          </a:xfrm>
          <a:prstGeom prst="rect">
            <a:avLst/>
          </a:prstGeom>
        </p:spPr>
      </p:pic>
    </p:spTree>
    <p:extLst>
      <p:ext uri="{BB962C8B-B14F-4D97-AF65-F5344CB8AC3E}">
        <p14:creationId xmlns:p14="http://schemas.microsoft.com/office/powerpoint/2010/main" val="93245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22D7A8-962D-4266-8A0B-4F7374ADEB23}"/>
</file>

<file path=customXml/itemProps2.xml><?xml version="1.0" encoding="utf-8"?>
<ds:datastoreItem xmlns:ds="http://schemas.openxmlformats.org/officeDocument/2006/customXml" ds:itemID="{99E52661-D392-44F7-A64F-968D11FB0B1E}"/>
</file>

<file path=customXml/itemProps3.xml><?xml version="1.0" encoding="utf-8"?>
<ds:datastoreItem xmlns:ds="http://schemas.openxmlformats.org/officeDocument/2006/customXml" ds:itemID="{43606736-B3B6-4CC6-8CB2-7BB174BCDF04}"/>
</file>

<file path=docProps/app.xml><?xml version="1.0" encoding="utf-8"?>
<Properties xmlns="http://schemas.openxmlformats.org/officeDocument/2006/extended-properties" xmlns:vt="http://schemas.openxmlformats.org/officeDocument/2006/docPropsVTypes">
  <TotalTime>4597</TotalTime>
  <Words>657</Words>
  <Application>Microsoft Office PowerPoint</Application>
  <PresentationFormat>On-screen Show (4:3)</PresentationFormat>
  <Paragraphs>110</Paragraphs>
  <Slides>13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MS PGothic</vt:lpstr>
      <vt:lpstr>MS PGothic</vt:lpstr>
      <vt:lpstr>宋体</vt:lpstr>
      <vt:lpstr>ヒラギノ角ゴ ProN W3</vt:lpstr>
      <vt:lpstr>Arial</vt:lpstr>
      <vt:lpstr>Calibri</vt:lpstr>
      <vt:lpstr>Cambria</vt:lpstr>
      <vt:lpstr>Ebrima</vt:lpstr>
      <vt:lpstr>Gisha</vt:lpstr>
      <vt:lpstr>Verdana</vt:lpstr>
      <vt:lpstr>Wingdings</vt:lpstr>
      <vt:lpstr>Office Theme</vt:lpstr>
      <vt:lpstr>ITU-T Study Group 5 Activities on Smart Sustainable Cities</vt:lpstr>
      <vt:lpstr>Standards are vital to shape smart sustainable cities</vt:lpstr>
      <vt:lpstr>PowerPoint Presentation</vt:lpstr>
      <vt:lpstr>PowerPoint Presentation</vt:lpstr>
      <vt:lpstr>PowerPoint Presentation</vt:lpstr>
      <vt:lpstr>Focus Groups</vt:lpstr>
      <vt:lpstr>PowerPoint Presentation</vt:lpstr>
      <vt:lpstr>PowerPoint Presentation</vt:lpstr>
      <vt:lpstr>PowerPoint Presentation</vt:lpstr>
      <vt:lpstr>PowerPoint Presentation</vt:lpstr>
      <vt:lpstr>PowerPoint Presentation</vt:lpstr>
      <vt:lpstr>Conclusions</vt:lpstr>
      <vt:lpstr>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Bueti</dc:creator>
  <cp:lastModifiedBy>Erica Campilongo</cp:lastModifiedBy>
  <cp:revision>222</cp:revision>
  <cp:lastPrinted>2014-12-08T07:10:17Z</cp:lastPrinted>
  <dcterms:created xsi:type="dcterms:W3CDTF">2014-09-01T15:38:30Z</dcterms:created>
  <dcterms:modified xsi:type="dcterms:W3CDTF">2015-03-03T09:30:14Z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