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9" r:id="rId3"/>
    <p:sldId id="287" r:id="rId4"/>
    <p:sldId id="280" r:id="rId5"/>
    <p:sldId id="298" r:id="rId6"/>
    <p:sldId id="281" r:id="rId7"/>
    <p:sldId id="278" r:id="rId8"/>
    <p:sldId id="299" r:id="rId9"/>
    <p:sldId id="277" r:id="rId10"/>
    <p:sldId id="295" r:id="rId11"/>
    <p:sldId id="282" r:id="rId12"/>
    <p:sldId id="283" r:id="rId13"/>
    <p:sldId id="284" r:id="rId14"/>
    <p:sldId id="290" r:id="rId15"/>
    <p:sldId id="285" r:id="rId16"/>
    <p:sldId id="301" r:id="rId17"/>
  </p:sldIdLst>
  <p:sldSz cx="9144000" cy="6858000" type="screen4x3"/>
  <p:notesSz cx="6865938" cy="95408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06" userDrawn="1">
          <p15:clr>
            <a:srgbClr val="A4A3A4"/>
          </p15:clr>
        </p15:guide>
        <p15:guide id="2" pos="216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0169"/>
    <a:srgbClr val="440268"/>
    <a:srgbClr val="35006A"/>
    <a:srgbClr val="292030"/>
    <a:srgbClr val="500050"/>
    <a:srgbClr val="43035F"/>
    <a:srgbClr val="330367"/>
    <a:srgbClr val="6200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73266" autoAdjust="0"/>
    <p:restoredTop sz="36889" autoAdjust="0"/>
  </p:normalViewPr>
  <p:slideViewPr>
    <p:cSldViewPr>
      <p:cViewPr varScale="1">
        <p:scale>
          <a:sx n="95" d="100"/>
          <a:sy n="95" d="100"/>
        </p:scale>
        <p:origin x="13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3006"/>
        <p:guide pos="216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240" cy="477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4" tIns="46872" rIns="93744" bIns="4687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698" y="0"/>
            <a:ext cx="2975240" cy="477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4" tIns="46872" rIns="93744" bIns="4687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3831"/>
            <a:ext cx="2975240" cy="477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4" tIns="46872" rIns="93744" bIns="4687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698" y="9063831"/>
            <a:ext cx="2975240" cy="477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4" tIns="46872" rIns="93744" bIns="46872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6688BB0-23FE-427A-9EC6-6F146C6676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994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240" cy="477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4" tIns="46872" rIns="93744" bIns="4687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698" y="0"/>
            <a:ext cx="2975240" cy="477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4" tIns="46872" rIns="93744" bIns="4687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7750" y="715963"/>
            <a:ext cx="4770438" cy="3578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464" y="4531916"/>
            <a:ext cx="5035021" cy="4293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4" tIns="46872" rIns="93744" bIns="468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63831"/>
            <a:ext cx="2975240" cy="477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4" tIns="46872" rIns="93744" bIns="4687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698" y="9063831"/>
            <a:ext cx="2975240" cy="477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4" tIns="46872" rIns="93744" bIns="46872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7905D17-40DA-4A5A-8F2E-C410EF3511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651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1672" indent="-29295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1804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0525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09246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77968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46689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15411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84132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55AD26B-D1DD-4E5E-B7BF-670CFE9BBEDA}" type="slidenum">
              <a:rPr lang="en-GB" sz="1200"/>
              <a:pPr eaLnBrk="1" hangingPunct="1"/>
              <a:t>1</a:t>
            </a:fld>
            <a:endParaRPr lang="en-GB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2760498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1672" indent="-29295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1804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0525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09246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77968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46689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15411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84132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105837-8FF6-45A2-B62C-7B8625DDFB07}" type="slidenum">
              <a:rPr lang="en-GB" sz="1200"/>
              <a:pPr eaLnBrk="1" hangingPunct="1"/>
              <a:t>11</a:t>
            </a:fld>
            <a:endParaRPr lang="en-GB" sz="1200"/>
          </a:p>
        </p:txBody>
      </p:sp>
      <p:sp>
        <p:nvSpPr>
          <p:cNvPr id="225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90835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1672" indent="-29295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1804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0525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09246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77968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46689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15411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84132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105837-8FF6-45A2-B62C-7B8625DDFB07}" type="slidenum">
              <a:rPr lang="en-GB" sz="1200"/>
              <a:pPr eaLnBrk="1" hangingPunct="1"/>
              <a:t>12</a:t>
            </a:fld>
            <a:endParaRPr lang="en-GB" sz="1200"/>
          </a:p>
        </p:txBody>
      </p:sp>
      <p:sp>
        <p:nvSpPr>
          <p:cNvPr id="225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486085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1672" indent="-29295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1804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0525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09246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77968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46689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15411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84132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105837-8FF6-45A2-B62C-7B8625DDFB07}" type="slidenum">
              <a:rPr lang="en-GB" sz="1200"/>
              <a:pPr eaLnBrk="1" hangingPunct="1"/>
              <a:t>13</a:t>
            </a:fld>
            <a:endParaRPr lang="en-GB" sz="1200"/>
          </a:p>
        </p:txBody>
      </p:sp>
      <p:sp>
        <p:nvSpPr>
          <p:cNvPr id="225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20076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1672" indent="-29295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1804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0525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09246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77968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46689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15411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84132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105837-8FF6-45A2-B62C-7B8625DDFB07}" type="slidenum">
              <a:rPr lang="en-GB" sz="1200"/>
              <a:pPr eaLnBrk="1" hangingPunct="1"/>
              <a:t>14</a:t>
            </a:fld>
            <a:endParaRPr lang="en-GB" sz="1200"/>
          </a:p>
        </p:txBody>
      </p:sp>
      <p:sp>
        <p:nvSpPr>
          <p:cNvPr id="225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01845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1672" indent="-29295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1804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0525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09246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77968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46689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15411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84132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105837-8FF6-45A2-B62C-7B8625DDFB07}" type="slidenum">
              <a:rPr lang="en-GB" sz="1200"/>
              <a:pPr eaLnBrk="1" hangingPunct="1"/>
              <a:t>15</a:t>
            </a:fld>
            <a:endParaRPr lang="en-GB" sz="1200"/>
          </a:p>
        </p:txBody>
      </p:sp>
      <p:sp>
        <p:nvSpPr>
          <p:cNvPr id="225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86988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1672" indent="-29295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1804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0525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09246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77968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46689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15411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84132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55AD26B-D1DD-4E5E-B7BF-670CFE9BBEDA}" type="slidenum">
              <a:rPr lang="en-GB" sz="1200"/>
              <a:pPr eaLnBrk="1" hangingPunct="1"/>
              <a:t>16</a:t>
            </a:fld>
            <a:endParaRPr lang="en-GB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1283447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1672" indent="-29295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1804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0525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09246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77968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46689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15411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84132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105837-8FF6-45A2-B62C-7B8625DDFB07}" type="slidenum">
              <a:rPr lang="en-GB" sz="1200"/>
              <a:pPr eaLnBrk="1" hangingPunct="1"/>
              <a:t>2</a:t>
            </a:fld>
            <a:endParaRPr lang="en-GB" sz="1200"/>
          </a:p>
        </p:txBody>
      </p:sp>
      <p:sp>
        <p:nvSpPr>
          <p:cNvPr id="225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22978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1672" indent="-29295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1804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0525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09246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77968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46689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15411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84132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105837-8FF6-45A2-B62C-7B8625DDFB07}" type="slidenum">
              <a:rPr lang="en-GB" sz="1200"/>
              <a:pPr eaLnBrk="1" hangingPunct="1"/>
              <a:t>4</a:t>
            </a:fld>
            <a:endParaRPr lang="en-GB" sz="1200"/>
          </a:p>
        </p:txBody>
      </p:sp>
      <p:sp>
        <p:nvSpPr>
          <p:cNvPr id="225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81595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1672" indent="-29295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1804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0525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09246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77968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46689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15411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84132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105837-8FF6-45A2-B62C-7B8625DDFB07}" type="slidenum">
              <a:rPr lang="en-GB" sz="1200"/>
              <a:pPr eaLnBrk="1" hangingPunct="1"/>
              <a:t>5</a:t>
            </a:fld>
            <a:endParaRPr lang="en-GB" sz="1200"/>
          </a:p>
        </p:txBody>
      </p:sp>
      <p:sp>
        <p:nvSpPr>
          <p:cNvPr id="225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2621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1672" indent="-29295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1804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0525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09246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77968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46689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15411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84132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105837-8FF6-45A2-B62C-7B8625DDFB07}" type="slidenum">
              <a:rPr lang="en-GB" sz="1200"/>
              <a:pPr eaLnBrk="1" hangingPunct="1"/>
              <a:t>6</a:t>
            </a:fld>
            <a:endParaRPr lang="en-GB" sz="1200"/>
          </a:p>
        </p:txBody>
      </p:sp>
      <p:sp>
        <p:nvSpPr>
          <p:cNvPr id="225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4171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1672" indent="-29295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1804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0525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09246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77968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46689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15411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84132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105837-8FF6-45A2-B62C-7B8625DDFB07}" type="slidenum">
              <a:rPr lang="en-GB" sz="1200"/>
              <a:pPr eaLnBrk="1" hangingPunct="1"/>
              <a:t>7</a:t>
            </a:fld>
            <a:endParaRPr lang="en-GB" sz="1200"/>
          </a:p>
        </p:txBody>
      </p:sp>
      <p:sp>
        <p:nvSpPr>
          <p:cNvPr id="225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88200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1672" indent="-29295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1804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0525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09246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77968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46689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15411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84132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55AD26B-D1DD-4E5E-B7BF-670CFE9BBEDA}" type="slidenum">
              <a:rPr lang="en-GB" sz="1200"/>
              <a:pPr eaLnBrk="1" hangingPunct="1"/>
              <a:t>8</a:t>
            </a:fld>
            <a:endParaRPr lang="en-GB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302381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1672" indent="-29295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1804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0525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09246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77968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46689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15411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84132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105837-8FF6-45A2-B62C-7B8625DDFB07}" type="slidenum">
              <a:rPr lang="en-GB" sz="1200"/>
              <a:pPr eaLnBrk="1" hangingPunct="1"/>
              <a:t>9</a:t>
            </a:fld>
            <a:endParaRPr lang="en-GB" sz="1200"/>
          </a:p>
        </p:txBody>
      </p:sp>
      <p:sp>
        <p:nvSpPr>
          <p:cNvPr id="225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44636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1672" indent="-29295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1804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0525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09246" indent="-234361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77968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46689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15411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84132" indent="-234361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105837-8FF6-45A2-B62C-7B8625DDFB07}" type="slidenum">
              <a:rPr lang="en-GB" sz="1200"/>
              <a:pPr eaLnBrk="1" hangingPunct="1"/>
              <a:t>10</a:t>
            </a:fld>
            <a:endParaRPr lang="en-GB" sz="1200"/>
          </a:p>
        </p:txBody>
      </p:sp>
      <p:sp>
        <p:nvSpPr>
          <p:cNvPr id="225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19171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817D4-6C60-44DA-B8B7-D111208A9A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176530"/>
      </p:ext>
    </p:extLst>
  </p:cSld>
  <p:clrMapOvr>
    <a:masterClrMapping/>
  </p:clrMapOvr>
  <p:transition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45E59-62DF-4881-AFD8-2DA7D4CF05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886921"/>
      </p:ext>
    </p:extLst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C5051-8785-4E06-A6A0-2DAA29343F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978068"/>
      </p:ext>
    </p:extLst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41952" y="62484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8034" y="62484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2E1BA-7CC9-4F45-BAF6-77DDA18A2D7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3871042"/>
      </p:ext>
    </p:extLst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03DFD-4AA0-4B60-B366-5167574220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858692"/>
      </p:ext>
    </p:extLst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5636B-117A-4BAD-B8B5-5B4E313F66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442668"/>
      </p:ext>
    </p:extLst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F40BD-8F34-47E3-8C3A-DD6686A962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792555"/>
      </p:ext>
    </p:extLst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9609C-EC49-4DBC-BD2C-75FC154973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44444"/>
      </p:ext>
    </p:extLst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B24D5-0EF1-4380-8B56-B8A801BA2E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699433"/>
      </p:ext>
    </p:extLst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A986A-D327-4514-AE07-5EFC5EE6B4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327037"/>
      </p:ext>
    </p:extLst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2D15-161A-4637-B9A5-2A53344844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784985"/>
      </p:ext>
    </p:extLst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431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6342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fld id="{7996FD8D-A013-413F-90B7-EB6433E4747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r"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My Documents\A-work\ISCommunications\Admin\oran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914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>The City Protocol Society</a:t>
            </a:r>
            <a:endParaRPr lang="en-GB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GB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>
              <a:buFontTx/>
              <a:buNone/>
            </a:pP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Building a community of cities that agree to develop and use common approaches to city transformation</a:t>
            </a:r>
          </a:p>
          <a:p>
            <a:pPr eaLnBrk="1" hangingPunct="1">
              <a:buFontTx/>
              <a:buNone/>
            </a:pPr>
            <a:endParaRPr lang="en-GB" sz="2800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 eaLnBrk="1" hangingPunct="1">
              <a:buFontTx/>
              <a:buNone/>
            </a:pPr>
            <a:endParaRPr lang="en-GB" sz="2800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949950"/>
            <a:ext cx="20145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2E1BA-7CC9-4F45-BAF6-77DDA18A2D7D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The City Protocol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What is a Protocol? </a:t>
            </a:r>
          </a:p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A set of conventions governing the treatment and formatting of data in a communication system </a:t>
            </a:r>
          </a:p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The records that show the agreements arrived at by a group of negotiators </a:t>
            </a:r>
          </a:p>
        </p:txBody>
      </p:sp>
      <p:pic>
        <p:nvPicPr>
          <p:cNvPr id="3076" name="Picture 4" descr="D:\My Documents\A-work\ISCommunications\Admin\is_strip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588125" y="5964238"/>
            <a:ext cx="21605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D:\My Documents\A-work\ISCommunications\Admin\oran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2E1BA-7CC9-4F45-BAF6-77DDA18A2D7D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775226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Designing the Internet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The inspiration is the way the protocols of the Internet are produced and managed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There are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2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main organizations that are responsible for the Development and Governance of the Internet: </a:t>
            </a:r>
          </a:p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The Internet Engineering Task Force (www.ietf.org) </a:t>
            </a:r>
          </a:p>
          <a:p>
            <a:r>
              <a:rPr lang="en-GB" sz="28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The Internet Society (www.isoc.org) </a:t>
            </a:r>
          </a:p>
        </p:txBody>
      </p:sp>
      <p:pic>
        <p:nvPicPr>
          <p:cNvPr id="3076" name="Picture 4" descr="D:\My Documents\A-work\ISCommunications\Admin\is_strip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588125" y="5964238"/>
            <a:ext cx="21605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D:\My Documents\A-work\ISCommunications\Admin\oran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2E1BA-7CC9-4F45-BAF6-77DDA18A2D7D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403347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GB" sz="36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The Internet Engineering Task Force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4864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Is 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a key body in developing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the standards that allow the Internet to function </a:t>
            </a:r>
          </a:p>
          <a:p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It has no formal constitution and no formal membership. It is a “large open international community of network designers, operators, vendors and researchers concerned with the evolution of the Internet architecture and its operation”. It is open to any individual. </a:t>
            </a:r>
          </a:p>
          <a:p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It operates through self appointed, deliverable oriented and limited-time scope Working Groups that produce draft documents (RFCs: Request For Comments) that eventually obtain a de facto standard category, under one or several Chair(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wo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)men. </a:t>
            </a:r>
          </a:p>
          <a:p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It stands to the principle of “rough consensus and running code” </a:t>
            </a:r>
          </a:p>
          <a:p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It acts under the formal umbrella of the Internet Society </a:t>
            </a:r>
          </a:p>
          <a:p>
            <a:pPr eaLnBrk="1" hangingPunct="1"/>
            <a:endParaRPr lang="en-GB" sz="2400" dirty="0" smtClean="0">
              <a:solidFill>
                <a:schemeClr val="accent2"/>
              </a:solidFill>
              <a:latin typeface="Cambria" pitchFamily="18" charset="0"/>
            </a:endParaRPr>
          </a:p>
        </p:txBody>
      </p:sp>
      <p:pic>
        <p:nvPicPr>
          <p:cNvPr id="3076" name="Picture 4" descr="D:\My Documents\A-work\ISCommunications\Admin\is_strip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588125" y="5964238"/>
            <a:ext cx="21605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D:\My Documents\A-work\ISCommunications\Admin\oran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2E1BA-7CC9-4F45-BAF6-77DDA18A2D7D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403347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The Internet Society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Is the parent corporation of the IETF (though it grew out of the latter!) </a:t>
            </a:r>
          </a:p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It is an organization with bylaws and formal membership (individuals and organizations). It is “a global cause-driven organization governed by a diverse Board of Trustees that is dedicated to ensuring that the Internet stays open, transparent and defined by you”. </a:t>
            </a:r>
          </a:p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It formally owns the output (RFCs) of the IETF, making them freely available to everyone, including non-members, free of charge. </a:t>
            </a:r>
          </a:p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It has Local Chapters (some 90 currently) that address issues of local interest </a:t>
            </a:r>
          </a:p>
          <a:p>
            <a:pPr eaLnBrk="1" hangingPunct="1"/>
            <a:endParaRPr lang="en-GB" dirty="0" smtClean="0">
              <a:solidFill>
                <a:schemeClr val="accent2"/>
              </a:solidFill>
              <a:latin typeface="Cambria" pitchFamily="18" charset="0"/>
            </a:endParaRPr>
          </a:p>
        </p:txBody>
      </p:sp>
      <p:pic>
        <p:nvPicPr>
          <p:cNvPr id="3076" name="Picture 4" descr="D:\My Documents\A-work\ISCommunications\Admin\is_strip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588125" y="5964238"/>
            <a:ext cx="21605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D:\My Documents\A-work\ISCommunications\Admin\oran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2E1BA-7CC9-4F45-BAF6-77DDA18A2D7D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403347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Learning from the success of the Internet</a:t>
            </a:r>
            <a:endParaRPr lang="en-GB" sz="3600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hough this is a different field, much can be learned from the open processes of standardization and governance of the Internet. </a:t>
            </a: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The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working methodology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of the City Protocol Society is like that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of the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IETF: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Open, Collaborative, Rough Consensus and written documents </a:t>
            </a:r>
          </a:p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The governance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of the City Protocol is like that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of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ISOC: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Formal Membership of Organizations, Supervision and Ownership of the CP, Board elected by Constituencies </a:t>
            </a:r>
          </a:p>
          <a:p>
            <a:pPr eaLnBrk="1" hangingPunct="1"/>
            <a:endParaRPr lang="en-GB" dirty="0" smtClean="0">
              <a:solidFill>
                <a:schemeClr val="accent2"/>
              </a:solidFill>
              <a:latin typeface="Cambria" pitchFamily="18" charset="0"/>
            </a:endParaRPr>
          </a:p>
        </p:txBody>
      </p:sp>
      <p:pic>
        <p:nvPicPr>
          <p:cNvPr id="3076" name="Picture 4" descr="D:\My Documents\A-work\ISCommunications\Admin\is_strip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588125" y="5964238"/>
            <a:ext cx="21605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D:\My Documents\A-work\ISCommunications\Admin\oran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2E1BA-7CC9-4F45-BAF6-77DDA18A2D7D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334506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The City Protocol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r>
              <a:rPr lang="en-GB" sz="2400" dirty="0" smtClean="0">
                <a:solidFill>
                  <a:schemeClr val="accent2"/>
                </a:solidFill>
                <a:latin typeface="Cambria" pitchFamily="18" charset="0"/>
              </a:rPr>
              <a:t>Provides a </a:t>
            </a:r>
            <a:r>
              <a:rPr lang="en-GB" sz="2400" dirty="0" smtClean="0">
                <a:solidFill>
                  <a:schemeClr val="accent2"/>
                </a:solidFill>
                <a:latin typeface="Cambria" pitchFamily="18" charset="0"/>
              </a:rPr>
              <a:t>framework </a:t>
            </a:r>
            <a:r>
              <a:rPr lang="en-GB" sz="2400" dirty="0" smtClean="0">
                <a:solidFill>
                  <a:schemeClr val="accent2"/>
                </a:solidFill>
                <a:latin typeface="Cambria" pitchFamily="18" charset="0"/>
              </a:rPr>
              <a:t>that can incorporate existing work </a:t>
            </a:r>
            <a:r>
              <a:rPr lang="en-GB" sz="2400" dirty="0">
                <a:solidFill>
                  <a:schemeClr val="accent2"/>
                </a:solidFill>
                <a:latin typeface="Cambria" pitchFamily="18" charset="0"/>
              </a:rPr>
              <a:t>to develop models and </a:t>
            </a:r>
            <a:r>
              <a:rPr lang="en-GB" sz="2400" dirty="0" smtClean="0">
                <a:solidFill>
                  <a:schemeClr val="accent2"/>
                </a:solidFill>
                <a:latin typeface="Cambria" pitchFamily="18" charset="0"/>
              </a:rPr>
              <a:t>standards, </a:t>
            </a:r>
            <a:r>
              <a:rPr lang="en-GB" sz="2400" dirty="0" smtClean="0">
                <a:solidFill>
                  <a:schemeClr val="accent2"/>
                </a:solidFill>
                <a:latin typeface="Cambria" pitchFamily="18" charset="0"/>
              </a:rPr>
              <a:t>along with new work </a:t>
            </a:r>
            <a:r>
              <a:rPr lang="en-GB" sz="2400" dirty="0" smtClean="0">
                <a:solidFill>
                  <a:schemeClr val="accent2"/>
                </a:solidFill>
                <a:latin typeface="Cambria" pitchFamily="18" charset="0"/>
              </a:rPr>
              <a:t>needed to </a:t>
            </a:r>
            <a:r>
              <a:rPr lang="en-GB" sz="2400" dirty="0" smtClean="0">
                <a:solidFill>
                  <a:schemeClr val="accent2"/>
                </a:solidFill>
                <a:latin typeface="Cambria" pitchFamily="18" charset="0"/>
              </a:rPr>
              <a:t>fill in any gaps, and make </a:t>
            </a:r>
            <a:r>
              <a:rPr lang="en-GB" sz="2400" dirty="0" smtClean="0">
                <a:solidFill>
                  <a:schemeClr val="accent2"/>
                </a:solidFill>
                <a:latin typeface="Cambria" pitchFamily="18" charset="0"/>
              </a:rPr>
              <a:t>all of it  </a:t>
            </a:r>
            <a:r>
              <a:rPr lang="en-GB" sz="2400" dirty="0" smtClean="0">
                <a:solidFill>
                  <a:schemeClr val="accent2"/>
                </a:solidFill>
                <a:latin typeface="Cambria" pitchFamily="18" charset="0"/>
              </a:rPr>
              <a:t>visible and </a:t>
            </a:r>
            <a:r>
              <a:rPr lang="en-GB" sz="2400" dirty="0" smtClean="0">
                <a:solidFill>
                  <a:schemeClr val="accent2"/>
                </a:solidFill>
                <a:latin typeface="Cambria" pitchFamily="18" charset="0"/>
              </a:rPr>
              <a:t>able to be commented </a:t>
            </a:r>
            <a:r>
              <a:rPr lang="en-GB" sz="2400" dirty="0" smtClean="0">
                <a:solidFill>
                  <a:schemeClr val="accent2"/>
                </a:solidFill>
                <a:latin typeface="Cambria" pitchFamily="18" charset="0"/>
              </a:rPr>
              <a:t>on, to allow </a:t>
            </a:r>
            <a:r>
              <a:rPr lang="en-GB" sz="2400" dirty="0" smtClean="0">
                <a:solidFill>
                  <a:schemeClr val="accent2"/>
                </a:solidFill>
                <a:latin typeface="Cambria" pitchFamily="18" charset="0"/>
              </a:rPr>
              <a:t>rough consensus to develop</a:t>
            </a:r>
            <a:endParaRPr lang="en-GB" sz="2400" dirty="0" smtClean="0">
              <a:solidFill>
                <a:schemeClr val="accent2"/>
              </a:solidFill>
              <a:latin typeface="Cambria" pitchFamily="18" charset="0"/>
            </a:endParaRPr>
          </a:p>
          <a:p>
            <a:pPr eaLnBrk="1" hangingPunct="1"/>
            <a:r>
              <a:rPr lang="en-GB" sz="2400" dirty="0" smtClean="0">
                <a:solidFill>
                  <a:schemeClr val="accent2"/>
                </a:solidFill>
                <a:latin typeface="Cambria" pitchFamily="18" charset="0"/>
              </a:rPr>
              <a:t>Will build agreement among cities and all other key players around that rough consensus, in order to bring about a common approach and thus enable the scale and certainty needed to allow the smart city market to develop quickly and effectively</a:t>
            </a:r>
          </a:p>
        </p:txBody>
      </p:sp>
      <p:pic>
        <p:nvPicPr>
          <p:cNvPr id="3076" name="Picture 4" descr="D:\My Documents\A-work\ISCommunications\Admin\is_strip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588125" y="5964238"/>
            <a:ext cx="21605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D:\My Documents\A-work\ISCommunications\Admin\oran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2E1BA-7CC9-4F45-BAF6-77DDA18A2D7D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403347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My Documents\A-work\ISCommunications\Admin\oran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914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Where things are now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The right governance structure have been </a:t>
            </a:r>
            <a:r>
              <a:rPr lang="en-GB" sz="280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carefully developed in 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order to manage Intellectual Property issues</a:t>
            </a:r>
          </a:p>
          <a:p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Board set up in October last year</a:t>
            </a:r>
          </a:p>
          <a:p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City Protocol Task Force Chair appointed</a:t>
            </a:r>
          </a:p>
          <a:p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City Protocol Task Force to be launched November 2</a:t>
            </a:r>
            <a:r>
              <a:rPr lang="en-GB" sz="2800" baseline="300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nd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– 4</a:t>
            </a:r>
            <a:r>
              <a:rPr lang="en-GB" sz="2800" baseline="300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th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 in Amsterdam</a:t>
            </a:r>
          </a:p>
          <a:p>
            <a:pPr marL="0" indent="0">
              <a:buNone/>
            </a:pPr>
            <a:r>
              <a:rPr lang="en-GB" sz="2800" u="sng" dirty="0">
                <a:solidFill>
                  <a:schemeClr val="accent2"/>
                </a:solidFill>
                <a:latin typeface="Cambria" pitchFamily="18" charset="0"/>
              </a:rPr>
              <a:t>www.cityprotocol.org</a:t>
            </a:r>
            <a:endParaRPr lang="en-GB" sz="2800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eaLnBrk="1" hangingPunct="1">
              <a:buFontTx/>
              <a:buNone/>
            </a:pPr>
            <a:endParaRPr lang="en-GB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endParaRPr lang="en-GB" dirty="0" smtClean="0">
              <a:solidFill>
                <a:srgbClr val="6200A4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949950"/>
            <a:ext cx="20145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2E1BA-7CC9-4F45-BAF6-77DDA18A2D7D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604459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Smart/future cities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eaLnBrk="1" hangingPunct="1"/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Cities are made up of a complex set of organisations trying to manage a complex set of issues</a:t>
            </a:r>
          </a:p>
          <a:p>
            <a:pPr eaLnBrk="1" hangingPunct="1"/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Digital Technology can make this management process much easier</a:t>
            </a:r>
          </a:p>
          <a:p>
            <a:pPr eaLnBrk="1" hangingPunct="1"/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This requires not simply technology solutions, but new ways of handling data and new organisational ways of working </a:t>
            </a:r>
          </a:p>
        </p:txBody>
      </p:sp>
      <p:pic>
        <p:nvPicPr>
          <p:cNvPr id="3076" name="Picture 4" descr="D:\My Documents\A-work\ISCommunications\Admin\is_strip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588125" y="5964238"/>
            <a:ext cx="21605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D:\My Documents\A-work\ISCommunications\Admin\oran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2E1BA-7CC9-4F45-BAF6-77DDA18A2D7D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403347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57" y="0"/>
            <a:ext cx="8466887" cy="685799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B24D5-0EF1-4380-8B56-B8A801BA2EB7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555224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The problem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A lot of resources are going into tackling these issues, but they are extremely fragmented:</a:t>
            </a:r>
          </a:p>
          <a:p>
            <a:pPr eaLnBrk="1" hangingPunct="1"/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Cities are trying to find solutions on their own</a:t>
            </a:r>
          </a:p>
          <a:p>
            <a:pPr eaLnBrk="1" hangingPunct="1"/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Global companies are trying to sell proprietary solutions based on the strengths of their offerings</a:t>
            </a:r>
          </a:p>
          <a:p>
            <a:pPr eaLnBrk="1" hangingPunct="1"/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Research and trials are taking place on an ad-hoc basis with no consistent approach that would allow different approaches to be compared</a:t>
            </a:r>
          </a:p>
          <a:p>
            <a:pPr eaLnBrk="1" hangingPunct="1"/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Standards work in this area is only just beginning and is missing a strong, city-led focus</a:t>
            </a:r>
          </a:p>
          <a:p>
            <a:pPr eaLnBrk="1" hangingPunct="1"/>
            <a:endParaRPr lang="en-GB" sz="2400" b="1" dirty="0" smtClean="0">
              <a:solidFill>
                <a:schemeClr val="accent2"/>
              </a:solidFill>
              <a:latin typeface="Cambria" pitchFamily="18" charset="0"/>
            </a:endParaRPr>
          </a:p>
        </p:txBody>
      </p:sp>
      <p:pic>
        <p:nvPicPr>
          <p:cNvPr id="3076" name="Picture 4" descr="D:\My Documents\A-work\ISCommunications\Admin\is_strip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588125" y="5964238"/>
            <a:ext cx="21605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D:\My Documents\A-work\ISCommunications\Admin\oran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2E1BA-7CC9-4F45-BAF6-77DDA18A2D7D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403347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Barriers to progress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19300"/>
            <a:ext cx="7772400" cy="4114800"/>
          </a:xfrm>
        </p:spPr>
        <p:txBody>
          <a:bodyPr/>
          <a:lstStyle/>
          <a:p>
            <a:pPr lvl="0"/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a focus on innovation in specific city subsystems, such as water and energy, rather </a:t>
            </a:r>
            <a:r>
              <a:rPr lang="en-GB" sz="16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than integration. These silos are seen in the work of businesses, the research base, and in city government organisational structures</a:t>
            </a:r>
          </a:p>
          <a:p>
            <a:pPr lvl="0"/>
            <a:r>
              <a:rPr lang="en-GB" sz="16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no individual company has all the skills necessary to deliver the requirements of cities in the future. This is a particular problem for smaller innovative companies, but even the largest find it difficult to build broad enough collaborations to meet the challenge</a:t>
            </a:r>
          </a:p>
          <a:p>
            <a:pPr lvl="0"/>
            <a:r>
              <a:rPr lang="en-GB" sz="16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no neutral space for city governments, business and the knowledge base to collaborate on new integrated solutions</a:t>
            </a:r>
          </a:p>
          <a:p>
            <a:pPr lvl="0"/>
            <a:r>
              <a:rPr lang="en-GB" sz="16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solutions need to be demonstrated and validated at scale and in use to convince the market. Little data is available on performance in use of integrated systems </a:t>
            </a:r>
          </a:p>
          <a:p>
            <a:pPr lvl="0"/>
            <a:r>
              <a:rPr lang="en-GB" sz="16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limited involvement of the social and behavioural sciences in developing solutions that recognise cities as places where people live and work; placing citizens at the heart of the city.</a:t>
            </a:r>
          </a:p>
          <a:p>
            <a:pPr marL="0" lvl="0" indent="0">
              <a:buNone/>
            </a:pPr>
            <a:r>
              <a:rPr lang="en-GB" sz="1600" i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Future cities catapult brochure</a:t>
            </a:r>
          </a:p>
          <a:p>
            <a:endParaRPr lang="en-GB" i="1" dirty="0" smtClean="0">
              <a:solidFill>
                <a:schemeClr val="accent2"/>
              </a:solidFill>
              <a:latin typeface="Cambria" pitchFamily="18" charset="0"/>
            </a:endParaRPr>
          </a:p>
        </p:txBody>
      </p:sp>
      <p:pic>
        <p:nvPicPr>
          <p:cNvPr id="3076" name="Picture 4" descr="D:\My Documents\A-work\ISCommunications\Admin\is_strip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588125" y="5964238"/>
            <a:ext cx="21605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D:\My Documents\A-work\ISCommunications\Admin\oran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2E1BA-7CC9-4F45-BAF6-77DDA18A2D7D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339605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This is a new market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To gain the investment needed:</a:t>
            </a:r>
          </a:p>
          <a:p>
            <a:pPr eaLnBrk="1" hangingPunct="1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There needs to be certainty</a:t>
            </a:r>
          </a:p>
          <a:p>
            <a:pPr eaLnBrk="1" hangingPunct="1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There needs to be scale</a:t>
            </a:r>
          </a:p>
          <a:p>
            <a:pPr eaLnBrk="1" hangingPunct="1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There needs to be the right incentives for all the key players to play their role </a:t>
            </a:r>
          </a:p>
          <a:p>
            <a:pPr marL="0" indent="0" eaLnBrk="1" hangingPunct="1"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This market needs to be designed by all key players together and on a global scale</a:t>
            </a:r>
          </a:p>
        </p:txBody>
      </p:sp>
      <p:pic>
        <p:nvPicPr>
          <p:cNvPr id="3076" name="Picture 4" descr="D:\My Documents\A-work\ISCommunications\Admin\is_strip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588125" y="5964238"/>
            <a:ext cx="21605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D:\My Documents\A-work\ISCommunications\Admin\oran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2E1BA-7CC9-4F45-BAF6-77DDA18A2D7D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403347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What is the City Protocol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GB" sz="3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City Protocol provides a global framework for cities, industry, research institutes, organisations and citizens to collaborate in developing common approaches and solutions to help cities work better. </a:t>
            </a:r>
            <a:endParaRPr lang="en-GB" sz="3000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en-GB" sz="30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This will accelerate </a:t>
            </a:r>
            <a:r>
              <a:rPr lang="en-GB" sz="3000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the worldwide market for products and services that will enable sustainable city transformation worldwide.</a:t>
            </a:r>
          </a:p>
        </p:txBody>
      </p:sp>
      <p:pic>
        <p:nvPicPr>
          <p:cNvPr id="3076" name="Picture 4" descr="D:\My Documents\A-work\ISCommunications\Admin\is_strip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588125" y="5964238"/>
            <a:ext cx="21605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D:\My Documents\A-work\ISCommunications\Admin\oran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2E1BA-7CC9-4F45-BAF6-77DDA18A2D7D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6085435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My Documents\A-work\ISCommunications\Admin\oran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2600"/>
            <a:ext cx="9144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The beginnings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Launch conference held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in Barcelona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July 2012</a:t>
            </a:r>
            <a:endParaRPr lang="en-GB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Organised by:</a:t>
            </a:r>
          </a:p>
          <a:p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Barcelona city council 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Cisco</a:t>
            </a:r>
            <a:endParaRPr lang="en-GB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  <a:p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GDF Suez – The world’s largest utility company</a:t>
            </a:r>
            <a:endParaRPr lang="en-GB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buFontTx/>
              <a:buNone/>
            </a:pPr>
            <a:endParaRPr lang="en-GB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endParaRPr lang="en-GB" dirty="0" smtClean="0">
              <a:solidFill>
                <a:srgbClr val="6200A4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949950"/>
            <a:ext cx="20145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2E1BA-7CC9-4F45-BAF6-77DDA18A2D7D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408950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Who was there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eaLnBrk="1" hangingPunct="1"/>
            <a:endParaRPr lang="en-GB" dirty="0" smtClean="0">
              <a:solidFill>
                <a:schemeClr val="accent2"/>
              </a:solidFill>
              <a:latin typeface="Cambria" pitchFamily="18" charset="0"/>
            </a:endParaRPr>
          </a:p>
        </p:txBody>
      </p:sp>
      <p:pic>
        <p:nvPicPr>
          <p:cNvPr id="3076" name="Picture 4" descr="D:\My Documents\A-work\ISCommunications\Admin\is_strip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588125" y="5964238"/>
            <a:ext cx="21605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D:\My Documents\A-work\ISCommunications\Admin\oran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7746349"/>
              </p:ext>
            </p:extLst>
          </p:nvPr>
        </p:nvGraphicFramePr>
        <p:xfrm>
          <a:off x="685800" y="2060848"/>
          <a:ext cx="7772400" cy="3816424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810422"/>
                <a:gridCol w="890379"/>
                <a:gridCol w="1538032"/>
                <a:gridCol w="2347883"/>
                <a:gridCol w="2185684"/>
              </a:tblGrid>
              <a:tr h="355032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 dirty="0">
                          <a:effectLst/>
                        </a:rPr>
                        <a:t>Cities</a:t>
                      </a:r>
                      <a:endParaRPr lang="en-GB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616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Companies</a:t>
                      </a:r>
                      <a:endParaRPr lang="en-GB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616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</a:rPr>
                        <a:t>Organizations</a:t>
                      </a:r>
                      <a:endParaRPr lang="en-GB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616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 dirty="0">
                          <a:effectLst/>
                        </a:rPr>
                        <a:t>Universities</a:t>
                      </a:r>
                      <a:endParaRPr lang="en-GB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616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3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0" kern="100" dirty="0" smtClean="0">
                          <a:effectLst/>
                        </a:rPr>
                        <a:t>Amsterdam</a:t>
                      </a:r>
                      <a:endParaRPr lang="en-GB" sz="1000" b="0" kern="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0" kern="100" dirty="0" smtClean="0">
                          <a:effectLst/>
                        </a:rPr>
                        <a:t>Barcelona</a:t>
                      </a:r>
                      <a:endParaRPr lang="en-GB" sz="1000" b="0" kern="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0" kern="100" dirty="0" smtClean="0">
                          <a:effectLst/>
                        </a:rPr>
                        <a:t>Boston</a:t>
                      </a:r>
                      <a:endParaRPr lang="en-GB" sz="1000" b="0" kern="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0" kern="100" dirty="0" smtClean="0">
                          <a:effectLst/>
                        </a:rPr>
                        <a:t>Buenos Aires</a:t>
                      </a:r>
                      <a:endParaRPr lang="en-GB" sz="1000" b="0" kern="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0" kern="100" dirty="0" smtClean="0">
                          <a:effectLst/>
                        </a:rPr>
                        <a:t>Busan</a:t>
                      </a:r>
                      <a:endParaRPr lang="en-GB" sz="1000" b="0" kern="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0" kern="100" dirty="0" smtClean="0">
                          <a:effectLst/>
                        </a:rPr>
                        <a:t>Copenhagen</a:t>
                      </a:r>
                      <a:endParaRPr lang="en-GB" sz="1000" b="0" kern="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0" kern="100" dirty="0" smtClean="0">
                          <a:effectLst/>
                        </a:rPr>
                        <a:t>Derby</a:t>
                      </a:r>
                      <a:endParaRPr lang="en-GB" sz="1000" b="0" kern="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0" kern="100" dirty="0" smtClean="0">
                          <a:effectLst/>
                        </a:rPr>
                        <a:t>Dublin</a:t>
                      </a:r>
                      <a:endParaRPr lang="en-GB" sz="1000" b="0" kern="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0" kern="100" dirty="0" smtClean="0">
                          <a:effectLst/>
                        </a:rPr>
                        <a:t>Genova</a:t>
                      </a:r>
                      <a:endParaRPr lang="en-GB" sz="1000" b="0" kern="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0" kern="100" dirty="0" smtClean="0">
                          <a:effectLst/>
                        </a:rPr>
                        <a:t>Helsinki</a:t>
                      </a:r>
                      <a:endParaRPr lang="en-GB" sz="1000" b="0" kern="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0" kern="100" dirty="0" smtClean="0">
                          <a:effectLst/>
                        </a:rPr>
                        <a:t>Hyderabad</a:t>
                      </a:r>
                      <a:endParaRPr lang="en-GB" sz="1000" b="0" kern="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0" kern="100" dirty="0" smtClean="0">
                          <a:effectLst/>
                        </a:rPr>
                        <a:t>Istanbul</a:t>
                      </a:r>
                      <a:endParaRPr lang="en-GB" sz="1000" b="0" kern="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0" kern="100" dirty="0" smtClean="0">
                          <a:effectLst/>
                        </a:rPr>
                        <a:t>Lima</a:t>
                      </a:r>
                      <a:endParaRPr lang="en-GB" sz="1000" b="0" kern="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0" kern="100" dirty="0" smtClean="0">
                          <a:effectLst/>
                        </a:rPr>
                        <a:t>Livorno</a:t>
                      </a:r>
                      <a:endParaRPr lang="en-GB" sz="1000" b="0" kern="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0" kern="100" dirty="0" smtClean="0">
                          <a:effectLst/>
                        </a:rPr>
                        <a:t>Lyon</a:t>
                      </a:r>
                      <a:endParaRPr lang="en-GB" sz="1000" b="0" kern="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b="0" kern="100" dirty="0" smtClean="0">
                          <a:effectLst/>
                        </a:rPr>
                        <a:t>Maputo</a:t>
                      </a:r>
                      <a:endParaRPr lang="en-GB" sz="1000" b="0" kern="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0" kern="100" dirty="0" err="1" smtClean="0">
                          <a:effectLst/>
                        </a:rPr>
                        <a:t>Medellín</a:t>
                      </a:r>
                      <a:endParaRPr lang="en-GB" sz="1000" b="0" kern="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kern="100" dirty="0" smtClean="0">
                          <a:effectLst/>
                        </a:rPr>
                        <a:t> </a:t>
                      </a:r>
                      <a:endParaRPr lang="en-GB" sz="1000" b="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61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effectLst/>
                        </a:rPr>
                        <a:t>Milan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effectLst/>
                        </a:rPr>
                        <a:t>Moscow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effectLst/>
                        </a:rPr>
                        <a:t>Nairobi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effectLst/>
                        </a:rPr>
                        <a:t>New York City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kern="100" dirty="0">
                          <a:effectLst/>
                        </a:rPr>
                        <a:t>Nice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kern="100" dirty="0">
                          <a:effectLst/>
                        </a:rPr>
                        <a:t>Paris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kern="100" dirty="0">
                          <a:effectLst/>
                        </a:rPr>
                        <a:t>Quito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kern="100" dirty="0">
                          <a:effectLst/>
                        </a:rPr>
                        <a:t>Rome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kern="100" dirty="0">
                          <a:effectLst/>
                        </a:rPr>
                        <a:t>San Francisco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kern="100" dirty="0">
                          <a:effectLst/>
                        </a:rPr>
                        <a:t>Seoul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kern="100" dirty="0">
                          <a:effectLst/>
                        </a:rPr>
                        <a:t>Taipei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kern="100" dirty="0">
                          <a:effectLst/>
                        </a:rPr>
                        <a:t>Torino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kern="100" dirty="0">
                          <a:effectLst/>
                        </a:rPr>
                        <a:t>Uppsala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kern="100" dirty="0">
                          <a:effectLst/>
                        </a:rPr>
                        <a:t>Venice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kern="100" dirty="0">
                          <a:effectLst/>
                        </a:rPr>
                        <a:t>Vienna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kern="100" dirty="0">
                          <a:effectLst/>
                        </a:rPr>
                        <a:t>Yokohama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 dirty="0">
                          <a:effectLst/>
                        </a:rPr>
                        <a:t> </a:t>
                      </a:r>
                      <a:endParaRPr lang="en-GB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61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kern="100" dirty="0">
                          <a:effectLst/>
                        </a:rPr>
                        <a:t>Abertis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kern="100" dirty="0">
                          <a:effectLst/>
                        </a:rPr>
                        <a:t>Accenture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kern="100" dirty="0">
                          <a:effectLst/>
                        </a:rPr>
                        <a:t>Agbar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kern="100" dirty="0">
                          <a:effectLst/>
                        </a:rPr>
                        <a:t>Capgemini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kern="100" dirty="0">
                          <a:effectLst/>
                        </a:rPr>
                        <a:t>Citigroup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kern="100" dirty="0">
                          <a:effectLst/>
                        </a:rPr>
                        <a:t>Fujitsu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kern="100" dirty="0">
                          <a:effectLst/>
                        </a:rPr>
                        <a:t>Grupo Etra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kern="100" dirty="0">
                          <a:effectLst/>
                        </a:rPr>
                        <a:t>Hp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kern="100" dirty="0">
                          <a:effectLst/>
                        </a:rPr>
                        <a:t>IBM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kern="100" dirty="0">
                          <a:effectLst/>
                        </a:rPr>
                        <a:t>Indra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kern="100" dirty="0">
                          <a:effectLst/>
                        </a:rPr>
                        <a:t>Microsoft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kern="100" dirty="0">
                          <a:effectLst/>
                        </a:rPr>
                        <a:t>Oracle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kern="100" dirty="0">
                          <a:effectLst/>
                        </a:rPr>
                        <a:t>Ros Roca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effectLst/>
                        </a:rPr>
                        <a:t>Schneider Electric – </a:t>
                      </a:r>
                      <a:r>
                        <a:rPr lang="en-GB" sz="1000" kern="100" dirty="0" err="1">
                          <a:effectLst/>
                        </a:rPr>
                        <a:t>Telvent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effectLst/>
                        </a:rPr>
                        <a:t>Siemens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effectLst/>
                        </a:rPr>
                        <a:t>Telefonica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effectLst/>
                        </a:rPr>
                        <a:t>Philips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kern="100" dirty="0">
                          <a:effectLst/>
                        </a:rPr>
                        <a:t>Opentext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kern="100" dirty="0">
                          <a:effectLst/>
                        </a:rPr>
                        <a:t>Sap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 dirty="0" err="1">
                          <a:effectLst/>
                        </a:rPr>
                        <a:t>Italtel</a:t>
                      </a:r>
                      <a:endParaRPr lang="en-GB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61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err="1">
                          <a:effectLst/>
                        </a:rPr>
                        <a:t>Aenor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effectLst/>
                        </a:rPr>
                        <a:t>Barcelona Urban Ecology Agency </a:t>
                      </a:r>
                      <a:r>
                        <a:rPr lang="en-GB" sz="1000" kern="100" dirty="0" err="1">
                          <a:effectLst/>
                        </a:rPr>
                        <a:t>Citilab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effectLst/>
                        </a:rPr>
                        <a:t>Citizen Housing And Planning Council New York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err="1">
                          <a:effectLst/>
                        </a:rPr>
                        <a:t>Ecocity</a:t>
                      </a:r>
                      <a:r>
                        <a:rPr lang="en-GB" sz="1000" kern="100" dirty="0">
                          <a:effectLst/>
                        </a:rPr>
                        <a:t> Builders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err="1">
                          <a:effectLst/>
                        </a:rPr>
                        <a:t>Eurocities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effectLst/>
                        </a:rPr>
                        <a:t>European Commission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effectLst/>
                        </a:rPr>
                        <a:t>European Network Of Living Labs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err="1">
                          <a:effectLst/>
                        </a:rPr>
                        <a:t>Fundació</a:t>
                      </a:r>
                      <a:r>
                        <a:rPr lang="en-GB" sz="1000" kern="100" dirty="0">
                          <a:effectLst/>
                        </a:rPr>
                        <a:t> Mobile World Capital Green Building Council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err="1">
                          <a:effectLst/>
                        </a:rPr>
                        <a:t>Iclei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err="1">
                          <a:effectLst/>
                        </a:rPr>
                        <a:t>Jnnurm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effectLst/>
                        </a:rPr>
                        <a:t>Living Labs Global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err="1">
                          <a:effectLst/>
                        </a:rPr>
                        <a:t>Localret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effectLst/>
                        </a:rPr>
                        <a:t>Major Cities Of Europe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kern="100" dirty="0">
                          <a:effectLst/>
                        </a:rPr>
                        <a:t>Metropolis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kern="100" dirty="0">
                          <a:effectLst/>
                        </a:rPr>
                        <a:t>Red Española De Ciudades Inteligentes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effectLst/>
                        </a:rPr>
                        <a:t>Smart City World Congress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effectLst/>
                        </a:rPr>
                        <a:t>Think Innovation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effectLst/>
                        </a:rPr>
                        <a:t>United Cities And Local Governments</a:t>
                      </a:r>
                      <a:endParaRPr lang="en-GB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61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effectLst/>
                        </a:rPr>
                        <a:t>Argonne National Laboratory - University Of Chicago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err="1">
                          <a:effectLst/>
                        </a:rPr>
                        <a:t>Center</a:t>
                      </a:r>
                      <a:r>
                        <a:rPr lang="en-GB" sz="1000" kern="100" dirty="0">
                          <a:effectLst/>
                        </a:rPr>
                        <a:t> For Technology In Government - University At Albany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err="1">
                          <a:effectLst/>
                        </a:rPr>
                        <a:t>Esade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effectLst/>
                        </a:rPr>
                        <a:t>Institute For Advanced Architecture Of Catalonia (</a:t>
                      </a:r>
                      <a:r>
                        <a:rPr lang="en-GB" sz="1000" kern="100" dirty="0" err="1">
                          <a:effectLst/>
                        </a:rPr>
                        <a:t>Iaac</a:t>
                      </a:r>
                      <a:r>
                        <a:rPr lang="en-GB" sz="1000" kern="100" dirty="0">
                          <a:effectLst/>
                        </a:rPr>
                        <a:t>) </a:t>
                      </a:r>
                      <a:r>
                        <a:rPr lang="en-GB" sz="1000" kern="100" dirty="0" err="1">
                          <a:effectLst/>
                        </a:rPr>
                        <a:t>Iese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effectLst/>
                        </a:rPr>
                        <a:t>Imperial College Business School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effectLst/>
                        </a:rPr>
                        <a:t>London School Of Economics (LSE)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err="1">
                          <a:effectLst/>
                        </a:rPr>
                        <a:t>Mit</a:t>
                      </a:r>
                      <a:r>
                        <a:rPr lang="en-GB" sz="1000" kern="100" dirty="0">
                          <a:effectLst/>
                        </a:rPr>
                        <a:t> (Architecture &amp; ICT)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effectLst/>
                        </a:rPr>
                        <a:t>Rutgers University School Of Public Affairs &amp; Administration - Public Technology Institute,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effectLst/>
                        </a:rPr>
                        <a:t>Universidad De Cantabria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effectLst/>
                        </a:rPr>
                        <a:t>University Of </a:t>
                      </a:r>
                      <a:r>
                        <a:rPr lang="en-GB" sz="1000" kern="100" dirty="0" err="1">
                          <a:effectLst/>
                        </a:rPr>
                        <a:t>Girona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effectLst/>
                        </a:rPr>
                        <a:t>University Of Sydney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effectLst/>
                        </a:rPr>
                        <a:t>University Of Virginia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000" kern="100" dirty="0">
                          <a:effectLst/>
                        </a:rPr>
                        <a:t>Universitat Politècnica De Catalunya (Upc)</a:t>
                      </a:r>
                      <a:endParaRPr lang="en-GB" sz="1000" kern="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 err="1">
                          <a:effectLst/>
                        </a:rPr>
                        <a:t>Yonsei</a:t>
                      </a:r>
                      <a:r>
                        <a:rPr lang="en-GB" sz="1000" kern="100" dirty="0">
                          <a:effectLst/>
                        </a:rPr>
                        <a:t> University</a:t>
                      </a:r>
                      <a:endParaRPr lang="en-GB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81" marR="61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2E1BA-7CC9-4F45-BAF6-77DDA18A2D7D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theme/theme1.xml><?xml version="1.0" encoding="utf-8"?>
<a:theme xmlns:a="http://schemas.openxmlformats.org/drawingml/2006/main" name="IS Communications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4D39951114734F8F2CD5BB541FD2E2" ma:contentTypeVersion="1" ma:contentTypeDescription="Create a new document." ma:contentTypeScope="" ma:versionID="212bc6be7b5392a8b1b6de368450f57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00C1864-3670-465A-8013-877A87DC9087}"/>
</file>

<file path=customXml/itemProps2.xml><?xml version="1.0" encoding="utf-8"?>
<ds:datastoreItem xmlns:ds="http://schemas.openxmlformats.org/officeDocument/2006/customXml" ds:itemID="{50CA3746-5AE1-44B0-950D-4F1C10F3E895}"/>
</file>

<file path=customXml/itemProps3.xml><?xml version="1.0" encoding="utf-8"?>
<ds:datastoreItem xmlns:ds="http://schemas.openxmlformats.org/officeDocument/2006/customXml" ds:itemID="{5B4F6959-C04F-4C6C-A4C3-8E2816F6F26A}"/>
</file>

<file path=docProps/app.xml><?xml version="1.0" encoding="utf-8"?>
<Properties xmlns="http://schemas.openxmlformats.org/officeDocument/2006/extended-properties" xmlns:vt="http://schemas.openxmlformats.org/officeDocument/2006/docPropsVTypes">
  <Template>IS Communications</Template>
  <TotalTime>557</TotalTime>
  <Words>1216</Words>
  <Application>Microsoft Office PowerPoint</Application>
  <PresentationFormat>On-screen Show (4:3)</PresentationFormat>
  <Paragraphs>191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Cambria</vt:lpstr>
      <vt:lpstr>Times New Roman</vt:lpstr>
      <vt:lpstr>IS Communications</vt:lpstr>
      <vt:lpstr>The City Protocol Society</vt:lpstr>
      <vt:lpstr>Smart/future cities</vt:lpstr>
      <vt:lpstr>PowerPoint Presentation</vt:lpstr>
      <vt:lpstr>The problem</vt:lpstr>
      <vt:lpstr>Barriers to progress</vt:lpstr>
      <vt:lpstr>This is a new market</vt:lpstr>
      <vt:lpstr>What is the City Protocol</vt:lpstr>
      <vt:lpstr>The beginnings</vt:lpstr>
      <vt:lpstr>Who was there</vt:lpstr>
      <vt:lpstr>The City Protocol</vt:lpstr>
      <vt:lpstr>Designing the Internet</vt:lpstr>
      <vt:lpstr>The Internet Engineering Task Force</vt:lpstr>
      <vt:lpstr>The Internet Society</vt:lpstr>
      <vt:lpstr>Learning from the success of the Internet</vt:lpstr>
      <vt:lpstr>The City Protocol</vt:lpstr>
      <vt:lpstr>Where things are now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Protocol</dc:title>
  <dc:creator>Michael Mulquin</dc:creator>
  <cp:lastModifiedBy>Michael Mulquin</cp:lastModifiedBy>
  <cp:revision>69</cp:revision>
  <cp:lastPrinted>2012-10-01T10:01:49Z</cp:lastPrinted>
  <dcterms:created xsi:type="dcterms:W3CDTF">2012-07-22T19:06:20Z</dcterms:created>
  <dcterms:modified xsi:type="dcterms:W3CDTF">2014-10-02T14:54:03Z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0x010100494D39951114734F8F2CD5BB541FD2E2</vt:lpwstr>
  </property>
</Properties>
</file>