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7" r:id="rId4"/>
    <p:sldId id="280" r:id="rId5"/>
    <p:sldId id="298" r:id="rId6"/>
    <p:sldId id="281" r:id="rId7"/>
    <p:sldId id="278" r:id="rId8"/>
    <p:sldId id="299" r:id="rId9"/>
    <p:sldId id="277" r:id="rId10"/>
    <p:sldId id="295" r:id="rId11"/>
    <p:sldId id="282" r:id="rId12"/>
    <p:sldId id="283" r:id="rId13"/>
    <p:sldId id="284" r:id="rId14"/>
    <p:sldId id="290" r:id="rId15"/>
    <p:sldId id="285" r:id="rId16"/>
    <p:sldId id="301" r:id="rId17"/>
  </p:sldIdLst>
  <p:sldSz cx="9144000" cy="6858000" type="screen4x3"/>
  <p:notesSz cx="6865938" cy="95408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06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169"/>
    <a:srgbClr val="440268"/>
    <a:srgbClr val="35006A"/>
    <a:srgbClr val="292030"/>
    <a:srgbClr val="500050"/>
    <a:srgbClr val="43035F"/>
    <a:srgbClr val="330367"/>
    <a:srgbClr val="620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73266" autoAdjust="0"/>
    <p:restoredTop sz="36889" autoAdjust="0"/>
  </p:normalViewPr>
  <p:slideViewPr>
    <p:cSldViewPr>
      <p:cViewPr varScale="1">
        <p:scale>
          <a:sx n="95" d="100"/>
          <a:sy n="95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3006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98" y="0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3831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98" y="9063831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688BB0-23FE-427A-9EC6-6F146C6676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994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98" y="0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0" y="715963"/>
            <a:ext cx="4770438" cy="3578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464" y="4531916"/>
            <a:ext cx="5035021" cy="429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63831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98" y="9063831"/>
            <a:ext cx="2975240" cy="47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7905D17-40DA-4A5A-8F2E-C410EF351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6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5AD26B-D1DD-4E5E-B7BF-670CFE9BBEDA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2760498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11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0835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12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8608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13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2007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14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0184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15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8698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5AD26B-D1DD-4E5E-B7BF-670CFE9BBEDA}" type="slidenum">
              <a:rPr lang="en-GB" sz="1200"/>
              <a:pPr eaLnBrk="1" hangingPunct="1"/>
              <a:t>16</a:t>
            </a:fld>
            <a:endParaRPr lang="en-GB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28344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297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8159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5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621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6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17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8200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5AD26B-D1DD-4E5E-B7BF-670CFE9BBEDA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02381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4636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672" indent="-29295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1804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0525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9246" indent="-23436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7968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6689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5411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4132" indent="-23436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105837-8FF6-45A2-B62C-7B8625DDFB07}" type="slidenum">
              <a:rPr lang="en-GB" sz="1200"/>
              <a:pPr eaLnBrk="1" hangingPunct="1"/>
              <a:t>10</a:t>
            </a:fld>
            <a:endParaRPr lang="en-GB" sz="1200"/>
          </a:p>
        </p:txBody>
      </p:sp>
      <p:sp>
        <p:nvSpPr>
          <p:cNvPr id="225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917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17D4-6C60-44DA-B8B7-D111208A9A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76530"/>
      </p:ext>
    </p:extLst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45E59-62DF-4881-AFD8-2DA7D4CF05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886921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5051-8785-4E06-A6A0-2DAA29343F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78068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41952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8034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871042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03DFD-4AA0-4B60-B366-5167574220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858692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5636B-117A-4BAD-B8B5-5B4E313F66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442668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F40BD-8F34-47E3-8C3A-DD6686A962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92555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9609C-EC49-4DBC-BD2C-75FC15497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44444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24D5-0EF1-4380-8B56-B8A801BA2E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699433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986A-D327-4514-AE07-5EFC5EE6B4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327037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2D15-161A-4637-B9A5-2A53344844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784985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431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634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7996FD8D-A013-413F-90B7-EB6433E474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r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y Documents\A-work\ISCommunications\Admin\oran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The City Protocol Society</a:t>
            </a:r>
            <a:endParaRPr lang="en-GB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>
              <a:buFontTx/>
              <a:buNone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Building a community of cities that agree to develop and use common approaches to city transformation</a:t>
            </a:r>
          </a:p>
          <a:p>
            <a:pPr eaLnBrk="1" hangingPunct="1">
              <a:buFontTx/>
              <a:buNone/>
            </a:pPr>
            <a:endParaRPr lang="en-GB" sz="28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 eaLnBrk="1" hangingPunct="1">
              <a:buFontTx/>
              <a:buNone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949950"/>
            <a:ext cx="20145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City Protocol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What is a Protocol? 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 set of conventions governing the treatment and formatting of data in a communication system 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records that show the agreements arrived at by a group of negotiators 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77522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Designing the Internet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inspiration is the way the protocols of the Internet are produced and managed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There are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2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main organizations that are responsible for the Development and Governance of the Internet: 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Internet Engineering Task Force (www.ietf.org) </a:t>
            </a:r>
          </a:p>
          <a:p>
            <a:r>
              <a:rPr lang="en-GB" sz="2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Internet Society (www.isoc.org) 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Internet Engineering Task Force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Is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 key body in developing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standards that allow the Internet to function 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has no formal constitution and no formal membership. It is a “large open international community of network designers, operators, vendors and researchers concerned with the evolution of the Internet architecture and its operation”. It is open to any individual. 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operates through self appointed, deliverable oriented and limited-time scope Working Groups that produce draft documents (RFCs: Request For Comments) that eventually obtain a de facto standard category, under one or several Chair(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wo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)men. 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stands to the principle of “rough consensus and running code” </a:t>
            </a:r>
          </a:p>
          <a:p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acts under the formal umbrella of the Internet Society </a:t>
            </a:r>
          </a:p>
          <a:p>
            <a:pPr eaLnBrk="1" hangingPunct="1"/>
            <a:endParaRPr lang="en-GB" sz="2400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Internet Society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Is the parent corporation of the IETF (though it grew out of the latter!) 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is an organization with bylaws and formal membership (individuals and organizations). It is “a global cause-driven organization governed by a diverse Board of Trustees that is dedicated to ensuring that the Internet stays open, transparent and defined by you”. 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formally owns the output (RFCs) of the IETF, making them freely available to everyone, including non-members, free of charge. 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It has Local Chapters (some 90 currently) that address issues of local interest </a:t>
            </a:r>
          </a:p>
          <a:p>
            <a:pPr eaLnBrk="1" hangingPunct="1"/>
            <a:endParaRPr lang="en-GB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Learning from the success of the Internet</a:t>
            </a:r>
            <a:endParaRPr lang="en-GB" sz="36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hough this is a different field, much can be learned from the open processes of standardization and governance of the Internet. 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working methodology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of the City Protocol Society is like that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of the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IETF: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Open, Collaborative, Rough Consensus and written documents 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governance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of the City Protocol is like that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of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ISOC: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Formal Membership of Organizations, Supervision and Ownership of the CP, Board elected by Constituencies </a:t>
            </a:r>
          </a:p>
          <a:p>
            <a:pPr eaLnBrk="1" hangingPunct="1"/>
            <a:endParaRPr lang="en-GB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334506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City Protocol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Provides a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framework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that can incorporate existing work </a:t>
            </a:r>
            <a:r>
              <a:rPr lang="en-GB" sz="2400" dirty="0">
                <a:solidFill>
                  <a:schemeClr val="accent2"/>
                </a:solidFill>
                <a:latin typeface="Cambria" pitchFamily="18" charset="0"/>
              </a:rPr>
              <a:t>to develop models and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standards,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along with new work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needed to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fill in any gaps, and make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all of it 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visible and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able to be commented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on, to allow </a:t>
            </a:r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rough consensus to develop</a:t>
            </a:r>
            <a:endParaRPr lang="en-GB" sz="2400" dirty="0" smtClean="0">
              <a:solidFill>
                <a:schemeClr val="accent2"/>
              </a:solidFill>
              <a:latin typeface="Cambria" pitchFamily="18" charset="0"/>
            </a:endParaRPr>
          </a:p>
          <a:p>
            <a:pPr eaLnBrk="1" hangingPunct="1"/>
            <a:r>
              <a:rPr lang="en-GB" sz="2400" dirty="0" smtClean="0">
                <a:solidFill>
                  <a:schemeClr val="accent2"/>
                </a:solidFill>
                <a:latin typeface="Cambria" pitchFamily="18" charset="0"/>
              </a:rPr>
              <a:t>Will build agreement among cities and all other key players around that rough consensus, in order to bring about a common approach and thus enable the scale and certainty needed to allow the smart city market to develop quickly and effectively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y Documents\A-work\ISCommunications\Admin\oran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Where things are now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right governance structure have been </a:t>
            </a:r>
            <a:r>
              <a:rPr lang="en-GB" sz="280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carefully developed in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order to manage Intellectual Property issues</a:t>
            </a: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Board set up in October last year</a:t>
            </a: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City Protocol Task Force Chair appointed</a:t>
            </a: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City Protocol Task Force to be launched November 2</a:t>
            </a:r>
            <a:r>
              <a:rPr lang="en-GB" sz="2800" baseline="30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nd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– 4</a:t>
            </a:r>
            <a:r>
              <a:rPr lang="en-GB" sz="2800" baseline="30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in Amsterdam</a:t>
            </a:r>
          </a:p>
          <a:p>
            <a:pPr marL="0" indent="0">
              <a:buNone/>
            </a:pPr>
            <a:r>
              <a:rPr lang="en-GB" sz="2800" u="sng" dirty="0">
                <a:solidFill>
                  <a:schemeClr val="accent2"/>
                </a:solidFill>
                <a:latin typeface="Cambria" pitchFamily="18" charset="0"/>
              </a:rPr>
              <a:t>www.cityprotocol.org</a:t>
            </a:r>
            <a:endParaRPr lang="en-GB" sz="2800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buFontTx/>
              <a:buNone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en-GB" dirty="0" smtClean="0">
              <a:solidFill>
                <a:srgbClr val="6200A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949950"/>
            <a:ext cx="20145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60445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Smart/future cities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Cities are made up of a complex set of organisations trying to manage a complex set of issues</a:t>
            </a:r>
          </a:p>
          <a:p>
            <a:pPr eaLnBrk="1" hangingPunct="1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Digital Technology can make this management process much easier</a:t>
            </a:r>
          </a:p>
          <a:p>
            <a:pPr eaLnBrk="1" hangingPunct="1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This requires not simply technology solutions, but new ways of handling data and new organisational ways of working 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7" y="0"/>
            <a:ext cx="8466887" cy="685799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B24D5-0EF1-4380-8B56-B8A801BA2EB7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55224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problem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 lot of resources are going into tackling these issues, but they are extremely fragmented: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Cities are trying to find solutions on their own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Global companies are trying to sell proprietary solutions based on the strengths of their offerings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Research and trials are taking place on an ad-hoc basis with no consistent approach that would allow different approaches to be compared</a:t>
            </a:r>
          </a:p>
          <a:p>
            <a:pPr eaLnBrk="1" hangingPunct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Standards work in this area is only just beginning and is missing a strong, city-led focus</a:t>
            </a:r>
          </a:p>
          <a:p>
            <a:pPr eaLnBrk="1" hangingPunct="1"/>
            <a:endParaRPr lang="en-GB" sz="2400" b="1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Barriers to progress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9300"/>
            <a:ext cx="7772400" cy="4114800"/>
          </a:xfrm>
        </p:spPr>
        <p:txBody>
          <a:bodyPr/>
          <a:lstStyle/>
          <a:p>
            <a:pPr lvl="0"/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a focus on innovation in specific city subsystems, such as water and energy, rather </a:t>
            </a:r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than integration. These silos are seen in the work of businesses, the research base, and in city government organisational structures</a:t>
            </a:r>
          </a:p>
          <a:p>
            <a:pPr lvl="0"/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no individual company has all the skills necessary to deliver the requirements of cities in the future. This is a particular problem for smaller innovative companies, but even the largest find it difficult to build broad enough collaborations to meet the challenge</a:t>
            </a:r>
          </a:p>
          <a:p>
            <a:pPr lvl="0"/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no neutral space for city governments, business and the knowledge base to collaborate on new integrated solutions</a:t>
            </a:r>
          </a:p>
          <a:p>
            <a:pPr lvl="0"/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solutions need to be demonstrated and validated at scale and in use to convince the market. Little data is available on performance in use of integrated systems </a:t>
            </a:r>
          </a:p>
          <a:p>
            <a:pPr lvl="0"/>
            <a:r>
              <a:rPr lang="en-GB" sz="16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limited involvement of the social and behavioural sciences in developing solutions that recognise cities as places where people live and work; placing citizens at the heart of the city.</a:t>
            </a:r>
          </a:p>
          <a:p>
            <a:pPr marL="0" lvl="0" indent="0">
              <a:buNone/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Future cities catapult brochure</a:t>
            </a:r>
          </a:p>
          <a:p>
            <a:endParaRPr lang="en-GB" i="1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33960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This is a new market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To gain the investment needed:</a:t>
            </a:r>
          </a:p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There needs to be certainty</a:t>
            </a:r>
          </a:p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There needs to be scale</a:t>
            </a:r>
          </a:p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There needs to be the right incentives for all the key players to play their role </a:t>
            </a:r>
          </a:p>
          <a:p>
            <a:pPr marL="0" indent="0" eaLnBrk="1" hangingPunct="1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This market needs to be designed by all key players together and on a global scale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3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What is the City Protocol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City Protocol provides a global framework for cities, industry, research institutes, organisations and citizens to collaborate in developing common approaches and solutions to help cities work better. </a:t>
            </a:r>
            <a:endParaRPr lang="en-GB" sz="3000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marL="0" indent="0">
              <a:buNone/>
            </a:pP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This will accelerate </a:t>
            </a:r>
            <a:r>
              <a:rPr lang="en-GB" sz="30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worldwide market for products and services that will enable sustainable city transformation worldwide.</a:t>
            </a: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08543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y Documents\A-work\ISCommunications\Admin\oran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The beginnings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Launch conference held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in Barcelona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July 2012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Organised by:</a:t>
            </a:r>
          </a:p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Barcelona city council 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Cisco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GDF Suez – The world’s largest utility company</a:t>
            </a: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</a:pPr>
            <a:endParaRPr lang="en-GB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en-GB" dirty="0" smtClean="0">
              <a:solidFill>
                <a:srgbClr val="6200A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949950"/>
            <a:ext cx="20145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40895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Who was there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endParaRPr lang="en-GB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  <p:pic>
        <p:nvPicPr>
          <p:cNvPr id="3076" name="Picture 4" descr="D:\My Documents\A-work\ISCommunications\Admin\is_strip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88125" y="5964238"/>
            <a:ext cx="21605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D:\My Documents\A-work\ISCommunications\Admin\oran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746349"/>
              </p:ext>
            </p:extLst>
          </p:nvPr>
        </p:nvGraphicFramePr>
        <p:xfrm>
          <a:off x="685800" y="2060848"/>
          <a:ext cx="7772400" cy="381642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810422"/>
                <a:gridCol w="890379"/>
                <a:gridCol w="1538032"/>
                <a:gridCol w="2347883"/>
                <a:gridCol w="2185684"/>
              </a:tblGrid>
              <a:tr h="35503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</a:rPr>
                        <a:t>Cities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>
                          <a:effectLst/>
                        </a:rPr>
                        <a:t>Companies</a:t>
                      </a:r>
                      <a:endParaRPr lang="en-GB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>
                          <a:effectLst/>
                        </a:rPr>
                        <a:t>Organizations</a:t>
                      </a:r>
                      <a:endParaRPr lang="en-GB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Universities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Amsterdam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Barcelona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Boston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Buenos Aires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Busan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Copenhagen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Derby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Dublin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Genova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Helsinki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Hyderabad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Istanbul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Lima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Livorno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Lyon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0" kern="100" dirty="0" smtClean="0">
                          <a:effectLst/>
                        </a:rPr>
                        <a:t>Maputo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00" dirty="0" err="1" smtClean="0">
                          <a:effectLst/>
                        </a:rPr>
                        <a:t>Medellín</a:t>
                      </a:r>
                      <a:endParaRPr lang="en-GB" sz="1000" b="0" kern="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0" kern="100" dirty="0" smtClean="0">
                          <a:effectLst/>
                        </a:rPr>
                        <a:t> </a:t>
                      </a:r>
                      <a:endParaRPr lang="en-GB" sz="10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Milan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Moscow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Nairobi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New York City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Nice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Paris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Quito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Rome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San Francisco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Seoul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Taipei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Torino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Uppsala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Venice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Vienna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Yokohama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effectLst/>
                        </a:rPr>
                        <a:t> 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Abertis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Accenture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Agbar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Capgemini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Citigroup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Fujitsu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Grupo Etra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Hp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IBM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Indra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Microsoft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Oracle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Ros Roca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Schneider Electric – </a:t>
                      </a:r>
                      <a:r>
                        <a:rPr lang="en-GB" sz="1000" kern="100" dirty="0" err="1">
                          <a:effectLst/>
                        </a:rPr>
                        <a:t>Telvent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Siemens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Telefonica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Philips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Opentext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Sap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Italtel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Aenor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Barcelona Urban Ecology Agency </a:t>
                      </a:r>
                      <a:r>
                        <a:rPr lang="en-GB" sz="1000" kern="100" dirty="0" err="1">
                          <a:effectLst/>
                        </a:rPr>
                        <a:t>Citilab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Citizen Housing And Planning Council New York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Ecocity</a:t>
                      </a:r>
                      <a:r>
                        <a:rPr lang="en-GB" sz="1000" kern="100" dirty="0">
                          <a:effectLst/>
                        </a:rPr>
                        <a:t> Builders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Eurocities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European Commission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European Network Of Living Labs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Fundació</a:t>
                      </a:r>
                      <a:r>
                        <a:rPr lang="en-GB" sz="1000" kern="100" dirty="0">
                          <a:effectLst/>
                        </a:rPr>
                        <a:t> Mobile World Capital Green Building Council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Iclei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Jnnurm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Living Labs Global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Localret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Major Cities Of Europe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Metropolis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Red Española De Ciudades Inteligentes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Smart City World Congress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Think Innovation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United Cities And Local Governments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Argonne National Laboratory - University Of Chicago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Center</a:t>
                      </a:r>
                      <a:r>
                        <a:rPr lang="en-GB" sz="1000" kern="100" dirty="0">
                          <a:effectLst/>
                        </a:rPr>
                        <a:t> For Technology In Government - University At Albany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Esade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Institute For Advanced Architecture Of Catalonia (</a:t>
                      </a:r>
                      <a:r>
                        <a:rPr lang="en-GB" sz="1000" kern="100" dirty="0" err="1">
                          <a:effectLst/>
                        </a:rPr>
                        <a:t>Iaac</a:t>
                      </a:r>
                      <a:r>
                        <a:rPr lang="en-GB" sz="1000" kern="100" dirty="0">
                          <a:effectLst/>
                        </a:rPr>
                        <a:t>) </a:t>
                      </a:r>
                      <a:r>
                        <a:rPr lang="en-GB" sz="1000" kern="100" dirty="0" err="1">
                          <a:effectLst/>
                        </a:rPr>
                        <a:t>Iese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Imperial College Business School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London School Of Economics (LSE)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Mit</a:t>
                      </a:r>
                      <a:r>
                        <a:rPr lang="en-GB" sz="1000" kern="100" dirty="0">
                          <a:effectLst/>
                        </a:rPr>
                        <a:t> (Architecture &amp; ICT)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Rutgers University School Of Public Affairs &amp; Administration - Public Technology Institute,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Universidad De Cantabria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University Of </a:t>
                      </a:r>
                      <a:r>
                        <a:rPr lang="en-GB" sz="1000" kern="100" dirty="0" err="1">
                          <a:effectLst/>
                        </a:rPr>
                        <a:t>Girona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University Of Sydney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</a:rPr>
                        <a:t>University Of Virginia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kern="100" dirty="0">
                          <a:effectLst/>
                        </a:rPr>
                        <a:t>Universitat Politècnica De Catalunya (Upc)</a:t>
                      </a:r>
                      <a:endParaRPr lang="en-GB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>
                          <a:effectLst/>
                        </a:rPr>
                        <a:t>Yonsei</a:t>
                      </a:r>
                      <a:r>
                        <a:rPr lang="en-GB" sz="1000" kern="100" dirty="0">
                          <a:effectLst/>
                        </a:rPr>
                        <a:t> University</a:t>
                      </a:r>
                      <a:endParaRPr lang="en-GB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2E1BA-7CC9-4F45-BAF6-77DDA18A2D7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theme/theme1.xml><?xml version="1.0" encoding="utf-8"?>
<a:theme xmlns:a="http://schemas.openxmlformats.org/drawingml/2006/main" name="IS Communications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00C1864-3670-465A-8013-877A87DC9087}"/>
</file>

<file path=customXml/itemProps2.xml><?xml version="1.0" encoding="utf-8"?>
<ds:datastoreItem xmlns:ds="http://schemas.openxmlformats.org/officeDocument/2006/customXml" ds:itemID="{50CA3746-5AE1-44B0-950D-4F1C10F3E895}"/>
</file>

<file path=customXml/itemProps3.xml><?xml version="1.0" encoding="utf-8"?>
<ds:datastoreItem xmlns:ds="http://schemas.openxmlformats.org/officeDocument/2006/customXml" ds:itemID="{5B4F6959-C04F-4C6C-A4C3-8E2816F6F26A}"/>
</file>

<file path=docProps/app.xml><?xml version="1.0" encoding="utf-8"?>
<Properties xmlns="http://schemas.openxmlformats.org/officeDocument/2006/extended-properties" xmlns:vt="http://schemas.openxmlformats.org/officeDocument/2006/docPropsVTypes">
  <Template>IS Communications</Template>
  <TotalTime>557</TotalTime>
  <Words>1216</Words>
  <Application>Microsoft Office PowerPoint</Application>
  <PresentationFormat>On-screen Show (4:3)</PresentationFormat>
  <Paragraphs>191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Cambria</vt:lpstr>
      <vt:lpstr>Times New Roman</vt:lpstr>
      <vt:lpstr>IS Communications</vt:lpstr>
      <vt:lpstr>The City Protocol Society</vt:lpstr>
      <vt:lpstr>Smart/future cities</vt:lpstr>
      <vt:lpstr>PowerPoint Presentation</vt:lpstr>
      <vt:lpstr>The problem</vt:lpstr>
      <vt:lpstr>Barriers to progress</vt:lpstr>
      <vt:lpstr>This is a new market</vt:lpstr>
      <vt:lpstr>What is the City Protocol</vt:lpstr>
      <vt:lpstr>The beginnings</vt:lpstr>
      <vt:lpstr>Who was there</vt:lpstr>
      <vt:lpstr>The City Protocol</vt:lpstr>
      <vt:lpstr>Designing the Internet</vt:lpstr>
      <vt:lpstr>The Internet Engineering Task Force</vt:lpstr>
      <vt:lpstr>The Internet Society</vt:lpstr>
      <vt:lpstr>Learning from the success of the Internet</vt:lpstr>
      <vt:lpstr>The City Protocol</vt:lpstr>
      <vt:lpstr>Where things are 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Protocol</dc:title>
  <dc:creator>Michael Mulquin</dc:creator>
  <cp:lastModifiedBy>Michael Mulquin</cp:lastModifiedBy>
  <cp:revision>69</cp:revision>
  <cp:lastPrinted>2012-10-01T10:01:49Z</cp:lastPrinted>
  <dcterms:created xsi:type="dcterms:W3CDTF">2012-07-22T19:06:20Z</dcterms:created>
  <dcterms:modified xsi:type="dcterms:W3CDTF">2014-10-02T14:54:03Z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