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presentationml.printerSettings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r:id="rId1"/>
  </p:sldMasterIdLst>
  <p:notesMasterIdLst>
    <p:notesMasterId r:id="rId13"/>
  </p:notesMasterIdLst>
  <p:handoutMasterIdLst>
    <p:handoutMasterId r:id="rId14"/>
  </p:handoutMasterIdLst>
  <p:sldIdLst>
    <p:sldId id="256" r:id="rId2"/>
    <p:sldId id="321" r:id="rId3"/>
    <p:sldId id="320" r:id="rId4"/>
    <p:sldId id="316" r:id="rId5"/>
    <p:sldId id="323" r:id="rId6"/>
    <p:sldId id="317" r:id="rId7"/>
    <p:sldId id="318" r:id="rId8"/>
    <p:sldId id="322" r:id="rId9"/>
    <p:sldId id="319" r:id="rId10"/>
    <p:sldId id="280" r:id="rId11"/>
    <p:sldId id="281" r:id="rId12"/>
  </p:sldIdLst>
  <p:sldSz cx="9144000" cy="6858000" type="screen4x3"/>
  <p:notesSz cx="6797675" cy="9926638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bohyun.ki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3A9AA"/>
    <a:srgbClr val="FF7E00"/>
    <a:srgbClr val="009C95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3433" autoAdjust="0"/>
    <p:restoredTop sz="94660" autoAdjust="0"/>
  </p:normalViewPr>
  <p:slideViewPr>
    <p:cSldViewPr>
      <p:cViewPr>
        <p:scale>
          <a:sx n="100" d="100"/>
          <a:sy n="100" d="100"/>
        </p:scale>
        <p:origin x="-71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7" Type="http://schemas.openxmlformats.org/officeDocument/2006/relationships/slide" Target="slides/slide6.xml"/><Relationship Id="rId20" Type="http://schemas.openxmlformats.org/officeDocument/2006/relationships/tableStyles" Target="tableStyles.xml"/><Relationship Id="rId16" Type="http://schemas.openxmlformats.org/officeDocument/2006/relationships/commentAuthors" Target="commentAuthors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C3B4-77C2-4FAE-8FA3-991263E03680}" type="datetimeFigureOut">
              <a:rPr lang="en-US" smtClean="0"/>
              <a:pPr/>
              <a:t>5/17/16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46B8-CCB9-498B-A1A5-D73A76022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927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35438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For a</a:t>
            </a:r>
            <a:r>
              <a:rPr lang="en-US" sz="2000" baseline="0" dirty="0" smtClean="0">
                <a:solidFill>
                  <a:schemeClr val="bg1"/>
                </a:solidFill>
              </a:rPr>
              <a:t> short intro, you could talk briefly what ICLEI is.</a:t>
            </a:r>
          </a:p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Who</a:t>
            </a:r>
            <a:r>
              <a:rPr lang="en-US" sz="2000" baseline="0" dirty="0" smtClean="0">
                <a:solidFill>
                  <a:schemeClr val="bg1"/>
                </a:solidFill>
              </a:rPr>
              <a:t> we are: </a:t>
            </a:r>
            <a:r>
              <a:rPr lang="en-US" sz="2000" dirty="0" smtClean="0">
                <a:solidFill>
                  <a:schemeClr val="bg1"/>
                </a:solidFill>
              </a:rPr>
              <a:t>ICLEI is the world’s leading network of </a:t>
            </a:r>
            <a:r>
              <a:rPr lang="en-US" sz="2000" b="1" dirty="0" smtClean="0">
                <a:solidFill>
                  <a:srgbClr val="FFC000"/>
                </a:solidFill>
              </a:rPr>
              <a:t>over 1,000 cities</a:t>
            </a:r>
            <a:r>
              <a:rPr lang="en-US" sz="2000" dirty="0" smtClean="0">
                <a:solidFill>
                  <a:schemeClr val="bg1"/>
                </a:solidFill>
              </a:rPr>
              <a:t>, towns and metropolises committed to building a sustainable future. By helping our </a:t>
            </a:r>
            <a:r>
              <a:rPr lang="en-US" sz="2000" dirty="0" smtClean="0">
                <a:solidFill>
                  <a:srgbClr val="FFC000"/>
                </a:solidFill>
              </a:rPr>
              <a:t>Members</a:t>
            </a:r>
            <a:r>
              <a:rPr lang="en-US" sz="2000" dirty="0" smtClean="0">
                <a:solidFill>
                  <a:schemeClr val="bg1"/>
                </a:solidFill>
              </a:rPr>
              <a:t> to make their cities sustainable, low-carbon, resilient, biodiverse, resource-efficient, healthy and happy, with a green economy and smart infrastructure, we impact over 20% of the global urban population.  </a:t>
            </a:r>
          </a:p>
          <a:p>
            <a:endParaRPr lang="en-US" dirty="0" smtClean="0"/>
          </a:p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we do: </a:t>
            </a:r>
            <a:r>
              <a:rPr lang="en-US" dirty="0" smtClean="0">
                <a:solidFill>
                  <a:srgbClr val="008080"/>
                </a:solidFill>
              </a:rPr>
              <a:t>We promote local action for global </a:t>
            </a:r>
            <a:r>
              <a:rPr lang="en-US" dirty="0" smtClean="0">
                <a:solidFill>
                  <a:srgbClr val="008887"/>
                </a:solidFill>
              </a:rPr>
              <a:t>sustainability and supports cities to become </a:t>
            </a:r>
            <a:r>
              <a:rPr lang="en-US" b="1" dirty="0" smtClean="0">
                <a:solidFill>
                  <a:srgbClr val="008887"/>
                </a:solidFill>
              </a:rPr>
              <a:t>sustainable</a:t>
            </a:r>
            <a:r>
              <a:rPr lang="en-US" dirty="0" smtClean="0">
                <a:solidFill>
                  <a:srgbClr val="008887"/>
                </a:solidFill>
              </a:rPr>
              <a:t>, </a:t>
            </a:r>
            <a:r>
              <a:rPr lang="en-US" b="1" dirty="0" smtClean="0">
                <a:solidFill>
                  <a:srgbClr val="008887"/>
                </a:solidFill>
              </a:rPr>
              <a:t>resilient</a:t>
            </a:r>
            <a:r>
              <a:rPr lang="en-US" dirty="0" smtClean="0">
                <a:solidFill>
                  <a:srgbClr val="008887"/>
                </a:solidFill>
              </a:rPr>
              <a:t>, </a:t>
            </a:r>
            <a:r>
              <a:rPr lang="en-US" b="1" dirty="0" smtClean="0">
                <a:solidFill>
                  <a:srgbClr val="008887"/>
                </a:solidFill>
              </a:rPr>
              <a:t>resource-efficient</a:t>
            </a:r>
            <a:r>
              <a:rPr lang="en-US" dirty="0" smtClean="0">
                <a:solidFill>
                  <a:srgbClr val="008887"/>
                </a:solidFill>
              </a:rPr>
              <a:t>, </a:t>
            </a:r>
            <a:r>
              <a:rPr lang="en-US" b="1" dirty="0" smtClean="0">
                <a:solidFill>
                  <a:srgbClr val="008887"/>
                </a:solidFill>
              </a:rPr>
              <a:t>biodiverse</a:t>
            </a:r>
            <a:r>
              <a:rPr lang="en-US" dirty="0" smtClean="0">
                <a:solidFill>
                  <a:srgbClr val="008887"/>
                </a:solidFill>
              </a:rPr>
              <a:t>, </a:t>
            </a:r>
            <a:r>
              <a:rPr lang="en-US" b="1" dirty="0" smtClean="0">
                <a:solidFill>
                  <a:srgbClr val="008887"/>
                </a:solidFill>
              </a:rPr>
              <a:t>low-carbon</a:t>
            </a:r>
            <a:r>
              <a:rPr lang="en-US" dirty="0" smtClean="0">
                <a:solidFill>
                  <a:srgbClr val="008887"/>
                </a:solidFill>
              </a:rPr>
              <a:t>; </a:t>
            </a:r>
            <a:r>
              <a:rPr lang="en-US" b="1" dirty="0" smtClean="0">
                <a:solidFill>
                  <a:srgbClr val="008887"/>
                </a:solidFill>
              </a:rPr>
              <a:t>to build a smart infrastructure</a:t>
            </a:r>
            <a:r>
              <a:rPr lang="en-US" dirty="0" smtClean="0">
                <a:solidFill>
                  <a:srgbClr val="008887"/>
                </a:solidFill>
              </a:rPr>
              <a:t>; and to develop an inclusive, </a:t>
            </a:r>
            <a:r>
              <a:rPr lang="en-US" b="1" dirty="0" smtClean="0">
                <a:solidFill>
                  <a:srgbClr val="008887"/>
                </a:solidFill>
              </a:rPr>
              <a:t>green urban economy </a:t>
            </a:r>
            <a:r>
              <a:rPr lang="en-US" dirty="0" smtClean="0">
                <a:solidFill>
                  <a:srgbClr val="008887"/>
                </a:solidFill>
              </a:rPr>
              <a:t>with the ultimate aim to achieve </a:t>
            </a:r>
            <a:r>
              <a:rPr lang="en-US" b="1" dirty="0" smtClean="0">
                <a:solidFill>
                  <a:srgbClr val="008887"/>
                </a:solidFill>
              </a:rPr>
              <a:t>healthy and happy communities</a:t>
            </a:r>
            <a:r>
              <a:rPr lang="en-US" dirty="0" smtClean="0">
                <a:solidFill>
                  <a:srgbClr val="008887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80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pic>
        <p:nvPicPr>
          <p:cNvPr id="11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0626" y="304800"/>
            <a:ext cx="1328368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70626" y="304800"/>
            <a:ext cx="1328368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 descr="C:\Users\margaret.keener\Desktop\green curv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-990600" y="5105400"/>
            <a:ext cx="10591800" cy="20139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5"/>
            <a:ext cx="6644779" cy="118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5257800" y="6404292"/>
            <a:ext cx="34290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</p:sldLayoutIdLst>
  <p:transition spd="med"/>
  <p:timing>
    <p:tnLst>
      <p:par>
        <p:cTn id="1" dur="indefinite" restart="never" nodeType="tmRoot"/>
      </p:par>
    </p:tnLst>
  </p:timing>
  <p:txStyles>
    <p:titleStyle>
      <a:lvl1pPr algn="ctr">
        <a:defRPr sz="4400">
          <a:latin typeface="Open Sans "/>
          <a:ea typeface="Open Sans "/>
          <a:cs typeface="Open Sans "/>
          <a:sym typeface="Open Sans "/>
        </a:defRPr>
      </a:lvl1pPr>
      <a:lvl2pPr algn="ctr">
        <a:defRPr sz="4400">
          <a:latin typeface="Open Sans "/>
          <a:ea typeface="Open Sans "/>
          <a:cs typeface="Open Sans "/>
          <a:sym typeface="Open Sans "/>
        </a:defRPr>
      </a:lvl2pPr>
      <a:lvl3pPr algn="ctr">
        <a:defRPr sz="4400">
          <a:latin typeface="Open Sans "/>
          <a:ea typeface="Open Sans "/>
          <a:cs typeface="Open Sans "/>
          <a:sym typeface="Open Sans "/>
        </a:defRPr>
      </a:lvl3pPr>
      <a:lvl4pPr algn="ctr">
        <a:defRPr sz="4400">
          <a:latin typeface="Open Sans "/>
          <a:ea typeface="Open Sans "/>
          <a:cs typeface="Open Sans "/>
          <a:sym typeface="Open Sans "/>
        </a:defRPr>
      </a:lvl4pPr>
      <a:lvl5pPr algn="ctr">
        <a:defRPr sz="4400">
          <a:latin typeface="Open Sans "/>
          <a:ea typeface="Open Sans "/>
          <a:cs typeface="Open Sans "/>
          <a:sym typeface="Open Sans "/>
        </a:defRPr>
      </a:lvl5pPr>
      <a:lvl6pPr algn="ctr">
        <a:defRPr sz="4400">
          <a:latin typeface="Open Sans "/>
          <a:ea typeface="Open Sans "/>
          <a:cs typeface="Open Sans "/>
          <a:sym typeface="Open Sans "/>
        </a:defRPr>
      </a:lvl6pPr>
      <a:lvl7pPr algn="ctr">
        <a:defRPr sz="4400">
          <a:latin typeface="Open Sans "/>
          <a:ea typeface="Open Sans "/>
          <a:cs typeface="Open Sans "/>
          <a:sym typeface="Open Sans "/>
        </a:defRPr>
      </a:lvl7pPr>
      <a:lvl8pPr algn="ctr">
        <a:defRPr sz="4400">
          <a:latin typeface="Open Sans "/>
          <a:ea typeface="Open Sans "/>
          <a:cs typeface="Open Sans "/>
          <a:sym typeface="Open Sans "/>
        </a:defRPr>
      </a:lvl8pPr>
      <a:lvl9pPr algn="ctr">
        <a:defRPr sz="4400">
          <a:latin typeface="Open Sans "/>
          <a:ea typeface="Open Sans "/>
          <a:cs typeface="Open Sans "/>
          <a:sym typeface="Open Sans 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Open Sans"/>
          <a:ea typeface="Open Sans"/>
          <a:cs typeface="Open Sans"/>
          <a:sym typeface="Open Sans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Open Sans"/>
          <a:ea typeface="Open Sans"/>
          <a:cs typeface="Open Sans"/>
          <a:sym typeface="Open Sans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Open Sans"/>
          <a:ea typeface="Open Sans"/>
          <a:cs typeface="Open Sans"/>
          <a:sym typeface="Open Sans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dle.png"/>
          <p:cNvPicPr>
            <a:picLocks noChangeAspect="1"/>
          </p:cNvPicPr>
          <p:nvPr/>
        </p:nvPicPr>
        <p:blipFill>
          <a:blip r:embed="rId3">
            <a:alphaModFix amt="90000"/>
          </a:blip>
          <a:srcRect t="10292" b="8304"/>
          <a:stretch>
            <a:fillRect/>
          </a:stretch>
        </p:blipFill>
        <p:spPr>
          <a:xfrm>
            <a:off x="381000" y="1125220"/>
            <a:ext cx="8077200" cy="3903980"/>
          </a:xfrm>
          <a:prstGeom prst="rect">
            <a:avLst/>
          </a:prstGeom>
        </p:spPr>
      </p:pic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6" name="image4.png" descr="C:\Users\margaret.keener\Desktop\greencurve cover.png"/>
          <p:cNvPicPr/>
          <p:nvPr/>
        </p:nvPicPr>
        <p:blipFill>
          <a:blip r:embed="rId4">
            <a:extLst/>
          </a:blip>
          <a:srcRect t="25287" b="41697"/>
          <a:stretch>
            <a:fillRect/>
          </a:stretch>
        </p:blipFill>
        <p:spPr>
          <a:xfrm>
            <a:off x="-914400" y="3263461"/>
            <a:ext cx="10635552" cy="496613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76200" y="5536049"/>
            <a:ext cx="929640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/>
            <a:r>
              <a:rPr lang="en-US" sz="3000" dirty="0" smtClean="0">
                <a:solidFill>
                  <a:srgbClr val="FFFFFF"/>
                </a:solidFill>
                <a:latin typeface="Open Sans "/>
                <a:ea typeface="Open Sans" pitchFamily="34" charset="0"/>
                <a:cs typeface="Open Sans" pitchFamily="34" charset="0"/>
                <a:sym typeface="Open Sans "/>
              </a:rPr>
              <a:t>Smartness is a means, Sustainability is the goal.</a:t>
            </a:r>
          </a:p>
          <a:p>
            <a:pPr lvl="0" algn="l"/>
            <a:endParaRPr lang="de-DE" sz="1400" i="1" dirty="0" smtClean="0">
              <a:solidFill>
                <a:srgbClr val="FFFFFF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"/>
            </a:endParaRPr>
          </a:p>
          <a:p>
            <a:pPr lvl="0" algn="ctr"/>
            <a:r>
              <a:rPr lang="de-DE" sz="1600" i="1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Roman </a:t>
            </a:r>
            <a:r>
              <a:rPr lang="de-DE" sz="1600" i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Serdar Mendle, </a:t>
            </a:r>
            <a:r>
              <a:rPr lang="de-DE" sz="1600" i="1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Smart </a:t>
            </a:r>
            <a:r>
              <a:rPr lang="de-DE" sz="1600" i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Cities Program Manager, </a:t>
            </a:r>
            <a:endParaRPr lang="de-DE" sz="1600" i="1" dirty="0" smtClean="0">
              <a:solidFill>
                <a:srgbClr val="FFFFFF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"/>
            </a:endParaRPr>
          </a:p>
          <a:p>
            <a:pPr lvl="0" algn="ctr"/>
            <a:r>
              <a:rPr lang="de-DE" sz="1600" i="1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	ICLEI </a:t>
            </a:r>
            <a:r>
              <a:rPr lang="de-DE" sz="1600" i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– Local Governments for Sustainability</a:t>
            </a:r>
          </a:p>
          <a:p>
            <a:pPr lvl="0"/>
            <a:endParaRPr lang="de-DE" sz="2000" i="1" dirty="0" smtClean="0">
              <a:solidFill>
                <a:srgbClr val="FFFFFF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380181" y="2303780"/>
            <a:ext cx="383638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457200" y="1295400"/>
            <a:ext cx="8458201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5325" y="6019800"/>
            <a:ext cx="638175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/>
                <a:sym typeface="Helvetica"/>
              </a:rPr>
              <a:t>Visit our website: www.metropolitansolutions.iclei.org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Open San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39336" cy="350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3604683"/>
            <a:ext cx="10668000" cy="34819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9C9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009C95"/>
                </a:solidFill>
              </a:rPr>
              <a:t>Connect with us! </a:t>
            </a:r>
          </a:p>
        </p:txBody>
      </p:sp>
      <p:pic>
        <p:nvPicPr>
          <p:cNvPr id="262" name="image56.png" descr="N:\46_1_EcoMobility\12_EcoM_World_Festivals\03_2015 Johannesburg\09_Material &amp; Publications\03_Brochure\01_Dialogues Brochure\6 pager brochure\images\Social Media Logos\Circle Icons Pack\512x512\f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674" y="2333325"/>
            <a:ext cx="460677" cy="46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57.png" descr="N:\46_1_EcoMobility\12_EcoM_World_Festivals\03_2015 Johannesburg\09_Material &amp; Publications\03_Brochure\01_Dialogues Brochure\6 pager brochure\images\Social Media Logos\Circle Icons Pack\512x512\twitt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495125"/>
            <a:ext cx="460675" cy="46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58.png" descr="N:\46_1_EcoMobility\12_EcoM_World_Festivals\03_2015 Johannesburg\09_Material &amp; Publications\03_Brochure\01_Dialogues Brochure\6 pager brochure\images\Social Media Logos\Circle Icons Pack\512x512\browser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5635325"/>
            <a:ext cx="460675" cy="46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59.png" descr="N:\46_1_EcoMobility\12_EcoM_World_Festivals\03_2015 Johannesburg\09_Material &amp; Publications\03_Brochure\01_Dialogues Brochure\6 pager brochure\images\Social Media Logos\Circle Icons Pack\512x512\youtub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0674" y="3993069"/>
            <a:ext cx="470194" cy="470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60.png" descr="N:\46_1_EcoMobility\12_EcoM_World_Festivals\03_2015 Johannesburg\09_Material &amp; Publications\03_Brochure\01_Dialogues Brochure\6 pager brochure\images\Social Media Logos\Circle Icons Pack\512x512\flickr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0674" y="4821087"/>
            <a:ext cx="460677" cy="460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61.png" descr="N:\46_1_EcoMobility\12_EcoM_World_Festivals\03_2015 Johannesburg\09_Material &amp; Publications\03_Brochure\01_Dialogues Brochure\6 pager brochure\images\Social Media Logos\Circle Icons Pack\512x512\linkedin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0674" y="3154752"/>
            <a:ext cx="460677" cy="46067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1226628" y="1555234"/>
            <a:ext cx="206746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sz="1600"/>
              <a:t>@ICLEI</a:t>
            </a:r>
          </a:p>
        </p:txBody>
      </p:sp>
      <p:sp>
        <p:nvSpPr>
          <p:cNvPr id="269" name="Shape 269"/>
          <p:cNvSpPr/>
          <p:nvPr/>
        </p:nvSpPr>
        <p:spPr>
          <a:xfrm>
            <a:off x="1219200" y="2393432"/>
            <a:ext cx="280670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sz="1600"/>
              <a:t>ICLEI World Secretariat</a:t>
            </a:r>
          </a:p>
        </p:txBody>
      </p:sp>
      <p:sp>
        <p:nvSpPr>
          <p:cNvPr id="270" name="Shape 270"/>
          <p:cNvSpPr/>
          <p:nvPr/>
        </p:nvSpPr>
        <p:spPr>
          <a:xfrm>
            <a:off x="1226628" y="3230203"/>
            <a:ext cx="97047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sz="1600"/>
              <a:t>ICLEI</a:t>
            </a:r>
          </a:p>
        </p:txBody>
      </p:sp>
      <p:sp>
        <p:nvSpPr>
          <p:cNvPr id="271" name="Shape 271"/>
          <p:cNvSpPr/>
          <p:nvPr/>
        </p:nvSpPr>
        <p:spPr>
          <a:xfrm>
            <a:off x="1219200" y="4060788"/>
            <a:ext cx="242570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sz="1600"/>
              <a:t>ICLEI Global </a:t>
            </a:r>
          </a:p>
        </p:txBody>
      </p:sp>
      <p:sp>
        <p:nvSpPr>
          <p:cNvPr id="272" name="Shape 272"/>
          <p:cNvSpPr/>
          <p:nvPr/>
        </p:nvSpPr>
        <p:spPr>
          <a:xfrm>
            <a:off x="1219200" y="4881195"/>
            <a:ext cx="501650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sz="1600" dirty="0"/>
              <a:t>ICLEI-Local Governments for Sustainability </a:t>
            </a:r>
          </a:p>
        </p:txBody>
      </p:sp>
      <p:sp>
        <p:nvSpPr>
          <p:cNvPr id="273" name="Shape 273"/>
          <p:cNvSpPr/>
          <p:nvPr/>
        </p:nvSpPr>
        <p:spPr>
          <a:xfrm>
            <a:off x="1219200" y="5695434"/>
            <a:ext cx="242570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sz="1600"/>
              <a:t>www.iclei.org</a:t>
            </a:r>
          </a:p>
        </p:txBody>
      </p:sp>
      <p:pic>
        <p:nvPicPr>
          <p:cNvPr id="274" name="image62.png" descr="N:\12 Communications\Logos archive\CityTalk Blog\citytal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62600" y="1524000"/>
            <a:ext cx="2597099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5486400" y="2438398"/>
            <a:ext cx="34290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t>www.talkofthecities.iclei.org</a:t>
            </a:r>
          </a:p>
        </p:txBody>
      </p:sp>
      <p:sp>
        <p:nvSpPr>
          <p:cNvPr id="276" name="Shape 276"/>
          <p:cNvSpPr/>
          <p:nvPr/>
        </p:nvSpPr>
        <p:spPr>
          <a:xfrm>
            <a:off x="457200" y="1295400"/>
            <a:ext cx="8458202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5486400" y="3733800"/>
            <a:ext cx="289560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e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mail directly: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000000"/>
                </a:solidFill>
              </a:rPr>
              <a:t>smart.cities@iclei.org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Example: Vienna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2971800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3810000" cy="252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30000"/>
          <a:stretch>
            <a:fillRect/>
          </a:stretch>
        </p:blipFill>
        <p:spPr>
          <a:xfrm>
            <a:off x="3124200" y="1371600"/>
            <a:ext cx="276225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962" y="1371600"/>
            <a:ext cx="3183038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t="49180"/>
          <a:stretch>
            <a:fillRect/>
          </a:stretch>
        </p:blipFill>
        <p:spPr>
          <a:xfrm>
            <a:off x="4038600" y="4114800"/>
            <a:ext cx="4114800" cy="157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One example: Vienna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„</a:t>
            </a:r>
            <a:r>
              <a:rPr sz="2400" dirty="0" smtClean="0"/>
              <a:t>The key objective of Smart City Wien for 2050 is: best quality of living for all people in the city – combined with maximum resource preservation, which is brought about by comprehensive innovations.</a:t>
            </a:r>
            <a:r>
              <a:rPr lang="de-DE" sz="2400" dirty="0" smtClean="0"/>
              <a:t>"</a:t>
            </a:r>
          </a:p>
          <a:p>
            <a:r>
              <a:rPr lang="de-DE" sz="2400" dirty="0" smtClean="0"/>
              <a:t>„</a:t>
            </a:r>
            <a:r>
              <a:rPr sz="2400" dirty="0" smtClean="0"/>
              <a:t>A city of codetermination </a:t>
            </a:r>
            <a:r>
              <a:rPr lang="de-DE" sz="2400" dirty="0" smtClean="0"/>
              <a:t>a</a:t>
            </a:r>
            <a:r>
              <a:rPr sz="2400" dirty="0" smtClean="0"/>
              <a:t>nd </a:t>
            </a:r>
            <a:r>
              <a:rPr lang="de-DE" sz="2400" dirty="0" smtClean="0"/>
              <a:t>s</a:t>
            </a:r>
            <a:r>
              <a:rPr sz="2400" dirty="0" smtClean="0"/>
              <a:t>ocial</a:t>
            </a:r>
            <a:r>
              <a:rPr lang="de-DE" sz="2400" dirty="0" smtClean="0"/>
              <a:t> </a:t>
            </a:r>
            <a:r>
              <a:rPr sz="2400" dirty="0" smtClean="0"/>
              <a:t>justice</a:t>
            </a:r>
            <a:r>
              <a:rPr lang="de-DE" sz="2400" dirty="0" smtClean="0"/>
              <a:t>“</a:t>
            </a:r>
          </a:p>
          <a:p>
            <a:r>
              <a:rPr lang="de-DE" sz="2400" dirty="0" smtClean="0"/>
              <a:t>„</a:t>
            </a:r>
            <a:r>
              <a:rPr sz="2400" dirty="0" smtClean="0"/>
              <a:t>A city of green spaces and renewable energy</a:t>
            </a:r>
            <a:r>
              <a:rPr lang="de-DE" sz="2400" dirty="0" smtClean="0"/>
              <a:t>“</a:t>
            </a:r>
          </a:p>
          <a:p>
            <a:r>
              <a:rPr lang="de-DE" sz="2400" dirty="0" smtClean="0"/>
              <a:t>„</a:t>
            </a:r>
            <a:r>
              <a:rPr sz="2400" dirty="0" smtClean="0"/>
              <a:t>A city of equal </a:t>
            </a:r>
            <a:r>
              <a:rPr lang="de-DE" sz="2400" dirty="0" smtClean="0"/>
              <a:t>o</a:t>
            </a:r>
            <a:r>
              <a:rPr sz="2400" dirty="0" smtClean="0"/>
              <a:t>pportunities </a:t>
            </a:r>
            <a:r>
              <a:rPr lang="de-DE" sz="2400" dirty="0" smtClean="0"/>
              <a:t>f</a:t>
            </a:r>
            <a:r>
              <a:rPr sz="2400" dirty="0" smtClean="0"/>
              <a:t>or all generations</a:t>
            </a:r>
            <a:r>
              <a:rPr lang="de-DE" sz="2400" dirty="0" smtClean="0"/>
              <a:t>"</a:t>
            </a:r>
            <a:endParaRPr sz="2400" dirty="0" smtClean="0"/>
          </a:p>
          <a:p>
            <a:endParaRPr sz="2400" dirty="0" smtClean="0"/>
          </a:p>
          <a:p>
            <a:endParaRPr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solidFill>
            <a:srgbClr val="008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Purpose </a:t>
            </a:r>
            <a:r>
              <a:rPr lang="en-US" sz="4000" b="1" dirty="0">
                <a:solidFill>
                  <a:schemeClr val="bg1"/>
                </a:solidFill>
              </a:rPr>
              <a:t>of a smart city?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-304800"/>
            <a:ext cx="2895600" cy="156966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r"/>
            <a:endParaRPr lang="en-US" sz="2400" dirty="0" smtClean="0"/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Technological </a:t>
            </a:r>
            <a:r>
              <a:rPr lang="en-US" sz="2400" dirty="0"/>
              <a:t>progress?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33400" y="4724400"/>
            <a:ext cx="4648200" cy="461665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Citizen</a:t>
            </a:r>
            <a:r>
              <a:rPr lang="en-US" sz="2400" b="1" dirty="0"/>
              <a:t> </a:t>
            </a:r>
            <a:r>
              <a:rPr lang="en-US" sz="2400" dirty="0" smtClean="0"/>
              <a:t>empowerment?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838200" y="887848"/>
            <a:ext cx="3733800" cy="46166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</a:rPr>
              <a:t>Efficiency?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502920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</a:rPr>
              <a:t>Economic development?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4736812"/>
            <a:ext cx="4038600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‘because we want it’?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1828800"/>
            <a:ext cx="5029200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Better Services for citizens?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3374886"/>
            <a:ext cx="9144000" cy="1588"/>
          </a:xfrm>
          <a:prstGeom prst="line">
            <a:avLst/>
          </a:prstGeom>
          <a:ln w="38100" cap="flat" cmpd="sng" algn="ctr">
            <a:solidFill>
              <a:srgbClr val="FFED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3962400"/>
            <a:ext cx="40386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Sustainability?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41313"/>
            <a:ext cx="8001000" cy="39926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743200"/>
            <a:ext cx="9144000" cy="707886"/>
          </a:xfrm>
          <a:prstGeom prst="rect">
            <a:avLst/>
          </a:prstGeom>
          <a:solidFill>
            <a:srgbClr val="008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 role of people?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304800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End users?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71600" y="4648200"/>
            <a:ext cx="5334000" cy="46166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Subjects of analysis?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0"/>
            <a:ext cx="2743200" cy="1200328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‘City makers’ or consumers?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733800"/>
            <a:ext cx="5410200" cy="46166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Groups or individuals?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905000"/>
            <a:ext cx="5410200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Empowered agents?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451086"/>
            <a:ext cx="9144000" cy="1588"/>
          </a:xfrm>
          <a:prstGeom prst="line">
            <a:avLst/>
          </a:prstGeom>
          <a:ln w="38100" cap="flat" cmpd="sng" algn="ctr">
            <a:solidFill>
              <a:srgbClr val="FFED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9600" y="4572000"/>
            <a:ext cx="4953000" cy="461665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Participants in governance?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791200"/>
            <a:ext cx="5334000" cy="461665"/>
          </a:xfrm>
          <a:prstGeom prst="rect">
            <a:avLst/>
          </a:prstGeom>
          <a:solidFill>
            <a:srgbClr val="37609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Data points?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73314"/>
            <a:ext cx="9144000" cy="707886"/>
          </a:xfrm>
          <a:prstGeom prst="rect">
            <a:avLst/>
          </a:prstGeom>
          <a:solidFill>
            <a:srgbClr val="008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What’s worth the trade?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71117"/>
            <a:ext cx="4648200" cy="46166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Integrated systems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44424"/>
            <a:ext cx="4648200" cy="461665"/>
          </a:xfrm>
          <a:prstGeom prst="rect">
            <a:avLst/>
          </a:prstGeom>
          <a:solidFill>
            <a:srgbClr val="00808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Efficiency increase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25505"/>
            <a:ext cx="4648200" cy="461665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Monitoring &amp;  data mining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590800"/>
            <a:ext cx="4114800" cy="461665"/>
          </a:xfrm>
          <a:prstGeom prst="rect">
            <a:avLst/>
          </a:prstGeom>
          <a:solidFill>
            <a:srgbClr val="FFBA13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Resilience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653135"/>
            <a:ext cx="4114800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Privacy</a:t>
            </a:r>
            <a:r>
              <a:rPr lang="en-US" sz="2400" dirty="0" smtClean="0">
                <a:solidFill>
                  <a:srgbClr val="FFFFFF"/>
                </a:solidFill>
              </a:rPr>
              <a:t> &amp; data </a:t>
            </a:r>
            <a:r>
              <a:rPr lang="en-US" sz="2400" dirty="0">
                <a:solidFill>
                  <a:srgbClr val="FFFFFF"/>
                </a:solidFill>
              </a:rPr>
              <a:t>security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724400"/>
            <a:ext cx="4114801" cy="4616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Absolute resource use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979612"/>
            <a:ext cx="9144000" cy="1588"/>
          </a:xfrm>
          <a:prstGeom prst="line">
            <a:avLst/>
          </a:prstGeom>
          <a:ln w="38100" cap="flat" cmpd="sng" algn="ctr">
            <a:solidFill>
              <a:srgbClr val="FFED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5257800" cy="5652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8575" y="1295400"/>
            <a:ext cx="9142225" cy="83099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Analyze, Act, </a:t>
            </a:r>
            <a:r>
              <a:rPr lang="en-US" sz="2400" b="1" dirty="0" err="1" smtClean="0">
                <a:solidFill>
                  <a:srgbClr val="FFFFFF"/>
                </a:solidFill>
              </a:rPr>
              <a:t>Accellerate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-&gt; Repeat!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8575" y="2286000"/>
            <a:ext cx="9142225" cy="830997"/>
          </a:xfrm>
          <a:prstGeom prst="rect">
            <a:avLst/>
          </a:prstGeom>
          <a:solidFill>
            <a:srgbClr val="FF7E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Involve stakeholders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&amp; citizens.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5000" y="1371600"/>
            <a:ext cx="10665930" cy="461665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Technologies change. People change. Cities change.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9142225" cy="461665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Smart </a:t>
            </a:r>
            <a:r>
              <a:rPr lang="en-US" sz="2400" b="1" dirty="0">
                <a:solidFill>
                  <a:srgbClr val="FFFFFF"/>
                </a:solidFill>
              </a:rPr>
              <a:t>cities </a:t>
            </a:r>
            <a:r>
              <a:rPr lang="en-US" sz="2400" b="1" dirty="0" smtClean="0">
                <a:solidFill>
                  <a:srgbClr val="FFFFFF"/>
                </a:solidFill>
              </a:rPr>
              <a:t>learn continuously and share knowledge.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04530" y="2967335"/>
            <a:ext cx="8735905" cy="46166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FFFF"/>
                </a:solidFill>
              </a:rPr>
              <a:t>Smart</a:t>
            </a:r>
            <a:r>
              <a:rPr lang="en-US" sz="2400" b="1" dirty="0" smtClean="0">
                <a:solidFill>
                  <a:srgbClr val="FFFFFF"/>
                </a:solidFill>
              </a:rPr>
              <a:t> cities follow </a:t>
            </a:r>
            <a:r>
              <a:rPr lang="en-US" sz="2400" b="1" dirty="0">
                <a:solidFill>
                  <a:srgbClr val="FFFFFF"/>
                </a:solidFill>
              </a:rPr>
              <a:t>sustainability principles.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729335"/>
            <a:ext cx="9142225" cy="461665"/>
          </a:xfrm>
          <a:prstGeom prst="rect">
            <a:avLst/>
          </a:prstGeom>
          <a:solidFill>
            <a:srgbClr val="FF7E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Smart Cities bridge silos and work with all stakeholders.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28800" y="4495800"/>
            <a:ext cx="82296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					Smartness is a means.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					Sustainability is the goal.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  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5988C2-3F26-4190-8FCF-D88B07A1FD2B}"/>
</file>

<file path=customXml/itemProps2.xml><?xml version="1.0" encoding="utf-8"?>
<ds:datastoreItem xmlns:ds="http://schemas.openxmlformats.org/officeDocument/2006/customXml" ds:itemID="{261D669B-72D4-4889-B964-0BC78B66E501}"/>
</file>

<file path=customXml/itemProps3.xml><?xml version="1.0" encoding="utf-8"?>
<ds:datastoreItem xmlns:ds="http://schemas.openxmlformats.org/officeDocument/2006/customXml" ds:itemID="{9C8D0552-7E70-4681-B56D-B5E4B3E36D1B}"/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433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Slide 1</vt:lpstr>
      <vt:lpstr>One Example: Vienna</vt:lpstr>
      <vt:lpstr>One example: Vienna</vt:lpstr>
      <vt:lpstr>Slide 4</vt:lpstr>
      <vt:lpstr>Slide 5</vt:lpstr>
      <vt:lpstr>Slide 6</vt:lpstr>
      <vt:lpstr>Slide 7</vt:lpstr>
      <vt:lpstr>Slide 8</vt:lpstr>
      <vt:lpstr>Slide 9</vt:lpstr>
      <vt:lpstr>Slide 10</vt:lpstr>
      <vt:lpstr>Connect with us!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Keener</dc:creator>
  <cp:lastModifiedBy>Roman Serdar Mendle</cp:lastModifiedBy>
  <cp:revision>191</cp:revision>
  <cp:lastPrinted>2015-11-17T10:36:24Z</cp:lastPrinted>
  <dcterms:created xsi:type="dcterms:W3CDTF">2016-05-17T16:08:21Z</dcterms:created>
  <dcterms:modified xsi:type="dcterms:W3CDTF">2016-05-17T16:28:30Z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