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E188-E653-4EBD-AFD9-F836EBA305BC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F48F8-B14B-41A5-8694-D141F24AA432}" type="slidenum">
              <a:rPr lang="it-IT" smtClean="0"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E188-E653-4EBD-AFD9-F836EBA305BC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F48F8-B14B-41A5-8694-D141F24AA43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E188-E653-4EBD-AFD9-F836EBA305BC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F48F8-B14B-41A5-8694-D141F24AA43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E188-E653-4EBD-AFD9-F836EBA305BC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F48F8-B14B-41A5-8694-D141F24AA43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E188-E653-4EBD-AFD9-F836EBA305BC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F48F8-B14B-41A5-8694-D141F24AA432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E188-E653-4EBD-AFD9-F836EBA305BC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F48F8-B14B-41A5-8694-D141F24AA43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E188-E653-4EBD-AFD9-F836EBA305BC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F48F8-B14B-41A5-8694-D141F24AA43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E188-E653-4EBD-AFD9-F836EBA305BC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F48F8-B14B-41A5-8694-D141F24AA43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E188-E653-4EBD-AFD9-F836EBA305BC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F48F8-B14B-41A5-8694-D141F24AA432}" type="slidenum">
              <a:rPr lang="it-IT" smtClean="0"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E188-E653-4EBD-AFD9-F836EBA305BC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F48F8-B14B-41A5-8694-D141F24AA43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B7E188-E653-4EBD-AFD9-F836EBA305BC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F48F8-B14B-41A5-8694-D141F24AA432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B7E188-E653-4EBD-AFD9-F836EBA305BC}" type="datetimeFigureOut">
              <a:rPr lang="it-IT" smtClean="0"/>
              <a:t>03/05/2016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72F48F8-B14B-41A5-8694-D141F24AA432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gcn.com/articles/2014/05/30/~/media/GIG/GCN/Redesign/Articles/2014/May/cit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828" y="5055833"/>
            <a:ext cx="3812635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Deputato\Desktop\camera_dei_deputati_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520" y="188640"/>
            <a:ext cx="1525093" cy="762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upload.wikimedia.org/wikipedia/it/thumb/5/51/PartitoDemocratico.svg/1280px-PartitoDemocratico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589240"/>
            <a:ext cx="1507175" cy="120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74973" y="1700808"/>
            <a:ext cx="7406640" cy="1472184"/>
          </a:xfrm>
        </p:spPr>
        <p:txBody>
          <a:bodyPr>
            <a:noAutofit/>
          </a:bodyPr>
          <a:lstStyle/>
          <a:p>
            <a:pPr algn="just"/>
            <a:r>
              <a:rPr lang="it-IT" sz="3500" dirty="0" err="1" smtClean="0"/>
              <a:t>Arran</a:t>
            </a:r>
            <a:r>
              <a:rPr lang="it-IT" sz="3500" dirty="0" err="1" smtClean="0">
                <a:solidFill>
                  <a:schemeClr val="accent1"/>
                </a:solidFill>
              </a:rPr>
              <a:t>ge</a:t>
            </a:r>
            <a:r>
              <a:rPr lang="it-IT" sz="3500" dirty="0" err="1" smtClean="0"/>
              <a:t>ments</a:t>
            </a:r>
            <a:r>
              <a:rPr lang="it-IT" sz="3500" dirty="0" smtClean="0"/>
              <a:t> to </a:t>
            </a:r>
            <a:r>
              <a:rPr lang="it-IT" sz="3500" dirty="0" err="1" smtClean="0"/>
              <a:t>encourage</a:t>
            </a:r>
            <a:r>
              <a:rPr lang="it-IT" sz="3500" dirty="0" smtClean="0"/>
              <a:t> </a:t>
            </a:r>
            <a:r>
              <a:rPr lang="it-IT" sz="3500" dirty="0" err="1" smtClean="0"/>
              <a:t>innovation</a:t>
            </a:r>
            <a:r>
              <a:rPr lang="it-IT" sz="3500" dirty="0" smtClean="0"/>
              <a:t> </a:t>
            </a:r>
            <a:r>
              <a:rPr lang="it-IT" sz="3500" dirty="0"/>
              <a:t>and </a:t>
            </a:r>
            <a:r>
              <a:rPr lang="it-IT" sz="3500" dirty="0" err="1" smtClean="0"/>
              <a:t>tech</a:t>
            </a:r>
            <a:r>
              <a:rPr lang="it-IT" sz="3500" dirty="0" err="1" smtClean="0">
                <a:solidFill>
                  <a:schemeClr val="tx2"/>
                </a:solidFill>
              </a:rPr>
              <a:t>n</a:t>
            </a:r>
            <a:r>
              <a:rPr lang="it-IT" sz="3500" dirty="0" err="1" smtClean="0">
                <a:solidFill>
                  <a:schemeClr val="accent1"/>
                </a:solidFill>
              </a:rPr>
              <a:t>ol</a:t>
            </a:r>
            <a:r>
              <a:rPr lang="it-IT" sz="3500" dirty="0" err="1" smtClean="0"/>
              <a:t>ogical</a:t>
            </a:r>
            <a:r>
              <a:rPr lang="it-IT" sz="3500" dirty="0" smtClean="0"/>
              <a:t> </a:t>
            </a:r>
            <a:r>
              <a:rPr lang="it-IT" sz="3500" dirty="0" err="1" smtClean="0"/>
              <a:t>development</a:t>
            </a:r>
            <a:r>
              <a:rPr lang="it-IT" sz="3500" dirty="0" smtClean="0"/>
              <a:t> in </a:t>
            </a:r>
            <a:r>
              <a:rPr lang="it-IT" sz="3500" dirty="0" err="1" smtClean="0"/>
              <a:t>cities</a:t>
            </a:r>
            <a:r>
              <a:rPr lang="it-IT" sz="3500" dirty="0" smtClean="0"/>
              <a:t> – Bill 3</a:t>
            </a:r>
            <a:r>
              <a:rPr lang="it-IT" sz="3500" dirty="0" smtClean="0">
                <a:solidFill>
                  <a:schemeClr val="tx2"/>
                </a:solidFill>
              </a:rPr>
              <a:t>57</a:t>
            </a:r>
            <a:r>
              <a:rPr lang="it-IT" sz="3500" dirty="0" smtClean="0"/>
              <a:t>1</a:t>
            </a:r>
            <a:endParaRPr lang="it-IT" sz="3500" dirty="0"/>
          </a:p>
        </p:txBody>
      </p:sp>
      <p:sp>
        <p:nvSpPr>
          <p:cNvPr id="5" name="Rettangolo 4"/>
          <p:cNvSpPr/>
          <p:nvPr/>
        </p:nvSpPr>
        <p:spPr>
          <a:xfrm>
            <a:off x="4860032" y="2708920"/>
            <a:ext cx="3745482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 smtClean="0">
                <a:solidFill>
                  <a:schemeClr val="tx2"/>
                </a:solidFill>
                <a:latin typeface="+mj-lt"/>
              </a:rPr>
              <a:t>Presentation by Silvia </a:t>
            </a:r>
            <a:r>
              <a:rPr lang="it-IT" b="1" dirty="0" err="1" smtClean="0">
                <a:solidFill>
                  <a:schemeClr val="tx2"/>
                </a:solidFill>
                <a:latin typeface="+mj-lt"/>
              </a:rPr>
              <a:t>Fregole</a:t>
            </a:r>
            <a:r>
              <a:rPr lang="it-IT" b="1" dirty="0" err="1" smtClean="0">
                <a:solidFill>
                  <a:schemeClr val="accent1"/>
                </a:solidFill>
                <a:latin typeface="+mj-lt"/>
              </a:rPr>
              <a:t>nt</a:t>
            </a:r>
            <a:r>
              <a:rPr lang="it-IT" b="1" dirty="0" smtClean="0">
                <a:solidFill>
                  <a:schemeClr val="accent1"/>
                </a:solidFill>
                <a:latin typeface="+mj-lt"/>
              </a:rPr>
              <a:t>,</a:t>
            </a:r>
            <a:r>
              <a:rPr lang="it-IT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+mj-lt"/>
              </a:rPr>
              <a:t>Deputy</a:t>
            </a:r>
            <a:r>
              <a:rPr lang="it-IT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+mj-lt"/>
              </a:rPr>
              <a:t>Chief</a:t>
            </a:r>
            <a:r>
              <a:rPr lang="it-IT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+mj-lt"/>
              </a:rPr>
              <a:t>Whip</a:t>
            </a:r>
            <a:r>
              <a:rPr lang="it-IT" b="1" dirty="0" smtClean="0">
                <a:solidFill>
                  <a:schemeClr val="tx2"/>
                </a:solidFill>
                <a:latin typeface="+mj-lt"/>
              </a:rPr>
              <a:t> of PD Gro</a:t>
            </a:r>
            <a:r>
              <a:rPr lang="it-IT" b="1" dirty="0" smtClean="0">
                <a:solidFill>
                  <a:schemeClr val="accent1"/>
                </a:solidFill>
                <a:latin typeface="+mj-lt"/>
              </a:rPr>
              <a:t>up</a:t>
            </a:r>
            <a:r>
              <a:rPr lang="it-IT" b="1" dirty="0" smtClean="0">
                <a:solidFill>
                  <a:schemeClr val="tx2"/>
                </a:solidFill>
                <a:latin typeface="+mj-lt"/>
              </a:rPr>
              <a:t> in</a:t>
            </a:r>
            <a:r>
              <a:rPr lang="it-IT" b="1" dirty="0" smtClean="0">
                <a:solidFill>
                  <a:schemeClr val="accent1"/>
                </a:solidFill>
                <a:latin typeface="+mj-lt"/>
              </a:rPr>
              <a:t> t</a:t>
            </a:r>
            <a:r>
              <a:rPr lang="it-IT" b="1" dirty="0" smtClean="0">
                <a:solidFill>
                  <a:schemeClr val="tx2"/>
                </a:solidFill>
                <a:latin typeface="+mj-lt"/>
              </a:rPr>
              <a:t>he </a:t>
            </a:r>
            <a:r>
              <a:rPr lang="it-IT" b="1" dirty="0" err="1" smtClean="0">
                <a:solidFill>
                  <a:schemeClr val="tx2"/>
                </a:solidFill>
                <a:latin typeface="+mj-lt"/>
              </a:rPr>
              <a:t>Italian</a:t>
            </a:r>
            <a:r>
              <a:rPr lang="it-IT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+mj-lt"/>
              </a:rPr>
              <a:t>Chamber</a:t>
            </a:r>
            <a:r>
              <a:rPr lang="it-IT" b="1" dirty="0" smtClean="0">
                <a:solidFill>
                  <a:schemeClr val="tx2"/>
                </a:solidFill>
                <a:latin typeface="+mj-lt"/>
              </a:rPr>
              <a:t> of </a:t>
            </a:r>
            <a:r>
              <a:rPr lang="it-IT" b="1" dirty="0" err="1" smtClean="0">
                <a:solidFill>
                  <a:schemeClr val="tx2"/>
                </a:solidFill>
                <a:latin typeface="+mj-lt"/>
              </a:rPr>
              <a:t>Dep</a:t>
            </a:r>
            <a:r>
              <a:rPr lang="it-IT" b="1" dirty="0" err="1" smtClean="0">
                <a:solidFill>
                  <a:schemeClr val="accent1"/>
                </a:solidFill>
                <a:latin typeface="+mj-lt"/>
              </a:rPr>
              <a:t>ut</a:t>
            </a:r>
            <a:r>
              <a:rPr lang="it-IT" b="1" dirty="0" err="1" smtClean="0">
                <a:solidFill>
                  <a:schemeClr val="tx2"/>
                </a:solidFill>
                <a:latin typeface="+mj-lt"/>
              </a:rPr>
              <a:t>ies</a:t>
            </a:r>
            <a:endParaRPr lang="it-IT" b="1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7" name="Connettore 1 6"/>
          <p:cNvCxnSpPr/>
          <p:nvPr/>
        </p:nvCxnSpPr>
        <p:spPr>
          <a:xfrm flipV="1">
            <a:off x="5004048" y="2924944"/>
            <a:ext cx="4139952" cy="3933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4139952" y="2348880"/>
            <a:ext cx="5004048" cy="45091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971600" y="476672"/>
            <a:ext cx="8172400" cy="63813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tangolo 11"/>
          <p:cNvSpPr/>
          <p:nvPr/>
        </p:nvSpPr>
        <p:spPr>
          <a:xfrm>
            <a:off x="717075" y="4873693"/>
            <a:ext cx="216024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Rome, 19 </a:t>
            </a:r>
            <a:r>
              <a:rPr lang="it-IT" dirty="0" err="1" smtClean="0">
                <a:solidFill>
                  <a:schemeClr val="tx2"/>
                </a:solidFill>
              </a:rPr>
              <a:t>May</a:t>
            </a:r>
            <a:r>
              <a:rPr lang="it-IT" dirty="0" smtClean="0">
                <a:solidFill>
                  <a:schemeClr val="tx2"/>
                </a:solidFill>
              </a:rPr>
              <a:t> 2016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21" name="Ovale 20"/>
          <p:cNvSpPr/>
          <p:nvPr/>
        </p:nvSpPr>
        <p:spPr>
          <a:xfrm>
            <a:off x="1043608" y="836712"/>
            <a:ext cx="432048" cy="381273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75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Deputato\Desktop\camera_dei_deputati_i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520" y="188640"/>
            <a:ext cx="1525093" cy="762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ttore 1 6"/>
          <p:cNvCxnSpPr/>
          <p:nvPr/>
        </p:nvCxnSpPr>
        <p:spPr>
          <a:xfrm flipV="1">
            <a:off x="5004048" y="2924944"/>
            <a:ext cx="4139952" cy="3933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4139952" y="2348880"/>
            <a:ext cx="5004048" cy="45091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971600" y="476672"/>
            <a:ext cx="8172400" cy="63813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e 20"/>
          <p:cNvSpPr/>
          <p:nvPr/>
        </p:nvSpPr>
        <p:spPr>
          <a:xfrm>
            <a:off x="1043608" y="836712"/>
            <a:ext cx="432048" cy="381273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  <p:pic>
        <p:nvPicPr>
          <p:cNvPr id="1026" name="Picture 2" descr="https://upload.wikimedia.org/wikipedia/it/thumb/5/51/PartitoDemocratico.svg/1280px-PartitoDemocratic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960" y="5652260"/>
            <a:ext cx="1507175" cy="120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09604" y="6418068"/>
            <a:ext cx="7400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2"/>
                </a:solidFill>
              </a:rPr>
              <a:t>Presentation of Silvia </a:t>
            </a:r>
            <a:r>
              <a:rPr lang="it-IT" sz="1400" b="1" dirty="0" err="1">
                <a:solidFill>
                  <a:schemeClr val="tx2"/>
                </a:solidFill>
              </a:rPr>
              <a:t>Fregolent</a:t>
            </a:r>
            <a:r>
              <a:rPr lang="it-IT" sz="1400" b="1" dirty="0">
                <a:solidFill>
                  <a:schemeClr val="tx2"/>
                </a:solidFill>
              </a:rPr>
              <a:t>, Vice-</a:t>
            </a:r>
            <a:r>
              <a:rPr lang="it-IT" sz="1400" b="1" dirty="0" err="1">
                <a:solidFill>
                  <a:schemeClr val="tx2"/>
                </a:solidFill>
              </a:rPr>
              <a:t>President</a:t>
            </a:r>
            <a:r>
              <a:rPr lang="it-IT" sz="1400" b="1" dirty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accent1"/>
                </a:solidFill>
              </a:rPr>
              <a:t>of</a:t>
            </a:r>
            <a:r>
              <a:rPr lang="it-IT" sz="1400" b="1" dirty="0">
                <a:solidFill>
                  <a:schemeClr val="tx2"/>
                </a:solidFill>
              </a:rPr>
              <a:t> PD Gro</a:t>
            </a:r>
            <a:r>
              <a:rPr lang="it-IT" sz="1400" b="1" dirty="0">
                <a:solidFill>
                  <a:schemeClr val="accent1"/>
                </a:solidFill>
              </a:rPr>
              <a:t>up</a:t>
            </a:r>
            <a:r>
              <a:rPr lang="it-IT" sz="1400" b="1" dirty="0">
                <a:solidFill>
                  <a:schemeClr val="tx2"/>
                </a:solidFill>
              </a:rPr>
              <a:t> in the </a:t>
            </a:r>
            <a:r>
              <a:rPr lang="it-IT" sz="1400" b="1" dirty="0" err="1" smtClean="0">
                <a:solidFill>
                  <a:schemeClr val="tx2"/>
                </a:solidFill>
              </a:rPr>
              <a:t>Chamber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tx2"/>
                </a:solidFill>
              </a:rPr>
              <a:t>of </a:t>
            </a:r>
            <a:r>
              <a:rPr lang="it-IT" sz="1400" b="1" dirty="0" err="1" smtClean="0">
                <a:solidFill>
                  <a:schemeClr val="tx2"/>
                </a:solidFill>
              </a:rPr>
              <a:t>Deputies</a:t>
            </a:r>
            <a:endParaRPr lang="it-IT" sz="1400" b="1" dirty="0">
              <a:solidFill>
                <a:schemeClr val="tx2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196316" y="1033319"/>
            <a:ext cx="5614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 smtClean="0">
                <a:solidFill>
                  <a:schemeClr val="tx2"/>
                </a:solidFill>
              </a:rPr>
              <a:t>Present</a:t>
            </a:r>
            <a:r>
              <a:rPr lang="it-IT" sz="2000" b="1" dirty="0" smtClean="0">
                <a:solidFill>
                  <a:schemeClr val="tx2"/>
                </a:solidFill>
              </a:rPr>
              <a:t> </a:t>
            </a:r>
            <a:r>
              <a:rPr lang="it-IT" sz="2000" b="1" dirty="0" err="1" smtClean="0">
                <a:solidFill>
                  <a:schemeClr val="tx2"/>
                </a:solidFill>
              </a:rPr>
              <a:t>framework</a:t>
            </a:r>
            <a:endParaRPr lang="it-IT" sz="2000" dirty="0">
              <a:solidFill>
                <a:schemeClr val="tx2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403648" y="1700808"/>
            <a:ext cx="7200800" cy="38884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 err="1" smtClean="0">
                <a:solidFill>
                  <a:schemeClr val="tx2"/>
                </a:solidFill>
              </a:rPr>
              <a:t>Fragmented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</a:p>
          <a:p>
            <a:pPr algn="just"/>
            <a:r>
              <a:rPr lang="it-IT" dirty="0" err="1" smtClean="0">
                <a:solidFill>
                  <a:schemeClr val="tx2"/>
                </a:solidFill>
              </a:rPr>
              <a:t>regulatory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</a:p>
          <a:p>
            <a:pPr algn="just"/>
            <a:r>
              <a:rPr lang="it-IT" dirty="0" err="1" smtClean="0">
                <a:solidFill>
                  <a:schemeClr val="tx2"/>
                </a:solidFill>
              </a:rPr>
              <a:t>framework</a:t>
            </a:r>
            <a:r>
              <a:rPr lang="it-IT" dirty="0" smtClean="0">
                <a:solidFill>
                  <a:schemeClr val="tx2"/>
                </a:solidFill>
              </a:rPr>
              <a:t> 		</a:t>
            </a:r>
            <a:endParaRPr lang="it-IT" dirty="0" smtClean="0">
              <a:solidFill>
                <a:schemeClr val="tx2"/>
              </a:solidFill>
              <a:sym typeface="Wingdings" panose="05000000000000000000" pitchFamily="2" charset="2"/>
            </a:endParaRPr>
          </a:p>
        </p:txBody>
      </p:sp>
      <p:cxnSp>
        <p:nvCxnSpPr>
          <p:cNvPr id="10" name="Connettore 2 9"/>
          <p:cNvCxnSpPr/>
          <p:nvPr/>
        </p:nvCxnSpPr>
        <p:spPr>
          <a:xfrm flipV="1">
            <a:off x="2843808" y="2430180"/>
            <a:ext cx="988849" cy="854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3866528" y="2060848"/>
            <a:ext cx="3944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b="1" dirty="0" err="1" smtClean="0">
                <a:solidFill>
                  <a:schemeClr val="tx2"/>
                </a:solidFill>
              </a:rPr>
              <a:t>Heterogeneous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initiatives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at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local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level</a:t>
            </a:r>
            <a:endParaRPr lang="it-IT" dirty="0">
              <a:solidFill>
                <a:schemeClr val="tx2"/>
              </a:solidFill>
            </a:endParaRPr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2843808" y="3356992"/>
            <a:ext cx="922567" cy="1885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563888" y="2859995"/>
            <a:ext cx="46747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solidFill>
                  <a:schemeClr val="tx2"/>
                </a:solidFill>
              </a:rPr>
              <a:t>Dispersion</a:t>
            </a:r>
            <a:r>
              <a:rPr lang="it-IT" dirty="0" smtClean="0">
                <a:solidFill>
                  <a:schemeClr val="tx2"/>
                </a:solidFill>
              </a:rPr>
              <a:t> of </a:t>
            </a:r>
            <a:r>
              <a:rPr lang="it-IT" dirty="0" err="1" smtClean="0">
                <a:solidFill>
                  <a:schemeClr val="tx2"/>
                </a:solidFill>
              </a:rPr>
              <a:t>innovation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initiatives</a:t>
            </a:r>
            <a:r>
              <a:rPr lang="it-IT" dirty="0" smtClean="0">
                <a:solidFill>
                  <a:schemeClr val="tx2"/>
                </a:solidFill>
              </a:rPr>
              <a:t> and </a:t>
            </a:r>
            <a:r>
              <a:rPr lang="it-IT" b="1" dirty="0" err="1" smtClean="0">
                <a:solidFill>
                  <a:schemeClr val="tx2"/>
                </a:solidFill>
              </a:rPr>
              <a:t>difficulties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for </a:t>
            </a:r>
            <a:r>
              <a:rPr lang="it-IT" dirty="0" err="1" smtClean="0">
                <a:solidFill>
                  <a:schemeClr val="tx2"/>
                </a:solidFill>
              </a:rPr>
              <a:t>local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administrations</a:t>
            </a:r>
            <a:r>
              <a:rPr lang="it-IT" dirty="0" smtClean="0">
                <a:solidFill>
                  <a:schemeClr val="tx2"/>
                </a:solidFill>
              </a:rPr>
              <a:t> to </a:t>
            </a:r>
            <a:r>
              <a:rPr lang="it-IT" dirty="0" err="1" smtClean="0">
                <a:solidFill>
                  <a:schemeClr val="tx2"/>
                </a:solidFill>
              </a:rPr>
              <a:t>have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access</a:t>
            </a:r>
            <a:r>
              <a:rPr lang="it-IT" dirty="0" smtClean="0">
                <a:solidFill>
                  <a:schemeClr val="tx2"/>
                </a:solidFill>
              </a:rPr>
              <a:t> to </a:t>
            </a:r>
            <a:r>
              <a:rPr lang="it-IT" dirty="0" err="1" smtClean="0">
                <a:solidFill>
                  <a:schemeClr val="tx2"/>
                </a:solidFill>
              </a:rPr>
              <a:t>financing</a:t>
            </a:r>
            <a:endParaRPr lang="it-IT" dirty="0">
              <a:solidFill>
                <a:schemeClr val="tx2"/>
              </a:solidFill>
            </a:endParaRPr>
          </a:p>
        </p:txBody>
      </p:sp>
      <p:cxnSp>
        <p:nvCxnSpPr>
          <p:cNvPr id="18" name="Connettore 2 17"/>
          <p:cNvCxnSpPr/>
          <p:nvPr/>
        </p:nvCxnSpPr>
        <p:spPr>
          <a:xfrm>
            <a:off x="2843808" y="3861048"/>
            <a:ext cx="909603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3419872" y="4132066"/>
            <a:ext cx="4553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>
                <a:solidFill>
                  <a:schemeClr val="tx2"/>
                </a:solidFill>
              </a:rPr>
              <a:t>Need</a:t>
            </a:r>
            <a:r>
              <a:rPr lang="it-IT" dirty="0" smtClean="0">
                <a:solidFill>
                  <a:schemeClr val="tx2"/>
                </a:solidFill>
              </a:rPr>
              <a:t> to </a:t>
            </a:r>
            <a:r>
              <a:rPr lang="it-IT" dirty="0" err="1" smtClean="0">
                <a:solidFill>
                  <a:schemeClr val="tx2"/>
                </a:solidFill>
              </a:rPr>
              <a:t>bring</a:t>
            </a:r>
            <a:r>
              <a:rPr lang="it-IT" dirty="0" smtClean="0">
                <a:solidFill>
                  <a:schemeClr val="tx2"/>
                </a:solidFill>
              </a:rPr>
              <a:t> back </a:t>
            </a:r>
            <a:r>
              <a:rPr lang="it-IT" b="1" dirty="0" err="1" smtClean="0">
                <a:solidFill>
                  <a:schemeClr val="tx2"/>
                </a:solidFill>
              </a:rPr>
              <a:t>unity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and </a:t>
            </a:r>
            <a:r>
              <a:rPr lang="it-IT" b="1" dirty="0" err="1" smtClean="0">
                <a:solidFill>
                  <a:schemeClr val="tx2"/>
                </a:solidFill>
              </a:rPr>
              <a:t>develop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a </a:t>
            </a:r>
            <a:r>
              <a:rPr lang="it-IT" b="1" dirty="0" err="1" smtClean="0">
                <a:solidFill>
                  <a:schemeClr val="tx2"/>
                </a:solidFill>
              </a:rPr>
              <a:t>coordinated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framework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for </a:t>
            </a:r>
            <a:r>
              <a:rPr lang="it-IT" dirty="0" err="1" smtClean="0">
                <a:solidFill>
                  <a:schemeClr val="tx2"/>
                </a:solidFill>
              </a:rPr>
              <a:t>initiatives</a:t>
            </a:r>
            <a:r>
              <a:rPr lang="it-IT" dirty="0" smtClean="0">
                <a:solidFill>
                  <a:schemeClr val="tx2"/>
                </a:solidFill>
              </a:rPr>
              <a:t> in the </a:t>
            </a:r>
            <a:r>
              <a:rPr lang="it-IT" dirty="0" err="1" smtClean="0">
                <a:solidFill>
                  <a:schemeClr val="tx2"/>
                </a:solidFill>
              </a:rPr>
              <a:t>fields</a:t>
            </a:r>
            <a:r>
              <a:rPr lang="it-IT" dirty="0" smtClean="0">
                <a:solidFill>
                  <a:schemeClr val="tx2"/>
                </a:solidFill>
              </a:rPr>
              <a:t> of city </a:t>
            </a:r>
            <a:r>
              <a:rPr lang="it-IT" dirty="0" err="1" smtClean="0">
                <a:solidFill>
                  <a:schemeClr val="tx2"/>
                </a:solidFill>
              </a:rPr>
              <a:t>innovation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and </a:t>
            </a:r>
            <a:r>
              <a:rPr lang="it-IT" dirty="0" err="1" smtClean="0">
                <a:solidFill>
                  <a:schemeClr val="tx2"/>
                </a:solidFill>
              </a:rPr>
              <a:t>technological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development</a:t>
            </a:r>
            <a:r>
              <a:rPr lang="it-IT" dirty="0" smtClean="0">
                <a:solidFill>
                  <a:schemeClr val="tx2"/>
                </a:solidFill>
              </a:rPr>
              <a:t> (</a:t>
            </a:r>
            <a:r>
              <a:rPr lang="it-IT" i="1" dirty="0" err="1" smtClean="0">
                <a:solidFill>
                  <a:schemeClr val="tx2"/>
                </a:solidFill>
              </a:rPr>
              <a:t>smart</a:t>
            </a:r>
            <a:r>
              <a:rPr lang="it-IT" i="1" dirty="0" smtClean="0">
                <a:solidFill>
                  <a:schemeClr val="tx2"/>
                </a:solidFill>
              </a:rPr>
              <a:t> city</a:t>
            </a:r>
            <a:r>
              <a:rPr lang="it-IT" dirty="0" smtClean="0">
                <a:solidFill>
                  <a:schemeClr val="tx2"/>
                </a:solidFill>
              </a:rPr>
              <a:t>)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6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Deputato\Desktop\camera_dei_deputati_i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520" y="188640"/>
            <a:ext cx="1525093" cy="762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ttore 1 6"/>
          <p:cNvCxnSpPr/>
          <p:nvPr/>
        </p:nvCxnSpPr>
        <p:spPr>
          <a:xfrm flipV="1">
            <a:off x="5004048" y="2924944"/>
            <a:ext cx="4139952" cy="3933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4139952" y="2348880"/>
            <a:ext cx="5004048" cy="45091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971600" y="476672"/>
            <a:ext cx="8172400" cy="63813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e 20"/>
          <p:cNvSpPr/>
          <p:nvPr/>
        </p:nvSpPr>
        <p:spPr>
          <a:xfrm>
            <a:off x="1043608" y="836712"/>
            <a:ext cx="432048" cy="381273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  <p:pic>
        <p:nvPicPr>
          <p:cNvPr id="1026" name="Picture 2" descr="https://upload.wikimedia.org/wikipedia/it/thumb/5/51/PartitoDemocratico.svg/1280px-PartitoDemocratic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960" y="5652260"/>
            <a:ext cx="1507175" cy="120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09604" y="6418068"/>
            <a:ext cx="7400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2"/>
                </a:solidFill>
              </a:rPr>
              <a:t>Presentation of Silvia </a:t>
            </a:r>
            <a:r>
              <a:rPr lang="it-IT" sz="1400" b="1" dirty="0" err="1">
                <a:solidFill>
                  <a:schemeClr val="tx2"/>
                </a:solidFill>
              </a:rPr>
              <a:t>Fregolent</a:t>
            </a:r>
            <a:r>
              <a:rPr lang="it-IT" sz="1400" b="1" dirty="0">
                <a:solidFill>
                  <a:schemeClr val="tx2"/>
                </a:solidFill>
              </a:rPr>
              <a:t>, Vice-</a:t>
            </a:r>
            <a:r>
              <a:rPr lang="it-IT" sz="1400" b="1" dirty="0" err="1">
                <a:solidFill>
                  <a:schemeClr val="tx2"/>
                </a:solidFill>
              </a:rPr>
              <a:t>President</a:t>
            </a:r>
            <a:r>
              <a:rPr lang="it-IT" sz="1400" b="1" dirty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accent1"/>
                </a:solidFill>
              </a:rPr>
              <a:t>of</a:t>
            </a:r>
            <a:r>
              <a:rPr lang="it-IT" sz="1400" b="1" dirty="0">
                <a:solidFill>
                  <a:schemeClr val="tx2"/>
                </a:solidFill>
              </a:rPr>
              <a:t> PD Gro</a:t>
            </a:r>
            <a:r>
              <a:rPr lang="it-IT" sz="1400" b="1" dirty="0">
                <a:solidFill>
                  <a:schemeClr val="accent1"/>
                </a:solidFill>
              </a:rPr>
              <a:t>up</a:t>
            </a:r>
            <a:r>
              <a:rPr lang="it-IT" sz="1400" b="1" dirty="0">
                <a:solidFill>
                  <a:schemeClr val="tx2"/>
                </a:solidFill>
              </a:rPr>
              <a:t> in the </a:t>
            </a:r>
            <a:r>
              <a:rPr lang="it-IT" sz="1400" b="1" dirty="0" err="1" smtClean="0">
                <a:solidFill>
                  <a:schemeClr val="tx2"/>
                </a:solidFill>
              </a:rPr>
              <a:t>Chamber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tx2"/>
                </a:solidFill>
              </a:rPr>
              <a:t>of </a:t>
            </a:r>
            <a:r>
              <a:rPr lang="it-IT" sz="1400" b="1" dirty="0" err="1" smtClean="0">
                <a:solidFill>
                  <a:schemeClr val="tx2"/>
                </a:solidFill>
              </a:rPr>
              <a:t>Deputies</a:t>
            </a:r>
            <a:endParaRPr lang="it-IT" sz="1400" b="1" dirty="0">
              <a:solidFill>
                <a:schemeClr val="tx2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196316" y="1016958"/>
            <a:ext cx="5614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 smtClean="0">
                <a:solidFill>
                  <a:schemeClr val="tx2"/>
                </a:solidFill>
              </a:rPr>
              <a:t>Draft</a:t>
            </a:r>
            <a:r>
              <a:rPr lang="it-IT" sz="2000" b="1" dirty="0" smtClean="0">
                <a:solidFill>
                  <a:schemeClr val="tx2"/>
                </a:solidFill>
              </a:rPr>
              <a:t> </a:t>
            </a:r>
            <a:r>
              <a:rPr lang="it-IT" sz="2000" b="1" dirty="0" err="1" smtClean="0">
                <a:solidFill>
                  <a:schemeClr val="tx2"/>
                </a:solidFill>
              </a:rPr>
              <a:t>bill</a:t>
            </a:r>
            <a:r>
              <a:rPr lang="it-IT" sz="2000" b="1" dirty="0" smtClean="0">
                <a:solidFill>
                  <a:schemeClr val="tx2"/>
                </a:solidFill>
              </a:rPr>
              <a:t> </a:t>
            </a:r>
            <a:r>
              <a:rPr lang="it-IT" sz="2000" dirty="0" smtClean="0">
                <a:solidFill>
                  <a:schemeClr val="tx2"/>
                </a:solidFill>
              </a:rPr>
              <a:t>(1)</a:t>
            </a:r>
            <a:endParaRPr lang="it-IT" sz="2000" dirty="0">
              <a:solidFill>
                <a:schemeClr val="tx2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403648" y="1628800"/>
            <a:ext cx="7200800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2"/>
              </a:solidFill>
            </a:endParaRPr>
          </a:p>
          <a:p>
            <a:pPr algn="ctr"/>
            <a:endParaRPr lang="it-IT" dirty="0" smtClean="0">
              <a:solidFill>
                <a:schemeClr val="tx2"/>
              </a:solidFill>
            </a:endParaRPr>
          </a:p>
          <a:p>
            <a:pPr algn="ctr"/>
            <a:endParaRPr lang="it-IT" dirty="0">
              <a:solidFill>
                <a:schemeClr val="tx2"/>
              </a:solidFill>
            </a:endParaRPr>
          </a:p>
          <a:p>
            <a:pPr algn="ctr"/>
            <a:endParaRPr lang="it-IT" dirty="0" smtClean="0">
              <a:solidFill>
                <a:schemeClr val="tx2"/>
              </a:solidFill>
            </a:endParaRPr>
          </a:p>
          <a:p>
            <a:pPr algn="ctr"/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241376" y="3008855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>
                <a:solidFill>
                  <a:schemeClr val="tx2"/>
                </a:solidFill>
              </a:rPr>
              <a:t>Innovations</a:t>
            </a:r>
            <a:r>
              <a:rPr lang="it-IT" dirty="0" smtClean="0">
                <a:solidFill>
                  <a:schemeClr val="tx2"/>
                </a:solidFill>
              </a:rPr>
              <a:t> in the law </a:t>
            </a:r>
            <a:r>
              <a:rPr lang="it-IT" dirty="0" err="1" smtClean="0">
                <a:solidFill>
                  <a:schemeClr val="tx2"/>
                </a:solidFill>
              </a:rPr>
              <a:t>proposal</a:t>
            </a:r>
            <a:endParaRPr lang="it-IT" dirty="0" smtClean="0">
              <a:solidFill>
                <a:schemeClr val="tx2"/>
              </a:solidFill>
            </a:endParaRPr>
          </a:p>
          <a:p>
            <a:pPr algn="ctr"/>
            <a:r>
              <a:rPr lang="it-IT" dirty="0" smtClean="0">
                <a:solidFill>
                  <a:schemeClr val="tx2"/>
                </a:solidFill>
              </a:rPr>
              <a:t>(Bill 3571) </a:t>
            </a:r>
            <a:endParaRPr lang="it-IT" dirty="0">
              <a:solidFill>
                <a:schemeClr val="tx2"/>
              </a:solidFill>
            </a:endParaRPr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3059832" y="2276873"/>
            <a:ext cx="1130601" cy="799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3059832" y="3609020"/>
            <a:ext cx="1050248" cy="574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4230634" y="1844824"/>
            <a:ext cx="3888432" cy="5040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dirty="0" smtClean="0">
                <a:solidFill>
                  <a:schemeClr val="tx2"/>
                </a:solidFill>
              </a:rPr>
              <a:t>New </a:t>
            </a:r>
            <a:r>
              <a:rPr lang="it-IT" b="1" dirty="0" err="1">
                <a:solidFill>
                  <a:schemeClr val="tx2"/>
                </a:solidFill>
              </a:rPr>
              <a:t>definition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 of </a:t>
            </a:r>
            <a:r>
              <a:rPr lang="it-IT" i="1" dirty="0" err="1" smtClean="0">
                <a:solidFill>
                  <a:schemeClr val="tx2"/>
                </a:solidFill>
              </a:rPr>
              <a:t>smart</a:t>
            </a:r>
            <a:r>
              <a:rPr lang="it-IT" i="1" dirty="0" smtClean="0">
                <a:solidFill>
                  <a:schemeClr val="tx2"/>
                </a:solidFill>
              </a:rPr>
              <a:t> </a:t>
            </a:r>
            <a:r>
              <a:rPr lang="it-IT" i="1" dirty="0">
                <a:solidFill>
                  <a:schemeClr val="tx2"/>
                </a:solidFill>
              </a:rPr>
              <a:t>city </a:t>
            </a:r>
            <a:r>
              <a:rPr lang="it-IT" dirty="0" smtClean="0">
                <a:solidFill>
                  <a:schemeClr val="tx2"/>
                </a:solidFill>
              </a:rPr>
              <a:t>(art. 2)</a:t>
            </a:r>
            <a:endParaRPr lang="it-IT" dirty="0">
              <a:solidFill>
                <a:schemeClr val="tx2"/>
              </a:solidFill>
            </a:endParaRPr>
          </a:p>
        </p:txBody>
      </p:sp>
      <p:cxnSp>
        <p:nvCxnSpPr>
          <p:cNvPr id="23" name="Connettore 2 22"/>
          <p:cNvCxnSpPr/>
          <p:nvPr/>
        </p:nvCxnSpPr>
        <p:spPr>
          <a:xfrm flipV="1">
            <a:off x="3059832" y="3076666"/>
            <a:ext cx="1076138" cy="2803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ttangolo 23"/>
          <p:cNvSpPr/>
          <p:nvPr/>
        </p:nvSpPr>
        <p:spPr>
          <a:xfrm>
            <a:off x="4190433" y="2456200"/>
            <a:ext cx="4179517" cy="12409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New</a:t>
            </a:r>
            <a:r>
              <a:rPr lang="it-IT" i="1" dirty="0" smtClean="0">
                <a:solidFill>
                  <a:schemeClr val="tx2"/>
                </a:solidFill>
              </a:rPr>
              <a:t> </a:t>
            </a:r>
            <a:r>
              <a:rPr lang="it-IT" i="1" dirty="0" err="1" smtClean="0">
                <a:solidFill>
                  <a:schemeClr val="tx2"/>
                </a:solidFill>
              </a:rPr>
              <a:t>governance</a:t>
            </a:r>
            <a:r>
              <a:rPr lang="it-IT" i="1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system</a:t>
            </a:r>
            <a:r>
              <a:rPr lang="it-IT" dirty="0" smtClean="0">
                <a:solidFill>
                  <a:schemeClr val="tx2"/>
                </a:solidFill>
              </a:rPr>
              <a:t> with </a:t>
            </a:r>
            <a:r>
              <a:rPr lang="it-IT" dirty="0">
                <a:solidFill>
                  <a:schemeClr val="tx2"/>
                </a:solidFill>
              </a:rPr>
              <a:t>a </a:t>
            </a:r>
            <a:r>
              <a:rPr lang="it-IT" dirty="0" err="1" smtClean="0">
                <a:solidFill>
                  <a:schemeClr val="tx2"/>
                </a:solidFill>
              </a:rPr>
              <a:t>coordinated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structure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and with the task of </a:t>
            </a:r>
            <a:r>
              <a:rPr lang="it-IT" b="1" dirty="0" err="1" smtClean="0">
                <a:solidFill>
                  <a:schemeClr val="tx2"/>
                </a:solidFill>
              </a:rPr>
              <a:t>managing</a:t>
            </a:r>
            <a:r>
              <a:rPr lang="it-IT" dirty="0" smtClean="0">
                <a:solidFill>
                  <a:schemeClr val="tx2"/>
                </a:solidFill>
              </a:rPr>
              <a:t>, </a:t>
            </a:r>
            <a:r>
              <a:rPr lang="it-IT" b="1" dirty="0" err="1" smtClean="0">
                <a:solidFill>
                  <a:schemeClr val="tx2"/>
                </a:solidFill>
              </a:rPr>
              <a:t>supporting</a:t>
            </a:r>
            <a:r>
              <a:rPr lang="it-IT" dirty="0" smtClean="0">
                <a:solidFill>
                  <a:schemeClr val="tx2"/>
                </a:solidFill>
              </a:rPr>
              <a:t> and </a:t>
            </a:r>
            <a:r>
              <a:rPr lang="it-IT" b="1" dirty="0" err="1" smtClean="0">
                <a:solidFill>
                  <a:schemeClr val="tx2"/>
                </a:solidFill>
              </a:rPr>
              <a:t>monitoring</a:t>
            </a:r>
            <a:r>
              <a:rPr lang="it-IT" dirty="0" smtClean="0">
                <a:solidFill>
                  <a:schemeClr val="tx2"/>
                </a:solidFill>
              </a:rPr>
              <a:t> the </a:t>
            </a:r>
            <a:r>
              <a:rPr lang="it-IT" dirty="0" err="1" smtClean="0">
                <a:solidFill>
                  <a:schemeClr val="tx2"/>
                </a:solidFill>
              </a:rPr>
              <a:t>innovation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processes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it-IT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leading</a:t>
            </a:r>
            <a:r>
              <a:rPr lang="it-IT" dirty="0" smtClean="0">
                <a:solidFill>
                  <a:schemeClr val="tx2"/>
                </a:solidFill>
                <a:sym typeface="Wingdings" panose="05000000000000000000" pitchFamily="2" charset="2"/>
              </a:rPr>
              <a:t> the </a:t>
            </a:r>
            <a:r>
              <a:rPr lang="it-IT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different</a:t>
            </a:r>
            <a:r>
              <a:rPr lang="it-IT" dirty="0" smtClean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it-IT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initiatives</a:t>
            </a:r>
            <a:r>
              <a:rPr lang="it-IT" dirty="0" smtClean="0">
                <a:solidFill>
                  <a:schemeClr val="tx2"/>
                </a:solidFill>
                <a:sym typeface="Wingdings" panose="05000000000000000000" pitchFamily="2" charset="2"/>
              </a:rPr>
              <a:t> back to </a:t>
            </a:r>
            <a:r>
              <a:rPr lang="it-IT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unity</a:t>
            </a:r>
            <a:r>
              <a:rPr lang="it-IT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(art. 3)</a:t>
            </a:r>
            <a:endParaRPr lang="it-IT" dirty="0"/>
          </a:p>
        </p:txBody>
      </p:sp>
      <p:sp>
        <p:nvSpPr>
          <p:cNvPr id="1025" name="Rettangolo 1024"/>
          <p:cNvSpPr/>
          <p:nvPr/>
        </p:nvSpPr>
        <p:spPr>
          <a:xfrm>
            <a:off x="4169718" y="3953934"/>
            <a:ext cx="3738074" cy="603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chemeClr val="tx2"/>
                </a:solidFill>
              </a:rPr>
              <a:t>Creation</a:t>
            </a:r>
            <a:r>
              <a:rPr lang="it-IT" dirty="0" smtClean="0">
                <a:solidFill>
                  <a:schemeClr val="tx2"/>
                </a:solidFill>
              </a:rPr>
              <a:t> of a </a:t>
            </a:r>
            <a:r>
              <a:rPr lang="it-IT" b="1" dirty="0" smtClean="0">
                <a:solidFill>
                  <a:schemeClr val="tx2"/>
                </a:solidFill>
              </a:rPr>
              <a:t>National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b="1" dirty="0" smtClean="0">
                <a:solidFill>
                  <a:schemeClr val="tx2"/>
                </a:solidFill>
              </a:rPr>
              <a:t>Plan </a:t>
            </a:r>
            <a:r>
              <a:rPr lang="it-IT" dirty="0" smtClean="0">
                <a:solidFill>
                  <a:schemeClr val="tx2"/>
                </a:solidFill>
              </a:rPr>
              <a:t>for </a:t>
            </a:r>
            <a:r>
              <a:rPr lang="it-IT" b="1" i="1" dirty="0" err="1" smtClean="0">
                <a:solidFill>
                  <a:schemeClr val="tx2"/>
                </a:solidFill>
              </a:rPr>
              <a:t>smart</a:t>
            </a:r>
            <a:r>
              <a:rPr lang="it-IT" b="1" i="1" dirty="0" smtClean="0">
                <a:solidFill>
                  <a:schemeClr val="tx2"/>
                </a:solidFill>
              </a:rPr>
              <a:t> </a:t>
            </a:r>
            <a:r>
              <a:rPr lang="it-IT" b="1" i="1" dirty="0">
                <a:solidFill>
                  <a:schemeClr val="tx2"/>
                </a:solidFill>
              </a:rPr>
              <a:t>city </a:t>
            </a:r>
            <a:r>
              <a:rPr lang="it-IT" b="1" dirty="0" err="1" smtClean="0">
                <a:solidFill>
                  <a:schemeClr val="tx2"/>
                </a:solidFill>
              </a:rPr>
              <a:t>development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(art. 3.1)</a:t>
            </a:r>
            <a:endParaRPr lang="it-IT" b="1" i="1" dirty="0">
              <a:solidFill>
                <a:schemeClr val="tx2"/>
              </a:solidFill>
            </a:endParaRPr>
          </a:p>
        </p:txBody>
      </p:sp>
      <p:cxnSp>
        <p:nvCxnSpPr>
          <p:cNvPr id="1042" name="Connettore 2 1041"/>
          <p:cNvCxnSpPr/>
          <p:nvPr/>
        </p:nvCxnSpPr>
        <p:spPr>
          <a:xfrm>
            <a:off x="2843808" y="3789040"/>
            <a:ext cx="36004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" name="Rettangolo 1043"/>
          <p:cNvSpPr/>
          <p:nvPr/>
        </p:nvSpPr>
        <p:spPr>
          <a:xfrm>
            <a:off x="1475656" y="4603440"/>
            <a:ext cx="3582144" cy="7809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solidFill>
                  <a:schemeClr val="tx2"/>
                </a:solidFill>
              </a:rPr>
              <a:t>Cooperation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development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among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local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administrations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and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universities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(art. 5-6)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69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Deputato\Desktop\camera_dei_deputati_i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520" y="188640"/>
            <a:ext cx="1525093" cy="762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ttore 1 6"/>
          <p:cNvCxnSpPr/>
          <p:nvPr/>
        </p:nvCxnSpPr>
        <p:spPr>
          <a:xfrm flipV="1">
            <a:off x="5004048" y="2924944"/>
            <a:ext cx="4139952" cy="3933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4139952" y="2348880"/>
            <a:ext cx="5004048" cy="45091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971600" y="476672"/>
            <a:ext cx="8172400" cy="63813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e 20"/>
          <p:cNvSpPr/>
          <p:nvPr/>
        </p:nvSpPr>
        <p:spPr>
          <a:xfrm>
            <a:off x="1043608" y="836712"/>
            <a:ext cx="432048" cy="381273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  <p:pic>
        <p:nvPicPr>
          <p:cNvPr id="1026" name="Picture 2" descr="https://upload.wikimedia.org/wikipedia/it/thumb/5/51/PartitoDemocratico.svg/1280px-PartitoDemocratic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960" y="5652260"/>
            <a:ext cx="1507175" cy="120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09604" y="6418068"/>
            <a:ext cx="7400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2"/>
                </a:solidFill>
              </a:rPr>
              <a:t>Presentation of Silvia </a:t>
            </a:r>
            <a:r>
              <a:rPr lang="it-IT" sz="1400" b="1" dirty="0" err="1">
                <a:solidFill>
                  <a:schemeClr val="tx2"/>
                </a:solidFill>
              </a:rPr>
              <a:t>Fregolent</a:t>
            </a:r>
            <a:r>
              <a:rPr lang="it-IT" sz="1400" b="1" dirty="0">
                <a:solidFill>
                  <a:schemeClr val="tx2"/>
                </a:solidFill>
              </a:rPr>
              <a:t>, Vice-</a:t>
            </a:r>
            <a:r>
              <a:rPr lang="it-IT" sz="1400" b="1" dirty="0" err="1">
                <a:solidFill>
                  <a:schemeClr val="tx2"/>
                </a:solidFill>
              </a:rPr>
              <a:t>President</a:t>
            </a:r>
            <a:r>
              <a:rPr lang="it-IT" sz="1400" b="1" dirty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accent1"/>
                </a:solidFill>
              </a:rPr>
              <a:t>of</a:t>
            </a:r>
            <a:r>
              <a:rPr lang="it-IT" sz="1400" b="1" dirty="0">
                <a:solidFill>
                  <a:schemeClr val="tx2"/>
                </a:solidFill>
              </a:rPr>
              <a:t> PD Gro</a:t>
            </a:r>
            <a:r>
              <a:rPr lang="it-IT" sz="1400" b="1" dirty="0">
                <a:solidFill>
                  <a:schemeClr val="accent1"/>
                </a:solidFill>
              </a:rPr>
              <a:t>up</a:t>
            </a:r>
            <a:r>
              <a:rPr lang="it-IT" sz="1400" b="1" dirty="0">
                <a:solidFill>
                  <a:schemeClr val="tx2"/>
                </a:solidFill>
              </a:rPr>
              <a:t> in the </a:t>
            </a:r>
            <a:r>
              <a:rPr lang="it-IT" sz="1400" b="1" dirty="0" err="1" smtClean="0">
                <a:solidFill>
                  <a:schemeClr val="tx2"/>
                </a:solidFill>
              </a:rPr>
              <a:t>Chamber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tx2"/>
                </a:solidFill>
              </a:rPr>
              <a:t>of </a:t>
            </a:r>
            <a:r>
              <a:rPr lang="it-IT" sz="1400" b="1" dirty="0" err="1" smtClean="0">
                <a:solidFill>
                  <a:schemeClr val="tx2"/>
                </a:solidFill>
              </a:rPr>
              <a:t>Deputies</a:t>
            </a:r>
            <a:endParaRPr lang="it-IT" sz="1400" b="1" dirty="0">
              <a:solidFill>
                <a:schemeClr val="tx2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068712" y="1027348"/>
            <a:ext cx="5614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>
                <a:solidFill>
                  <a:schemeClr val="tx2"/>
                </a:solidFill>
              </a:rPr>
              <a:t>Draft</a:t>
            </a:r>
            <a:r>
              <a:rPr lang="it-IT" sz="2000" b="1" dirty="0">
                <a:solidFill>
                  <a:schemeClr val="tx2"/>
                </a:solidFill>
              </a:rPr>
              <a:t> </a:t>
            </a:r>
            <a:r>
              <a:rPr lang="it-IT" sz="2000" b="1" dirty="0" err="1" smtClean="0">
                <a:solidFill>
                  <a:schemeClr val="tx2"/>
                </a:solidFill>
              </a:rPr>
              <a:t>bill</a:t>
            </a:r>
            <a:r>
              <a:rPr lang="it-IT" sz="2000" b="1" dirty="0" smtClean="0">
                <a:solidFill>
                  <a:schemeClr val="tx2"/>
                </a:solidFill>
              </a:rPr>
              <a:t> </a:t>
            </a:r>
            <a:r>
              <a:rPr lang="it-IT" sz="2000" dirty="0" smtClean="0">
                <a:solidFill>
                  <a:schemeClr val="tx2"/>
                </a:solidFill>
              </a:rPr>
              <a:t>(2)</a:t>
            </a:r>
            <a:endParaRPr lang="it-IT" sz="2000" dirty="0">
              <a:solidFill>
                <a:schemeClr val="tx2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403648" y="1772816"/>
            <a:ext cx="7200800" cy="381642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«</a:t>
            </a:r>
            <a:r>
              <a:rPr lang="it-IT" dirty="0" err="1" smtClean="0">
                <a:solidFill>
                  <a:schemeClr val="tx2"/>
                </a:solidFill>
              </a:rPr>
              <a:t>places</a:t>
            </a:r>
            <a:r>
              <a:rPr lang="it-IT" dirty="0" smtClean="0">
                <a:solidFill>
                  <a:schemeClr val="tx2"/>
                </a:solidFill>
              </a:rPr>
              <a:t> and </a:t>
            </a:r>
            <a:r>
              <a:rPr lang="it-IT" dirty="0" err="1" smtClean="0">
                <a:solidFill>
                  <a:schemeClr val="tx2"/>
                </a:solidFill>
              </a:rPr>
              <a:t>contexts</a:t>
            </a:r>
            <a:r>
              <a:rPr lang="it-IT" dirty="0" smtClean="0">
                <a:solidFill>
                  <a:schemeClr val="tx2"/>
                </a:solidFill>
              </a:rPr>
              <a:t>, </a:t>
            </a:r>
            <a:r>
              <a:rPr lang="it-IT" dirty="0" err="1" smtClean="0">
                <a:solidFill>
                  <a:schemeClr val="tx2"/>
                </a:solidFill>
              </a:rPr>
              <a:t>referring</a:t>
            </a:r>
            <a:r>
              <a:rPr lang="it-IT" dirty="0" smtClean="0">
                <a:solidFill>
                  <a:schemeClr val="tx2"/>
                </a:solidFill>
              </a:rPr>
              <a:t> to the </a:t>
            </a:r>
            <a:r>
              <a:rPr lang="it-IT" dirty="0" err="1" smtClean="0">
                <a:solidFill>
                  <a:schemeClr val="tx2"/>
                </a:solidFill>
              </a:rPr>
              <a:t>local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authorities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at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municipal</a:t>
            </a:r>
            <a:r>
              <a:rPr lang="it-IT" dirty="0" smtClean="0">
                <a:solidFill>
                  <a:schemeClr val="tx2"/>
                </a:solidFill>
              </a:rPr>
              <a:t>, </a:t>
            </a:r>
            <a:r>
              <a:rPr lang="it-IT" b="1" dirty="0" err="1" smtClean="0">
                <a:solidFill>
                  <a:schemeClr val="tx2"/>
                </a:solidFill>
              </a:rPr>
              <a:t>metropolitan</a:t>
            </a:r>
            <a:r>
              <a:rPr lang="it-IT" dirty="0" smtClean="0">
                <a:solidFill>
                  <a:schemeClr val="tx2"/>
                </a:solidFill>
              </a:rPr>
              <a:t> or </a:t>
            </a:r>
            <a:r>
              <a:rPr lang="it-IT" b="1" dirty="0" smtClean="0">
                <a:solidFill>
                  <a:schemeClr val="tx2"/>
                </a:solidFill>
              </a:rPr>
              <a:t>wide area </a:t>
            </a:r>
            <a:r>
              <a:rPr lang="it-IT" dirty="0" err="1" smtClean="0">
                <a:solidFill>
                  <a:schemeClr val="tx2"/>
                </a:solidFill>
              </a:rPr>
              <a:t>level</a:t>
            </a:r>
            <a:r>
              <a:rPr lang="it-IT" dirty="0" smtClean="0">
                <a:solidFill>
                  <a:schemeClr val="tx2"/>
                </a:solidFill>
              </a:rPr>
              <a:t>, </a:t>
            </a:r>
            <a:r>
              <a:rPr lang="it-IT" dirty="0" err="1" smtClean="0">
                <a:solidFill>
                  <a:schemeClr val="tx2"/>
                </a:solidFill>
              </a:rPr>
              <a:t>where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innovation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processes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have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been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initialized</a:t>
            </a:r>
            <a:r>
              <a:rPr lang="it-IT" dirty="0" smtClean="0">
                <a:solidFill>
                  <a:schemeClr val="tx2"/>
                </a:solidFill>
              </a:rPr>
              <a:t>, </a:t>
            </a:r>
            <a:r>
              <a:rPr lang="it-IT" dirty="0" err="1" smtClean="0">
                <a:solidFill>
                  <a:schemeClr val="tx2"/>
                </a:solidFill>
              </a:rPr>
              <a:t>that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is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where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technological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systems</a:t>
            </a:r>
            <a:r>
              <a:rPr lang="en-US" dirty="0" smtClean="0">
                <a:solidFill>
                  <a:schemeClr val="tx2"/>
                </a:solidFill>
              </a:rPr>
              <a:t>, aimed at the </a:t>
            </a:r>
            <a:r>
              <a:rPr lang="en-US" b="1" dirty="0" smtClean="0">
                <a:solidFill>
                  <a:schemeClr val="tx2"/>
                </a:solidFill>
              </a:rPr>
              <a:t>innovative management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of </a:t>
            </a:r>
            <a:r>
              <a:rPr lang="en-US" b="1" dirty="0">
                <a:solidFill>
                  <a:schemeClr val="tx2"/>
                </a:solidFill>
              </a:rPr>
              <a:t>resources </a:t>
            </a:r>
            <a:r>
              <a:rPr lang="en-US" dirty="0">
                <a:solidFill>
                  <a:schemeClr val="tx2"/>
                </a:solidFill>
              </a:rPr>
              <a:t>and </a:t>
            </a:r>
            <a:r>
              <a:rPr lang="en-US" b="1" dirty="0">
                <a:solidFill>
                  <a:schemeClr val="tx2"/>
                </a:solidFill>
              </a:rPr>
              <a:t>efficient provision of integrated </a:t>
            </a:r>
            <a:r>
              <a:rPr lang="en-US" b="1" dirty="0" smtClean="0">
                <a:solidFill>
                  <a:schemeClr val="tx2"/>
                </a:solidFill>
              </a:rPr>
              <a:t>services</a:t>
            </a:r>
            <a:r>
              <a:rPr lang="en-US" dirty="0">
                <a:solidFill>
                  <a:schemeClr val="tx2"/>
                </a:solidFill>
              </a:rPr>
              <a:t>, have </a:t>
            </a:r>
            <a:r>
              <a:rPr lang="en-US" dirty="0" smtClean="0">
                <a:solidFill>
                  <a:schemeClr val="tx2"/>
                </a:solidFill>
              </a:rPr>
              <a:t>been adopted</a:t>
            </a:r>
            <a:r>
              <a:rPr lang="it-IT" dirty="0" smtClean="0">
                <a:solidFill>
                  <a:schemeClr val="tx2"/>
                </a:solidFill>
              </a:rPr>
              <a:t>» 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452618" y="2096852"/>
            <a:ext cx="28803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600"/>
              </a:spcAft>
            </a:pPr>
            <a:r>
              <a:rPr lang="it-IT" sz="2000" b="1" i="1" dirty="0">
                <a:solidFill>
                  <a:schemeClr val="tx2"/>
                </a:solidFill>
              </a:rPr>
              <a:t>Smart city </a:t>
            </a:r>
            <a:r>
              <a:rPr lang="it-IT" sz="2000" dirty="0" err="1" smtClean="0">
                <a:solidFill>
                  <a:schemeClr val="tx2"/>
                </a:solidFill>
              </a:rPr>
              <a:t>definition</a:t>
            </a:r>
            <a:r>
              <a:rPr lang="it-IT" sz="2000" dirty="0" smtClean="0">
                <a:solidFill>
                  <a:schemeClr val="tx2"/>
                </a:solidFill>
              </a:rPr>
              <a:t>    </a:t>
            </a:r>
            <a:r>
              <a:rPr lang="it-IT" dirty="0" smtClean="0">
                <a:solidFill>
                  <a:schemeClr val="tx2"/>
                </a:solidFill>
              </a:rPr>
              <a:t>(art</a:t>
            </a:r>
            <a:r>
              <a:rPr lang="it-IT" dirty="0">
                <a:solidFill>
                  <a:schemeClr val="tx2"/>
                </a:solidFill>
              </a:rPr>
              <a:t>. 2</a:t>
            </a:r>
            <a:r>
              <a:rPr lang="it-IT" dirty="0" smtClean="0">
                <a:solidFill>
                  <a:schemeClr val="tx2"/>
                </a:solidFill>
              </a:rPr>
              <a:t>)</a:t>
            </a:r>
            <a:r>
              <a:rPr lang="it-IT" dirty="0" smtClean="0"/>
              <a:t> 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769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Deputato\Desktop\camera_dei_deputati_i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520" y="188640"/>
            <a:ext cx="1525093" cy="762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ttore 1 6"/>
          <p:cNvCxnSpPr/>
          <p:nvPr/>
        </p:nvCxnSpPr>
        <p:spPr>
          <a:xfrm flipV="1">
            <a:off x="5004048" y="2924944"/>
            <a:ext cx="4139952" cy="3933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4139952" y="2348880"/>
            <a:ext cx="5004048" cy="45091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971600" y="476672"/>
            <a:ext cx="8172400" cy="63813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e 20"/>
          <p:cNvSpPr/>
          <p:nvPr/>
        </p:nvSpPr>
        <p:spPr>
          <a:xfrm>
            <a:off x="1043608" y="836712"/>
            <a:ext cx="432048" cy="381273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  <p:pic>
        <p:nvPicPr>
          <p:cNvPr id="1026" name="Picture 2" descr="https://upload.wikimedia.org/wikipedia/it/thumb/5/51/PartitoDemocratico.svg/1280px-PartitoDemocratic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960" y="5652260"/>
            <a:ext cx="1507175" cy="120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09604" y="6418068"/>
            <a:ext cx="7400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2"/>
                </a:solidFill>
              </a:rPr>
              <a:t>Presentation of Silvia </a:t>
            </a:r>
            <a:r>
              <a:rPr lang="it-IT" sz="1400" b="1" dirty="0" err="1">
                <a:solidFill>
                  <a:schemeClr val="tx2"/>
                </a:solidFill>
              </a:rPr>
              <a:t>Fregolent</a:t>
            </a:r>
            <a:r>
              <a:rPr lang="it-IT" sz="1400" b="1" dirty="0">
                <a:solidFill>
                  <a:schemeClr val="tx2"/>
                </a:solidFill>
              </a:rPr>
              <a:t>, Vice-</a:t>
            </a:r>
            <a:r>
              <a:rPr lang="it-IT" sz="1400" b="1" dirty="0" err="1">
                <a:solidFill>
                  <a:schemeClr val="tx2"/>
                </a:solidFill>
              </a:rPr>
              <a:t>President</a:t>
            </a:r>
            <a:r>
              <a:rPr lang="it-IT" sz="1400" b="1" dirty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accent1"/>
                </a:solidFill>
              </a:rPr>
              <a:t>of</a:t>
            </a:r>
            <a:r>
              <a:rPr lang="it-IT" sz="1400" b="1" dirty="0">
                <a:solidFill>
                  <a:schemeClr val="tx2"/>
                </a:solidFill>
              </a:rPr>
              <a:t> PD Gro</a:t>
            </a:r>
            <a:r>
              <a:rPr lang="it-IT" sz="1400" b="1" dirty="0">
                <a:solidFill>
                  <a:schemeClr val="accent1"/>
                </a:solidFill>
              </a:rPr>
              <a:t>up</a:t>
            </a:r>
            <a:r>
              <a:rPr lang="it-IT" sz="1400" b="1" dirty="0">
                <a:solidFill>
                  <a:schemeClr val="tx2"/>
                </a:solidFill>
              </a:rPr>
              <a:t> in the </a:t>
            </a:r>
            <a:r>
              <a:rPr lang="it-IT" sz="1400" b="1" dirty="0" err="1" smtClean="0">
                <a:solidFill>
                  <a:schemeClr val="tx2"/>
                </a:solidFill>
              </a:rPr>
              <a:t>Chamber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tx2"/>
                </a:solidFill>
              </a:rPr>
              <a:t>of </a:t>
            </a:r>
            <a:r>
              <a:rPr lang="it-IT" sz="1400" b="1" dirty="0" err="1" smtClean="0">
                <a:solidFill>
                  <a:schemeClr val="tx2"/>
                </a:solidFill>
              </a:rPr>
              <a:t>Deputies</a:t>
            </a:r>
            <a:endParaRPr lang="it-IT" sz="1400" b="1" dirty="0">
              <a:solidFill>
                <a:schemeClr val="tx2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068712" y="1027348"/>
            <a:ext cx="5614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 smtClean="0">
                <a:solidFill>
                  <a:schemeClr val="tx2"/>
                </a:solidFill>
              </a:rPr>
              <a:t>Draft</a:t>
            </a:r>
            <a:r>
              <a:rPr lang="it-IT" sz="2000" b="1" dirty="0" smtClean="0">
                <a:solidFill>
                  <a:schemeClr val="tx2"/>
                </a:solidFill>
              </a:rPr>
              <a:t> </a:t>
            </a:r>
            <a:r>
              <a:rPr lang="it-IT" sz="2000" b="1" dirty="0" err="1" smtClean="0">
                <a:solidFill>
                  <a:schemeClr val="tx2"/>
                </a:solidFill>
              </a:rPr>
              <a:t>bill</a:t>
            </a:r>
            <a:r>
              <a:rPr lang="it-IT" sz="2000" b="1" dirty="0" smtClean="0">
                <a:solidFill>
                  <a:schemeClr val="tx2"/>
                </a:solidFill>
              </a:rPr>
              <a:t> </a:t>
            </a:r>
            <a:r>
              <a:rPr lang="it-IT" sz="2000" dirty="0" smtClean="0">
                <a:solidFill>
                  <a:schemeClr val="tx2"/>
                </a:solidFill>
              </a:rPr>
              <a:t>(3)</a:t>
            </a:r>
            <a:endParaRPr lang="it-IT" sz="2000" dirty="0">
              <a:solidFill>
                <a:schemeClr val="tx2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457400" y="1628800"/>
            <a:ext cx="7200800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 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354940" y="1807685"/>
            <a:ext cx="351259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New </a:t>
            </a:r>
            <a:r>
              <a:rPr lang="it-IT" i="1" dirty="0" err="1" smtClean="0">
                <a:solidFill>
                  <a:schemeClr val="tx2"/>
                </a:solidFill>
              </a:rPr>
              <a:t>governance</a:t>
            </a:r>
            <a:r>
              <a:rPr lang="it-IT" i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 model (art. 3)</a:t>
            </a:r>
            <a:endParaRPr lang="it-IT" i="1" dirty="0">
              <a:solidFill>
                <a:schemeClr val="tx2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607738" y="2646155"/>
            <a:ext cx="2604221" cy="17772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chemeClr val="tx2"/>
                </a:solidFill>
              </a:rPr>
              <a:t>Institution</a:t>
            </a:r>
            <a:r>
              <a:rPr lang="it-IT" dirty="0" smtClean="0">
                <a:solidFill>
                  <a:schemeClr val="tx2"/>
                </a:solidFill>
              </a:rPr>
              <a:t> of the </a:t>
            </a:r>
            <a:r>
              <a:rPr lang="it-IT" b="1" dirty="0" smtClean="0">
                <a:solidFill>
                  <a:schemeClr val="tx2"/>
                </a:solidFill>
              </a:rPr>
              <a:t>National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Unity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for </a:t>
            </a:r>
            <a:r>
              <a:rPr lang="it-IT" b="1" i="1" dirty="0" err="1" smtClean="0">
                <a:solidFill>
                  <a:schemeClr val="tx2"/>
                </a:solidFill>
              </a:rPr>
              <a:t>smart</a:t>
            </a:r>
            <a:r>
              <a:rPr lang="it-IT" b="1" i="1" dirty="0" smtClean="0">
                <a:solidFill>
                  <a:schemeClr val="tx2"/>
                </a:solidFill>
              </a:rPr>
              <a:t> city  </a:t>
            </a:r>
            <a:r>
              <a:rPr lang="it-IT" b="1" dirty="0" err="1" smtClean="0">
                <a:solidFill>
                  <a:schemeClr val="tx2"/>
                </a:solidFill>
              </a:rPr>
              <a:t>development</a:t>
            </a:r>
            <a:r>
              <a:rPr lang="it-IT" b="1" i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(</a:t>
            </a:r>
            <a:r>
              <a:rPr lang="it-IT" dirty="0" err="1" smtClean="0">
                <a:solidFill>
                  <a:schemeClr val="tx2"/>
                </a:solidFill>
              </a:rPr>
              <a:t>assisted</a:t>
            </a:r>
            <a:r>
              <a:rPr lang="it-IT" dirty="0" smtClean="0">
                <a:solidFill>
                  <a:schemeClr val="tx2"/>
                </a:solidFill>
              </a:rPr>
              <a:t> by a </a:t>
            </a:r>
            <a:r>
              <a:rPr lang="it-IT" dirty="0" err="1">
                <a:solidFill>
                  <a:schemeClr val="tx2"/>
                </a:solidFill>
              </a:rPr>
              <a:t>technical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Committee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on the </a:t>
            </a:r>
            <a:r>
              <a:rPr lang="it-IT" i="1" dirty="0" err="1" smtClean="0">
                <a:solidFill>
                  <a:schemeClr val="tx2"/>
                </a:solidFill>
              </a:rPr>
              <a:t>smart</a:t>
            </a:r>
            <a:r>
              <a:rPr lang="it-IT" i="1" dirty="0" smtClean="0">
                <a:solidFill>
                  <a:schemeClr val="tx2"/>
                </a:solidFill>
              </a:rPr>
              <a:t> city</a:t>
            </a:r>
            <a:r>
              <a:rPr lang="it-IT" dirty="0" smtClean="0">
                <a:solidFill>
                  <a:schemeClr val="tx2"/>
                </a:solidFill>
              </a:rPr>
              <a:t>) with </a:t>
            </a:r>
            <a:r>
              <a:rPr lang="it-IT" dirty="0" err="1" smtClean="0">
                <a:solidFill>
                  <a:schemeClr val="tx2"/>
                </a:solidFill>
              </a:rPr>
              <a:t>tasks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of </a:t>
            </a:r>
            <a:endParaRPr lang="it-IT" i="1" dirty="0">
              <a:solidFill>
                <a:schemeClr val="tx2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769767" y="3019575"/>
            <a:ext cx="3744417" cy="11788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2"/>
                </a:solidFill>
              </a:rPr>
              <a:t>Definition </a:t>
            </a:r>
            <a:r>
              <a:rPr lang="it-IT" dirty="0" smtClean="0">
                <a:solidFill>
                  <a:schemeClr val="tx2"/>
                </a:solidFill>
              </a:rPr>
              <a:t>of </a:t>
            </a:r>
            <a:r>
              <a:rPr lang="it-IT" b="1" dirty="0" err="1" smtClean="0">
                <a:solidFill>
                  <a:schemeClr val="tx2"/>
                </a:solidFill>
              </a:rPr>
              <a:t>strategies</a:t>
            </a:r>
            <a:r>
              <a:rPr lang="it-IT" dirty="0" smtClean="0">
                <a:solidFill>
                  <a:schemeClr val="tx2"/>
                </a:solidFill>
              </a:rPr>
              <a:t> and </a:t>
            </a:r>
            <a:r>
              <a:rPr lang="it-IT" b="1" dirty="0" err="1" smtClean="0">
                <a:solidFill>
                  <a:schemeClr val="tx2"/>
                </a:solidFill>
              </a:rPr>
              <a:t>goals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as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well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as</a:t>
            </a:r>
            <a:r>
              <a:rPr lang="it-IT" dirty="0" smtClean="0">
                <a:solidFill>
                  <a:schemeClr val="tx2"/>
                </a:solidFill>
              </a:rPr>
              <a:t> the </a:t>
            </a:r>
            <a:r>
              <a:rPr lang="it-IT" b="1" dirty="0" err="1" smtClean="0">
                <a:solidFill>
                  <a:schemeClr val="tx2"/>
                </a:solidFill>
              </a:rPr>
              <a:t>coordination</a:t>
            </a:r>
            <a:r>
              <a:rPr lang="it-IT" dirty="0" smtClean="0">
                <a:solidFill>
                  <a:schemeClr val="tx2"/>
                </a:solidFill>
              </a:rPr>
              <a:t> and </a:t>
            </a:r>
            <a:r>
              <a:rPr lang="it-IT" b="1" dirty="0" err="1" smtClean="0">
                <a:solidFill>
                  <a:schemeClr val="tx2"/>
                </a:solidFill>
              </a:rPr>
              <a:t>monitoring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of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the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implementation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process</a:t>
            </a:r>
            <a:r>
              <a:rPr lang="it-IT" dirty="0" smtClean="0">
                <a:solidFill>
                  <a:schemeClr val="tx2"/>
                </a:solidFill>
              </a:rPr>
              <a:t>, </a:t>
            </a:r>
            <a:r>
              <a:rPr lang="it-IT" dirty="0">
                <a:solidFill>
                  <a:schemeClr val="tx2"/>
                </a:solidFill>
              </a:rPr>
              <a:t>with </a:t>
            </a:r>
            <a:r>
              <a:rPr lang="it-IT" dirty="0" err="1">
                <a:solidFill>
                  <a:schemeClr val="tx2"/>
                </a:solidFill>
              </a:rPr>
              <a:t>reference</a:t>
            </a:r>
            <a:r>
              <a:rPr lang="it-IT" dirty="0">
                <a:solidFill>
                  <a:schemeClr val="tx2"/>
                </a:solidFill>
              </a:rPr>
              <a:t> to </a:t>
            </a:r>
            <a:r>
              <a:rPr lang="it-IT" dirty="0" err="1">
                <a:solidFill>
                  <a:schemeClr val="tx2"/>
                </a:solidFill>
              </a:rPr>
              <a:t>technical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standards</a:t>
            </a:r>
            <a:r>
              <a:rPr lang="it-IT" dirty="0" smtClean="0">
                <a:solidFill>
                  <a:schemeClr val="tx2"/>
                </a:solidFill>
              </a:rPr>
              <a:t> and the </a:t>
            </a:r>
            <a:r>
              <a:rPr lang="it-IT" dirty="0" err="1" smtClean="0">
                <a:solidFill>
                  <a:schemeClr val="tx2"/>
                </a:solidFill>
              </a:rPr>
              <a:t>finding</a:t>
            </a:r>
            <a:r>
              <a:rPr lang="it-IT" dirty="0" smtClean="0">
                <a:solidFill>
                  <a:schemeClr val="tx2"/>
                </a:solidFill>
              </a:rPr>
              <a:t> of </a:t>
            </a:r>
            <a:r>
              <a:rPr lang="it-IT" dirty="0" err="1" smtClean="0">
                <a:solidFill>
                  <a:schemeClr val="tx2"/>
                </a:solidFill>
              </a:rPr>
              <a:t>economic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resources</a:t>
            </a:r>
            <a:endParaRPr lang="it-IT" dirty="0">
              <a:solidFill>
                <a:schemeClr val="tx2"/>
              </a:solidFill>
            </a:endParaRPr>
          </a:p>
        </p:txBody>
      </p:sp>
      <p:cxnSp>
        <p:nvCxnSpPr>
          <p:cNvPr id="13" name="Connettore 2 12"/>
          <p:cNvCxnSpPr/>
          <p:nvPr/>
        </p:nvCxnSpPr>
        <p:spPr>
          <a:xfrm flipH="1">
            <a:off x="3354940" y="2204864"/>
            <a:ext cx="3529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V="1">
            <a:off x="4098147" y="3667336"/>
            <a:ext cx="617868" cy="1217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Connettore 2 1026"/>
          <p:cNvCxnSpPr/>
          <p:nvPr/>
        </p:nvCxnSpPr>
        <p:spPr>
          <a:xfrm>
            <a:off x="3059832" y="4423420"/>
            <a:ext cx="86107" cy="468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Rettangolo 1027"/>
          <p:cNvSpPr/>
          <p:nvPr/>
        </p:nvSpPr>
        <p:spPr>
          <a:xfrm>
            <a:off x="1907704" y="4891472"/>
            <a:ext cx="6211362" cy="4635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Establishment and management of the </a:t>
            </a:r>
            <a:r>
              <a:rPr lang="it-IT" b="1" i="1" dirty="0" err="1">
                <a:solidFill>
                  <a:schemeClr val="tx2"/>
                </a:solidFill>
              </a:rPr>
              <a:t>smart</a:t>
            </a:r>
            <a:r>
              <a:rPr lang="it-IT" b="1" i="1" dirty="0">
                <a:solidFill>
                  <a:schemeClr val="tx2"/>
                </a:solidFill>
              </a:rPr>
              <a:t> </a:t>
            </a:r>
            <a:r>
              <a:rPr lang="it-IT" b="1" i="1" dirty="0" smtClean="0">
                <a:solidFill>
                  <a:schemeClr val="tx2"/>
                </a:solidFill>
              </a:rPr>
              <a:t>city </a:t>
            </a:r>
            <a:r>
              <a:rPr lang="it-IT" b="1" dirty="0" err="1" smtClean="0">
                <a:solidFill>
                  <a:schemeClr val="tx2"/>
                </a:solidFill>
              </a:rPr>
              <a:t>Register</a:t>
            </a:r>
            <a:endParaRPr lang="it-IT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57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Deputato\Desktop\camera_dei_deputati_i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520" y="188640"/>
            <a:ext cx="1525093" cy="762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ttore 1 6"/>
          <p:cNvCxnSpPr/>
          <p:nvPr/>
        </p:nvCxnSpPr>
        <p:spPr>
          <a:xfrm flipV="1">
            <a:off x="5004048" y="2924944"/>
            <a:ext cx="4139952" cy="3933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4139952" y="2348880"/>
            <a:ext cx="5004048" cy="45091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971600" y="476672"/>
            <a:ext cx="8172400" cy="63813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e 20"/>
          <p:cNvSpPr/>
          <p:nvPr/>
        </p:nvSpPr>
        <p:spPr>
          <a:xfrm>
            <a:off x="1043608" y="836712"/>
            <a:ext cx="432048" cy="381273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  <p:pic>
        <p:nvPicPr>
          <p:cNvPr id="1026" name="Picture 2" descr="https://upload.wikimedia.org/wikipedia/it/thumb/5/51/PartitoDemocratico.svg/1280px-PartitoDemocratic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960" y="5652260"/>
            <a:ext cx="1507175" cy="120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09604" y="6418068"/>
            <a:ext cx="7400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2"/>
                </a:solidFill>
              </a:rPr>
              <a:t>Presentation of Silvia </a:t>
            </a:r>
            <a:r>
              <a:rPr lang="it-IT" sz="1400" b="1" dirty="0" err="1">
                <a:solidFill>
                  <a:schemeClr val="tx2"/>
                </a:solidFill>
              </a:rPr>
              <a:t>Fregolent</a:t>
            </a:r>
            <a:r>
              <a:rPr lang="it-IT" sz="1400" b="1" dirty="0">
                <a:solidFill>
                  <a:schemeClr val="tx2"/>
                </a:solidFill>
              </a:rPr>
              <a:t>, Vice-</a:t>
            </a:r>
            <a:r>
              <a:rPr lang="it-IT" sz="1400" b="1" dirty="0" err="1">
                <a:solidFill>
                  <a:schemeClr val="tx2"/>
                </a:solidFill>
              </a:rPr>
              <a:t>President</a:t>
            </a:r>
            <a:r>
              <a:rPr lang="it-IT" sz="1400" b="1" dirty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accent1"/>
                </a:solidFill>
              </a:rPr>
              <a:t>of</a:t>
            </a:r>
            <a:r>
              <a:rPr lang="it-IT" sz="1400" b="1" dirty="0">
                <a:solidFill>
                  <a:schemeClr val="tx2"/>
                </a:solidFill>
              </a:rPr>
              <a:t> PD Gro</a:t>
            </a:r>
            <a:r>
              <a:rPr lang="it-IT" sz="1400" b="1" dirty="0">
                <a:solidFill>
                  <a:schemeClr val="accent1"/>
                </a:solidFill>
              </a:rPr>
              <a:t>up</a:t>
            </a:r>
            <a:r>
              <a:rPr lang="it-IT" sz="1400" b="1" dirty="0">
                <a:solidFill>
                  <a:schemeClr val="tx2"/>
                </a:solidFill>
              </a:rPr>
              <a:t> in the </a:t>
            </a:r>
            <a:r>
              <a:rPr lang="it-IT" sz="1400" b="1" dirty="0" err="1" smtClean="0">
                <a:solidFill>
                  <a:schemeClr val="tx2"/>
                </a:solidFill>
              </a:rPr>
              <a:t>Chamber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tx2"/>
                </a:solidFill>
              </a:rPr>
              <a:t>of </a:t>
            </a:r>
            <a:r>
              <a:rPr lang="it-IT" sz="1400" b="1" dirty="0" err="1" smtClean="0">
                <a:solidFill>
                  <a:schemeClr val="tx2"/>
                </a:solidFill>
              </a:rPr>
              <a:t>Deputies</a:t>
            </a:r>
            <a:endParaRPr lang="it-IT" sz="1400" b="1" dirty="0">
              <a:solidFill>
                <a:schemeClr val="tx2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068712" y="1027348"/>
            <a:ext cx="5614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>
                <a:solidFill>
                  <a:schemeClr val="tx2"/>
                </a:solidFill>
              </a:rPr>
              <a:t>Draft</a:t>
            </a:r>
            <a:r>
              <a:rPr lang="it-IT" sz="2000" b="1" dirty="0">
                <a:solidFill>
                  <a:schemeClr val="tx2"/>
                </a:solidFill>
              </a:rPr>
              <a:t> </a:t>
            </a:r>
            <a:r>
              <a:rPr lang="it-IT" sz="2000" b="1" dirty="0" err="1" smtClean="0">
                <a:solidFill>
                  <a:schemeClr val="tx2"/>
                </a:solidFill>
              </a:rPr>
              <a:t>bill</a:t>
            </a:r>
            <a:r>
              <a:rPr lang="it-IT" sz="2000" b="1" dirty="0" smtClean="0">
                <a:solidFill>
                  <a:schemeClr val="tx2"/>
                </a:solidFill>
              </a:rPr>
              <a:t> </a:t>
            </a:r>
            <a:r>
              <a:rPr lang="it-IT" sz="2000" dirty="0" smtClean="0">
                <a:solidFill>
                  <a:schemeClr val="tx2"/>
                </a:solidFill>
              </a:rPr>
              <a:t>(4)</a:t>
            </a:r>
            <a:endParaRPr lang="it-IT" sz="2000" dirty="0">
              <a:solidFill>
                <a:schemeClr val="tx2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457400" y="1628800"/>
            <a:ext cx="7200800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764588" y="1844824"/>
            <a:ext cx="465672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chemeClr val="tx2"/>
                </a:solidFill>
              </a:rPr>
              <a:t>Introduction</a:t>
            </a:r>
            <a:r>
              <a:rPr lang="it-IT" dirty="0" smtClean="0">
                <a:solidFill>
                  <a:schemeClr val="tx2"/>
                </a:solidFill>
              </a:rPr>
              <a:t> of the </a:t>
            </a:r>
            <a:r>
              <a:rPr lang="it-IT" b="1" dirty="0" smtClean="0">
                <a:solidFill>
                  <a:schemeClr val="tx2"/>
                </a:solidFill>
              </a:rPr>
              <a:t>National Plan</a:t>
            </a:r>
            <a:r>
              <a:rPr lang="it-IT" dirty="0" smtClean="0">
                <a:solidFill>
                  <a:schemeClr val="tx2"/>
                </a:solidFill>
              </a:rPr>
              <a:t> on </a:t>
            </a:r>
            <a:r>
              <a:rPr lang="it-IT" b="1" i="1" dirty="0" err="1" smtClean="0">
                <a:solidFill>
                  <a:schemeClr val="tx2"/>
                </a:solidFill>
              </a:rPr>
              <a:t>smart</a:t>
            </a:r>
            <a:r>
              <a:rPr lang="it-IT" b="1" i="1" dirty="0" smtClean="0">
                <a:solidFill>
                  <a:schemeClr val="tx2"/>
                </a:solidFill>
              </a:rPr>
              <a:t> city </a:t>
            </a:r>
            <a:r>
              <a:rPr lang="it-IT" b="1" dirty="0" err="1" smtClean="0">
                <a:solidFill>
                  <a:schemeClr val="tx2"/>
                </a:solidFill>
              </a:rPr>
              <a:t>development</a:t>
            </a:r>
            <a:r>
              <a:rPr lang="it-IT" b="1" i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(art. 3.1)</a:t>
            </a:r>
            <a:endParaRPr lang="it-IT" i="1" dirty="0">
              <a:solidFill>
                <a:schemeClr val="tx2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565057" y="2780928"/>
            <a:ext cx="2399062" cy="2314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solidFill>
                  <a:schemeClr val="tx1"/>
                </a:solidFill>
              </a:rPr>
              <a:t>Orientation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err="1" smtClean="0">
                <a:solidFill>
                  <a:schemeClr val="tx1"/>
                </a:solidFill>
              </a:rPr>
              <a:t>tool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it-IT" dirty="0" smtClean="0">
                <a:solidFill>
                  <a:schemeClr val="tx2"/>
                </a:solidFill>
              </a:rPr>
              <a:t>for </a:t>
            </a:r>
            <a:r>
              <a:rPr lang="it-IT" dirty="0" err="1" smtClean="0">
                <a:solidFill>
                  <a:schemeClr val="tx2"/>
                </a:solidFill>
              </a:rPr>
              <a:t>institutions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which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aims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to </a:t>
            </a:r>
            <a:r>
              <a:rPr lang="it-IT" dirty="0" err="1" smtClean="0">
                <a:solidFill>
                  <a:schemeClr val="tx2"/>
                </a:solidFill>
              </a:rPr>
              <a:t>identify</a:t>
            </a:r>
            <a:r>
              <a:rPr lang="it-IT" dirty="0" smtClean="0">
                <a:solidFill>
                  <a:schemeClr val="tx2"/>
                </a:solidFill>
              </a:rPr>
              <a:t> the </a:t>
            </a:r>
            <a:r>
              <a:rPr lang="it-IT" b="1" dirty="0" err="1" smtClean="0">
                <a:solidFill>
                  <a:schemeClr val="tx2"/>
                </a:solidFill>
              </a:rPr>
              <a:t>guidelines</a:t>
            </a:r>
            <a:r>
              <a:rPr lang="it-IT" dirty="0" smtClean="0">
                <a:solidFill>
                  <a:schemeClr val="tx2"/>
                </a:solidFill>
              </a:rPr>
              <a:t> to </a:t>
            </a:r>
            <a:r>
              <a:rPr lang="it-IT" dirty="0" err="1" smtClean="0">
                <a:solidFill>
                  <a:schemeClr val="tx2"/>
                </a:solidFill>
              </a:rPr>
              <a:t>develop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innovation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projects</a:t>
            </a:r>
            <a:endParaRPr lang="it-IT" dirty="0">
              <a:solidFill>
                <a:schemeClr val="tx2"/>
              </a:solidFill>
            </a:endParaRPr>
          </a:p>
        </p:txBody>
      </p:sp>
      <p:cxnSp>
        <p:nvCxnSpPr>
          <p:cNvPr id="15" name="Connettore 2 14"/>
          <p:cNvCxnSpPr/>
          <p:nvPr/>
        </p:nvCxnSpPr>
        <p:spPr>
          <a:xfrm flipH="1">
            <a:off x="3203848" y="2393268"/>
            <a:ext cx="1224136" cy="631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5159768" y="2406898"/>
            <a:ext cx="0" cy="642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4018695" y="3212976"/>
            <a:ext cx="2340260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Definition of </a:t>
            </a:r>
            <a:r>
              <a:rPr lang="it-IT" b="1" dirty="0" err="1" smtClean="0">
                <a:solidFill>
                  <a:schemeClr val="tx2"/>
                </a:solidFill>
              </a:rPr>
              <a:t>priority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>
                <a:solidFill>
                  <a:schemeClr val="tx2"/>
                </a:solidFill>
              </a:rPr>
              <a:t>or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intervention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areas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for the </a:t>
            </a:r>
            <a:r>
              <a:rPr lang="it-IT" dirty="0" err="1" smtClean="0">
                <a:solidFill>
                  <a:schemeClr val="tx2"/>
                </a:solidFill>
              </a:rPr>
              <a:t>diffusion</a:t>
            </a:r>
            <a:r>
              <a:rPr lang="it-IT" dirty="0" smtClean="0">
                <a:solidFill>
                  <a:schemeClr val="tx2"/>
                </a:solidFill>
              </a:rPr>
              <a:t> of innovative </a:t>
            </a:r>
            <a:r>
              <a:rPr lang="it-IT" dirty="0" err="1">
                <a:solidFill>
                  <a:schemeClr val="tx2"/>
                </a:solidFill>
              </a:rPr>
              <a:t>technologies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and </a:t>
            </a:r>
            <a:r>
              <a:rPr lang="it-IT" dirty="0" err="1" smtClean="0">
                <a:solidFill>
                  <a:schemeClr val="tx2"/>
                </a:solidFill>
              </a:rPr>
              <a:t>monitoring</a:t>
            </a:r>
            <a:r>
              <a:rPr lang="it-IT" dirty="0" smtClean="0">
                <a:solidFill>
                  <a:schemeClr val="tx2"/>
                </a:solidFill>
              </a:rPr>
              <a:t> of </a:t>
            </a:r>
            <a:r>
              <a:rPr lang="en-US" dirty="0" smtClean="0">
                <a:solidFill>
                  <a:schemeClr val="tx2"/>
                </a:solidFill>
              </a:rPr>
              <a:t>the </a:t>
            </a:r>
            <a:r>
              <a:rPr lang="en-US" b="1" dirty="0" smtClean="0">
                <a:solidFill>
                  <a:schemeClr val="tx2"/>
                </a:solidFill>
              </a:rPr>
              <a:t>implementation</a:t>
            </a:r>
            <a:r>
              <a:rPr lang="en-US" dirty="0" smtClean="0">
                <a:solidFill>
                  <a:schemeClr val="tx2"/>
                </a:solidFill>
              </a:rPr>
              <a:t> of the  </a:t>
            </a:r>
            <a:r>
              <a:rPr lang="en-US" dirty="0">
                <a:solidFill>
                  <a:schemeClr val="tx2"/>
                </a:solidFill>
              </a:rPr>
              <a:t>innovation </a:t>
            </a:r>
            <a:r>
              <a:rPr lang="en-US" dirty="0" smtClean="0">
                <a:solidFill>
                  <a:schemeClr val="tx2"/>
                </a:solidFill>
              </a:rPr>
              <a:t>processes</a:t>
            </a:r>
            <a:endParaRPr lang="it-IT" dirty="0">
              <a:solidFill>
                <a:schemeClr val="tx2"/>
              </a:solidFill>
            </a:endParaRPr>
          </a:p>
          <a:p>
            <a:pPr algn="ctr"/>
            <a:endParaRPr lang="it-IT" dirty="0"/>
          </a:p>
        </p:txBody>
      </p:sp>
      <p:cxnSp>
        <p:nvCxnSpPr>
          <p:cNvPr id="24" name="Connettore 2 23"/>
          <p:cNvCxnSpPr/>
          <p:nvPr/>
        </p:nvCxnSpPr>
        <p:spPr>
          <a:xfrm>
            <a:off x="5724128" y="2393268"/>
            <a:ext cx="1080120" cy="4987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6444208" y="3076028"/>
            <a:ext cx="1975339" cy="1723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chemeClr val="tx2"/>
                </a:solidFill>
              </a:rPr>
              <a:t>Drafting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of the National Plan</a:t>
            </a:r>
            <a:endParaRPr lang="it-IT" b="1" dirty="0"/>
          </a:p>
          <a:p>
            <a:pPr algn="ctr"/>
            <a:r>
              <a:rPr lang="it-IT" dirty="0" smtClean="0">
                <a:solidFill>
                  <a:schemeClr val="tx2"/>
                </a:solidFill>
              </a:rPr>
              <a:t>by the </a:t>
            </a:r>
            <a:r>
              <a:rPr lang="it-IT" b="1" dirty="0" smtClean="0">
                <a:solidFill>
                  <a:schemeClr val="tx2"/>
                </a:solidFill>
              </a:rPr>
              <a:t>National </a:t>
            </a:r>
            <a:r>
              <a:rPr lang="it-IT" b="1" dirty="0" err="1" smtClean="0">
                <a:solidFill>
                  <a:schemeClr val="tx2"/>
                </a:solidFill>
              </a:rPr>
              <a:t>Unity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every</a:t>
            </a:r>
            <a:r>
              <a:rPr lang="it-IT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three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years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2708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Deputato\Desktop\camera_dei_deputati_i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520" y="188640"/>
            <a:ext cx="1525093" cy="762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ttore 1 6"/>
          <p:cNvCxnSpPr/>
          <p:nvPr/>
        </p:nvCxnSpPr>
        <p:spPr>
          <a:xfrm flipV="1">
            <a:off x="5004048" y="2924944"/>
            <a:ext cx="4139952" cy="3933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4139952" y="2348880"/>
            <a:ext cx="5004048" cy="45091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971600" y="476672"/>
            <a:ext cx="8172400" cy="63813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e 20"/>
          <p:cNvSpPr/>
          <p:nvPr/>
        </p:nvSpPr>
        <p:spPr>
          <a:xfrm>
            <a:off x="1043608" y="836712"/>
            <a:ext cx="432048" cy="381273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  <p:pic>
        <p:nvPicPr>
          <p:cNvPr id="1026" name="Picture 2" descr="https://upload.wikimedia.org/wikipedia/it/thumb/5/51/PartitoDemocratico.svg/1280px-PartitoDemocratic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960" y="5652260"/>
            <a:ext cx="1507175" cy="120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09604" y="6418068"/>
            <a:ext cx="7400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2"/>
                </a:solidFill>
              </a:rPr>
              <a:t>Presentation of Silvia </a:t>
            </a:r>
            <a:r>
              <a:rPr lang="it-IT" sz="1400" b="1" dirty="0" err="1">
                <a:solidFill>
                  <a:schemeClr val="tx2"/>
                </a:solidFill>
              </a:rPr>
              <a:t>Fregolent</a:t>
            </a:r>
            <a:r>
              <a:rPr lang="it-IT" sz="1400" b="1" dirty="0">
                <a:solidFill>
                  <a:schemeClr val="tx2"/>
                </a:solidFill>
              </a:rPr>
              <a:t>, Vice-</a:t>
            </a:r>
            <a:r>
              <a:rPr lang="it-IT" sz="1400" b="1" dirty="0" err="1">
                <a:solidFill>
                  <a:schemeClr val="tx2"/>
                </a:solidFill>
              </a:rPr>
              <a:t>President</a:t>
            </a:r>
            <a:r>
              <a:rPr lang="it-IT" sz="1400" b="1" dirty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accent1"/>
                </a:solidFill>
              </a:rPr>
              <a:t>of</a:t>
            </a:r>
            <a:r>
              <a:rPr lang="it-IT" sz="1400" b="1" dirty="0">
                <a:solidFill>
                  <a:schemeClr val="tx2"/>
                </a:solidFill>
              </a:rPr>
              <a:t> PD Gro</a:t>
            </a:r>
            <a:r>
              <a:rPr lang="it-IT" sz="1400" b="1" dirty="0">
                <a:solidFill>
                  <a:schemeClr val="accent1"/>
                </a:solidFill>
              </a:rPr>
              <a:t>up</a:t>
            </a:r>
            <a:r>
              <a:rPr lang="it-IT" sz="1400" b="1" dirty="0">
                <a:solidFill>
                  <a:schemeClr val="tx2"/>
                </a:solidFill>
              </a:rPr>
              <a:t> in the </a:t>
            </a:r>
            <a:r>
              <a:rPr lang="it-IT" sz="1400" b="1" dirty="0" err="1" smtClean="0">
                <a:solidFill>
                  <a:schemeClr val="tx2"/>
                </a:solidFill>
              </a:rPr>
              <a:t>Chamber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tx2"/>
                </a:solidFill>
              </a:rPr>
              <a:t>of </a:t>
            </a:r>
            <a:r>
              <a:rPr lang="it-IT" sz="1400" b="1" dirty="0" err="1" smtClean="0">
                <a:solidFill>
                  <a:schemeClr val="tx2"/>
                </a:solidFill>
              </a:rPr>
              <a:t>Deputies</a:t>
            </a:r>
            <a:endParaRPr lang="it-IT" sz="1400" b="1" dirty="0">
              <a:solidFill>
                <a:schemeClr val="tx2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068712" y="1027348"/>
            <a:ext cx="5614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>
                <a:solidFill>
                  <a:schemeClr val="tx2"/>
                </a:solidFill>
              </a:rPr>
              <a:t>Draft</a:t>
            </a:r>
            <a:r>
              <a:rPr lang="it-IT" sz="2000" b="1" dirty="0">
                <a:solidFill>
                  <a:schemeClr val="tx2"/>
                </a:solidFill>
              </a:rPr>
              <a:t> </a:t>
            </a:r>
            <a:r>
              <a:rPr lang="it-IT" sz="2000" b="1" dirty="0" err="1" smtClean="0">
                <a:solidFill>
                  <a:schemeClr val="tx2"/>
                </a:solidFill>
              </a:rPr>
              <a:t>bill</a:t>
            </a:r>
            <a:r>
              <a:rPr lang="it-IT" sz="2000" b="1" dirty="0" smtClean="0">
                <a:solidFill>
                  <a:schemeClr val="tx2"/>
                </a:solidFill>
              </a:rPr>
              <a:t> </a:t>
            </a:r>
            <a:r>
              <a:rPr lang="it-IT" sz="2000" dirty="0" smtClean="0">
                <a:solidFill>
                  <a:schemeClr val="tx2"/>
                </a:solidFill>
              </a:rPr>
              <a:t>(5)</a:t>
            </a:r>
            <a:endParaRPr lang="it-IT" sz="2000" dirty="0">
              <a:solidFill>
                <a:schemeClr val="tx2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457400" y="1628800"/>
            <a:ext cx="7200800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729436" y="1971685"/>
            <a:ext cx="465672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2"/>
                </a:solidFill>
              </a:rPr>
              <a:t>Urban </a:t>
            </a:r>
            <a:r>
              <a:rPr lang="it-IT" b="1" dirty="0" err="1" smtClean="0">
                <a:solidFill>
                  <a:schemeClr val="tx2"/>
                </a:solidFill>
              </a:rPr>
              <a:t>districts</a:t>
            </a:r>
            <a:r>
              <a:rPr lang="it-IT" b="1" dirty="0">
                <a:solidFill>
                  <a:schemeClr val="tx2"/>
                </a:solidFill>
              </a:rPr>
              <a:t> for </a:t>
            </a:r>
            <a:r>
              <a:rPr lang="it-IT" b="1" dirty="0" err="1">
                <a:solidFill>
                  <a:schemeClr val="tx2"/>
                </a:solidFill>
              </a:rPr>
              <a:t>experimental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innovation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(art. 4)</a:t>
            </a:r>
            <a:endParaRPr lang="it-IT" i="1" dirty="0">
              <a:solidFill>
                <a:schemeClr val="tx2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67744" y="3191830"/>
            <a:ext cx="2367631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solidFill>
                  <a:schemeClr val="tx2"/>
                </a:solidFill>
              </a:rPr>
              <a:t>Testing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of</a:t>
            </a:r>
            <a:r>
              <a:rPr lang="it-IT" b="1" dirty="0" smtClean="0">
                <a:solidFill>
                  <a:schemeClr val="tx2"/>
                </a:solidFill>
              </a:rPr>
              <a:t> innovative </a:t>
            </a:r>
            <a:r>
              <a:rPr lang="it-IT" b="1" dirty="0" err="1" smtClean="0">
                <a:solidFill>
                  <a:schemeClr val="tx2"/>
                </a:solidFill>
              </a:rPr>
              <a:t>technologies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>
                <a:solidFill>
                  <a:schemeClr val="tx2"/>
                </a:solidFill>
              </a:rPr>
              <a:t>in </a:t>
            </a:r>
            <a:r>
              <a:rPr lang="it-IT" dirty="0" err="1" smtClean="0">
                <a:solidFill>
                  <a:schemeClr val="tx2"/>
                </a:solidFill>
              </a:rPr>
              <a:t>enclosed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territorial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portions</a:t>
            </a:r>
            <a:r>
              <a:rPr lang="it-IT" dirty="0" smtClean="0">
                <a:solidFill>
                  <a:schemeClr val="tx2"/>
                </a:solidFill>
              </a:rPr>
              <a:t> of </a:t>
            </a:r>
            <a:r>
              <a:rPr lang="it-IT" dirty="0" err="1" smtClean="0">
                <a:solidFill>
                  <a:schemeClr val="tx2"/>
                </a:solidFill>
              </a:rPr>
              <a:t>local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administrations</a:t>
            </a:r>
            <a:endParaRPr lang="it-IT" dirty="0" smtClean="0">
              <a:solidFill>
                <a:schemeClr val="tx2"/>
              </a:solidFill>
            </a:endParaRPr>
          </a:p>
        </p:txBody>
      </p:sp>
      <p:cxnSp>
        <p:nvCxnSpPr>
          <p:cNvPr id="15" name="Connettore 2 14"/>
          <p:cNvCxnSpPr/>
          <p:nvPr/>
        </p:nvCxnSpPr>
        <p:spPr>
          <a:xfrm flipH="1">
            <a:off x="4355976" y="2496540"/>
            <a:ext cx="383095" cy="716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5310688" y="3501008"/>
            <a:ext cx="2573680" cy="1678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solidFill>
                  <a:schemeClr val="tx2"/>
                </a:solidFill>
              </a:rPr>
              <a:t>Regulation</a:t>
            </a:r>
            <a:r>
              <a:rPr lang="it-IT" dirty="0" smtClean="0">
                <a:solidFill>
                  <a:schemeClr val="tx2"/>
                </a:solidFill>
              </a:rPr>
              <a:t> of the </a:t>
            </a:r>
            <a:r>
              <a:rPr lang="it-IT" dirty="0" err="1" smtClean="0">
                <a:solidFill>
                  <a:schemeClr val="tx2"/>
                </a:solidFill>
              </a:rPr>
              <a:t>relationship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between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b="1" dirty="0" smtClean="0">
                <a:solidFill>
                  <a:schemeClr val="tx2"/>
                </a:solidFill>
              </a:rPr>
              <a:t>private </a:t>
            </a:r>
            <a:r>
              <a:rPr lang="it-IT" b="1" dirty="0" err="1" smtClean="0">
                <a:solidFill>
                  <a:schemeClr val="tx2"/>
                </a:solidFill>
              </a:rPr>
              <a:t>initiatives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of </a:t>
            </a:r>
            <a:r>
              <a:rPr lang="it-IT" dirty="0" err="1" smtClean="0">
                <a:solidFill>
                  <a:schemeClr val="tx2"/>
                </a:solidFill>
              </a:rPr>
              <a:t>experimental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innovation</a:t>
            </a:r>
            <a:r>
              <a:rPr lang="it-IT" dirty="0" smtClean="0">
                <a:solidFill>
                  <a:schemeClr val="tx2"/>
                </a:solidFill>
              </a:rPr>
              <a:t> and </a:t>
            </a:r>
            <a:r>
              <a:rPr lang="it-IT" b="1" dirty="0" err="1" smtClean="0">
                <a:solidFill>
                  <a:schemeClr val="tx2"/>
                </a:solidFill>
              </a:rPr>
              <a:t>territorial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administrations</a:t>
            </a:r>
            <a:endParaRPr lang="it-IT" b="1" dirty="0">
              <a:solidFill>
                <a:schemeClr val="tx2"/>
              </a:solidFill>
            </a:endParaRPr>
          </a:p>
          <a:p>
            <a:pPr algn="ctr"/>
            <a:endParaRPr lang="it-IT" dirty="0"/>
          </a:p>
        </p:txBody>
      </p:sp>
      <p:cxnSp>
        <p:nvCxnSpPr>
          <p:cNvPr id="24" name="Connettore 2 23"/>
          <p:cNvCxnSpPr/>
          <p:nvPr/>
        </p:nvCxnSpPr>
        <p:spPr>
          <a:xfrm>
            <a:off x="5306689" y="2492896"/>
            <a:ext cx="345431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6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Deputato\Desktop\camera_dei_deputati_i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520" y="188640"/>
            <a:ext cx="1525093" cy="762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ttore 1 6"/>
          <p:cNvCxnSpPr/>
          <p:nvPr/>
        </p:nvCxnSpPr>
        <p:spPr>
          <a:xfrm flipV="1">
            <a:off x="5004048" y="2924944"/>
            <a:ext cx="4139952" cy="3933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4139952" y="2348880"/>
            <a:ext cx="5004048" cy="45091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971600" y="476672"/>
            <a:ext cx="8172400" cy="63813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e 20"/>
          <p:cNvSpPr/>
          <p:nvPr/>
        </p:nvSpPr>
        <p:spPr>
          <a:xfrm>
            <a:off x="1043608" y="836712"/>
            <a:ext cx="432048" cy="381273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  <p:pic>
        <p:nvPicPr>
          <p:cNvPr id="1026" name="Picture 2" descr="https://upload.wikimedia.org/wikipedia/it/thumb/5/51/PartitoDemocratico.svg/1280px-PartitoDemocratic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960" y="5652260"/>
            <a:ext cx="1507175" cy="120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09604" y="6418068"/>
            <a:ext cx="7400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2"/>
                </a:solidFill>
              </a:rPr>
              <a:t>Presentation of Silvia </a:t>
            </a:r>
            <a:r>
              <a:rPr lang="it-IT" sz="1400" b="1" dirty="0" err="1">
                <a:solidFill>
                  <a:schemeClr val="tx2"/>
                </a:solidFill>
              </a:rPr>
              <a:t>Fregolent</a:t>
            </a:r>
            <a:r>
              <a:rPr lang="it-IT" sz="1400" b="1" dirty="0">
                <a:solidFill>
                  <a:schemeClr val="tx2"/>
                </a:solidFill>
              </a:rPr>
              <a:t>, Vice-</a:t>
            </a:r>
            <a:r>
              <a:rPr lang="it-IT" sz="1400" b="1" dirty="0" err="1">
                <a:solidFill>
                  <a:schemeClr val="tx2"/>
                </a:solidFill>
              </a:rPr>
              <a:t>President</a:t>
            </a:r>
            <a:r>
              <a:rPr lang="it-IT" sz="1400" b="1" dirty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accent1"/>
                </a:solidFill>
              </a:rPr>
              <a:t>of</a:t>
            </a:r>
            <a:r>
              <a:rPr lang="it-IT" sz="1400" b="1" dirty="0">
                <a:solidFill>
                  <a:schemeClr val="tx2"/>
                </a:solidFill>
              </a:rPr>
              <a:t> PD Gro</a:t>
            </a:r>
            <a:r>
              <a:rPr lang="it-IT" sz="1400" b="1" dirty="0">
                <a:solidFill>
                  <a:schemeClr val="accent1"/>
                </a:solidFill>
              </a:rPr>
              <a:t>up</a:t>
            </a:r>
            <a:r>
              <a:rPr lang="it-IT" sz="1400" b="1" dirty="0">
                <a:solidFill>
                  <a:schemeClr val="tx2"/>
                </a:solidFill>
              </a:rPr>
              <a:t> in the </a:t>
            </a:r>
            <a:r>
              <a:rPr lang="it-IT" sz="1400" b="1" dirty="0" err="1" smtClean="0">
                <a:solidFill>
                  <a:schemeClr val="tx2"/>
                </a:solidFill>
              </a:rPr>
              <a:t>Chamber</a:t>
            </a:r>
            <a:r>
              <a:rPr lang="it-IT" sz="1400" b="1" dirty="0" smtClean="0">
                <a:solidFill>
                  <a:schemeClr val="tx2"/>
                </a:solidFill>
              </a:rPr>
              <a:t> </a:t>
            </a:r>
            <a:r>
              <a:rPr lang="it-IT" sz="1400" b="1" dirty="0">
                <a:solidFill>
                  <a:schemeClr val="tx2"/>
                </a:solidFill>
              </a:rPr>
              <a:t>of </a:t>
            </a:r>
            <a:r>
              <a:rPr lang="it-IT" sz="1400" b="1" dirty="0" err="1" smtClean="0">
                <a:solidFill>
                  <a:schemeClr val="tx2"/>
                </a:solidFill>
              </a:rPr>
              <a:t>Deputies</a:t>
            </a:r>
            <a:endParaRPr lang="it-IT" sz="1400" b="1" dirty="0">
              <a:solidFill>
                <a:schemeClr val="tx2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068712" y="1027348"/>
            <a:ext cx="5614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>
                <a:solidFill>
                  <a:schemeClr val="tx2"/>
                </a:solidFill>
              </a:rPr>
              <a:t>Draft</a:t>
            </a:r>
            <a:r>
              <a:rPr lang="it-IT" sz="2000" b="1" dirty="0">
                <a:solidFill>
                  <a:schemeClr val="tx2"/>
                </a:solidFill>
              </a:rPr>
              <a:t> </a:t>
            </a:r>
            <a:r>
              <a:rPr lang="it-IT" sz="2000" b="1" dirty="0" err="1" smtClean="0">
                <a:solidFill>
                  <a:schemeClr val="tx2"/>
                </a:solidFill>
              </a:rPr>
              <a:t>bill</a:t>
            </a:r>
            <a:r>
              <a:rPr lang="it-IT" sz="2000" b="1" dirty="0" smtClean="0">
                <a:solidFill>
                  <a:schemeClr val="tx2"/>
                </a:solidFill>
              </a:rPr>
              <a:t> </a:t>
            </a:r>
            <a:r>
              <a:rPr lang="it-IT" sz="2000" dirty="0" smtClean="0">
                <a:solidFill>
                  <a:schemeClr val="tx2"/>
                </a:solidFill>
              </a:rPr>
              <a:t>(6)</a:t>
            </a:r>
            <a:endParaRPr lang="it-IT" sz="2000" dirty="0">
              <a:solidFill>
                <a:schemeClr val="tx2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457400" y="1628800"/>
            <a:ext cx="7200800" cy="396044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55776" y="1971685"/>
            <a:ext cx="504056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solidFill>
                  <a:schemeClr val="tx2"/>
                </a:solidFill>
              </a:rPr>
              <a:t>Cooperation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among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local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administrations</a:t>
            </a:r>
            <a:r>
              <a:rPr lang="it-IT" b="1" dirty="0">
                <a:solidFill>
                  <a:schemeClr val="tx2"/>
                </a:solidFill>
              </a:rPr>
              <a:t>, </a:t>
            </a:r>
            <a:r>
              <a:rPr lang="it-IT" b="1" dirty="0" smtClean="0">
                <a:solidFill>
                  <a:schemeClr val="tx2"/>
                </a:solidFill>
              </a:rPr>
              <a:t>companies and </a:t>
            </a:r>
            <a:r>
              <a:rPr lang="it-IT" b="1" dirty="0" err="1" smtClean="0">
                <a:solidFill>
                  <a:schemeClr val="tx2"/>
                </a:solidFill>
              </a:rPr>
              <a:t>universities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(art</a:t>
            </a:r>
            <a:r>
              <a:rPr lang="it-IT" dirty="0">
                <a:solidFill>
                  <a:schemeClr val="tx2"/>
                </a:solidFill>
              </a:rPr>
              <a:t>. </a:t>
            </a:r>
            <a:r>
              <a:rPr lang="it-IT" dirty="0" smtClean="0">
                <a:solidFill>
                  <a:schemeClr val="tx2"/>
                </a:solidFill>
              </a:rPr>
              <a:t>5-6)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040011" y="3681012"/>
            <a:ext cx="2535216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chemeClr val="tx2"/>
                </a:solidFill>
              </a:rPr>
              <a:t>Drawing</a:t>
            </a:r>
            <a:r>
              <a:rPr lang="it-IT" dirty="0" smtClean="0">
                <a:solidFill>
                  <a:schemeClr val="tx2"/>
                </a:solidFill>
              </a:rPr>
              <a:t> up of </a:t>
            </a:r>
            <a:r>
              <a:rPr lang="it-IT" b="1" dirty="0" err="1" smtClean="0">
                <a:solidFill>
                  <a:schemeClr val="tx2"/>
                </a:solidFill>
              </a:rPr>
              <a:t>agreements</a:t>
            </a:r>
            <a:r>
              <a:rPr lang="it-IT" dirty="0" smtClean="0">
                <a:solidFill>
                  <a:schemeClr val="tx2"/>
                </a:solidFill>
              </a:rPr>
              <a:t> to </a:t>
            </a:r>
            <a:r>
              <a:rPr lang="it-IT" b="1" dirty="0" err="1" smtClean="0">
                <a:solidFill>
                  <a:schemeClr val="tx2"/>
                </a:solidFill>
              </a:rPr>
              <a:t>regulate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collaboration</a:t>
            </a:r>
            <a:r>
              <a:rPr lang="it-IT" dirty="0" smtClean="0">
                <a:solidFill>
                  <a:schemeClr val="tx2"/>
                </a:solidFill>
              </a:rPr>
              <a:t> and </a:t>
            </a:r>
            <a:r>
              <a:rPr lang="it-IT" b="1" dirty="0" err="1" smtClean="0">
                <a:solidFill>
                  <a:schemeClr val="tx2"/>
                </a:solidFill>
              </a:rPr>
              <a:t>establish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i="1" dirty="0" err="1" smtClean="0">
                <a:solidFill>
                  <a:schemeClr val="tx2"/>
                </a:solidFill>
              </a:rPr>
              <a:t>campuses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dirty="0" smtClean="0">
                <a:solidFill>
                  <a:schemeClr val="tx2"/>
                </a:solidFill>
              </a:rPr>
              <a:t>of common </a:t>
            </a:r>
            <a:r>
              <a:rPr lang="it-IT" dirty="0" err="1" smtClean="0">
                <a:solidFill>
                  <a:schemeClr val="tx2"/>
                </a:solidFill>
              </a:rPr>
              <a:t>interest</a:t>
            </a:r>
            <a:r>
              <a:rPr lang="it-IT" dirty="0" smtClean="0">
                <a:solidFill>
                  <a:schemeClr val="tx2"/>
                </a:solidFill>
              </a:rPr>
              <a:t> on </a:t>
            </a:r>
            <a:r>
              <a:rPr lang="it-IT" dirty="0" err="1" smtClean="0">
                <a:solidFill>
                  <a:schemeClr val="tx2"/>
                </a:solidFill>
              </a:rPr>
              <a:t>experimental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>
                <a:solidFill>
                  <a:schemeClr val="tx2"/>
                </a:solidFill>
              </a:rPr>
              <a:t>innovation</a:t>
            </a:r>
            <a:endParaRPr lang="it-IT" dirty="0" smtClean="0">
              <a:solidFill>
                <a:schemeClr val="tx2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5100619" y="3573016"/>
            <a:ext cx="2880320" cy="1678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solidFill>
                  <a:schemeClr val="tx2"/>
                </a:solidFill>
              </a:rPr>
              <a:t>Creation</a:t>
            </a:r>
            <a:r>
              <a:rPr lang="it-IT" dirty="0">
                <a:solidFill>
                  <a:schemeClr val="tx2"/>
                </a:solidFill>
              </a:rPr>
              <a:t> of </a:t>
            </a:r>
            <a:r>
              <a:rPr lang="it-IT" dirty="0" smtClean="0">
                <a:solidFill>
                  <a:schemeClr val="tx2"/>
                </a:solidFill>
              </a:rPr>
              <a:t>appropriate </a:t>
            </a:r>
            <a:r>
              <a:rPr lang="it-IT" b="1" dirty="0" err="1" smtClean="0">
                <a:solidFill>
                  <a:schemeClr val="tx2"/>
                </a:solidFill>
              </a:rPr>
              <a:t>foundations</a:t>
            </a:r>
            <a:r>
              <a:rPr lang="it-IT" dirty="0" smtClean="0">
                <a:solidFill>
                  <a:schemeClr val="tx2"/>
                </a:solidFill>
              </a:rPr>
              <a:t> with the </a:t>
            </a:r>
            <a:r>
              <a:rPr lang="it-IT" dirty="0" err="1" smtClean="0">
                <a:solidFill>
                  <a:schemeClr val="tx2"/>
                </a:solidFill>
              </a:rPr>
              <a:t>participation</a:t>
            </a:r>
            <a:r>
              <a:rPr lang="it-IT" dirty="0" smtClean="0">
                <a:solidFill>
                  <a:schemeClr val="tx2"/>
                </a:solidFill>
              </a:rPr>
              <a:t> of </a:t>
            </a:r>
            <a:r>
              <a:rPr lang="it-IT" dirty="0" err="1" smtClean="0">
                <a:solidFill>
                  <a:schemeClr val="tx2"/>
                </a:solidFill>
              </a:rPr>
              <a:t>local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 err="1" smtClean="0">
                <a:solidFill>
                  <a:schemeClr val="tx2"/>
                </a:solidFill>
              </a:rPr>
              <a:t>administrations</a:t>
            </a:r>
            <a:r>
              <a:rPr lang="it-IT" dirty="0" smtClean="0">
                <a:solidFill>
                  <a:schemeClr val="tx2"/>
                </a:solidFill>
              </a:rPr>
              <a:t>, companies and </a:t>
            </a:r>
            <a:r>
              <a:rPr lang="it-IT" dirty="0" err="1" smtClean="0">
                <a:solidFill>
                  <a:schemeClr val="tx2"/>
                </a:solidFill>
              </a:rPr>
              <a:t>universities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r>
              <a:rPr lang="it-IT" dirty="0">
                <a:solidFill>
                  <a:schemeClr val="tx2"/>
                </a:solidFill>
              </a:rPr>
              <a:t>(</a:t>
            </a:r>
            <a:r>
              <a:rPr lang="it-IT" dirty="0" smtClean="0">
                <a:solidFill>
                  <a:schemeClr val="tx2"/>
                </a:solidFill>
              </a:rPr>
              <a:t>public-public and public-private partnership). 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5481404" y="2492896"/>
            <a:ext cx="34143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>
            <a:off x="4283968" y="2492896"/>
            <a:ext cx="46192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05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4D39951114734F8F2CD5BB541FD2E2" ma:contentTypeVersion="1" ma:contentTypeDescription="Create a new document." ma:contentTypeScope="" ma:versionID="212bc6be7b5392a8b1b6de368450f57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206CCAA-A357-47F3-BC49-24BEDB5DFBBB}"/>
</file>

<file path=customXml/itemProps2.xml><?xml version="1.0" encoding="utf-8"?>
<ds:datastoreItem xmlns:ds="http://schemas.openxmlformats.org/officeDocument/2006/customXml" ds:itemID="{05250840-42E0-4FD9-8A29-FF519A04C57A}"/>
</file>

<file path=customXml/itemProps3.xml><?xml version="1.0" encoding="utf-8"?>
<ds:datastoreItem xmlns:ds="http://schemas.openxmlformats.org/officeDocument/2006/customXml" ds:itemID="{AE4B9336-5ACF-4F41-BDA6-B10926EBF544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102</TotalTime>
  <Words>559</Words>
  <Application>Microsoft Office PowerPoint</Application>
  <PresentationFormat>Presentazione su schermo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Solstizio</vt:lpstr>
      <vt:lpstr>Arrangements to encourage innovation and technological development in cities – Bill 3571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Driving the global smart sustainable city targets: importance of international standards</dc:title>
  <dc:creator>Utente</dc:creator>
  <cp:lastModifiedBy>Utente</cp:lastModifiedBy>
  <cp:revision>59</cp:revision>
  <dcterms:created xsi:type="dcterms:W3CDTF">2016-04-26T13:25:32Z</dcterms:created>
  <dcterms:modified xsi:type="dcterms:W3CDTF">2016-05-03T16:59:12Z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0x010100494D39951114734F8F2CD5BB541FD2E2</vt:lpwstr>
  </property>
</Properties>
</file>