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7" r:id="rId3"/>
    <p:sldId id="268" r:id="rId4"/>
    <p:sldId id="262" r:id="rId5"/>
    <p:sldId id="258" r:id="rId6"/>
    <p:sldId id="265" r:id="rId7"/>
    <p:sldId id="266" r:id="rId8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59" autoAdjust="0"/>
  </p:normalViewPr>
  <p:slideViewPr>
    <p:cSldViewPr>
      <p:cViewPr>
        <p:scale>
          <a:sx n="100" d="100"/>
          <a:sy n="100" d="100"/>
        </p:scale>
        <p:origin x="-114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fld id="{BD8C282F-993D-4D26-97D7-2CAE2270F383}" type="datetimeFigureOut">
              <a:rPr lang="de-AT" smtClean="0"/>
              <a:pPr/>
              <a:t>02.05.2016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CE905A3C-4893-4DC7-B991-15D8B1EC2F95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>
          <a:xfrm>
            <a:off x="899592" y="1412776"/>
            <a:ext cx="7416416" cy="4248472"/>
          </a:xfrm>
          <a:prstGeom prst="rect">
            <a:avLst/>
          </a:prstGeom>
        </p:spPr>
        <p:txBody>
          <a:bodyPr/>
          <a:lstStyle>
            <a:lvl1pPr algn="l">
              <a:defRPr sz="3500" b="1" i="0" baseline="0">
                <a:latin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99480" y="359920"/>
            <a:ext cx="7200392" cy="84498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AT" sz="3600" b="1" dirty="0" smtClean="0">
                <a:latin typeface="Arial" pitchFamily="34" charset="0"/>
                <a:cs typeface="Arial" pitchFamily="34" charset="0"/>
              </a:rPr>
              <a:t>Titel (Arial, Fett, 36 </a:t>
            </a:r>
            <a:r>
              <a:rPr lang="de-AT" sz="3600" b="1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de-AT" sz="3600" b="1" dirty="0" smtClean="0">
                <a:latin typeface="Arial" pitchFamily="34" charset="0"/>
                <a:cs typeface="Arial" pitchFamily="34" charset="0"/>
              </a:rPr>
              <a:t>)</a:t>
            </a: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1124744"/>
            <a:ext cx="7200279" cy="4896544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AT" sz="2400" dirty="0" smtClean="0">
                <a:latin typeface="Arial" pitchFamily="34" charset="0"/>
                <a:cs typeface="Arial" pitchFamily="34" charset="0"/>
              </a:rPr>
              <a:t>Text (Arial, 24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00000" y="360000"/>
            <a:ext cx="7272858" cy="5589280"/>
          </a:xfrm>
          <a:prstGeom prst="rect">
            <a:avLst/>
          </a:prstGeom>
        </p:spPr>
        <p:txBody>
          <a:bodyPr/>
          <a:lstStyle>
            <a:lvl1pPr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AT" sz="2400" dirty="0" smtClean="0">
                <a:latin typeface="Arial" pitchFamily="34" charset="0"/>
                <a:cs typeface="Arial" pitchFamily="34" charset="0"/>
              </a:rPr>
              <a:t>Text (Arial, 24 </a:t>
            </a:r>
            <a:r>
              <a:rPr lang="de-AT" sz="2400" dirty="0" err="1" smtClean="0">
                <a:latin typeface="Arial" pitchFamily="34" charset="0"/>
                <a:cs typeface="Arial" pitchFamily="34" charset="0"/>
              </a:rPr>
              <a:t>pt</a:t>
            </a:r>
            <a:r>
              <a:rPr lang="de-AT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Skyline Villach_powerpoint_.png"/>
          <p:cNvPicPr>
            <a:picLocks noChangeAspect="1"/>
          </p:cNvPicPr>
          <p:nvPr/>
        </p:nvPicPr>
        <p:blipFill>
          <a:blip r:embed="rId5" cstate="print"/>
          <a:srcRect b="26591"/>
          <a:stretch>
            <a:fillRect/>
          </a:stretch>
        </p:blipFill>
        <p:spPr>
          <a:xfrm>
            <a:off x="-38100" y="5982130"/>
            <a:ext cx="9220200" cy="903254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581200" y="6552000"/>
            <a:ext cx="3286092" cy="306000"/>
          </a:xfrm>
          <a:prstGeom prst="rect">
            <a:avLst/>
          </a:prstGeom>
          <a:noFill/>
        </p:spPr>
        <p:txBody>
          <a:bodyPr wrap="square" tIns="36000" rtlCol="0" anchor="t" anchorCtr="0">
            <a:noAutofit/>
          </a:bodyPr>
          <a:lstStyle/>
          <a:p>
            <a:r>
              <a:rPr lang="de-AT" sz="1000" b="0" i="0" baseline="0" dirty="0" smtClean="0">
                <a:latin typeface="Arial" pitchFamily="34" charset="0"/>
              </a:rPr>
              <a:t>Dr.</a:t>
            </a:r>
            <a:r>
              <a:rPr lang="de-AT" sz="1000" b="0" i="0" baseline="30000" dirty="0" smtClean="0">
                <a:latin typeface="Arial" pitchFamily="34" charset="0"/>
              </a:rPr>
              <a:t>in</a:t>
            </a:r>
            <a:r>
              <a:rPr lang="de-AT" sz="1000" b="0" i="0" baseline="0" dirty="0" smtClean="0">
                <a:latin typeface="Arial" pitchFamily="34" charset="0"/>
              </a:rPr>
              <a:t> Petra Oberrauner</a:t>
            </a:r>
            <a:endParaRPr lang="de-AT" sz="1000" b="0" i="0" baseline="0" dirty="0">
              <a:latin typeface="Arial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652120" y="6552000"/>
            <a:ext cx="2699672" cy="243677"/>
          </a:xfrm>
          <a:prstGeom prst="rect">
            <a:avLst/>
          </a:prstGeom>
          <a:noFill/>
        </p:spPr>
        <p:txBody>
          <a:bodyPr wrap="square" tIns="43200" rtlCol="0">
            <a:noAutofit/>
          </a:bodyPr>
          <a:lstStyle/>
          <a:p>
            <a:pPr algn="r"/>
            <a:r>
              <a:rPr lang="de-AT" sz="1000" dirty="0" smtClean="0">
                <a:latin typeface="Arial" pitchFamily="34" charset="0"/>
              </a:rPr>
              <a:t>18</a:t>
            </a:r>
            <a:r>
              <a:rPr lang="de-AT" sz="1000" baseline="30000" dirty="0" smtClean="0">
                <a:latin typeface="Arial" pitchFamily="34" charset="0"/>
              </a:rPr>
              <a:t>th</a:t>
            </a:r>
            <a:r>
              <a:rPr lang="de-AT" sz="1000" baseline="0" dirty="0" smtClean="0">
                <a:latin typeface="Arial" pitchFamily="34" charset="0"/>
              </a:rPr>
              <a:t> May 2016</a:t>
            </a:r>
            <a:endParaRPr lang="de-AT" sz="1000" dirty="0">
              <a:latin typeface="Arial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8267418" y="6552000"/>
            <a:ext cx="648072" cy="261610"/>
          </a:xfrm>
          <a:prstGeom prst="rect">
            <a:avLst/>
          </a:prstGeom>
          <a:noFill/>
        </p:spPr>
        <p:txBody>
          <a:bodyPr wrap="square" tIns="36000" rtlCol="0">
            <a:noAutofit/>
          </a:bodyPr>
          <a:lstStyle/>
          <a:p>
            <a:pPr algn="r"/>
            <a:fld id="{3578905A-FC10-443B-B9F3-D53F86E066FA}" type="slidenum">
              <a:rPr lang="de-AT" sz="1100" b="1" i="0" baseline="0" smtClean="0">
                <a:latin typeface="Arial" pitchFamily="34" charset="0"/>
              </a:rPr>
              <a:pPr algn="r"/>
              <a:t>‹Nr.›</a:t>
            </a:fld>
            <a:endParaRPr lang="de-AT" sz="1100" b="1" i="0" baseline="0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Z:\5Ö_31122014\Tag der Sonne\Panorama_Safaric_17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70627" cy="3657203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971600" y="450912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 smtClean="0">
                <a:latin typeface="Arial" pitchFamily="34" charset="0"/>
                <a:cs typeface="Arial" pitchFamily="34" charset="0"/>
              </a:rPr>
              <a:t>Villach</a:t>
            </a:r>
            <a:endParaRPr lang="de-AT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Sustainability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longterm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strategy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de-AT" sz="1600" dirty="0" smtClean="0">
                <a:latin typeface="Arial" pitchFamily="34" charset="0"/>
                <a:cs typeface="Arial" pitchFamily="34" charset="0"/>
              </a:rPr>
              <a:t>18</a:t>
            </a:r>
            <a:r>
              <a:rPr lang="de-AT" sz="16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May 2016,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Rome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endParaRPr lang="de-AT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:\13 Lackner\Veranstaltungen\Tag der Sonne 2013\Tag der Sonne\120033 Tag der Sonne Rollup 100x215 cm\Roll_Up_Tag_der_Sonne_1000x2320mm DRUCK\Links\Sonnenuntergang_Silbersee_Udo_Katholnig_1_185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5"/>
            <a:ext cx="8892480" cy="5953439"/>
          </a:xfrm>
          <a:prstGeom prst="rect">
            <a:avLst/>
          </a:prstGeom>
          <a:noFill/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Textplatzhalter 4"/>
          <p:cNvSpPr txBox="1">
            <a:spLocks/>
          </p:cNvSpPr>
          <p:nvPr/>
        </p:nvSpPr>
        <p:spPr>
          <a:xfrm>
            <a:off x="251520" y="908720"/>
            <a:ext cx="3923928" cy="108012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</a:pP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Villach - </a:t>
            </a:r>
            <a:r>
              <a:rPr kumimoji="0" lang="de-A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Perfect</a:t>
            </a: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conditions</a:t>
            </a: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</a:t>
            </a:r>
            <a:r>
              <a:rPr kumimoji="0" lang="de-AT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Renewable</a:t>
            </a:r>
            <a:r>
              <a:rPr lang="de-A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de-AT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AT" sz="28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Sources</a:t>
            </a:r>
            <a:endParaRPr lang="de-AT" sz="2800" dirty="0" smtClean="0"/>
          </a:p>
        </p:txBody>
      </p:sp>
      <p:sp>
        <p:nvSpPr>
          <p:cNvPr id="6" name="Textplatzhalter 5"/>
          <p:cNvSpPr txBox="1">
            <a:spLocks/>
          </p:cNvSpPr>
          <p:nvPr/>
        </p:nvSpPr>
        <p:spPr>
          <a:xfrm>
            <a:off x="4932040" y="2348880"/>
            <a:ext cx="4067944" cy="3024336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Located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in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southern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part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Austria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About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60.000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inhabitants</a:t>
            </a: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134 km²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municipal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area</a:t>
            </a: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Close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to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two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rivers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– Drau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and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Gail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56 %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woodland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area</a:t>
            </a: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-"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2.182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hours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sunlight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year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About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17.000 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m² solar thermal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collectors</a:t>
            </a: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About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4.000 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kWp PV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Hydro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power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plants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(39.000 </a:t>
            </a:r>
            <a:r>
              <a:rPr kumimoji="0" lang="de-AT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kW</a:t>
            </a:r>
            <a:r>
              <a:rPr kumimoji="0" lang="de-AT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 descr="C:\Users\lackurs\AppData\Local\Microsoft\Windows\Temporary Internet Files\Content.IE5\IVW0V862\uploads_pics_karte-regionen-oesterrei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1859" y="357039"/>
            <a:ext cx="4104456" cy="1963307"/>
          </a:xfrm>
          <a:prstGeom prst="rect">
            <a:avLst/>
          </a:prstGeom>
          <a:noFill/>
        </p:spPr>
      </p:pic>
      <p:cxnSp>
        <p:nvCxnSpPr>
          <p:cNvPr id="9" name="Gerade Verbindung mit Pfeil 8"/>
          <p:cNvCxnSpPr/>
          <p:nvPr/>
        </p:nvCxnSpPr>
        <p:spPr>
          <a:xfrm>
            <a:off x="6444208" y="836712"/>
            <a:ext cx="648072" cy="108012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4" name="Picture 2" descr="H:\15 Energie\N STEK\Fotos STEVI Konzept\allgemein\STEVI_MG_4921_(c)_martin_grab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29" y="404664"/>
            <a:ext cx="8892959" cy="5929177"/>
          </a:xfrm>
          <a:prstGeom prst="rect">
            <a:avLst/>
          </a:prstGeom>
          <a:noFill/>
        </p:spPr>
      </p:pic>
      <p:sp>
        <p:nvSpPr>
          <p:cNvPr id="5" name="Textplatzhalter 4"/>
          <p:cNvSpPr txBox="1">
            <a:spLocks/>
          </p:cNvSpPr>
          <p:nvPr/>
        </p:nvSpPr>
        <p:spPr>
          <a:xfrm>
            <a:off x="539552" y="548680"/>
            <a:ext cx="1872208" cy="47679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AT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Heating</a:t>
            </a:r>
            <a:endParaRPr kumimoji="0" lang="de-A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platzhalter 5"/>
          <p:cNvSpPr txBox="1">
            <a:spLocks/>
          </p:cNvSpPr>
          <p:nvPr/>
        </p:nvSpPr>
        <p:spPr>
          <a:xfrm>
            <a:off x="3743400" y="404664"/>
            <a:ext cx="5400600" cy="216024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Kelag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Wärme</a:t>
            </a:r>
          </a:p>
          <a:p>
            <a:pPr marL="342900" indent="-161925">
              <a:spcBef>
                <a:spcPct val="20000"/>
              </a:spcBef>
              <a:buFontTx/>
              <a:buChar char="-"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Share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RES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waste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heat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utilization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up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80% </a:t>
            </a:r>
          </a:p>
          <a:p>
            <a:pPr marL="342900" lvl="0" indent="-161925">
              <a:spcBef>
                <a:spcPct val="20000"/>
              </a:spcBef>
              <a:buFontTx/>
              <a:buChar char="-"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2013 a solar thermal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injection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district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heating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network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was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realised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Serveral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small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local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heat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supplier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Mainly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biomass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biogas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161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baseline="0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15 Energie\B E 5 Themen\Audit 2016\Daten Frau Fillafer\Letztversion\Fillafer\Indesign Berichte NEU\Adobe Indesign Berichtsvorlagen erl\Berichte\6.5.2 Sonnenbürger-Kraftwerk erl\Sonnenbürgerkraftwerk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4" y="-198628"/>
            <a:ext cx="9156194" cy="6871643"/>
          </a:xfrm>
          <a:prstGeom prst="rect">
            <a:avLst/>
          </a:prstGeom>
          <a:noFill/>
        </p:spPr>
      </p:pic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395536" y="1196752"/>
            <a:ext cx="4608512" cy="4896544"/>
          </a:xfrm>
          <a:solidFill>
            <a:schemeClr val="bg1"/>
          </a:solidFill>
        </p:spPr>
        <p:txBody>
          <a:bodyPr/>
          <a:lstStyle/>
          <a:p>
            <a:r>
              <a:rPr lang="de-AT" sz="2000" b="1" dirty="0" err="1" smtClean="0"/>
              <a:t>Negotiated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agreements</a:t>
            </a:r>
            <a:endParaRPr lang="de-AT" sz="2000" b="1" dirty="0" smtClean="0"/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r>
              <a:rPr lang="de-AT" sz="2000" dirty="0" smtClean="0"/>
              <a:t>Member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Climate</a:t>
            </a:r>
            <a:r>
              <a:rPr lang="de-AT" sz="2000" dirty="0" smtClean="0"/>
              <a:t>  </a:t>
            </a:r>
            <a:r>
              <a:rPr lang="de-AT" sz="2000" dirty="0" err="1" smtClean="0"/>
              <a:t>Alliance</a:t>
            </a:r>
            <a:r>
              <a:rPr lang="de-AT" sz="2000" dirty="0" smtClean="0"/>
              <a:t> </a:t>
            </a:r>
            <a:r>
              <a:rPr lang="de-AT" sz="2000" dirty="0" err="1" smtClean="0"/>
              <a:t>since</a:t>
            </a:r>
            <a:r>
              <a:rPr lang="de-AT" sz="2000" dirty="0" smtClean="0"/>
              <a:t> 1992</a:t>
            </a:r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r>
              <a:rPr lang="de-AT" sz="2000" dirty="0" smtClean="0"/>
              <a:t>2009 </a:t>
            </a:r>
            <a:r>
              <a:rPr lang="de-AT" sz="2000" dirty="0" err="1" smtClean="0"/>
              <a:t>member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„e5-Program“</a:t>
            </a:r>
          </a:p>
          <a:p>
            <a:r>
              <a:rPr lang="de-AT" sz="2000" dirty="0" smtClean="0"/>
              <a:t>	European </a:t>
            </a:r>
            <a:r>
              <a:rPr lang="de-AT" sz="2000" dirty="0" err="1" smtClean="0"/>
              <a:t>Energy</a:t>
            </a:r>
            <a:r>
              <a:rPr lang="de-AT" sz="2000" dirty="0" smtClean="0"/>
              <a:t> Award</a:t>
            </a:r>
          </a:p>
          <a:p>
            <a:endParaRPr lang="de-AT" sz="2000" dirty="0" smtClean="0"/>
          </a:p>
          <a:p>
            <a:pPr>
              <a:buFontTx/>
              <a:buChar char="-"/>
            </a:pPr>
            <a:r>
              <a:rPr lang="de-AT" sz="2000" dirty="0" smtClean="0"/>
              <a:t>2009 </a:t>
            </a:r>
            <a:r>
              <a:rPr lang="de-AT" sz="2000" dirty="0" err="1" smtClean="0"/>
              <a:t>starting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„Smart City Project</a:t>
            </a:r>
            <a:r>
              <a:rPr lang="de-AT" sz="2000" dirty="0" smtClean="0"/>
              <a:t>“</a:t>
            </a:r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r>
              <a:rPr lang="de-AT" sz="2000" dirty="0" err="1" smtClean="0"/>
              <a:t>Fairtrade-initative</a:t>
            </a:r>
            <a:r>
              <a:rPr lang="de-AT" sz="2000" dirty="0" smtClean="0"/>
              <a:t> in 2015</a:t>
            </a:r>
            <a:endParaRPr lang="de-AT" sz="2000" dirty="0" smtClean="0"/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endParaRPr lang="de-AT" sz="20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55776" y="1700808"/>
            <a:ext cx="648072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sz="2800" dirty="0" err="1" smtClean="0"/>
              <a:t>Ambitious</a:t>
            </a:r>
            <a:r>
              <a:rPr lang="de-AT" sz="2800" dirty="0" smtClean="0"/>
              <a:t> </a:t>
            </a:r>
            <a:r>
              <a:rPr lang="de-AT" sz="2800" dirty="0" smtClean="0"/>
              <a:t>Goals – Smart City</a:t>
            </a:r>
            <a:endParaRPr lang="de-AT" sz="2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932040" y="1196752"/>
            <a:ext cx="4104456" cy="4896544"/>
          </a:xfrm>
        </p:spPr>
        <p:txBody>
          <a:bodyPr/>
          <a:lstStyle/>
          <a:p>
            <a:pPr>
              <a:buFontTx/>
              <a:buChar char="-"/>
            </a:pPr>
            <a:r>
              <a:rPr lang="de-AT" sz="2000" dirty="0" smtClean="0"/>
              <a:t>Villach </a:t>
            </a:r>
            <a:r>
              <a:rPr lang="de-AT" sz="2000" dirty="0" err="1" smtClean="0"/>
              <a:t>has</a:t>
            </a:r>
            <a:r>
              <a:rPr lang="de-AT" sz="2000" dirty="0" smtClean="0"/>
              <a:t> an </a:t>
            </a:r>
            <a:r>
              <a:rPr lang="de-AT" sz="2000" dirty="0" err="1" smtClean="0"/>
              <a:t>energy</a:t>
            </a:r>
            <a:r>
              <a:rPr lang="de-AT" sz="2000" dirty="0" smtClean="0"/>
              <a:t> </a:t>
            </a:r>
            <a:r>
              <a:rPr lang="de-AT" sz="2000" dirty="0" err="1" smtClean="0"/>
              <a:t>strategy</a:t>
            </a:r>
            <a:r>
              <a:rPr lang="de-AT" sz="2000" dirty="0" smtClean="0"/>
              <a:t> </a:t>
            </a:r>
            <a:r>
              <a:rPr lang="de-AT" sz="2000" dirty="0" err="1" smtClean="0"/>
              <a:t>since</a:t>
            </a:r>
            <a:r>
              <a:rPr lang="de-AT" sz="2000" dirty="0" smtClean="0"/>
              <a:t> 1994 </a:t>
            </a:r>
          </a:p>
          <a:p>
            <a:pPr>
              <a:buFontTx/>
              <a:buChar char="-"/>
            </a:pPr>
            <a:r>
              <a:rPr lang="de-AT" sz="2000" dirty="0" err="1" smtClean="0"/>
              <a:t>Ongoing</a:t>
            </a:r>
            <a:r>
              <a:rPr lang="de-AT" sz="2000" dirty="0" smtClean="0"/>
              <a:t> </a:t>
            </a:r>
            <a:r>
              <a:rPr lang="de-AT" sz="2000" dirty="0" err="1" smtClean="0"/>
              <a:t>review</a:t>
            </a:r>
            <a:r>
              <a:rPr lang="de-AT" sz="2000" dirty="0" smtClean="0"/>
              <a:t>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energy</a:t>
            </a:r>
            <a:r>
              <a:rPr lang="de-AT" sz="2000" dirty="0" smtClean="0"/>
              <a:t> </a:t>
            </a:r>
            <a:r>
              <a:rPr lang="de-AT" sz="2000" dirty="0" err="1" smtClean="0"/>
              <a:t>goals</a:t>
            </a:r>
            <a:r>
              <a:rPr lang="de-AT" sz="2000" dirty="0" smtClean="0"/>
              <a:t>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benchmarks</a:t>
            </a:r>
            <a:endParaRPr lang="de-AT" sz="2000" dirty="0" smtClean="0"/>
          </a:p>
          <a:p>
            <a:pPr>
              <a:buFontTx/>
              <a:buChar char="-"/>
            </a:pPr>
            <a:r>
              <a:rPr lang="de-AT" sz="2000" dirty="0" smtClean="0"/>
              <a:t>In 2009 Villach </a:t>
            </a:r>
            <a:r>
              <a:rPr lang="de-AT" sz="2000" dirty="0" err="1" smtClean="0"/>
              <a:t>started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„Smart City Project“</a:t>
            </a:r>
          </a:p>
          <a:p>
            <a:pPr>
              <a:buFontTx/>
              <a:buChar char="-"/>
            </a:pPr>
            <a:r>
              <a:rPr lang="de-AT" sz="2000" dirty="0" smtClean="0"/>
              <a:t>Short-, medium- </a:t>
            </a:r>
            <a:r>
              <a:rPr lang="de-AT" sz="2000" dirty="0" err="1" smtClean="0"/>
              <a:t>and</a:t>
            </a:r>
            <a:r>
              <a:rPr lang="de-AT" sz="2000" dirty="0" smtClean="0"/>
              <a:t> </a:t>
            </a:r>
            <a:r>
              <a:rPr lang="de-AT" sz="2000" dirty="0" err="1" smtClean="0"/>
              <a:t>longterm</a:t>
            </a:r>
            <a:r>
              <a:rPr lang="de-AT" sz="2000" dirty="0" smtClean="0"/>
              <a:t> </a:t>
            </a:r>
            <a:r>
              <a:rPr lang="de-AT" sz="2000" dirty="0" err="1" smtClean="0"/>
              <a:t>goals</a:t>
            </a:r>
            <a:r>
              <a:rPr lang="de-AT" sz="2000" dirty="0" smtClean="0"/>
              <a:t> (2050) </a:t>
            </a:r>
            <a:r>
              <a:rPr lang="de-AT" sz="2000" dirty="0" err="1" smtClean="0"/>
              <a:t>were</a:t>
            </a:r>
            <a:r>
              <a:rPr lang="de-AT" sz="2000" dirty="0" smtClean="0"/>
              <a:t> </a:t>
            </a:r>
            <a:r>
              <a:rPr lang="de-AT" sz="2000" dirty="0" err="1" smtClean="0"/>
              <a:t>set</a:t>
            </a:r>
            <a:r>
              <a:rPr lang="de-AT" sz="2000" dirty="0" smtClean="0"/>
              <a:t> </a:t>
            </a:r>
          </a:p>
          <a:p>
            <a:pPr>
              <a:buFontTx/>
              <a:buChar char="-"/>
            </a:pPr>
            <a:r>
              <a:rPr lang="de-AT" sz="2000" dirty="0" smtClean="0"/>
              <a:t>Goals </a:t>
            </a:r>
            <a:r>
              <a:rPr lang="de-AT" sz="2000" dirty="0" err="1" smtClean="0"/>
              <a:t>for</a:t>
            </a:r>
            <a:r>
              <a:rPr lang="de-AT" sz="2000" dirty="0" smtClean="0"/>
              <a:t> </a:t>
            </a:r>
            <a:r>
              <a:rPr lang="de-AT" sz="2000" b="1" dirty="0" smtClean="0"/>
              <a:t>2020</a:t>
            </a:r>
            <a:r>
              <a:rPr lang="de-AT" sz="2000" dirty="0" smtClean="0"/>
              <a:t> </a:t>
            </a:r>
            <a:r>
              <a:rPr lang="de-AT" sz="1600" dirty="0" smtClean="0"/>
              <a:t>(</a:t>
            </a:r>
            <a:r>
              <a:rPr lang="de-AT" sz="1600" dirty="0" err="1" smtClean="0"/>
              <a:t>base</a:t>
            </a:r>
            <a:r>
              <a:rPr lang="de-AT" sz="1600" dirty="0" smtClean="0"/>
              <a:t> </a:t>
            </a:r>
            <a:r>
              <a:rPr lang="de-AT" sz="1600" dirty="0" err="1" smtClean="0"/>
              <a:t>year</a:t>
            </a:r>
            <a:r>
              <a:rPr lang="de-AT" sz="1600" dirty="0" smtClean="0"/>
              <a:t> 2010):</a:t>
            </a:r>
          </a:p>
          <a:p>
            <a:pPr lvl="1">
              <a:buFontTx/>
              <a:buChar char="-"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30 %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Greenhousgas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reduction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50 %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Renewable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Energy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Sources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in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gross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consumption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Increase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energyefficiency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20 %</a:t>
            </a:r>
          </a:p>
          <a:p>
            <a:pPr lvl="1">
              <a:buFontTx/>
              <a:buChar char="-"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Plus 10 %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transport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, minus 10%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motorized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 private </a:t>
            </a:r>
            <a:r>
              <a:rPr lang="de-AT" sz="1600" dirty="0" err="1" smtClean="0">
                <a:latin typeface="Arial" pitchFamily="34" charset="0"/>
                <a:cs typeface="Arial" pitchFamily="34" charset="0"/>
              </a:rPr>
              <a:t>transport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buFontTx/>
              <a:buChar char="-"/>
            </a:pPr>
            <a:endParaRPr lang="de-AT" sz="1200" dirty="0" smtClean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de-AT" sz="2000" dirty="0" smtClean="0"/>
          </a:p>
          <a:p>
            <a:endParaRPr lang="de-AT" sz="2000" dirty="0" smtClean="0"/>
          </a:p>
          <a:p>
            <a:endParaRPr lang="de-AT" sz="2000" dirty="0" smtClean="0"/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endParaRPr lang="de-AT" sz="2000" dirty="0" smtClean="0"/>
          </a:p>
          <a:p>
            <a:pPr>
              <a:buFontTx/>
              <a:buChar char="-"/>
            </a:pPr>
            <a:endParaRPr lang="de-AT" sz="20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55776" y="1700808"/>
            <a:ext cx="648072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4444685" cy="4621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683568" y="359920"/>
            <a:ext cx="8280920" cy="844988"/>
          </a:xfrm>
        </p:spPr>
        <p:txBody>
          <a:bodyPr/>
          <a:lstStyle/>
          <a:p>
            <a:r>
              <a:rPr lang="de-AT" sz="2800" dirty="0" smtClean="0"/>
              <a:t>Close </a:t>
            </a:r>
            <a:r>
              <a:rPr lang="de-AT" sz="2800" dirty="0" err="1" smtClean="0"/>
              <a:t>to</a:t>
            </a:r>
            <a:r>
              <a:rPr lang="de-AT" sz="2800" dirty="0" smtClean="0"/>
              <a:t> </a:t>
            </a:r>
            <a:r>
              <a:rPr lang="de-AT" sz="2800" dirty="0" err="1" smtClean="0"/>
              <a:t>the</a:t>
            </a:r>
            <a:r>
              <a:rPr lang="de-AT" sz="2800" dirty="0" smtClean="0"/>
              <a:t> </a:t>
            </a:r>
            <a:r>
              <a:rPr lang="de-AT" sz="2800" dirty="0" err="1" smtClean="0"/>
              <a:t>citizens</a:t>
            </a:r>
            <a:r>
              <a:rPr lang="de-AT" sz="2800" dirty="0" smtClean="0"/>
              <a:t>: </a:t>
            </a:r>
            <a:r>
              <a:rPr lang="de-AT" sz="2800" dirty="0" err="1" smtClean="0"/>
              <a:t>Strategy</a:t>
            </a:r>
            <a:r>
              <a:rPr lang="de-AT" sz="2800" dirty="0" smtClean="0"/>
              <a:t> </a:t>
            </a:r>
            <a:r>
              <a:rPr lang="de-AT" sz="2800" dirty="0" err="1" smtClean="0"/>
              <a:t>and</a:t>
            </a:r>
            <a:r>
              <a:rPr lang="de-AT" sz="2800" dirty="0" smtClean="0"/>
              <a:t> </a:t>
            </a:r>
            <a:r>
              <a:rPr lang="de-AT" sz="2800" dirty="0" err="1" smtClean="0"/>
              <a:t>participation</a:t>
            </a:r>
            <a:endParaRPr lang="de-AT" sz="2800" dirty="0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2555776" y="1700808"/>
            <a:ext cx="648072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5"/>
          <p:cNvSpPr txBox="1">
            <a:spLocks/>
          </p:cNvSpPr>
          <p:nvPr/>
        </p:nvSpPr>
        <p:spPr>
          <a:xfrm>
            <a:off x="5004048" y="1196752"/>
            <a:ext cx="3384376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2000" dirty="0" smtClean="0">
                <a:latin typeface="Arial" pitchFamily="34" charset="0"/>
                <a:cs typeface="Arial" pitchFamily="34" charset="0"/>
              </a:rPr>
              <a:t>Urban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planning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strategy</a:t>
            </a: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de-AT" sz="2000" dirty="0" smtClean="0">
                <a:latin typeface="Arial" pitchFamily="34" charset="0"/>
                <a:cs typeface="Arial" pitchFamily="34" charset="0"/>
              </a:rPr>
              <a:t>Town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short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distances</a:t>
            </a: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Utilisation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integration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potential RES</a:t>
            </a:r>
          </a:p>
          <a:p>
            <a:pPr marL="800100" lvl="1" indent="-342900">
              <a:spcBef>
                <a:spcPct val="20000"/>
              </a:spcBef>
              <a:buFontTx/>
              <a:buChar char="-"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2000" dirty="0" smtClean="0">
                <a:latin typeface="Arial" pitchFamily="34" charset="0"/>
                <a:cs typeface="Arial" pitchFamily="34" charset="0"/>
              </a:rPr>
              <a:t>Installation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550 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kWp PV-plant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public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participation</a:t>
            </a: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Participation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strategy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, smart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city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, urban </a:t>
            </a:r>
            <a:r>
              <a:rPr lang="de-AT" sz="2000" dirty="0" err="1" smtClean="0">
                <a:latin typeface="Arial" pitchFamily="34" charset="0"/>
                <a:cs typeface="Arial" pitchFamily="34" charset="0"/>
              </a:rPr>
              <a:t>planning</a:t>
            </a:r>
            <a:r>
              <a:rPr lang="de-AT" sz="2000" dirty="0" smtClean="0">
                <a:latin typeface="Arial" pitchFamily="34" charset="0"/>
                <a:cs typeface="Arial" pitchFamily="34" charset="0"/>
              </a:rPr>
              <a:t>,..)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baseline="0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773124" cy="204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56992"/>
            <a:ext cx="37808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mit Pfeil 9"/>
          <p:cNvCxnSpPr/>
          <p:nvPr/>
        </p:nvCxnSpPr>
        <p:spPr>
          <a:xfrm>
            <a:off x="2555776" y="1700808"/>
            <a:ext cx="648072" cy="108012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5"/>
          <p:cNvSpPr txBox="1">
            <a:spLocks/>
          </p:cNvSpPr>
          <p:nvPr/>
        </p:nvSpPr>
        <p:spPr>
          <a:xfrm>
            <a:off x="899592" y="1196752"/>
            <a:ext cx="7488832" cy="489654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AT" sz="2000" b="1" dirty="0" err="1" smtClean="0">
                <a:latin typeface="Arial" pitchFamily="34" charset="0"/>
                <a:cs typeface="Arial" pitchFamily="34" charset="0"/>
              </a:rPr>
              <a:t>Contact</a:t>
            </a:r>
            <a:r>
              <a:rPr lang="de-AT" sz="20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AT" sz="2000" b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Petra Oberrauner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Rathausplatz 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9500 Villach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T:+43 4242 205 </a:t>
            </a:r>
            <a:r>
              <a:rPr lang="de-AT" sz="1600" dirty="0" smtClean="0">
                <a:latin typeface="Arial" pitchFamily="34" charset="0"/>
                <a:cs typeface="Arial" pitchFamily="34" charset="0"/>
              </a:rPr>
              <a:t>5201</a:t>
            </a: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de-AT" sz="16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de-AT" sz="1600" dirty="0" smtClean="0">
                <a:latin typeface="Arial" pitchFamily="34" charset="0"/>
                <a:cs typeface="Arial" pitchFamily="34" charset="0"/>
              </a:rPr>
              <a:t>W: www.villach.at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AT" sz="2000" baseline="0" noProof="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de-AT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A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yout_skylin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D39951114734F8F2CD5BB541FD2E2" ma:contentTypeVersion="1" ma:contentTypeDescription="Create a new document." ma:contentTypeScope="" ma:versionID="212bc6be7b5392a8b1b6de368450f5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C1F3F0-FB25-4F79-B964-F0C766EC1753}"/>
</file>

<file path=customXml/itemProps2.xml><?xml version="1.0" encoding="utf-8"?>
<ds:datastoreItem xmlns:ds="http://schemas.openxmlformats.org/officeDocument/2006/customXml" ds:itemID="{FE800DB7-C6FA-4F54-925A-F41EACDF47B1}"/>
</file>

<file path=customXml/itemProps3.xml><?xml version="1.0" encoding="utf-8"?>
<ds:datastoreItem xmlns:ds="http://schemas.openxmlformats.org/officeDocument/2006/customXml" ds:itemID="{39086133-8578-4780-AAA6-4049CE6A21E4}"/>
</file>

<file path=docProps/app.xml><?xml version="1.0" encoding="utf-8"?>
<Properties xmlns="http://schemas.openxmlformats.org/officeDocument/2006/extended-properties" xmlns:vt="http://schemas.openxmlformats.org/officeDocument/2006/docPropsVTypes">
  <Template>layout_skyline</Template>
  <TotalTime>0</TotalTime>
  <Words>261</Words>
  <Application>Microsoft Office PowerPoint</Application>
  <PresentationFormat>Bildschirmpräsentation (4:3)</PresentationFormat>
  <Paragraphs>97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layout_skyline</vt:lpstr>
      <vt:lpstr>Folie 1</vt:lpstr>
      <vt:lpstr>Folie 2</vt:lpstr>
      <vt:lpstr>Folie 3</vt:lpstr>
      <vt:lpstr>Folie 4</vt:lpstr>
      <vt:lpstr>Folie 5</vt:lpstr>
      <vt:lpstr>Folie 6</vt:lpstr>
      <vt:lpstr>Folie 7</vt:lpstr>
    </vt:vector>
  </TitlesOfParts>
  <Company>Stadt Villach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Magistrat Villach</dc:creator>
  <cp:lastModifiedBy>Magistrat Villach</cp:lastModifiedBy>
  <cp:revision>40</cp:revision>
  <dcterms:created xsi:type="dcterms:W3CDTF">2014-06-20T07:09:40Z</dcterms:created>
  <dcterms:modified xsi:type="dcterms:W3CDTF">2016-05-02T14:55:20Z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0x010100494D39951114734F8F2CD5BB541FD2E2</vt:lpwstr>
  </property>
</Properties>
</file>