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24" r:id="rId2"/>
    <p:sldId id="333" r:id="rId3"/>
    <p:sldId id="359" r:id="rId4"/>
    <p:sldId id="339" r:id="rId5"/>
    <p:sldId id="364" r:id="rId6"/>
    <p:sldId id="341" r:id="rId7"/>
    <p:sldId id="363" r:id="rId8"/>
    <p:sldId id="344" r:id="rId9"/>
    <p:sldId id="362" r:id="rId10"/>
    <p:sldId id="361" r:id="rId11"/>
    <p:sldId id="356" r:id="rId12"/>
    <p:sldId id="350" r:id="rId13"/>
    <p:sldId id="294"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553"/>
    <a:srgbClr val="1277C5"/>
    <a:srgbClr val="3176A4"/>
    <a:srgbClr val="08509E"/>
    <a:srgbClr val="144B83"/>
    <a:srgbClr val="174F68"/>
    <a:srgbClr val="F7F7F8"/>
    <a:srgbClr val="468BC8"/>
    <a:srgbClr val="4A8D02"/>
    <a:srgbClr val="A1A4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79980" autoAdjust="0"/>
  </p:normalViewPr>
  <p:slideViewPr>
    <p:cSldViewPr snapToGrid="0" snapToObjects="1" showGuides="1">
      <p:cViewPr varScale="1">
        <p:scale>
          <a:sx n="96" d="100"/>
          <a:sy n="96" d="100"/>
        </p:scale>
        <p:origin x="96" y="396"/>
      </p:cViewPr>
      <p:guideLst>
        <p:guide orient="horz" pos="2160"/>
        <p:guide pos="3817"/>
      </p:guideLst>
    </p:cSldViewPr>
  </p:slideViewPr>
  <p:notesTextViewPr>
    <p:cViewPr>
      <p:scale>
        <a:sx n="3" d="2"/>
        <a:sy n="3" d="2"/>
      </p:scale>
      <p:origin x="0" y="0"/>
    </p:cViewPr>
  </p:notesTextViewPr>
  <p:notesViewPr>
    <p:cSldViewPr snapToGrid="0" snapToObjects="1" showGuides="1">
      <p:cViewPr varScale="1">
        <p:scale>
          <a:sx n="66" d="100"/>
          <a:sy n="66" d="100"/>
        </p:scale>
        <p:origin x="204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E4F17-12AE-4C33-83D5-82615346FBA8}" type="datetimeFigureOut">
              <a:rPr lang="en-US" smtClean="0"/>
              <a:t>20/07/2016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64DE61-85F6-4586-84CC-159E0A05F1C9}" type="slidenum">
              <a:rPr lang="en-US" smtClean="0"/>
              <a:t>‹#›</a:t>
            </a:fld>
            <a:endParaRPr lang="en-US"/>
          </a:p>
        </p:txBody>
      </p:sp>
    </p:spTree>
    <p:extLst>
      <p:ext uri="{BB962C8B-B14F-4D97-AF65-F5344CB8AC3E}">
        <p14:creationId xmlns:p14="http://schemas.microsoft.com/office/powerpoint/2010/main" val="13319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7FE9C-7161-45CE-B1F0-AD351303DC5D}" type="datetimeFigureOut">
              <a:rPr lang="es-ES_tradnl" smtClean="0"/>
              <a:t>20/07/2016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8A5C2-D2A0-45CE-A5DC-2274D3AE8381}" type="slidenum">
              <a:rPr lang="es-ES_tradnl" smtClean="0"/>
              <a:t>‹#›</a:t>
            </a:fld>
            <a:endParaRPr lang="es-ES_tradnl"/>
          </a:p>
        </p:txBody>
      </p:sp>
    </p:spTree>
    <p:extLst>
      <p:ext uri="{BB962C8B-B14F-4D97-AF65-F5344CB8AC3E}">
        <p14:creationId xmlns:p14="http://schemas.microsoft.com/office/powerpoint/2010/main" val="304344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http://edition.cnn.com/videos/tech/2014/05/27/cot-overview-animation.cnn/video/playlists/city-of-tomorrow/ </a:t>
            </a:r>
          </a:p>
          <a:p>
            <a:endParaRPr lang="es-ES_tradnl" dirty="0" smtClean="0"/>
          </a:p>
          <a:p>
            <a:r>
              <a:rPr lang="es-ES_tradnl" dirty="0" err="1" smtClean="0"/>
              <a:t>Option</a:t>
            </a:r>
            <a:r>
              <a:rPr lang="es-ES_tradnl" dirty="0" smtClean="0"/>
              <a:t> </a:t>
            </a:r>
            <a:r>
              <a:rPr lang="es-ES_tradnl" dirty="0" err="1" smtClean="0"/>
              <a:t>you</a:t>
            </a:r>
            <a:r>
              <a:rPr lang="es-ES_tradnl" dirty="0" smtClean="0"/>
              <a:t> </a:t>
            </a:r>
            <a:r>
              <a:rPr lang="es-ES_tradnl" dirty="0" err="1" smtClean="0"/>
              <a:t>tube</a:t>
            </a:r>
            <a:r>
              <a:rPr lang="es-ES_tradnl" dirty="0" smtClean="0"/>
              <a:t>:</a:t>
            </a:r>
            <a:r>
              <a:rPr lang="es-ES_tradnl" baseline="0" dirty="0" smtClean="0"/>
              <a:t>  https://www.youtube.com/watch?v=Zb6VOKiher0 </a:t>
            </a:r>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2</a:t>
            </a:fld>
            <a:endParaRPr lang="es-ES_tradnl"/>
          </a:p>
        </p:txBody>
      </p:sp>
    </p:spTree>
    <p:extLst>
      <p:ext uri="{BB962C8B-B14F-4D97-AF65-F5344CB8AC3E}">
        <p14:creationId xmlns:p14="http://schemas.microsoft.com/office/powerpoint/2010/main" val="165118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s-ES" sz="1200" i="1" dirty="0" smtClean="0">
                <a:ea typeface="ＭＳ Ｐゴシック" charset="-128"/>
              </a:rPr>
              <a:t>Cities face quite similar challenges, most of them related to sustainability </a:t>
            </a:r>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4</a:t>
            </a:fld>
            <a:endParaRPr lang="es-ES_tradnl"/>
          </a:p>
        </p:txBody>
      </p:sp>
    </p:spTree>
    <p:extLst>
      <p:ext uri="{BB962C8B-B14F-4D97-AF65-F5344CB8AC3E}">
        <p14:creationId xmlns:p14="http://schemas.microsoft.com/office/powerpoint/2010/main" val="120158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International Telecommunication Union and the United Nations Economic Commission for Europe have adopted an internationally approved definition for smart sustainable cities (SSC) to harness the potential of information and communication technologies (ICTs) to develop a competitive and sustainable edge in urban areas and improving the living situation of urban residents.</a:t>
            </a:r>
          </a:p>
          <a:p>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5</a:t>
            </a:fld>
            <a:endParaRPr lang="es-ES_tradnl"/>
          </a:p>
        </p:txBody>
      </p:sp>
    </p:spTree>
    <p:extLst>
      <p:ext uri="{BB962C8B-B14F-4D97-AF65-F5344CB8AC3E}">
        <p14:creationId xmlns:p14="http://schemas.microsoft.com/office/powerpoint/2010/main" val="259025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09C2B-8D66-4659-ACDF-6C8509E14DCA}" type="slidenum">
              <a:rPr lang="es-ES_tradnl" smtClean="0"/>
              <a:t>6</a:t>
            </a:fld>
            <a:endParaRPr lang="es-ES_tradnl"/>
          </a:p>
        </p:txBody>
      </p:sp>
    </p:spTree>
    <p:extLst>
      <p:ext uri="{BB962C8B-B14F-4D97-AF65-F5344CB8AC3E}">
        <p14:creationId xmlns:p14="http://schemas.microsoft.com/office/powerpoint/2010/main" val="17255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Cambria Math" pitchFamily="18" charset="0"/>
                <a:cs typeface="+mn-cs"/>
              </a:rPr>
              <a:t>Building Smart Sustainable Cities</a:t>
            </a:r>
          </a:p>
          <a:p>
            <a:r>
              <a:rPr lang="en-GB" sz="1200" kern="1200" dirty="0" smtClean="0">
                <a:solidFill>
                  <a:schemeClr val="tx1"/>
                </a:solidFill>
                <a:latin typeface="+mn-lt"/>
                <a:ea typeface="Cambria Math" pitchFamily="18" charset="0"/>
                <a:cs typeface="+mn-cs"/>
              </a:rPr>
              <a:t>Key Parameters that will define a </a:t>
            </a:r>
            <a:r>
              <a:rPr lang="en-GB" sz="1200" kern="1200" dirty="0" smtClean="0">
                <a:solidFill>
                  <a:srgbClr val="FFC000"/>
                </a:solidFill>
                <a:latin typeface="+mn-lt"/>
                <a:ea typeface="Cambria Math" pitchFamily="18" charset="0"/>
                <a:cs typeface="+mn-cs"/>
              </a:rPr>
              <a:t>Smart Sustainable City </a:t>
            </a:r>
            <a:r>
              <a:rPr lang="en-GB" sz="1200" kern="1200" dirty="0" smtClean="0">
                <a:solidFill>
                  <a:schemeClr val="tx1"/>
                </a:solidFill>
                <a:latin typeface="+mn-lt"/>
                <a:ea typeface="Cambria Math" pitchFamily="18" charset="0"/>
                <a:cs typeface="+mn-cs"/>
              </a:rPr>
              <a:t>in 2020</a:t>
            </a:r>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7</a:t>
            </a:fld>
            <a:endParaRPr lang="es-ES_tradnl"/>
          </a:p>
        </p:txBody>
      </p:sp>
    </p:spTree>
    <p:extLst>
      <p:ext uri="{BB962C8B-B14F-4D97-AF65-F5344CB8AC3E}">
        <p14:creationId xmlns:p14="http://schemas.microsoft.com/office/powerpoint/2010/main" val="143703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9</a:t>
            </a:fld>
            <a:endParaRPr lang="es-ES_tradnl"/>
          </a:p>
        </p:txBody>
      </p:sp>
    </p:spTree>
    <p:extLst>
      <p:ext uri="{BB962C8B-B14F-4D97-AF65-F5344CB8AC3E}">
        <p14:creationId xmlns:p14="http://schemas.microsoft.com/office/powerpoint/2010/main" val="10285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99372-18FB-4835-901F-002FB8DB8391}" type="slidenum">
              <a:rPr lang="en-US" smtClean="0"/>
              <a:t>10</a:t>
            </a:fld>
            <a:endParaRPr lang="en-US"/>
          </a:p>
        </p:txBody>
      </p:sp>
    </p:spTree>
    <p:extLst>
      <p:ext uri="{BB962C8B-B14F-4D97-AF65-F5344CB8AC3E}">
        <p14:creationId xmlns:p14="http://schemas.microsoft.com/office/powerpoint/2010/main" val="62507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err="1" smtClean="0">
                <a:solidFill>
                  <a:schemeClr val="bg1"/>
                </a:solidFill>
                <a:latin typeface="+mn-lt"/>
                <a:cs typeface="Calibri"/>
              </a:rPr>
              <a:t>Cities</a:t>
            </a:r>
            <a:r>
              <a:rPr lang="es-ES" sz="1200" dirty="0" smtClean="0">
                <a:solidFill>
                  <a:schemeClr val="bg1"/>
                </a:solidFill>
                <a:latin typeface="+mn-lt"/>
                <a:cs typeface="Calibri"/>
              </a:rPr>
              <a:t> </a:t>
            </a:r>
            <a:r>
              <a:rPr lang="es-ES" sz="1200" dirty="0" err="1" smtClean="0">
                <a:solidFill>
                  <a:schemeClr val="bg1"/>
                </a:solidFill>
                <a:latin typeface="+mn-lt"/>
                <a:cs typeface="Calibri"/>
              </a:rPr>
              <a:t>will</a:t>
            </a:r>
            <a:r>
              <a:rPr lang="es-ES" sz="1200" dirty="0" smtClean="0">
                <a:solidFill>
                  <a:schemeClr val="bg1"/>
                </a:solidFill>
                <a:latin typeface="+mn-lt"/>
                <a:cs typeface="Calibri"/>
              </a:rPr>
              <a:t> </a:t>
            </a:r>
            <a:r>
              <a:rPr lang="es-ES" sz="1200" dirty="0" err="1" smtClean="0">
                <a:solidFill>
                  <a:schemeClr val="bg1"/>
                </a:solidFill>
                <a:latin typeface="+mn-lt"/>
                <a:cs typeface="Calibri"/>
              </a:rPr>
              <a:t>have</a:t>
            </a:r>
            <a:r>
              <a:rPr lang="es-ES" sz="1200" dirty="0" smtClean="0">
                <a:solidFill>
                  <a:schemeClr val="bg1"/>
                </a:solidFill>
                <a:latin typeface="+mn-lt"/>
                <a:cs typeface="Calibri"/>
              </a:rPr>
              <a:t> to </a:t>
            </a:r>
            <a:r>
              <a:rPr lang="es-ES" sz="1200" dirty="0" err="1" smtClean="0">
                <a:solidFill>
                  <a:schemeClr val="bg1"/>
                </a:solidFill>
                <a:latin typeface="+mn-lt"/>
                <a:cs typeface="Calibri"/>
              </a:rPr>
              <a:t>make</a:t>
            </a:r>
            <a:r>
              <a:rPr lang="es-ES" sz="1200" dirty="0" smtClean="0">
                <a:solidFill>
                  <a:schemeClr val="bg1"/>
                </a:solidFill>
                <a:latin typeface="+mn-lt"/>
                <a:cs typeface="Calibri"/>
              </a:rPr>
              <a:t> a CHOICE </a:t>
            </a:r>
            <a:r>
              <a:rPr lang="es-ES" sz="1200" dirty="0" err="1" smtClean="0">
                <a:solidFill>
                  <a:schemeClr val="bg1"/>
                </a:solidFill>
                <a:latin typeface="+mn-lt"/>
                <a:cs typeface="Calibri"/>
              </a:rPr>
              <a:t>today</a:t>
            </a:r>
            <a:endParaRPr lang="es-ES" sz="1200" dirty="0" smtClean="0">
              <a:solidFill>
                <a:schemeClr val="bg1"/>
              </a:solidFill>
              <a:latin typeface="+mn-lt"/>
              <a:cs typeface="Calibri"/>
            </a:endParaRPr>
          </a:p>
          <a:p>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12</a:t>
            </a:fld>
            <a:endParaRPr lang="es-ES_tradnl"/>
          </a:p>
        </p:txBody>
      </p:sp>
    </p:spTree>
    <p:extLst>
      <p:ext uri="{BB962C8B-B14F-4D97-AF65-F5344CB8AC3E}">
        <p14:creationId xmlns:p14="http://schemas.microsoft.com/office/powerpoint/2010/main" val="424898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13</a:t>
            </a:fld>
            <a:endParaRPr lang="es-ES_tradnl"/>
          </a:p>
        </p:txBody>
      </p:sp>
    </p:spTree>
    <p:extLst>
      <p:ext uri="{BB962C8B-B14F-4D97-AF65-F5344CB8AC3E}">
        <p14:creationId xmlns:p14="http://schemas.microsoft.com/office/powerpoint/2010/main" val="47278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Really blank no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65565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b="1" i="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edition.cnn.com/videos/tech/2014/05/27/cot-overview-animation.cnn/video/playlists/city-of-tomorro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9" y="3105953"/>
            <a:ext cx="12192000" cy="1839838"/>
          </a:xfrm>
          <a:prstGeom prst="rect">
            <a:avLst/>
          </a:prstGeom>
          <a:solidFill>
            <a:srgbClr val="2E8B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7981"/>
          <a:stretch/>
        </p:blipFill>
        <p:spPr>
          <a:xfrm>
            <a:off x="0" y="476518"/>
            <a:ext cx="12192000" cy="302753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0359"/>
          <a:stretch/>
        </p:blipFill>
        <p:spPr>
          <a:xfrm>
            <a:off x="0" y="4945791"/>
            <a:ext cx="12192000" cy="1993699"/>
          </a:xfrm>
          <a:prstGeom prst="rect">
            <a:avLst/>
          </a:prstGeom>
        </p:spPr>
      </p:pic>
      <p:sp>
        <p:nvSpPr>
          <p:cNvPr id="10" name="Subtitle 4"/>
          <p:cNvSpPr>
            <a:spLocks noGrp="1"/>
          </p:cNvSpPr>
          <p:nvPr>
            <p:ph type="subTitle" idx="1"/>
          </p:nvPr>
        </p:nvSpPr>
        <p:spPr>
          <a:xfrm>
            <a:off x="3692493" y="3995955"/>
            <a:ext cx="4664135" cy="914036"/>
          </a:xfrm>
        </p:spPr>
        <p:txBody>
          <a:bodyPr>
            <a:normAutofit fontScale="85000" lnSpcReduction="20000"/>
          </a:bodyPr>
          <a:lstStyle/>
          <a:p>
            <a:r>
              <a:rPr lang="en-US" sz="2600" dirty="0" smtClean="0">
                <a:solidFill>
                  <a:schemeClr val="bg1"/>
                </a:solidFill>
              </a:rPr>
              <a:t>Cristina Bueti </a:t>
            </a:r>
            <a:br>
              <a:rPr lang="en-US" sz="2600" dirty="0" smtClean="0">
                <a:solidFill>
                  <a:schemeClr val="bg1"/>
                </a:solidFill>
              </a:rPr>
            </a:br>
            <a:r>
              <a:rPr lang="en-US" sz="2600" dirty="0" smtClean="0">
                <a:solidFill>
                  <a:schemeClr val="bg1"/>
                </a:solidFill>
              </a:rPr>
              <a:t>Advisor, ITU</a:t>
            </a:r>
            <a:br>
              <a:rPr lang="en-US" sz="2600" dirty="0" smtClean="0">
                <a:solidFill>
                  <a:schemeClr val="bg1"/>
                </a:solidFill>
              </a:rPr>
            </a:br>
            <a:endParaRPr lang="en-US" sz="2600" dirty="0">
              <a:solidFill>
                <a:schemeClr val="bg1"/>
              </a:solidFill>
            </a:endParaRPr>
          </a:p>
        </p:txBody>
      </p:sp>
      <p:sp>
        <p:nvSpPr>
          <p:cNvPr id="9" name="Title 1"/>
          <p:cNvSpPr txBox="1">
            <a:spLocks/>
          </p:cNvSpPr>
          <p:nvPr/>
        </p:nvSpPr>
        <p:spPr>
          <a:xfrm>
            <a:off x="4706559" y="4423971"/>
            <a:ext cx="2636005" cy="5379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1600" b="0" i="1" dirty="0" smtClean="0">
                <a:latin typeface="Segoe UI" panose="020B0502040204020203" pitchFamily="34" charset="0"/>
                <a:ea typeface="Segoe UI" panose="020B0502040204020203" pitchFamily="34" charset="0"/>
                <a:cs typeface="Segoe UI" panose="020B0502040204020203" pitchFamily="34" charset="0"/>
              </a:rPr>
              <a:t>21 July 2016</a:t>
            </a:r>
            <a:endParaRPr lang="en-US" sz="1600" b="0" i="1" dirty="0">
              <a:latin typeface="Segoe UI" panose="020B0502040204020203" pitchFamily="34" charset="0"/>
              <a:ea typeface="Segoe UI" panose="020B0502040204020203" pitchFamily="34" charset="0"/>
              <a:cs typeface="Segoe UI" panose="020B0502040204020203" pitchFamily="34" charset="0"/>
            </a:endParaRPr>
          </a:p>
        </p:txBody>
      </p:sp>
      <p:sp>
        <p:nvSpPr>
          <p:cNvPr id="8" name="Title 3"/>
          <p:cNvSpPr>
            <a:spLocks noGrp="1"/>
          </p:cNvSpPr>
          <p:nvPr>
            <p:ph type="ctrTitle"/>
          </p:nvPr>
        </p:nvSpPr>
        <p:spPr>
          <a:xfrm>
            <a:off x="256209" y="3025485"/>
            <a:ext cx="11562079" cy="1438029"/>
          </a:xfrm>
        </p:spPr>
        <p:txBody>
          <a:bodyPr>
            <a:normAutofit/>
          </a:bodyPr>
          <a:lstStyle/>
          <a:p>
            <a:r>
              <a:rPr 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Shap</a:t>
            </a:r>
            <a:r>
              <a:rPr lang="en-US" sz="3200" dirty="0" smtClean="0">
                <a:latin typeface="Segoe UI" panose="020B0502040204020203" pitchFamily="34" charset="0"/>
                <a:ea typeface="Segoe UI" panose="020B0502040204020203" pitchFamily="34" charset="0"/>
                <a:cs typeface="Segoe UI" panose="020B0502040204020203" pitchFamily="34" charset="0"/>
              </a:rPr>
              <a:t>ing Smart Sustainable Cities</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0" y="4664"/>
            <a:ext cx="12192000" cy="626281"/>
          </a:xfrm>
          <a:prstGeom prst="rect">
            <a:avLst/>
          </a:prstGeom>
          <a:solidFill>
            <a:srgbClr val="2E8B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 name="Rectangle 4"/>
          <p:cNvSpPr/>
          <p:nvPr/>
        </p:nvSpPr>
        <p:spPr>
          <a:xfrm>
            <a:off x="357961" y="-15385"/>
            <a:ext cx="11450320" cy="646331"/>
          </a:xfrm>
          <a:prstGeom prst="rect">
            <a:avLst/>
          </a:prstGeom>
        </p:spPr>
        <p:txBody>
          <a:bodyPr wrap="square">
            <a:spAutoFit/>
          </a:bodyPr>
          <a:lstStyle/>
          <a:p>
            <a:pPr algn="ctr" defTabSz="914400" eaLnBrk="0" fontAlgn="base" hangingPunct="0">
              <a:spcBef>
                <a:spcPct val="0"/>
              </a:spcBef>
              <a:spcAft>
                <a:spcPct val="0"/>
              </a:spcAft>
            </a:pPr>
            <a:r>
              <a:rPr lang="en-GB" b="1" dirty="0">
                <a:latin typeface="Segoe UI" panose="020B0502040204020203" pitchFamily="34" charset="0"/>
                <a:ea typeface="Segoe UI" panose="020B0502040204020203" pitchFamily="34" charset="0"/>
                <a:cs typeface="Segoe UI" panose="020B0502040204020203" pitchFamily="34" charset="0"/>
              </a:rPr>
              <a:t>ITU-UNECE-Habitat III Cross-Cutting Expert Group Meeting on Driving Smart Sustainable Cities Worldwide</a:t>
            </a:r>
            <a:endParaRPr lang="en-US" alt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336857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4735" y="1201003"/>
            <a:ext cx="9672531" cy="4708478"/>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82549" y="232256"/>
            <a:ext cx="11144408" cy="707886"/>
          </a:xfrm>
          <a:prstGeom prst="rect">
            <a:avLst/>
          </a:prstGeom>
        </p:spPr>
        <p:txBody>
          <a:bodyPr wrap="square">
            <a:spAutoFit/>
          </a:bodyPr>
          <a:lstStyle/>
          <a:p>
            <a:pPr lvl="0" algn="ctr">
              <a:spcBef>
                <a:spcPct val="0"/>
              </a:spcBef>
            </a:pPr>
            <a:r>
              <a:rPr lang="en-US" altLang="ko-KR"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Towards </a:t>
            </a:r>
            <a:r>
              <a:rPr lang="en-US" altLang="ko-KR"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n-US" altLang="ko-KR"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-enabled </a:t>
            </a:r>
            <a:r>
              <a:rPr lang="en-US" altLang="ko-KR"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a:t>
            </a:r>
            <a:r>
              <a:rPr lang="en-US" altLang="ko-KR"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sustainable cities </a:t>
            </a:r>
            <a:endParaRPr lang="en-US" altLang="ko-K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1773806" y="1344634"/>
            <a:ext cx="1792029" cy="369332"/>
          </a:xfrm>
          <a:prstGeom prst="rect">
            <a:avLst/>
          </a:prstGeom>
          <a:noFill/>
        </p:spPr>
        <p:txBody>
          <a:bodyPr wrap="none" rtlCol="0">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WHAT TO DO?</a:t>
            </a:r>
          </a:p>
        </p:txBody>
      </p:sp>
      <p:sp>
        <p:nvSpPr>
          <p:cNvPr id="34" name="Rectangle 33"/>
          <p:cNvSpPr/>
          <p:nvPr/>
        </p:nvSpPr>
        <p:spPr>
          <a:xfrm>
            <a:off x="1708953" y="1739360"/>
            <a:ext cx="2620079" cy="1815882"/>
          </a:xfrm>
          <a:prstGeom prst="rect">
            <a:avLst/>
          </a:prstGeom>
        </p:spPr>
        <p:txBody>
          <a:bodyPr wrap="square">
            <a:spAutoFit/>
          </a:bodyPr>
          <a:lstStyle/>
          <a:p>
            <a:r>
              <a:rPr lang="en-US" sz="1400" i="1" dirty="0">
                <a:latin typeface="Segoe UI" panose="020B0502040204020203" pitchFamily="34" charset="0"/>
                <a:ea typeface="Segoe UI" panose="020B0502040204020203" pitchFamily="34" charset="0"/>
                <a:cs typeface="Segoe UI" panose="020B0502040204020203" pitchFamily="34" charset="0"/>
              </a:rPr>
              <a:t>Nurture ‘Open Data’ platforms that utilize ‘Smart Data’ as an asset in its own right</a:t>
            </a:r>
          </a:p>
          <a:p>
            <a:pPr marL="285750" indent="-285750">
              <a:buFont typeface="Arial" panose="020B0604020202020204" pitchFamily="34" charset="0"/>
              <a:buChar char="•"/>
            </a:pPr>
            <a:r>
              <a:rPr lang="en-US" sz="1400" i="1" dirty="0">
                <a:latin typeface="Segoe UI" panose="020B0502040204020203" pitchFamily="34" charset="0"/>
                <a:ea typeface="Segoe UI" panose="020B0502040204020203" pitchFamily="34" charset="0"/>
                <a:cs typeface="Segoe UI" panose="020B0502040204020203" pitchFamily="34" charset="0"/>
              </a:rPr>
              <a:t>to  create citizen-centric innovations</a:t>
            </a:r>
          </a:p>
          <a:p>
            <a:pPr marL="285750" indent="-285750">
              <a:buFont typeface="Arial" panose="020B0604020202020204" pitchFamily="34" charset="0"/>
              <a:buChar char="•"/>
            </a:pPr>
            <a:r>
              <a:rPr lang="en-US" sz="1400" i="1" dirty="0">
                <a:latin typeface="Segoe UI" panose="020B0502040204020203" pitchFamily="34" charset="0"/>
                <a:ea typeface="Segoe UI" panose="020B0502040204020203" pitchFamily="34" charset="0"/>
                <a:cs typeface="Segoe UI" panose="020B0502040204020203" pitchFamily="34" charset="0"/>
              </a:rPr>
              <a:t>driven &amp; managed in collaboration by smart city stakeholders</a:t>
            </a:r>
          </a:p>
        </p:txBody>
      </p:sp>
      <p:grpSp>
        <p:nvGrpSpPr>
          <p:cNvPr id="35" name="Group 34"/>
          <p:cNvGrpSpPr/>
          <p:nvPr/>
        </p:nvGrpSpPr>
        <p:grpSpPr>
          <a:xfrm>
            <a:off x="1798876" y="4054066"/>
            <a:ext cx="2621231" cy="1552517"/>
            <a:chOff x="313109" y="3931850"/>
            <a:chExt cx="2621231" cy="1552517"/>
          </a:xfrm>
        </p:grpSpPr>
        <p:sp>
          <p:nvSpPr>
            <p:cNvPr id="36" name="Rectangle 35"/>
            <p:cNvSpPr/>
            <p:nvPr/>
          </p:nvSpPr>
          <p:spPr>
            <a:xfrm>
              <a:off x="313109" y="4314816"/>
              <a:ext cx="2600419" cy="1169551"/>
            </a:xfrm>
            <a:prstGeom prst="rect">
              <a:avLst/>
            </a:prstGeom>
          </p:spPr>
          <p:txBody>
            <a:bodyPr wrap="square">
              <a:spAutoFit/>
            </a:bodyPr>
            <a:lstStyle/>
            <a:p>
              <a:pPr marL="342900" indent="-342900">
                <a:buFont typeface="+mj-lt"/>
                <a:buAutoNum type="arabicPeriod"/>
              </a:pPr>
              <a:r>
                <a:rPr lang="en-US" sz="1400" dirty="0">
                  <a:latin typeface="Segoe UI" panose="020B0502040204020203" pitchFamily="34" charset="0"/>
                  <a:ea typeface="Segoe UI" panose="020B0502040204020203" pitchFamily="34" charset="0"/>
                  <a:cs typeface="Segoe UI" panose="020B0502040204020203" pitchFamily="34" charset="0"/>
                </a:rPr>
                <a:t>Visionary</a:t>
              </a:r>
            </a:p>
            <a:p>
              <a:pPr marL="342900" indent="-342900">
                <a:buFont typeface="+mj-lt"/>
                <a:buAutoNum type="arabicPeriod"/>
              </a:pPr>
              <a:r>
                <a:rPr lang="en-US" sz="1400" dirty="0">
                  <a:latin typeface="Segoe UI" panose="020B0502040204020203" pitchFamily="34" charset="0"/>
                  <a:ea typeface="Segoe UI" panose="020B0502040204020203" pitchFamily="34" charset="0"/>
                  <a:cs typeface="Segoe UI" panose="020B0502040204020203" pitchFamily="34" charset="0"/>
                </a:rPr>
                <a:t>Citizen-centric</a:t>
              </a:r>
            </a:p>
            <a:p>
              <a:pPr marL="342900" indent="-342900">
                <a:buFont typeface="+mj-lt"/>
                <a:buAutoNum type="arabicPeriod"/>
              </a:pPr>
              <a:r>
                <a:rPr lang="en-US" sz="1400" dirty="0">
                  <a:latin typeface="Segoe UI" panose="020B0502040204020203" pitchFamily="34" charset="0"/>
                  <a:ea typeface="Segoe UI" panose="020B0502040204020203" pitchFamily="34" charset="0"/>
                  <a:cs typeface="Segoe UI" panose="020B0502040204020203" pitchFamily="34" charset="0"/>
                </a:rPr>
                <a:t>Digital</a:t>
              </a:r>
            </a:p>
            <a:p>
              <a:pPr marL="342900" indent="-342900">
                <a:buFont typeface="+mj-lt"/>
                <a:buAutoNum type="arabicPeriod"/>
              </a:pPr>
              <a:r>
                <a:rPr lang="en-US" sz="1400" dirty="0">
                  <a:latin typeface="Segoe UI" panose="020B0502040204020203" pitchFamily="34" charset="0"/>
                  <a:ea typeface="Segoe UI" panose="020B0502040204020203" pitchFamily="34" charset="0"/>
                  <a:cs typeface="Segoe UI" panose="020B0502040204020203" pitchFamily="34" charset="0"/>
                </a:rPr>
                <a:t>Open</a:t>
              </a:r>
            </a:p>
            <a:p>
              <a:pPr marL="342900" indent="-342900">
                <a:buFont typeface="+mj-lt"/>
                <a:buAutoNum type="arabicPeriod"/>
              </a:pPr>
              <a:r>
                <a:rPr lang="en-US" sz="1400" dirty="0">
                  <a:latin typeface="Segoe UI" panose="020B0502040204020203" pitchFamily="34" charset="0"/>
                  <a:ea typeface="Segoe UI" panose="020B0502040204020203" pitchFamily="34" charset="0"/>
                  <a:cs typeface="Segoe UI" panose="020B0502040204020203" pitchFamily="34" charset="0"/>
                </a:rPr>
                <a:t>Collaborative</a:t>
              </a:r>
            </a:p>
          </p:txBody>
        </p:sp>
        <p:sp>
          <p:nvSpPr>
            <p:cNvPr id="37" name="Rectangle 36"/>
            <p:cNvSpPr/>
            <p:nvPr/>
          </p:nvSpPr>
          <p:spPr>
            <a:xfrm>
              <a:off x="313110" y="3931850"/>
              <a:ext cx="2621230" cy="369332"/>
            </a:xfrm>
            <a:prstGeom prst="rect">
              <a:avLst/>
            </a:prstGeom>
          </p:spPr>
          <p:txBody>
            <a:bodyPr wrap="non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GUIDING PRINCIPLES</a:t>
              </a:r>
            </a:p>
          </p:txBody>
        </p:sp>
      </p:grpSp>
      <p:grpSp>
        <p:nvGrpSpPr>
          <p:cNvPr id="38" name="Group 37"/>
          <p:cNvGrpSpPr/>
          <p:nvPr/>
        </p:nvGrpSpPr>
        <p:grpSpPr>
          <a:xfrm>
            <a:off x="4762587" y="1344634"/>
            <a:ext cx="2405299" cy="4153429"/>
            <a:chOff x="3615986" y="1479177"/>
            <a:chExt cx="2405299" cy="4388223"/>
          </a:xfrm>
        </p:grpSpPr>
        <p:grpSp>
          <p:nvGrpSpPr>
            <p:cNvPr id="39" name="Group 38"/>
            <p:cNvGrpSpPr/>
            <p:nvPr/>
          </p:nvGrpSpPr>
          <p:grpSpPr>
            <a:xfrm>
              <a:off x="3615986" y="1837280"/>
              <a:ext cx="2405299" cy="4030120"/>
              <a:chOff x="2883877" y="1837280"/>
              <a:chExt cx="2405299" cy="4030120"/>
            </a:xfrm>
          </p:grpSpPr>
          <p:sp>
            <p:nvSpPr>
              <p:cNvPr id="41" name="Rectangle 40"/>
              <p:cNvSpPr/>
              <p:nvPr/>
            </p:nvSpPr>
            <p:spPr>
              <a:xfrm>
                <a:off x="2883877"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ENERGY</a:t>
                </a:r>
              </a:p>
            </p:txBody>
          </p:sp>
          <p:sp>
            <p:nvSpPr>
              <p:cNvPr id="42" name="Rectangle 41"/>
              <p:cNvSpPr/>
              <p:nvPr/>
            </p:nvSpPr>
            <p:spPr>
              <a:xfrm>
                <a:off x="3072614" y="3932899"/>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TELECOM </a:t>
                </a:r>
              </a:p>
            </p:txBody>
          </p:sp>
          <p:sp>
            <p:nvSpPr>
              <p:cNvPr id="43" name="Rectangle 42"/>
              <p:cNvSpPr/>
              <p:nvPr/>
            </p:nvSpPr>
            <p:spPr>
              <a:xfrm>
                <a:off x="3253148" y="393289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WATER</a:t>
                </a:r>
              </a:p>
            </p:txBody>
          </p:sp>
          <p:sp>
            <p:nvSpPr>
              <p:cNvPr id="44" name="Rectangle 43"/>
              <p:cNvSpPr/>
              <p:nvPr/>
            </p:nvSpPr>
            <p:spPr>
              <a:xfrm>
                <a:off x="3437190" y="3932897"/>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TRANSPORT</a:t>
                </a:r>
              </a:p>
            </p:txBody>
          </p:sp>
          <p:sp>
            <p:nvSpPr>
              <p:cNvPr id="45" name="Rectangle 44"/>
              <p:cNvSpPr/>
              <p:nvPr/>
            </p:nvSpPr>
            <p:spPr>
              <a:xfrm>
                <a:off x="4895505"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SOCIAL SVCS</a:t>
                </a:r>
              </a:p>
            </p:txBody>
          </p:sp>
          <p:sp>
            <p:nvSpPr>
              <p:cNvPr id="46" name="Rectangle 45"/>
              <p:cNvSpPr/>
              <p:nvPr/>
            </p:nvSpPr>
            <p:spPr>
              <a:xfrm>
                <a:off x="4717326"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ENVIRO SVCS</a:t>
                </a:r>
              </a:p>
            </p:txBody>
          </p:sp>
          <p:sp>
            <p:nvSpPr>
              <p:cNvPr id="47" name="Rectangle 46"/>
              <p:cNvSpPr/>
              <p:nvPr/>
            </p:nvSpPr>
            <p:spPr>
              <a:xfrm>
                <a:off x="4527411"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WASTE</a:t>
                </a:r>
              </a:p>
            </p:txBody>
          </p:sp>
          <p:sp>
            <p:nvSpPr>
              <p:cNvPr id="48" name="Rectangle 47"/>
              <p:cNvSpPr/>
              <p:nvPr/>
            </p:nvSpPr>
            <p:spPr>
              <a:xfrm>
                <a:off x="4343367"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EDUCATION</a:t>
                </a:r>
              </a:p>
            </p:txBody>
          </p:sp>
          <p:sp>
            <p:nvSpPr>
              <p:cNvPr id="49" name="Rectangle 48"/>
              <p:cNvSpPr/>
              <p:nvPr/>
            </p:nvSpPr>
            <p:spPr>
              <a:xfrm>
                <a:off x="4159319"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POLICING</a:t>
                </a:r>
              </a:p>
            </p:txBody>
          </p:sp>
          <p:sp>
            <p:nvSpPr>
              <p:cNvPr id="50" name="Rectangle 49"/>
              <p:cNvSpPr/>
              <p:nvPr/>
            </p:nvSpPr>
            <p:spPr>
              <a:xfrm>
                <a:off x="3978788" y="3932895"/>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ECONOMY</a:t>
                </a:r>
              </a:p>
            </p:txBody>
          </p:sp>
          <p:sp>
            <p:nvSpPr>
              <p:cNvPr id="51" name="Rectangle 50"/>
              <p:cNvSpPr/>
              <p:nvPr/>
            </p:nvSpPr>
            <p:spPr>
              <a:xfrm>
                <a:off x="3798256"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HOUSING</a:t>
                </a:r>
              </a:p>
            </p:txBody>
          </p:sp>
          <p:sp>
            <p:nvSpPr>
              <p:cNvPr id="52" name="Rectangle 51"/>
              <p:cNvSpPr/>
              <p:nvPr/>
            </p:nvSpPr>
            <p:spPr>
              <a:xfrm>
                <a:off x="3617725" y="3932896"/>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HEALTH</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26" y="2563886"/>
                <a:ext cx="298139" cy="767577"/>
              </a:xfrm>
              <a:prstGeom prst="rect">
                <a:avLst/>
              </a:prstGeom>
            </p:spPr>
          </p:pic>
          <p:cxnSp>
            <p:nvCxnSpPr>
              <p:cNvPr id="54" name="Straight Arrow Connector 53"/>
              <p:cNvCxnSpPr>
                <a:stCxn id="53" idx="2"/>
                <a:endCxn id="41" idx="0"/>
              </p:cNvCxnSpPr>
              <p:nvPr/>
            </p:nvCxnSpPr>
            <p:spPr>
              <a:xfrm flipH="1">
                <a:off x="2954216" y="3331463"/>
                <a:ext cx="1016180" cy="601431"/>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3" idx="2"/>
                <a:endCxn id="42" idx="0"/>
              </p:cNvCxnSpPr>
              <p:nvPr/>
            </p:nvCxnSpPr>
            <p:spPr>
              <a:xfrm flipH="1">
                <a:off x="3142953" y="3331463"/>
                <a:ext cx="827443" cy="601436"/>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2"/>
                <a:endCxn id="43" idx="0"/>
              </p:cNvCxnSpPr>
              <p:nvPr/>
            </p:nvCxnSpPr>
            <p:spPr>
              <a:xfrm flipH="1">
                <a:off x="3323487" y="3331463"/>
                <a:ext cx="646909" cy="601435"/>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3" idx="2"/>
                <a:endCxn id="44" idx="0"/>
              </p:cNvCxnSpPr>
              <p:nvPr/>
            </p:nvCxnSpPr>
            <p:spPr>
              <a:xfrm flipH="1">
                <a:off x="3507529" y="3331463"/>
                <a:ext cx="462867" cy="601434"/>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3" idx="2"/>
                <a:endCxn id="52" idx="0"/>
              </p:cNvCxnSpPr>
              <p:nvPr/>
            </p:nvCxnSpPr>
            <p:spPr>
              <a:xfrm flipH="1">
                <a:off x="3688064" y="3331463"/>
                <a:ext cx="282332" cy="601433"/>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3" idx="2"/>
                <a:endCxn id="51" idx="0"/>
              </p:cNvCxnSpPr>
              <p:nvPr/>
            </p:nvCxnSpPr>
            <p:spPr>
              <a:xfrm flipH="1">
                <a:off x="3868595" y="3331463"/>
                <a:ext cx="101801"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2"/>
                <a:endCxn id="50" idx="0"/>
              </p:cNvCxnSpPr>
              <p:nvPr/>
            </p:nvCxnSpPr>
            <p:spPr>
              <a:xfrm>
                <a:off x="3970396" y="3331463"/>
                <a:ext cx="78731" cy="601432"/>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3" idx="2"/>
                <a:endCxn id="49" idx="0"/>
              </p:cNvCxnSpPr>
              <p:nvPr/>
            </p:nvCxnSpPr>
            <p:spPr>
              <a:xfrm>
                <a:off x="3970396" y="3331463"/>
                <a:ext cx="259262" cy="601431"/>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3" idx="2"/>
                <a:endCxn id="48" idx="0"/>
              </p:cNvCxnSpPr>
              <p:nvPr/>
            </p:nvCxnSpPr>
            <p:spPr>
              <a:xfrm>
                <a:off x="3970396" y="3331463"/>
                <a:ext cx="443310"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3" idx="2"/>
                <a:endCxn id="47" idx="0"/>
              </p:cNvCxnSpPr>
              <p:nvPr/>
            </p:nvCxnSpPr>
            <p:spPr>
              <a:xfrm>
                <a:off x="3970396" y="3331463"/>
                <a:ext cx="627354"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3" idx="2"/>
                <a:endCxn id="46" idx="0"/>
              </p:cNvCxnSpPr>
              <p:nvPr/>
            </p:nvCxnSpPr>
            <p:spPr>
              <a:xfrm>
                <a:off x="3970396" y="3331463"/>
                <a:ext cx="817269"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3" idx="2"/>
                <a:endCxn id="45" idx="0"/>
              </p:cNvCxnSpPr>
              <p:nvPr/>
            </p:nvCxnSpPr>
            <p:spPr>
              <a:xfrm>
                <a:off x="3970396" y="3331463"/>
                <a:ext cx="995448"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883877" y="1837280"/>
                <a:ext cx="2405299" cy="780421"/>
              </a:xfrm>
              <a:prstGeom prst="rect">
                <a:avLst/>
              </a:prstGeom>
            </p:spPr>
            <p:txBody>
              <a:bodyPr wrap="square">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Closed &amp; un-connected vertical silos of functionally-oriented service providers </a:t>
                </a:r>
              </a:p>
            </p:txBody>
          </p:sp>
        </p:grpSp>
        <p:sp>
          <p:nvSpPr>
            <p:cNvPr id="40" name="TextBox 39"/>
            <p:cNvSpPr txBox="1"/>
            <p:nvPr/>
          </p:nvSpPr>
          <p:spPr>
            <a:xfrm>
              <a:off x="4239638" y="1479177"/>
              <a:ext cx="864339" cy="390210"/>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FROM</a:t>
              </a:r>
            </a:p>
          </p:txBody>
        </p:sp>
      </p:grpSp>
      <p:grpSp>
        <p:nvGrpSpPr>
          <p:cNvPr id="67" name="Group 66"/>
          <p:cNvGrpSpPr/>
          <p:nvPr/>
        </p:nvGrpSpPr>
        <p:grpSpPr>
          <a:xfrm>
            <a:off x="7752851" y="1337632"/>
            <a:ext cx="2407922" cy="4160418"/>
            <a:chOff x="6465112" y="1474775"/>
            <a:chExt cx="2407922" cy="4392619"/>
          </a:xfrm>
        </p:grpSpPr>
        <p:grpSp>
          <p:nvGrpSpPr>
            <p:cNvPr id="68" name="Group 67"/>
            <p:cNvGrpSpPr/>
            <p:nvPr/>
          </p:nvGrpSpPr>
          <p:grpSpPr>
            <a:xfrm>
              <a:off x="6465112" y="2559847"/>
              <a:ext cx="2152305" cy="3307547"/>
              <a:chOff x="6046764" y="2559847"/>
              <a:chExt cx="2152305" cy="3307547"/>
            </a:xfrm>
          </p:grpSpPr>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391" y="2559847"/>
                <a:ext cx="298139" cy="767577"/>
              </a:xfrm>
              <a:prstGeom prst="rect">
                <a:avLst/>
              </a:prstGeom>
            </p:spPr>
          </p:pic>
          <p:sp>
            <p:nvSpPr>
              <p:cNvPr id="72" name="Down Arrow 71"/>
              <p:cNvSpPr/>
              <p:nvPr/>
            </p:nvSpPr>
            <p:spPr>
              <a:xfrm>
                <a:off x="6778854" y="3426020"/>
                <a:ext cx="725642" cy="452950"/>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73" name="Rectangle 72"/>
              <p:cNvSpPr/>
              <p:nvPr/>
            </p:nvSpPr>
            <p:spPr>
              <a:xfrm>
                <a:off x="6046764" y="393288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ENERGY</a:t>
                </a:r>
              </a:p>
            </p:txBody>
          </p:sp>
          <p:sp>
            <p:nvSpPr>
              <p:cNvPr id="74" name="Rectangle 73"/>
              <p:cNvSpPr/>
              <p:nvPr/>
            </p:nvSpPr>
            <p:spPr>
              <a:xfrm>
                <a:off x="6235501" y="3932893"/>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TELECOM </a:t>
                </a:r>
              </a:p>
            </p:txBody>
          </p:sp>
          <p:sp>
            <p:nvSpPr>
              <p:cNvPr id="75" name="Rectangle 74"/>
              <p:cNvSpPr/>
              <p:nvPr/>
            </p:nvSpPr>
            <p:spPr>
              <a:xfrm>
                <a:off x="6416035" y="3932892"/>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WATER</a:t>
                </a:r>
              </a:p>
            </p:txBody>
          </p:sp>
          <p:sp>
            <p:nvSpPr>
              <p:cNvPr id="76" name="Rectangle 75"/>
              <p:cNvSpPr/>
              <p:nvPr/>
            </p:nvSpPr>
            <p:spPr>
              <a:xfrm>
                <a:off x="6600077" y="3932891"/>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TRANSPORT</a:t>
                </a:r>
              </a:p>
            </p:txBody>
          </p:sp>
          <p:sp>
            <p:nvSpPr>
              <p:cNvPr id="77" name="Rectangle 76"/>
              <p:cNvSpPr/>
              <p:nvPr/>
            </p:nvSpPr>
            <p:spPr>
              <a:xfrm>
                <a:off x="8058392"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SOCIAL SVCS</a:t>
                </a:r>
              </a:p>
            </p:txBody>
          </p:sp>
          <p:sp>
            <p:nvSpPr>
              <p:cNvPr id="78" name="Rectangle 77"/>
              <p:cNvSpPr/>
              <p:nvPr/>
            </p:nvSpPr>
            <p:spPr>
              <a:xfrm>
                <a:off x="7880213"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ENVIRO SVCS</a:t>
                </a:r>
              </a:p>
            </p:txBody>
          </p:sp>
          <p:sp>
            <p:nvSpPr>
              <p:cNvPr id="79" name="Rectangle 78"/>
              <p:cNvSpPr/>
              <p:nvPr/>
            </p:nvSpPr>
            <p:spPr>
              <a:xfrm>
                <a:off x="7690298"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WASTE</a:t>
                </a:r>
              </a:p>
            </p:txBody>
          </p:sp>
          <p:sp>
            <p:nvSpPr>
              <p:cNvPr id="80" name="Rectangle 79"/>
              <p:cNvSpPr/>
              <p:nvPr/>
            </p:nvSpPr>
            <p:spPr>
              <a:xfrm>
                <a:off x="7506254"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EDUCATION</a:t>
                </a:r>
              </a:p>
            </p:txBody>
          </p:sp>
          <p:sp>
            <p:nvSpPr>
              <p:cNvPr id="81" name="Rectangle 80"/>
              <p:cNvSpPr/>
              <p:nvPr/>
            </p:nvSpPr>
            <p:spPr>
              <a:xfrm>
                <a:off x="7322206" y="393288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POLICING</a:t>
                </a:r>
              </a:p>
            </p:txBody>
          </p:sp>
          <p:sp>
            <p:nvSpPr>
              <p:cNvPr id="82" name="Rectangle 81"/>
              <p:cNvSpPr/>
              <p:nvPr/>
            </p:nvSpPr>
            <p:spPr>
              <a:xfrm>
                <a:off x="7141675" y="3932889"/>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ECONOMY</a:t>
                </a:r>
              </a:p>
            </p:txBody>
          </p:sp>
          <p:sp>
            <p:nvSpPr>
              <p:cNvPr id="83" name="Rectangle 82"/>
              <p:cNvSpPr/>
              <p:nvPr/>
            </p:nvSpPr>
            <p:spPr>
              <a:xfrm>
                <a:off x="6961143"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HOUSING</a:t>
                </a:r>
              </a:p>
            </p:txBody>
          </p:sp>
          <p:sp>
            <p:nvSpPr>
              <p:cNvPr id="84" name="Rectangle 83"/>
              <p:cNvSpPr/>
              <p:nvPr/>
            </p:nvSpPr>
            <p:spPr>
              <a:xfrm>
                <a:off x="6780612" y="393289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HEALTH</a:t>
                </a:r>
              </a:p>
            </p:txBody>
          </p:sp>
        </p:grpSp>
        <p:sp>
          <p:nvSpPr>
            <p:cNvPr id="69" name="Rectangle 68"/>
            <p:cNvSpPr/>
            <p:nvPr/>
          </p:nvSpPr>
          <p:spPr>
            <a:xfrm>
              <a:off x="6492323" y="1805469"/>
              <a:ext cx="2380711" cy="1007358"/>
            </a:xfrm>
            <a:prstGeom prst="rect">
              <a:avLst/>
            </a:prstGeom>
          </p:spPr>
          <p:txBody>
            <a:bodyPr wrap="square">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Innovative and </a:t>
              </a:r>
              <a:r>
                <a:rPr lang="en-US" sz="1400" dirty="0" smtClean="0">
                  <a:latin typeface="Segoe UI" panose="020B0502040204020203" pitchFamily="34" charset="0"/>
                  <a:ea typeface="Segoe UI" panose="020B0502040204020203" pitchFamily="34" charset="0"/>
                  <a:cs typeface="Segoe UI" panose="020B0502040204020203" pitchFamily="34" charset="0"/>
                </a:rPr>
                <a:t>collaborative </a:t>
              </a:r>
              <a:r>
                <a:rPr lang="en-US" sz="1400" dirty="0">
                  <a:latin typeface="Segoe UI" panose="020B0502040204020203" pitchFamily="34" charset="0"/>
                  <a:ea typeface="Segoe UI" panose="020B0502040204020203" pitchFamily="34" charset="0"/>
                  <a:cs typeface="Segoe UI" panose="020B0502040204020203" pitchFamily="34" charset="0"/>
                </a:rPr>
                <a:t>new models that connect these vertical silos</a:t>
              </a:r>
            </a:p>
          </p:txBody>
        </p:sp>
        <p:sp>
          <p:nvSpPr>
            <p:cNvPr id="70" name="TextBox 69"/>
            <p:cNvSpPr txBox="1"/>
            <p:nvPr/>
          </p:nvSpPr>
          <p:spPr>
            <a:xfrm>
              <a:off x="7278840" y="1474775"/>
              <a:ext cx="501099" cy="389945"/>
            </a:xfrm>
            <a:prstGeom prst="rect">
              <a:avLst/>
            </a:prstGeom>
            <a:noFill/>
          </p:spPr>
          <p:txBody>
            <a:bodyPr wrap="none" rtlCol="0">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TO</a:t>
              </a:r>
            </a:p>
          </p:txBody>
        </p:sp>
      </p:grpSp>
      <p:cxnSp>
        <p:nvCxnSpPr>
          <p:cNvPr id="88" name="Straight Connector 87"/>
          <p:cNvCxnSpPr/>
          <p:nvPr/>
        </p:nvCxnSpPr>
        <p:spPr>
          <a:xfrm>
            <a:off x="4443271" y="2196353"/>
            <a:ext cx="0" cy="3003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341059" y="2196353"/>
            <a:ext cx="0" cy="3003176"/>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83C63E4-F9BE-C24A-B4FF-309EB18BA564}" type="slidenum">
              <a:rPr lang="en-US" smtClean="0"/>
              <a:t>10</a:t>
            </a:fld>
            <a:endParaRPr lang="en-US"/>
          </a:p>
        </p:txBody>
      </p:sp>
      <p:sp>
        <p:nvSpPr>
          <p:cNvPr id="90" name="Rectangle 89"/>
          <p:cNvSpPr/>
          <p:nvPr/>
        </p:nvSpPr>
        <p:spPr>
          <a:xfrm>
            <a:off x="7550482" y="3711330"/>
            <a:ext cx="2596685" cy="202087"/>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INFORMATION SHARING</a:t>
            </a:r>
            <a:endParaRPr lang="en-IN"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Rectangle 90"/>
          <p:cNvSpPr/>
          <p:nvPr/>
        </p:nvSpPr>
        <p:spPr>
          <a:xfrm>
            <a:off x="7534204" y="3944834"/>
            <a:ext cx="2596686" cy="388123"/>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rPr>
              <a:t>INTEGRATION &amp; CROSS-SECTOR COLLABORATION FOR USERS SERVICES</a:t>
            </a:r>
            <a:endParaRPr lang="en-IN" sz="1200" dirty="0">
              <a:solidFill>
                <a:schemeClr val="tx1"/>
              </a:solidFill>
            </a:endParaRPr>
          </a:p>
        </p:txBody>
      </p:sp>
      <p:sp>
        <p:nvSpPr>
          <p:cNvPr id="92" name="Rectangle 91"/>
          <p:cNvSpPr/>
          <p:nvPr/>
        </p:nvSpPr>
        <p:spPr>
          <a:xfrm>
            <a:off x="7543823" y="4364375"/>
            <a:ext cx="2596686" cy="271968"/>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rPr>
              <a:t>INTERCONNECTION OF SYSTEMS</a:t>
            </a:r>
            <a:endParaRPr lang="en-IN" sz="1200" dirty="0">
              <a:solidFill>
                <a:schemeClr val="tx1"/>
              </a:solidFill>
            </a:endParaRPr>
          </a:p>
        </p:txBody>
      </p:sp>
    </p:spTree>
    <p:extLst>
      <p:ext uri="{BB962C8B-B14F-4D97-AF65-F5344CB8AC3E}">
        <p14:creationId xmlns:p14="http://schemas.microsoft.com/office/powerpoint/2010/main" val="345355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2"/>
          <p:cNvSpPr/>
          <p:nvPr/>
        </p:nvSpPr>
        <p:spPr>
          <a:xfrm>
            <a:off x="270726" y="1725768"/>
            <a:ext cx="6030119" cy="3277520"/>
          </a:xfrm>
          <a:prstGeom prst="round1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 Box 2"/>
          <p:cNvSpPr txBox="1">
            <a:spLocks noChangeArrowheads="1"/>
          </p:cNvSpPr>
          <p:nvPr/>
        </p:nvSpPr>
        <p:spPr bwMode="auto">
          <a:xfrm>
            <a:off x="1858540" y="159584"/>
            <a:ext cx="8056563" cy="5332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4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United for Smart Sustainable Cities (U4SSC)</a:t>
            </a:r>
            <a:endParaRPr kumimoji="0" lang="en-US" altLang="en-US" sz="34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Text Box 4"/>
          <p:cNvSpPr txBox="1">
            <a:spLocks noChangeArrowheads="1"/>
          </p:cNvSpPr>
          <p:nvPr/>
        </p:nvSpPr>
        <p:spPr bwMode="auto">
          <a:xfrm>
            <a:off x="2575968" y="2062390"/>
            <a:ext cx="3498572" cy="17496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U4SSC </a:t>
            </a:r>
            <a:r>
              <a:rPr kumimoji="0" lang="en-US" altLang="en-US" sz="20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is a global platform for smart city stakeholders which</a:t>
            </a:r>
            <a:r>
              <a:rPr kumimoji="0" lang="en-US" altLang="en-US" sz="2000" b="0" i="0" u="none" strike="noStrike" cap="none" normalizeH="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altLang="en-US" sz="20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advocates for public policy to encourage the use of ICTs to facilitate the transition to smart sustainable cities. </a:t>
            </a:r>
          </a:p>
        </p:txBody>
      </p:sp>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290" y="4668354"/>
            <a:ext cx="1263650" cy="1346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5"/>
          <p:cNvSpPr txBox="1">
            <a:spLocks noChangeArrowheads="1"/>
          </p:cNvSpPr>
          <p:nvPr/>
        </p:nvSpPr>
        <p:spPr bwMode="auto">
          <a:xfrm>
            <a:off x="8061382" y="4977448"/>
            <a:ext cx="3595688" cy="1014394"/>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263525" marR="0" lvl="0" indent="-263525" algn="l" defTabSz="914400" eaLnBrk="0" fontAlgn="base" latinLnBrk="0" hangingPunct="0">
              <a:lnSpc>
                <a:spcPct val="100000"/>
              </a:lnSpc>
              <a:spcBef>
                <a:spcPct val="0"/>
              </a:spcBef>
              <a:spcAft>
                <a:spcPts val="300"/>
              </a:spcAft>
              <a:buClrTx/>
              <a:buSzPts val="1000"/>
              <a:buFont typeface="Wingdings" panose="05000000000000000000" pitchFamily="2" charset="2"/>
              <a:buChar char="n"/>
              <a:tabLst/>
            </a:pPr>
            <a:r>
              <a:rPr kumimoji="0" lang="en-US" altLang="en-US" sz="1400" b="0"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Smart governance</a:t>
            </a:r>
          </a:p>
          <a:p>
            <a:pPr marL="263525" marR="0" lvl="0" indent="-263525" algn="l" defTabSz="914400" eaLnBrk="0" fontAlgn="base" latinLnBrk="0" hangingPunct="0">
              <a:lnSpc>
                <a:spcPct val="100000"/>
              </a:lnSpc>
              <a:spcBef>
                <a:spcPct val="0"/>
              </a:spcBef>
              <a:spcAft>
                <a:spcPts val="300"/>
              </a:spcAft>
              <a:buClrTx/>
              <a:buSzPts val="1000"/>
              <a:buFont typeface="Wingdings" panose="05000000000000000000" pitchFamily="2" charset="2"/>
              <a:buChar char="n"/>
              <a:tabLst/>
            </a:pPr>
            <a:r>
              <a:rPr kumimoji="0" lang="en-US" altLang="en-US" sz="1400" b="0"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Smart people</a:t>
            </a:r>
          </a:p>
          <a:p>
            <a:pPr marL="263525" indent="-263525" defTabSz="914400" eaLnBrk="0" fontAlgn="base" hangingPunct="0">
              <a:spcBef>
                <a:spcPct val="0"/>
              </a:spcBef>
              <a:spcAft>
                <a:spcPts val="300"/>
              </a:spcAft>
              <a:buSzPts val="1000"/>
              <a:buFont typeface="Wingdings" panose="05000000000000000000" pitchFamily="2" charset="2"/>
              <a:buChar char="n"/>
            </a:pPr>
            <a:r>
              <a:rPr lang="en-US" altLang="en-US" sz="1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Smart economy </a:t>
            </a:r>
            <a:endParaRPr kumimoji="0" lang="en-US" altLang="en-US" sz="14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3" name="AutoShape 18"/>
          <p:cNvSpPr>
            <a:spLocks noChangeArrowheads="1"/>
          </p:cNvSpPr>
          <p:nvPr/>
        </p:nvSpPr>
        <p:spPr bwMode="auto">
          <a:xfrm>
            <a:off x="3165792" y="4235602"/>
            <a:ext cx="2266950" cy="396875"/>
          </a:xfrm>
          <a:prstGeom prst="roundRect">
            <a:avLst>
              <a:gd name="adj" fmla="val 16667"/>
            </a:avLst>
          </a:prstGeom>
          <a:solidFill>
            <a:srgbClr val="E50064"/>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JOIN us now!</a:t>
            </a:r>
            <a:endParaRPr kumimoji="0" lang="en-US" altLang="en-US" sz="18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27" y="2183861"/>
            <a:ext cx="2125902" cy="2245382"/>
          </a:xfrm>
          <a:prstGeom prst="rect">
            <a:avLst/>
          </a:prstGeom>
        </p:spPr>
      </p:pic>
      <p:sp>
        <p:nvSpPr>
          <p:cNvPr id="2" name="TextBox 1"/>
          <p:cNvSpPr txBox="1"/>
          <p:nvPr/>
        </p:nvSpPr>
        <p:spPr>
          <a:xfrm>
            <a:off x="7838260" y="2937220"/>
            <a:ext cx="4059100" cy="369332"/>
          </a:xfrm>
          <a:prstGeom prst="rect">
            <a:avLst/>
          </a:prstGeom>
          <a:noFill/>
        </p:spPr>
        <p:txBody>
          <a:bodyPr wrap="square" rtlCol="0">
            <a:spAutoFit/>
          </a:bodyPr>
          <a:lstStyle/>
          <a:p>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Connecting Cities and Communities</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7942868" y="4398552"/>
            <a:ext cx="4149143" cy="646331"/>
          </a:xfrm>
          <a:prstGeom prst="rect">
            <a:avLst/>
          </a:prstGeom>
          <a:noFill/>
        </p:spPr>
        <p:txBody>
          <a:bodyPr wrap="square" rtlCol="0">
            <a:spAutoFit/>
          </a:bodyPr>
          <a:lstStyle/>
          <a:p>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Enhancing Innovation &amp; Participation</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741" y="3087840"/>
            <a:ext cx="1263650" cy="1346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10"/>
          <p:cNvSpPr txBox="1">
            <a:spLocks noChangeArrowheads="1"/>
          </p:cNvSpPr>
          <p:nvPr/>
        </p:nvSpPr>
        <p:spPr bwMode="auto">
          <a:xfrm>
            <a:off x="7971738" y="3355264"/>
            <a:ext cx="3334772" cy="820085"/>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263525" lvl="0" indent="-263525" defTabSz="914400" eaLnBrk="0" fontAlgn="base" hangingPunct="0">
              <a:spcBef>
                <a:spcPct val="0"/>
              </a:spcBef>
              <a:spcAft>
                <a:spcPts val="300"/>
              </a:spcAft>
              <a:buSzPts val="1000"/>
              <a:buFont typeface="Wingdings" panose="05000000000000000000" pitchFamily="2" charset="2"/>
              <a:buChar char="n"/>
            </a:pPr>
            <a:r>
              <a:rPr lang="en-US" altLang="en-US" sz="1400" dirty="0">
                <a:solidFill>
                  <a:srgbClr val="FFFFFF"/>
                </a:solidFill>
                <a:latin typeface="Segoe UI" panose="020B0502040204020203" pitchFamily="34" charset="0"/>
                <a:ea typeface="Segoe UI" panose="020B0502040204020203" pitchFamily="34" charset="0"/>
                <a:cs typeface="Segoe UI" panose="020B0502040204020203" pitchFamily="34" charset="0"/>
              </a:rPr>
              <a:t>Smart </a:t>
            </a:r>
            <a:r>
              <a:rPr lang="en-US" altLang="en-US" sz="1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living  </a:t>
            </a:r>
          </a:p>
          <a:p>
            <a:pPr marL="263525" lvl="0" indent="-263525" defTabSz="914400" eaLnBrk="0" fontAlgn="base" hangingPunct="0">
              <a:spcBef>
                <a:spcPct val="0"/>
              </a:spcBef>
              <a:spcAft>
                <a:spcPts val="300"/>
              </a:spcAft>
              <a:buSzPts val="1000"/>
              <a:buFont typeface="Wingdings" panose="05000000000000000000" pitchFamily="2" charset="2"/>
              <a:buChar char="n"/>
            </a:pPr>
            <a:r>
              <a:rPr lang="en-US" altLang="en-US" sz="1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Smart mobility</a:t>
            </a:r>
          </a:p>
          <a:p>
            <a:pPr marL="263525" lvl="0" indent="-263525" defTabSz="914400" eaLnBrk="0" fontAlgn="base" hangingPunct="0">
              <a:spcBef>
                <a:spcPct val="0"/>
              </a:spcBef>
              <a:spcAft>
                <a:spcPts val="300"/>
              </a:spcAft>
              <a:buSzPts val="1000"/>
              <a:buFont typeface="Wingdings" panose="05000000000000000000" pitchFamily="2" charset="2"/>
              <a:buChar char="n"/>
            </a:pPr>
            <a:r>
              <a:rPr lang="en-US" altLang="en-US" sz="1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Smart environment</a:t>
            </a:r>
          </a:p>
          <a:p>
            <a:pPr marL="263525" lvl="0" indent="-263525" defTabSz="914400" eaLnBrk="0" fontAlgn="base" hangingPunct="0">
              <a:spcBef>
                <a:spcPct val="0"/>
              </a:spcBef>
              <a:spcAft>
                <a:spcPts val="300"/>
              </a:spcAft>
              <a:buSzPts val="1000"/>
              <a:buFont typeface="Wingdings" panose="05000000000000000000" pitchFamily="2" charset="2"/>
              <a:buChar char="n"/>
            </a:pPr>
            <a:endParaRPr lang="en-US" altLang="en-US" sz="14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a:p>
            <a:pPr marL="263525" indent="-263525" defTabSz="914400" eaLnBrk="0" fontAlgn="base" hangingPunct="0">
              <a:spcBef>
                <a:spcPct val="0"/>
              </a:spcBef>
              <a:spcAft>
                <a:spcPct val="0"/>
              </a:spcAft>
              <a:buSzPts val="1000"/>
              <a:buFont typeface="Wingdings" panose="05000000000000000000" pitchFamily="2" charset="2"/>
              <a:buChar char="n"/>
            </a:pPr>
            <a:endParaRPr kumimoji="0" lang="en-US" altLang="en-US" sz="14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741" y="1470054"/>
            <a:ext cx="1321388" cy="1344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 Box 13"/>
          <p:cNvSpPr txBox="1">
            <a:spLocks noChangeArrowheads="1"/>
          </p:cNvSpPr>
          <p:nvPr/>
        </p:nvSpPr>
        <p:spPr bwMode="auto">
          <a:xfrm>
            <a:off x="7942868" y="1764055"/>
            <a:ext cx="3733299" cy="996950"/>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263525" indent="-263525" defTabSz="914400" eaLnBrk="0" fontAlgn="base" hangingPunct="0">
              <a:spcBef>
                <a:spcPct val="0"/>
              </a:spcBef>
              <a:spcAft>
                <a:spcPct val="0"/>
              </a:spcAft>
              <a:buSzPts val="1000"/>
              <a:buFont typeface="Wingdings" panose="05000000000000000000" pitchFamily="2" charset="2"/>
              <a:buChar char="n"/>
            </a:pPr>
            <a:r>
              <a:rPr lang="en-US" altLang="en-US" sz="1400" dirty="0">
                <a:solidFill>
                  <a:srgbClr val="FFFFFF"/>
                </a:solidFill>
                <a:latin typeface="Segoe UI" panose="020B0502040204020203" pitchFamily="34" charset="0"/>
                <a:ea typeface="Segoe UI" panose="020B0502040204020203" pitchFamily="34" charset="0"/>
                <a:cs typeface="Segoe UI" panose="020B0502040204020203" pitchFamily="34" charset="0"/>
              </a:rPr>
              <a:t>Urban </a:t>
            </a:r>
            <a:r>
              <a:rPr lang="en-US" altLang="en-US" sz="1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planning</a:t>
            </a:r>
            <a:endParaRPr kumimoji="0" lang="en-US" altLang="en-US" sz="1400" b="0"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endParaRPr>
          </a:p>
          <a:p>
            <a:pPr marL="263525" indent="-263525" defTabSz="914400" eaLnBrk="0" fontAlgn="base" hangingPunct="0">
              <a:spcBef>
                <a:spcPct val="0"/>
              </a:spcBef>
              <a:spcAft>
                <a:spcPct val="0"/>
              </a:spcAft>
              <a:buSzPts val="1000"/>
              <a:buFont typeface="Wingdings" panose="05000000000000000000" pitchFamily="2" charset="2"/>
              <a:buChar char="n"/>
            </a:pPr>
            <a:r>
              <a:rPr kumimoji="0" lang="en-US" altLang="en-US" sz="1400" b="0"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Policy, standards &amp; regulation</a:t>
            </a:r>
          </a:p>
          <a:p>
            <a:pPr marL="263525" indent="-263525" defTabSz="914400" eaLnBrk="0" fontAlgn="base" hangingPunct="0">
              <a:spcBef>
                <a:spcPct val="0"/>
              </a:spcBef>
              <a:spcAft>
                <a:spcPct val="0"/>
              </a:spcAft>
              <a:buSzPts val="1000"/>
              <a:buFont typeface="Wingdings" panose="05000000000000000000" pitchFamily="2" charset="2"/>
              <a:buChar char="n"/>
            </a:pPr>
            <a:r>
              <a:rPr kumimoji="0" lang="en-US" altLang="en-US" sz="1400" b="0"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Key performance indicators</a:t>
            </a:r>
          </a:p>
        </p:txBody>
      </p:sp>
      <p:sp>
        <p:nvSpPr>
          <p:cNvPr id="22" name="TextBox 21"/>
          <p:cNvSpPr txBox="1"/>
          <p:nvPr/>
        </p:nvSpPr>
        <p:spPr>
          <a:xfrm>
            <a:off x="7942868" y="1317846"/>
            <a:ext cx="2786092" cy="369332"/>
          </a:xfrm>
          <a:prstGeom prst="rect">
            <a:avLst/>
          </a:prstGeom>
          <a:noFill/>
        </p:spPr>
        <p:txBody>
          <a:bodyPr wrap="square" rtlCol="0">
            <a:spAutoFit/>
          </a:bodyPr>
          <a:lstStyle/>
          <a:p>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Setting the Framework</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Round Diagonal Corner Rectangle 22"/>
          <p:cNvSpPr/>
          <p:nvPr/>
        </p:nvSpPr>
        <p:spPr>
          <a:xfrm>
            <a:off x="322525" y="5153153"/>
            <a:ext cx="5926519" cy="547375"/>
          </a:xfrm>
          <a:prstGeom prst="round2DiagRect">
            <a:avLst/>
          </a:prstGeom>
          <a:noFill/>
          <a:ln w="19050">
            <a:solidFill>
              <a:srgbClr val="8B449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pP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r>
              <a:rPr lang="en-US" sz="1600" b="1" baseline="30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
            </a: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meeting of U4SSC on 21-22 July 2016 </a:t>
            </a:r>
            <a:b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Geneva, Switzerland</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6912864" y="1834583"/>
            <a:ext cx="524256" cy="307777"/>
          </a:xfrm>
          <a:prstGeom prst="rect">
            <a:avLst/>
          </a:prstGeom>
          <a:solidFill>
            <a:schemeClr val="bg1"/>
          </a:solidFill>
        </p:spPr>
        <p:txBody>
          <a:bodyPr wrap="square" rtlCol="0">
            <a:spAutoFit/>
          </a:bodyPr>
          <a:lstStyle/>
          <a:p>
            <a:r>
              <a:rPr lang="es-ES_tradnl" sz="14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WG</a:t>
            </a:r>
            <a:endParaRPr lang="es-ES_tradnl" sz="14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6912864" y="3438006"/>
            <a:ext cx="524256" cy="307777"/>
          </a:xfrm>
          <a:prstGeom prst="rect">
            <a:avLst/>
          </a:prstGeom>
          <a:solidFill>
            <a:schemeClr val="bg1"/>
          </a:solidFill>
        </p:spPr>
        <p:txBody>
          <a:bodyPr wrap="square" rtlCol="0">
            <a:spAutoFit/>
          </a:bodyPr>
          <a:lstStyle/>
          <a:p>
            <a:r>
              <a:rPr lang="es-ES_tradnl" sz="14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WG</a:t>
            </a:r>
            <a:endParaRPr lang="es-ES_tradnl" sz="14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6944307" y="5033677"/>
            <a:ext cx="524256" cy="307777"/>
          </a:xfrm>
          <a:prstGeom prst="rect">
            <a:avLst/>
          </a:prstGeom>
          <a:solidFill>
            <a:schemeClr val="bg1"/>
          </a:solidFill>
        </p:spPr>
        <p:txBody>
          <a:bodyPr wrap="square" rtlCol="0">
            <a:spAutoFit/>
          </a:bodyPr>
          <a:lstStyle/>
          <a:p>
            <a:r>
              <a:rPr lang="es-ES_tradnl" sz="14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WG</a:t>
            </a:r>
            <a:endParaRPr lang="es-ES_tradnl" sz="14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358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3080"/>
          <a:stretch/>
        </p:blipFill>
        <p:spPr>
          <a:xfrm>
            <a:off x="0" y="0"/>
            <a:ext cx="437881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2323"/>
          <a:stretch/>
        </p:blipFill>
        <p:spPr>
          <a:xfrm>
            <a:off x="7595494" y="-15159"/>
            <a:ext cx="4596505" cy="6858000"/>
          </a:xfrm>
          <a:prstGeom prst="rect">
            <a:avLst/>
          </a:prstGeom>
        </p:spPr>
      </p:pic>
      <p:sp>
        <p:nvSpPr>
          <p:cNvPr id="12" name="Rectangle 11"/>
          <p:cNvSpPr/>
          <p:nvPr/>
        </p:nvSpPr>
        <p:spPr>
          <a:xfrm>
            <a:off x="4222750" y="0"/>
            <a:ext cx="3361386" cy="6858000"/>
          </a:xfrm>
          <a:prstGeom prst="rect">
            <a:avLst/>
          </a:prstGeom>
          <a:solidFill>
            <a:srgbClr val="3176A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TextBox 2"/>
          <p:cNvSpPr txBox="1"/>
          <p:nvPr/>
        </p:nvSpPr>
        <p:spPr>
          <a:xfrm>
            <a:off x="3907013" y="1966953"/>
            <a:ext cx="3970144" cy="1815882"/>
          </a:xfrm>
          <a:prstGeom prst="rect">
            <a:avLst/>
          </a:prstGeom>
          <a:noFill/>
        </p:spPr>
        <p:txBody>
          <a:bodyPr wrap="square" rtlCol="0">
            <a:spAutoFit/>
          </a:bodyPr>
          <a:lstStyle/>
          <a:p>
            <a:pPr algn="ctr"/>
            <a:r>
              <a:rPr lang="es-ES_tradnl" sz="2800" i="1" dirty="0" smtClean="0">
                <a:solidFill>
                  <a:schemeClr val="bg1"/>
                </a:solidFill>
                <a:latin typeface="Segoe UI Semibold" panose="020B0702040204020203" pitchFamily="34" charset="0"/>
              </a:rPr>
              <a:t>“Smart </a:t>
            </a:r>
            <a:r>
              <a:rPr lang="es-ES_tradnl" sz="2800" i="1" dirty="0" err="1" smtClean="0">
                <a:solidFill>
                  <a:schemeClr val="bg1"/>
                </a:solidFill>
                <a:latin typeface="Segoe UI Semibold" panose="020B0702040204020203" pitchFamily="34" charset="0"/>
              </a:rPr>
              <a:t>sustainable</a:t>
            </a:r>
            <a:r>
              <a:rPr lang="es-ES_tradnl" sz="2800" i="1" dirty="0" smtClean="0">
                <a:solidFill>
                  <a:schemeClr val="bg1"/>
                </a:solidFill>
                <a:latin typeface="Segoe UI Semibold" panose="020B0702040204020203" pitchFamily="34" charset="0"/>
              </a:rPr>
              <a:t> </a:t>
            </a:r>
            <a:r>
              <a:rPr lang="es-ES_tradnl" sz="2800" i="1" dirty="0" err="1" smtClean="0">
                <a:solidFill>
                  <a:schemeClr val="bg1"/>
                </a:solidFill>
                <a:latin typeface="Segoe UI Semibold" panose="020B0702040204020203" pitchFamily="34" charset="0"/>
              </a:rPr>
              <a:t>cities</a:t>
            </a:r>
            <a:r>
              <a:rPr lang="es-ES_tradnl" sz="2800" i="1" dirty="0" smtClean="0">
                <a:solidFill>
                  <a:schemeClr val="bg1"/>
                </a:solidFill>
                <a:latin typeface="Segoe UI Semibold" panose="020B0702040204020203" pitchFamily="34" charset="0"/>
              </a:rPr>
              <a:t> is a </a:t>
            </a:r>
            <a:r>
              <a:rPr lang="es-ES_tradnl" sz="2800" i="1" dirty="0" err="1" smtClean="0">
                <a:solidFill>
                  <a:schemeClr val="bg1"/>
                </a:solidFill>
                <a:latin typeface="Segoe UI Semibold" panose="020B0702040204020203" pitchFamily="34" charset="0"/>
              </a:rPr>
              <a:t>journey</a:t>
            </a:r>
            <a:r>
              <a:rPr lang="es-ES_tradnl" sz="2800" i="1" dirty="0" smtClean="0">
                <a:solidFill>
                  <a:schemeClr val="bg1"/>
                </a:solidFill>
                <a:latin typeface="Segoe UI Semibold" panose="020B0702040204020203" pitchFamily="34" charset="0"/>
              </a:rPr>
              <a:t>. </a:t>
            </a:r>
          </a:p>
          <a:p>
            <a:pPr algn="ctr"/>
            <a:r>
              <a:rPr lang="es-ES_tradnl" sz="2800" i="1" dirty="0" err="1" smtClean="0">
                <a:solidFill>
                  <a:schemeClr val="bg1"/>
                </a:solidFill>
                <a:latin typeface="Segoe UI Semibold" panose="020B0702040204020203" pitchFamily="34" charset="0"/>
              </a:rPr>
              <a:t>Not</a:t>
            </a:r>
            <a:r>
              <a:rPr lang="es-ES_tradnl" sz="2800" i="1" dirty="0" smtClean="0">
                <a:solidFill>
                  <a:schemeClr val="bg1"/>
                </a:solidFill>
                <a:latin typeface="Segoe UI Semibold" panose="020B0702040204020203" pitchFamily="34" charset="0"/>
              </a:rPr>
              <a:t> a final </a:t>
            </a:r>
            <a:r>
              <a:rPr lang="es-ES_tradnl" sz="2800" i="1" dirty="0" err="1" smtClean="0">
                <a:solidFill>
                  <a:schemeClr val="bg1"/>
                </a:solidFill>
                <a:latin typeface="Segoe UI Semibold" panose="020B0702040204020203" pitchFamily="34" charset="0"/>
              </a:rPr>
              <a:t>destination</a:t>
            </a:r>
            <a:r>
              <a:rPr lang="es-ES_tradnl" sz="2800" i="1" dirty="0" smtClean="0">
                <a:solidFill>
                  <a:schemeClr val="bg1"/>
                </a:solidFill>
                <a:latin typeface="Segoe UI Semibold" panose="020B0702040204020203" pitchFamily="34" charset="0"/>
              </a:rPr>
              <a:t>”.</a:t>
            </a:r>
            <a:endParaRPr lang="es-ES_tradnl" sz="2800" i="1" dirty="0">
              <a:solidFill>
                <a:schemeClr val="bg1"/>
              </a:solidFill>
              <a:latin typeface="Segoe UI Semibold" panose="020B0702040204020203" pitchFamily="34" charset="0"/>
            </a:endParaRPr>
          </a:p>
        </p:txBody>
      </p:sp>
      <p:sp>
        <p:nvSpPr>
          <p:cNvPr id="10" name="TextBox 9"/>
          <p:cNvSpPr txBox="1"/>
          <p:nvPr/>
        </p:nvSpPr>
        <p:spPr>
          <a:xfrm>
            <a:off x="3216678" y="4299937"/>
            <a:ext cx="4356100" cy="523220"/>
          </a:xfrm>
          <a:prstGeom prst="rect">
            <a:avLst/>
          </a:prstGeom>
          <a:noFill/>
        </p:spPr>
        <p:txBody>
          <a:bodyPr wrap="square" rtlCol="0">
            <a:spAutoFit/>
          </a:bodyPr>
          <a:lstStyle/>
          <a:p>
            <a:pPr algn="r"/>
            <a:r>
              <a:rPr lang="es-ES_tradnl"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Nasser Al Marzouqi,</a:t>
            </a:r>
          </a:p>
          <a:p>
            <a:pPr algn="r"/>
            <a:r>
              <a:rPr lang="es-ES_tradnl"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a:t>
            </a:r>
            <a:r>
              <a:rPr lang="es-ES_tradnl" sz="1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Chairman</a:t>
            </a:r>
            <a:r>
              <a:rPr lang="es-ES_tradnl"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of the U4SSC</a:t>
            </a:r>
            <a:endParaRPr lang="es-ES_tradnl"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46234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83651" y="1045552"/>
            <a:ext cx="3790462" cy="3698543"/>
          </a:xfrm>
        </p:spPr>
        <p:txBody>
          <a:bodyPr>
            <a:normAutofit fontScale="25000" lnSpcReduction="20000"/>
          </a:bodyPr>
          <a:lstStyle/>
          <a:p>
            <a:pPr marL="0" indent="0" algn="ctr">
              <a:lnSpc>
                <a:spcPct val="120000"/>
              </a:lnSpc>
              <a:buNone/>
            </a:pPr>
            <a:r>
              <a:rPr lang="es-ES" sz="9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Thank</a:t>
            </a:r>
            <a:r>
              <a:rPr lang="es-ES" sz="9600" b="1" dirty="0" smtClean="0">
                <a:latin typeface="Segoe UI" panose="020B0502040204020203" pitchFamily="34" charset="0"/>
                <a:ea typeface="Segoe UI" panose="020B0502040204020203" pitchFamily="34" charset="0"/>
                <a:cs typeface="Segoe UI" panose="020B0502040204020203" pitchFamily="34" charset="0"/>
              </a:rPr>
              <a:t> </a:t>
            </a:r>
            <a:r>
              <a:rPr lang="en-US" sz="9600" b="1" dirty="0" smtClean="0">
                <a:latin typeface="Segoe UI" panose="020B0502040204020203" pitchFamily="34" charset="0"/>
                <a:ea typeface="Segoe UI" panose="020B0502040204020203" pitchFamily="34" charset="0"/>
                <a:cs typeface="Segoe UI" panose="020B0502040204020203" pitchFamily="34" charset="0"/>
              </a:rPr>
              <a:t>you!</a:t>
            </a:r>
            <a:endParaRPr lang="es-ES" sz="9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0" indent="0" algn="ctr">
              <a:lnSpc>
                <a:spcPct val="120000"/>
              </a:lnSpc>
              <a:buNone/>
            </a:pPr>
            <a:endParaRPr lang="es-ES" sz="4000" b="1" dirty="0" smtClean="0">
              <a:latin typeface="Calibri"/>
              <a:cs typeface="Calibri"/>
            </a:endParaRPr>
          </a:p>
          <a:p>
            <a:pPr marL="0" indent="0" algn="ctr">
              <a:lnSpc>
                <a:spcPct val="120000"/>
              </a:lnSpc>
              <a:buNone/>
            </a:pPr>
            <a:endParaRPr lang="es-ES" sz="4000" b="1" dirty="0" smtClean="0">
              <a:solidFill>
                <a:schemeClr val="bg1"/>
              </a:solidFill>
              <a:latin typeface="Calibri"/>
              <a:cs typeface="Calibri"/>
            </a:endParaRPr>
          </a:p>
          <a:p>
            <a:pPr marL="0" indent="0" algn="ctr">
              <a:lnSpc>
                <a:spcPct val="120000"/>
              </a:lnSpc>
              <a:buNone/>
            </a:pPr>
            <a:endParaRPr lang="es-ES" sz="4000" b="1" dirty="0">
              <a:solidFill>
                <a:schemeClr val="bg1"/>
              </a:solidFill>
              <a:latin typeface="Calibri"/>
              <a:cs typeface="Calibri"/>
            </a:endParaRPr>
          </a:p>
          <a:p>
            <a:pPr marL="0" indent="0" algn="ctr">
              <a:lnSpc>
                <a:spcPct val="120000"/>
              </a:lnSpc>
              <a:buNone/>
            </a:pPr>
            <a:r>
              <a:rPr lang="en-US" sz="7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More information</a:t>
            </a:r>
            <a:r>
              <a:rPr lang="en-US" sz="7200" b="1"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7200" b="1"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s-ES" sz="7200" kern="0"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s-ES" sz="7200" kern="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7200" u="sng" dirty="0">
                <a:solidFill>
                  <a:schemeClr val="bg1"/>
                </a:solidFill>
                <a:latin typeface="Segoe UI" panose="020B0502040204020203" pitchFamily="34" charset="0"/>
                <a:ea typeface="Segoe UI" panose="020B0502040204020203" pitchFamily="34" charset="0"/>
                <a:cs typeface="Segoe UI" panose="020B0502040204020203" pitchFamily="34" charset="0"/>
              </a:rPr>
              <a:t>http://</a:t>
            </a:r>
            <a:r>
              <a:rPr lang="en-US" sz="7200" u="sng"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itu.int/go/tsg20</a:t>
            </a:r>
          </a:p>
          <a:p>
            <a:pPr marL="0" indent="0" algn="ctr">
              <a:lnSpc>
                <a:spcPct val="120000"/>
              </a:lnSpc>
              <a:buNone/>
            </a:pPr>
            <a:r>
              <a:rPr lang="en-US" sz="7200" u="sng" dirty="0">
                <a:latin typeface="Segoe UI" panose="020B0502040204020203" pitchFamily="34" charset="0"/>
                <a:ea typeface="Segoe UI" panose="020B0502040204020203" pitchFamily="34" charset="0"/>
                <a:cs typeface="Segoe UI" panose="020B0502040204020203" pitchFamily="34" charset="0"/>
              </a:rPr>
              <a:t>http://</a:t>
            </a:r>
            <a:r>
              <a:rPr lang="en-US" sz="7200" u="sng" dirty="0" smtClean="0">
                <a:latin typeface="Segoe UI" panose="020B0502040204020203" pitchFamily="34" charset="0"/>
                <a:ea typeface="Segoe UI" panose="020B0502040204020203" pitchFamily="34" charset="0"/>
                <a:cs typeface="Segoe UI" panose="020B0502040204020203" pitchFamily="34" charset="0"/>
              </a:rPr>
              <a:t>www.itu.int/en/ITU-T/ssc</a:t>
            </a:r>
            <a:r>
              <a:rPr lang="en-US" sz="7200"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72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GB" altLang="es-ES" sz="7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0" indent="0" algn="ctr">
              <a:lnSpc>
                <a:spcPct val="80000"/>
              </a:lnSpc>
              <a:buNone/>
            </a:pPr>
            <a:r>
              <a:rPr lang="en-GB" altLang="es-ES" sz="7200" dirty="0" smtClean="0">
                <a:latin typeface="Segoe UI" panose="020B0502040204020203" pitchFamily="34" charset="0"/>
                <a:ea typeface="Segoe UI" panose="020B0502040204020203" pitchFamily="34" charset="0"/>
                <a:cs typeface="Segoe UI" panose="020B0502040204020203" pitchFamily="34" charset="0"/>
              </a:rPr>
              <a:t>c</a:t>
            </a:r>
            <a:r>
              <a:rPr lang="en-GB" altLang="es-ES" sz="7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ristina.bueti@itu.int</a:t>
            </a:r>
          </a:p>
          <a:p>
            <a:pPr marL="0" indent="0" algn="ctr">
              <a:lnSpc>
                <a:spcPct val="80000"/>
              </a:lnSpc>
              <a:buNone/>
            </a:pPr>
            <a:endParaRPr lang="en-GB" altLang="es-ES" sz="3000" dirty="0">
              <a:solidFill>
                <a:schemeClr val="bg1"/>
              </a:solidFill>
              <a:ea typeface="ＭＳ Ｐゴシック" charset="-128"/>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5548"/>
          <a:stretch/>
        </p:blipFill>
        <p:spPr>
          <a:xfrm>
            <a:off x="0" y="0"/>
            <a:ext cx="3620022" cy="6858000"/>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t>13</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5514"/>
          <a:stretch/>
        </p:blipFill>
        <p:spPr>
          <a:xfrm>
            <a:off x="8455068" y="0"/>
            <a:ext cx="3739022" cy="6858000"/>
          </a:xfrm>
          <a:prstGeom prst="rect">
            <a:avLst/>
          </a:prstGeom>
        </p:spPr>
      </p:pic>
    </p:spTree>
    <p:extLst>
      <p:ext uri="{BB962C8B-B14F-4D97-AF65-F5344CB8AC3E}">
        <p14:creationId xmlns:p14="http://schemas.microsoft.com/office/powerpoint/2010/main" val="314346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63" y="1656567"/>
            <a:ext cx="4726488" cy="35448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21" y="1656567"/>
            <a:ext cx="4726488" cy="3544866"/>
          </a:xfrm>
          <a:prstGeom prst="rect">
            <a:avLst/>
          </a:prstGeom>
        </p:spPr>
      </p:pic>
    </p:spTree>
    <p:extLst>
      <p:ext uri="{BB962C8B-B14F-4D97-AF65-F5344CB8AC3E}">
        <p14:creationId xmlns:p14="http://schemas.microsoft.com/office/powerpoint/2010/main" val="240115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rotWithShape="1">
          <a:blip r:embed="rId4"/>
          <a:srcRect t="10604"/>
          <a:stretch/>
        </p:blipFill>
        <p:spPr>
          <a:xfrm>
            <a:off x="2033587" y="1229359"/>
            <a:ext cx="8124825" cy="4138295"/>
          </a:xfrm>
          <a:prstGeom prst="rect">
            <a:avLst/>
          </a:prstGeom>
        </p:spPr>
      </p:pic>
    </p:spTree>
    <p:extLst>
      <p:ext uri="{BB962C8B-B14F-4D97-AF65-F5344CB8AC3E}">
        <p14:creationId xmlns:p14="http://schemas.microsoft.com/office/powerpoint/2010/main" val="538323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9" y="64342"/>
            <a:ext cx="10972800" cy="800049"/>
          </a:xfrm>
        </p:spPr>
        <p:txBody>
          <a:bodyPr>
            <a:noAutofit/>
          </a:bodyPr>
          <a:lstStyle/>
          <a:p>
            <a:r>
              <a:rPr lang="en-GB" sz="3400" dirty="0">
                <a:latin typeface="Segoe UI" panose="020B0502040204020203" pitchFamily="34" charset="0"/>
                <a:ea typeface="Segoe UI" panose="020B0502040204020203" pitchFamily="34" charset="0"/>
                <a:cs typeface="Segoe UI" panose="020B0502040204020203" pitchFamily="34" charset="0"/>
              </a:rPr>
              <a:t>Top urban challenges facing cities around the </a:t>
            </a:r>
            <a:r>
              <a:rPr lang="en-GB" sz="3400" dirty="0" smtClean="0">
                <a:latin typeface="Segoe UI" panose="020B0502040204020203" pitchFamily="34" charset="0"/>
                <a:ea typeface="Segoe UI" panose="020B0502040204020203" pitchFamily="34" charset="0"/>
                <a:cs typeface="Segoe UI" panose="020B0502040204020203" pitchFamily="34" charset="0"/>
              </a:rPr>
              <a:t>world</a:t>
            </a:r>
            <a:endParaRPr lang="es-ES_tradnl" sz="3400" dirty="0"/>
          </a:p>
        </p:txBody>
      </p:sp>
      <p:sp>
        <p:nvSpPr>
          <p:cNvPr id="5" name="Textfeld 5"/>
          <p:cNvSpPr txBox="1"/>
          <p:nvPr/>
        </p:nvSpPr>
        <p:spPr>
          <a:xfrm>
            <a:off x="1837459" y="6517740"/>
            <a:ext cx="9056053" cy="135422"/>
          </a:xfrm>
          <a:prstGeom prst="rect">
            <a:avLst/>
          </a:prstGeom>
          <a:noFill/>
        </p:spPr>
        <p:txBody>
          <a:bodyPr vert="horz" wrap="square" lIns="0" tIns="0" rIns="0" bIns="0" rtlCol="0" anchor="b" anchorCtr="0">
            <a:spAutoFit/>
          </a:bodyPr>
          <a:lstStyle/>
          <a:p>
            <a:pPr defTabSz="1005840">
              <a:defRPr/>
            </a:pPr>
            <a:r>
              <a:rPr lang="en-US" sz="880" dirty="0" smtClean="0">
                <a:latin typeface="+mj-lt"/>
              </a:rPr>
              <a:t>Source: World Economic Forum, Shaping the Future of Urban Development &amp; Services Initiative &amp; PwC Research</a:t>
            </a:r>
            <a:endParaRPr lang="en-US" sz="880" dirty="0">
              <a:latin typeface="+mj-lt"/>
            </a:endParaRPr>
          </a:p>
        </p:txBody>
      </p:sp>
      <p:grpSp>
        <p:nvGrpSpPr>
          <p:cNvPr id="7" name="Group 6"/>
          <p:cNvGrpSpPr/>
          <p:nvPr/>
        </p:nvGrpSpPr>
        <p:grpSpPr>
          <a:xfrm>
            <a:off x="107407" y="696880"/>
            <a:ext cx="12164278" cy="5834048"/>
            <a:chOff x="-774214" y="1170148"/>
            <a:chExt cx="10917100" cy="5834048"/>
          </a:xfrm>
        </p:grpSpPr>
        <p:grpSp>
          <p:nvGrpSpPr>
            <p:cNvPr id="8" name="Group 7"/>
            <p:cNvGrpSpPr/>
            <p:nvPr/>
          </p:nvGrpSpPr>
          <p:grpSpPr>
            <a:xfrm>
              <a:off x="646276" y="1750953"/>
              <a:ext cx="8881851" cy="5228717"/>
              <a:chOff x="806250" y="1980431"/>
              <a:chExt cx="8860930" cy="5243748"/>
            </a:xfrm>
            <a:solidFill>
              <a:schemeClr val="accent1">
                <a:lumMod val="20000"/>
                <a:lumOff val="80000"/>
                <a:alpha val="50196"/>
              </a:schemeClr>
            </a:solidFill>
          </p:grpSpPr>
          <p:sp>
            <p:nvSpPr>
              <p:cNvPr id="16" name="Freeform 5"/>
              <p:cNvSpPr>
                <a:spLocks/>
              </p:cNvSpPr>
              <p:nvPr/>
            </p:nvSpPr>
            <p:spPr bwMode="auto">
              <a:xfrm>
                <a:off x="3118925" y="3808215"/>
                <a:ext cx="55861" cy="27522"/>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n-US" sz="2400" dirty="0">
                  <a:latin typeface="+mj-lt"/>
                </a:endParaRPr>
              </a:p>
            </p:txBody>
          </p:sp>
          <p:sp>
            <p:nvSpPr>
              <p:cNvPr id="17" name="Freeform 7"/>
              <p:cNvSpPr>
                <a:spLocks/>
              </p:cNvSpPr>
              <p:nvPr/>
            </p:nvSpPr>
            <p:spPr bwMode="auto">
              <a:xfrm>
                <a:off x="4328730" y="2819042"/>
                <a:ext cx="279309" cy="147324"/>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endParaRPr lang="en-US" sz="2400" dirty="0">
                  <a:latin typeface="+mj-lt"/>
                </a:endParaRPr>
              </a:p>
            </p:txBody>
          </p:sp>
          <p:sp>
            <p:nvSpPr>
              <p:cNvPr id="18" name="Freeform 12"/>
              <p:cNvSpPr>
                <a:spLocks/>
              </p:cNvSpPr>
              <p:nvPr/>
            </p:nvSpPr>
            <p:spPr bwMode="auto">
              <a:xfrm>
                <a:off x="3142865" y="1980431"/>
                <a:ext cx="1514651" cy="1126782"/>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endParaRPr lang="en-US" sz="2400" dirty="0">
                  <a:latin typeface="+mj-lt"/>
                </a:endParaRPr>
              </a:p>
            </p:txBody>
          </p:sp>
          <p:sp>
            <p:nvSpPr>
              <p:cNvPr id="19" name="Freeform 14"/>
              <p:cNvSpPr>
                <a:spLocks/>
              </p:cNvSpPr>
              <p:nvPr/>
            </p:nvSpPr>
            <p:spPr bwMode="auto">
              <a:xfrm>
                <a:off x="2062340" y="4096386"/>
                <a:ext cx="750143" cy="587675"/>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endParaRPr lang="en-US" sz="2400" dirty="0">
                  <a:latin typeface="+mj-lt"/>
                </a:endParaRPr>
              </a:p>
            </p:txBody>
          </p:sp>
          <p:sp>
            <p:nvSpPr>
              <p:cNvPr id="20" name="Freeform 15"/>
              <p:cNvSpPr>
                <a:spLocks/>
              </p:cNvSpPr>
              <p:nvPr/>
            </p:nvSpPr>
            <p:spPr bwMode="auto">
              <a:xfrm>
                <a:off x="2750238" y="4557784"/>
                <a:ext cx="27132" cy="82566"/>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endParaRPr lang="en-US" sz="2400" dirty="0">
                  <a:latin typeface="+mj-lt"/>
                </a:endParaRPr>
              </a:p>
            </p:txBody>
          </p:sp>
          <p:sp>
            <p:nvSpPr>
              <p:cNvPr id="21" name="Freeform 16"/>
              <p:cNvSpPr>
                <a:spLocks/>
              </p:cNvSpPr>
              <p:nvPr/>
            </p:nvSpPr>
            <p:spPr bwMode="auto">
              <a:xfrm>
                <a:off x="3224264" y="5422298"/>
                <a:ext cx="316018" cy="424163"/>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2" name="Freeform 17"/>
              <p:cNvSpPr>
                <a:spLocks/>
              </p:cNvSpPr>
              <p:nvPr/>
            </p:nvSpPr>
            <p:spPr bwMode="auto">
              <a:xfrm>
                <a:off x="3403022" y="5723421"/>
                <a:ext cx="207486" cy="280077"/>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endParaRPr lang="en-US" sz="2400" dirty="0">
                  <a:latin typeface="+mj-lt"/>
                </a:endParaRPr>
              </a:p>
            </p:txBody>
          </p:sp>
          <p:sp>
            <p:nvSpPr>
              <p:cNvPr id="23" name="Freeform 18"/>
              <p:cNvSpPr>
                <a:spLocks/>
              </p:cNvSpPr>
              <p:nvPr/>
            </p:nvSpPr>
            <p:spPr bwMode="auto">
              <a:xfrm>
                <a:off x="3498784" y="6071493"/>
                <a:ext cx="143645" cy="17322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endParaRPr lang="en-US" sz="2400" dirty="0">
                  <a:latin typeface="+mj-lt"/>
                </a:endParaRPr>
              </a:p>
            </p:txBody>
          </p:sp>
          <p:sp>
            <p:nvSpPr>
              <p:cNvPr id="24" name="Freeform 19"/>
              <p:cNvSpPr>
                <a:spLocks/>
              </p:cNvSpPr>
              <p:nvPr/>
            </p:nvSpPr>
            <p:spPr bwMode="auto">
              <a:xfrm>
                <a:off x="2935379" y="5129270"/>
                <a:ext cx="319210" cy="568248"/>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endParaRPr lang="en-US" sz="2400" dirty="0">
                  <a:latin typeface="+mj-lt"/>
                </a:endParaRPr>
              </a:p>
            </p:txBody>
          </p:sp>
          <p:sp>
            <p:nvSpPr>
              <p:cNvPr id="25" name="Freeform 20"/>
              <p:cNvSpPr>
                <a:spLocks/>
              </p:cNvSpPr>
              <p:nvPr/>
            </p:nvSpPr>
            <p:spPr bwMode="auto">
              <a:xfrm>
                <a:off x="2991240" y="4747201"/>
                <a:ext cx="306442" cy="51482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endParaRPr lang="en-US" sz="2400" dirty="0">
                  <a:latin typeface="+mj-lt"/>
                </a:endParaRPr>
              </a:p>
            </p:txBody>
          </p:sp>
          <p:sp>
            <p:nvSpPr>
              <p:cNvPr id="26" name="Freeform 21"/>
              <p:cNvSpPr>
                <a:spLocks/>
              </p:cNvSpPr>
              <p:nvPr/>
            </p:nvSpPr>
            <p:spPr bwMode="auto">
              <a:xfrm>
                <a:off x="3134885" y="4743962"/>
                <a:ext cx="343151" cy="370737"/>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endParaRPr lang="en-US" sz="2400" dirty="0">
                  <a:latin typeface="+mj-lt"/>
                </a:endParaRPr>
              </a:p>
            </p:txBody>
          </p:sp>
          <p:sp>
            <p:nvSpPr>
              <p:cNvPr id="27" name="Freeform 22"/>
              <p:cNvSpPr>
                <a:spLocks/>
              </p:cNvSpPr>
              <p:nvPr/>
            </p:nvSpPr>
            <p:spPr bwMode="auto">
              <a:xfrm>
                <a:off x="3415791" y="4868620"/>
                <a:ext cx="135664" cy="23312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endParaRPr lang="en-US" sz="2400" dirty="0">
                  <a:latin typeface="+mj-lt"/>
                </a:endParaRPr>
              </a:p>
            </p:txBody>
          </p:sp>
          <p:sp>
            <p:nvSpPr>
              <p:cNvPr id="28" name="Freeform 23"/>
              <p:cNvSpPr>
                <a:spLocks/>
              </p:cNvSpPr>
              <p:nvPr/>
            </p:nvSpPr>
            <p:spPr bwMode="auto">
              <a:xfrm>
                <a:off x="3511553" y="4944711"/>
                <a:ext cx="102147" cy="137610"/>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endParaRPr lang="en-US" sz="2400" dirty="0">
                  <a:latin typeface="+mj-lt"/>
                </a:endParaRPr>
              </a:p>
            </p:txBody>
          </p:sp>
          <p:sp>
            <p:nvSpPr>
              <p:cNvPr id="29" name="Freeform 24"/>
              <p:cNvSpPr>
                <a:spLocks/>
              </p:cNvSpPr>
              <p:nvPr/>
            </p:nvSpPr>
            <p:spPr bwMode="auto">
              <a:xfrm>
                <a:off x="3600932" y="4957662"/>
                <a:ext cx="71822" cy="113326"/>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endParaRPr lang="en-US" sz="2400" dirty="0">
                  <a:latin typeface="+mj-lt"/>
                </a:endParaRPr>
              </a:p>
            </p:txBody>
          </p:sp>
          <p:sp>
            <p:nvSpPr>
              <p:cNvPr id="30" name="Freeform 25"/>
              <p:cNvSpPr>
                <a:spLocks/>
              </p:cNvSpPr>
              <p:nvPr/>
            </p:nvSpPr>
            <p:spPr bwMode="auto">
              <a:xfrm>
                <a:off x="2828444" y="4784436"/>
                <a:ext cx="82995" cy="100374"/>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endParaRPr lang="en-US" sz="2400" dirty="0">
                  <a:latin typeface="+mj-lt"/>
                </a:endParaRPr>
              </a:p>
            </p:txBody>
          </p:sp>
          <p:sp>
            <p:nvSpPr>
              <p:cNvPr id="31" name="Freeform 26"/>
              <p:cNvSpPr>
                <a:spLocks/>
              </p:cNvSpPr>
              <p:nvPr/>
            </p:nvSpPr>
            <p:spPr bwMode="auto">
              <a:xfrm>
                <a:off x="2783754" y="4667872"/>
                <a:ext cx="111724" cy="139229"/>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endParaRPr lang="en-US" sz="2400" dirty="0">
                  <a:latin typeface="+mj-lt"/>
                </a:endParaRPr>
              </a:p>
            </p:txBody>
          </p:sp>
          <p:sp>
            <p:nvSpPr>
              <p:cNvPr id="32" name="Freeform 27"/>
              <p:cNvSpPr>
                <a:spLocks/>
              </p:cNvSpPr>
              <p:nvPr/>
            </p:nvSpPr>
            <p:spPr bwMode="auto">
              <a:xfrm>
                <a:off x="2740661" y="4637112"/>
                <a:ext cx="154817" cy="97136"/>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endParaRPr lang="en-US" sz="2400" dirty="0">
                  <a:latin typeface="+mj-lt"/>
                </a:endParaRPr>
              </a:p>
            </p:txBody>
          </p:sp>
          <p:sp>
            <p:nvSpPr>
              <p:cNvPr id="33" name="Freeform 28"/>
              <p:cNvSpPr>
                <a:spLocks/>
              </p:cNvSpPr>
              <p:nvPr/>
            </p:nvSpPr>
            <p:spPr bwMode="auto">
              <a:xfrm>
                <a:off x="2726296" y="4690537"/>
                <a:ext cx="60650" cy="37235"/>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endParaRPr lang="en-US" sz="2400" dirty="0">
                  <a:latin typeface="+mj-lt"/>
                </a:endParaRPr>
              </a:p>
            </p:txBody>
          </p:sp>
          <p:sp>
            <p:nvSpPr>
              <p:cNvPr id="34" name="Freeform 29"/>
              <p:cNvSpPr>
                <a:spLocks/>
              </p:cNvSpPr>
              <p:nvPr/>
            </p:nvSpPr>
            <p:spPr bwMode="auto">
              <a:xfrm>
                <a:off x="2675223" y="4583687"/>
                <a:ext cx="94167" cy="126277"/>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endParaRPr lang="en-US" sz="2400" dirty="0">
                  <a:latin typeface="+mj-lt"/>
                </a:endParaRPr>
              </a:p>
            </p:txBody>
          </p:sp>
          <p:sp>
            <p:nvSpPr>
              <p:cNvPr id="35" name="Freeform 30"/>
              <p:cNvSpPr>
                <a:spLocks/>
              </p:cNvSpPr>
              <p:nvPr/>
            </p:nvSpPr>
            <p:spPr bwMode="auto">
              <a:xfrm>
                <a:off x="2944956" y="5088796"/>
                <a:ext cx="145240" cy="200748"/>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endParaRPr lang="en-US" sz="2400" dirty="0">
                  <a:latin typeface="+mj-lt"/>
                </a:endParaRPr>
              </a:p>
            </p:txBody>
          </p:sp>
          <p:sp>
            <p:nvSpPr>
              <p:cNvPr id="36" name="Freeform 31"/>
              <p:cNvSpPr>
                <a:spLocks/>
              </p:cNvSpPr>
              <p:nvPr/>
            </p:nvSpPr>
            <p:spPr bwMode="auto">
              <a:xfrm>
                <a:off x="2691184" y="5124413"/>
                <a:ext cx="19152" cy="4371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n-US" sz="2400" dirty="0">
                  <a:latin typeface="+mj-lt"/>
                </a:endParaRPr>
              </a:p>
            </p:txBody>
          </p:sp>
          <p:sp>
            <p:nvSpPr>
              <p:cNvPr id="37" name="Freeform 32"/>
              <p:cNvSpPr>
                <a:spLocks/>
              </p:cNvSpPr>
              <p:nvPr/>
            </p:nvSpPr>
            <p:spPr bwMode="auto">
              <a:xfrm>
                <a:off x="2713529" y="5142222"/>
                <a:ext cx="12769" cy="1619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n-US" sz="2400" dirty="0">
                  <a:latin typeface="+mj-lt"/>
                </a:endParaRPr>
              </a:p>
            </p:txBody>
          </p:sp>
          <p:sp>
            <p:nvSpPr>
              <p:cNvPr id="38" name="Freeform 33"/>
              <p:cNvSpPr>
                <a:spLocks/>
              </p:cNvSpPr>
              <p:nvPr/>
            </p:nvSpPr>
            <p:spPr bwMode="auto">
              <a:xfrm>
                <a:off x="2734277" y="5151935"/>
                <a:ext cx="9577" cy="9713"/>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n-US" sz="2400" dirty="0">
                  <a:latin typeface="+mj-lt"/>
                </a:endParaRPr>
              </a:p>
            </p:txBody>
          </p:sp>
          <p:sp>
            <p:nvSpPr>
              <p:cNvPr id="39" name="Freeform 34"/>
              <p:cNvSpPr>
                <a:spLocks/>
              </p:cNvSpPr>
              <p:nvPr/>
            </p:nvSpPr>
            <p:spPr bwMode="auto">
              <a:xfrm>
                <a:off x="2710336" y="5132508"/>
                <a:ext cx="9577" cy="1619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40" name="Freeform 35"/>
              <p:cNvSpPr>
                <a:spLocks/>
              </p:cNvSpPr>
              <p:nvPr/>
            </p:nvSpPr>
            <p:spPr bwMode="auto">
              <a:xfrm>
                <a:off x="2684800" y="5138983"/>
                <a:ext cx="15960" cy="9713"/>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n-US" sz="2400" dirty="0">
                  <a:latin typeface="+mj-lt"/>
                </a:endParaRPr>
              </a:p>
            </p:txBody>
          </p:sp>
          <p:sp>
            <p:nvSpPr>
              <p:cNvPr id="41" name="Freeform 36"/>
              <p:cNvSpPr>
                <a:spLocks/>
              </p:cNvSpPr>
              <p:nvPr/>
            </p:nvSpPr>
            <p:spPr bwMode="auto">
              <a:xfrm>
                <a:off x="2713529" y="5168125"/>
                <a:ext cx="9577" cy="9713"/>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n-US" sz="2400" dirty="0">
                  <a:latin typeface="+mj-lt"/>
                </a:endParaRPr>
              </a:p>
            </p:txBody>
          </p:sp>
          <p:sp>
            <p:nvSpPr>
              <p:cNvPr id="42" name="Freeform 37"/>
              <p:cNvSpPr>
                <a:spLocks/>
              </p:cNvSpPr>
              <p:nvPr/>
            </p:nvSpPr>
            <p:spPr bwMode="auto">
              <a:xfrm>
                <a:off x="2713529" y="5121175"/>
                <a:ext cx="6384" cy="3238"/>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43" name="Freeform 38"/>
              <p:cNvSpPr>
                <a:spLocks/>
              </p:cNvSpPr>
              <p:nvPr/>
            </p:nvSpPr>
            <p:spPr bwMode="auto">
              <a:xfrm>
                <a:off x="3016778" y="4557784"/>
                <a:ext cx="55861" cy="2914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44" name="Freeform 39"/>
              <p:cNvSpPr>
                <a:spLocks/>
              </p:cNvSpPr>
              <p:nvPr/>
            </p:nvSpPr>
            <p:spPr bwMode="auto">
              <a:xfrm>
                <a:off x="3109349" y="4514073"/>
                <a:ext cx="75015" cy="69614"/>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endParaRPr lang="en-US" sz="2400" dirty="0">
                  <a:latin typeface="+mj-lt"/>
                </a:endParaRPr>
              </a:p>
            </p:txBody>
          </p:sp>
          <p:sp>
            <p:nvSpPr>
              <p:cNvPr id="45" name="Freeform 40"/>
              <p:cNvSpPr>
                <a:spLocks/>
              </p:cNvSpPr>
              <p:nvPr/>
            </p:nvSpPr>
            <p:spPr bwMode="auto">
              <a:xfrm>
                <a:off x="3171594" y="4507597"/>
                <a:ext cx="92570" cy="8580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endParaRPr lang="en-US" sz="2400" dirty="0">
                  <a:latin typeface="+mj-lt"/>
                </a:endParaRPr>
              </a:p>
            </p:txBody>
          </p:sp>
          <p:sp>
            <p:nvSpPr>
              <p:cNvPr id="46" name="Freeform 153"/>
              <p:cNvSpPr>
                <a:spLocks/>
              </p:cNvSpPr>
              <p:nvPr/>
            </p:nvSpPr>
            <p:spPr bwMode="auto">
              <a:xfrm>
                <a:off x="4317558" y="4603115"/>
                <a:ext cx="11172" cy="1457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47" name="Freeform 154"/>
              <p:cNvSpPr>
                <a:spLocks/>
              </p:cNvSpPr>
              <p:nvPr/>
            </p:nvSpPr>
            <p:spPr bwMode="auto">
              <a:xfrm>
                <a:off x="4338307" y="4617685"/>
                <a:ext cx="12769" cy="9713"/>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48" name="Freeform 155"/>
              <p:cNvSpPr>
                <a:spLocks/>
              </p:cNvSpPr>
              <p:nvPr/>
            </p:nvSpPr>
            <p:spPr bwMode="auto">
              <a:xfrm>
                <a:off x="4335114" y="4667872"/>
                <a:ext cx="9577" cy="12952"/>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n-US" sz="2400" dirty="0">
                  <a:latin typeface="+mj-lt"/>
                </a:endParaRPr>
              </a:p>
            </p:txBody>
          </p:sp>
          <p:sp>
            <p:nvSpPr>
              <p:cNvPr id="49" name="Freeform 157"/>
              <p:cNvSpPr>
                <a:spLocks/>
              </p:cNvSpPr>
              <p:nvPr/>
            </p:nvSpPr>
            <p:spPr bwMode="auto">
              <a:xfrm>
                <a:off x="3471652" y="6819443"/>
                <a:ext cx="52670" cy="4694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chemeClr val="bg1"/>
                </a:solidFill>
                <a:round/>
                <a:headEnd/>
                <a:tailEnd/>
              </a:ln>
            </p:spPr>
            <p:txBody>
              <a:bodyPr/>
              <a:lstStyle/>
              <a:p>
                <a:endParaRPr lang="en-US" sz="2400" dirty="0">
                  <a:latin typeface="+mj-lt"/>
                </a:endParaRPr>
              </a:p>
            </p:txBody>
          </p:sp>
          <p:sp>
            <p:nvSpPr>
              <p:cNvPr id="50" name="Freeform 158"/>
              <p:cNvSpPr>
                <a:spLocks/>
              </p:cNvSpPr>
              <p:nvPr/>
            </p:nvSpPr>
            <p:spPr bwMode="auto">
              <a:xfrm>
                <a:off x="3441327" y="6822681"/>
                <a:ext cx="46286" cy="33997"/>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chemeClr val="bg1"/>
                </a:solidFill>
                <a:round/>
                <a:headEnd/>
                <a:tailEnd/>
              </a:ln>
            </p:spPr>
            <p:txBody>
              <a:bodyPr/>
              <a:lstStyle/>
              <a:p>
                <a:endParaRPr lang="en-US" sz="2400" dirty="0">
                  <a:latin typeface="+mj-lt"/>
                </a:endParaRPr>
              </a:p>
            </p:txBody>
          </p:sp>
          <p:sp>
            <p:nvSpPr>
              <p:cNvPr id="51" name="Freeform 232"/>
              <p:cNvSpPr>
                <a:spLocks noEditPoints="1"/>
              </p:cNvSpPr>
              <p:nvPr/>
            </p:nvSpPr>
            <p:spPr bwMode="auto">
              <a:xfrm>
                <a:off x="3075832" y="5669997"/>
                <a:ext cx="218658" cy="1330769"/>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endParaRPr lang="en-US" sz="2400" dirty="0">
                  <a:latin typeface="+mj-lt"/>
                </a:endParaRPr>
              </a:p>
            </p:txBody>
          </p:sp>
          <p:sp>
            <p:nvSpPr>
              <p:cNvPr id="52" name="Freeform 233"/>
              <p:cNvSpPr>
                <a:spLocks noEditPoints="1"/>
              </p:cNvSpPr>
              <p:nvPr/>
            </p:nvSpPr>
            <p:spPr bwMode="auto">
              <a:xfrm>
                <a:off x="3128501" y="5807606"/>
                <a:ext cx="494775" cy="1172113"/>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endParaRPr lang="en-US" sz="2400" dirty="0">
                  <a:latin typeface="+mj-lt"/>
                </a:endParaRPr>
              </a:p>
            </p:txBody>
          </p:sp>
          <p:sp>
            <p:nvSpPr>
              <p:cNvPr id="53" name="Freeform 234"/>
              <p:cNvSpPr>
                <a:spLocks/>
              </p:cNvSpPr>
              <p:nvPr/>
            </p:nvSpPr>
            <p:spPr bwMode="auto">
              <a:xfrm>
                <a:off x="3576991" y="7203132"/>
                <a:ext cx="27132" cy="21047"/>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chemeClr val="bg1"/>
                </a:solidFill>
                <a:round/>
                <a:headEnd/>
                <a:tailEnd/>
              </a:ln>
            </p:spPr>
            <p:txBody>
              <a:bodyPr/>
              <a:lstStyle/>
              <a:p>
                <a:endParaRPr lang="en-US" sz="2400" dirty="0">
                  <a:latin typeface="+mj-lt"/>
                </a:endParaRPr>
              </a:p>
            </p:txBody>
          </p:sp>
          <p:sp>
            <p:nvSpPr>
              <p:cNvPr id="54" name="Freeform 239"/>
              <p:cNvSpPr>
                <a:spLocks noEditPoints="1"/>
              </p:cNvSpPr>
              <p:nvPr/>
            </p:nvSpPr>
            <p:spPr bwMode="auto">
              <a:xfrm>
                <a:off x="2997625" y="4289040"/>
                <a:ext cx="154817" cy="197511"/>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n-US" sz="2400" dirty="0">
                  <a:latin typeface="+mj-lt"/>
                </a:endParaRPr>
              </a:p>
            </p:txBody>
          </p:sp>
          <p:sp>
            <p:nvSpPr>
              <p:cNvPr id="55" name="Freeform 240"/>
              <p:cNvSpPr>
                <a:spLocks noEditPoints="1"/>
              </p:cNvSpPr>
              <p:nvPr/>
            </p:nvSpPr>
            <p:spPr bwMode="auto">
              <a:xfrm>
                <a:off x="2855577" y="4407222"/>
                <a:ext cx="266541" cy="11656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endParaRPr lang="en-US" sz="2400" dirty="0">
                  <a:latin typeface="+mj-lt"/>
                </a:endParaRPr>
              </a:p>
            </p:txBody>
          </p:sp>
          <p:sp>
            <p:nvSpPr>
              <p:cNvPr id="56" name="Freeform 241"/>
              <p:cNvSpPr>
                <a:spLocks/>
              </p:cNvSpPr>
              <p:nvPr/>
            </p:nvSpPr>
            <p:spPr bwMode="auto">
              <a:xfrm>
                <a:off x="3138078" y="4543213"/>
                <a:ext cx="14364" cy="9713"/>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57" name="Freeform 242"/>
              <p:cNvSpPr>
                <a:spLocks/>
              </p:cNvSpPr>
              <p:nvPr/>
            </p:nvSpPr>
            <p:spPr bwMode="auto">
              <a:xfrm>
                <a:off x="3237033" y="4747201"/>
                <a:ext cx="17557" cy="17808"/>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n-US" sz="2400" dirty="0">
                  <a:latin typeface="+mj-lt"/>
                </a:endParaRPr>
              </a:p>
            </p:txBody>
          </p:sp>
          <p:sp>
            <p:nvSpPr>
              <p:cNvPr id="58" name="Freeform 243"/>
              <p:cNvSpPr>
                <a:spLocks/>
              </p:cNvSpPr>
              <p:nvPr/>
            </p:nvSpPr>
            <p:spPr bwMode="auto">
              <a:xfrm>
                <a:off x="3254589" y="4753676"/>
                <a:ext cx="9577" cy="1133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n-US" sz="2400" dirty="0">
                  <a:latin typeface="+mj-lt"/>
                </a:endParaRPr>
              </a:p>
            </p:txBody>
          </p:sp>
          <p:sp>
            <p:nvSpPr>
              <p:cNvPr id="59" name="Freeform 244"/>
              <p:cNvSpPr>
                <a:spLocks/>
              </p:cNvSpPr>
              <p:nvPr/>
            </p:nvSpPr>
            <p:spPr bwMode="auto">
              <a:xfrm>
                <a:off x="3359929" y="4787673"/>
                <a:ext cx="19152" cy="9713"/>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60" name="Freeform 245"/>
              <p:cNvSpPr>
                <a:spLocks/>
              </p:cNvSpPr>
              <p:nvPr/>
            </p:nvSpPr>
            <p:spPr bwMode="auto">
              <a:xfrm>
                <a:off x="3441328" y="4857288"/>
                <a:ext cx="3192" cy="3238"/>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n-US" sz="2400" dirty="0">
                  <a:latin typeface="+mj-lt"/>
                </a:endParaRPr>
              </a:p>
            </p:txBody>
          </p:sp>
          <p:sp>
            <p:nvSpPr>
              <p:cNvPr id="61" name="Freeform 246"/>
              <p:cNvSpPr>
                <a:spLocks/>
              </p:cNvSpPr>
              <p:nvPr/>
            </p:nvSpPr>
            <p:spPr bwMode="auto">
              <a:xfrm>
                <a:off x="3434943" y="4860526"/>
                <a:ext cx="9577" cy="4857"/>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n-US" sz="2400" dirty="0">
                  <a:latin typeface="+mj-lt"/>
                </a:endParaRPr>
              </a:p>
            </p:txBody>
          </p:sp>
          <p:sp>
            <p:nvSpPr>
              <p:cNvPr id="62" name="Freeform 247"/>
              <p:cNvSpPr>
                <a:spLocks/>
              </p:cNvSpPr>
              <p:nvPr/>
            </p:nvSpPr>
            <p:spPr bwMode="auto">
              <a:xfrm>
                <a:off x="3444520" y="4865383"/>
                <a:ext cx="4788" cy="3238"/>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63" name="Freeform 248"/>
              <p:cNvSpPr>
                <a:spLocks/>
              </p:cNvSpPr>
              <p:nvPr/>
            </p:nvSpPr>
            <p:spPr bwMode="auto">
              <a:xfrm>
                <a:off x="3441328" y="4857288"/>
                <a:ext cx="3192" cy="3238"/>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n-US" sz="2400" dirty="0">
                  <a:latin typeface="+mj-lt"/>
                </a:endParaRPr>
              </a:p>
            </p:txBody>
          </p:sp>
          <p:sp>
            <p:nvSpPr>
              <p:cNvPr id="64" name="Freeform 249"/>
              <p:cNvSpPr>
                <a:spLocks/>
              </p:cNvSpPr>
              <p:nvPr/>
            </p:nvSpPr>
            <p:spPr bwMode="auto">
              <a:xfrm>
                <a:off x="3444520" y="4777960"/>
                <a:ext cx="7980" cy="1619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n-US" sz="2400" dirty="0">
                  <a:latin typeface="+mj-lt"/>
                </a:endParaRPr>
              </a:p>
            </p:txBody>
          </p:sp>
          <p:sp>
            <p:nvSpPr>
              <p:cNvPr id="65" name="Freeform 250"/>
              <p:cNvSpPr>
                <a:spLocks/>
              </p:cNvSpPr>
              <p:nvPr/>
            </p:nvSpPr>
            <p:spPr bwMode="auto">
              <a:xfrm>
                <a:off x="3415791" y="4797388"/>
                <a:ext cx="33517" cy="24284"/>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n-US" sz="2400" dirty="0">
                  <a:latin typeface="+mj-lt"/>
                </a:endParaRPr>
              </a:p>
            </p:txBody>
          </p:sp>
          <p:sp>
            <p:nvSpPr>
              <p:cNvPr id="66" name="Freeform 251"/>
              <p:cNvSpPr>
                <a:spLocks/>
              </p:cNvSpPr>
              <p:nvPr/>
            </p:nvSpPr>
            <p:spPr bwMode="auto">
              <a:xfrm>
                <a:off x="3418983" y="4753676"/>
                <a:ext cx="12769" cy="809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n-US" sz="2400" dirty="0">
                  <a:latin typeface="+mj-lt"/>
                </a:endParaRPr>
              </a:p>
            </p:txBody>
          </p:sp>
          <p:sp>
            <p:nvSpPr>
              <p:cNvPr id="67" name="Freeform 252"/>
              <p:cNvSpPr>
                <a:spLocks/>
              </p:cNvSpPr>
              <p:nvPr/>
            </p:nvSpPr>
            <p:spPr bwMode="auto">
              <a:xfrm>
                <a:off x="3434943" y="4718059"/>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n-US" sz="2400" dirty="0">
                  <a:latin typeface="+mj-lt"/>
                </a:endParaRPr>
              </a:p>
            </p:txBody>
          </p:sp>
          <p:sp>
            <p:nvSpPr>
              <p:cNvPr id="68" name="Freeform 253"/>
              <p:cNvSpPr>
                <a:spLocks/>
              </p:cNvSpPr>
              <p:nvPr/>
            </p:nvSpPr>
            <p:spPr bwMode="auto">
              <a:xfrm>
                <a:off x="3441328" y="4697013"/>
                <a:ext cx="7980" cy="1295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n-US" sz="2400" dirty="0">
                  <a:latin typeface="+mj-lt"/>
                </a:endParaRPr>
              </a:p>
            </p:txBody>
          </p:sp>
          <p:sp>
            <p:nvSpPr>
              <p:cNvPr id="69" name="Freeform 254"/>
              <p:cNvSpPr>
                <a:spLocks/>
              </p:cNvSpPr>
              <p:nvPr/>
            </p:nvSpPr>
            <p:spPr bwMode="auto">
              <a:xfrm>
                <a:off x="3431751" y="4650064"/>
                <a:ext cx="3192" cy="1457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70" name="Freeform 255"/>
              <p:cNvSpPr>
                <a:spLocks/>
              </p:cNvSpPr>
              <p:nvPr/>
            </p:nvSpPr>
            <p:spPr bwMode="auto">
              <a:xfrm>
                <a:off x="3471652" y="4718059"/>
                <a:ext cx="9577" cy="1619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n-US" sz="2400" dirty="0">
                  <a:latin typeface="+mj-lt"/>
                </a:endParaRPr>
              </a:p>
            </p:txBody>
          </p:sp>
          <p:sp>
            <p:nvSpPr>
              <p:cNvPr id="71" name="Freeform 256"/>
              <p:cNvSpPr>
                <a:spLocks/>
              </p:cNvSpPr>
              <p:nvPr/>
            </p:nvSpPr>
            <p:spPr bwMode="auto">
              <a:xfrm>
                <a:off x="3332796" y="4567498"/>
                <a:ext cx="3192" cy="6475"/>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72" name="Freeform 257"/>
              <p:cNvSpPr>
                <a:spLocks/>
              </p:cNvSpPr>
              <p:nvPr/>
            </p:nvSpPr>
            <p:spPr bwMode="auto">
              <a:xfrm>
                <a:off x="3343969" y="4583687"/>
                <a:ext cx="12769" cy="3238"/>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n-US" sz="2400" dirty="0">
                  <a:latin typeface="+mj-lt"/>
                </a:endParaRPr>
              </a:p>
            </p:txBody>
          </p:sp>
          <p:sp>
            <p:nvSpPr>
              <p:cNvPr id="73" name="Freeform 258"/>
              <p:cNvSpPr>
                <a:spLocks/>
              </p:cNvSpPr>
              <p:nvPr/>
            </p:nvSpPr>
            <p:spPr bwMode="auto">
              <a:xfrm>
                <a:off x="3434943" y="4667872"/>
                <a:ext cx="14364" cy="2266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n-US" sz="2400" dirty="0">
                  <a:latin typeface="+mj-lt"/>
                </a:endParaRPr>
              </a:p>
            </p:txBody>
          </p:sp>
          <p:sp>
            <p:nvSpPr>
              <p:cNvPr id="74" name="Freeform 259"/>
              <p:cNvSpPr>
                <a:spLocks/>
              </p:cNvSpPr>
              <p:nvPr/>
            </p:nvSpPr>
            <p:spPr bwMode="auto">
              <a:xfrm>
                <a:off x="3418983" y="4620923"/>
                <a:ext cx="12769" cy="19427"/>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n-US" sz="2400" dirty="0">
                  <a:latin typeface="+mj-lt"/>
                </a:endParaRPr>
              </a:p>
            </p:txBody>
          </p:sp>
          <p:sp>
            <p:nvSpPr>
              <p:cNvPr id="75" name="Freeform 260"/>
              <p:cNvSpPr>
                <a:spLocks/>
              </p:cNvSpPr>
              <p:nvPr/>
            </p:nvSpPr>
            <p:spPr bwMode="auto">
              <a:xfrm>
                <a:off x="3425367" y="4620923"/>
                <a:ext cx="15960" cy="9713"/>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76" name="Freeform 261"/>
              <p:cNvSpPr>
                <a:spLocks/>
              </p:cNvSpPr>
              <p:nvPr/>
            </p:nvSpPr>
            <p:spPr bwMode="auto">
              <a:xfrm>
                <a:off x="3434943" y="4637112"/>
                <a:ext cx="6384" cy="3238"/>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77" name="Freeform 262"/>
              <p:cNvSpPr>
                <a:spLocks/>
              </p:cNvSpPr>
              <p:nvPr/>
            </p:nvSpPr>
            <p:spPr bwMode="auto">
              <a:xfrm>
                <a:off x="3388658" y="4573973"/>
                <a:ext cx="6384" cy="3238"/>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n-US" sz="2400" dirty="0">
                  <a:latin typeface="+mj-lt"/>
                </a:endParaRPr>
              </a:p>
            </p:txBody>
          </p:sp>
          <p:sp>
            <p:nvSpPr>
              <p:cNvPr id="78" name="Freeform 263"/>
              <p:cNvSpPr>
                <a:spLocks/>
              </p:cNvSpPr>
              <p:nvPr/>
            </p:nvSpPr>
            <p:spPr bwMode="auto">
              <a:xfrm>
                <a:off x="3388658" y="4561022"/>
                <a:ext cx="6384" cy="12952"/>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79" name="Freeform 264"/>
              <p:cNvSpPr>
                <a:spLocks/>
              </p:cNvSpPr>
              <p:nvPr/>
            </p:nvSpPr>
            <p:spPr bwMode="auto">
              <a:xfrm>
                <a:off x="3409406" y="4611210"/>
                <a:ext cx="6384" cy="6475"/>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80" name="Freeform 265"/>
              <p:cNvSpPr>
                <a:spLocks/>
              </p:cNvSpPr>
              <p:nvPr/>
            </p:nvSpPr>
            <p:spPr bwMode="auto">
              <a:xfrm>
                <a:off x="3403022" y="4596638"/>
                <a:ext cx="3192" cy="6475"/>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n-US" sz="2400" dirty="0">
                  <a:latin typeface="+mj-lt"/>
                </a:endParaRPr>
              </a:p>
            </p:txBody>
          </p:sp>
          <p:sp>
            <p:nvSpPr>
              <p:cNvPr id="81" name="Freeform 266"/>
              <p:cNvSpPr>
                <a:spLocks/>
              </p:cNvSpPr>
              <p:nvPr/>
            </p:nvSpPr>
            <p:spPr bwMode="auto">
              <a:xfrm>
                <a:off x="3396638" y="4593400"/>
                <a:ext cx="6384" cy="9713"/>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n-US" sz="2400" dirty="0">
                  <a:latin typeface="+mj-lt"/>
                </a:endParaRPr>
              </a:p>
            </p:txBody>
          </p:sp>
          <p:sp>
            <p:nvSpPr>
              <p:cNvPr id="82" name="Freeform 267"/>
              <p:cNvSpPr>
                <a:spLocks/>
              </p:cNvSpPr>
              <p:nvPr/>
            </p:nvSpPr>
            <p:spPr bwMode="auto">
              <a:xfrm>
                <a:off x="3418983" y="4603115"/>
                <a:ext cx="6384" cy="3238"/>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83" name="Freeform 268"/>
              <p:cNvSpPr>
                <a:spLocks/>
              </p:cNvSpPr>
              <p:nvPr/>
            </p:nvSpPr>
            <p:spPr bwMode="auto">
              <a:xfrm>
                <a:off x="3418983" y="4583687"/>
                <a:ext cx="6384" cy="9713"/>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84" name="Freeform 269"/>
              <p:cNvSpPr>
                <a:spLocks noEditPoints="1"/>
              </p:cNvSpPr>
              <p:nvPr/>
            </p:nvSpPr>
            <p:spPr bwMode="auto">
              <a:xfrm>
                <a:off x="1478186" y="2007953"/>
                <a:ext cx="2173820" cy="177759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chemeClr val="bg1"/>
                </a:solidFill>
                <a:round/>
                <a:headEnd/>
                <a:tailEnd/>
              </a:ln>
            </p:spPr>
            <p:txBody>
              <a:bodyPr/>
              <a:lstStyle/>
              <a:p>
                <a:endParaRPr lang="en-US" sz="2400" dirty="0">
                  <a:latin typeface="+mj-lt"/>
                </a:endParaRPr>
              </a:p>
            </p:txBody>
          </p:sp>
          <p:sp>
            <p:nvSpPr>
              <p:cNvPr id="85" name="Freeform 270"/>
              <p:cNvSpPr>
                <a:spLocks/>
              </p:cNvSpPr>
              <p:nvPr/>
            </p:nvSpPr>
            <p:spPr bwMode="auto">
              <a:xfrm>
                <a:off x="4301598" y="3921541"/>
                <a:ext cx="23941" cy="11332"/>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86" name="Freeform 271"/>
              <p:cNvSpPr>
                <a:spLocks/>
              </p:cNvSpPr>
              <p:nvPr/>
            </p:nvSpPr>
            <p:spPr bwMode="auto">
              <a:xfrm>
                <a:off x="4264889" y="3892400"/>
                <a:ext cx="14364" cy="9713"/>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87" name="Freeform 272"/>
              <p:cNvSpPr>
                <a:spLocks/>
              </p:cNvSpPr>
              <p:nvPr/>
            </p:nvSpPr>
            <p:spPr bwMode="auto">
              <a:xfrm>
                <a:off x="4236160" y="3895637"/>
                <a:ext cx="19152" cy="12952"/>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88" name="Freeform 289"/>
              <p:cNvSpPr>
                <a:spLocks noEditPoints="1"/>
              </p:cNvSpPr>
              <p:nvPr/>
            </p:nvSpPr>
            <p:spPr bwMode="auto">
              <a:xfrm>
                <a:off x="806250" y="2598867"/>
                <a:ext cx="2529738" cy="1978345"/>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chemeClr val="bg1"/>
                </a:solidFill>
                <a:round/>
                <a:headEnd/>
                <a:tailEnd/>
              </a:ln>
            </p:spPr>
            <p:txBody>
              <a:bodyPr/>
              <a:lstStyle/>
              <a:p>
                <a:endParaRPr lang="en-US" sz="2400" dirty="0">
                  <a:latin typeface="+mj-lt"/>
                </a:endParaRPr>
              </a:p>
            </p:txBody>
          </p:sp>
          <p:sp>
            <p:nvSpPr>
              <p:cNvPr id="89" name="Freeform 290"/>
              <p:cNvSpPr>
                <a:spLocks/>
              </p:cNvSpPr>
              <p:nvPr/>
            </p:nvSpPr>
            <p:spPr bwMode="auto">
              <a:xfrm>
                <a:off x="3102965" y="4967376"/>
                <a:ext cx="987954" cy="123039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chemeClr val="bg1"/>
                </a:solidFill>
                <a:round/>
                <a:headEnd/>
                <a:tailEnd/>
              </a:ln>
            </p:spPr>
            <p:txBody>
              <a:bodyPr/>
              <a:lstStyle/>
              <a:p>
                <a:endParaRPr lang="en-US" sz="2400" dirty="0">
                  <a:latin typeface="+mj-lt"/>
                </a:endParaRPr>
              </a:p>
            </p:txBody>
          </p:sp>
          <p:sp>
            <p:nvSpPr>
              <p:cNvPr id="90" name="Freeform 291"/>
              <p:cNvSpPr>
                <a:spLocks/>
              </p:cNvSpPr>
              <p:nvPr/>
            </p:nvSpPr>
            <p:spPr bwMode="auto">
              <a:xfrm>
                <a:off x="3701483" y="5064513"/>
                <a:ext cx="7980" cy="9713"/>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n-US" sz="2400" dirty="0">
                  <a:latin typeface="+mj-lt"/>
                </a:endParaRPr>
              </a:p>
            </p:txBody>
          </p:sp>
          <p:sp>
            <p:nvSpPr>
              <p:cNvPr id="91" name="Freeform 292"/>
              <p:cNvSpPr>
                <a:spLocks/>
              </p:cNvSpPr>
              <p:nvPr/>
            </p:nvSpPr>
            <p:spPr bwMode="auto">
              <a:xfrm>
                <a:off x="3701483" y="5111462"/>
                <a:ext cx="11172" cy="12952"/>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n-US" sz="2400" dirty="0">
                  <a:latin typeface="+mj-lt"/>
                </a:endParaRPr>
              </a:p>
            </p:txBody>
          </p:sp>
          <p:sp>
            <p:nvSpPr>
              <p:cNvPr id="92" name="Freeform 293"/>
              <p:cNvSpPr>
                <a:spLocks/>
              </p:cNvSpPr>
              <p:nvPr/>
            </p:nvSpPr>
            <p:spPr bwMode="auto">
              <a:xfrm>
                <a:off x="3695100" y="5114700"/>
                <a:ext cx="7980" cy="1457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n-US" sz="2400" dirty="0">
                  <a:latin typeface="+mj-lt"/>
                </a:endParaRPr>
              </a:p>
            </p:txBody>
          </p:sp>
          <p:sp>
            <p:nvSpPr>
              <p:cNvPr id="93" name="Freeform 294"/>
              <p:cNvSpPr>
                <a:spLocks/>
              </p:cNvSpPr>
              <p:nvPr/>
            </p:nvSpPr>
            <p:spPr bwMode="auto">
              <a:xfrm>
                <a:off x="3675946" y="5138984"/>
                <a:ext cx="9577" cy="9713"/>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n-US" sz="2400" dirty="0">
                  <a:latin typeface="+mj-lt"/>
                </a:endParaRPr>
              </a:p>
            </p:txBody>
          </p:sp>
          <p:sp>
            <p:nvSpPr>
              <p:cNvPr id="94" name="Freeform 295"/>
              <p:cNvSpPr>
                <a:spLocks/>
              </p:cNvSpPr>
              <p:nvPr/>
            </p:nvSpPr>
            <p:spPr bwMode="auto">
              <a:xfrm>
                <a:off x="3682331" y="5148697"/>
                <a:ext cx="9577" cy="9713"/>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95" name="Freeform 296"/>
              <p:cNvSpPr>
                <a:spLocks/>
              </p:cNvSpPr>
              <p:nvPr/>
            </p:nvSpPr>
            <p:spPr bwMode="auto">
              <a:xfrm>
                <a:off x="3682331" y="5142222"/>
                <a:ext cx="9577" cy="6475"/>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n-US" sz="2400" dirty="0">
                  <a:latin typeface="+mj-lt"/>
                </a:endParaRPr>
              </a:p>
            </p:txBody>
          </p:sp>
          <p:sp>
            <p:nvSpPr>
              <p:cNvPr id="96" name="Freeform 297"/>
              <p:cNvSpPr>
                <a:spLocks/>
              </p:cNvSpPr>
              <p:nvPr/>
            </p:nvSpPr>
            <p:spPr bwMode="auto">
              <a:xfrm>
                <a:off x="3703080" y="5104986"/>
                <a:ext cx="9577" cy="9713"/>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97" name="Freeform 298"/>
              <p:cNvSpPr>
                <a:spLocks/>
              </p:cNvSpPr>
              <p:nvPr/>
            </p:nvSpPr>
            <p:spPr bwMode="auto">
              <a:xfrm>
                <a:off x="2895478" y="4834623"/>
                <a:ext cx="151625" cy="7932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endParaRPr lang="en-US" sz="2400" dirty="0">
                  <a:latin typeface="+mj-lt"/>
                </a:endParaRPr>
              </a:p>
            </p:txBody>
          </p:sp>
          <p:sp>
            <p:nvSpPr>
              <p:cNvPr id="98" name="Freeform 299"/>
              <p:cNvSpPr>
                <a:spLocks/>
              </p:cNvSpPr>
              <p:nvPr/>
            </p:nvSpPr>
            <p:spPr bwMode="auto">
              <a:xfrm>
                <a:off x="2930592" y="4894524"/>
                <a:ext cx="7980" cy="1619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n-US" sz="2400" dirty="0">
                  <a:latin typeface="+mj-lt"/>
                </a:endParaRPr>
              </a:p>
            </p:txBody>
          </p:sp>
          <p:sp>
            <p:nvSpPr>
              <p:cNvPr id="99" name="Freeform 300"/>
              <p:cNvSpPr>
                <a:spLocks/>
              </p:cNvSpPr>
              <p:nvPr/>
            </p:nvSpPr>
            <p:spPr bwMode="auto">
              <a:xfrm>
                <a:off x="3000818" y="4868620"/>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n-US" sz="2400" dirty="0">
                  <a:latin typeface="+mj-lt"/>
                </a:endParaRPr>
              </a:p>
            </p:txBody>
          </p:sp>
          <p:sp>
            <p:nvSpPr>
              <p:cNvPr id="100" name="Freeform 6"/>
              <p:cNvSpPr>
                <a:spLocks/>
              </p:cNvSpPr>
              <p:nvPr/>
            </p:nvSpPr>
            <p:spPr bwMode="auto">
              <a:xfrm>
                <a:off x="5494369" y="3408639"/>
                <a:ext cx="448292" cy="305283"/>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endParaRPr lang="en-US" sz="2400" dirty="0">
                  <a:latin typeface="+mj-lt"/>
                </a:endParaRPr>
              </a:p>
            </p:txBody>
          </p:sp>
          <p:sp>
            <p:nvSpPr>
              <p:cNvPr id="101" name="Freeform 8"/>
              <p:cNvSpPr>
                <a:spLocks/>
              </p:cNvSpPr>
              <p:nvPr/>
            </p:nvSpPr>
            <p:spPr bwMode="auto">
              <a:xfrm>
                <a:off x="4684551" y="3299379"/>
                <a:ext cx="114081" cy="15906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chemeClr val="bg1"/>
                </a:solidFill>
                <a:round/>
                <a:headEnd/>
                <a:tailEnd/>
              </a:ln>
            </p:spPr>
            <p:txBody>
              <a:bodyPr/>
              <a:lstStyle/>
              <a:p>
                <a:endParaRPr lang="en-US" sz="2400" dirty="0">
                  <a:latin typeface="+mj-lt"/>
                </a:endParaRPr>
              </a:p>
            </p:txBody>
          </p:sp>
          <p:sp>
            <p:nvSpPr>
              <p:cNvPr id="102" name="Freeform 9"/>
              <p:cNvSpPr>
                <a:spLocks/>
              </p:cNvSpPr>
              <p:nvPr/>
            </p:nvSpPr>
            <p:spPr bwMode="auto">
              <a:xfrm>
                <a:off x="7118824" y="3424705"/>
                <a:ext cx="800177" cy="385621"/>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endParaRPr lang="en-US" sz="2400" dirty="0">
                  <a:latin typeface="+mj-lt"/>
                </a:endParaRPr>
              </a:p>
            </p:txBody>
          </p:sp>
          <p:sp>
            <p:nvSpPr>
              <p:cNvPr id="103" name="Freeform 10"/>
              <p:cNvSpPr>
                <a:spLocks/>
              </p:cNvSpPr>
              <p:nvPr/>
            </p:nvSpPr>
            <p:spPr bwMode="auto">
              <a:xfrm>
                <a:off x="6762118" y="3371683"/>
                <a:ext cx="1528049" cy="114240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04" name="Freeform 11"/>
              <p:cNvSpPr>
                <a:spLocks noEditPoints="1"/>
              </p:cNvSpPr>
              <p:nvPr/>
            </p:nvSpPr>
            <p:spPr bwMode="auto">
              <a:xfrm>
                <a:off x="9059816" y="6215633"/>
                <a:ext cx="305289" cy="42739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05" name="Freeform 13"/>
              <p:cNvSpPr>
                <a:spLocks/>
              </p:cNvSpPr>
              <p:nvPr/>
            </p:nvSpPr>
            <p:spPr bwMode="auto">
              <a:xfrm>
                <a:off x="6014965" y="5489382"/>
                <a:ext cx="186387" cy="443464"/>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endParaRPr lang="en-US" sz="2400" dirty="0">
                  <a:latin typeface="+mj-lt"/>
                </a:endParaRPr>
              </a:p>
            </p:txBody>
          </p:sp>
          <p:sp>
            <p:nvSpPr>
              <p:cNvPr id="106" name="Freeform 41"/>
              <p:cNvSpPr>
                <a:spLocks/>
              </p:cNvSpPr>
              <p:nvPr/>
            </p:nvSpPr>
            <p:spPr bwMode="auto">
              <a:xfrm>
                <a:off x="6631970" y="4003136"/>
                <a:ext cx="729479" cy="901388"/>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endParaRPr lang="en-US" sz="2400" dirty="0">
                  <a:latin typeface="+mj-lt"/>
                </a:endParaRPr>
              </a:p>
            </p:txBody>
          </p:sp>
          <p:sp>
            <p:nvSpPr>
              <p:cNvPr id="107" name="Freeform 42"/>
              <p:cNvSpPr>
                <a:spLocks/>
              </p:cNvSpPr>
              <p:nvPr/>
            </p:nvSpPr>
            <p:spPr bwMode="auto">
              <a:xfrm>
                <a:off x="6921191" y="4181486"/>
                <a:ext cx="212095" cy="139788"/>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endParaRPr lang="en-US" sz="2400" dirty="0">
                  <a:latin typeface="+mj-lt"/>
                </a:endParaRPr>
              </a:p>
            </p:txBody>
          </p:sp>
          <p:sp>
            <p:nvSpPr>
              <p:cNvPr id="108" name="Freeform 43"/>
              <p:cNvSpPr>
                <a:spLocks/>
              </p:cNvSpPr>
              <p:nvPr/>
            </p:nvSpPr>
            <p:spPr bwMode="auto">
              <a:xfrm>
                <a:off x="7136499" y="4250576"/>
                <a:ext cx="93193" cy="61056"/>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endParaRPr lang="en-US" sz="2400" dirty="0">
                  <a:latin typeface="+mj-lt"/>
                </a:endParaRPr>
              </a:p>
            </p:txBody>
          </p:sp>
          <p:sp>
            <p:nvSpPr>
              <p:cNvPr id="109" name="Freeform 44"/>
              <p:cNvSpPr>
                <a:spLocks/>
              </p:cNvSpPr>
              <p:nvPr/>
            </p:nvSpPr>
            <p:spPr bwMode="auto">
              <a:xfrm>
                <a:off x="7118824" y="4308419"/>
                <a:ext cx="120509" cy="197631"/>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endParaRPr lang="en-US" sz="2400" dirty="0">
                  <a:latin typeface="+mj-lt"/>
                </a:endParaRPr>
              </a:p>
            </p:txBody>
          </p:sp>
          <p:sp>
            <p:nvSpPr>
              <p:cNvPr id="110" name="Freeform 45"/>
              <p:cNvSpPr>
                <a:spLocks/>
              </p:cNvSpPr>
              <p:nvPr/>
            </p:nvSpPr>
            <p:spPr bwMode="auto">
              <a:xfrm>
                <a:off x="6445583" y="3913158"/>
                <a:ext cx="355099" cy="318136"/>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endParaRPr lang="en-US" sz="2400" dirty="0">
                  <a:latin typeface="+mj-lt"/>
                </a:endParaRPr>
              </a:p>
            </p:txBody>
          </p:sp>
          <p:sp>
            <p:nvSpPr>
              <p:cNvPr id="111" name="Freeform 46"/>
              <p:cNvSpPr>
                <a:spLocks/>
              </p:cNvSpPr>
              <p:nvPr/>
            </p:nvSpPr>
            <p:spPr bwMode="auto">
              <a:xfrm>
                <a:off x="6453616" y="3962967"/>
                <a:ext cx="417763" cy="441857"/>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endParaRPr lang="en-US" sz="2400" dirty="0">
                  <a:latin typeface="+mj-lt"/>
                </a:endParaRPr>
              </a:p>
            </p:txBody>
          </p:sp>
          <p:sp>
            <p:nvSpPr>
              <p:cNvPr id="112" name="Freeform 47"/>
              <p:cNvSpPr>
                <a:spLocks/>
              </p:cNvSpPr>
              <p:nvPr/>
            </p:nvSpPr>
            <p:spPr bwMode="auto">
              <a:xfrm>
                <a:off x="6035854" y="3866563"/>
                <a:ext cx="477214" cy="49166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chemeClr val="bg1"/>
                </a:solidFill>
                <a:round/>
                <a:headEnd/>
                <a:tailEnd/>
              </a:ln>
            </p:spPr>
            <p:txBody>
              <a:bodyPr/>
              <a:lstStyle/>
              <a:p>
                <a:endParaRPr lang="en-US" sz="2400" dirty="0">
                  <a:latin typeface="+mj-lt"/>
                </a:endParaRPr>
              </a:p>
            </p:txBody>
          </p:sp>
          <p:sp>
            <p:nvSpPr>
              <p:cNvPr id="113" name="Freeform 48"/>
              <p:cNvSpPr>
                <a:spLocks/>
              </p:cNvSpPr>
              <p:nvPr/>
            </p:nvSpPr>
            <p:spPr bwMode="auto">
              <a:xfrm>
                <a:off x="5593988" y="3783011"/>
                <a:ext cx="461146" cy="2233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grpFill/>
              <a:ln w="6350" cmpd="sng">
                <a:solidFill>
                  <a:schemeClr val="bg1"/>
                </a:solidFill>
                <a:round/>
                <a:headEnd/>
                <a:tailEnd/>
              </a:ln>
            </p:spPr>
            <p:txBody>
              <a:bodyPr/>
              <a:lstStyle/>
              <a:p>
                <a:endParaRPr lang="en-US" sz="2400" dirty="0">
                  <a:latin typeface="+mj-lt"/>
                </a:endParaRPr>
              </a:p>
            </p:txBody>
          </p:sp>
          <p:sp>
            <p:nvSpPr>
              <p:cNvPr id="114" name="Freeform 49"/>
              <p:cNvSpPr>
                <a:spLocks/>
              </p:cNvSpPr>
              <p:nvPr/>
            </p:nvSpPr>
            <p:spPr bwMode="auto">
              <a:xfrm>
                <a:off x="6241522" y="3763730"/>
                <a:ext cx="359919" cy="26832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endParaRPr lang="en-US" sz="2400" dirty="0">
                  <a:latin typeface="+mj-lt"/>
                </a:endParaRPr>
              </a:p>
            </p:txBody>
          </p:sp>
          <p:sp>
            <p:nvSpPr>
              <p:cNvPr id="115" name="Freeform 50"/>
              <p:cNvSpPr>
                <a:spLocks/>
              </p:cNvSpPr>
              <p:nvPr/>
            </p:nvSpPr>
            <p:spPr bwMode="auto">
              <a:xfrm>
                <a:off x="6329894" y="3667325"/>
                <a:ext cx="435438" cy="295642"/>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grpFill/>
              <a:ln w="6350" cmpd="sng">
                <a:solidFill>
                  <a:schemeClr val="bg1"/>
                </a:solidFill>
                <a:round/>
                <a:headEnd/>
                <a:tailEnd/>
              </a:ln>
            </p:spPr>
            <p:txBody>
              <a:bodyPr/>
              <a:lstStyle/>
              <a:p>
                <a:endParaRPr lang="en-US" sz="2400" dirty="0">
                  <a:latin typeface="+mj-lt"/>
                </a:endParaRPr>
              </a:p>
            </p:txBody>
          </p:sp>
          <p:sp>
            <p:nvSpPr>
              <p:cNvPr id="116" name="Freeform 51"/>
              <p:cNvSpPr>
                <a:spLocks/>
              </p:cNvSpPr>
              <p:nvPr/>
            </p:nvSpPr>
            <p:spPr bwMode="auto">
              <a:xfrm>
                <a:off x="6662498" y="3750877"/>
                <a:ext cx="268333" cy="1430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chemeClr val="bg1"/>
                </a:solidFill>
                <a:round/>
                <a:headEnd/>
                <a:tailEnd/>
              </a:ln>
            </p:spPr>
            <p:txBody>
              <a:bodyPr/>
              <a:lstStyle/>
              <a:p>
                <a:endParaRPr lang="en-US" sz="2400" dirty="0">
                  <a:latin typeface="+mj-lt"/>
                </a:endParaRPr>
              </a:p>
            </p:txBody>
          </p:sp>
          <p:sp>
            <p:nvSpPr>
              <p:cNvPr id="117" name="Freeform 52"/>
              <p:cNvSpPr>
                <a:spLocks/>
              </p:cNvSpPr>
              <p:nvPr/>
            </p:nvSpPr>
            <p:spPr bwMode="auto">
              <a:xfrm>
                <a:off x="6609474" y="3826394"/>
                <a:ext cx="199241" cy="155855"/>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endParaRPr lang="en-US" sz="2400" dirty="0">
                  <a:latin typeface="+mj-lt"/>
                </a:endParaRPr>
              </a:p>
            </p:txBody>
          </p:sp>
          <p:sp>
            <p:nvSpPr>
              <p:cNvPr id="118" name="Freeform 53"/>
              <p:cNvSpPr>
                <a:spLocks/>
              </p:cNvSpPr>
              <p:nvPr/>
            </p:nvSpPr>
            <p:spPr bwMode="auto">
              <a:xfrm>
                <a:off x="7912574" y="4346981"/>
                <a:ext cx="53024" cy="126933"/>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chemeClr val="bg1"/>
                </a:solidFill>
                <a:round/>
                <a:headEnd/>
                <a:tailEnd/>
              </a:ln>
            </p:spPr>
            <p:txBody>
              <a:bodyPr/>
              <a:lstStyle/>
              <a:p>
                <a:endParaRPr lang="en-US" sz="2400" dirty="0">
                  <a:latin typeface="+mj-lt"/>
                </a:endParaRPr>
              </a:p>
            </p:txBody>
          </p:sp>
          <p:sp>
            <p:nvSpPr>
              <p:cNvPr id="119" name="Freeform 54"/>
              <p:cNvSpPr>
                <a:spLocks/>
              </p:cNvSpPr>
              <p:nvPr/>
            </p:nvSpPr>
            <p:spPr bwMode="auto">
              <a:xfrm>
                <a:off x="8025049" y="3760517"/>
                <a:ext cx="155858" cy="18959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20" name="Freeform 55"/>
              <p:cNvSpPr>
                <a:spLocks/>
              </p:cNvSpPr>
              <p:nvPr/>
            </p:nvSpPr>
            <p:spPr bwMode="auto">
              <a:xfrm>
                <a:off x="8065218" y="3909944"/>
                <a:ext cx="88374" cy="149428"/>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endParaRPr lang="en-US" sz="2400" dirty="0">
                  <a:latin typeface="+mj-lt"/>
                </a:endParaRPr>
              </a:p>
            </p:txBody>
          </p:sp>
          <p:sp>
            <p:nvSpPr>
              <p:cNvPr id="121" name="Freeform 56"/>
              <p:cNvSpPr>
                <a:spLocks/>
              </p:cNvSpPr>
              <p:nvPr/>
            </p:nvSpPr>
            <p:spPr bwMode="auto">
              <a:xfrm>
                <a:off x="8062005" y="4081867"/>
                <a:ext cx="28922" cy="17674"/>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n-US" sz="2400" dirty="0">
                  <a:latin typeface="+mj-lt"/>
                </a:endParaRPr>
              </a:p>
            </p:txBody>
          </p:sp>
          <p:sp>
            <p:nvSpPr>
              <p:cNvPr id="122" name="Freeform 57"/>
              <p:cNvSpPr>
                <a:spLocks/>
              </p:cNvSpPr>
              <p:nvPr/>
            </p:nvSpPr>
            <p:spPr bwMode="auto">
              <a:xfrm>
                <a:off x="8143951" y="4043305"/>
                <a:ext cx="9641" cy="2249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n-US" sz="2400" dirty="0">
                  <a:latin typeface="+mj-lt"/>
                </a:endParaRPr>
              </a:p>
            </p:txBody>
          </p:sp>
          <p:sp>
            <p:nvSpPr>
              <p:cNvPr id="123" name="Freeform 58"/>
              <p:cNvSpPr>
                <a:spLocks/>
              </p:cNvSpPr>
              <p:nvPr/>
            </p:nvSpPr>
            <p:spPr bwMode="auto">
              <a:xfrm>
                <a:off x="8062005" y="4049732"/>
                <a:ext cx="12854" cy="6427"/>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n-US" sz="2400" dirty="0">
                  <a:latin typeface="+mj-lt"/>
                </a:endParaRPr>
              </a:p>
            </p:txBody>
          </p:sp>
          <p:sp>
            <p:nvSpPr>
              <p:cNvPr id="124" name="Freeform 59"/>
              <p:cNvSpPr>
                <a:spLocks/>
              </p:cNvSpPr>
              <p:nvPr/>
            </p:nvSpPr>
            <p:spPr bwMode="auto">
              <a:xfrm>
                <a:off x="8062005" y="4035272"/>
                <a:ext cx="3213" cy="8034"/>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125" name="Freeform 60"/>
              <p:cNvSpPr>
                <a:spLocks/>
              </p:cNvSpPr>
              <p:nvPr/>
            </p:nvSpPr>
            <p:spPr bwMode="auto">
              <a:xfrm>
                <a:off x="8071646" y="3982248"/>
                <a:ext cx="3213" cy="6427"/>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126" name="Freeform 61"/>
              <p:cNvSpPr>
                <a:spLocks/>
              </p:cNvSpPr>
              <p:nvPr/>
            </p:nvSpPr>
            <p:spPr bwMode="auto">
              <a:xfrm>
                <a:off x="8124670" y="4035272"/>
                <a:ext cx="9641" cy="8034"/>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127" name="Freeform 62"/>
              <p:cNvSpPr>
                <a:spLocks/>
              </p:cNvSpPr>
              <p:nvPr/>
            </p:nvSpPr>
            <p:spPr bwMode="auto">
              <a:xfrm>
                <a:off x="8108602" y="4035272"/>
                <a:ext cx="6427" cy="8034"/>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n-US" sz="2400" dirty="0">
                  <a:latin typeface="+mj-lt"/>
                </a:endParaRPr>
              </a:p>
            </p:txBody>
          </p:sp>
          <p:sp>
            <p:nvSpPr>
              <p:cNvPr id="128" name="Freeform 63"/>
              <p:cNvSpPr>
                <a:spLocks/>
              </p:cNvSpPr>
              <p:nvPr/>
            </p:nvSpPr>
            <p:spPr bwMode="auto">
              <a:xfrm>
                <a:off x="8074859" y="4059372"/>
                <a:ext cx="6427" cy="6427"/>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n-US" sz="2400" dirty="0">
                  <a:latin typeface="+mj-lt"/>
                </a:endParaRPr>
              </a:p>
            </p:txBody>
          </p:sp>
          <p:sp>
            <p:nvSpPr>
              <p:cNvPr id="129" name="Freeform 64"/>
              <p:cNvSpPr>
                <a:spLocks/>
              </p:cNvSpPr>
              <p:nvPr/>
            </p:nvSpPr>
            <p:spPr bwMode="auto">
              <a:xfrm>
                <a:off x="8071646" y="3938866"/>
                <a:ext cx="3213" cy="1124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n-US" sz="2400" dirty="0">
                  <a:latin typeface="+mj-lt"/>
                </a:endParaRPr>
              </a:p>
            </p:txBody>
          </p:sp>
          <p:sp>
            <p:nvSpPr>
              <p:cNvPr id="130" name="Freeform 65"/>
              <p:cNvSpPr>
                <a:spLocks/>
              </p:cNvSpPr>
              <p:nvPr/>
            </p:nvSpPr>
            <p:spPr bwMode="auto">
              <a:xfrm>
                <a:off x="7629780" y="4514083"/>
                <a:ext cx="61058" cy="65877"/>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endParaRPr lang="en-US" sz="2400" dirty="0">
                  <a:latin typeface="+mj-lt"/>
                </a:endParaRPr>
              </a:p>
            </p:txBody>
          </p:sp>
          <p:sp>
            <p:nvSpPr>
              <p:cNvPr id="131" name="Freeform 66"/>
              <p:cNvSpPr>
                <a:spLocks/>
              </p:cNvSpPr>
              <p:nvPr/>
            </p:nvSpPr>
            <p:spPr bwMode="auto">
              <a:xfrm>
                <a:off x="6917976" y="4835434"/>
                <a:ext cx="56237" cy="125326"/>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endParaRPr lang="en-US" sz="2400" dirty="0">
                  <a:latin typeface="+mj-lt"/>
                </a:endParaRPr>
              </a:p>
            </p:txBody>
          </p:sp>
          <p:sp>
            <p:nvSpPr>
              <p:cNvPr id="132" name="Freeform 67"/>
              <p:cNvSpPr>
                <a:spLocks/>
              </p:cNvSpPr>
              <p:nvPr/>
            </p:nvSpPr>
            <p:spPr bwMode="auto">
              <a:xfrm>
                <a:off x="7226478" y="4240935"/>
                <a:ext cx="224949" cy="59449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endParaRPr lang="en-US" sz="2400" dirty="0">
                  <a:latin typeface="+mj-lt"/>
                </a:endParaRPr>
              </a:p>
            </p:txBody>
          </p:sp>
          <p:sp>
            <p:nvSpPr>
              <p:cNvPr id="133" name="Freeform 68"/>
              <p:cNvSpPr>
                <a:spLocks/>
              </p:cNvSpPr>
              <p:nvPr/>
            </p:nvSpPr>
            <p:spPr bwMode="auto">
              <a:xfrm>
                <a:off x="7355021" y="4506049"/>
                <a:ext cx="208881" cy="461138"/>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endParaRPr lang="en-US" sz="2400" dirty="0">
                  <a:latin typeface="+mj-lt"/>
                </a:endParaRPr>
              </a:p>
            </p:txBody>
          </p:sp>
          <p:sp>
            <p:nvSpPr>
              <p:cNvPr id="134" name="Freeform 69"/>
              <p:cNvSpPr>
                <a:spLocks/>
              </p:cNvSpPr>
              <p:nvPr/>
            </p:nvSpPr>
            <p:spPr bwMode="auto">
              <a:xfrm>
                <a:off x="7236119" y="4719748"/>
                <a:ext cx="16068" cy="7230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n-US" sz="2400" dirty="0">
                  <a:latin typeface="+mj-lt"/>
                </a:endParaRPr>
              </a:p>
            </p:txBody>
          </p:sp>
          <p:sp>
            <p:nvSpPr>
              <p:cNvPr id="135" name="Freeform 70"/>
              <p:cNvSpPr>
                <a:spLocks/>
              </p:cNvSpPr>
              <p:nvPr/>
            </p:nvSpPr>
            <p:spPr bwMode="auto">
              <a:xfrm>
                <a:off x="7229693" y="4801692"/>
                <a:ext cx="9641" cy="16068"/>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n-US" sz="2400" dirty="0">
                  <a:latin typeface="+mj-lt"/>
                </a:endParaRPr>
              </a:p>
            </p:txBody>
          </p:sp>
          <p:sp>
            <p:nvSpPr>
              <p:cNvPr id="136" name="Freeform 71"/>
              <p:cNvSpPr>
                <a:spLocks/>
              </p:cNvSpPr>
              <p:nvPr/>
            </p:nvSpPr>
            <p:spPr bwMode="auto">
              <a:xfrm>
                <a:off x="7261828" y="4914164"/>
                <a:ext cx="12854" cy="17674"/>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n-US" sz="2400" dirty="0">
                  <a:latin typeface="+mj-lt"/>
                </a:endParaRPr>
              </a:p>
            </p:txBody>
          </p:sp>
          <p:sp>
            <p:nvSpPr>
              <p:cNvPr id="137" name="Freeform 72"/>
              <p:cNvSpPr>
                <a:spLocks/>
              </p:cNvSpPr>
              <p:nvPr/>
            </p:nvSpPr>
            <p:spPr bwMode="auto">
              <a:xfrm>
                <a:off x="7236119" y="4848287"/>
                <a:ext cx="9641" cy="12854"/>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n-US" sz="2400" dirty="0">
                  <a:latin typeface="+mj-lt"/>
                </a:endParaRPr>
              </a:p>
            </p:txBody>
          </p:sp>
          <p:sp>
            <p:nvSpPr>
              <p:cNvPr id="138" name="Freeform 73"/>
              <p:cNvSpPr>
                <a:spLocks/>
              </p:cNvSpPr>
              <p:nvPr/>
            </p:nvSpPr>
            <p:spPr bwMode="auto">
              <a:xfrm>
                <a:off x="7255400" y="4888456"/>
                <a:ext cx="6427" cy="6427"/>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139" name="Freeform 74"/>
              <p:cNvSpPr>
                <a:spLocks/>
              </p:cNvSpPr>
              <p:nvPr/>
            </p:nvSpPr>
            <p:spPr bwMode="auto">
              <a:xfrm>
                <a:off x="7473923" y="4408038"/>
                <a:ext cx="183173" cy="473992"/>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endParaRPr lang="en-US" sz="2400" dirty="0">
                  <a:latin typeface="+mj-lt"/>
                </a:endParaRPr>
              </a:p>
            </p:txBody>
          </p:sp>
          <p:sp>
            <p:nvSpPr>
              <p:cNvPr id="140" name="Freeform 75"/>
              <p:cNvSpPr>
                <a:spLocks/>
              </p:cNvSpPr>
              <p:nvPr/>
            </p:nvSpPr>
            <p:spPr bwMode="auto">
              <a:xfrm>
                <a:off x="7427326" y="4443387"/>
                <a:ext cx="186387" cy="271541"/>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endParaRPr lang="en-US" sz="2400" dirty="0">
                  <a:latin typeface="+mj-lt"/>
                </a:endParaRPr>
              </a:p>
            </p:txBody>
          </p:sp>
          <p:sp>
            <p:nvSpPr>
              <p:cNvPr id="141" name="Freeform 76"/>
              <p:cNvSpPr>
                <a:spLocks/>
              </p:cNvSpPr>
              <p:nvPr/>
            </p:nvSpPr>
            <p:spPr bwMode="auto">
              <a:xfrm>
                <a:off x="7473923" y="4686006"/>
                <a:ext cx="136577" cy="131754"/>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endParaRPr lang="en-US" sz="2400" dirty="0">
                  <a:latin typeface="+mj-lt"/>
                </a:endParaRPr>
              </a:p>
            </p:txBody>
          </p:sp>
          <p:sp>
            <p:nvSpPr>
              <p:cNvPr id="142" name="Freeform 77"/>
              <p:cNvSpPr>
                <a:spLocks/>
              </p:cNvSpPr>
              <p:nvPr/>
            </p:nvSpPr>
            <p:spPr bwMode="auto">
              <a:xfrm>
                <a:off x="5806084" y="4125249"/>
                <a:ext cx="517383" cy="530228"/>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endParaRPr lang="en-US" sz="2400" dirty="0">
                  <a:latin typeface="+mj-lt"/>
                </a:endParaRPr>
              </a:p>
            </p:txBody>
          </p:sp>
          <p:sp>
            <p:nvSpPr>
              <p:cNvPr id="143" name="Freeform 78"/>
              <p:cNvSpPr>
                <a:spLocks/>
              </p:cNvSpPr>
              <p:nvPr/>
            </p:nvSpPr>
            <p:spPr bwMode="auto">
              <a:xfrm>
                <a:off x="5905705" y="3953327"/>
                <a:ext cx="242624" cy="277968"/>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endParaRPr lang="en-US" sz="2400" dirty="0">
                  <a:latin typeface="+mj-lt"/>
                </a:endParaRPr>
              </a:p>
            </p:txBody>
          </p:sp>
          <p:sp>
            <p:nvSpPr>
              <p:cNvPr id="144" name="Freeform 79"/>
              <p:cNvSpPr>
                <a:spLocks/>
              </p:cNvSpPr>
              <p:nvPr/>
            </p:nvSpPr>
            <p:spPr bwMode="auto">
              <a:xfrm>
                <a:off x="6101732" y="4197554"/>
                <a:ext cx="43383" cy="5302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endParaRPr lang="en-US" sz="2400" dirty="0">
                  <a:latin typeface="+mj-lt"/>
                </a:endParaRPr>
              </a:p>
            </p:txBody>
          </p:sp>
          <p:sp>
            <p:nvSpPr>
              <p:cNvPr id="145" name="Freeform 80"/>
              <p:cNvSpPr>
                <a:spLocks/>
              </p:cNvSpPr>
              <p:nvPr/>
            </p:nvSpPr>
            <p:spPr bwMode="auto">
              <a:xfrm>
                <a:off x="6230275" y="4355015"/>
                <a:ext cx="199241" cy="26832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endParaRPr lang="en-US" sz="2400" dirty="0">
                  <a:latin typeface="+mj-lt"/>
                </a:endParaRPr>
              </a:p>
            </p:txBody>
          </p:sp>
          <p:sp>
            <p:nvSpPr>
              <p:cNvPr id="146" name="Freeform 81"/>
              <p:cNvSpPr>
                <a:spLocks/>
              </p:cNvSpPr>
              <p:nvPr/>
            </p:nvSpPr>
            <p:spPr bwMode="auto">
              <a:xfrm>
                <a:off x="5995684" y="4549432"/>
                <a:ext cx="268333" cy="202450"/>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endParaRPr lang="en-US" sz="2400" dirty="0">
                  <a:latin typeface="+mj-lt"/>
                </a:endParaRPr>
              </a:p>
            </p:txBody>
          </p:sp>
          <p:sp>
            <p:nvSpPr>
              <p:cNvPr id="147" name="Freeform 82"/>
              <p:cNvSpPr>
                <a:spLocks/>
              </p:cNvSpPr>
              <p:nvPr/>
            </p:nvSpPr>
            <p:spPr bwMode="auto">
              <a:xfrm>
                <a:off x="5169799" y="4096328"/>
                <a:ext cx="404908" cy="43703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endParaRPr lang="en-US" sz="2400" dirty="0">
                  <a:latin typeface="+mj-lt"/>
                </a:endParaRPr>
              </a:p>
            </p:txBody>
          </p:sp>
          <p:sp>
            <p:nvSpPr>
              <p:cNvPr id="148" name="Freeform 84"/>
              <p:cNvSpPr>
                <a:spLocks/>
              </p:cNvSpPr>
              <p:nvPr/>
            </p:nvSpPr>
            <p:spPr bwMode="auto">
              <a:xfrm>
                <a:off x="5746633" y="4012777"/>
                <a:ext cx="59451" cy="3695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n-US" sz="2400" dirty="0">
                  <a:latin typeface="+mj-lt"/>
                </a:endParaRPr>
              </a:p>
            </p:txBody>
          </p:sp>
          <p:sp>
            <p:nvSpPr>
              <p:cNvPr id="149" name="Freeform 85"/>
              <p:cNvSpPr>
                <a:spLocks/>
              </p:cNvSpPr>
              <p:nvPr/>
            </p:nvSpPr>
            <p:spPr bwMode="auto">
              <a:xfrm>
                <a:off x="5301555" y="3996710"/>
                <a:ext cx="8034" cy="9640"/>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n-US" sz="2400" dirty="0">
                  <a:latin typeface="+mj-lt"/>
                </a:endParaRPr>
              </a:p>
            </p:txBody>
          </p:sp>
          <p:sp>
            <p:nvSpPr>
              <p:cNvPr id="150" name="Freeform 86"/>
              <p:cNvSpPr>
                <a:spLocks/>
              </p:cNvSpPr>
              <p:nvPr/>
            </p:nvSpPr>
            <p:spPr bwMode="auto">
              <a:xfrm>
                <a:off x="4737574" y="3956540"/>
                <a:ext cx="510957" cy="599318"/>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51" name="Freeform 87"/>
              <p:cNvSpPr>
                <a:spLocks/>
              </p:cNvSpPr>
              <p:nvPr/>
            </p:nvSpPr>
            <p:spPr bwMode="auto">
              <a:xfrm>
                <a:off x="5132843" y="3953327"/>
                <a:ext cx="109261" cy="23779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endParaRPr lang="en-US" sz="2400" dirty="0">
                  <a:latin typeface="+mj-lt"/>
                </a:endParaRPr>
              </a:p>
            </p:txBody>
          </p:sp>
          <p:sp>
            <p:nvSpPr>
              <p:cNvPr id="152" name="Freeform 88"/>
              <p:cNvSpPr>
                <a:spLocks/>
              </p:cNvSpPr>
              <p:nvPr/>
            </p:nvSpPr>
            <p:spPr bwMode="auto">
              <a:xfrm>
                <a:off x="5557032" y="4141317"/>
                <a:ext cx="282793" cy="33259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endParaRPr lang="en-US" sz="2400" dirty="0">
                  <a:latin typeface="+mj-lt"/>
                </a:endParaRPr>
              </a:p>
            </p:txBody>
          </p:sp>
          <p:sp>
            <p:nvSpPr>
              <p:cNvPr id="153" name="Freeform 89"/>
              <p:cNvSpPr>
                <a:spLocks/>
              </p:cNvSpPr>
              <p:nvPr/>
            </p:nvSpPr>
            <p:spPr bwMode="auto">
              <a:xfrm>
                <a:off x="5830186" y="3953327"/>
                <a:ext cx="165499" cy="16870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endParaRPr lang="en-US" sz="2400" dirty="0">
                  <a:latin typeface="+mj-lt"/>
                </a:endParaRPr>
              </a:p>
            </p:txBody>
          </p:sp>
          <p:sp>
            <p:nvSpPr>
              <p:cNvPr id="154" name="Freeform 90"/>
              <p:cNvSpPr>
                <a:spLocks/>
              </p:cNvSpPr>
              <p:nvPr/>
            </p:nvSpPr>
            <p:spPr bwMode="auto">
              <a:xfrm>
                <a:off x="5815725" y="4043305"/>
                <a:ext cx="36956" cy="5302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endParaRPr lang="en-US" sz="2400" dirty="0">
                  <a:latin typeface="+mj-lt"/>
                </a:endParaRPr>
              </a:p>
            </p:txBody>
          </p:sp>
          <p:sp>
            <p:nvSpPr>
              <p:cNvPr id="155" name="Freeform 91"/>
              <p:cNvSpPr>
                <a:spLocks/>
              </p:cNvSpPr>
              <p:nvPr/>
            </p:nvSpPr>
            <p:spPr bwMode="auto">
              <a:xfrm>
                <a:off x="5812511" y="4088294"/>
                <a:ext cx="109261" cy="136574"/>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endParaRPr lang="en-US" sz="2400" dirty="0">
                  <a:latin typeface="+mj-lt"/>
                </a:endParaRPr>
              </a:p>
            </p:txBody>
          </p:sp>
          <p:sp>
            <p:nvSpPr>
              <p:cNvPr id="156" name="Freeform 92"/>
              <p:cNvSpPr>
                <a:spLocks/>
              </p:cNvSpPr>
              <p:nvPr/>
            </p:nvSpPr>
            <p:spPr bwMode="auto">
              <a:xfrm>
                <a:off x="5965155" y="4761523"/>
                <a:ext cx="265119" cy="422575"/>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endParaRPr lang="en-US" sz="2400" dirty="0">
                  <a:latin typeface="+mj-lt"/>
                </a:endParaRPr>
              </a:p>
            </p:txBody>
          </p:sp>
          <p:sp>
            <p:nvSpPr>
              <p:cNvPr id="157" name="Freeform 93"/>
              <p:cNvSpPr>
                <a:spLocks/>
              </p:cNvSpPr>
              <p:nvPr/>
            </p:nvSpPr>
            <p:spPr bwMode="auto">
              <a:xfrm>
                <a:off x="5756274" y="4669938"/>
                <a:ext cx="382414" cy="364732"/>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endParaRPr lang="en-US" sz="2400" dirty="0">
                  <a:latin typeface="+mj-lt"/>
                </a:endParaRPr>
              </a:p>
            </p:txBody>
          </p:sp>
          <p:sp>
            <p:nvSpPr>
              <p:cNvPr id="158" name="Freeform 94"/>
              <p:cNvSpPr>
                <a:spLocks/>
              </p:cNvSpPr>
              <p:nvPr/>
            </p:nvSpPr>
            <p:spPr bwMode="auto">
              <a:xfrm>
                <a:off x="5843040" y="4579960"/>
                <a:ext cx="171925" cy="18156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endParaRPr lang="en-US" sz="2400" dirty="0">
                  <a:latin typeface="+mj-lt"/>
                </a:endParaRPr>
              </a:p>
            </p:txBody>
          </p:sp>
          <p:sp>
            <p:nvSpPr>
              <p:cNvPr id="159" name="Freeform 95"/>
              <p:cNvSpPr>
                <a:spLocks/>
              </p:cNvSpPr>
              <p:nvPr/>
            </p:nvSpPr>
            <p:spPr bwMode="auto">
              <a:xfrm>
                <a:off x="5982830" y="4742242"/>
                <a:ext cx="44990" cy="65877"/>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60" name="Freeform 96"/>
              <p:cNvSpPr>
                <a:spLocks/>
              </p:cNvSpPr>
              <p:nvPr/>
            </p:nvSpPr>
            <p:spPr bwMode="auto">
              <a:xfrm>
                <a:off x="5251745" y="4960760"/>
                <a:ext cx="482035" cy="60092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endParaRPr lang="en-US" sz="2400" dirty="0">
                  <a:latin typeface="+mj-lt"/>
                </a:endParaRPr>
              </a:p>
            </p:txBody>
          </p:sp>
          <p:sp>
            <p:nvSpPr>
              <p:cNvPr id="161" name="Freeform 97"/>
              <p:cNvSpPr>
                <a:spLocks/>
              </p:cNvSpPr>
              <p:nvPr/>
            </p:nvSpPr>
            <p:spPr bwMode="auto">
              <a:xfrm>
                <a:off x="5783589" y="4978435"/>
                <a:ext cx="202455" cy="297249"/>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endParaRPr lang="en-US" sz="2400" dirty="0">
                  <a:latin typeface="+mj-lt"/>
                </a:endParaRPr>
              </a:p>
            </p:txBody>
          </p:sp>
          <p:sp>
            <p:nvSpPr>
              <p:cNvPr id="162" name="Freeform 98"/>
              <p:cNvSpPr>
                <a:spLocks/>
              </p:cNvSpPr>
              <p:nvPr/>
            </p:nvSpPr>
            <p:spPr bwMode="auto">
              <a:xfrm>
                <a:off x="5683969" y="5004143"/>
                <a:ext cx="131756" cy="175135"/>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endParaRPr lang="en-US" sz="2400" dirty="0">
                  <a:latin typeface="+mj-lt"/>
                </a:endParaRPr>
              </a:p>
            </p:txBody>
          </p:sp>
          <p:sp>
            <p:nvSpPr>
              <p:cNvPr id="163" name="Freeform 99"/>
              <p:cNvSpPr>
                <a:spLocks/>
              </p:cNvSpPr>
              <p:nvPr/>
            </p:nvSpPr>
            <p:spPr bwMode="auto">
              <a:xfrm>
                <a:off x="5232462" y="5309426"/>
                <a:ext cx="318143" cy="384013"/>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endParaRPr lang="en-US" sz="2400" dirty="0">
                  <a:latin typeface="+mj-lt"/>
                </a:endParaRPr>
              </a:p>
            </p:txBody>
          </p:sp>
          <p:sp>
            <p:nvSpPr>
              <p:cNvPr id="164" name="Freeform 100"/>
              <p:cNvSpPr>
                <a:spLocks/>
              </p:cNvSpPr>
              <p:nvPr/>
            </p:nvSpPr>
            <p:spPr bwMode="auto">
              <a:xfrm>
                <a:off x="5494369" y="5381729"/>
                <a:ext cx="289221" cy="313317"/>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endParaRPr lang="en-US" sz="2400" dirty="0">
                  <a:latin typeface="+mj-lt"/>
                </a:endParaRPr>
              </a:p>
            </p:txBody>
          </p:sp>
          <p:sp>
            <p:nvSpPr>
              <p:cNvPr id="165" name="Freeform 101"/>
              <p:cNvSpPr>
                <a:spLocks/>
              </p:cNvSpPr>
              <p:nvPr/>
            </p:nvSpPr>
            <p:spPr bwMode="auto">
              <a:xfrm>
                <a:off x="5693609" y="5455640"/>
                <a:ext cx="271546" cy="507733"/>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66" name="Freeform 102"/>
              <p:cNvSpPr>
                <a:spLocks/>
              </p:cNvSpPr>
              <p:nvPr/>
            </p:nvSpPr>
            <p:spPr bwMode="auto">
              <a:xfrm>
                <a:off x="5232462" y="5645236"/>
                <a:ext cx="342245" cy="390441"/>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endParaRPr lang="en-US" sz="2400" dirty="0">
                  <a:latin typeface="+mj-lt"/>
                </a:endParaRPr>
              </a:p>
            </p:txBody>
          </p:sp>
          <p:sp>
            <p:nvSpPr>
              <p:cNvPr id="167" name="Freeform 103"/>
              <p:cNvSpPr>
                <a:spLocks/>
              </p:cNvSpPr>
              <p:nvPr/>
            </p:nvSpPr>
            <p:spPr bwMode="auto">
              <a:xfrm>
                <a:off x="5447772" y="5677371"/>
                <a:ext cx="226556" cy="295642"/>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endParaRPr lang="en-US" sz="2400" dirty="0">
                  <a:latin typeface="+mj-lt"/>
                </a:endParaRPr>
              </a:p>
            </p:txBody>
          </p:sp>
          <p:sp>
            <p:nvSpPr>
              <p:cNvPr id="168" name="Freeform 104"/>
              <p:cNvSpPr>
                <a:spLocks/>
              </p:cNvSpPr>
              <p:nvPr/>
            </p:nvSpPr>
            <p:spPr bwMode="auto">
              <a:xfrm>
                <a:off x="5574707" y="5608281"/>
                <a:ext cx="199241" cy="215305"/>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endParaRPr lang="en-US" sz="2400" dirty="0">
                  <a:latin typeface="+mj-lt"/>
                </a:endParaRPr>
              </a:p>
            </p:txBody>
          </p:sp>
          <p:sp>
            <p:nvSpPr>
              <p:cNvPr id="169" name="Freeform 105"/>
              <p:cNvSpPr>
                <a:spLocks/>
              </p:cNvSpPr>
              <p:nvPr/>
            </p:nvSpPr>
            <p:spPr bwMode="auto">
              <a:xfrm>
                <a:off x="5357792" y="5813946"/>
                <a:ext cx="408123" cy="41454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chemeClr val="bg1"/>
                </a:solidFill>
                <a:round/>
                <a:headEnd/>
                <a:tailEnd/>
              </a:ln>
            </p:spPr>
            <p:txBody>
              <a:bodyPr/>
              <a:lstStyle/>
              <a:p>
                <a:endParaRPr lang="en-US" sz="2400" dirty="0">
                  <a:latin typeface="+mj-lt"/>
                </a:endParaRPr>
              </a:p>
            </p:txBody>
          </p:sp>
          <p:sp>
            <p:nvSpPr>
              <p:cNvPr id="170" name="Freeform 106"/>
              <p:cNvSpPr>
                <a:spLocks/>
              </p:cNvSpPr>
              <p:nvPr/>
            </p:nvSpPr>
            <p:spPr bwMode="auto">
              <a:xfrm>
                <a:off x="5613270" y="6009970"/>
                <a:ext cx="70699" cy="85158"/>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endParaRPr lang="en-US" sz="2400" dirty="0">
                  <a:latin typeface="+mj-lt"/>
                </a:endParaRPr>
              </a:p>
            </p:txBody>
          </p:sp>
          <p:sp>
            <p:nvSpPr>
              <p:cNvPr id="171" name="Freeform 107"/>
              <p:cNvSpPr>
                <a:spLocks/>
              </p:cNvSpPr>
              <p:nvPr/>
            </p:nvSpPr>
            <p:spPr bwMode="auto">
              <a:xfrm>
                <a:off x="5709677" y="5923204"/>
                <a:ext cx="36956" cy="59450"/>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endParaRPr lang="en-US" sz="2400" dirty="0">
                  <a:latin typeface="+mj-lt"/>
                </a:endParaRPr>
              </a:p>
            </p:txBody>
          </p:sp>
          <p:sp>
            <p:nvSpPr>
              <p:cNvPr id="172" name="Freeform 108"/>
              <p:cNvSpPr>
                <a:spLocks/>
              </p:cNvSpPr>
              <p:nvPr/>
            </p:nvSpPr>
            <p:spPr bwMode="auto">
              <a:xfrm>
                <a:off x="5756274" y="5421898"/>
                <a:ext cx="86766" cy="242620"/>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endParaRPr lang="en-US" sz="2400" dirty="0">
                  <a:latin typeface="+mj-lt"/>
                </a:endParaRPr>
              </a:p>
            </p:txBody>
          </p:sp>
          <p:sp>
            <p:nvSpPr>
              <p:cNvPr id="173" name="Freeform 109"/>
              <p:cNvSpPr>
                <a:spLocks/>
              </p:cNvSpPr>
              <p:nvPr/>
            </p:nvSpPr>
            <p:spPr bwMode="auto">
              <a:xfrm>
                <a:off x="5275846" y="4408038"/>
                <a:ext cx="274759" cy="49970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endParaRPr lang="en-US" sz="2400" dirty="0">
                  <a:latin typeface="+mj-lt"/>
                </a:endParaRPr>
              </a:p>
            </p:txBody>
          </p:sp>
          <p:sp>
            <p:nvSpPr>
              <p:cNvPr id="174" name="Freeform 110"/>
              <p:cNvSpPr>
                <a:spLocks/>
              </p:cNvSpPr>
              <p:nvPr/>
            </p:nvSpPr>
            <p:spPr bwMode="auto">
              <a:xfrm>
                <a:off x="4951276" y="4408038"/>
                <a:ext cx="403302" cy="367946"/>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endParaRPr lang="en-US" sz="2400" dirty="0">
                  <a:latin typeface="+mj-lt"/>
                </a:endParaRPr>
              </a:p>
            </p:txBody>
          </p:sp>
          <p:sp>
            <p:nvSpPr>
              <p:cNvPr id="175" name="Freeform 111"/>
              <p:cNvSpPr>
                <a:spLocks/>
              </p:cNvSpPr>
              <p:nvPr/>
            </p:nvSpPr>
            <p:spPr bwMode="auto">
              <a:xfrm>
                <a:off x="4642774" y="4358229"/>
                <a:ext cx="414549" cy="477205"/>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endParaRPr lang="en-US" sz="2400" dirty="0">
                  <a:latin typeface="+mj-lt"/>
                </a:endParaRPr>
              </a:p>
            </p:txBody>
          </p:sp>
          <p:sp>
            <p:nvSpPr>
              <p:cNvPr id="176" name="Freeform 112"/>
              <p:cNvSpPr>
                <a:spLocks/>
              </p:cNvSpPr>
              <p:nvPr/>
            </p:nvSpPr>
            <p:spPr bwMode="auto">
              <a:xfrm>
                <a:off x="4489648" y="4287531"/>
                <a:ext cx="308502" cy="398474"/>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endParaRPr lang="en-US" sz="2400" dirty="0">
                  <a:latin typeface="+mj-lt"/>
                </a:endParaRPr>
              </a:p>
            </p:txBody>
          </p:sp>
          <p:sp>
            <p:nvSpPr>
              <p:cNvPr id="177" name="Freeform 113"/>
              <p:cNvSpPr>
                <a:spLocks/>
              </p:cNvSpPr>
              <p:nvPr/>
            </p:nvSpPr>
            <p:spPr bwMode="auto">
              <a:xfrm>
                <a:off x="5020368" y="4705287"/>
                <a:ext cx="298861" cy="29885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78" name="Freeform 114"/>
              <p:cNvSpPr>
                <a:spLocks/>
              </p:cNvSpPr>
              <p:nvPr/>
            </p:nvSpPr>
            <p:spPr bwMode="auto">
              <a:xfrm>
                <a:off x="5304768" y="4798478"/>
                <a:ext cx="326177" cy="26832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endParaRPr lang="en-US" sz="2400" dirty="0">
                  <a:latin typeface="+mj-lt"/>
                </a:endParaRPr>
              </a:p>
            </p:txBody>
          </p:sp>
          <p:sp>
            <p:nvSpPr>
              <p:cNvPr id="179" name="Freeform 115"/>
              <p:cNvSpPr>
                <a:spLocks/>
              </p:cNvSpPr>
              <p:nvPr/>
            </p:nvSpPr>
            <p:spPr bwMode="auto">
              <a:xfrm>
                <a:off x="5160158" y="4732602"/>
                <a:ext cx="194421" cy="35187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endParaRPr lang="en-US" sz="2400" dirty="0">
                  <a:latin typeface="+mj-lt"/>
                </a:endParaRPr>
              </a:p>
            </p:txBody>
          </p:sp>
          <p:sp>
            <p:nvSpPr>
              <p:cNvPr id="180" name="Freeform 116"/>
              <p:cNvSpPr>
                <a:spLocks/>
              </p:cNvSpPr>
              <p:nvPr/>
            </p:nvSpPr>
            <p:spPr bwMode="auto">
              <a:xfrm>
                <a:off x="5248530" y="5266043"/>
                <a:ext cx="27315" cy="43383"/>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n-US" sz="2400" dirty="0">
                  <a:latin typeface="+mj-lt"/>
                </a:endParaRPr>
              </a:p>
            </p:txBody>
          </p:sp>
          <p:sp>
            <p:nvSpPr>
              <p:cNvPr id="181" name="Freeform 117"/>
              <p:cNvSpPr>
                <a:spLocks/>
              </p:cNvSpPr>
              <p:nvPr/>
            </p:nvSpPr>
            <p:spPr bwMode="auto">
              <a:xfrm>
                <a:off x="5222822" y="5020210"/>
                <a:ext cx="189600" cy="269934"/>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82" name="Freeform 118"/>
              <p:cNvSpPr>
                <a:spLocks/>
              </p:cNvSpPr>
              <p:nvPr/>
            </p:nvSpPr>
            <p:spPr bwMode="auto">
              <a:xfrm>
                <a:off x="5160158" y="5063593"/>
                <a:ext cx="149431" cy="18959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83" name="Freeform 119"/>
              <p:cNvSpPr>
                <a:spLocks/>
              </p:cNvSpPr>
              <p:nvPr/>
            </p:nvSpPr>
            <p:spPr bwMode="auto">
              <a:xfrm>
                <a:off x="5179439" y="5063593"/>
                <a:ext cx="49810" cy="43383"/>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endParaRPr lang="en-US" sz="2400" dirty="0">
                  <a:latin typeface="+mj-lt"/>
                </a:endParaRPr>
              </a:p>
            </p:txBody>
          </p:sp>
          <p:sp>
            <p:nvSpPr>
              <p:cNvPr id="184" name="Freeform 120"/>
              <p:cNvSpPr>
                <a:spLocks/>
              </p:cNvSpPr>
              <p:nvPr/>
            </p:nvSpPr>
            <p:spPr bwMode="auto">
              <a:xfrm>
                <a:off x="5152124" y="5020210"/>
                <a:ext cx="17675" cy="17674"/>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n-US" sz="2400" dirty="0">
                  <a:latin typeface="+mj-lt"/>
                </a:endParaRPr>
              </a:p>
            </p:txBody>
          </p:sp>
          <p:sp>
            <p:nvSpPr>
              <p:cNvPr id="185" name="Freeform 121"/>
              <p:cNvSpPr>
                <a:spLocks/>
              </p:cNvSpPr>
              <p:nvPr/>
            </p:nvSpPr>
            <p:spPr bwMode="auto">
              <a:xfrm>
                <a:off x="5103921" y="5123042"/>
                <a:ext cx="16068" cy="1124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n-US" sz="2400" dirty="0">
                  <a:latin typeface="+mj-lt"/>
                </a:endParaRPr>
              </a:p>
            </p:txBody>
          </p:sp>
          <p:sp>
            <p:nvSpPr>
              <p:cNvPr id="186" name="Freeform 122"/>
              <p:cNvSpPr>
                <a:spLocks/>
              </p:cNvSpPr>
              <p:nvPr/>
            </p:nvSpPr>
            <p:spPr bwMode="auto">
              <a:xfrm>
                <a:off x="5656653" y="5163211"/>
                <a:ext cx="56237" cy="59450"/>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endParaRPr lang="en-US" sz="2400" dirty="0">
                  <a:latin typeface="+mj-lt"/>
                </a:endParaRPr>
              </a:p>
            </p:txBody>
          </p:sp>
          <p:sp>
            <p:nvSpPr>
              <p:cNvPr id="187" name="Freeform 123"/>
              <p:cNvSpPr>
                <a:spLocks/>
              </p:cNvSpPr>
              <p:nvPr/>
            </p:nvSpPr>
            <p:spPr bwMode="auto">
              <a:xfrm>
                <a:off x="5666294" y="5203380"/>
                <a:ext cx="57844" cy="69090"/>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endParaRPr lang="en-US" sz="2400" dirty="0">
                  <a:latin typeface="+mj-lt"/>
                </a:endParaRPr>
              </a:p>
            </p:txBody>
          </p:sp>
          <p:sp>
            <p:nvSpPr>
              <p:cNvPr id="188" name="Freeform 124"/>
              <p:cNvSpPr>
                <a:spLocks/>
              </p:cNvSpPr>
              <p:nvPr/>
            </p:nvSpPr>
            <p:spPr bwMode="auto">
              <a:xfrm>
                <a:off x="4811486" y="4663511"/>
                <a:ext cx="199241" cy="1847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endParaRPr lang="en-US" sz="2400" dirty="0">
                  <a:latin typeface="+mj-lt"/>
                </a:endParaRPr>
              </a:p>
            </p:txBody>
          </p:sp>
          <p:sp>
            <p:nvSpPr>
              <p:cNvPr id="189" name="Freeform 125"/>
              <p:cNvSpPr>
                <a:spLocks/>
              </p:cNvSpPr>
              <p:nvPr/>
            </p:nvSpPr>
            <p:spPr bwMode="auto">
              <a:xfrm>
                <a:off x="4967344" y="4748669"/>
                <a:ext cx="86766" cy="19281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endParaRPr lang="en-US" sz="2400" dirty="0">
                  <a:latin typeface="+mj-lt"/>
                </a:endParaRPr>
              </a:p>
            </p:txBody>
          </p:sp>
          <p:sp>
            <p:nvSpPr>
              <p:cNvPr id="190" name="Freeform 126"/>
              <p:cNvSpPr>
                <a:spLocks/>
              </p:cNvSpPr>
              <p:nvPr/>
            </p:nvSpPr>
            <p:spPr bwMode="auto">
              <a:xfrm>
                <a:off x="4737574" y="4798478"/>
                <a:ext cx="157465" cy="202450"/>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endParaRPr lang="en-US" sz="2400" dirty="0">
                  <a:latin typeface="+mj-lt"/>
                </a:endParaRPr>
              </a:p>
            </p:txBody>
          </p:sp>
          <p:sp>
            <p:nvSpPr>
              <p:cNvPr id="191" name="Freeform 127"/>
              <p:cNvSpPr>
                <a:spLocks/>
              </p:cNvSpPr>
              <p:nvPr/>
            </p:nvSpPr>
            <p:spPr bwMode="auto">
              <a:xfrm>
                <a:off x="4867723" y="4792051"/>
                <a:ext cx="115688" cy="202450"/>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endParaRPr lang="en-US" sz="2400" dirty="0">
                  <a:latin typeface="+mj-lt"/>
                </a:endParaRPr>
              </a:p>
            </p:txBody>
          </p:sp>
          <p:sp>
            <p:nvSpPr>
              <p:cNvPr id="192" name="Freeform 128"/>
              <p:cNvSpPr>
                <a:spLocks/>
              </p:cNvSpPr>
              <p:nvPr/>
            </p:nvSpPr>
            <p:spPr bwMode="auto">
              <a:xfrm>
                <a:off x="4948063" y="4792051"/>
                <a:ext cx="48203" cy="155855"/>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endParaRPr lang="en-US" sz="2400" dirty="0">
                  <a:latin typeface="+mj-lt"/>
                </a:endParaRPr>
              </a:p>
            </p:txBody>
          </p:sp>
          <p:sp>
            <p:nvSpPr>
              <p:cNvPr id="193" name="Freeform 129"/>
              <p:cNvSpPr>
                <a:spLocks/>
              </p:cNvSpPr>
              <p:nvPr/>
            </p:nvSpPr>
            <p:spPr bwMode="auto">
              <a:xfrm>
                <a:off x="4625099" y="4003136"/>
                <a:ext cx="305289" cy="271541"/>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94" name="Freeform 130"/>
              <p:cNvSpPr>
                <a:spLocks/>
              </p:cNvSpPr>
              <p:nvPr/>
            </p:nvSpPr>
            <p:spPr bwMode="auto">
              <a:xfrm>
                <a:off x="4525479" y="4274677"/>
                <a:ext cx="212095" cy="22173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endParaRPr lang="en-US" sz="2400" dirty="0">
                  <a:latin typeface="+mj-lt"/>
                </a:endParaRPr>
              </a:p>
            </p:txBody>
          </p:sp>
          <p:sp>
            <p:nvSpPr>
              <p:cNvPr id="195" name="Freeform 131"/>
              <p:cNvSpPr>
                <a:spLocks/>
              </p:cNvSpPr>
              <p:nvPr/>
            </p:nvSpPr>
            <p:spPr bwMode="auto">
              <a:xfrm>
                <a:off x="4552795" y="4258610"/>
                <a:ext cx="19281" cy="16068"/>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n-US" sz="2400" dirty="0">
                  <a:latin typeface="+mj-lt"/>
                </a:endParaRPr>
              </a:p>
            </p:txBody>
          </p:sp>
          <p:sp>
            <p:nvSpPr>
              <p:cNvPr id="196" name="Freeform 132"/>
              <p:cNvSpPr>
                <a:spLocks/>
              </p:cNvSpPr>
              <p:nvPr/>
            </p:nvSpPr>
            <p:spPr bwMode="auto">
              <a:xfrm>
                <a:off x="4586537" y="4240935"/>
                <a:ext cx="25709" cy="2410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n-US" sz="2400" dirty="0">
                  <a:latin typeface="+mj-lt"/>
                </a:endParaRPr>
              </a:p>
            </p:txBody>
          </p:sp>
          <p:sp>
            <p:nvSpPr>
              <p:cNvPr id="197" name="Freeform 133"/>
              <p:cNvSpPr>
                <a:spLocks/>
              </p:cNvSpPr>
              <p:nvPr/>
            </p:nvSpPr>
            <p:spPr bwMode="auto">
              <a:xfrm>
                <a:off x="4605818" y="4224867"/>
                <a:ext cx="9641" cy="16068"/>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n-US" sz="2400" dirty="0">
                  <a:latin typeface="+mj-lt"/>
                </a:endParaRPr>
              </a:p>
            </p:txBody>
          </p:sp>
          <p:sp>
            <p:nvSpPr>
              <p:cNvPr id="198" name="Freeform 134"/>
              <p:cNvSpPr>
                <a:spLocks/>
              </p:cNvSpPr>
              <p:nvPr/>
            </p:nvSpPr>
            <p:spPr bwMode="auto">
              <a:xfrm>
                <a:off x="4525479" y="4244148"/>
                <a:ext cx="24102" cy="2410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n-US" sz="2400" dirty="0">
                  <a:latin typeface="+mj-lt"/>
                </a:endParaRPr>
              </a:p>
            </p:txBody>
          </p:sp>
          <p:sp>
            <p:nvSpPr>
              <p:cNvPr id="199" name="Freeform 135"/>
              <p:cNvSpPr>
                <a:spLocks/>
              </p:cNvSpPr>
              <p:nvPr/>
            </p:nvSpPr>
            <p:spPr bwMode="auto">
              <a:xfrm>
                <a:off x="4502984" y="4234509"/>
                <a:ext cx="9641" cy="17674"/>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n-US" sz="2400" dirty="0">
                  <a:latin typeface="+mj-lt"/>
                </a:endParaRPr>
              </a:p>
            </p:txBody>
          </p:sp>
          <p:sp>
            <p:nvSpPr>
              <p:cNvPr id="200" name="Freeform 136"/>
              <p:cNvSpPr>
                <a:spLocks/>
              </p:cNvSpPr>
              <p:nvPr/>
            </p:nvSpPr>
            <p:spPr bwMode="auto">
              <a:xfrm>
                <a:off x="4515839" y="4258610"/>
                <a:ext cx="9641" cy="6427"/>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n-US" sz="2400" dirty="0">
                  <a:latin typeface="+mj-lt"/>
                </a:endParaRPr>
              </a:p>
            </p:txBody>
          </p:sp>
          <p:sp>
            <p:nvSpPr>
              <p:cNvPr id="201" name="Freeform 137"/>
              <p:cNvSpPr>
                <a:spLocks/>
              </p:cNvSpPr>
              <p:nvPr/>
            </p:nvSpPr>
            <p:spPr bwMode="auto">
              <a:xfrm>
                <a:off x="4496557" y="4268250"/>
                <a:ext cx="9641" cy="9640"/>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n-US" sz="2400" dirty="0">
                  <a:latin typeface="+mj-lt"/>
                </a:endParaRPr>
              </a:p>
            </p:txBody>
          </p:sp>
          <p:sp>
            <p:nvSpPr>
              <p:cNvPr id="202" name="Freeform 138"/>
              <p:cNvSpPr>
                <a:spLocks/>
              </p:cNvSpPr>
              <p:nvPr/>
            </p:nvSpPr>
            <p:spPr bwMode="auto">
              <a:xfrm>
                <a:off x="4668483" y="4872389"/>
                <a:ext cx="99621" cy="131754"/>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endParaRPr lang="en-US" sz="2400" dirty="0">
                  <a:latin typeface="+mj-lt"/>
                </a:endParaRPr>
              </a:p>
            </p:txBody>
          </p:sp>
          <p:sp>
            <p:nvSpPr>
              <p:cNvPr id="203" name="Freeform 139"/>
              <p:cNvSpPr>
                <a:spLocks/>
              </p:cNvSpPr>
              <p:nvPr/>
            </p:nvSpPr>
            <p:spPr bwMode="auto">
              <a:xfrm>
                <a:off x="4621886" y="4825793"/>
                <a:ext cx="73912" cy="96405"/>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endParaRPr lang="en-US" sz="2400" dirty="0">
                  <a:latin typeface="+mj-lt"/>
                </a:endParaRPr>
              </a:p>
            </p:txBody>
          </p:sp>
          <p:sp>
            <p:nvSpPr>
              <p:cNvPr id="204" name="Freeform 140"/>
              <p:cNvSpPr>
                <a:spLocks/>
              </p:cNvSpPr>
              <p:nvPr/>
            </p:nvSpPr>
            <p:spPr bwMode="auto">
              <a:xfrm>
                <a:off x="4515839" y="4623342"/>
                <a:ext cx="159071" cy="134967"/>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endParaRPr lang="en-US" sz="2400" dirty="0">
                  <a:latin typeface="+mj-lt"/>
                </a:endParaRPr>
              </a:p>
            </p:txBody>
          </p:sp>
          <p:sp>
            <p:nvSpPr>
              <p:cNvPr id="205" name="Freeform 141"/>
              <p:cNvSpPr>
                <a:spLocks/>
              </p:cNvSpPr>
              <p:nvPr/>
            </p:nvSpPr>
            <p:spPr bwMode="auto">
              <a:xfrm>
                <a:off x="4531906" y="4711714"/>
                <a:ext cx="80339" cy="27315"/>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n-US" sz="2400" dirty="0">
                  <a:latin typeface="+mj-lt"/>
                </a:endParaRPr>
              </a:p>
            </p:txBody>
          </p:sp>
          <p:sp>
            <p:nvSpPr>
              <p:cNvPr id="206" name="Freeform 142"/>
              <p:cNvSpPr>
                <a:spLocks/>
              </p:cNvSpPr>
              <p:nvPr/>
            </p:nvSpPr>
            <p:spPr bwMode="auto">
              <a:xfrm>
                <a:off x="4578503" y="4748669"/>
                <a:ext cx="186387" cy="173529"/>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endParaRPr lang="en-US" sz="2400" dirty="0">
                  <a:latin typeface="+mj-lt"/>
                </a:endParaRPr>
              </a:p>
            </p:txBody>
          </p:sp>
          <p:sp>
            <p:nvSpPr>
              <p:cNvPr id="207" name="Freeform 143"/>
              <p:cNvSpPr>
                <a:spLocks/>
              </p:cNvSpPr>
              <p:nvPr/>
            </p:nvSpPr>
            <p:spPr bwMode="auto">
              <a:xfrm>
                <a:off x="4539940" y="4742242"/>
                <a:ext cx="75519" cy="59450"/>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endParaRPr lang="en-US" sz="2400" dirty="0">
                  <a:latin typeface="+mj-lt"/>
                </a:endParaRPr>
              </a:p>
            </p:txBody>
          </p:sp>
          <p:sp>
            <p:nvSpPr>
              <p:cNvPr id="208" name="Freeform 144"/>
              <p:cNvSpPr>
                <a:spLocks/>
              </p:cNvSpPr>
              <p:nvPr/>
            </p:nvSpPr>
            <p:spPr bwMode="auto">
              <a:xfrm>
                <a:off x="4549581" y="4766344"/>
                <a:ext cx="3213" cy="9640"/>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209" name="Freeform 145"/>
              <p:cNvSpPr>
                <a:spLocks/>
              </p:cNvSpPr>
              <p:nvPr/>
            </p:nvSpPr>
            <p:spPr bwMode="auto">
              <a:xfrm>
                <a:off x="4549581" y="4775984"/>
                <a:ext cx="9641" cy="12854"/>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endParaRPr lang="en-US" sz="2400" dirty="0">
                  <a:latin typeface="+mj-lt"/>
                </a:endParaRPr>
              </a:p>
            </p:txBody>
          </p:sp>
          <p:sp>
            <p:nvSpPr>
              <p:cNvPr id="210" name="Freeform 146"/>
              <p:cNvSpPr>
                <a:spLocks/>
              </p:cNvSpPr>
              <p:nvPr/>
            </p:nvSpPr>
            <p:spPr bwMode="auto">
              <a:xfrm>
                <a:off x="4549581" y="4792051"/>
                <a:ext cx="3213" cy="9640"/>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211" name="Freeform 147"/>
              <p:cNvSpPr>
                <a:spLocks/>
              </p:cNvSpPr>
              <p:nvPr/>
            </p:nvSpPr>
            <p:spPr bwMode="auto">
              <a:xfrm>
                <a:off x="4552795" y="4792051"/>
                <a:ext cx="6427" cy="64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212" name="Freeform 148"/>
              <p:cNvSpPr>
                <a:spLocks/>
              </p:cNvSpPr>
              <p:nvPr/>
            </p:nvSpPr>
            <p:spPr bwMode="auto">
              <a:xfrm>
                <a:off x="4559221" y="4788838"/>
                <a:ext cx="3213" cy="3213"/>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213" name="Freeform 149"/>
              <p:cNvSpPr>
                <a:spLocks/>
              </p:cNvSpPr>
              <p:nvPr/>
            </p:nvSpPr>
            <p:spPr bwMode="auto">
              <a:xfrm>
                <a:off x="4543154" y="4775984"/>
                <a:ext cx="6427" cy="6427"/>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214" name="Freeform 150"/>
              <p:cNvSpPr>
                <a:spLocks/>
              </p:cNvSpPr>
              <p:nvPr/>
            </p:nvSpPr>
            <p:spPr bwMode="auto">
              <a:xfrm>
                <a:off x="4562435" y="4775984"/>
                <a:ext cx="6427" cy="6427"/>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215" name="Freeform 151"/>
              <p:cNvSpPr>
                <a:spLocks/>
              </p:cNvSpPr>
              <p:nvPr/>
            </p:nvSpPr>
            <p:spPr bwMode="auto">
              <a:xfrm>
                <a:off x="4359981" y="4661905"/>
                <a:ext cx="16068" cy="17674"/>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n-US" sz="2400" dirty="0">
                  <a:latin typeface="+mj-lt"/>
                </a:endParaRPr>
              </a:p>
            </p:txBody>
          </p:sp>
          <p:sp>
            <p:nvSpPr>
              <p:cNvPr id="216" name="Freeform 152"/>
              <p:cNvSpPr>
                <a:spLocks/>
              </p:cNvSpPr>
              <p:nvPr/>
            </p:nvSpPr>
            <p:spPr bwMode="auto">
              <a:xfrm>
                <a:off x="4377655" y="4636197"/>
                <a:ext cx="16068" cy="9640"/>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n-US" sz="2400" dirty="0">
                  <a:latin typeface="+mj-lt"/>
                </a:endParaRPr>
              </a:p>
            </p:txBody>
          </p:sp>
          <p:sp>
            <p:nvSpPr>
              <p:cNvPr id="217" name="Freeform 156"/>
              <p:cNvSpPr>
                <a:spLocks/>
              </p:cNvSpPr>
              <p:nvPr/>
            </p:nvSpPr>
            <p:spPr bwMode="auto">
              <a:xfrm>
                <a:off x="4369621" y="4663511"/>
                <a:ext cx="8034" cy="6427"/>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n-US" sz="2400" dirty="0">
                  <a:latin typeface="+mj-lt"/>
                </a:endParaRPr>
              </a:p>
            </p:txBody>
          </p:sp>
          <p:sp>
            <p:nvSpPr>
              <p:cNvPr id="218" name="Freeform 159"/>
              <p:cNvSpPr>
                <a:spLocks/>
              </p:cNvSpPr>
              <p:nvPr/>
            </p:nvSpPr>
            <p:spPr bwMode="auto">
              <a:xfrm>
                <a:off x="5610057" y="3561280"/>
                <a:ext cx="89980" cy="109260"/>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endParaRPr lang="en-US" sz="2400" dirty="0">
                  <a:latin typeface="+mj-lt"/>
                </a:endParaRPr>
              </a:p>
            </p:txBody>
          </p:sp>
          <p:sp>
            <p:nvSpPr>
              <p:cNvPr id="219" name="Freeform 160"/>
              <p:cNvSpPr>
                <a:spLocks/>
              </p:cNvSpPr>
              <p:nvPr/>
            </p:nvSpPr>
            <p:spPr bwMode="auto">
              <a:xfrm>
                <a:off x="5454198" y="3570920"/>
                <a:ext cx="229770" cy="16710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grpFill/>
              <a:ln w="6350" cmpd="sng">
                <a:solidFill>
                  <a:schemeClr val="bg1"/>
                </a:solidFill>
                <a:round/>
                <a:headEnd/>
                <a:tailEnd/>
              </a:ln>
            </p:spPr>
            <p:txBody>
              <a:bodyPr/>
              <a:lstStyle/>
              <a:p>
                <a:endParaRPr lang="en-US" sz="2400" dirty="0">
                  <a:latin typeface="+mj-lt"/>
                </a:endParaRPr>
              </a:p>
            </p:txBody>
          </p:sp>
          <p:sp>
            <p:nvSpPr>
              <p:cNvPr id="220" name="Freeform 161"/>
              <p:cNvSpPr>
                <a:spLocks/>
              </p:cNvSpPr>
              <p:nvPr/>
            </p:nvSpPr>
            <p:spPr bwMode="auto">
              <a:xfrm>
                <a:off x="5593988" y="3787831"/>
                <a:ext cx="77125" cy="7873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endParaRPr lang="en-US" sz="2400" dirty="0">
                  <a:latin typeface="+mj-lt"/>
                </a:endParaRPr>
              </a:p>
            </p:txBody>
          </p:sp>
          <p:sp>
            <p:nvSpPr>
              <p:cNvPr id="221" name="Freeform 162"/>
              <p:cNvSpPr>
                <a:spLocks/>
              </p:cNvSpPr>
              <p:nvPr/>
            </p:nvSpPr>
            <p:spPr bwMode="auto">
              <a:xfrm>
                <a:off x="5528110" y="3130670"/>
                <a:ext cx="125329" cy="89979"/>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endParaRPr lang="en-US" sz="2400" dirty="0">
                  <a:latin typeface="+mj-lt"/>
                </a:endParaRPr>
              </a:p>
            </p:txBody>
          </p:sp>
          <p:sp>
            <p:nvSpPr>
              <p:cNvPr id="222" name="Freeform 163"/>
              <p:cNvSpPr>
                <a:spLocks/>
              </p:cNvSpPr>
              <p:nvPr/>
            </p:nvSpPr>
            <p:spPr bwMode="auto">
              <a:xfrm>
                <a:off x="5465447" y="3190120"/>
                <a:ext cx="187993" cy="9961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endParaRPr lang="en-US" sz="2400" dirty="0">
                  <a:latin typeface="+mj-lt"/>
                </a:endParaRPr>
              </a:p>
            </p:txBody>
          </p:sp>
          <p:sp>
            <p:nvSpPr>
              <p:cNvPr id="223" name="Freeform 164"/>
              <p:cNvSpPr>
                <a:spLocks/>
              </p:cNvSpPr>
              <p:nvPr/>
            </p:nvSpPr>
            <p:spPr bwMode="auto">
              <a:xfrm>
                <a:off x="5465447" y="3259210"/>
                <a:ext cx="147824" cy="109260"/>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endParaRPr lang="en-US" sz="2400" dirty="0">
                  <a:latin typeface="+mj-lt"/>
                </a:endParaRPr>
              </a:p>
            </p:txBody>
          </p:sp>
          <p:sp>
            <p:nvSpPr>
              <p:cNvPr id="224" name="Freeform 165"/>
              <p:cNvSpPr>
                <a:spLocks/>
              </p:cNvSpPr>
              <p:nvPr/>
            </p:nvSpPr>
            <p:spPr bwMode="auto">
              <a:xfrm>
                <a:off x="5513650" y="3268851"/>
                <a:ext cx="252265" cy="196024"/>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chemeClr val="bg1"/>
                </a:solidFill>
                <a:round/>
                <a:headEnd/>
                <a:tailEnd/>
              </a:ln>
            </p:spPr>
            <p:txBody>
              <a:bodyPr/>
              <a:lstStyle/>
              <a:p>
                <a:endParaRPr lang="en-US" sz="2400" dirty="0">
                  <a:latin typeface="+mj-lt"/>
                </a:endParaRPr>
              </a:p>
            </p:txBody>
          </p:sp>
          <p:sp>
            <p:nvSpPr>
              <p:cNvPr id="225" name="Freeform 166"/>
              <p:cNvSpPr>
                <a:spLocks/>
              </p:cNvSpPr>
              <p:nvPr/>
            </p:nvSpPr>
            <p:spPr bwMode="auto">
              <a:xfrm>
                <a:off x="5291914" y="3323481"/>
                <a:ext cx="265119" cy="22173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grpFill/>
              <a:ln w="6350" cmpd="sng">
                <a:solidFill>
                  <a:schemeClr val="bg1"/>
                </a:solidFill>
                <a:round/>
                <a:headEnd/>
                <a:tailEnd/>
              </a:ln>
            </p:spPr>
            <p:txBody>
              <a:bodyPr/>
              <a:lstStyle/>
              <a:p>
                <a:endParaRPr lang="en-US" sz="2400" dirty="0">
                  <a:latin typeface="+mj-lt"/>
                </a:endParaRPr>
              </a:p>
            </p:txBody>
          </p:sp>
          <p:sp>
            <p:nvSpPr>
              <p:cNvPr id="226" name="Freeform 167"/>
              <p:cNvSpPr>
                <a:spLocks/>
              </p:cNvSpPr>
              <p:nvPr/>
            </p:nvSpPr>
            <p:spPr bwMode="auto">
              <a:xfrm>
                <a:off x="4824341" y="3468088"/>
                <a:ext cx="332604" cy="314923"/>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endParaRPr lang="en-US" sz="2400" dirty="0">
                  <a:latin typeface="+mj-lt"/>
                </a:endParaRPr>
              </a:p>
            </p:txBody>
          </p:sp>
          <p:sp>
            <p:nvSpPr>
              <p:cNvPr id="227" name="Freeform 168"/>
              <p:cNvSpPr>
                <a:spLocks/>
              </p:cNvSpPr>
              <p:nvPr/>
            </p:nvSpPr>
            <p:spPr bwMode="auto">
              <a:xfrm>
                <a:off x="4705439" y="3787831"/>
                <a:ext cx="99621" cy="1847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endParaRPr lang="en-US" sz="2400" dirty="0">
                  <a:latin typeface="+mj-lt"/>
                </a:endParaRPr>
              </a:p>
            </p:txBody>
          </p:sp>
          <p:sp>
            <p:nvSpPr>
              <p:cNvPr id="228" name="Freeform 169"/>
              <p:cNvSpPr>
                <a:spLocks/>
              </p:cNvSpPr>
              <p:nvPr/>
            </p:nvSpPr>
            <p:spPr bwMode="auto">
              <a:xfrm>
                <a:off x="5160158" y="3760517"/>
                <a:ext cx="25709" cy="5623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endParaRPr lang="en-US" sz="2400" dirty="0">
                  <a:latin typeface="+mj-lt"/>
                </a:endParaRPr>
              </a:p>
            </p:txBody>
          </p:sp>
          <p:sp>
            <p:nvSpPr>
              <p:cNvPr id="229" name="Freeform 170"/>
              <p:cNvSpPr>
                <a:spLocks noEditPoints="1"/>
              </p:cNvSpPr>
              <p:nvPr/>
            </p:nvSpPr>
            <p:spPr bwMode="auto">
              <a:xfrm>
                <a:off x="5103921" y="3614302"/>
                <a:ext cx="306895" cy="367946"/>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30" name="Freeform 171"/>
              <p:cNvSpPr>
                <a:spLocks/>
              </p:cNvSpPr>
              <p:nvPr/>
            </p:nvSpPr>
            <p:spPr bwMode="auto">
              <a:xfrm>
                <a:off x="5092672" y="3582167"/>
                <a:ext cx="117295" cy="7873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chemeClr val="bg1"/>
                </a:solidFill>
                <a:round/>
                <a:headEnd/>
                <a:tailEnd/>
              </a:ln>
            </p:spPr>
            <p:txBody>
              <a:bodyPr/>
              <a:lstStyle/>
              <a:p>
                <a:endParaRPr lang="en-US" sz="2400" dirty="0">
                  <a:latin typeface="+mj-lt"/>
                </a:endParaRPr>
              </a:p>
            </p:txBody>
          </p:sp>
          <p:sp>
            <p:nvSpPr>
              <p:cNvPr id="231" name="Freeform 172"/>
              <p:cNvSpPr>
                <a:spLocks/>
              </p:cNvSpPr>
              <p:nvPr/>
            </p:nvSpPr>
            <p:spPr bwMode="auto">
              <a:xfrm>
                <a:off x="5176225" y="3535572"/>
                <a:ext cx="199241" cy="106045"/>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endParaRPr lang="en-US" sz="2400" dirty="0">
                  <a:latin typeface="+mj-lt"/>
                </a:endParaRPr>
              </a:p>
            </p:txBody>
          </p:sp>
          <p:sp>
            <p:nvSpPr>
              <p:cNvPr id="232" name="Freeform 173"/>
              <p:cNvSpPr>
                <a:spLocks/>
              </p:cNvSpPr>
              <p:nvPr/>
            </p:nvSpPr>
            <p:spPr bwMode="auto">
              <a:xfrm>
                <a:off x="5248530" y="3464874"/>
                <a:ext cx="163892" cy="96405"/>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chemeClr val="bg1"/>
                </a:solidFill>
                <a:round/>
                <a:headEnd/>
                <a:tailEnd/>
              </a:ln>
            </p:spPr>
            <p:txBody>
              <a:bodyPr/>
              <a:lstStyle/>
              <a:p>
                <a:endParaRPr lang="en-US" sz="2400" dirty="0">
                  <a:latin typeface="+mj-lt"/>
                </a:endParaRPr>
              </a:p>
            </p:txBody>
          </p:sp>
          <p:sp>
            <p:nvSpPr>
              <p:cNvPr id="233" name="Freeform 174"/>
              <p:cNvSpPr>
                <a:spLocks/>
              </p:cNvSpPr>
              <p:nvPr/>
            </p:nvSpPr>
            <p:spPr bwMode="auto">
              <a:xfrm>
                <a:off x="5500795" y="3713921"/>
                <a:ext cx="155858" cy="1124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endParaRPr lang="en-US" sz="2400" dirty="0">
                  <a:latin typeface="+mj-lt"/>
                </a:endParaRPr>
              </a:p>
            </p:txBody>
          </p:sp>
          <p:sp>
            <p:nvSpPr>
              <p:cNvPr id="234" name="Freeform 175"/>
              <p:cNvSpPr>
                <a:spLocks/>
              </p:cNvSpPr>
              <p:nvPr/>
            </p:nvSpPr>
            <p:spPr bwMode="auto">
              <a:xfrm>
                <a:off x="5412423" y="3648044"/>
                <a:ext cx="109261" cy="149428"/>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chemeClr val="bg1"/>
                </a:solidFill>
                <a:round/>
                <a:headEnd/>
                <a:tailEnd/>
              </a:ln>
            </p:spPr>
            <p:txBody>
              <a:bodyPr/>
              <a:lstStyle/>
              <a:p>
                <a:endParaRPr lang="en-US" sz="2400" dirty="0">
                  <a:latin typeface="+mj-lt"/>
                </a:endParaRPr>
              </a:p>
            </p:txBody>
          </p:sp>
          <p:sp>
            <p:nvSpPr>
              <p:cNvPr id="235" name="Freeform 176"/>
              <p:cNvSpPr>
                <a:spLocks/>
              </p:cNvSpPr>
              <p:nvPr/>
            </p:nvSpPr>
            <p:spPr bwMode="auto">
              <a:xfrm>
                <a:off x="5454198" y="3779798"/>
                <a:ext cx="64271" cy="5623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endParaRPr lang="en-US" sz="2400" dirty="0">
                  <a:latin typeface="+mj-lt"/>
                </a:endParaRPr>
              </a:p>
            </p:txBody>
          </p:sp>
          <p:sp>
            <p:nvSpPr>
              <p:cNvPr id="236" name="Freeform 177"/>
              <p:cNvSpPr>
                <a:spLocks/>
              </p:cNvSpPr>
              <p:nvPr/>
            </p:nvSpPr>
            <p:spPr bwMode="auto">
              <a:xfrm>
                <a:off x="5425276" y="3763730"/>
                <a:ext cx="43383" cy="1124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endParaRPr lang="en-US" sz="2400" dirty="0">
                  <a:latin typeface="+mj-lt"/>
                </a:endParaRPr>
              </a:p>
            </p:txBody>
          </p:sp>
          <p:sp>
            <p:nvSpPr>
              <p:cNvPr id="237" name="Freeform 178"/>
              <p:cNvSpPr>
                <a:spLocks/>
              </p:cNvSpPr>
              <p:nvPr/>
            </p:nvSpPr>
            <p:spPr bwMode="auto">
              <a:xfrm>
                <a:off x="5348151" y="3554853"/>
                <a:ext cx="165499" cy="106045"/>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endParaRPr lang="en-US" sz="2400" dirty="0">
                  <a:latin typeface="+mj-lt"/>
                </a:endParaRPr>
              </a:p>
            </p:txBody>
          </p:sp>
          <p:sp>
            <p:nvSpPr>
              <p:cNvPr id="238" name="Freeform 179"/>
              <p:cNvSpPr>
                <a:spLocks/>
              </p:cNvSpPr>
              <p:nvPr/>
            </p:nvSpPr>
            <p:spPr bwMode="auto">
              <a:xfrm>
                <a:off x="5362612" y="3514684"/>
                <a:ext cx="147824" cy="7712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chemeClr val="bg1"/>
                </a:solidFill>
                <a:round/>
                <a:headEnd/>
                <a:tailEnd/>
              </a:ln>
            </p:spPr>
            <p:txBody>
              <a:bodyPr/>
              <a:lstStyle/>
              <a:p>
                <a:endParaRPr lang="en-US" sz="2400" dirty="0">
                  <a:latin typeface="+mj-lt"/>
                </a:endParaRPr>
              </a:p>
            </p:txBody>
          </p:sp>
          <p:sp>
            <p:nvSpPr>
              <p:cNvPr id="239" name="Freeform 180"/>
              <p:cNvSpPr>
                <a:spLocks/>
              </p:cNvSpPr>
              <p:nvPr/>
            </p:nvSpPr>
            <p:spPr bwMode="auto">
              <a:xfrm>
                <a:off x="5282273" y="3617516"/>
                <a:ext cx="75519" cy="59450"/>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endParaRPr lang="en-US" sz="2400" dirty="0">
                  <a:latin typeface="+mj-lt"/>
                </a:endParaRPr>
              </a:p>
            </p:txBody>
          </p:sp>
          <p:sp>
            <p:nvSpPr>
              <p:cNvPr id="240" name="Freeform 181"/>
              <p:cNvSpPr>
                <a:spLocks/>
              </p:cNvSpPr>
              <p:nvPr/>
            </p:nvSpPr>
            <p:spPr bwMode="auto">
              <a:xfrm>
                <a:off x="5282273" y="3631976"/>
                <a:ext cx="152644" cy="15103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endParaRPr lang="en-US" sz="2400" dirty="0">
                  <a:latin typeface="+mj-lt"/>
                </a:endParaRPr>
              </a:p>
            </p:txBody>
          </p:sp>
          <p:sp>
            <p:nvSpPr>
              <p:cNvPr id="241" name="Freeform 182"/>
              <p:cNvSpPr>
                <a:spLocks/>
              </p:cNvSpPr>
              <p:nvPr/>
            </p:nvSpPr>
            <p:spPr bwMode="auto">
              <a:xfrm>
                <a:off x="5332083" y="3670538"/>
                <a:ext cx="106047" cy="102832"/>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endParaRPr lang="en-US" sz="2400" dirty="0">
                  <a:latin typeface="+mj-lt"/>
                </a:endParaRPr>
              </a:p>
            </p:txBody>
          </p:sp>
          <p:sp>
            <p:nvSpPr>
              <p:cNvPr id="242" name="Freeform 183"/>
              <p:cNvSpPr>
                <a:spLocks/>
              </p:cNvSpPr>
              <p:nvPr/>
            </p:nvSpPr>
            <p:spPr bwMode="auto">
              <a:xfrm>
                <a:off x="5401175" y="3734809"/>
                <a:ext cx="53024" cy="62664"/>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endParaRPr lang="en-US" sz="2400" dirty="0">
                  <a:latin typeface="+mj-lt"/>
                </a:endParaRPr>
              </a:p>
            </p:txBody>
          </p:sp>
          <p:sp>
            <p:nvSpPr>
              <p:cNvPr id="243" name="Freeform 184"/>
              <p:cNvSpPr>
                <a:spLocks noEditPoints="1"/>
              </p:cNvSpPr>
              <p:nvPr/>
            </p:nvSpPr>
            <p:spPr bwMode="auto">
              <a:xfrm>
                <a:off x="5148911" y="3206187"/>
                <a:ext cx="179959" cy="130147"/>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44" name="Freeform 185"/>
              <p:cNvSpPr>
                <a:spLocks noEditPoints="1"/>
              </p:cNvSpPr>
              <p:nvPr/>
            </p:nvSpPr>
            <p:spPr bwMode="auto">
              <a:xfrm>
                <a:off x="5092672" y="3318660"/>
                <a:ext cx="229770" cy="2860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45" name="Freeform 186"/>
              <p:cNvSpPr>
                <a:spLocks/>
              </p:cNvSpPr>
              <p:nvPr/>
            </p:nvSpPr>
            <p:spPr bwMode="auto">
              <a:xfrm>
                <a:off x="5036435" y="3376503"/>
                <a:ext cx="93193" cy="9961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chemeClr val="bg1"/>
                </a:solidFill>
                <a:round/>
                <a:headEnd/>
                <a:tailEnd/>
              </a:ln>
            </p:spPr>
            <p:txBody>
              <a:bodyPr/>
              <a:lstStyle/>
              <a:p>
                <a:endParaRPr lang="en-US" sz="2400" dirty="0">
                  <a:latin typeface="+mj-lt"/>
                </a:endParaRPr>
              </a:p>
            </p:txBody>
          </p:sp>
          <p:sp>
            <p:nvSpPr>
              <p:cNvPr id="246" name="Freeform 187"/>
              <p:cNvSpPr>
                <a:spLocks/>
              </p:cNvSpPr>
              <p:nvPr/>
            </p:nvSpPr>
            <p:spPr bwMode="auto">
              <a:xfrm>
                <a:off x="5010727" y="3448807"/>
                <a:ext cx="106047" cy="7873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chemeClr val="bg1"/>
                </a:solidFill>
                <a:round/>
                <a:headEnd/>
                <a:tailEnd/>
              </a:ln>
            </p:spPr>
            <p:txBody>
              <a:bodyPr/>
              <a:lstStyle/>
              <a:p>
                <a:endParaRPr lang="en-US" sz="2400" dirty="0">
                  <a:latin typeface="+mj-lt"/>
                </a:endParaRPr>
              </a:p>
            </p:txBody>
          </p:sp>
          <p:sp>
            <p:nvSpPr>
              <p:cNvPr id="247" name="Freeform 188"/>
              <p:cNvSpPr>
                <a:spLocks/>
              </p:cNvSpPr>
              <p:nvPr/>
            </p:nvSpPr>
            <p:spPr bwMode="auto">
              <a:xfrm>
                <a:off x="5086246" y="3495403"/>
                <a:ext cx="30529" cy="32135"/>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n-US" sz="2400" dirty="0">
                  <a:latin typeface="+mj-lt"/>
                </a:endParaRPr>
              </a:p>
            </p:txBody>
          </p:sp>
          <p:sp>
            <p:nvSpPr>
              <p:cNvPr id="248" name="Freeform 189"/>
              <p:cNvSpPr>
                <a:spLocks/>
              </p:cNvSpPr>
              <p:nvPr/>
            </p:nvSpPr>
            <p:spPr bwMode="auto">
              <a:xfrm>
                <a:off x="5484728" y="3170838"/>
                <a:ext cx="43383" cy="28921"/>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n-US" sz="2400" dirty="0">
                  <a:latin typeface="+mj-lt"/>
                </a:endParaRPr>
              </a:p>
            </p:txBody>
          </p:sp>
          <p:sp>
            <p:nvSpPr>
              <p:cNvPr id="249" name="Freeform 190"/>
              <p:cNvSpPr>
                <a:spLocks/>
              </p:cNvSpPr>
              <p:nvPr/>
            </p:nvSpPr>
            <p:spPr bwMode="auto">
              <a:xfrm>
                <a:off x="5494369" y="3153165"/>
                <a:ext cx="27315" cy="17674"/>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n-US" sz="2400" dirty="0">
                  <a:latin typeface="+mj-lt"/>
                </a:endParaRPr>
              </a:p>
            </p:txBody>
          </p:sp>
          <p:sp>
            <p:nvSpPr>
              <p:cNvPr id="250" name="Freeform 191"/>
              <p:cNvSpPr>
                <a:spLocks/>
              </p:cNvSpPr>
              <p:nvPr/>
            </p:nvSpPr>
            <p:spPr bwMode="auto">
              <a:xfrm>
                <a:off x="5518470" y="3167625"/>
                <a:ext cx="9641" cy="12854"/>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251" name="Freeform 192"/>
              <p:cNvSpPr>
                <a:spLocks/>
              </p:cNvSpPr>
              <p:nvPr/>
            </p:nvSpPr>
            <p:spPr bwMode="auto">
              <a:xfrm>
                <a:off x="5518470" y="3159591"/>
                <a:ext cx="9641" cy="3213"/>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n-US" sz="2400" dirty="0">
                  <a:latin typeface="+mj-lt"/>
                </a:endParaRPr>
              </a:p>
            </p:txBody>
          </p:sp>
          <p:sp>
            <p:nvSpPr>
              <p:cNvPr id="252" name="Freeform 193"/>
              <p:cNvSpPr>
                <a:spLocks noEditPoints="1"/>
              </p:cNvSpPr>
              <p:nvPr/>
            </p:nvSpPr>
            <p:spPr bwMode="auto">
              <a:xfrm>
                <a:off x="5222822" y="2732195"/>
                <a:ext cx="324570" cy="576824"/>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53" name="Freeform 194"/>
              <p:cNvSpPr>
                <a:spLocks/>
              </p:cNvSpPr>
              <p:nvPr/>
            </p:nvSpPr>
            <p:spPr bwMode="auto">
              <a:xfrm>
                <a:off x="6064776" y="3791045"/>
                <a:ext cx="130149" cy="131754"/>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endParaRPr lang="en-US" sz="2400" dirty="0">
                  <a:latin typeface="+mj-lt"/>
                </a:endParaRPr>
              </a:p>
            </p:txBody>
          </p:sp>
          <p:sp>
            <p:nvSpPr>
              <p:cNvPr id="254" name="Freeform 195"/>
              <p:cNvSpPr>
                <a:spLocks/>
              </p:cNvSpPr>
              <p:nvPr/>
            </p:nvSpPr>
            <p:spPr bwMode="auto">
              <a:xfrm>
                <a:off x="6055135" y="3869776"/>
                <a:ext cx="36956" cy="3374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255" name="Freeform 196"/>
              <p:cNvSpPr>
                <a:spLocks/>
              </p:cNvSpPr>
              <p:nvPr/>
            </p:nvSpPr>
            <p:spPr bwMode="auto">
              <a:xfrm>
                <a:off x="6021392" y="3816752"/>
                <a:ext cx="80339" cy="8676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endParaRPr lang="en-US" sz="2400" dirty="0">
                  <a:latin typeface="+mj-lt"/>
                </a:endParaRPr>
              </a:p>
            </p:txBody>
          </p:sp>
          <p:sp>
            <p:nvSpPr>
              <p:cNvPr id="256" name="Freeform 197"/>
              <p:cNvSpPr>
                <a:spLocks/>
              </p:cNvSpPr>
              <p:nvPr/>
            </p:nvSpPr>
            <p:spPr bwMode="auto">
              <a:xfrm>
                <a:off x="5933020" y="3738022"/>
                <a:ext cx="175139" cy="91585"/>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grpFill/>
              <a:ln w="6350" cmpd="sng">
                <a:solidFill>
                  <a:schemeClr val="bg1"/>
                </a:solidFill>
                <a:round/>
                <a:headEnd/>
                <a:tailEnd/>
              </a:ln>
            </p:spPr>
            <p:txBody>
              <a:bodyPr/>
              <a:lstStyle/>
              <a:p>
                <a:endParaRPr lang="en-US" sz="2400" dirty="0">
                  <a:latin typeface="+mj-lt"/>
                </a:endParaRPr>
              </a:p>
            </p:txBody>
          </p:sp>
          <p:sp>
            <p:nvSpPr>
              <p:cNvPr id="257" name="Freeform 198"/>
              <p:cNvSpPr>
                <a:spLocks/>
              </p:cNvSpPr>
              <p:nvPr/>
            </p:nvSpPr>
            <p:spPr bwMode="auto">
              <a:xfrm>
                <a:off x="6085664" y="3289738"/>
                <a:ext cx="1023520" cy="557543"/>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chemeClr val="bg1"/>
                </a:solidFill>
                <a:round/>
                <a:headEnd/>
                <a:tailEnd/>
              </a:ln>
            </p:spPr>
            <p:txBody>
              <a:bodyPr/>
              <a:lstStyle/>
              <a:p>
                <a:endParaRPr lang="en-US" sz="2400" dirty="0">
                  <a:latin typeface="+mj-lt"/>
                </a:endParaRPr>
              </a:p>
            </p:txBody>
          </p:sp>
          <p:sp>
            <p:nvSpPr>
              <p:cNvPr id="258" name="Freeform 199"/>
              <p:cNvSpPr>
                <a:spLocks noEditPoints="1"/>
              </p:cNvSpPr>
              <p:nvPr/>
            </p:nvSpPr>
            <p:spPr bwMode="auto">
              <a:xfrm>
                <a:off x="5434917" y="2682386"/>
                <a:ext cx="298861" cy="44828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59" name="Freeform 200"/>
              <p:cNvSpPr>
                <a:spLocks noEditPoints="1"/>
              </p:cNvSpPr>
              <p:nvPr/>
            </p:nvSpPr>
            <p:spPr bwMode="auto">
              <a:xfrm>
                <a:off x="5063750" y="2165013"/>
                <a:ext cx="660387" cy="1034748"/>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60" name="Freeform 201"/>
              <p:cNvSpPr>
                <a:spLocks noEditPoints="1"/>
              </p:cNvSpPr>
              <p:nvPr/>
            </p:nvSpPr>
            <p:spPr bwMode="auto">
              <a:xfrm>
                <a:off x="4739181" y="3084074"/>
                <a:ext cx="257085" cy="420969"/>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61" name="Freeform 202"/>
              <p:cNvSpPr>
                <a:spLocks/>
              </p:cNvSpPr>
              <p:nvPr/>
            </p:nvSpPr>
            <p:spPr bwMode="auto">
              <a:xfrm>
                <a:off x="4764889" y="3027837"/>
                <a:ext cx="12854" cy="9640"/>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262" name="Freeform 203"/>
              <p:cNvSpPr>
                <a:spLocks/>
              </p:cNvSpPr>
              <p:nvPr/>
            </p:nvSpPr>
            <p:spPr bwMode="auto">
              <a:xfrm>
                <a:off x="4780957" y="3037478"/>
                <a:ext cx="6427" cy="9640"/>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263" name="Freeform 204"/>
              <p:cNvSpPr>
                <a:spLocks/>
              </p:cNvSpPr>
              <p:nvPr/>
            </p:nvSpPr>
            <p:spPr bwMode="auto">
              <a:xfrm>
                <a:off x="4777744" y="3053546"/>
                <a:ext cx="9641" cy="1124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n-US" sz="2400" dirty="0">
                  <a:latin typeface="+mj-lt"/>
                </a:endParaRPr>
              </a:p>
            </p:txBody>
          </p:sp>
          <p:sp>
            <p:nvSpPr>
              <p:cNvPr id="264" name="Freeform 205"/>
              <p:cNvSpPr>
                <a:spLocks/>
              </p:cNvSpPr>
              <p:nvPr/>
            </p:nvSpPr>
            <p:spPr bwMode="auto">
              <a:xfrm>
                <a:off x="4774530" y="3021411"/>
                <a:ext cx="12854" cy="19281"/>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265" name="Freeform 206"/>
              <p:cNvSpPr>
                <a:spLocks/>
              </p:cNvSpPr>
              <p:nvPr/>
            </p:nvSpPr>
            <p:spPr bwMode="auto">
              <a:xfrm>
                <a:off x="4777744" y="3021411"/>
                <a:ext cx="12854" cy="9640"/>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266" name="Freeform 207"/>
              <p:cNvSpPr>
                <a:spLocks/>
              </p:cNvSpPr>
              <p:nvPr/>
            </p:nvSpPr>
            <p:spPr bwMode="auto">
              <a:xfrm>
                <a:off x="4787385" y="3018197"/>
                <a:ext cx="8034" cy="9640"/>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n-US" sz="2400" dirty="0">
                  <a:latin typeface="+mj-lt"/>
                </a:endParaRPr>
              </a:p>
            </p:txBody>
          </p:sp>
          <p:sp>
            <p:nvSpPr>
              <p:cNvPr id="267" name="Freeform 208"/>
              <p:cNvSpPr>
                <a:spLocks/>
              </p:cNvSpPr>
              <p:nvPr/>
            </p:nvSpPr>
            <p:spPr bwMode="auto">
              <a:xfrm>
                <a:off x="4787385" y="3018197"/>
                <a:ext cx="3213" cy="9640"/>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268" name="Freeform 209"/>
              <p:cNvSpPr>
                <a:spLocks noEditPoints="1"/>
              </p:cNvSpPr>
              <p:nvPr/>
            </p:nvSpPr>
            <p:spPr bwMode="auto">
              <a:xfrm>
                <a:off x="4715080" y="3729988"/>
                <a:ext cx="342245" cy="273148"/>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69" name="Freeform 210"/>
              <p:cNvSpPr>
                <a:spLocks noEditPoints="1"/>
              </p:cNvSpPr>
              <p:nvPr/>
            </p:nvSpPr>
            <p:spPr bwMode="auto">
              <a:xfrm>
                <a:off x="7843484" y="4559073"/>
                <a:ext cx="241017" cy="457924"/>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70" name="Freeform 211"/>
              <p:cNvSpPr>
                <a:spLocks/>
              </p:cNvSpPr>
              <p:nvPr/>
            </p:nvSpPr>
            <p:spPr bwMode="auto">
              <a:xfrm>
                <a:off x="9315295" y="5667731"/>
                <a:ext cx="56237" cy="27315"/>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chemeClr val="bg1"/>
                </a:solidFill>
                <a:round/>
                <a:headEnd/>
                <a:tailEnd/>
              </a:ln>
            </p:spPr>
            <p:txBody>
              <a:bodyPr/>
              <a:lstStyle/>
              <a:p>
                <a:endParaRPr lang="en-US" sz="2400" dirty="0">
                  <a:latin typeface="+mj-lt"/>
                </a:endParaRPr>
              </a:p>
            </p:txBody>
          </p:sp>
          <p:sp>
            <p:nvSpPr>
              <p:cNvPr id="271" name="Freeform 212"/>
              <p:cNvSpPr>
                <a:spLocks/>
              </p:cNvSpPr>
              <p:nvPr/>
            </p:nvSpPr>
            <p:spPr bwMode="auto">
              <a:xfrm>
                <a:off x="9355465" y="5624349"/>
                <a:ext cx="49810" cy="33742"/>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chemeClr val="bg1"/>
                </a:solidFill>
                <a:round/>
                <a:headEnd/>
                <a:tailEnd/>
              </a:ln>
            </p:spPr>
            <p:txBody>
              <a:bodyPr/>
              <a:lstStyle/>
              <a:p>
                <a:endParaRPr lang="en-US" sz="2400" dirty="0">
                  <a:latin typeface="+mj-lt"/>
                </a:endParaRPr>
              </a:p>
            </p:txBody>
          </p:sp>
          <p:sp>
            <p:nvSpPr>
              <p:cNvPr id="272" name="Freeform 213"/>
              <p:cNvSpPr>
                <a:spLocks/>
              </p:cNvSpPr>
              <p:nvPr/>
            </p:nvSpPr>
            <p:spPr bwMode="auto">
              <a:xfrm>
                <a:off x="7653883" y="4922198"/>
                <a:ext cx="245837" cy="194416"/>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73" name="Freeform 214"/>
              <p:cNvSpPr>
                <a:spLocks/>
              </p:cNvSpPr>
              <p:nvPr/>
            </p:nvSpPr>
            <p:spPr bwMode="auto">
              <a:xfrm>
                <a:off x="7766357" y="4978435"/>
                <a:ext cx="30529" cy="38562"/>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endParaRPr lang="en-US" sz="2400" dirty="0">
                  <a:latin typeface="+mj-lt"/>
                </a:endParaRPr>
              </a:p>
            </p:txBody>
          </p:sp>
          <p:sp>
            <p:nvSpPr>
              <p:cNvPr id="274" name="Freeform 215"/>
              <p:cNvSpPr>
                <a:spLocks/>
              </p:cNvSpPr>
              <p:nvPr/>
            </p:nvSpPr>
            <p:spPr bwMode="auto">
              <a:xfrm>
                <a:off x="7792066" y="4984862"/>
                <a:ext cx="8034" cy="25708"/>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275" name="Freeform 216"/>
              <p:cNvSpPr>
                <a:spLocks noEditPoints="1"/>
              </p:cNvSpPr>
              <p:nvPr/>
            </p:nvSpPr>
            <p:spPr bwMode="auto">
              <a:xfrm>
                <a:off x="8413891" y="5176065"/>
                <a:ext cx="393661" cy="313317"/>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76" name="Freeform 217"/>
              <p:cNvSpPr>
                <a:spLocks noEditPoints="1"/>
              </p:cNvSpPr>
              <p:nvPr/>
            </p:nvSpPr>
            <p:spPr bwMode="auto">
              <a:xfrm>
                <a:off x="8797911" y="5333527"/>
                <a:ext cx="165499" cy="16549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77" name="Freeform 218"/>
              <p:cNvSpPr>
                <a:spLocks noEditPoints="1"/>
              </p:cNvSpPr>
              <p:nvPr/>
            </p:nvSpPr>
            <p:spPr bwMode="auto">
              <a:xfrm>
                <a:off x="9063030" y="5580966"/>
                <a:ext cx="77125" cy="162282"/>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78" name="Freeform 219"/>
              <p:cNvSpPr>
                <a:spLocks noEditPoints="1"/>
              </p:cNvSpPr>
              <p:nvPr/>
            </p:nvSpPr>
            <p:spPr bwMode="auto">
              <a:xfrm>
                <a:off x="8993939" y="5754496"/>
                <a:ext cx="118902" cy="7230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79" name="Freeform 220"/>
              <p:cNvSpPr>
                <a:spLocks/>
              </p:cNvSpPr>
              <p:nvPr/>
            </p:nvSpPr>
            <p:spPr bwMode="auto">
              <a:xfrm>
                <a:off x="7427327" y="4925412"/>
                <a:ext cx="102834" cy="178350"/>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chemeClr val="bg1"/>
                </a:solidFill>
                <a:round/>
                <a:headEnd/>
                <a:tailEnd/>
              </a:ln>
            </p:spPr>
            <p:txBody>
              <a:bodyPr/>
              <a:lstStyle/>
              <a:p>
                <a:endParaRPr lang="en-US" sz="2400" dirty="0">
                  <a:latin typeface="+mj-lt"/>
                </a:endParaRPr>
              </a:p>
            </p:txBody>
          </p:sp>
          <p:sp>
            <p:nvSpPr>
              <p:cNvPr id="280" name="Freeform 221"/>
              <p:cNvSpPr>
                <a:spLocks/>
              </p:cNvSpPr>
              <p:nvPr/>
            </p:nvSpPr>
            <p:spPr bwMode="auto">
              <a:xfrm>
                <a:off x="7510880" y="5090908"/>
                <a:ext cx="9641" cy="12854"/>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n-US" sz="2400" dirty="0">
                  <a:latin typeface="+mj-lt"/>
                </a:endParaRPr>
              </a:p>
            </p:txBody>
          </p:sp>
          <p:sp>
            <p:nvSpPr>
              <p:cNvPr id="281" name="Freeform 222"/>
              <p:cNvSpPr>
                <a:spLocks noEditPoints="1"/>
              </p:cNvSpPr>
              <p:nvPr/>
            </p:nvSpPr>
            <p:spPr bwMode="auto">
              <a:xfrm>
                <a:off x="7298784" y="4957547"/>
                <a:ext cx="1115107" cy="510947"/>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82" name="Freeform 223"/>
              <p:cNvSpPr>
                <a:spLocks/>
              </p:cNvSpPr>
              <p:nvPr/>
            </p:nvSpPr>
            <p:spPr bwMode="auto">
              <a:xfrm>
                <a:off x="6201352" y="4321274"/>
                <a:ext cx="22495" cy="5302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n-US" sz="2400" dirty="0">
                  <a:latin typeface="+mj-lt"/>
                </a:endParaRPr>
              </a:p>
            </p:txBody>
          </p:sp>
          <p:sp>
            <p:nvSpPr>
              <p:cNvPr id="283" name="Freeform 224"/>
              <p:cNvSpPr>
                <a:spLocks/>
              </p:cNvSpPr>
              <p:nvPr/>
            </p:nvSpPr>
            <p:spPr bwMode="auto">
              <a:xfrm>
                <a:off x="6336322" y="4318059"/>
                <a:ext cx="11247" cy="2249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n-US" sz="2400" dirty="0">
                  <a:latin typeface="+mj-lt"/>
                </a:endParaRPr>
              </a:p>
            </p:txBody>
          </p:sp>
          <p:sp>
            <p:nvSpPr>
              <p:cNvPr id="284" name="Freeform 225"/>
              <p:cNvSpPr>
                <a:spLocks/>
              </p:cNvSpPr>
              <p:nvPr/>
            </p:nvSpPr>
            <p:spPr bwMode="auto">
              <a:xfrm>
                <a:off x="6210993" y="4327700"/>
                <a:ext cx="133363" cy="11890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endParaRPr lang="en-US" sz="2400" dirty="0">
                  <a:latin typeface="+mj-lt"/>
                </a:endParaRPr>
              </a:p>
            </p:txBody>
          </p:sp>
          <p:sp>
            <p:nvSpPr>
              <p:cNvPr id="285" name="Freeform 226"/>
              <p:cNvSpPr>
                <a:spLocks/>
              </p:cNvSpPr>
              <p:nvPr/>
            </p:nvSpPr>
            <p:spPr bwMode="auto">
              <a:xfrm>
                <a:off x="6313828" y="4293959"/>
                <a:ext cx="30529" cy="17674"/>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n-US" sz="2400" dirty="0">
                  <a:latin typeface="+mj-lt"/>
                </a:endParaRPr>
              </a:p>
            </p:txBody>
          </p:sp>
          <p:sp>
            <p:nvSpPr>
              <p:cNvPr id="286" name="Freeform 227"/>
              <p:cNvSpPr>
                <a:spLocks/>
              </p:cNvSpPr>
              <p:nvPr/>
            </p:nvSpPr>
            <p:spPr bwMode="auto">
              <a:xfrm>
                <a:off x="6138688" y="4199160"/>
                <a:ext cx="6427" cy="16068"/>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n-US" sz="2400" dirty="0">
                  <a:latin typeface="+mj-lt"/>
                </a:endParaRPr>
              </a:p>
            </p:txBody>
          </p:sp>
          <p:sp>
            <p:nvSpPr>
              <p:cNvPr id="287" name="Freeform 228"/>
              <p:cNvSpPr>
                <a:spLocks/>
              </p:cNvSpPr>
              <p:nvPr/>
            </p:nvSpPr>
            <p:spPr bwMode="auto">
              <a:xfrm>
                <a:off x="5812512" y="4112396"/>
                <a:ext cx="17675" cy="4659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n-US" sz="2400" dirty="0">
                  <a:latin typeface="+mj-lt"/>
                </a:endParaRPr>
              </a:p>
            </p:txBody>
          </p:sp>
          <p:sp>
            <p:nvSpPr>
              <p:cNvPr id="288" name="Freeform 229"/>
              <p:cNvSpPr>
                <a:spLocks/>
              </p:cNvSpPr>
              <p:nvPr/>
            </p:nvSpPr>
            <p:spPr bwMode="auto">
              <a:xfrm>
                <a:off x="5799657" y="4088294"/>
                <a:ext cx="30529" cy="126933"/>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endParaRPr lang="en-US" sz="2400" dirty="0">
                  <a:latin typeface="+mj-lt"/>
                </a:endParaRPr>
              </a:p>
            </p:txBody>
          </p:sp>
          <p:sp>
            <p:nvSpPr>
              <p:cNvPr id="289" name="Freeform 230"/>
              <p:cNvSpPr>
                <a:spLocks/>
              </p:cNvSpPr>
              <p:nvPr/>
            </p:nvSpPr>
            <p:spPr bwMode="auto">
              <a:xfrm>
                <a:off x="5793230" y="4147744"/>
                <a:ext cx="12854" cy="14460"/>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n-US" sz="2400" dirty="0">
                  <a:latin typeface="+mj-lt"/>
                </a:endParaRPr>
              </a:p>
            </p:txBody>
          </p:sp>
          <p:sp>
            <p:nvSpPr>
              <p:cNvPr id="290" name="Freeform 231"/>
              <p:cNvSpPr>
                <a:spLocks noEditPoints="1"/>
              </p:cNvSpPr>
              <p:nvPr/>
            </p:nvSpPr>
            <p:spPr bwMode="auto">
              <a:xfrm>
                <a:off x="5434918" y="3797473"/>
                <a:ext cx="212095" cy="244227"/>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91" name="Freeform 235"/>
              <p:cNvSpPr>
                <a:spLocks/>
              </p:cNvSpPr>
              <p:nvPr/>
            </p:nvSpPr>
            <p:spPr bwMode="auto">
              <a:xfrm>
                <a:off x="6648037" y="6712119"/>
                <a:ext cx="46597" cy="43383"/>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chemeClr val="bg1"/>
                </a:solidFill>
                <a:round/>
                <a:headEnd/>
                <a:tailEnd/>
              </a:ln>
            </p:spPr>
            <p:txBody>
              <a:bodyPr/>
              <a:lstStyle/>
              <a:p>
                <a:endParaRPr lang="en-US" sz="2400" dirty="0">
                  <a:latin typeface="+mj-lt"/>
                </a:endParaRPr>
              </a:p>
            </p:txBody>
          </p:sp>
          <p:sp>
            <p:nvSpPr>
              <p:cNvPr id="292" name="Freeform 236"/>
              <p:cNvSpPr>
                <a:spLocks noEditPoints="1"/>
              </p:cNvSpPr>
              <p:nvPr/>
            </p:nvSpPr>
            <p:spPr bwMode="auto">
              <a:xfrm>
                <a:off x="8008981" y="3667325"/>
                <a:ext cx="546306" cy="719825"/>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93" name="Freeform 237"/>
              <p:cNvSpPr>
                <a:spLocks noEditPoints="1"/>
              </p:cNvSpPr>
              <p:nvPr/>
            </p:nvSpPr>
            <p:spPr bwMode="auto">
              <a:xfrm>
                <a:off x="5431704" y="2102349"/>
                <a:ext cx="4235476" cy="1724045"/>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94" name="Freeform 238"/>
              <p:cNvSpPr>
                <a:spLocks noEditPoints="1"/>
              </p:cNvSpPr>
              <p:nvPr/>
            </p:nvSpPr>
            <p:spPr bwMode="auto">
              <a:xfrm>
                <a:off x="7739042" y="5455640"/>
                <a:ext cx="1015486" cy="107813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chemeClr val="bg1"/>
                </a:solidFill>
                <a:round/>
                <a:headEnd/>
                <a:tailEnd/>
              </a:ln>
            </p:spPr>
            <p:txBody>
              <a:bodyPr/>
              <a:lstStyle/>
              <a:p>
                <a:endParaRPr lang="en-US" sz="2400" dirty="0">
                  <a:latin typeface="+mj-lt"/>
                </a:endParaRPr>
              </a:p>
            </p:txBody>
          </p:sp>
          <p:sp>
            <p:nvSpPr>
              <p:cNvPr id="295" name="Freeform 273"/>
              <p:cNvSpPr>
                <a:spLocks/>
              </p:cNvSpPr>
              <p:nvPr/>
            </p:nvSpPr>
            <p:spPr bwMode="auto">
              <a:xfrm>
                <a:off x="4522266" y="4102755"/>
                <a:ext cx="17675" cy="9640"/>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n-US" sz="2400" dirty="0">
                  <a:latin typeface="+mj-lt"/>
                </a:endParaRPr>
              </a:p>
            </p:txBody>
          </p:sp>
          <p:sp>
            <p:nvSpPr>
              <p:cNvPr id="296" name="Freeform 274"/>
              <p:cNvSpPr>
                <a:spLocks/>
              </p:cNvSpPr>
              <p:nvPr/>
            </p:nvSpPr>
            <p:spPr bwMode="auto">
              <a:xfrm>
                <a:off x="6014965" y="5478134"/>
                <a:ext cx="12854" cy="20888"/>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n-US" sz="2400" dirty="0">
                  <a:latin typeface="+mj-lt"/>
                </a:endParaRPr>
              </a:p>
            </p:txBody>
          </p:sp>
          <p:sp>
            <p:nvSpPr>
              <p:cNvPr id="297" name="Freeform 275"/>
              <p:cNvSpPr>
                <a:spLocks/>
              </p:cNvSpPr>
              <p:nvPr/>
            </p:nvSpPr>
            <p:spPr bwMode="auto">
              <a:xfrm>
                <a:off x="6058349" y="5518304"/>
                <a:ext cx="9641" cy="16068"/>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n-US" sz="2400" dirty="0">
                  <a:latin typeface="+mj-lt"/>
                </a:endParaRPr>
              </a:p>
            </p:txBody>
          </p:sp>
          <p:sp>
            <p:nvSpPr>
              <p:cNvPr id="298" name="Freeform 276"/>
              <p:cNvSpPr>
                <a:spLocks/>
              </p:cNvSpPr>
              <p:nvPr/>
            </p:nvSpPr>
            <p:spPr bwMode="auto">
              <a:xfrm>
                <a:off x="6039068" y="5502236"/>
                <a:ext cx="9641" cy="9640"/>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n-US" sz="2400" dirty="0">
                  <a:latin typeface="+mj-lt"/>
                </a:endParaRPr>
              </a:p>
            </p:txBody>
          </p:sp>
          <p:sp>
            <p:nvSpPr>
              <p:cNvPr id="299" name="Freeform 277"/>
              <p:cNvSpPr>
                <a:spLocks/>
              </p:cNvSpPr>
              <p:nvPr/>
            </p:nvSpPr>
            <p:spPr bwMode="auto">
              <a:xfrm>
                <a:off x="5674328" y="5163211"/>
                <a:ext cx="274759" cy="33581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endParaRPr lang="en-US" sz="2400" dirty="0">
                  <a:latin typeface="+mj-lt"/>
                </a:endParaRPr>
              </a:p>
            </p:txBody>
          </p:sp>
          <p:sp>
            <p:nvSpPr>
              <p:cNvPr id="300" name="Freeform 278"/>
              <p:cNvSpPr>
                <a:spLocks/>
              </p:cNvSpPr>
              <p:nvPr/>
            </p:nvSpPr>
            <p:spPr bwMode="auto">
              <a:xfrm>
                <a:off x="5915346" y="5302998"/>
                <a:ext cx="14460" cy="30528"/>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n-US" sz="2400" dirty="0">
                  <a:latin typeface="+mj-lt"/>
                </a:endParaRPr>
              </a:p>
            </p:txBody>
          </p:sp>
          <p:sp>
            <p:nvSpPr>
              <p:cNvPr id="301" name="Freeform 279"/>
              <p:cNvSpPr>
                <a:spLocks/>
              </p:cNvSpPr>
              <p:nvPr/>
            </p:nvSpPr>
            <p:spPr bwMode="auto">
              <a:xfrm>
                <a:off x="5924986" y="5282111"/>
                <a:ext cx="8034" cy="17674"/>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n-US" sz="2400" dirty="0">
                  <a:latin typeface="+mj-lt"/>
                </a:endParaRPr>
              </a:p>
            </p:txBody>
          </p:sp>
          <p:sp>
            <p:nvSpPr>
              <p:cNvPr id="302" name="Freeform 280"/>
              <p:cNvSpPr>
                <a:spLocks/>
              </p:cNvSpPr>
              <p:nvPr/>
            </p:nvSpPr>
            <p:spPr bwMode="auto">
              <a:xfrm>
                <a:off x="5924986" y="5362448"/>
                <a:ext cx="14460" cy="16068"/>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n-US" sz="2400" dirty="0">
                  <a:latin typeface="+mj-lt"/>
                </a:endParaRPr>
              </a:p>
            </p:txBody>
          </p:sp>
          <p:sp>
            <p:nvSpPr>
              <p:cNvPr id="303" name="Freeform 281"/>
              <p:cNvSpPr>
                <a:spLocks/>
              </p:cNvSpPr>
              <p:nvPr/>
            </p:nvSpPr>
            <p:spPr bwMode="auto">
              <a:xfrm>
                <a:off x="6310614" y="5773777"/>
                <a:ext cx="25709" cy="24102"/>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grpFill/>
              <a:ln w="6350" cmpd="sng">
                <a:solidFill>
                  <a:schemeClr val="bg1"/>
                </a:solidFill>
                <a:round/>
                <a:headEnd/>
                <a:tailEnd/>
              </a:ln>
            </p:spPr>
            <p:txBody>
              <a:bodyPr/>
              <a:lstStyle/>
              <a:p>
                <a:endParaRPr lang="en-US" sz="2400" dirty="0">
                  <a:latin typeface="+mj-lt"/>
                </a:endParaRPr>
              </a:p>
            </p:txBody>
          </p:sp>
          <p:sp>
            <p:nvSpPr>
              <p:cNvPr id="304" name="Freeform 282"/>
              <p:cNvSpPr>
                <a:spLocks/>
              </p:cNvSpPr>
              <p:nvPr/>
            </p:nvSpPr>
            <p:spPr bwMode="auto">
              <a:xfrm>
                <a:off x="6357210" y="5743248"/>
                <a:ext cx="25709" cy="27315"/>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chemeClr val="bg1"/>
                </a:solidFill>
                <a:round/>
                <a:headEnd/>
                <a:tailEnd/>
              </a:ln>
            </p:spPr>
            <p:txBody>
              <a:bodyPr/>
              <a:lstStyle/>
              <a:p>
                <a:endParaRPr lang="en-US" sz="2400" dirty="0">
                  <a:latin typeface="+mj-lt"/>
                </a:endParaRPr>
              </a:p>
            </p:txBody>
          </p:sp>
          <p:sp>
            <p:nvSpPr>
              <p:cNvPr id="305" name="Freeform 283"/>
              <p:cNvSpPr>
                <a:spLocks/>
              </p:cNvSpPr>
              <p:nvPr/>
            </p:nvSpPr>
            <p:spPr bwMode="auto">
              <a:xfrm>
                <a:off x="5354579" y="3747663"/>
                <a:ext cx="20888" cy="6427"/>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n-US" sz="2400" dirty="0">
                  <a:latin typeface="+mj-lt"/>
                </a:endParaRPr>
              </a:p>
            </p:txBody>
          </p:sp>
          <p:sp>
            <p:nvSpPr>
              <p:cNvPr id="306" name="Freeform 284"/>
              <p:cNvSpPr>
                <a:spLocks/>
              </p:cNvSpPr>
              <p:nvPr/>
            </p:nvSpPr>
            <p:spPr bwMode="auto">
              <a:xfrm>
                <a:off x="5354579" y="3744449"/>
                <a:ext cx="17675" cy="3213"/>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n-US" sz="2400" dirty="0">
                  <a:latin typeface="+mj-lt"/>
                </a:endParaRPr>
              </a:p>
            </p:txBody>
          </p:sp>
          <p:sp>
            <p:nvSpPr>
              <p:cNvPr id="307" name="Freeform 285"/>
              <p:cNvSpPr>
                <a:spLocks/>
              </p:cNvSpPr>
              <p:nvPr/>
            </p:nvSpPr>
            <p:spPr bwMode="auto">
              <a:xfrm>
                <a:off x="5357792" y="3760517"/>
                <a:ext cx="14460" cy="3213"/>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n-US" sz="2400" dirty="0">
                  <a:latin typeface="+mj-lt"/>
                </a:endParaRPr>
              </a:p>
            </p:txBody>
          </p:sp>
          <p:sp>
            <p:nvSpPr>
              <p:cNvPr id="308" name="Freeform 286"/>
              <p:cNvSpPr>
                <a:spLocks/>
              </p:cNvSpPr>
              <p:nvPr/>
            </p:nvSpPr>
            <p:spPr bwMode="auto">
              <a:xfrm>
                <a:off x="5304768" y="3681786"/>
                <a:ext cx="8034" cy="9640"/>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n-US" sz="2400" dirty="0">
                  <a:latin typeface="+mj-lt"/>
                </a:endParaRPr>
              </a:p>
            </p:txBody>
          </p:sp>
          <p:sp>
            <p:nvSpPr>
              <p:cNvPr id="309" name="Freeform 287"/>
              <p:cNvSpPr>
                <a:spLocks/>
              </p:cNvSpPr>
              <p:nvPr/>
            </p:nvSpPr>
            <p:spPr bwMode="auto">
              <a:xfrm>
                <a:off x="5301555" y="3681786"/>
                <a:ext cx="8034" cy="2249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n-US" sz="2400" dirty="0">
                  <a:latin typeface="+mj-lt"/>
                </a:endParaRPr>
              </a:p>
            </p:txBody>
          </p:sp>
          <p:sp>
            <p:nvSpPr>
              <p:cNvPr id="310" name="Freeform 288"/>
              <p:cNvSpPr>
                <a:spLocks/>
              </p:cNvSpPr>
              <p:nvPr/>
            </p:nvSpPr>
            <p:spPr bwMode="auto">
              <a:xfrm>
                <a:off x="5309589" y="3694640"/>
                <a:ext cx="12854" cy="19281"/>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n-US" sz="2400" dirty="0">
                  <a:latin typeface="+mj-lt"/>
                </a:endParaRPr>
              </a:p>
            </p:txBody>
          </p:sp>
          <p:sp>
            <p:nvSpPr>
              <p:cNvPr id="311" name="Freeform 301"/>
              <p:cNvSpPr>
                <a:spLocks/>
              </p:cNvSpPr>
              <p:nvPr/>
            </p:nvSpPr>
            <p:spPr bwMode="auto">
              <a:xfrm>
                <a:off x="4986626" y="3770158"/>
                <a:ext cx="6427" cy="9640"/>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n-US" sz="2400" dirty="0">
                  <a:latin typeface="+mj-lt"/>
                </a:endParaRPr>
              </a:p>
            </p:txBody>
          </p:sp>
          <p:sp>
            <p:nvSpPr>
              <p:cNvPr id="312" name="Freeform 311"/>
              <p:cNvSpPr/>
              <p:nvPr/>
            </p:nvSpPr>
            <p:spPr bwMode="ltGray">
              <a:xfrm>
                <a:off x="5536508" y="4766482"/>
                <a:ext cx="263119" cy="74736"/>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313" name="Freeform 312"/>
              <p:cNvSpPr/>
              <p:nvPr/>
            </p:nvSpPr>
            <p:spPr bwMode="ltGray">
              <a:xfrm>
                <a:off x="5533647" y="4763953"/>
                <a:ext cx="305902" cy="262440"/>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grp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bg1"/>
                  </a:solidFill>
                  <a:latin typeface="+mj-lt"/>
                </a:endParaRPr>
              </a:p>
            </p:txBody>
          </p:sp>
          <p:sp>
            <p:nvSpPr>
              <p:cNvPr id="314" name="Freeform 83"/>
              <p:cNvSpPr>
                <a:spLocks/>
              </p:cNvSpPr>
              <p:nvPr/>
            </p:nvSpPr>
            <p:spPr bwMode="auto">
              <a:xfrm>
                <a:off x="5490741" y="4421499"/>
                <a:ext cx="411739" cy="423486"/>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val 5555"/>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val 5000"/>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grpFill/>
              <a:ln w="3175" cmpd="sng">
                <a:solidFill>
                  <a:schemeClr val="bg2"/>
                </a:solidFill>
                <a:round/>
                <a:headEnd/>
                <a:tailEnd/>
              </a:ln>
            </p:spPr>
            <p:txBody>
              <a:bodyPr/>
              <a:lstStyle/>
              <a:p>
                <a:endParaRPr lang="en-US" sz="2400" dirty="0">
                  <a:latin typeface="+mj-lt"/>
                </a:endParaRPr>
              </a:p>
            </p:txBody>
          </p:sp>
        </p:grpSp>
        <p:sp>
          <p:nvSpPr>
            <p:cNvPr id="9" name="Rectangle 8"/>
            <p:cNvSpPr/>
            <p:nvPr/>
          </p:nvSpPr>
          <p:spPr>
            <a:xfrm>
              <a:off x="8569352" y="3313034"/>
              <a:ext cx="1573534" cy="1569660"/>
            </a:xfrm>
            <a:prstGeom prst="rect">
              <a:avLst/>
            </a:prstGeom>
            <a:noFill/>
          </p:spPr>
          <p:txBody>
            <a:bodyPr wrap="square">
              <a:spAutoFit/>
            </a:bodyPr>
            <a:lstStyle/>
            <a:p>
              <a:r>
                <a:rPr lang="en-US" sz="1200" b="1" i="1" dirty="0">
                  <a:solidFill>
                    <a:schemeClr val="bg1"/>
                  </a:solidFill>
                  <a:latin typeface="+mj-lt"/>
                </a:rPr>
                <a:t>Asia</a:t>
              </a:r>
            </a:p>
            <a:p>
              <a:pPr marL="251460" indent="-251460">
                <a:buFont typeface="+mj-lt"/>
                <a:buAutoNum type="arabicPeriod"/>
              </a:pPr>
              <a:r>
                <a:rPr lang="en-US" sz="1200" dirty="0">
                  <a:solidFill>
                    <a:schemeClr val="bg1"/>
                  </a:solidFill>
                  <a:latin typeface="+mj-lt"/>
                </a:rPr>
                <a:t>Urban Planning</a:t>
              </a:r>
            </a:p>
            <a:p>
              <a:pPr marL="251460" indent="-251460">
                <a:buFont typeface="+mj-lt"/>
                <a:buAutoNum type="arabicPeriod"/>
              </a:pPr>
              <a:r>
                <a:rPr lang="en-US" sz="1200" dirty="0">
                  <a:solidFill>
                    <a:schemeClr val="bg1"/>
                  </a:solidFill>
                  <a:latin typeface="+mj-lt"/>
                </a:rPr>
                <a:t>Environment resource management</a:t>
              </a:r>
            </a:p>
            <a:p>
              <a:pPr marL="251460" indent="-251460">
                <a:buFont typeface="+mj-lt"/>
                <a:buAutoNum type="arabicPeriod"/>
              </a:pPr>
              <a:r>
                <a:rPr lang="en-US" sz="1200" dirty="0">
                  <a:solidFill>
                    <a:schemeClr val="bg1"/>
                  </a:solidFill>
                  <a:latin typeface="+mj-lt"/>
                </a:rPr>
                <a:t>Climate change</a:t>
              </a:r>
            </a:p>
            <a:p>
              <a:pPr marL="251460" indent="-251460">
                <a:buFont typeface="+mj-lt"/>
                <a:buAutoNum type="arabicPeriod"/>
              </a:pPr>
              <a:r>
                <a:rPr lang="en-US" sz="1200" dirty="0">
                  <a:solidFill>
                    <a:schemeClr val="bg1"/>
                  </a:solidFill>
                  <a:latin typeface="+mj-lt"/>
                </a:rPr>
                <a:t>Water </a:t>
              </a:r>
            </a:p>
            <a:p>
              <a:pPr marL="251460" indent="-251460">
                <a:buFont typeface="+mj-lt"/>
                <a:buAutoNum type="arabicPeriod"/>
              </a:pPr>
              <a:r>
                <a:rPr lang="en-US" sz="1200" dirty="0">
                  <a:solidFill>
                    <a:schemeClr val="bg1"/>
                  </a:solidFill>
                  <a:latin typeface="+mj-lt"/>
                </a:rPr>
                <a:t>Mobility</a:t>
              </a:r>
            </a:p>
          </p:txBody>
        </p:sp>
        <p:sp>
          <p:nvSpPr>
            <p:cNvPr id="10" name="Rectangle 9"/>
            <p:cNvSpPr/>
            <p:nvPr/>
          </p:nvSpPr>
          <p:spPr>
            <a:xfrm>
              <a:off x="-691311" y="1170148"/>
              <a:ext cx="2717710" cy="1200329"/>
            </a:xfrm>
            <a:prstGeom prst="rect">
              <a:avLst/>
            </a:prstGeom>
            <a:noFill/>
          </p:spPr>
          <p:txBody>
            <a:bodyPr wrap="square">
              <a:spAutoFit/>
            </a:bodyPr>
            <a:lstStyle/>
            <a:p>
              <a:r>
                <a:rPr lang="en-US" sz="1200" b="1" i="1" dirty="0">
                  <a:solidFill>
                    <a:schemeClr val="bg1"/>
                  </a:solidFill>
                  <a:latin typeface="+mj-lt"/>
                </a:rPr>
                <a:t>Europe</a:t>
              </a:r>
            </a:p>
            <a:p>
              <a:pPr marL="251460" indent="-251460">
                <a:buFont typeface="+mj-lt"/>
                <a:buAutoNum type="arabicPeriod"/>
              </a:pPr>
              <a:r>
                <a:rPr lang="en-US" sz="1200" dirty="0">
                  <a:solidFill>
                    <a:schemeClr val="bg1"/>
                  </a:solidFill>
                  <a:latin typeface="+mj-lt"/>
                </a:rPr>
                <a:t>Social - Migration</a:t>
              </a:r>
            </a:p>
            <a:p>
              <a:pPr marL="251460" indent="-251460">
                <a:buFont typeface="+mj-lt"/>
                <a:buAutoNum type="arabicPeriod"/>
              </a:pPr>
              <a:r>
                <a:rPr lang="en-US" sz="1200" dirty="0">
                  <a:solidFill>
                    <a:schemeClr val="bg1"/>
                  </a:solidFill>
                  <a:latin typeface="+mj-lt"/>
                </a:rPr>
                <a:t>Climate change</a:t>
              </a:r>
            </a:p>
            <a:p>
              <a:pPr marL="251460" indent="-251460">
                <a:buFont typeface="+mj-lt"/>
                <a:buAutoNum type="arabicPeriod"/>
              </a:pPr>
              <a:r>
                <a:rPr lang="en-US" sz="1200" dirty="0">
                  <a:solidFill>
                    <a:schemeClr val="bg1"/>
                  </a:solidFill>
                  <a:latin typeface="+mj-lt"/>
                </a:rPr>
                <a:t>Economic development</a:t>
              </a:r>
            </a:p>
            <a:p>
              <a:pPr marL="251460" indent="-251460">
                <a:buFont typeface="+mj-lt"/>
                <a:buAutoNum type="arabicPeriod"/>
              </a:pPr>
              <a:r>
                <a:rPr lang="en-US" sz="1200" dirty="0">
                  <a:solidFill>
                    <a:schemeClr val="bg1"/>
                  </a:solidFill>
                  <a:latin typeface="+mj-lt"/>
                </a:rPr>
                <a:t>Demographic change</a:t>
              </a:r>
            </a:p>
            <a:p>
              <a:pPr marL="251460" indent="-251460">
                <a:buFont typeface="+mj-lt"/>
                <a:buAutoNum type="arabicPeriod"/>
              </a:pPr>
              <a:r>
                <a:rPr lang="en-US" sz="1200" dirty="0">
                  <a:solidFill>
                    <a:schemeClr val="bg1"/>
                  </a:solidFill>
                  <a:latin typeface="+mj-lt"/>
                </a:rPr>
                <a:t>Environment resource management</a:t>
              </a:r>
            </a:p>
          </p:txBody>
        </p:sp>
        <p:sp>
          <p:nvSpPr>
            <p:cNvPr id="11" name="Rectangle 10"/>
            <p:cNvSpPr/>
            <p:nvPr/>
          </p:nvSpPr>
          <p:spPr>
            <a:xfrm>
              <a:off x="93849" y="3623888"/>
              <a:ext cx="1763147" cy="1569660"/>
            </a:xfrm>
            <a:prstGeom prst="rect">
              <a:avLst/>
            </a:prstGeom>
            <a:noFill/>
          </p:spPr>
          <p:txBody>
            <a:bodyPr wrap="square">
              <a:spAutoFit/>
            </a:bodyPr>
            <a:lstStyle/>
            <a:p>
              <a:r>
                <a:rPr lang="en-US" sz="1200" b="1" i="1" dirty="0">
                  <a:solidFill>
                    <a:schemeClr val="bg1"/>
                  </a:solidFill>
                  <a:latin typeface="+mj-lt"/>
                </a:rPr>
                <a:t>Middle East &amp; North Africa</a:t>
              </a:r>
            </a:p>
            <a:p>
              <a:pPr marL="251460" indent="-251460">
                <a:buFont typeface="+mj-lt"/>
                <a:buAutoNum type="arabicPeriod"/>
              </a:pPr>
              <a:r>
                <a:rPr lang="en-US" sz="1200" dirty="0">
                  <a:solidFill>
                    <a:schemeClr val="bg1"/>
                  </a:solidFill>
                  <a:latin typeface="+mj-lt"/>
                </a:rPr>
                <a:t>Water </a:t>
              </a:r>
            </a:p>
            <a:p>
              <a:pPr marL="251460" indent="-251460">
                <a:buFont typeface="+mj-lt"/>
                <a:buAutoNum type="arabicPeriod"/>
              </a:pPr>
              <a:r>
                <a:rPr lang="en-US" sz="1200" dirty="0">
                  <a:solidFill>
                    <a:schemeClr val="bg1"/>
                  </a:solidFill>
                  <a:latin typeface="+mj-lt"/>
                </a:rPr>
                <a:t>Safety &amp; Security</a:t>
              </a:r>
            </a:p>
            <a:p>
              <a:pPr marL="251460" indent="-251460">
                <a:buFont typeface="+mj-lt"/>
                <a:buAutoNum type="arabicPeriod"/>
              </a:pPr>
              <a:r>
                <a:rPr lang="en-US" sz="1200" dirty="0">
                  <a:solidFill>
                    <a:schemeClr val="bg1"/>
                  </a:solidFill>
                  <a:latin typeface="+mj-lt"/>
                </a:rPr>
                <a:t>Innovation &amp; Entrepreneurship</a:t>
              </a:r>
            </a:p>
            <a:p>
              <a:pPr marL="251460" indent="-251460">
                <a:buFont typeface="+mj-lt"/>
                <a:buAutoNum type="arabicPeriod"/>
              </a:pPr>
              <a:r>
                <a:rPr lang="en-US" sz="1200" dirty="0">
                  <a:solidFill>
                    <a:schemeClr val="bg1"/>
                  </a:solidFill>
                  <a:latin typeface="+mj-lt"/>
                </a:rPr>
                <a:t>Migration</a:t>
              </a:r>
            </a:p>
            <a:p>
              <a:pPr marL="251460" indent="-251460">
                <a:buFont typeface="+mj-lt"/>
                <a:buAutoNum type="arabicPeriod"/>
              </a:pPr>
              <a:r>
                <a:rPr lang="en-US" sz="1200" dirty="0">
                  <a:solidFill>
                    <a:schemeClr val="bg1"/>
                  </a:solidFill>
                  <a:latin typeface="+mj-lt"/>
                </a:rPr>
                <a:t>Environment resource management</a:t>
              </a:r>
            </a:p>
          </p:txBody>
        </p:sp>
        <p:sp>
          <p:nvSpPr>
            <p:cNvPr id="12" name="Rectangle 11"/>
            <p:cNvSpPr/>
            <p:nvPr/>
          </p:nvSpPr>
          <p:spPr>
            <a:xfrm>
              <a:off x="-774214" y="2734105"/>
              <a:ext cx="2528133" cy="1384995"/>
            </a:xfrm>
            <a:prstGeom prst="rect">
              <a:avLst/>
            </a:prstGeom>
            <a:noFill/>
          </p:spPr>
          <p:txBody>
            <a:bodyPr wrap="square">
              <a:spAutoFit/>
            </a:bodyPr>
            <a:lstStyle/>
            <a:p>
              <a:r>
                <a:rPr lang="en-US" sz="1200" b="1" i="1" dirty="0">
                  <a:solidFill>
                    <a:schemeClr val="bg1"/>
                  </a:solidFill>
                  <a:latin typeface="+mj-lt"/>
                </a:rPr>
                <a:t>North America</a:t>
              </a:r>
            </a:p>
            <a:p>
              <a:pPr marL="251460" indent="-251460">
                <a:buFont typeface="+mj-lt"/>
                <a:buAutoNum type="arabicPeriod"/>
              </a:pPr>
              <a:r>
                <a:rPr lang="en-US" sz="1200" dirty="0">
                  <a:solidFill>
                    <a:schemeClr val="bg1"/>
                  </a:solidFill>
                  <a:latin typeface="+mj-lt"/>
                </a:rPr>
                <a:t>Climate change</a:t>
              </a:r>
            </a:p>
            <a:p>
              <a:pPr marL="251460" indent="-251460">
                <a:buFont typeface="+mj-lt"/>
                <a:buAutoNum type="arabicPeriod"/>
              </a:pPr>
              <a:r>
                <a:rPr lang="en-US" sz="1200" dirty="0">
                  <a:solidFill>
                    <a:schemeClr val="bg1"/>
                  </a:solidFill>
                  <a:latin typeface="+mj-lt"/>
                </a:rPr>
                <a:t>Environment resource management</a:t>
              </a:r>
            </a:p>
            <a:p>
              <a:pPr marL="251460" indent="-251460">
                <a:buFont typeface="+mj-lt"/>
                <a:buAutoNum type="arabicPeriod"/>
              </a:pPr>
              <a:r>
                <a:rPr lang="en-US" sz="1200" dirty="0">
                  <a:solidFill>
                    <a:schemeClr val="bg1"/>
                  </a:solidFill>
                  <a:latin typeface="+mj-lt"/>
                </a:rPr>
                <a:t>Social inclusion</a:t>
              </a:r>
            </a:p>
            <a:p>
              <a:pPr marL="251460" indent="-251460">
                <a:buFont typeface="+mj-lt"/>
                <a:buAutoNum type="arabicPeriod"/>
              </a:pPr>
              <a:r>
                <a:rPr lang="en-US" sz="1200" dirty="0">
                  <a:solidFill>
                    <a:schemeClr val="bg1"/>
                  </a:solidFill>
                  <a:latin typeface="+mj-lt"/>
                </a:rPr>
                <a:t>Mobility </a:t>
              </a:r>
            </a:p>
            <a:p>
              <a:pPr marL="251460" indent="-251460">
                <a:buFont typeface="+mj-lt"/>
                <a:buAutoNum type="arabicPeriod"/>
              </a:pPr>
              <a:r>
                <a:rPr lang="en-US" sz="1200" dirty="0">
                  <a:solidFill>
                    <a:schemeClr val="bg1"/>
                  </a:solidFill>
                  <a:latin typeface="+mj-lt"/>
                </a:rPr>
                <a:t>Water</a:t>
              </a:r>
            </a:p>
          </p:txBody>
        </p:sp>
        <p:sp>
          <p:nvSpPr>
            <p:cNvPr id="13" name="Rectangle 12"/>
            <p:cNvSpPr/>
            <p:nvPr/>
          </p:nvSpPr>
          <p:spPr>
            <a:xfrm>
              <a:off x="531594" y="5201128"/>
              <a:ext cx="2709587" cy="1200329"/>
            </a:xfrm>
            <a:prstGeom prst="rect">
              <a:avLst/>
            </a:prstGeom>
            <a:noFill/>
          </p:spPr>
          <p:txBody>
            <a:bodyPr wrap="square">
              <a:spAutoFit/>
            </a:bodyPr>
            <a:lstStyle/>
            <a:p>
              <a:r>
                <a:rPr lang="en-US" sz="1200" b="1" i="1" dirty="0">
                  <a:solidFill>
                    <a:schemeClr val="bg1"/>
                  </a:solidFill>
                  <a:latin typeface="+mj-lt"/>
                </a:rPr>
                <a:t>South America</a:t>
              </a:r>
            </a:p>
            <a:p>
              <a:pPr marL="251460" indent="-251460">
                <a:buFont typeface="+mj-lt"/>
                <a:buAutoNum type="arabicPeriod"/>
              </a:pPr>
              <a:r>
                <a:rPr lang="en-US" sz="1200" dirty="0">
                  <a:solidFill>
                    <a:schemeClr val="bg1"/>
                  </a:solidFill>
                  <a:latin typeface="+mj-lt"/>
                </a:rPr>
                <a:t>Economic development</a:t>
              </a:r>
            </a:p>
            <a:p>
              <a:pPr marL="251460" indent="-251460">
                <a:buFont typeface="+mj-lt"/>
                <a:buAutoNum type="arabicPeriod"/>
              </a:pPr>
              <a:r>
                <a:rPr lang="en-US" sz="1200" dirty="0">
                  <a:solidFill>
                    <a:schemeClr val="bg1"/>
                  </a:solidFill>
                  <a:latin typeface="+mj-lt"/>
                </a:rPr>
                <a:t>Climate change</a:t>
              </a:r>
            </a:p>
            <a:p>
              <a:pPr marL="251460" indent="-251460">
                <a:buFont typeface="+mj-lt"/>
                <a:buAutoNum type="arabicPeriod"/>
              </a:pPr>
              <a:r>
                <a:rPr lang="en-US" sz="1200" dirty="0">
                  <a:solidFill>
                    <a:schemeClr val="bg1"/>
                  </a:solidFill>
                  <a:latin typeface="+mj-lt"/>
                </a:rPr>
                <a:t>Mobility </a:t>
              </a:r>
            </a:p>
            <a:p>
              <a:pPr marL="251460" indent="-251460">
                <a:buFont typeface="+mj-lt"/>
                <a:buAutoNum type="arabicPeriod"/>
              </a:pPr>
              <a:r>
                <a:rPr lang="en-US" sz="1200" dirty="0">
                  <a:solidFill>
                    <a:schemeClr val="bg1"/>
                  </a:solidFill>
                  <a:latin typeface="+mj-lt"/>
                </a:rPr>
                <a:t>Environment resource management</a:t>
              </a:r>
            </a:p>
            <a:p>
              <a:pPr marL="251460" indent="-251460">
                <a:buFont typeface="+mj-lt"/>
                <a:buAutoNum type="arabicPeriod"/>
              </a:pPr>
              <a:r>
                <a:rPr lang="en-US" sz="1200" dirty="0">
                  <a:solidFill>
                    <a:schemeClr val="bg1"/>
                  </a:solidFill>
                  <a:latin typeface="+mj-lt"/>
                </a:rPr>
                <a:t>Urban planning</a:t>
              </a:r>
            </a:p>
          </p:txBody>
        </p:sp>
        <p:sp>
          <p:nvSpPr>
            <p:cNvPr id="14" name="Rectangle 13"/>
            <p:cNvSpPr/>
            <p:nvPr/>
          </p:nvSpPr>
          <p:spPr>
            <a:xfrm>
              <a:off x="6337907" y="5619201"/>
              <a:ext cx="1808361" cy="1384995"/>
            </a:xfrm>
            <a:prstGeom prst="rect">
              <a:avLst/>
            </a:prstGeom>
            <a:noFill/>
          </p:spPr>
          <p:txBody>
            <a:bodyPr wrap="square">
              <a:spAutoFit/>
            </a:bodyPr>
            <a:lstStyle/>
            <a:p>
              <a:r>
                <a:rPr lang="en-US" sz="1200" b="1" i="1" dirty="0">
                  <a:solidFill>
                    <a:schemeClr val="bg1"/>
                  </a:solidFill>
                  <a:latin typeface="+mj-lt"/>
                </a:rPr>
                <a:t>Oceania</a:t>
              </a:r>
            </a:p>
            <a:p>
              <a:pPr marL="251460" indent="-251460">
                <a:buFont typeface="+mj-lt"/>
                <a:buAutoNum type="arabicPeriod"/>
              </a:pPr>
              <a:r>
                <a:rPr lang="en-US" sz="1200" dirty="0">
                  <a:solidFill>
                    <a:schemeClr val="bg1"/>
                  </a:solidFill>
                  <a:latin typeface="+mj-lt"/>
                </a:rPr>
                <a:t>Climate change</a:t>
              </a:r>
            </a:p>
            <a:p>
              <a:pPr marL="251460" indent="-251460">
                <a:buFont typeface="+mj-lt"/>
                <a:buAutoNum type="arabicPeriod"/>
              </a:pPr>
              <a:r>
                <a:rPr lang="en-US" sz="1200" dirty="0">
                  <a:solidFill>
                    <a:schemeClr val="bg1"/>
                  </a:solidFill>
                  <a:latin typeface="+mj-lt"/>
                </a:rPr>
                <a:t>Environment resource management</a:t>
              </a:r>
            </a:p>
            <a:p>
              <a:pPr marL="251460" indent="-251460">
                <a:buFont typeface="+mj-lt"/>
                <a:buAutoNum type="arabicPeriod"/>
              </a:pPr>
              <a:r>
                <a:rPr lang="en-US" sz="1200" dirty="0">
                  <a:solidFill>
                    <a:schemeClr val="bg1"/>
                  </a:solidFill>
                  <a:latin typeface="+mj-lt"/>
                </a:rPr>
                <a:t>Economic development</a:t>
              </a:r>
            </a:p>
            <a:p>
              <a:pPr marL="251460" indent="-251460">
                <a:buFont typeface="+mj-lt"/>
                <a:buAutoNum type="arabicPeriod"/>
              </a:pPr>
              <a:r>
                <a:rPr lang="en-US" sz="1200" dirty="0">
                  <a:solidFill>
                    <a:schemeClr val="bg1"/>
                  </a:solidFill>
                  <a:latin typeface="+mj-lt"/>
                </a:rPr>
                <a:t>Investment climate</a:t>
              </a:r>
            </a:p>
            <a:p>
              <a:pPr marL="251460" indent="-251460">
                <a:buFont typeface="+mj-lt"/>
                <a:buAutoNum type="arabicPeriod"/>
              </a:pPr>
              <a:r>
                <a:rPr lang="en-US" sz="1200" dirty="0">
                  <a:solidFill>
                    <a:schemeClr val="bg1"/>
                  </a:solidFill>
                  <a:latin typeface="+mj-lt"/>
                </a:rPr>
                <a:t>Power/ Energy</a:t>
              </a:r>
            </a:p>
          </p:txBody>
        </p:sp>
        <p:sp>
          <p:nvSpPr>
            <p:cNvPr id="15" name="Rectangle 14"/>
            <p:cNvSpPr/>
            <p:nvPr/>
          </p:nvSpPr>
          <p:spPr>
            <a:xfrm>
              <a:off x="3842465" y="5625756"/>
              <a:ext cx="2685473" cy="1200329"/>
            </a:xfrm>
            <a:prstGeom prst="rect">
              <a:avLst/>
            </a:prstGeom>
            <a:noFill/>
          </p:spPr>
          <p:txBody>
            <a:bodyPr wrap="square">
              <a:spAutoFit/>
            </a:bodyPr>
            <a:lstStyle/>
            <a:p>
              <a:r>
                <a:rPr lang="en-US" sz="1200" b="1" i="1" dirty="0">
                  <a:solidFill>
                    <a:schemeClr val="bg1"/>
                  </a:solidFill>
                  <a:latin typeface="+mj-lt"/>
                </a:rPr>
                <a:t>Sub Sahara Africa</a:t>
              </a:r>
            </a:p>
            <a:p>
              <a:pPr marL="251460" indent="-251460">
                <a:buFont typeface="+mj-lt"/>
                <a:buAutoNum type="arabicPeriod"/>
              </a:pPr>
              <a:r>
                <a:rPr lang="en-US" sz="1200" dirty="0">
                  <a:solidFill>
                    <a:schemeClr val="bg1"/>
                  </a:solidFill>
                  <a:latin typeface="+mj-lt"/>
                </a:rPr>
                <a:t>Water </a:t>
              </a:r>
            </a:p>
            <a:p>
              <a:pPr marL="251460" indent="-251460">
                <a:buFont typeface="+mj-lt"/>
                <a:buAutoNum type="arabicPeriod"/>
              </a:pPr>
              <a:r>
                <a:rPr lang="en-US" sz="1200" dirty="0">
                  <a:solidFill>
                    <a:schemeClr val="bg1"/>
                  </a:solidFill>
                  <a:latin typeface="+mj-lt"/>
                </a:rPr>
                <a:t>Economic development</a:t>
              </a:r>
            </a:p>
            <a:p>
              <a:pPr marL="251460" indent="-251460">
                <a:buFont typeface="+mj-lt"/>
                <a:buAutoNum type="arabicPeriod"/>
              </a:pPr>
              <a:r>
                <a:rPr lang="en-US" sz="1200" dirty="0">
                  <a:solidFill>
                    <a:schemeClr val="bg1"/>
                  </a:solidFill>
                  <a:latin typeface="+mj-lt"/>
                </a:rPr>
                <a:t>Innovation &amp; Entrepreneurship</a:t>
              </a:r>
            </a:p>
            <a:p>
              <a:pPr marL="251460" indent="-251460">
                <a:buFont typeface="+mj-lt"/>
                <a:buAutoNum type="arabicPeriod"/>
              </a:pPr>
              <a:r>
                <a:rPr lang="en-US" sz="1200" dirty="0">
                  <a:solidFill>
                    <a:schemeClr val="bg1"/>
                  </a:solidFill>
                  <a:latin typeface="+mj-lt"/>
                </a:rPr>
                <a:t>Safety &amp; Security</a:t>
              </a:r>
            </a:p>
            <a:p>
              <a:pPr marL="251460" indent="-251460">
                <a:buFont typeface="+mj-lt"/>
                <a:buAutoNum type="arabicPeriod"/>
              </a:pPr>
              <a:r>
                <a:rPr lang="en-US" sz="1200" dirty="0">
                  <a:solidFill>
                    <a:schemeClr val="bg1"/>
                  </a:solidFill>
                  <a:latin typeface="+mj-lt"/>
                </a:rPr>
                <a:t>Environment resource management</a:t>
              </a:r>
            </a:p>
          </p:txBody>
        </p:sp>
      </p:grpSp>
    </p:spTree>
    <p:extLst>
      <p:ext uri="{BB962C8B-B14F-4D97-AF65-F5344CB8AC3E}">
        <p14:creationId xmlns:p14="http://schemas.microsoft.com/office/powerpoint/2010/main" val="147777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9531" y="124678"/>
            <a:ext cx="8518525" cy="1143000"/>
          </a:xfrm>
        </p:spPr>
        <p:txBody>
          <a:bodyPr>
            <a:normAutofit fontScale="90000"/>
          </a:bodyPr>
          <a:lstStyle/>
          <a:p>
            <a:pPr eaLnBrk="1" hangingPunct="1"/>
            <a:r>
              <a:rPr lang="en-GB" altLang="es-ES" sz="4000" dirty="0">
                <a:latin typeface="Segoe UI" panose="020B0502040204020203" pitchFamily="34" charset="0"/>
                <a:ea typeface="Segoe UI" panose="020B0502040204020203" pitchFamily="34" charset="0"/>
                <a:cs typeface="Segoe UI" panose="020B0502040204020203" pitchFamily="34" charset="0"/>
              </a:rPr>
              <a:t>Cities challenges vs </a:t>
            </a:r>
            <a:r>
              <a:rPr lang="en-GB" altLang="es-ES" sz="4000" dirty="0" smtClean="0">
                <a:latin typeface="Segoe UI" panose="020B0502040204020203" pitchFamily="34" charset="0"/>
                <a:ea typeface="Segoe UI" panose="020B0502040204020203" pitchFamily="34" charset="0"/>
                <a:cs typeface="Segoe UI" panose="020B0502040204020203" pitchFamily="34" charset="0"/>
              </a:rPr>
              <a:t>citizens’ </a:t>
            </a:r>
            <a:r>
              <a:rPr lang="en-GB" altLang="es-ES" sz="4000" dirty="0">
                <a:latin typeface="Segoe UI" panose="020B0502040204020203" pitchFamily="34" charset="0"/>
                <a:ea typeface="Segoe UI" panose="020B0502040204020203" pitchFamily="34" charset="0"/>
                <a:cs typeface="Segoe UI" panose="020B0502040204020203" pitchFamily="34" charset="0"/>
              </a:rPr>
              <a:t>interests</a:t>
            </a:r>
            <a:r>
              <a:rPr lang="en-GB" altLang="es-ES" dirty="0">
                <a:latin typeface="Segoe UI" panose="020B0502040204020203" pitchFamily="34" charset="0"/>
                <a:ea typeface="Segoe UI" panose="020B0502040204020203" pitchFamily="34" charset="0"/>
                <a:cs typeface="Segoe UI" panose="020B0502040204020203" pitchFamily="34" charset="0"/>
              </a:rPr>
              <a:t/>
            </a:r>
            <a:br>
              <a:rPr lang="en-GB" altLang="es-ES" dirty="0">
                <a:latin typeface="Segoe UI" panose="020B0502040204020203" pitchFamily="34" charset="0"/>
                <a:ea typeface="Segoe UI" panose="020B0502040204020203" pitchFamily="34" charset="0"/>
                <a:cs typeface="Segoe UI" panose="020B0502040204020203" pitchFamily="34" charset="0"/>
              </a:rPr>
            </a:br>
            <a:endParaRPr lang="en-GB" altLang="es-ES" sz="2000" i="1" dirty="0">
              <a:latin typeface="Segoe UI" panose="020B0502040204020203" pitchFamily="34" charset="0"/>
              <a:ea typeface="Segoe UI" panose="020B0502040204020203" pitchFamily="34" charset="0"/>
              <a:cs typeface="Segoe UI" panose="020B0502040204020203" pitchFamily="34" charset="0"/>
            </a:endParaRPr>
          </a:p>
        </p:txBody>
      </p:sp>
      <p:grpSp>
        <p:nvGrpSpPr>
          <p:cNvPr id="5" name="Agrupar 106"/>
          <p:cNvGrpSpPr>
            <a:grpSpLocks/>
          </p:cNvGrpSpPr>
          <p:nvPr/>
        </p:nvGrpSpPr>
        <p:grpSpPr bwMode="auto">
          <a:xfrm>
            <a:off x="1829531" y="1350134"/>
            <a:ext cx="8353425" cy="4459288"/>
            <a:chOff x="107950" y="1082675"/>
            <a:chExt cx="8928100" cy="5246688"/>
          </a:xfrm>
        </p:grpSpPr>
        <p:grpSp>
          <p:nvGrpSpPr>
            <p:cNvPr id="6" name="Group 53"/>
            <p:cNvGrpSpPr>
              <a:grpSpLocks/>
            </p:cNvGrpSpPr>
            <p:nvPr/>
          </p:nvGrpSpPr>
          <p:grpSpPr bwMode="auto">
            <a:xfrm>
              <a:off x="1922463" y="1681163"/>
              <a:ext cx="5172075" cy="3840162"/>
              <a:chOff x="1243" y="1059"/>
              <a:chExt cx="3259" cy="2419"/>
            </a:xfrm>
          </p:grpSpPr>
          <p:grpSp>
            <p:nvGrpSpPr>
              <p:cNvPr id="40" name="Group 16"/>
              <p:cNvGrpSpPr>
                <a:grpSpLocks/>
              </p:cNvGrpSpPr>
              <p:nvPr/>
            </p:nvGrpSpPr>
            <p:grpSpPr bwMode="auto">
              <a:xfrm>
                <a:off x="1243" y="1059"/>
                <a:ext cx="3259" cy="2419"/>
                <a:chOff x="0" y="288"/>
                <a:chExt cx="4502" cy="3342"/>
              </a:xfrm>
            </p:grpSpPr>
            <p:pic>
              <p:nvPicPr>
                <p:cNvPr id="44" name="Picture 17"/>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6" y="1883"/>
                  <a:ext cx="1960" cy="1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5" name="Picture 18"/>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 y="2158"/>
                  <a:ext cx="1960" cy="1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6" name="Picture 19"/>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0" y="288"/>
                  <a:ext cx="1960" cy="1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7" name="Picture 20"/>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2" y="478"/>
                  <a:ext cx="1960" cy="1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8" name="Picture 21"/>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79"/>
                  <a:ext cx="1960" cy="1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grpSp>
            <p:nvGrpSpPr>
              <p:cNvPr id="41" name="Group 51"/>
              <p:cNvGrpSpPr>
                <a:grpSpLocks/>
              </p:cNvGrpSpPr>
              <p:nvPr/>
            </p:nvGrpSpPr>
            <p:grpSpPr bwMode="auto">
              <a:xfrm>
                <a:off x="2264" y="1537"/>
                <a:ext cx="1357" cy="1406"/>
                <a:chOff x="2264" y="1537"/>
                <a:chExt cx="1357" cy="1406"/>
              </a:xfrm>
            </p:grpSpPr>
            <p:sp>
              <p:nvSpPr>
                <p:cNvPr id="42" name="Oval 5"/>
                <p:cNvSpPr>
                  <a:spLocks noChangeArrowheads="1"/>
                </p:cNvSpPr>
                <p:nvPr/>
              </p:nvSpPr>
              <p:spPr bwMode="gray">
                <a:xfrm>
                  <a:off x="2264" y="1537"/>
                  <a:ext cx="1357" cy="1406"/>
                </a:xfrm>
                <a:prstGeom prst="ellipse">
                  <a:avLst/>
                </a:prstGeom>
                <a:solidFill>
                  <a:schemeClr val="bg1">
                    <a:lumMod val="85000"/>
                  </a:schemeClr>
                </a:solidFill>
                <a:ln>
                  <a:noFill/>
                </a:ln>
                <a:extLst>
                  <a:ext uri="{91240B29-F687-4f45-9708-019B960494DF}">
                    <a14:hiddenLine xmlns="" xmlns:a14="http://schemas.microsoft.com/office/drawing/2010/main" w="19050">
                      <a:solidFill>
                        <a:srgbClr val="000000"/>
                      </a:solidFill>
                      <a:round/>
                      <a:headEnd/>
                      <a:tailEnd/>
                    </a14:hiddenLine>
                  </a:ext>
                </a:extLst>
              </p:spPr>
              <p:txBody>
                <a:bodyPr wrap="none" lIns="63279" tIns="63279" rIns="50623" bIns="63279"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sz="16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438 CuadroTexto"/>
                <p:cNvSpPr txBox="1">
                  <a:spLocks noChangeArrowheads="1"/>
                </p:cNvSpPr>
                <p:nvPr/>
              </p:nvSpPr>
              <p:spPr bwMode="auto">
                <a:xfrm>
                  <a:off x="2346" y="1981"/>
                  <a:ext cx="1173"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es-ES" sz="2000" dirty="0">
                      <a:solidFill>
                        <a:srgbClr val="285561"/>
                      </a:solidFill>
                      <a:latin typeface="Segoe UI" panose="020B0502040204020203" pitchFamily="34" charset="0"/>
                      <a:ea typeface="Segoe UI" panose="020B0502040204020203" pitchFamily="34" charset="0"/>
                      <a:cs typeface="Segoe UI" panose="020B0502040204020203" pitchFamily="34" charset="0"/>
                    </a:rPr>
                    <a:t>Cities interests</a:t>
                  </a:r>
                </a:p>
              </p:txBody>
            </p:sp>
          </p:grpSp>
        </p:grpSp>
        <p:pic>
          <p:nvPicPr>
            <p:cNvPr id="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824163" y="5194300"/>
              <a:ext cx="3722687"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9"/>
            <p:cNvGrpSpPr>
              <a:grpSpLocks/>
            </p:cNvGrpSpPr>
            <p:nvPr/>
          </p:nvGrpSpPr>
          <p:grpSpPr bwMode="auto">
            <a:xfrm>
              <a:off x="742950" y="4670425"/>
              <a:ext cx="3098801" cy="1322388"/>
              <a:chOff x="416" y="2942"/>
              <a:chExt cx="1952" cy="833"/>
            </a:xfrm>
          </p:grpSpPr>
          <p:sp>
            <p:nvSpPr>
              <p:cNvPr id="37" name="155 Rectángulo"/>
              <p:cNvSpPr>
                <a:spLocks noChangeArrowheads="1"/>
              </p:cNvSpPr>
              <p:nvPr/>
            </p:nvSpPr>
            <p:spPr bwMode="auto">
              <a:xfrm>
                <a:off x="416" y="2942"/>
                <a:ext cx="1945"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38" name="Rectangle 14"/>
              <p:cNvSpPr>
                <a:spLocks/>
              </p:cNvSpPr>
              <p:nvPr/>
            </p:nvSpPr>
            <p:spPr bwMode="auto">
              <a:xfrm>
                <a:off x="1206" y="2998"/>
                <a:ext cx="1120"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Electricity Supply</a:t>
                </a:r>
              </a:p>
            </p:txBody>
          </p:sp>
          <p:sp>
            <p:nvSpPr>
              <p:cNvPr id="39" name="163 Rectángulo"/>
              <p:cNvSpPr>
                <a:spLocks noChangeArrowheads="1"/>
              </p:cNvSpPr>
              <p:nvPr/>
            </p:nvSpPr>
            <p:spPr bwMode="auto">
              <a:xfrm>
                <a:off x="1228" y="3278"/>
                <a:ext cx="1140"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a:solidFill>
                      <a:srgbClr val="285561"/>
                    </a:solidFill>
                    <a:latin typeface="Segoe UI" panose="020B0502040204020203" pitchFamily="34" charset="0"/>
                    <a:ea typeface="Segoe UI" panose="020B0502040204020203" pitchFamily="34" charset="0"/>
                    <a:cs typeface="Segoe UI" panose="020B0502040204020203" pitchFamily="34" charset="0"/>
                  </a:rPr>
                  <a:t>i.e. Caracas, Germany</a:t>
                </a:r>
                <a:endParaRPr lang="en-GB" altLang="es-ES" sz="1200" baseline="3000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9" name="Group 18"/>
            <p:cNvGrpSpPr>
              <a:grpSpLocks/>
            </p:cNvGrpSpPr>
            <p:nvPr/>
          </p:nvGrpSpPr>
          <p:grpSpPr bwMode="auto">
            <a:xfrm>
              <a:off x="5486400" y="4597400"/>
              <a:ext cx="3087688" cy="1322388"/>
              <a:chOff x="3281" y="2942"/>
              <a:chExt cx="1945" cy="833"/>
            </a:xfrm>
          </p:grpSpPr>
          <p:sp>
            <p:nvSpPr>
              <p:cNvPr id="33" name="165 Rectángulo"/>
              <p:cNvSpPr>
                <a:spLocks noChangeArrowheads="1"/>
              </p:cNvSpPr>
              <p:nvPr/>
            </p:nvSpPr>
            <p:spPr bwMode="auto">
              <a:xfrm>
                <a:off x="3281" y="2942"/>
                <a:ext cx="1945"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34" name="Rectangle 14"/>
              <p:cNvSpPr>
                <a:spLocks/>
              </p:cNvSpPr>
              <p:nvPr/>
            </p:nvSpPr>
            <p:spPr bwMode="auto">
              <a:xfrm>
                <a:off x="4000" y="3045"/>
                <a:ext cx="440"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a:solidFill>
                      <a:srgbClr val="034769"/>
                    </a:solidFill>
                    <a:latin typeface="Segoe UI" panose="020B0502040204020203" pitchFamily="34" charset="0"/>
                    <a:ea typeface="Segoe UI" panose="020B0502040204020203" pitchFamily="34" charset="0"/>
                    <a:cs typeface="Segoe UI" panose="020B0502040204020203" pitchFamily="34" charset="0"/>
                  </a:rPr>
                  <a:t>Safety</a:t>
                </a:r>
                <a:endParaRPr lang="en-GB" altLang="es-ES" sz="1200">
                  <a:solidFill>
                    <a:srgbClr val="034769"/>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169 Rectángulo"/>
              <p:cNvSpPr>
                <a:spLocks noChangeArrowheads="1"/>
              </p:cNvSpPr>
              <p:nvPr/>
            </p:nvSpPr>
            <p:spPr bwMode="auto">
              <a:xfrm>
                <a:off x="3959" y="3324"/>
                <a:ext cx="1209"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err="1">
                    <a:solidFill>
                      <a:srgbClr val="285561"/>
                    </a:solidFill>
                    <a:latin typeface="Segoe UI" panose="020B0502040204020203" pitchFamily="34" charset="0"/>
                    <a:ea typeface="Segoe UI" panose="020B0502040204020203" pitchFamily="34" charset="0"/>
                    <a:cs typeface="Segoe UI" panose="020B0502040204020203" pitchFamily="34" charset="0"/>
                  </a:rPr>
                  <a:t>i.e</a:t>
                </a:r>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 México City, Rio de Janeiro</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Oval 3"/>
              <p:cNvSpPr>
                <a:spLocks/>
              </p:cNvSpPr>
              <p:nvPr/>
            </p:nvSpPr>
            <p:spPr bwMode="auto">
              <a:xfrm>
                <a:off x="3455" y="3633"/>
                <a:ext cx="383" cy="85"/>
              </a:xfrm>
              <a:prstGeom prst="ellipse">
                <a:avLst/>
              </a:prstGeom>
              <a:gradFill rotWithShape="1">
                <a:gsLst>
                  <a:gs pos="0">
                    <a:srgbClr val="000000">
                      <a:alpha val="29999"/>
                    </a:srgbClr>
                  </a:gs>
                  <a:gs pos="100000">
                    <a:srgbClr val="000000">
                      <a:alpha val="0"/>
                    </a:srgbClr>
                  </a:gs>
                </a:gsLst>
                <a:path path="shape">
                  <a:fillToRect l="50000" t="50000" r="50000" b="50000"/>
                </a:path>
              </a:grad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sz="120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0" name="Group 25"/>
            <p:cNvGrpSpPr>
              <a:grpSpLocks/>
            </p:cNvGrpSpPr>
            <p:nvPr/>
          </p:nvGrpSpPr>
          <p:grpSpPr bwMode="auto">
            <a:xfrm>
              <a:off x="5862638" y="2865438"/>
              <a:ext cx="3087687" cy="1322387"/>
              <a:chOff x="3674" y="1805"/>
              <a:chExt cx="1945" cy="833"/>
            </a:xfrm>
          </p:grpSpPr>
          <p:sp>
            <p:nvSpPr>
              <p:cNvPr id="30" name="147 Rectángulo"/>
              <p:cNvSpPr>
                <a:spLocks noChangeArrowheads="1"/>
              </p:cNvSpPr>
              <p:nvPr/>
            </p:nvSpPr>
            <p:spPr bwMode="auto">
              <a:xfrm>
                <a:off x="3674" y="1805"/>
                <a:ext cx="1945"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31" name="Rectangle 14"/>
              <p:cNvSpPr>
                <a:spLocks/>
              </p:cNvSpPr>
              <p:nvPr/>
            </p:nvSpPr>
            <p:spPr bwMode="auto">
              <a:xfrm>
                <a:off x="4467" y="1842"/>
                <a:ext cx="796"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Business &amp; </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commerce</a:t>
                </a:r>
              </a:p>
            </p:txBody>
          </p:sp>
          <p:pic>
            <p:nvPicPr>
              <p:cNvPr id="32" name="Picture 6" descr="http://img.vinagreasesino.com/wp-content/uploads/2010/08/redes.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4" y="1812"/>
                <a:ext cx="677" cy="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31"/>
            <p:cNvGrpSpPr>
              <a:grpSpLocks/>
            </p:cNvGrpSpPr>
            <p:nvPr/>
          </p:nvGrpSpPr>
          <p:grpSpPr bwMode="auto">
            <a:xfrm>
              <a:off x="107950" y="2854327"/>
              <a:ext cx="3335338" cy="1333500"/>
              <a:chOff x="140" y="1798"/>
              <a:chExt cx="2101" cy="840"/>
            </a:xfrm>
          </p:grpSpPr>
          <p:sp>
            <p:nvSpPr>
              <p:cNvPr id="27" name="129 Rectángulo"/>
              <p:cNvSpPr>
                <a:spLocks noChangeArrowheads="1"/>
              </p:cNvSpPr>
              <p:nvPr/>
            </p:nvSpPr>
            <p:spPr bwMode="auto">
              <a:xfrm>
                <a:off x="140" y="1805"/>
                <a:ext cx="2101"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28" name="Rectangle 14"/>
              <p:cNvSpPr>
                <a:spLocks/>
              </p:cNvSpPr>
              <p:nvPr/>
            </p:nvSpPr>
            <p:spPr bwMode="auto">
              <a:xfrm>
                <a:off x="775" y="1798"/>
                <a:ext cx="111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Traffic &amp; mobility</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29" name="144 Rectángulo"/>
              <p:cNvSpPr>
                <a:spLocks noChangeArrowheads="1"/>
              </p:cNvSpPr>
              <p:nvPr/>
            </p:nvSpPr>
            <p:spPr bwMode="auto">
              <a:xfrm>
                <a:off x="1109" y="2251"/>
                <a:ext cx="1067"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a:solidFill>
                      <a:srgbClr val="285561"/>
                    </a:solidFill>
                    <a:latin typeface="Segoe UI" panose="020B0502040204020203" pitchFamily="34" charset="0"/>
                    <a:ea typeface="Segoe UI" panose="020B0502040204020203" pitchFamily="34" charset="0"/>
                    <a:cs typeface="Segoe UI" panose="020B0502040204020203" pitchFamily="34" charset="0"/>
                  </a:rPr>
                  <a:t>i.e. Beijing,  Barcelona, Cairo</a:t>
                </a:r>
                <a:endParaRPr lang="en-GB" altLang="es-ES" sz="1100" baseline="3000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2" name="Group 52"/>
            <p:cNvGrpSpPr>
              <a:grpSpLocks/>
            </p:cNvGrpSpPr>
            <p:nvPr/>
          </p:nvGrpSpPr>
          <p:grpSpPr bwMode="auto">
            <a:xfrm>
              <a:off x="742950" y="1125538"/>
              <a:ext cx="3100388" cy="1322387"/>
              <a:chOff x="416" y="709"/>
              <a:chExt cx="1814" cy="833"/>
            </a:xfrm>
          </p:grpSpPr>
          <p:sp>
            <p:nvSpPr>
              <p:cNvPr id="25" name="103 Rectángulo"/>
              <p:cNvSpPr>
                <a:spLocks noChangeArrowheads="1"/>
              </p:cNvSpPr>
              <p:nvPr/>
            </p:nvSpPr>
            <p:spPr bwMode="auto">
              <a:xfrm>
                <a:off x="416" y="709"/>
                <a:ext cx="1792"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26" name="Rectangle 14"/>
              <p:cNvSpPr>
                <a:spLocks/>
              </p:cNvSpPr>
              <p:nvPr/>
            </p:nvSpPr>
            <p:spPr bwMode="auto">
              <a:xfrm>
                <a:off x="1149" y="710"/>
                <a:ext cx="1081"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Waste &amp; Water  </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Management</a:t>
                </a:r>
                <a:endParaRPr lang="en-GB" altLang="es-ES" sz="1200" dirty="0">
                  <a:solidFill>
                    <a:srgbClr val="034769"/>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3" name="Group 43"/>
            <p:cNvGrpSpPr>
              <a:grpSpLocks/>
            </p:cNvGrpSpPr>
            <p:nvPr/>
          </p:nvGrpSpPr>
          <p:grpSpPr bwMode="auto">
            <a:xfrm>
              <a:off x="5422900" y="1082675"/>
              <a:ext cx="3613150" cy="1322388"/>
              <a:chOff x="3281" y="709"/>
              <a:chExt cx="2198" cy="833"/>
            </a:xfrm>
          </p:grpSpPr>
          <p:sp>
            <p:nvSpPr>
              <p:cNvPr id="22" name="108 Rectángulo"/>
              <p:cNvSpPr>
                <a:spLocks noChangeArrowheads="1"/>
              </p:cNvSpPr>
              <p:nvPr/>
            </p:nvSpPr>
            <p:spPr bwMode="auto">
              <a:xfrm>
                <a:off x="3281" y="709"/>
                <a:ext cx="1944"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23" name="Rectangle 14"/>
              <p:cNvSpPr>
                <a:spLocks/>
              </p:cNvSpPr>
              <p:nvPr/>
            </p:nvSpPr>
            <p:spPr bwMode="auto">
              <a:xfrm>
                <a:off x="4121" y="765"/>
                <a:ext cx="1358"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Tourism &amp; cultural </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engagement</a:t>
                </a:r>
              </a:p>
            </p:txBody>
          </p:sp>
          <p:sp>
            <p:nvSpPr>
              <p:cNvPr id="24" name="113 Rectángulo"/>
              <p:cNvSpPr>
                <a:spLocks noChangeArrowheads="1"/>
              </p:cNvSpPr>
              <p:nvPr/>
            </p:nvSpPr>
            <p:spPr bwMode="auto">
              <a:xfrm>
                <a:off x="4215" y="1170"/>
                <a:ext cx="1067"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i.e. Paris, Buenos Aires, Florence</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4" name="38 CuadroTexto"/>
            <p:cNvSpPr txBox="1">
              <a:spLocks noChangeArrowheads="1"/>
            </p:cNvSpPr>
            <p:nvPr/>
          </p:nvSpPr>
          <p:spPr bwMode="auto">
            <a:xfrm>
              <a:off x="373062" y="6138952"/>
              <a:ext cx="8577262" cy="190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8" tIns="26788" rIns="26788" bIns="26788" anchor="b">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s-ES" sz="700">
                  <a:solidFill>
                    <a:srgbClr val="193D4F"/>
                  </a:solidFill>
                  <a:latin typeface="Segoe UI" panose="020B0502040204020203" pitchFamily="34" charset="0"/>
                  <a:ea typeface="Segoe UI" panose="020B0502040204020203" pitchFamily="34" charset="0"/>
                  <a:cs typeface="Segoe UI" panose="020B0502040204020203" pitchFamily="34" charset="0"/>
                  <a:sym typeface="Telefonica Text Bold" charset="0"/>
                </a:rPr>
                <a:t>Sources: (1) McKinsey Global Institute - Big Data Report, May 2011. (2) 2012E, Strategy Analytics , Global Social Network Market Forecast, Oct 2011. (3) United Nations, April 2010, (4) Youtube 2011</a:t>
              </a:r>
            </a:p>
          </p:txBody>
        </p:sp>
        <p:pic>
          <p:nvPicPr>
            <p:cNvPr id="1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275" y="1301750"/>
              <a:ext cx="1052513"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4" descr="viajes_iPad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4175" y="1158875"/>
              <a:ext cx="1262760" cy="948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775" y="2936875"/>
              <a:ext cx="757238" cy="1135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113 Rectángulo"/>
            <p:cNvSpPr>
              <a:spLocks noChangeArrowheads="1"/>
            </p:cNvSpPr>
            <p:nvPr/>
          </p:nvSpPr>
          <p:spPr bwMode="auto">
            <a:xfrm>
              <a:off x="1955800" y="1773237"/>
              <a:ext cx="1890713" cy="583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i.e. Sao Paulo, New Delhi, Panama</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40388" y="4816475"/>
              <a:ext cx="738187"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il_fi" descr="http://motor.terra.es/addon/img/motor/160d059velocidad_radar_599p.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325" y="3587750"/>
              <a:ext cx="860425"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113 Rectángulo"/>
            <p:cNvSpPr>
              <a:spLocks noChangeArrowheads="1"/>
            </p:cNvSpPr>
            <p:nvPr/>
          </p:nvSpPr>
          <p:spPr bwMode="auto">
            <a:xfrm>
              <a:off x="7094538" y="3550324"/>
              <a:ext cx="1781175" cy="583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i.e. Berlin, New York, T</a:t>
              </a:r>
              <a:r>
                <a:rPr lang="es-ES"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o</a:t>
              </a:r>
              <a:r>
                <a:rPr lang="en-GB" altLang="es-ES" sz="1400" dirty="0" err="1">
                  <a:solidFill>
                    <a:srgbClr val="285561"/>
                  </a:solidFill>
                  <a:latin typeface="Segoe UI" panose="020B0502040204020203" pitchFamily="34" charset="0"/>
                  <a:ea typeface="Segoe UI" panose="020B0502040204020203" pitchFamily="34" charset="0"/>
                  <a:cs typeface="Segoe UI" panose="020B0502040204020203" pitchFamily="34" charset="0"/>
                </a:rPr>
                <a:t>kyo</a:t>
              </a:r>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49" name="4 Imagen"/>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78818" y="4748719"/>
            <a:ext cx="1065212"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02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7" y="0"/>
            <a:ext cx="12309987" cy="6858000"/>
          </a:xfrm>
          <a:prstGeom prst="rect">
            <a:avLst/>
          </a:prstGeom>
        </p:spPr>
      </p:pic>
    </p:spTree>
    <p:extLst>
      <p:ext uri="{BB962C8B-B14F-4D97-AF65-F5344CB8AC3E}">
        <p14:creationId xmlns:p14="http://schemas.microsoft.com/office/powerpoint/2010/main" val="753601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6727"/>
          <a:stretch/>
        </p:blipFill>
        <p:spPr>
          <a:xfrm>
            <a:off x="0" y="0"/>
            <a:ext cx="3396342" cy="6848076"/>
          </a:xfrm>
          <a:prstGeom prst="rect">
            <a:avLst/>
          </a:prstGeom>
          <a:noFill/>
          <a:ln>
            <a:no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856"/>
          <a:stretch/>
        </p:blipFill>
        <p:spPr>
          <a:xfrm>
            <a:off x="8518848" y="0"/>
            <a:ext cx="3673151" cy="6848076"/>
          </a:xfrm>
          <a:prstGeom prst="rect">
            <a:avLst/>
          </a:prstGeom>
          <a:noFill/>
          <a:ln>
            <a:noFill/>
          </a:ln>
        </p:spPr>
      </p:pic>
      <p:sp>
        <p:nvSpPr>
          <p:cNvPr id="4" name="Slide Number Placeholder 3"/>
          <p:cNvSpPr>
            <a:spLocks noGrp="1"/>
          </p:cNvSpPr>
          <p:nvPr>
            <p:ph type="sldNum" sz="quarter" idx="12"/>
          </p:nvPr>
        </p:nvSpPr>
        <p:spPr/>
        <p:txBody>
          <a:bodyPr/>
          <a:lstStyle/>
          <a:p>
            <a:fld id="{283C63E4-F9BE-C24A-B4FF-309EB18BA564}" type="slidenum">
              <a:rPr lang="en-US" smtClean="0">
                <a:latin typeface="Segoe UI" panose="020B0502040204020203" pitchFamily="34" charset="0"/>
                <a:ea typeface="Segoe UI" panose="020B0502040204020203" pitchFamily="34" charset="0"/>
                <a:cs typeface="Segoe UI" panose="020B0502040204020203" pitchFamily="34" charset="0"/>
              </a:rPr>
              <a:t>6</a:t>
            </a:fld>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3396342" y="0"/>
            <a:ext cx="5122505" cy="7017306"/>
          </a:xfrm>
          <a:prstGeom prst="rect">
            <a:avLst/>
          </a:prstGeom>
          <a:solidFill>
            <a:schemeClr val="tx1">
              <a:lumMod val="85000"/>
              <a:lumOff val="15000"/>
            </a:schemeClr>
          </a:solidFill>
          <a:ln>
            <a:noFill/>
          </a:ln>
        </p:spPr>
        <p:txBody>
          <a:bodyPr wrap="square" rtlCol="0">
            <a:spAutoFit/>
          </a:bodyPr>
          <a:lstStyle/>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itle 3"/>
          <p:cNvSpPr>
            <a:spLocks noGrp="1"/>
          </p:cNvSpPr>
          <p:nvPr>
            <p:ph type="title"/>
          </p:nvPr>
        </p:nvSpPr>
        <p:spPr>
          <a:xfrm>
            <a:off x="3841104" y="415401"/>
            <a:ext cx="4279639" cy="1030844"/>
          </a:xfrm>
        </p:spPr>
        <p:txBody>
          <a:bodyPr>
            <a:no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Smart sustainable cities</a:t>
            </a:r>
          </a:p>
        </p:txBody>
      </p:sp>
      <p:sp>
        <p:nvSpPr>
          <p:cNvPr id="3" name="TextBox 2"/>
          <p:cNvSpPr txBox="1"/>
          <p:nvPr/>
        </p:nvSpPr>
        <p:spPr>
          <a:xfrm>
            <a:off x="3841104" y="1791925"/>
            <a:ext cx="4478692" cy="3908762"/>
          </a:xfrm>
          <a:prstGeom prst="rect">
            <a:avLst/>
          </a:prstGeom>
          <a:noFill/>
        </p:spPr>
        <p:txBody>
          <a:bodyPr wrap="square" rtlCol="0">
            <a:spAutoFit/>
          </a:bodyPr>
          <a:lstStyle/>
          <a:p>
            <a:endParaRPr lang="en-GB" sz="2400"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n-GB" sz="2800" i="1" dirty="0">
                <a:solidFill>
                  <a:schemeClr val="bg1"/>
                </a:solidFill>
                <a:latin typeface="Segoe UI" panose="020B0502040204020203" pitchFamily="34" charset="0"/>
                <a:ea typeface="Segoe UI" panose="020B0502040204020203" pitchFamily="34" charset="0"/>
                <a:cs typeface="Segoe UI" panose="020B0502040204020203" pitchFamily="34" charset="0"/>
              </a:rPr>
              <a:t>By reimagining the role of technology and connectivity in today’s cities, we’re not only addressing current challenges, </a:t>
            </a:r>
            <a:r>
              <a:rPr lang="en-GB" sz="28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but </a:t>
            </a:r>
            <a:r>
              <a:rPr lang="en-GB" sz="2800" i="1" dirty="0">
                <a:solidFill>
                  <a:schemeClr val="bg1"/>
                </a:solidFill>
                <a:latin typeface="Segoe UI" panose="020B0502040204020203" pitchFamily="34" charset="0"/>
                <a:ea typeface="Segoe UI" panose="020B0502040204020203" pitchFamily="34" charset="0"/>
                <a:cs typeface="Segoe UI" panose="020B0502040204020203" pitchFamily="34" charset="0"/>
              </a:rPr>
              <a:t>we’re creating countless smart and sustainable solutions built for the future</a:t>
            </a:r>
            <a:r>
              <a:rPr lang="en-GB" sz="28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575874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81308" y="3214814"/>
            <a:ext cx="1917389"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http://www.businessdirect.bt.com/theblog/wp-content/uploads/2012/02/techsavvy.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5440" y="5085304"/>
            <a:ext cx="1970735"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 name="Picture 101"/>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4453845" y="5085304"/>
            <a:ext cx="1944214"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1" name="Picture 100"/>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883376" y="3181145"/>
            <a:ext cx="1962423"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0" name="Picture 2" descr="E:\From D\Book Pictures and MT Icons\Purchased Images  (Dreamstime)\Smart Infrastrucutre-4938126.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8652" y="3181145"/>
            <a:ext cx="1944215"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9" name="Picture 3" descr="E:\From D\Book Pictures and MT Icons\Purchased Images  (Dreamstime)\Smart City-19786652.jpg"/>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3376" y="1286366"/>
            <a:ext cx="1944215"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8" name="Picture 11" descr="C:\Users\ArchanaV\AppData\Local\Temp\101533008_Futuristic_Glass_Building.jpg"/>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3054" y="1323581"/>
            <a:ext cx="1961100"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0" name="Picture 89"/>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1081308" y="1323580"/>
            <a:ext cx="1914719" cy="108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itle 1"/>
          <p:cNvSpPr>
            <a:spLocks noGrp="1"/>
          </p:cNvSpPr>
          <p:nvPr>
            <p:ph type="title" idx="4294967295"/>
          </p:nvPr>
        </p:nvSpPr>
        <p:spPr>
          <a:xfrm>
            <a:off x="1297718" y="103188"/>
            <a:ext cx="9596565" cy="609600"/>
          </a:xfrm>
          <a:prstGeom prst="rect">
            <a:avLst/>
          </a:prstGeom>
        </p:spPr>
        <p:txBody>
          <a:bodyPr vert="horz" lIns="91440" tIns="45720" rIns="91440" bIns="45720" rtlCol="0" anchor="ctr">
            <a:noAutofit/>
          </a:bodyPr>
          <a:lstStyle/>
          <a:p>
            <a:r>
              <a:rPr lang="en-US" sz="2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ICT as a Key Enabler for SSC  </a:t>
            </a:r>
            <a:endParaRPr lang="en-GB"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Freeform 18"/>
          <p:cNvSpPr/>
          <p:nvPr/>
        </p:nvSpPr>
        <p:spPr>
          <a:xfrm>
            <a:off x="2262932" y="1326580"/>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Smart Grids</a:t>
            </a:r>
            <a:endParaRPr lang="en-US" sz="11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Smart Meters</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Intelligent Energy Storage</a:t>
            </a:r>
          </a:p>
        </p:txBody>
      </p:sp>
      <p:sp>
        <p:nvSpPr>
          <p:cNvPr id="73" name="Freeform 72"/>
          <p:cNvSpPr/>
          <p:nvPr/>
        </p:nvSpPr>
        <p:spPr>
          <a:xfrm>
            <a:off x="5621563" y="1326580"/>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Building Automation</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Intelligent Buildings: Advance d HVAC, Lighting  Equipment</a:t>
            </a:r>
          </a:p>
        </p:txBody>
      </p:sp>
      <p:sp>
        <p:nvSpPr>
          <p:cNvPr id="76" name="Freeform 75"/>
          <p:cNvSpPr/>
          <p:nvPr/>
        </p:nvSpPr>
        <p:spPr>
          <a:xfrm>
            <a:off x="9065000" y="1297083"/>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Low-emission Mobility</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Integrated Mobility Solutions</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Multimodal Transport</a:t>
            </a:r>
          </a:p>
        </p:txBody>
      </p:sp>
      <p:sp>
        <p:nvSpPr>
          <p:cNvPr id="79" name="Freeform 78"/>
          <p:cNvSpPr/>
          <p:nvPr/>
        </p:nvSpPr>
        <p:spPr>
          <a:xfrm>
            <a:off x="5610276" y="3169396"/>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Sensor Networks</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Digital Water and Waste Management</a:t>
            </a:r>
          </a:p>
        </p:txBody>
      </p:sp>
      <p:sp>
        <p:nvSpPr>
          <p:cNvPr id="82" name="Freeform 81"/>
          <p:cNvSpPr/>
          <p:nvPr/>
        </p:nvSpPr>
        <p:spPr>
          <a:xfrm>
            <a:off x="9083207" y="3169396"/>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Use of ehealth and mhealth systems </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Intelligent and connected medical devices</a:t>
            </a:r>
          </a:p>
        </p:txBody>
      </p:sp>
      <p:sp>
        <p:nvSpPr>
          <p:cNvPr id="85" name="Freeform 84"/>
          <p:cNvSpPr/>
          <p:nvPr/>
        </p:nvSpPr>
        <p:spPr>
          <a:xfrm>
            <a:off x="5635469" y="5088303"/>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e-Government</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e-Education</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Disaster Management Solutions </a:t>
            </a:r>
          </a:p>
        </p:txBody>
      </p:sp>
      <p:sp>
        <p:nvSpPr>
          <p:cNvPr id="88" name="Freeform 87"/>
          <p:cNvSpPr/>
          <p:nvPr/>
        </p:nvSpPr>
        <p:spPr>
          <a:xfrm>
            <a:off x="9153584" y="5088303"/>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Use of Green Mobility Options</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Smart Lifestyle Choices</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Energy conscious</a:t>
            </a:r>
          </a:p>
        </p:txBody>
      </p:sp>
      <p:sp>
        <p:nvSpPr>
          <p:cNvPr id="105" name="Freeform 104"/>
          <p:cNvSpPr/>
          <p:nvPr/>
        </p:nvSpPr>
        <p:spPr>
          <a:xfrm>
            <a:off x="2262932" y="3215192"/>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Broadband penetration rate of over 80%</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Location Based Services, Augmented Reality, GPS enabled devices/ phones</a:t>
            </a:r>
          </a:p>
        </p:txBody>
      </p:sp>
      <p:sp>
        <p:nvSpPr>
          <p:cNvPr id="109" name="Rectangle 108"/>
          <p:cNvSpPr/>
          <p:nvPr/>
        </p:nvSpPr>
        <p:spPr>
          <a:xfrm>
            <a:off x="1072578" y="848816"/>
            <a:ext cx="2882354"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Energy: Digital Management of Energy</a:t>
            </a:r>
          </a:p>
        </p:txBody>
      </p:sp>
      <p:sp>
        <p:nvSpPr>
          <p:cNvPr id="110" name="Rectangle 109"/>
          <p:cNvSpPr/>
          <p:nvPr/>
        </p:nvSpPr>
        <p:spPr>
          <a:xfrm>
            <a:off x="4426602" y="821052"/>
            <a:ext cx="2886961"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Buildings: Automated Intelligent Buildings</a:t>
            </a:r>
          </a:p>
        </p:txBody>
      </p:sp>
      <p:sp>
        <p:nvSpPr>
          <p:cNvPr id="111" name="Rectangle 110"/>
          <p:cNvSpPr/>
          <p:nvPr/>
        </p:nvSpPr>
        <p:spPr>
          <a:xfrm>
            <a:off x="7955384" y="815726"/>
            <a:ext cx="2584676"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Mobility: Intelligent Mobility</a:t>
            </a:r>
          </a:p>
        </p:txBody>
      </p:sp>
      <p:sp>
        <p:nvSpPr>
          <p:cNvPr id="112" name="Rectangle 111"/>
          <p:cNvSpPr/>
          <p:nvPr/>
        </p:nvSpPr>
        <p:spPr>
          <a:xfrm>
            <a:off x="4428652" y="2636121"/>
            <a:ext cx="2884911"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Infrastructure: Digital Management of Infrastructure* </a:t>
            </a:r>
          </a:p>
        </p:txBody>
      </p:sp>
      <p:sp>
        <p:nvSpPr>
          <p:cNvPr id="113" name="Rectangle 112"/>
          <p:cNvSpPr/>
          <p:nvPr/>
        </p:nvSpPr>
        <p:spPr>
          <a:xfrm>
            <a:off x="4418349" y="4534668"/>
            <a:ext cx="2987825"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Governance: Government-on-the-Go</a:t>
            </a:r>
          </a:p>
        </p:txBody>
      </p:sp>
      <p:sp>
        <p:nvSpPr>
          <p:cNvPr id="114" name="Rectangle 113"/>
          <p:cNvSpPr/>
          <p:nvPr/>
        </p:nvSpPr>
        <p:spPr>
          <a:xfrm>
            <a:off x="7997576" y="2636912"/>
            <a:ext cx="2873624"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Healthcare: Intelligent Healthcare Technology</a:t>
            </a:r>
          </a:p>
        </p:txBody>
      </p:sp>
      <p:sp>
        <p:nvSpPr>
          <p:cNvPr id="116" name="Rectangle 115"/>
          <p:cNvSpPr/>
          <p:nvPr/>
        </p:nvSpPr>
        <p:spPr>
          <a:xfrm>
            <a:off x="7915226" y="4554142"/>
            <a:ext cx="2930358"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Citizen: Civic Digital Natives</a:t>
            </a:r>
          </a:p>
        </p:txBody>
      </p:sp>
      <p:sp>
        <p:nvSpPr>
          <p:cNvPr id="117" name="Rectangle 116"/>
          <p:cNvSpPr/>
          <p:nvPr/>
        </p:nvSpPr>
        <p:spPr>
          <a:xfrm>
            <a:off x="1072578" y="2708129"/>
            <a:ext cx="2882354" cy="523220"/>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Technology: Seamless Connectivity</a:t>
            </a:r>
          </a:p>
        </p:txBody>
      </p:sp>
      <p:sp>
        <p:nvSpPr>
          <p:cNvPr id="27" name="TextBox 178"/>
          <p:cNvSpPr txBox="1">
            <a:spLocks noChangeArrowheads="1"/>
          </p:cNvSpPr>
          <p:nvPr/>
        </p:nvSpPr>
        <p:spPr bwMode="auto">
          <a:xfrm>
            <a:off x="7823959" y="6388689"/>
            <a:ext cx="2855801" cy="230832"/>
          </a:xfrm>
          <a:prstGeom prst="rect">
            <a:avLst/>
          </a:prstGeom>
          <a:noFill/>
          <a:ln w="9525" algn="ctr">
            <a:noFill/>
            <a:miter lim="800000"/>
            <a:headEnd/>
            <a:tailEnd/>
          </a:ln>
        </p:spPr>
        <p:txBody>
          <a:bodyPr wrap="square">
            <a:spAutoFit/>
          </a:bodyPr>
          <a:lstStyle>
            <a:defPPr>
              <a:defRPr lang="en-US"/>
            </a:defPPr>
            <a:lvl1pPr algn="r">
              <a:spcBef>
                <a:spcPct val="50000"/>
              </a:spcBef>
              <a:defRPr sz="900">
                <a:solidFill>
                  <a:srgbClr val="002060"/>
                </a:solidFill>
                <a:latin typeface="+mj-lt"/>
              </a:defRPr>
            </a:lvl1pPr>
          </a:lstStyle>
          <a:p>
            <a:pPr fontAlgn="base">
              <a:spcAft>
                <a:spcPct val="0"/>
              </a:spcAft>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Source: Frost &amp; Sullivan analysis.</a:t>
            </a:r>
          </a:p>
        </p:txBody>
      </p:sp>
      <p:sp>
        <p:nvSpPr>
          <p:cNvPr id="28" name="Rectangle 27"/>
          <p:cNvSpPr/>
          <p:nvPr/>
        </p:nvSpPr>
        <p:spPr>
          <a:xfrm>
            <a:off x="4165600" y="6481021"/>
            <a:ext cx="3987800" cy="276999"/>
          </a:xfrm>
          <a:prstGeom prst="rect">
            <a:avLst/>
          </a:prstGeom>
        </p:spPr>
        <p:txBody>
          <a:bodyPr wrap="square">
            <a:spAutoFit/>
          </a:bodyPr>
          <a:lstStyle/>
          <a:p>
            <a:r>
              <a:rPr lang="en-IN" sz="1200" b="1" i="1" dirty="0">
                <a:solidFill>
                  <a:srgbClr val="FFC000"/>
                </a:solidFill>
                <a:latin typeface="Segoe UI" panose="020B0502040204020203" pitchFamily="34" charset="0"/>
                <a:ea typeface="Segoe UI" panose="020B0502040204020203" pitchFamily="34" charset="0"/>
                <a:cs typeface="Segoe UI" panose="020B0502040204020203" pitchFamily="34" charset="0"/>
              </a:rPr>
              <a:t>Note: *Infrastructure not included in other segments</a:t>
            </a:r>
          </a:p>
        </p:txBody>
      </p:sp>
      <p:sp>
        <p:nvSpPr>
          <p:cNvPr id="31" name="Rectangle 30"/>
          <p:cNvSpPr/>
          <p:nvPr/>
        </p:nvSpPr>
        <p:spPr>
          <a:xfrm>
            <a:off x="1072578" y="4553833"/>
            <a:ext cx="2882354" cy="307777"/>
          </a:xfrm>
          <a:prstGeom prst="rect">
            <a:avLst/>
          </a:prstGeom>
        </p:spPr>
        <p:txBody>
          <a:bodyPr wrap="square">
            <a:spAutoFit/>
          </a:bodyPr>
          <a:lstStyle/>
          <a:p>
            <a:pPr algn="ctr"/>
            <a:r>
              <a:rPr lang="en-IN" sz="1400" b="1" dirty="0">
                <a:solidFill>
                  <a:srgbClr val="FFC000"/>
                </a:solidFill>
                <a:latin typeface="Segoe UI" panose="020B0502040204020203" pitchFamily="34" charset="0"/>
                <a:ea typeface="Segoe UI" panose="020B0502040204020203" pitchFamily="34" charset="0"/>
                <a:cs typeface="Segoe UI" panose="020B0502040204020203" pitchFamily="34" charset="0"/>
              </a:rPr>
              <a:t>Smart Security: Safe Cities</a:t>
            </a:r>
          </a:p>
        </p:txBody>
      </p:sp>
      <p:pic>
        <p:nvPicPr>
          <p:cNvPr id="2" name="Picture 2" descr="https://www.asdreports.com/media/PR_125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1308" y="5057888"/>
            <a:ext cx="1717197" cy="1107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0" name="Freeform 29"/>
          <p:cNvSpPr/>
          <p:nvPr/>
        </p:nvSpPr>
        <p:spPr>
          <a:xfrm>
            <a:off x="2262932" y="5084128"/>
            <a:ext cx="1692000" cy="1044000"/>
          </a:xfrm>
          <a:custGeom>
            <a:avLst/>
            <a:gdLst>
              <a:gd name="connsiteX0" fmla="*/ 0 w 1189741"/>
              <a:gd name="connsiteY0" fmla="*/ 73007 h 730065"/>
              <a:gd name="connsiteX1" fmla="*/ 73007 w 1189741"/>
              <a:gd name="connsiteY1" fmla="*/ 0 h 730065"/>
              <a:gd name="connsiteX2" fmla="*/ 1116735 w 1189741"/>
              <a:gd name="connsiteY2" fmla="*/ 0 h 730065"/>
              <a:gd name="connsiteX3" fmla="*/ 1189742 w 1189741"/>
              <a:gd name="connsiteY3" fmla="*/ 73007 h 730065"/>
              <a:gd name="connsiteX4" fmla="*/ 1189741 w 1189741"/>
              <a:gd name="connsiteY4" fmla="*/ 657059 h 730065"/>
              <a:gd name="connsiteX5" fmla="*/ 1116734 w 1189741"/>
              <a:gd name="connsiteY5" fmla="*/ 730066 h 730065"/>
              <a:gd name="connsiteX6" fmla="*/ 73007 w 1189741"/>
              <a:gd name="connsiteY6" fmla="*/ 730065 h 730065"/>
              <a:gd name="connsiteX7" fmla="*/ 0 w 1189741"/>
              <a:gd name="connsiteY7" fmla="*/ 657058 h 730065"/>
              <a:gd name="connsiteX8" fmla="*/ 0 w 1189741"/>
              <a:gd name="connsiteY8" fmla="*/ 73007 h 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741" h="730065">
                <a:moveTo>
                  <a:pt x="0" y="73007"/>
                </a:moveTo>
                <a:cubicBezTo>
                  <a:pt x="0" y="32686"/>
                  <a:pt x="32686" y="0"/>
                  <a:pt x="73007" y="0"/>
                </a:cubicBezTo>
                <a:lnTo>
                  <a:pt x="1116735" y="0"/>
                </a:lnTo>
                <a:cubicBezTo>
                  <a:pt x="1157056" y="0"/>
                  <a:pt x="1189742" y="32686"/>
                  <a:pt x="1189742" y="73007"/>
                </a:cubicBezTo>
                <a:cubicBezTo>
                  <a:pt x="1189742" y="267691"/>
                  <a:pt x="1189741" y="462375"/>
                  <a:pt x="1189741" y="657059"/>
                </a:cubicBezTo>
                <a:cubicBezTo>
                  <a:pt x="1189741" y="697380"/>
                  <a:pt x="1157055" y="730066"/>
                  <a:pt x="1116734" y="730066"/>
                </a:cubicBezTo>
                <a:lnTo>
                  <a:pt x="73007" y="730065"/>
                </a:lnTo>
                <a:cubicBezTo>
                  <a:pt x="32686" y="730065"/>
                  <a:pt x="0" y="697379"/>
                  <a:pt x="0" y="657058"/>
                </a:cubicBezTo>
                <a:lnTo>
                  <a:pt x="0" y="73007"/>
                </a:lnTo>
                <a:close/>
              </a:path>
            </a:pathLst>
          </a:custGeom>
          <a:solidFill>
            <a:schemeClr val="accent1">
              <a:lumMod val="40000"/>
              <a:lumOff val="60000"/>
              <a:alpha val="90000"/>
            </a:schemeClr>
          </a:solidFill>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483" tIns="59483" rIns="59483" bIns="59483" numCol="1" spcCol="1270" anchor="ctr" anchorCtr="0">
            <a:noAutofit/>
          </a:bodyPr>
          <a:lstStyle/>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Surveillance</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Biometrics</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Simulation modelling and crime prediction</a:t>
            </a:r>
          </a:p>
          <a:p>
            <a:pPr marL="176213" lvl="1" indent="-176213" defTabSz="444500">
              <a:lnSpc>
                <a:spcPct val="90000"/>
              </a:lnSpc>
              <a:spcBef>
                <a:spcPct val="0"/>
              </a:spcBef>
              <a:spcAft>
                <a:spcPct val="15000"/>
              </a:spcAft>
              <a:buFontTx/>
              <a:buChar char="••"/>
            </a:pPr>
            <a:r>
              <a:rPr lang="en-IN"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C2 and response</a:t>
            </a:r>
          </a:p>
        </p:txBody>
      </p:sp>
    </p:spTree>
    <p:extLst>
      <p:ext uri="{BB962C8B-B14F-4D97-AF65-F5344CB8AC3E}">
        <p14:creationId xmlns:p14="http://schemas.microsoft.com/office/powerpoint/2010/main" val="927813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 y="0"/>
            <a:ext cx="12191999" cy="6858000"/>
          </a:xfrm>
          <a:prstGeom prst="rect">
            <a:avLst/>
          </a:prstGeom>
        </p:spPr>
      </p:pic>
      <p:sp>
        <p:nvSpPr>
          <p:cNvPr id="4" name="Title 3"/>
          <p:cNvSpPr>
            <a:spLocks noGrp="1"/>
          </p:cNvSpPr>
          <p:nvPr>
            <p:ph type="ctrTitle"/>
          </p:nvPr>
        </p:nvSpPr>
        <p:spPr>
          <a:xfrm>
            <a:off x="3110" y="832987"/>
            <a:ext cx="6885992" cy="1470025"/>
          </a:xfrm>
        </p:spPr>
        <p:txBody>
          <a:bodyPr>
            <a:normAutofit fontScale="90000"/>
          </a:bodyPr>
          <a:lstStyle/>
          <a:p>
            <a:r>
              <a:rPr lang="en-US" dirty="0">
                <a:solidFill>
                  <a:schemeClr val="bg1"/>
                </a:solidFill>
              </a:rPr>
              <a:t> </a:t>
            </a:r>
            <a:r>
              <a:rPr lang="en-US" sz="4900" dirty="0">
                <a:solidFill>
                  <a:schemeClr val="bg1"/>
                </a:solidFill>
                <a:latin typeface="Segoe Script" panose="020B0504020000000003" pitchFamily="34" charset="0"/>
                <a:ea typeface="Segoe UI" panose="020B0502040204020203" pitchFamily="34" charset="0"/>
                <a:cs typeface="Segoe UI" panose="020B0502040204020203" pitchFamily="34" charset="0"/>
              </a:rPr>
              <a:t>Making Our Cities Smarter and More Sustainable </a:t>
            </a:r>
          </a:p>
        </p:txBody>
      </p:sp>
    </p:spTree>
    <p:extLst>
      <p:ext uri="{BB962C8B-B14F-4D97-AF65-F5344CB8AC3E}">
        <p14:creationId xmlns:p14="http://schemas.microsoft.com/office/powerpoint/2010/main" val="9096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15285" y="0"/>
            <a:ext cx="5358288" cy="6858000"/>
          </a:xfrm>
          <a:prstGeom prst="rect">
            <a:avLst/>
          </a:prstGeom>
          <a:solidFill>
            <a:srgbClr val="F8B5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24477" y="249749"/>
            <a:ext cx="5358288" cy="780308"/>
          </a:xfrm>
        </p:spPr>
        <p:txBody>
          <a:bodyPr>
            <a:normAutofit fontScale="90000"/>
          </a:bodyPr>
          <a:lstStyle/>
          <a:p>
            <a:r>
              <a:rPr lang="en-US" sz="3400" dirty="0" smtClean="0">
                <a:latin typeface="Segoe UI" panose="020B0502040204020203" pitchFamily="34" charset="0"/>
                <a:ea typeface="Segoe UI" panose="020B0502040204020203" pitchFamily="34" charset="0"/>
                <a:cs typeface="Segoe UI" panose="020B0502040204020203" pitchFamily="34" charset="0"/>
              </a:rPr>
              <a:t>ICTs as a key enabler of SSC</a:t>
            </a:r>
            <a:endParaRPr lang="en-US" sz="34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3674349" y="1283363"/>
            <a:ext cx="4840160" cy="4457037"/>
          </a:xfrm>
        </p:spPr>
        <p:txBody>
          <a:bodyPr>
            <a:normAutofit fontScale="55000" lnSpcReduction="20000"/>
          </a:bodyPr>
          <a:lstStyle/>
          <a:p>
            <a:pPr>
              <a:spcBef>
                <a:spcPts val="600"/>
              </a:spcBef>
              <a:spcAft>
                <a:spcPts val="600"/>
              </a:spcAft>
              <a:buFont typeface="Wingdings" panose="05000000000000000000" pitchFamily="2" charset="2"/>
              <a:buChar char="§"/>
            </a:pPr>
            <a:r>
              <a:rPr lang="en-US" dirty="0" smtClean="0">
                <a:latin typeface="Segoe UI" panose="020B0502040204020203" pitchFamily="34" charset="0"/>
                <a:ea typeface="Segoe UI" panose="020B0502040204020203" pitchFamily="34" charset="0"/>
                <a:cs typeface="Segoe UI" panose="020B0502040204020203" pitchFamily="34" charset="0"/>
              </a:rPr>
              <a:t>ICTs allow for cooperation between urban leaders and make them better equipped to deploy smart sustainable city activities, introduce intuitive policies and prioritize technology-driven infrastructure upgrades in keeping with the SDGs.</a:t>
            </a:r>
          </a:p>
          <a:p>
            <a:pPr lvl="0">
              <a:spcBef>
                <a:spcPts val="1200"/>
              </a:spcBef>
              <a:spcAft>
                <a:spcPts val="1200"/>
              </a:spcAft>
              <a:buFont typeface="Wingdings" panose="05000000000000000000" pitchFamily="2" charset="2"/>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use of ICTs help to transform urban areas into safe, resilient, climate change resistant, ecologically resilient, inclusive and sustainable cities by upgrading existing urban infrastructures.</a:t>
            </a:r>
          </a:p>
          <a:p>
            <a:pPr>
              <a:buFont typeface="Wingdings" panose="05000000000000000000" pitchFamily="2" charset="2"/>
              <a:buChar char="§"/>
            </a:pPr>
            <a:r>
              <a:rPr lang="en-US" dirty="0" smtClean="0">
                <a:latin typeface="Segoe UI" panose="020B0502040204020203" pitchFamily="34" charset="0"/>
                <a:ea typeface="Segoe UI" panose="020B0502040204020203" pitchFamily="34" charset="0"/>
                <a:cs typeface="Segoe UI" panose="020B0502040204020203" pitchFamily="34" charset="0"/>
              </a:rPr>
              <a:t>ICTs to facilitate knowledge transfer among national, sub-national, and local governments and other stakeholders to enhance effective urban planning and management using effective e-governance techniques. </a:t>
            </a:r>
          </a:p>
          <a:p>
            <a:pPr lvl="0">
              <a:buFont typeface="Wingdings" panose="05000000000000000000" pitchFamily="2" charset="2"/>
              <a:buChar char="§"/>
            </a:pPr>
            <a:endParaRPr lang="en-US" dirty="0">
              <a:latin typeface="Segoe UI" panose="020B0502040204020203" pitchFamily="34" charset="0"/>
              <a:ea typeface="Segoe UI" panose="020B0502040204020203" pitchFamily="34" charset="0"/>
              <a:cs typeface="Segoe UI" panose="020B0502040204020203" pitchFamily="34" charset="0"/>
            </a:endParaRPr>
          </a:p>
          <a:p>
            <a:pPr>
              <a:buFont typeface="Wingdings" panose="05000000000000000000" pitchFamily="2" charset="2"/>
              <a:buChar char="§"/>
            </a:pPr>
            <a:endParaRPr lang="en-GB" dirty="0" smtClean="0">
              <a:latin typeface="Segoe UI" panose="020B0502040204020203" pitchFamily="34" charset="0"/>
              <a:ea typeface="Segoe UI" panose="020B0502040204020203" pitchFamily="34" charset="0"/>
              <a:cs typeface="Segoe UI" panose="020B0502040204020203" pitchFamily="34" charset="0"/>
            </a:endParaRPr>
          </a:p>
          <a:p>
            <a:pPr>
              <a:buFont typeface="Wingdings" panose="05000000000000000000" pitchFamily="2" charset="2"/>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200"/>
          <a:stretch/>
        </p:blipFill>
        <p:spPr>
          <a:xfrm>
            <a:off x="0" y="0"/>
            <a:ext cx="3415285"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422"/>
          <a:stretch/>
        </p:blipFill>
        <p:spPr>
          <a:xfrm>
            <a:off x="8791957" y="0"/>
            <a:ext cx="3400043" cy="6858000"/>
          </a:xfrm>
          <a:prstGeom prst="rect">
            <a:avLst/>
          </a:prstGeom>
        </p:spPr>
      </p:pic>
    </p:spTree>
    <p:extLst>
      <p:ext uri="{BB962C8B-B14F-4D97-AF65-F5344CB8AC3E}">
        <p14:creationId xmlns:p14="http://schemas.microsoft.com/office/powerpoint/2010/main" val="1781013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Blue Background.potx" id="{733D8C06-5C87-4534-8240-6CA22E669E0A}" vid="{D4095E0B-5F57-4BE2-834B-575F769D7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365E7C-ED40-4120-AA15-BBBD9CBC4ACE}"/>
</file>

<file path=customXml/itemProps2.xml><?xml version="1.0" encoding="utf-8"?>
<ds:datastoreItem xmlns:ds="http://schemas.openxmlformats.org/officeDocument/2006/customXml" ds:itemID="{4495370F-030D-4833-8120-3091C8F525FC}"/>
</file>

<file path=customXml/itemProps3.xml><?xml version="1.0" encoding="utf-8"?>
<ds:datastoreItem xmlns:ds="http://schemas.openxmlformats.org/officeDocument/2006/customXml" ds:itemID="{D5726D27-89D8-47D2-802F-49E12103C820}"/>
</file>

<file path=docProps/app.xml><?xml version="1.0" encoding="utf-8"?>
<Properties xmlns="http://schemas.openxmlformats.org/officeDocument/2006/extended-properties" xmlns:vt="http://schemas.openxmlformats.org/officeDocument/2006/docPropsVTypes">
  <Template/>
  <TotalTime>1695</TotalTime>
  <Words>897</Words>
  <Application>Microsoft Office PowerPoint</Application>
  <PresentationFormat>Widescreen</PresentationFormat>
  <Paragraphs>228</Paragraphs>
  <Slides>14</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Gill Sans</vt:lpstr>
      <vt:lpstr>ＭＳ Ｐゴシック</vt:lpstr>
      <vt:lpstr>Telefonica Text Bold</vt:lpstr>
      <vt:lpstr>Arial</vt:lpstr>
      <vt:lpstr>Calibri</vt:lpstr>
      <vt:lpstr>Cambria Math</vt:lpstr>
      <vt:lpstr>Segoe Script</vt:lpstr>
      <vt:lpstr>Segoe UI</vt:lpstr>
      <vt:lpstr>Segoe UI Semibold</vt:lpstr>
      <vt:lpstr>Wingdings</vt:lpstr>
      <vt:lpstr>Office Theme</vt:lpstr>
      <vt:lpstr>Shaping Smart Sustainable Cities</vt:lpstr>
      <vt:lpstr>PowerPoint Presentation</vt:lpstr>
      <vt:lpstr>Top urban challenges facing cities around the world</vt:lpstr>
      <vt:lpstr>Cities challenges vs citizens’ interests </vt:lpstr>
      <vt:lpstr>PowerPoint Presentation</vt:lpstr>
      <vt:lpstr>Smart sustainable cities</vt:lpstr>
      <vt:lpstr>ICT as a Key Enabler for SSC  </vt:lpstr>
      <vt:lpstr> Making Our Cities Smarter and More Sustainable </vt:lpstr>
      <vt:lpstr>ICTs as a key enabler of SSC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Cristina Bueti </cp:lastModifiedBy>
  <cp:revision>133</cp:revision>
  <dcterms:created xsi:type="dcterms:W3CDTF">2016-02-05T15:38:15Z</dcterms:created>
  <dcterms:modified xsi:type="dcterms:W3CDTF">2016-07-20T19:10:57Z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