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4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3.xml" ContentType="application/vnd.openxmlformats-officedocument.presentationml.slideMaster+xml"/>
  <Override PartName="/ppt/slideLayouts/slideLayout5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8" r:id="rId3"/>
    <p:sldMasterId id="2147483704" r:id="rId4"/>
  </p:sldMasterIdLst>
  <p:notesMasterIdLst>
    <p:notesMasterId r:id="rId10"/>
  </p:notesMasterIdLst>
  <p:sldIdLst>
    <p:sldId id="259" r:id="rId5"/>
    <p:sldId id="257" r:id="rId6"/>
    <p:sldId id="260" r:id="rId7"/>
    <p:sldId id="261" r:id="rId8"/>
    <p:sldId id="258" r:id="rId9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BCF58C52-15E8-4584-BB34-B2FFC8CF4B13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338A4415-B691-4EE9-AA7B-A3F2FD8D5A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442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3775" y="766763"/>
            <a:ext cx="5116513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</a:p>
          <a:p>
            <a:r>
              <a:rPr lang="en-US" dirty="0" smtClean="0"/>
              <a:t>The agenda is at the end but may also be positioned in the beginning.</a:t>
            </a:r>
          </a:p>
          <a:p>
            <a:r>
              <a:rPr lang="en-US" dirty="0" smtClean="0"/>
              <a:t>Slide 5 and 10 can be left out in order to shorten the presentation.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A735B-AD13-454A-A677-EB34AE12DA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57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 smtClean="0"/>
              <a:t>References:</a:t>
            </a:r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300" b="1" dirty="0" err="1">
                <a:latin typeface="Arial" charset="0"/>
                <a:cs typeface="Arial" charset="0"/>
              </a:rPr>
              <a:t>Frazzoli</a:t>
            </a:r>
            <a:r>
              <a:rPr lang="en-US" sz="1300" b="1" dirty="0">
                <a:latin typeface="Arial" charset="0"/>
                <a:cs typeface="Arial" charset="0"/>
              </a:rPr>
              <a:t> C, </a:t>
            </a:r>
            <a:r>
              <a:rPr lang="en-US" sz="1300" b="1" dirty="0" err="1">
                <a:latin typeface="Arial" charset="0"/>
                <a:cs typeface="Arial" charset="0"/>
              </a:rPr>
              <a:t>Orisakwe</a:t>
            </a:r>
            <a:r>
              <a:rPr lang="en-US" sz="1300" b="1" dirty="0">
                <a:latin typeface="Arial" charset="0"/>
                <a:cs typeface="Arial" charset="0"/>
              </a:rPr>
              <a:t> OE, </a:t>
            </a:r>
            <a:r>
              <a:rPr lang="en-US" sz="1300" b="1" dirty="0" err="1">
                <a:latin typeface="Arial" charset="0"/>
                <a:cs typeface="Arial" charset="0"/>
              </a:rPr>
              <a:t>Dragone</a:t>
            </a:r>
            <a:r>
              <a:rPr lang="en-US" sz="1300" b="1" dirty="0">
                <a:latin typeface="Arial" charset="0"/>
                <a:cs typeface="Arial" charset="0"/>
              </a:rPr>
              <a:t> R &amp; </a:t>
            </a:r>
            <a:r>
              <a:rPr lang="en-US" sz="1300" b="1" dirty="0" err="1">
                <a:latin typeface="Arial" charset="0"/>
                <a:cs typeface="Arial" charset="0"/>
              </a:rPr>
              <a:t>Mantovani</a:t>
            </a:r>
            <a:r>
              <a:rPr lang="en-US" sz="1300" b="1" dirty="0">
                <a:latin typeface="Arial" charset="0"/>
                <a:cs typeface="Arial" charset="0"/>
              </a:rPr>
              <a:t> A. 2010.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i="1" dirty="0">
                <a:latin typeface="Arial" charset="0"/>
                <a:cs typeface="Arial" charset="0"/>
              </a:rPr>
              <a:t>Diagnostic health risk assessment of electronic waste on the general population in developing countries scenarios. </a:t>
            </a:r>
            <a:r>
              <a:rPr lang="en-US" sz="1300" dirty="0">
                <a:latin typeface="Arial" charset="0"/>
                <a:cs typeface="Arial" charset="0"/>
              </a:rPr>
              <a:t>Environmental Impact Assessment Review, 30: 388-399.</a:t>
            </a:r>
          </a:p>
          <a:p>
            <a:endParaRPr lang="en-US" dirty="0" smtClean="0"/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300" b="1" dirty="0">
                <a:latin typeface="Arial" charset="0"/>
                <a:cs typeface="Arial" charset="0"/>
              </a:rPr>
              <a:t>ILO. 2012.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i="1" dirty="0">
                <a:latin typeface="Arial" charset="0"/>
                <a:cs typeface="Arial" charset="0"/>
              </a:rPr>
              <a:t>Working towards sustainable development: opportunities for decent work and social inclusion in a green economy / Green Jobs initiative. </a:t>
            </a:r>
            <a:r>
              <a:rPr lang="en-US" sz="1300" dirty="0">
                <a:latin typeface="Arial" charset="0"/>
                <a:cs typeface="Arial" charset="0"/>
              </a:rPr>
              <a:t>Geneva, International </a:t>
            </a:r>
            <a:r>
              <a:rPr lang="en-US" sz="1300" dirty="0" err="1">
                <a:latin typeface="Arial" charset="0"/>
                <a:cs typeface="Arial" charset="0"/>
              </a:rPr>
              <a:t>Labour</a:t>
            </a:r>
            <a:r>
              <a:rPr lang="en-US" sz="1300" dirty="0">
                <a:latin typeface="Arial" charset="0"/>
                <a:cs typeface="Arial" charset="0"/>
              </a:rPr>
              <a:t> Office (ILO).</a:t>
            </a:r>
          </a:p>
          <a:p>
            <a:endParaRPr lang="en-US" dirty="0" smtClean="0"/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300" b="1" dirty="0">
                <a:latin typeface="Arial" charset="0"/>
                <a:cs typeface="Arial" charset="0"/>
              </a:rPr>
              <a:t>Lundgren K. 2012.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i="1" dirty="0">
                <a:latin typeface="Arial" charset="0"/>
                <a:cs typeface="Arial" charset="0"/>
              </a:rPr>
              <a:t>The global impact of e-waste: addressing the challenge . </a:t>
            </a:r>
            <a:r>
              <a:rPr lang="en-US" sz="1300" dirty="0">
                <a:latin typeface="Arial" charset="0"/>
                <a:cs typeface="Arial" charset="0"/>
              </a:rPr>
              <a:t>Geneva : </a:t>
            </a:r>
            <a:r>
              <a:rPr lang="en-US" sz="1300" dirty="0" err="1">
                <a:latin typeface="Arial" charset="0"/>
                <a:cs typeface="Arial" charset="0"/>
              </a:rPr>
              <a:t>Programme</a:t>
            </a:r>
            <a:r>
              <a:rPr lang="en-US" sz="1300" dirty="0">
                <a:latin typeface="Arial" charset="0"/>
                <a:cs typeface="Arial" charset="0"/>
              </a:rPr>
              <a:t> on Safety and Health at Work and the Environment (</a:t>
            </a:r>
            <a:r>
              <a:rPr lang="en-US" sz="1300" dirty="0" err="1">
                <a:latin typeface="Arial" charset="0"/>
                <a:cs typeface="Arial" charset="0"/>
              </a:rPr>
              <a:t>SafeWork</a:t>
            </a:r>
            <a:r>
              <a:rPr lang="en-US" sz="1300" dirty="0">
                <a:latin typeface="Arial" charset="0"/>
                <a:cs typeface="Arial" charset="0"/>
              </a:rPr>
              <a:t>), Sectoral Activities Department (SECTOR), Geneva, International </a:t>
            </a:r>
            <a:r>
              <a:rPr lang="en-US" sz="1300" dirty="0" err="1">
                <a:latin typeface="Arial" charset="0"/>
                <a:cs typeface="Arial" charset="0"/>
              </a:rPr>
              <a:t>Labour</a:t>
            </a:r>
            <a:r>
              <a:rPr lang="en-US" sz="1300" dirty="0">
                <a:latin typeface="Arial" charset="0"/>
                <a:cs typeface="Arial" charset="0"/>
              </a:rPr>
              <a:t> Office (ILO).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Photos: WHO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A298F-F07E-4C80-8436-BF073FEDAC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26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 smtClean="0"/>
              <a:t>References:</a:t>
            </a:r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 smtClean="0"/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300" b="1" dirty="0">
                <a:latin typeface="Arial" charset="0"/>
                <a:cs typeface="Arial" charset="0"/>
              </a:rPr>
              <a:t>Lundgren K. 2012.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i="1" dirty="0">
                <a:latin typeface="Arial" charset="0"/>
                <a:cs typeface="Arial" charset="0"/>
              </a:rPr>
              <a:t>The global impact of e-waste: addressing the challenge . </a:t>
            </a:r>
            <a:r>
              <a:rPr lang="en-US" sz="1300" dirty="0">
                <a:latin typeface="Arial" charset="0"/>
                <a:cs typeface="Arial" charset="0"/>
              </a:rPr>
              <a:t>Geneva : </a:t>
            </a:r>
            <a:r>
              <a:rPr lang="en-US" sz="1300" dirty="0" err="1">
                <a:latin typeface="Arial" charset="0"/>
                <a:cs typeface="Arial" charset="0"/>
              </a:rPr>
              <a:t>Programme</a:t>
            </a:r>
            <a:r>
              <a:rPr lang="en-US" sz="1300" dirty="0">
                <a:latin typeface="Arial" charset="0"/>
                <a:cs typeface="Arial" charset="0"/>
              </a:rPr>
              <a:t> on Safety and Health at Work and the Environment (</a:t>
            </a:r>
            <a:r>
              <a:rPr lang="en-US" sz="1300" dirty="0" err="1">
                <a:latin typeface="Arial" charset="0"/>
                <a:cs typeface="Arial" charset="0"/>
              </a:rPr>
              <a:t>SafeWork</a:t>
            </a:r>
            <a:r>
              <a:rPr lang="en-US" sz="1300" dirty="0">
                <a:latin typeface="Arial" charset="0"/>
                <a:cs typeface="Arial" charset="0"/>
              </a:rPr>
              <a:t>), Sectoral Activities Department (SECTOR), Geneva, International </a:t>
            </a:r>
            <a:r>
              <a:rPr lang="en-US" sz="1300" dirty="0" err="1">
                <a:latin typeface="Arial" charset="0"/>
                <a:cs typeface="Arial" charset="0"/>
              </a:rPr>
              <a:t>Labour</a:t>
            </a:r>
            <a:r>
              <a:rPr lang="en-US" sz="1300" dirty="0">
                <a:latin typeface="Arial" charset="0"/>
                <a:cs typeface="Arial" charset="0"/>
              </a:rPr>
              <a:t> Office (ILO).</a:t>
            </a:r>
          </a:p>
          <a:p>
            <a:endParaRPr lang="en-US" dirty="0" smtClean="0"/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s-ES" sz="1300" b="1" dirty="0" err="1">
                <a:latin typeface="Arial" charset="0"/>
                <a:cs typeface="Arial" charset="0"/>
              </a:rPr>
              <a:t>Song</a:t>
            </a:r>
            <a:r>
              <a:rPr lang="es-ES" sz="1300" b="1" dirty="0">
                <a:latin typeface="Arial" charset="0"/>
                <a:cs typeface="Arial" charset="0"/>
              </a:rPr>
              <a:t> Y, </a:t>
            </a:r>
            <a:r>
              <a:rPr lang="es-ES" sz="1300" b="1" dirty="0" err="1">
                <a:latin typeface="Arial" charset="0"/>
                <a:cs typeface="Arial" charset="0"/>
              </a:rPr>
              <a:t>Wu</a:t>
            </a:r>
            <a:r>
              <a:rPr lang="es-ES" sz="1300" b="1" dirty="0">
                <a:latin typeface="Arial" charset="0"/>
                <a:cs typeface="Arial" charset="0"/>
              </a:rPr>
              <a:t> N, Han J, </a:t>
            </a:r>
            <a:r>
              <a:rPr lang="es-ES" sz="1300" b="1" dirty="0" err="1">
                <a:latin typeface="Arial" charset="0"/>
                <a:cs typeface="Arial" charset="0"/>
              </a:rPr>
              <a:t>Shen</a:t>
            </a:r>
            <a:r>
              <a:rPr lang="es-ES" sz="1300" b="1" dirty="0">
                <a:latin typeface="Arial" charset="0"/>
                <a:cs typeface="Arial" charset="0"/>
              </a:rPr>
              <a:t> H, Tan Y, </a:t>
            </a:r>
            <a:r>
              <a:rPr lang="es-ES" sz="1300" b="1" dirty="0" err="1">
                <a:latin typeface="Arial" charset="0"/>
                <a:cs typeface="Arial" charset="0"/>
              </a:rPr>
              <a:t>Ding</a:t>
            </a:r>
            <a:r>
              <a:rPr lang="es-ES" sz="1300" b="1" dirty="0">
                <a:latin typeface="Arial" charset="0"/>
                <a:cs typeface="Arial" charset="0"/>
              </a:rPr>
              <a:t> G, </a:t>
            </a:r>
            <a:r>
              <a:rPr lang="es-ES" sz="1300" b="1" dirty="0" err="1">
                <a:latin typeface="Arial" charset="0"/>
                <a:cs typeface="Arial" charset="0"/>
              </a:rPr>
              <a:t>Xiang</a:t>
            </a:r>
            <a:r>
              <a:rPr lang="es-ES" sz="1300" b="1" dirty="0">
                <a:latin typeface="Arial" charset="0"/>
                <a:cs typeface="Arial" charset="0"/>
              </a:rPr>
              <a:t> J, Tao H &amp; </a:t>
            </a:r>
            <a:r>
              <a:rPr lang="es-ES" sz="1300" b="1" dirty="0" err="1">
                <a:latin typeface="Arial" charset="0"/>
                <a:cs typeface="Arial" charset="0"/>
              </a:rPr>
              <a:t>Jin</a:t>
            </a:r>
            <a:r>
              <a:rPr lang="es-ES" sz="1300" b="1" dirty="0">
                <a:latin typeface="Arial" charset="0"/>
                <a:cs typeface="Arial" charset="0"/>
              </a:rPr>
              <a:t> S. 2011.</a:t>
            </a:r>
            <a:r>
              <a:rPr lang="es-ES" sz="1300" dirty="0">
                <a:latin typeface="Arial" charset="0"/>
                <a:cs typeface="Arial" charset="0"/>
              </a:rPr>
              <a:t> </a:t>
            </a:r>
            <a:r>
              <a:rPr lang="en-US" sz="1300" i="1" dirty="0">
                <a:latin typeface="Arial" charset="0"/>
                <a:cs typeface="Arial" charset="0"/>
              </a:rPr>
              <a:t>Levels of PCDD/</a:t>
            </a:r>
            <a:r>
              <a:rPr lang="en-US" sz="1300" i="1" dirty="0" err="1">
                <a:latin typeface="Arial" charset="0"/>
                <a:cs typeface="Arial" charset="0"/>
              </a:rPr>
              <a:t>Fs</a:t>
            </a:r>
            <a:r>
              <a:rPr lang="en-US" sz="1300" i="1" dirty="0">
                <a:latin typeface="Arial" charset="0"/>
                <a:cs typeface="Arial" charset="0"/>
              </a:rPr>
              <a:t> and DL-PCBs in selected foods and estimated dietary intake for the local residents of </a:t>
            </a:r>
            <a:r>
              <a:rPr lang="en-US" sz="1300" i="1" dirty="0" err="1">
                <a:latin typeface="Arial" charset="0"/>
                <a:cs typeface="Arial" charset="0"/>
              </a:rPr>
              <a:t>Luqiao</a:t>
            </a:r>
            <a:r>
              <a:rPr lang="en-US" sz="1300" i="1" dirty="0">
                <a:latin typeface="Arial" charset="0"/>
                <a:cs typeface="Arial" charset="0"/>
              </a:rPr>
              <a:t> and </a:t>
            </a:r>
            <a:r>
              <a:rPr lang="en-US" sz="1300" i="1" dirty="0" err="1">
                <a:latin typeface="Arial" charset="0"/>
                <a:cs typeface="Arial" charset="0"/>
              </a:rPr>
              <a:t>Yuhang</a:t>
            </a:r>
            <a:r>
              <a:rPr lang="en-US" sz="1300" i="1" dirty="0">
                <a:latin typeface="Arial" charset="0"/>
                <a:cs typeface="Arial" charset="0"/>
              </a:rPr>
              <a:t> in Zhejiang, China. </a:t>
            </a:r>
            <a:r>
              <a:rPr lang="en-US" sz="1300" dirty="0">
                <a:latin typeface="Arial" charset="0"/>
                <a:cs typeface="Arial" charset="0"/>
              </a:rPr>
              <a:t>Chemosphere, 85:329–34. </a:t>
            </a:r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 smtClean="0"/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300" b="1" dirty="0">
                <a:latin typeface="Arial" charset="0"/>
                <a:cs typeface="Arial" charset="0"/>
              </a:rPr>
              <a:t>World Health Organization (WHO). 2006.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i="1" dirty="0">
                <a:latin typeface="Arial" charset="0"/>
                <a:cs typeface="Arial" charset="0"/>
              </a:rPr>
              <a:t>Environmental Health Criteria 237: Principles for evaluating health risks in children associated with exposure to chemicals. </a:t>
            </a:r>
            <a:r>
              <a:rPr lang="en-US" sz="1300" dirty="0">
                <a:latin typeface="Arial" charset="0"/>
                <a:cs typeface="Arial" charset="0"/>
              </a:rPr>
              <a:t>Geneva, World Health Organization (WHO).</a:t>
            </a:r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 smtClean="0"/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300" b="1" dirty="0" err="1">
                <a:latin typeface="Arial" charset="0"/>
                <a:cs typeface="Arial" charset="0"/>
              </a:rPr>
              <a:t>Manhart</a:t>
            </a:r>
            <a:r>
              <a:rPr lang="en-US" sz="1300" b="1" dirty="0">
                <a:latin typeface="Arial" charset="0"/>
                <a:cs typeface="Arial" charset="0"/>
              </a:rPr>
              <a:t> A. 2007.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i="1" dirty="0">
                <a:latin typeface="Arial" charset="0"/>
                <a:cs typeface="Arial" charset="0"/>
              </a:rPr>
              <a:t>Key social impacts of electronics production and WEEE-recycling in China. </a:t>
            </a:r>
            <a:r>
              <a:rPr lang="en-US" sz="1300" dirty="0">
                <a:latin typeface="Arial" charset="0"/>
                <a:cs typeface="Arial" charset="0"/>
              </a:rPr>
              <a:t>Freiburg, Germany, </a:t>
            </a:r>
            <a:r>
              <a:rPr lang="en-US" sz="1300" dirty="0" err="1">
                <a:latin typeface="Arial" charset="0"/>
                <a:cs typeface="Arial" charset="0"/>
              </a:rPr>
              <a:t>Öko-Institut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dirty="0" err="1">
                <a:latin typeface="Arial" charset="0"/>
                <a:cs typeface="Arial" charset="0"/>
              </a:rPr>
              <a:t>e.V</a:t>
            </a:r>
            <a:r>
              <a:rPr lang="en-US" sz="1300" dirty="0">
                <a:latin typeface="Arial" charset="0"/>
                <a:cs typeface="Arial" charset="0"/>
              </a:rPr>
              <a:t>., </a:t>
            </a:r>
            <a:r>
              <a:rPr lang="en-US" sz="1300" dirty="0" err="1">
                <a:latin typeface="Arial" charset="0"/>
                <a:cs typeface="Arial" charset="0"/>
              </a:rPr>
              <a:t>Institut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dirty="0" err="1">
                <a:latin typeface="Arial" charset="0"/>
                <a:cs typeface="Arial" charset="0"/>
              </a:rPr>
              <a:t>für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dirty="0" err="1">
                <a:latin typeface="Arial" charset="0"/>
                <a:cs typeface="Arial" charset="0"/>
              </a:rPr>
              <a:t>angewandte</a:t>
            </a:r>
            <a:r>
              <a:rPr lang="en-US" sz="1300" dirty="0">
                <a:latin typeface="Arial" charset="0"/>
                <a:cs typeface="Arial" charset="0"/>
              </a:rPr>
              <a:t> </a:t>
            </a:r>
            <a:r>
              <a:rPr lang="en-US" sz="1300" dirty="0" err="1">
                <a:latin typeface="Arial" charset="0"/>
                <a:cs typeface="Arial" charset="0"/>
              </a:rPr>
              <a:t>Ökologie</a:t>
            </a:r>
            <a:r>
              <a:rPr lang="en-US" sz="1300" dirty="0">
                <a:latin typeface="Arial" charset="0"/>
                <a:cs typeface="Arial" charset="0"/>
              </a:rPr>
              <a:t>, Institute for Applied Ecology.</a:t>
            </a:r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 smtClean="0"/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 smtClean="0"/>
          </a:p>
          <a:p>
            <a:pPr defTabSz="99057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 smtClean="0"/>
              <a:t>Photos: WHO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A298F-F07E-4C80-8436-BF073FEDAC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5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93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5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"/>
            <a:ext cx="2286000" cy="599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727682" cy="599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13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864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5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8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6239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54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49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48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363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06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622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973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47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992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992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50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71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3986371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970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46363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368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64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48247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82643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523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408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219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840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0380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19475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33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992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992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27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1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54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5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9367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662915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5497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3579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20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0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57504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81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891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53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040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619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45504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12691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54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992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992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903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632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913" y="1381125"/>
            <a:ext cx="4068762" cy="4611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64075" y="1381125"/>
            <a:ext cx="4070350" cy="4611688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5245897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06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56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61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87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603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7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539" y="1380815"/>
            <a:ext cx="8291501" cy="461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0" y="1246909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47" tIns="40074" rIns="80147" bIns="40074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GB" sz="3400" b="1">
              <a:solidFill>
                <a:srgbClr val="000066"/>
              </a:solidFill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1358" y="6015688"/>
            <a:ext cx="9144000" cy="84231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47" tIns="40074" rIns="80147" bIns="40074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GB" sz="3400" b="1">
              <a:solidFill>
                <a:srgbClr val="000066"/>
              </a:solidFill>
            </a:endParaRP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927161" y="6426045"/>
            <a:ext cx="4247561" cy="43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>
                <a:solidFill>
                  <a:srgbClr val="96CCEE"/>
                </a:solidFill>
                <a:latin typeface="Arial Narrow" pitchFamily="34" charset="0"/>
              </a:rPr>
              <a:t>TITLE from VIEW and SLIDE MASTER</a:t>
            </a:r>
            <a:r>
              <a:rPr lang="en-GB" sz="12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GB" sz="1200" b="1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b="1" baseline="12000">
                <a:solidFill>
                  <a:srgbClr val="FFFFFF"/>
                </a:solidFill>
                <a:latin typeface="Arial Narrow" pitchFamily="34" charset="0"/>
              </a:rPr>
              <a:t>|</a:t>
            </a:r>
            <a:r>
              <a:rPr lang="en-GB" sz="1200" b="1">
                <a:solidFill>
                  <a:srgbClr val="96CCEE"/>
                </a:solidFill>
                <a:latin typeface="Arial Narrow" pitchFamily="34" charset="0"/>
              </a:rPr>
              <a:t>  </a:t>
            </a:r>
            <a:fld id="{E1B43D01-AE87-46AE-9899-B2BE14596B6F}" type="datetime4">
              <a:rPr lang="en-GB" sz="1200">
                <a:solidFill>
                  <a:srgbClr val="96CCEE"/>
                </a:solidFill>
                <a:latin typeface="Arial Narrow" pitchFamily="34" charset="0"/>
              </a:rPr>
              <a:pPr defTabSz="914179" fontAlgn="base">
                <a:spcBef>
                  <a:spcPct val="0"/>
                </a:spcBef>
                <a:spcAft>
                  <a:spcPct val="0"/>
                </a:spcAft>
              </a:pPr>
              <a:t>12 May 2015</a:t>
            </a:fld>
            <a:endParaRPr lang="en-GB" sz="1200" b="1">
              <a:solidFill>
                <a:srgbClr val="96CCEE"/>
              </a:solidFill>
              <a:latin typeface="Arial Narrow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59734" y="6398688"/>
            <a:ext cx="355660" cy="33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defTabSz="914179" fontAlgn="base">
              <a:spcBef>
                <a:spcPct val="0"/>
              </a:spcBef>
              <a:spcAft>
                <a:spcPct val="0"/>
              </a:spcAft>
            </a:pPr>
            <a:fld id="{1BCC40E2-83C2-42F7-A2FC-F34CA48B674C}" type="slidenum">
              <a:rPr lang="x-none" sz="1500" b="1">
                <a:solidFill>
                  <a:srgbClr val="72BBE8"/>
                </a:solidFill>
                <a:latin typeface="Arial Narrow" pitchFamily="34" charset="0"/>
              </a:rPr>
              <a:pPr algn="r" defTabSz="91417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7185" name="Picture 17" descr="WHO-EN-white-H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751" y="6040166"/>
            <a:ext cx="2207266" cy="71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45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2pPr>
      <a:lvl3pPr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3pPr>
      <a:lvl4pPr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4pPr>
      <a:lvl5pPr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5pPr>
      <a:lvl6pPr marL="400736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801472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202207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602943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295" indent="-342295" algn="l" defTabSz="914179" rtl="0" fontAlgn="base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 sz="2500">
          <a:solidFill>
            <a:srgbClr val="000066"/>
          </a:solidFill>
          <a:latin typeface="+mn-lt"/>
          <a:ea typeface="+mn-ea"/>
          <a:cs typeface="+mn-cs"/>
        </a:defRPr>
      </a:lvl1pPr>
      <a:lvl2pPr marL="805646" indent="-282464" algn="l" defTabSz="914179" rtl="0" fontAlgn="base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2100">
          <a:solidFill>
            <a:srgbClr val="000066"/>
          </a:solidFill>
          <a:latin typeface="+mn-lt"/>
          <a:cs typeface="+mn-cs"/>
        </a:defRPr>
      </a:lvl2pPr>
      <a:lvl3pPr marL="1256474" indent="-269940" algn="l" defTabSz="914179" rtl="0" fontAlgn="base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cs typeface="+mn-cs"/>
        </a:defRPr>
      </a:lvl3pPr>
      <a:lvl4pPr marL="1664167" indent="-226806" algn="l" defTabSz="914179" rtl="0" fontAlgn="base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cs typeface="+mn-cs"/>
        </a:defRPr>
      </a:lvl4pPr>
      <a:lvl5pPr marL="1988374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389109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789845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190581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591317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381125"/>
            <a:ext cx="8291512" cy="46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3900" b="1">
              <a:solidFill>
                <a:srgbClr val="000066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3900" b="1">
              <a:solidFill>
                <a:srgbClr val="000066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27100" y="6426200"/>
            <a:ext cx="42481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96CCEE"/>
                </a:solidFill>
                <a:latin typeface="Arial Narrow" pitchFamily="34" charset="0"/>
              </a:rPr>
              <a:t>Child Health and e-Waste</a:t>
            </a:r>
            <a:endParaRPr lang="en-US" sz="1200" dirty="0">
              <a:solidFill>
                <a:srgbClr val="96CCEE"/>
              </a:solidFill>
              <a:latin typeface="Arial Narrow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60363" y="6399231"/>
            <a:ext cx="3556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4C1C295-C3CC-45F5-A0A6-131FFE17F36E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2056" name="Picture 8" descr="WHO-EN-white-H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6040438"/>
            <a:ext cx="2208212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20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 sz="2500">
          <a:solidFill>
            <a:srgbClr val="000066"/>
          </a:solidFill>
          <a:latin typeface="+mn-lt"/>
          <a:ea typeface="+mn-ea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2100">
          <a:solidFill>
            <a:srgbClr val="000066"/>
          </a:solidFill>
          <a:latin typeface="+mn-lt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4463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035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3607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179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381125"/>
            <a:ext cx="8291512" cy="46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3900" b="1">
              <a:solidFill>
                <a:srgbClr val="000066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3900" b="1">
              <a:solidFill>
                <a:srgbClr val="000066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27100" y="6426200"/>
            <a:ext cx="42481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96CCEE"/>
                </a:solidFill>
                <a:latin typeface="Arial Narrow" pitchFamily="34" charset="0"/>
              </a:rPr>
              <a:t>Child Health and e-Waste</a:t>
            </a:r>
            <a:endParaRPr lang="en-US" sz="1200" dirty="0">
              <a:solidFill>
                <a:srgbClr val="96CCEE"/>
              </a:solidFill>
              <a:latin typeface="Arial Narrow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60363" y="6399231"/>
            <a:ext cx="3556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4C1C295-C3CC-45F5-A0A6-131FFE17F36E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2056" name="Picture 8" descr="WHO-EN-white-H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6040438"/>
            <a:ext cx="2208212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6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 sz="2500">
          <a:solidFill>
            <a:srgbClr val="000066"/>
          </a:solidFill>
          <a:latin typeface="+mn-lt"/>
          <a:ea typeface="+mn-ea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2100">
          <a:solidFill>
            <a:srgbClr val="000066"/>
          </a:solidFill>
          <a:latin typeface="+mn-lt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4463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035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3607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179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381125"/>
            <a:ext cx="8291512" cy="46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1593903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3900" b="1">
              <a:solidFill>
                <a:srgbClr val="000066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endParaRPr lang="en-US" sz="3900" b="1">
              <a:solidFill>
                <a:srgbClr val="000066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27100" y="6426200"/>
            <a:ext cx="42481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96CCEE"/>
                </a:solidFill>
                <a:latin typeface="Arial Narrow" pitchFamily="34" charset="0"/>
              </a:rPr>
              <a:t>Child Health and e-Waste</a:t>
            </a:r>
            <a:endParaRPr lang="en-US" sz="1200" dirty="0">
              <a:solidFill>
                <a:srgbClr val="96CCEE"/>
              </a:solidFill>
              <a:latin typeface="Arial Narrow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60363" y="6399231"/>
            <a:ext cx="3556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4C1C295-C3CC-45F5-A0A6-131FFE17F36E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2056" name="Picture 8" descr="WHO-EN-white-H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963" y="6040438"/>
            <a:ext cx="2208212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30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 sz="2500">
          <a:solidFill>
            <a:srgbClr val="000066"/>
          </a:solidFill>
          <a:latin typeface="+mn-lt"/>
          <a:ea typeface="+mn-ea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2100">
          <a:solidFill>
            <a:srgbClr val="000066"/>
          </a:solidFill>
          <a:latin typeface="+mn-lt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4463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035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3607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17938" indent="-146050" algn="r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2765" y="332656"/>
            <a:ext cx="86409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6600"/>
                </a:solidFill>
              </a:rPr>
              <a:t/>
            </a:r>
            <a:br>
              <a:rPr lang="en-GB" sz="2400" b="1" dirty="0">
                <a:solidFill>
                  <a:srgbClr val="006600"/>
                </a:solidFill>
              </a:rPr>
            </a:br>
            <a:endParaRPr lang="en-US" sz="3200" b="1" dirty="0">
              <a:solidFill>
                <a:srgbClr val="000066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66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0066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0066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66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66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 Health Organization 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Initiative on E-waste and Child Health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Latin America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99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99"/>
                </a:solidFill>
              </a:rPr>
              <a:t>Marie-Noël </a:t>
            </a:r>
            <a:r>
              <a:rPr lang="en-US" sz="1600" b="1" dirty="0">
                <a:solidFill>
                  <a:srgbClr val="000099"/>
                </a:solidFill>
              </a:rPr>
              <a:t>B</a:t>
            </a:r>
            <a:r>
              <a:rPr lang="en-US" sz="1600" b="1" dirty="0" smtClean="0">
                <a:solidFill>
                  <a:srgbClr val="000099"/>
                </a:solidFill>
              </a:rPr>
              <a:t>runé Drisse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99"/>
                </a:solidFill>
              </a:rPr>
              <a:t>Department </a:t>
            </a:r>
            <a:r>
              <a:rPr lang="en-US" sz="1600" b="1" dirty="0">
                <a:solidFill>
                  <a:srgbClr val="000099"/>
                </a:solidFill>
              </a:rPr>
              <a:t>of Public </a:t>
            </a:r>
            <a:r>
              <a:rPr lang="en-US" sz="1600" b="1" dirty="0" smtClean="0">
                <a:solidFill>
                  <a:srgbClr val="000099"/>
                </a:solidFill>
              </a:rPr>
              <a:t>Health, Environmental and Social Determinants of Health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99"/>
                </a:solidFill>
              </a:rPr>
              <a:t>World </a:t>
            </a:r>
            <a:r>
              <a:rPr lang="en-US" sz="1600" b="1" dirty="0">
                <a:solidFill>
                  <a:srgbClr val="000099"/>
                </a:solidFill>
              </a:rPr>
              <a:t>Health Organization</a:t>
            </a:r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Joint Report on E-waste Management in Latin </a:t>
            </a:r>
            <a:r>
              <a:rPr lang="en-US" sz="1800" dirty="0" smtClean="0"/>
              <a:t>America</a:t>
            </a:r>
            <a:br>
              <a:rPr lang="en-US" sz="1800" dirty="0" smtClean="0"/>
            </a:br>
            <a:r>
              <a:rPr lang="en-US" sz="1800" dirty="0" smtClean="0"/>
              <a:t>Geneva, March 2015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3837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E-waste and child health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539" y="1364555"/>
            <a:ext cx="8291501" cy="4611835"/>
          </a:xfrm>
        </p:spPr>
        <p:txBody>
          <a:bodyPr/>
          <a:lstStyle/>
          <a:p>
            <a:r>
              <a:rPr lang="en-GB" sz="2400" dirty="0"/>
              <a:t>A systematic review led by WHO and WHO collaborating centres looking at health outcomes related to e-waste exposure, showed  that increases in spontaneous abortions, stillbirths, and premature births, and reduced birth weights and birth lengths are associated with exposure to </a:t>
            </a:r>
            <a:r>
              <a:rPr lang="en-GB" sz="2400" dirty="0" smtClean="0"/>
              <a:t>e-waste</a:t>
            </a:r>
          </a:p>
        </p:txBody>
      </p:sp>
    </p:spTree>
    <p:extLst>
      <p:ext uri="{BB962C8B-B14F-4D97-AF65-F5344CB8AC3E}">
        <p14:creationId xmlns:p14="http://schemas.microsoft.com/office/powerpoint/2010/main" val="6123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44436" y="1320958"/>
            <a:ext cx="54726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99"/>
                </a:solidFill>
              </a:rPr>
              <a:t>     </a:t>
            </a:r>
            <a:endParaRPr lang="en-US" sz="2000" u="sng" dirty="0">
              <a:solidFill>
                <a:srgbClr val="000099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000099"/>
                </a:solidFill>
              </a:rPr>
              <a:t>… contains various hazardous </a:t>
            </a:r>
            <a:r>
              <a:rPr lang="en-US" sz="2000" dirty="0" smtClean="0">
                <a:solidFill>
                  <a:srgbClr val="000099"/>
                </a:solidFill>
              </a:rPr>
              <a:t>substances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99"/>
                </a:solidFill>
              </a:rPr>
              <a:t>Unsafe </a:t>
            </a:r>
            <a:r>
              <a:rPr lang="en-US" sz="2000" dirty="0">
                <a:solidFill>
                  <a:srgbClr val="000099"/>
                </a:solidFill>
              </a:rPr>
              <a:t>recycling techniques and landfilling are common in many countries.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000099"/>
                </a:solidFill>
              </a:rPr>
              <a:t>Informal e-recycling is a </a:t>
            </a:r>
            <a:r>
              <a:rPr lang="en-US" sz="2000" dirty="0" smtClean="0">
                <a:solidFill>
                  <a:srgbClr val="000099"/>
                </a:solidFill>
              </a:rPr>
              <a:t>frequent </a:t>
            </a:r>
            <a:r>
              <a:rPr lang="en-US" sz="2000" dirty="0">
                <a:solidFill>
                  <a:srgbClr val="000099"/>
                </a:solidFill>
              </a:rPr>
              <a:t>source of income.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</a:pPr>
            <a:endParaRPr lang="en-US" sz="2000" dirty="0">
              <a:solidFill>
                <a:srgbClr val="000099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endParaRPr lang="en-US" sz="2000" dirty="0">
              <a:solidFill>
                <a:srgbClr val="00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760" y="4149079"/>
            <a:ext cx="5112568" cy="1323439"/>
          </a:xfrm>
          <a:prstGeom prst="rect">
            <a:avLst/>
          </a:prstGeom>
          <a:noFill/>
          <a:ln w="38100">
            <a:solidFill>
              <a:srgbClr val="000099"/>
            </a:solidFill>
          </a:ln>
        </p:spPr>
        <p:txBody>
          <a:bodyPr wrap="square" rtlCol="0" anchor="ctr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99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99"/>
                </a:solidFill>
              </a:rPr>
              <a:t>Occupational and ecological exposures may pose </a:t>
            </a:r>
            <a:r>
              <a:rPr lang="en-US" sz="2000" b="1" u="sng" dirty="0">
                <a:solidFill>
                  <a:srgbClr val="000099"/>
                </a:solidFill>
              </a:rPr>
              <a:t>significant health risks</a:t>
            </a:r>
            <a:endParaRPr lang="en-US" sz="2000" b="1" dirty="0">
              <a:solidFill>
                <a:srgbClr val="000099"/>
              </a:solidFill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66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0" y="0"/>
            <a:ext cx="9144000" cy="123827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500" b="1">
                <a:solidFill>
                  <a:srgbClr val="000066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/>
              <a:t>E-waste and child health – Latin America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7054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Child Health and E-Waste – Exposures </a:t>
            </a:r>
            <a:br>
              <a:rPr lang="en-US" sz="2800" dirty="0" smtClean="0"/>
            </a:br>
            <a:r>
              <a:rPr lang="en-US" sz="2800" dirty="0" smtClean="0"/>
              <a:t>Latin America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043608" y="1340768"/>
            <a:ext cx="59046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u="sng" kern="0" dirty="0">
                <a:solidFill>
                  <a:srgbClr val="000099"/>
                </a:solidFill>
              </a:rPr>
              <a:t>Child workers </a:t>
            </a:r>
            <a:r>
              <a:rPr lang="en-US" sz="2000" kern="0" dirty="0">
                <a:solidFill>
                  <a:srgbClr val="000099"/>
                </a:solidFill>
              </a:rPr>
              <a:t>engaged in e-recycling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endParaRPr lang="en-US" sz="2000" u="sng" kern="0" dirty="0">
              <a:solidFill>
                <a:srgbClr val="000099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u="sng" kern="0" dirty="0">
                <a:solidFill>
                  <a:srgbClr val="000099"/>
                </a:solidFill>
              </a:rPr>
              <a:t>Secondary </a:t>
            </a:r>
            <a:r>
              <a:rPr lang="en-US" sz="2000" u="sng" kern="0" dirty="0" smtClean="0">
                <a:solidFill>
                  <a:srgbClr val="000099"/>
                </a:solidFill>
              </a:rPr>
              <a:t>exposures</a:t>
            </a:r>
            <a:endParaRPr lang="en-US" sz="2000" u="sng" kern="0" dirty="0">
              <a:solidFill>
                <a:srgbClr val="000099"/>
              </a:solidFill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kern="0" dirty="0">
                <a:solidFill>
                  <a:srgbClr val="000099"/>
                </a:solidFill>
              </a:rPr>
              <a:t>Home-based family workshops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kern="0" dirty="0">
                <a:solidFill>
                  <a:srgbClr val="000099"/>
                </a:solidFill>
              </a:rPr>
              <a:t>Parental take-home exposures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kern="0" dirty="0">
                <a:solidFill>
                  <a:srgbClr val="000099"/>
                </a:solidFill>
              </a:rPr>
              <a:t>Schools, homes, play areas near dump </a:t>
            </a:r>
            <a:r>
              <a:rPr lang="en-US" sz="2000" kern="0" dirty="0" smtClean="0">
                <a:solidFill>
                  <a:srgbClr val="000099"/>
                </a:solidFill>
              </a:rPr>
              <a:t>sites (that include e-waste)</a:t>
            </a:r>
            <a:endParaRPr lang="en-US" sz="2000" kern="0" dirty="0">
              <a:solidFill>
                <a:srgbClr val="000099"/>
              </a:solidFill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kern="0" dirty="0" smtClean="0">
                <a:solidFill>
                  <a:srgbClr val="000099"/>
                </a:solidFill>
              </a:rPr>
              <a:t>Breastfeeding and </a:t>
            </a:r>
            <a:r>
              <a:rPr lang="en-US" sz="2000" kern="0" dirty="0">
                <a:solidFill>
                  <a:srgbClr val="000099"/>
                </a:solidFill>
              </a:rPr>
              <a:t>transplacental exposures 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3366CC"/>
              </a:buClr>
              <a:buFont typeface="Arial" pitchFamily="34" charset="0"/>
              <a:buChar char="•"/>
            </a:pPr>
            <a:r>
              <a:rPr lang="en-US" sz="2000" kern="0" dirty="0">
                <a:solidFill>
                  <a:srgbClr val="000099"/>
                </a:solidFill>
              </a:rPr>
              <a:t>Contaminated water and </a:t>
            </a:r>
            <a:r>
              <a:rPr lang="en-US" sz="2000" kern="0" dirty="0" smtClean="0">
                <a:solidFill>
                  <a:srgbClr val="000099"/>
                </a:solidFill>
              </a:rPr>
              <a:t>foods</a:t>
            </a:r>
            <a:endParaRPr lang="en-US" sz="2400" kern="0" dirty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5233991"/>
            <a:ext cx="78488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kern="0" dirty="0">
                <a:solidFill>
                  <a:srgbClr val="000099"/>
                </a:solidFill>
              </a:rPr>
              <a:t>In Uruguay: 24 % of children with blood lead levels higher to 5 mcg/dl – burning of cables in neighboring area </a:t>
            </a:r>
          </a:p>
        </p:txBody>
      </p:sp>
    </p:spTree>
    <p:extLst>
      <p:ext uri="{BB962C8B-B14F-4D97-AF65-F5344CB8AC3E}">
        <p14:creationId xmlns:p14="http://schemas.microsoft.com/office/powerpoint/2010/main" val="114629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88640" y="0"/>
            <a:ext cx="9144000" cy="1238270"/>
          </a:xfrm>
        </p:spPr>
        <p:txBody>
          <a:bodyPr/>
          <a:lstStyle/>
          <a:p>
            <a:r>
              <a:rPr lang="en-GB" sz="2800" dirty="0"/>
              <a:t>WHO</a:t>
            </a:r>
            <a:r>
              <a:rPr lang="en-GB" sz="2500" dirty="0" smtClean="0">
                <a:solidFill>
                  <a:srgbClr val="1E7F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 </a:t>
            </a:r>
            <a:r>
              <a:rPr lang="en-GB" sz="2800" dirty="0"/>
              <a:t>&amp; partners</a:t>
            </a:r>
            <a:br>
              <a:rPr lang="en-GB" sz="2800" dirty="0"/>
            </a:br>
            <a:r>
              <a:rPr lang="en-GB" sz="2800" dirty="0"/>
              <a:t>e-waste and child health initiativ</a:t>
            </a:r>
            <a:r>
              <a:rPr lang="en-GB" sz="2800" dirty="0" smtClean="0"/>
              <a:t>e</a:t>
            </a:r>
            <a:r>
              <a:rPr lang="en-GB" sz="2500" dirty="0" smtClean="0">
                <a:solidFill>
                  <a:srgbClr val="1E7F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 </a:t>
            </a:r>
            <a:endParaRPr lang="en-GB" sz="2500" dirty="0">
              <a:solidFill>
                <a:srgbClr val="1E7F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539" y="1364555"/>
            <a:ext cx="8291501" cy="4611835"/>
          </a:xfrm>
        </p:spPr>
        <p:txBody>
          <a:bodyPr/>
          <a:lstStyle/>
          <a:p>
            <a:r>
              <a:rPr lang="en-GB" sz="2400" dirty="0" smtClean="0"/>
              <a:t>WHO </a:t>
            </a:r>
            <a:r>
              <a:rPr lang="en-GB" sz="2400" dirty="0"/>
              <a:t>and partners have identified 	</a:t>
            </a:r>
            <a:r>
              <a:rPr lang="en-GB" sz="2400" dirty="0" smtClean="0"/>
              <a:t>		through </a:t>
            </a:r>
            <a:r>
              <a:rPr lang="en-GB" sz="2400" dirty="0"/>
              <a:t>an initial </a:t>
            </a:r>
            <a:r>
              <a:rPr lang="en-GB" sz="2400" dirty="0" smtClean="0"/>
              <a:t>consultation (2013) </a:t>
            </a:r>
            <a:r>
              <a:rPr lang="en-GB" sz="2400" dirty="0"/>
              <a:t>urgent gaps </a:t>
            </a:r>
            <a:endParaRPr lang="en-GB" sz="2400" dirty="0" smtClean="0"/>
          </a:p>
          <a:p>
            <a:pPr lvl="1"/>
            <a:r>
              <a:rPr lang="en-GB" dirty="0"/>
              <a:t>communicating the problem to health actors</a:t>
            </a:r>
          </a:p>
          <a:p>
            <a:pPr lvl="1"/>
            <a:r>
              <a:rPr lang="en-GB" dirty="0"/>
              <a:t>developing training methods and tools for health professionals</a:t>
            </a:r>
          </a:p>
          <a:p>
            <a:pPr lvl="1"/>
            <a:r>
              <a:rPr lang="en-GB" dirty="0" smtClean="0"/>
              <a:t>identifying </a:t>
            </a:r>
            <a:r>
              <a:rPr lang="en-GB" dirty="0"/>
              <a:t>needs at local </a:t>
            </a:r>
            <a:r>
              <a:rPr lang="en-GB" dirty="0" smtClean="0"/>
              <a:t>level</a:t>
            </a:r>
          </a:p>
          <a:p>
            <a:pPr lvl="1"/>
            <a:r>
              <a:rPr lang="en-GB" dirty="0" smtClean="0"/>
              <a:t>encouraging </a:t>
            </a:r>
            <a:r>
              <a:rPr lang="en-GB" dirty="0"/>
              <a:t>specific research about </a:t>
            </a:r>
            <a:r>
              <a:rPr lang="en-GB" dirty="0" smtClean="0"/>
              <a:t>e-waste</a:t>
            </a:r>
          </a:p>
          <a:p>
            <a:pPr lvl="1"/>
            <a:r>
              <a:rPr lang="en-GB" dirty="0" smtClean="0"/>
              <a:t>gathering </a:t>
            </a:r>
            <a:r>
              <a:rPr lang="en-GB" dirty="0"/>
              <a:t>interested stakeholders to move this issue forward around interventions that can improve the health of those </a:t>
            </a:r>
            <a:r>
              <a:rPr lang="en-GB" dirty="0" smtClean="0"/>
              <a:t>affected</a:t>
            </a:r>
          </a:p>
          <a:p>
            <a:pPr marL="59831" indent="0">
              <a:buNone/>
            </a:pPr>
            <a:r>
              <a:rPr lang="en-US" sz="2100" dirty="0"/>
              <a:t>Upcoming </a:t>
            </a:r>
            <a:r>
              <a:rPr lang="en-US" sz="2100" dirty="0" smtClean="0"/>
              <a:t>WHO/NIEHS </a:t>
            </a:r>
            <a:r>
              <a:rPr lang="en-US" sz="2100" dirty="0"/>
              <a:t>e-waste and health workshop on next steps (August, Depok, Indonesia) Prevention Strategies to Reduce E-waste Exposure in Children</a:t>
            </a:r>
            <a:endParaRPr lang="en-GB" sz="2100" dirty="0"/>
          </a:p>
          <a:p>
            <a:endParaRPr lang="en-GB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965" y="13028"/>
            <a:ext cx="2554547" cy="1701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8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4D39951114734F8F2CD5BB541FD2E2" ma:contentTypeVersion="1" ma:contentTypeDescription="Create a new document." ma:contentTypeScope="" ma:versionID="212bc6be7b5392a8b1b6de368450f5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53C9B42-ED26-4173-8424-A66AA706077A}"/>
</file>

<file path=customXml/itemProps2.xml><?xml version="1.0" encoding="utf-8"?>
<ds:datastoreItem xmlns:ds="http://schemas.openxmlformats.org/officeDocument/2006/customXml" ds:itemID="{B3B9D4A4-08A1-47EC-BA39-CB6CE67792B9}"/>
</file>

<file path=customXml/itemProps3.xml><?xml version="1.0" encoding="utf-8"?>
<ds:datastoreItem xmlns:ds="http://schemas.openxmlformats.org/officeDocument/2006/customXml" ds:itemID="{8ECDBDD8-24A2-40C7-A9FA-EA28A74CCAD7}"/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266</Words>
  <Application>Microsoft Office PowerPoint</Application>
  <PresentationFormat>On-screen Show (4:3)</PresentationFormat>
  <Paragraphs>68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master</vt:lpstr>
      <vt:lpstr>1_master</vt:lpstr>
      <vt:lpstr>2_master</vt:lpstr>
      <vt:lpstr>3_master</vt:lpstr>
      <vt:lpstr>Joint Report on E-waste Management in Latin America Geneva, March 2015</vt:lpstr>
      <vt:lpstr>E-waste and child health</vt:lpstr>
      <vt:lpstr>PowerPoint Presentation</vt:lpstr>
      <vt:lpstr>Child Health and E-Waste – Exposures  Latin America</vt:lpstr>
      <vt:lpstr>WHO &amp; partners e-waste and child health initiative </vt:lpstr>
    </vt:vector>
  </TitlesOfParts>
  <Company>WHO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Pacific Basin Consortium for Environment and Health Honolulu, Hawaii, September 24-27, 2013</dc:title>
  <dc:creator>BRUNE DRISSE, Marie Noel</dc:creator>
  <cp:lastModifiedBy>BRUNE DRISSE, Marie Noel</cp:lastModifiedBy>
  <cp:revision>11</cp:revision>
  <cp:lastPrinted>2015-05-08T13:26:42Z</cp:lastPrinted>
  <dcterms:created xsi:type="dcterms:W3CDTF">2015-05-08T10:09:13Z</dcterms:created>
  <dcterms:modified xsi:type="dcterms:W3CDTF">2015-05-12T07:42:41Z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0x010100494D39951114734F8F2CD5BB541FD2E2</vt:lpwstr>
  </property>
</Properties>
</file>