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19"/>
  </p:notesMasterIdLst>
  <p:sldIdLst>
    <p:sldId id="279" r:id="rId2"/>
    <p:sldId id="275" r:id="rId3"/>
    <p:sldId id="291" r:id="rId4"/>
    <p:sldId id="292" r:id="rId5"/>
    <p:sldId id="276" r:id="rId6"/>
    <p:sldId id="290" r:id="rId7"/>
    <p:sldId id="293" r:id="rId8"/>
    <p:sldId id="296" r:id="rId9"/>
    <p:sldId id="307" r:id="rId10"/>
    <p:sldId id="297" r:id="rId11"/>
    <p:sldId id="298" r:id="rId12"/>
    <p:sldId id="299" r:id="rId13"/>
    <p:sldId id="300" r:id="rId14"/>
    <p:sldId id="278" r:id="rId15"/>
    <p:sldId id="277" r:id="rId16"/>
    <p:sldId id="301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09B"/>
    <a:srgbClr val="FFC58C"/>
    <a:srgbClr val="92CDDC"/>
    <a:srgbClr val="1F5A75"/>
    <a:srgbClr val="9F0000"/>
    <a:srgbClr val="A5F5FF"/>
    <a:srgbClr val="1680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4397" autoAdjust="0"/>
  </p:normalViewPr>
  <p:slideViewPr>
    <p:cSldViewPr snapToGrid="0" snapToObjects="1">
      <p:cViewPr>
        <p:scale>
          <a:sx n="86" d="100"/>
          <a:sy n="86" d="100"/>
        </p:scale>
        <p:origin x="-822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7ADAA-74FE-4951-884B-3BC3AD31753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6BCDA95-76B2-4EFC-930E-DE3234CA45C2}">
      <dgm:prSet custT="1"/>
      <dgm:spPr>
        <a:noFill/>
        <a:ln>
          <a:solidFill>
            <a:srgbClr val="2C7C9F"/>
          </a:solidFill>
        </a:ln>
      </dgm:spPr>
      <dgm:t>
        <a:bodyPr/>
        <a:lstStyle/>
        <a:p>
          <a:pPr algn="ctr" rtl="0"/>
          <a:r>
            <a:rPr lang="en-US" sz="2800" b="1" u="sng" noProof="0" dirty="0" smtClean="0">
              <a:solidFill>
                <a:srgbClr val="0B609B"/>
              </a:solidFill>
              <a:latin typeface="Century Gothic"/>
              <a:cs typeface="Century Gothic"/>
            </a:rPr>
            <a:t>GENERAL</a:t>
          </a:r>
          <a:r>
            <a:rPr lang="en-US" sz="2800" b="1" u="none" noProof="0" dirty="0" smtClean="0">
              <a:solidFill>
                <a:srgbClr val="0B609B"/>
              </a:solidFill>
            </a:rPr>
            <a:t>: Technological Consolidation for E-waste in Latin America and Caribbean</a:t>
          </a:r>
          <a:endParaRPr lang="en-US" sz="2800" u="none" noProof="0" dirty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4BAA6835-1F2C-435E-A1C6-34094A798C73}" type="parTrans" cxnId="{4D70CB00-2810-49E8-B887-FFFF9718FEC0}">
      <dgm:prSet/>
      <dgm:spPr/>
      <dgm:t>
        <a:bodyPr/>
        <a:lstStyle/>
        <a:p>
          <a:pPr algn="ctr"/>
          <a:endParaRPr lang="pt-BR" sz="2800">
            <a:solidFill>
              <a:srgbClr val="0B609B"/>
            </a:solidFill>
          </a:endParaRPr>
        </a:p>
      </dgm:t>
    </dgm:pt>
    <dgm:pt modelId="{E24FABB3-EE11-40E4-9387-0CC3500540ED}" type="sibTrans" cxnId="{4D70CB00-2810-49E8-B887-FFFF9718FEC0}">
      <dgm:prSet/>
      <dgm:spPr/>
      <dgm:t>
        <a:bodyPr/>
        <a:lstStyle/>
        <a:p>
          <a:pPr algn="ctr"/>
          <a:endParaRPr lang="pt-BR" sz="2800">
            <a:solidFill>
              <a:srgbClr val="0B609B"/>
            </a:solidFill>
          </a:endParaRPr>
        </a:p>
      </dgm:t>
    </dgm:pt>
    <dgm:pt modelId="{C347EE28-DD7B-4C56-BAF6-E84398CE8F2F}" type="pres">
      <dgm:prSet presAssocID="{54F7ADAA-74FE-4951-884B-3BC3AD3175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3310E6-F37A-48AE-9AD8-3941485095D2}" type="pres">
      <dgm:prSet presAssocID="{06BCDA95-76B2-4EFC-930E-DE3234CA45C2}" presName="parentText" presStyleLbl="node1" presStyleIdx="0" presStyleCnt="1" custLinFactNeighborX="-480" custLinFactNeighborY="-197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70CB00-2810-49E8-B887-FFFF9718FEC0}" srcId="{54F7ADAA-74FE-4951-884B-3BC3AD31753D}" destId="{06BCDA95-76B2-4EFC-930E-DE3234CA45C2}" srcOrd="0" destOrd="0" parTransId="{4BAA6835-1F2C-435E-A1C6-34094A798C73}" sibTransId="{E24FABB3-EE11-40E4-9387-0CC3500540ED}"/>
    <dgm:cxn modelId="{A94F0CB4-E8C8-2343-8AD2-9D7450537AF0}" type="presOf" srcId="{54F7ADAA-74FE-4951-884B-3BC3AD31753D}" destId="{C347EE28-DD7B-4C56-BAF6-E84398CE8F2F}" srcOrd="0" destOrd="0" presId="urn:microsoft.com/office/officeart/2005/8/layout/vList2"/>
    <dgm:cxn modelId="{0B69FC61-9AA4-F847-B9F5-000054B1671D}" type="presOf" srcId="{06BCDA95-76B2-4EFC-930E-DE3234CA45C2}" destId="{EA3310E6-F37A-48AE-9AD8-3941485095D2}" srcOrd="0" destOrd="0" presId="urn:microsoft.com/office/officeart/2005/8/layout/vList2"/>
    <dgm:cxn modelId="{1F647C55-39A3-2949-ADB8-1C2A3CBB0BE4}" type="presParOf" srcId="{C347EE28-DD7B-4C56-BAF6-E84398CE8F2F}" destId="{EA3310E6-F37A-48AE-9AD8-3941485095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A9C2B4-4BA1-44A6-8EF7-4090FC280EF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F32C344-B09F-4A76-BDF8-18F9E1C452B3}">
      <dgm:prSet custT="1"/>
      <dgm:spPr>
        <a:noFill/>
        <a:ln>
          <a:solidFill>
            <a:srgbClr val="2C7C9F"/>
          </a:solidFill>
        </a:ln>
      </dgm:spPr>
      <dgm:t>
        <a:bodyPr/>
        <a:lstStyle/>
        <a:p>
          <a:pPr algn="ctr" rtl="0"/>
          <a:r>
            <a:rPr lang="en-US" sz="2800" b="1" u="sng" noProof="0" dirty="0" smtClean="0">
              <a:solidFill>
                <a:srgbClr val="0B609B"/>
              </a:solidFill>
              <a:latin typeface="Century Gothic"/>
              <a:cs typeface="Century Gothic"/>
            </a:rPr>
            <a:t>SPECIFICS</a:t>
          </a:r>
          <a:endParaRPr lang="en-US" sz="2800" b="1" u="sng" noProof="0" dirty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50918F1B-405E-496A-BF92-905873A348A9}" type="parTrans" cxnId="{30B81BAA-FD42-428D-A2F0-0443F7651F63}">
      <dgm:prSet/>
      <dgm:spPr/>
      <dgm:t>
        <a:bodyPr/>
        <a:lstStyle/>
        <a:p>
          <a:pPr algn="ctr"/>
          <a:endParaRPr lang="en-US" noProof="0">
            <a:solidFill>
              <a:srgbClr val="0B609B"/>
            </a:solidFill>
          </a:endParaRPr>
        </a:p>
      </dgm:t>
    </dgm:pt>
    <dgm:pt modelId="{B8E1A94E-BD55-4917-BD44-F9603F37749C}" type="sibTrans" cxnId="{30B81BAA-FD42-428D-A2F0-0443F7651F63}">
      <dgm:prSet/>
      <dgm:spPr/>
      <dgm:t>
        <a:bodyPr/>
        <a:lstStyle/>
        <a:p>
          <a:pPr algn="ctr"/>
          <a:endParaRPr lang="en-US" noProof="0">
            <a:solidFill>
              <a:srgbClr val="0B609B"/>
            </a:solidFill>
          </a:endParaRPr>
        </a:p>
      </dgm:t>
    </dgm:pt>
    <dgm:pt modelId="{B878F231-90F1-44A9-BBE9-052EDAD10B4C}">
      <dgm:prSet/>
      <dgm:spPr>
        <a:noFill/>
        <a:ln>
          <a:solidFill>
            <a:srgbClr val="2C7C9F"/>
          </a:solidFill>
        </a:ln>
      </dgm:spPr>
      <dgm:t>
        <a:bodyPr/>
        <a:lstStyle/>
        <a:p>
          <a:pPr algn="ctr" rtl="0"/>
          <a:r>
            <a:rPr lang="en-US" b="1" baseline="0" noProof="0" dirty="0" smtClean="0">
              <a:solidFill>
                <a:srgbClr val="0B609B"/>
              </a:solidFill>
              <a:latin typeface="Century Gothic"/>
              <a:cs typeface="Century Gothic"/>
            </a:rPr>
            <a:t> Technologies development focused on recovering E-waste chemical elements </a:t>
          </a:r>
          <a:endParaRPr lang="en-US" b="1" noProof="0" dirty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552BEFC5-66CD-478D-A32D-5601EC032F84}" type="parTrans" cxnId="{79623903-EFC2-4B00-A1A7-1DCD1123A98D}">
      <dgm:prSet/>
      <dgm:spPr/>
      <dgm:t>
        <a:bodyPr/>
        <a:lstStyle/>
        <a:p>
          <a:pPr algn="ctr"/>
          <a:endParaRPr lang="en-US" noProof="0">
            <a:solidFill>
              <a:srgbClr val="0B609B"/>
            </a:solidFill>
          </a:endParaRPr>
        </a:p>
      </dgm:t>
    </dgm:pt>
    <dgm:pt modelId="{0969E592-E621-479D-9AA8-1CA6E4D68EF7}" type="sibTrans" cxnId="{79623903-EFC2-4B00-A1A7-1DCD1123A98D}">
      <dgm:prSet/>
      <dgm:spPr/>
      <dgm:t>
        <a:bodyPr/>
        <a:lstStyle/>
        <a:p>
          <a:pPr algn="ctr"/>
          <a:endParaRPr lang="en-US" noProof="0">
            <a:solidFill>
              <a:srgbClr val="0B609B"/>
            </a:solidFill>
          </a:endParaRPr>
        </a:p>
      </dgm:t>
    </dgm:pt>
    <dgm:pt modelId="{8FFDCF0A-C824-4732-B90D-1C3165012B0B}">
      <dgm:prSet/>
      <dgm:spPr>
        <a:noFill/>
        <a:ln>
          <a:solidFill>
            <a:srgbClr val="2C7C9F"/>
          </a:solidFill>
        </a:ln>
      </dgm:spPr>
      <dgm:t>
        <a:bodyPr/>
        <a:lstStyle/>
        <a:p>
          <a:pPr algn="ctr" rtl="0"/>
          <a:r>
            <a:rPr lang="en-US" b="1" noProof="0" dirty="0" smtClean="0">
              <a:solidFill>
                <a:srgbClr val="0B609B"/>
              </a:solidFill>
              <a:latin typeface="Century Gothic"/>
              <a:cs typeface="Century Gothic"/>
            </a:rPr>
            <a:t>Process development focused on reducing human risks and promoting social inclusion with job and work (new opportunities). </a:t>
          </a:r>
          <a:endParaRPr lang="en-US" b="1" noProof="0" dirty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148FA501-649E-42BF-897B-72844ECC8B6D}" type="parTrans" cxnId="{AEEEEBC3-9DEB-498B-9283-D89A081050CE}">
      <dgm:prSet/>
      <dgm:spPr/>
      <dgm:t>
        <a:bodyPr/>
        <a:lstStyle/>
        <a:p>
          <a:pPr algn="ctr"/>
          <a:endParaRPr lang="en-US" noProof="0">
            <a:solidFill>
              <a:srgbClr val="0B609B"/>
            </a:solidFill>
          </a:endParaRPr>
        </a:p>
      </dgm:t>
    </dgm:pt>
    <dgm:pt modelId="{324B33CE-84F8-40E5-AA04-672BD850655B}" type="sibTrans" cxnId="{AEEEEBC3-9DEB-498B-9283-D89A081050CE}">
      <dgm:prSet/>
      <dgm:spPr/>
      <dgm:t>
        <a:bodyPr/>
        <a:lstStyle/>
        <a:p>
          <a:pPr algn="ctr"/>
          <a:endParaRPr lang="en-US" noProof="0">
            <a:solidFill>
              <a:srgbClr val="0B609B"/>
            </a:solidFill>
          </a:endParaRPr>
        </a:p>
      </dgm:t>
    </dgm:pt>
    <dgm:pt modelId="{F2FBCE56-CAF3-4D35-BA39-91F73AC87CC3}" type="pres">
      <dgm:prSet presAssocID="{EBA9C2B4-4BA1-44A6-8EF7-4090FC280E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84AFE2-CD0E-4DFD-90F1-BF8B322A5D8F}" type="pres">
      <dgm:prSet presAssocID="{3F32C344-B09F-4A76-BDF8-18F9E1C452B3}" presName="parentText" presStyleLbl="node1" presStyleIdx="0" presStyleCnt="3" custScaleY="5136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3857A-C196-409C-9F5B-C5996080CABA}" type="pres">
      <dgm:prSet presAssocID="{B8E1A94E-BD55-4917-BD44-F9603F37749C}" presName="spacer" presStyleCnt="0"/>
      <dgm:spPr/>
    </dgm:pt>
    <dgm:pt modelId="{7468D942-906E-4720-A359-23CAF5A05766}" type="pres">
      <dgm:prSet presAssocID="{B878F231-90F1-44A9-BBE9-052EDAD10B4C}" presName="parentText" presStyleLbl="node1" presStyleIdx="1" presStyleCnt="3" custLinFactNeighborY="-6181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ACC914-41EE-43BA-886F-55C9272DD6E8}" type="pres">
      <dgm:prSet presAssocID="{0969E592-E621-479D-9AA8-1CA6E4D68EF7}" presName="spacer" presStyleCnt="0"/>
      <dgm:spPr/>
    </dgm:pt>
    <dgm:pt modelId="{ED9DA912-D18B-4F2C-BABC-F05FE06B795D}" type="pres">
      <dgm:prSet presAssocID="{8FFDCF0A-C824-4732-B90D-1C3165012B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3B7616-CAC2-FC48-8862-80EF7CAAD42F}" type="presOf" srcId="{EBA9C2B4-4BA1-44A6-8EF7-4090FC280EF8}" destId="{F2FBCE56-CAF3-4D35-BA39-91F73AC87CC3}" srcOrd="0" destOrd="0" presId="urn:microsoft.com/office/officeart/2005/8/layout/vList2"/>
    <dgm:cxn modelId="{30B81BAA-FD42-428D-A2F0-0443F7651F63}" srcId="{EBA9C2B4-4BA1-44A6-8EF7-4090FC280EF8}" destId="{3F32C344-B09F-4A76-BDF8-18F9E1C452B3}" srcOrd="0" destOrd="0" parTransId="{50918F1B-405E-496A-BF92-905873A348A9}" sibTransId="{B8E1A94E-BD55-4917-BD44-F9603F37749C}"/>
    <dgm:cxn modelId="{AEEEEBC3-9DEB-498B-9283-D89A081050CE}" srcId="{EBA9C2B4-4BA1-44A6-8EF7-4090FC280EF8}" destId="{8FFDCF0A-C824-4732-B90D-1C3165012B0B}" srcOrd="2" destOrd="0" parTransId="{148FA501-649E-42BF-897B-72844ECC8B6D}" sibTransId="{324B33CE-84F8-40E5-AA04-672BD850655B}"/>
    <dgm:cxn modelId="{FB85B19B-5D2E-124B-A912-4FF8BC4EEE3C}" type="presOf" srcId="{3F32C344-B09F-4A76-BDF8-18F9E1C452B3}" destId="{6684AFE2-CD0E-4DFD-90F1-BF8B322A5D8F}" srcOrd="0" destOrd="0" presId="urn:microsoft.com/office/officeart/2005/8/layout/vList2"/>
    <dgm:cxn modelId="{EA6478A4-819E-AB4D-BCAF-7E9363E76842}" type="presOf" srcId="{B878F231-90F1-44A9-BBE9-052EDAD10B4C}" destId="{7468D942-906E-4720-A359-23CAF5A05766}" srcOrd="0" destOrd="0" presId="urn:microsoft.com/office/officeart/2005/8/layout/vList2"/>
    <dgm:cxn modelId="{6772C8D4-D124-5B43-AA7E-2ECF244E2625}" type="presOf" srcId="{8FFDCF0A-C824-4732-B90D-1C3165012B0B}" destId="{ED9DA912-D18B-4F2C-BABC-F05FE06B795D}" srcOrd="0" destOrd="0" presId="urn:microsoft.com/office/officeart/2005/8/layout/vList2"/>
    <dgm:cxn modelId="{79623903-EFC2-4B00-A1A7-1DCD1123A98D}" srcId="{EBA9C2B4-4BA1-44A6-8EF7-4090FC280EF8}" destId="{B878F231-90F1-44A9-BBE9-052EDAD10B4C}" srcOrd="1" destOrd="0" parTransId="{552BEFC5-66CD-478D-A32D-5601EC032F84}" sibTransId="{0969E592-E621-479D-9AA8-1CA6E4D68EF7}"/>
    <dgm:cxn modelId="{2FFAE6B3-747C-764F-AC6E-297033C330A8}" type="presParOf" srcId="{F2FBCE56-CAF3-4D35-BA39-91F73AC87CC3}" destId="{6684AFE2-CD0E-4DFD-90F1-BF8B322A5D8F}" srcOrd="0" destOrd="0" presId="urn:microsoft.com/office/officeart/2005/8/layout/vList2"/>
    <dgm:cxn modelId="{2B668E7B-51D4-DC48-81D5-606323538536}" type="presParOf" srcId="{F2FBCE56-CAF3-4D35-BA39-91F73AC87CC3}" destId="{1CE3857A-C196-409C-9F5B-C5996080CABA}" srcOrd="1" destOrd="0" presId="urn:microsoft.com/office/officeart/2005/8/layout/vList2"/>
    <dgm:cxn modelId="{03E14B89-CD93-BA41-AB20-2CB853A127FB}" type="presParOf" srcId="{F2FBCE56-CAF3-4D35-BA39-91F73AC87CC3}" destId="{7468D942-906E-4720-A359-23CAF5A05766}" srcOrd="2" destOrd="0" presId="urn:microsoft.com/office/officeart/2005/8/layout/vList2"/>
    <dgm:cxn modelId="{A3F988F4-F56D-9D48-80BC-2E3C9514A45A}" type="presParOf" srcId="{F2FBCE56-CAF3-4D35-BA39-91F73AC87CC3}" destId="{54ACC914-41EE-43BA-886F-55C9272DD6E8}" srcOrd="3" destOrd="0" presId="urn:microsoft.com/office/officeart/2005/8/layout/vList2"/>
    <dgm:cxn modelId="{3C3D2D5A-1307-C243-AACD-DC4873300643}" type="presParOf" srcId="{F2FBCE56-CAF3-4D35-BA39-91F73AC87CC3}" destId="{ED9DA912-D18B-4F2C-BABC-F05FE06B79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120974-891C-4EAA-96F3-A0A69294CE6A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5EDE7AD-1A42-45CD-A56E-251EBA39039F}">
      <dgm:prSet phldrT="[Texto]"/>
      <dgm:spPr>
        <a:solidFill>
          <a:srgbClr val="00009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noProof="0" dirty="0" smtClean="0">
              <a:latin typeface="Century Gothic"/>
              <a:cs typeface="Century Gothic"/>
            </a:rPr>
            <a:t>Technologic</a:t>
          </a:r>
          <a:endParaRPr lang="en-US" noProof="0" dirty="0">
            <a:latin typeface="Century Gothic"/>
            <a:cs typeface="Century Gothic"/>
          </a:endParaRPr>
        </a:p>
      </dgm:t>
    </dgm:pt>
    <dgm:pt modelId="{E0D21BF8-7992-408F-9B9E-9638522F4742}" type="parTrans" cxnId="{35415AF2-B1C9-45C3-B841-8D48AA1FDCA3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BA38D3AA-B950-4284-B55F-711B218A503E}" type="sibTrans" cxnId="{35415AF2-B1C9-45C3-B841-8D48AA1FDCA3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BC6F36C1-1E8A-48C1-B967-5F191D3CCFBB}">
      <dgm:prSet phldrT="[Texto]" custT="1"/>
      <dgm:spPr>
        <a:solidFill>
          <a:srgbClr val="FFFFFF">
            <a:alpha val="90000"/>
          </a:srgbClr>
        </a:solidFill>
        <a:ln>
          <a:solidFill>
            <a:srgbClr val="0B609B">
              <a:alpha val="90000"/>
            </a:srgbClr>
          </a:solidFill>
        </a:ln>
      </dgm:spPr>
      <dgm:t>
        <a:bodyPr/>
        <a:lstStyle/>
        <a:p>
          <a:r>
            <a:rPr lang="en-US" sz="2000" b="1" noProof="0" dirty="0" smtClean="0">
              <a:solidFill>
                <a:srgbClr val="0B609B"/>
              </a:solidFill>
              <a:latin typeface="Century Gothic"/>
              <a:cs typeface="Century Gothic"/>
            </a:rPr>
            <a:t>Technology development, innovation and cooperation  to solve common problems</a:t>
          </a:r>
          <a:endParaRPr lang="en-US" sz="2000" b="1" noProof="0" dirty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F31C3E60-F8AE-4A55-BE67-0067A30A4CD0}" type="parTrans" cxnId="{1D968562-2106-4667-BE42-0A7162CC0178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B06E54A2-6680-47E8-9783-D1E21A99C27B}" type="sibTrans" cxnId="{1D968562-2106-4667-BE42-0A7162CC0178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FB2174C4-A18B-454E-A084-B11737BD43B3}">
      <dgm:prSet phldrT="[Texto]"/>
      <dgm:spPr>
        <a:solidFill>
          <a:srgbClr val="008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noProof="0" smtClean="0">
              <a:latin typeface="Century Gothic"/>
              <a:cs typeface="Century Gothic"/>
            </a:rPr>
            <a:t>Enviromental</a:t>
          </a:r>
          <a:endParaRPr lang="en-US" noProof="0">
            <a:latin typeface="Century Gothic"/>
            <a:cs typeface="Century Gothic"/>
          </a:endParaRPr>
        </a:p>
      </dgm:t>
    </dgm:pt>
    <dgm:pt modelId="{F7F9ED6F-D969-48BB-A0DF-24018D799674}" type="parTrans" cxnId="{5BBDFFA5-3F6D-493B-9D8C-9E2AD8E1D442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6F5D9E44-B7B2-4350-86E3-00A22261463F}" type="sibTrans" cxnId="{5BBDFFA5-3F6D-493B-9D8C-9E2AD8E1D442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CA1E28E9-0831-4E39-A00A-321B128F4B7D}">
      <dgm:prSet phldrT="[Texto]" custT="1"/>
      <dgm:spPr>
        <a:solidFill>
          <a:srgbClr val="FFFFFF">
            <a:alpha val="14000"/>
          </a:srgbClr>
        </a:solidFill>
        <a:ln>
          <a:solidFill>
            <a:srgbClr val="008000">
              <a:alpha val="90000"/>
            </a:srgbClr>
          </a:solidFill>
        </a:ln>
      </dgm:spPr>
      <dgm:t>
        <a:bodyPr/>
        <a:lstStyle/>
        <a:p>
          <a:r>
            <a:rPr lang="en-US" sz="2000" b="1" noProof="0" dirty="0" smtClean="0">
              <a:solidFill>
                <a:srgbClr val="0B609B"/>
              </a:solidFill>
              <a:latin typeface="Century Gothic"/>
              <a:cs typeface="Century Gothic"/>
            </a:rPr>
            <a:t>Reducing environmental pollution  and Human health risks </a:t>
          </a:r>
          <a:endParaRPr lang="en-US" sz="2000" b="1" noProof="0" dirty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1EA18D67-56B3-4337-8965-3F477A5047DA}" type="parTrans" cxnId="{E92D5B09-5525-438D-840F-EEDBAB32B8F2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8CE23B20-2350-4EE8-8CDB-DA2477EA2CE0}" type="sibTrans" cxnId="{E92D5B09-5525-438D-840F-EEDBAB32B8F2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33499F34-2119-40D8-B661-8F4977C27AD1}">
      <dgm:prSet phldrT="[Texto]"/>
      <dgm:spPr>
        <a:solidFill>
          <a:srgbClr val="FF66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noProof="0" smtClean="0">
              <a:latin typeface="Century Gothic"/>
              <a:cs typeface="Century Gothic"/>
            </a:rPr>
            <a:t>Social</a:t>
          </a:r>
          <a:endParaRPr lang="en-US" noProof="0">
            <a:latin typeface="Century Gothic"/>
            <a:cs typeface="Century Gothic"/>
          </a:endParaRPr>
        </a:p>
      </dgm:t>
    </dgm:pt>
    <dgm:pt modelId="{396D8266-6C6C-4B3A-9D50-742837876B67}" type="parTrans" cxnId="{22233FBF-E1F8-4C93-B948-FA4135751854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228CB352-2B24-45A6-B1F1-D4234FE77E92}" type="sibTrans" cxnId="{22233FBF-E1F8-4C93-B948-FA4135751854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3C46F487-BBE5-4BBF-BA3A-0160AAD4D744}">
      <dgm:prSet phldrT="[Texto]" custT="1"/>
      <dgm:spPr>
        <a:solidFill>
          <a:srgbClr val="FFFFFF">
            <a:alpha val="90000"/>
          </a:srgb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en-US" sz="2000" b="1" noProof="0" dirty="0" smtClean="0">
              <a:solidFill>
                <a:srgbClr val="0B609B"/>
              </a:solidFill>
              <a:latin typeface="Century Gothic"/>
              <a:cs typeface="Century Gothic"/>
            </a:rPr>
            <a:t> Generation of new SMEs and new jobs, savings of energy, improving trade, reduce health expenditure.....</a:t>
          </a:r>
          <a:endParaRPr lang="en-US" sz="2000" b="1" noProof="0" dirty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F605F77E-FB75-4DD9-BE2C-19482823445B}" type="parTrans" cxnId="{DF385358-358F-4B19-9690-A9227C4EFBB7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4D450497-53A4-47F0-BA00-145F8C43B3C2}" type="sibTrans" cxnId="{DF385358-358F-4B19-9690-A9227C4EFBB7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8AEEA424-A3C6-4785-A778-BC2526109715}">
      <dgm:prSet phldrT="[Texto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noProof="0" smtClean="0">
              <a:solidFill>
                <a:srgbClr val="000000"/>
              </a:solidFill>
              <a:latin typeface="Century Gothic"/>
              <a:cs typeface="Century Gothic"/>
            </a:rPr>
            <a:t>Economics</a:t>
          </a:r>
          <a:endParaRPr lang="en-US" noProof="0">
            <a:solidFill>
              <a:srgbClr val="000000"/>
            </a:solidFill>
            <a:latin typeface="Century Gothic"/>
            <a:cs typeface="Century Gothic"/>
          </a:endParaRPr>
        </a:p>
      </dgm:t>
    </dgm:pt>
    <dgm:pt modelId="{83F65A47-2A32-4617-BA48-4BC796E5C8D7}" type="parTrans" cxnId="{506E1CAA-FC29-41DD-96EB-8CAC6346A12C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AC5F7A22-F4CD-427A-9201-3A54336DE9FA}" type="sibTrans" cxnId="{506E1CAA-FC29-41DD-96EB-8CAC6346A12C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12425F49-0D88-43A3-B728-88E0BF14C1EB}">
      <dgm:prSet phldrT="[Texto]" custT="1"/>
      <dgm:spPr>
        <a:solidFill>
          <a:srgbClr val="FFFFFF">
            <a:alpha val="90000"/>
          </a:srgbClr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en-US" sz="2000" b="1" noProof="0" dirty="0" smtClean="0">
              <a:solidFill>
                <a:srgbClr val="0B609B"/>
              </a:solidFill>
              <a:latin typeface="Century Gothic"/>
              <a:cs typeface="Century Gothic"/>
            </a:rPr>
            <a:t>Improving job offer and work opportunities with focus on social inclusion – Reducing related diseases. </a:t>
          </a:r>
          <a:endParaRPr lang="en-US" sz="2000" b="1" noProof="0" dirty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22B62795-0C73-42F1-BEFF-2009251DDD1B}" type="parTrans" cxnId="{B66D8DCF-14D7-477D-9CAB-DB54B4329238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A2612DDD-88E4-4FE3-8D67-35A18765324B}" type="sibTrans" cxnId="{B66D8DCF-14D7-477D-9CAB-DB54B4329238}">
      <dgm:prSet/>
      <dgm:spPr/>
      <dgm:t>
        <a:bodyPr/>
        <a:lstStyle/>
        <a:p>
          <a:endParaRPr lang="en-US" noProof="0">
            <a:latin typeface="Century Gothic"/>
            <a:cs typeface="Century Gothic"/>
          </a:endParaRPr>
        </a:p>
      </dgm:t>
    </dgm:pt>
    <dgm:pt modelId="{D75C63F9-CE06-4CC2-B245-213F49B0C9B6}" type="pres">
      <dgm:prSet presAssocID="{7E120974-891C-4EAA-96F3-A0A69294CE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E98CC9-F107-401E-ABB3-9AE6F5D607AB}" type="pres">
      <dgm:prSet presAssocID="{B5EDE7AD-1A42-45CD-A56E-251EBA39039F}" presName="linNode" presStyleCnt="0"/>
      <dgm:spPr/>
      <dgm:t>
        <a:bodyPr/>
        <a:lstStyle/>
        <a:p>
          <a:endParaRPr lang="pt-BR"/>
        </a:p>
      </dgm:t>
    </dgm:pt>
    <dgm:pt modelId="{9FF1F749-37A6-4EC2-840C-916086CDFCC0}" type="pres">
      <dgm:prSet presAssocID="{B5EDE7AD-1A42-45CD-A56E-251EBA39039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078D13-4DAA-45A9-A8CA-300B195A2B3E}" type="pres">
      <dgm:prSet presAssocID="{B5EDE7AD-1A42-45CD-A56E-251EBA39039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5BCEAA-5C98-4F5E-9D0D-BC2ED47F7382}" type="pres">
      <dgm:prSet presAssocID="{BA38D3AA-B950-4284-B55F-711B218A503E}" presName="sp" presStyleCnt="0"/>
      <dgm:spPr/>
      <dgm:t>
        <a:bodyPr/>
        <a:lstStyle/>
        <a:p>
          <a:endParaRPr lang="pt-BR"/>
        </a:p>
      </dgm:t>
    </dgm:pt>
    <dgm:pt modelId="{0FD7D992-5C1A-41C3-8A58-831586E54E64}" type="pres">
      <dgm:prSet presAssocID="{FB2174C4-A18B-454E-A084-B11737BD43B3}" presName="linNode" presStyleCnt="0"/>
      <dgm:spPr/>
      <dgm:t>
        <a:bodyPr/>
        <a:lstStyle/>
        <a:p>
          <a:endParaRPr lang="pt-BR"/>
        </a:p>
      </dgm:t>
    </dgm:pt>
    <dgm:pt modelId="{7E8ADEBC-B4D3-4861-950C-0637753DCD76}" type="pres">
      <dgm:prSet presAssocID="{FB2174C4-A18B-454E-A084-B11737BD43B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7E980B-C8E4-4629-BCA9-B9198BBE4743}" type="pres">
      <dgm:prSet presAssocID="{FB2174C4-A18B-454E-A084-B11737BD43B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96E96E-3848-40D3-B549-FB56E9D032A0}" type="pres">
      <dgm:prSet presAssocID="{6F5D9E44-B7B2-4350-86E3-00A22261463F}" presName="sp" presStyleCnt="0"/>
      <dgm:spPr/>
      <dgm:t>
        <a:bodyPr/>
        <a:lstStyle/>
        <a:p>
          <a:endParaRPr lang="pt-BR"/>
        </a:p>
      </dgm:t>
    </dgm:pt>
    <dgm:pt modelId="{0DFE9947-0723-4BF0-A5FA-310AC24E4987}" type="pres">
      <dgm:prSet presAssocID="{33499F34-2119-40D8-B661-8F4977C27AD1}" presName="linNode" presStyleCnt="0"/>
      <dgm:spPr/>
      <dgm:t>
        <a:bodyPr/>
        <a:lstStyle/>
        <a:p>
          <a:endParaRPr lang="pt-BR"/>
        </a:p>
      </dgm:t>
    </dgm:pt>
    <dgm:pt modelId="{93C34BA8-3802-4405-8C1F-AC11F79B01C6}" type="pres">
      <dgm:prSet presAssocID="{33499F34-2119-40D8-B661-8F4977C27AD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F71385-969E-48DC-82B0-693046578B4B}" type="pres">
      <dgm:prSet presAssocID="{33499F34-2119-40D8-B661-8F4977C27AD1}" presName="descendantText" presStyleLbl="alignAccFollowNode1" presStyleIdx="2" presStyleCnt="4" custScaleY="1316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D007A6-0725-4603-94BB-A1153910118F}" type="pres">
      <dgm:prSet presAssocID="{228CB352-2B24-45A6-B1F1-D4234FE77E92}" presName="sp" presStyleCnt="0"/>
      <dgm:spPr/>
      <dgm:t>
        <a:bodyPr/>
        <a:lstStyle/>
        <a:p>
          <a:endParaRPr lang="pt-BR"/>
        </a:p>
      </dgm:t>
    </dgm:pt>
    <dgm:pt modelId="{85E4F628-83B0-4195-BE79-A7E420AAA3CD}" type="pres">
      <dgm:prSet presAssocID="{8AEEA424-A3C6-4785-A778-BC2526109715}" presName="linNode" presStyleCnt="0"/>
      <dgm:spPr/>
      <dgm:t>
        <a:bodyPr/>
        <a:lstStyle/>
        <a:p>
          <a:endParaRPr lang="pt-BR"/>
        </a:p>
      </dgm:t>
    </dgm:pt>
    <dgm:pt modelId="{4AE18445-1790-45F7-80BE-7628FA0EE601}" type="pres">
      <dgm:prSet presAssocID="{8AEEA424-A3C6-4785-A778-BC252610971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857A2F-DFF2-4033-A227-71F83C45A56E}" type="pres">
      <dgm:prSet presAssocID="{8AEEA424-A3C6-4785-A778-BC2526109715}" presName="descendantText" presStyleLbl="alignAccFollowNode1" presStyleIdx="3" presStyleCnt="4" custScaleY="1234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968562-2106-4667-BE42-0A7162CC0178}" srcId="{B5EDE7AD-1A42-45CD-A56E-251EBA39039F}" destId="{BC6F36C1-1E8A-48C1-B967-5F191D3CCFBB}" srcOrd="0" destOrd="0" parTransId="{F31C3E60-F8AE-4A55-BE67-0067A30A4CD0}" sibTransId="{B06E54A2-6680-47E8-9783-D1E21A99C27B}"/>
    <dgm:cxn modelId="{DF385358-358F-4B19-9690-A9227C4EFBB7}" srcId="{8AEEA424-A3C6-4785-A778-BC2526109715}" destId="{3C46F487-BBE5-4BBF-BA3A-0160AAD4D744}" srcOrd="0" destOrd="0" parTransId="{F605F77E-FB75-4DD9-BE2C-19482823445B}" sibTransId="{4D450497-53A4-47F0-BA00-145F8C43B3C2}"/>
    <dgm:cxn modelId="{35415AF2-B1C9-45C3-B841-8D48AA1FDCA3}" srcId="{7E120974-891C-4EAA-96F3-A0A69294CE6A}" destId="{B5EDE7AD-1A42-45CD-A56E-251EBA39039F}" srcOrd="0" destOrd="0" parTransId="{E0D21BF8-7992-408F-9B9E-9638522F4742}" sibTransId="{BA38D3AA-B950-4284-B55F-711B218A503E}"/>
    <dgm:cxn modelId="{E92D5B09-5525-438D-840F-EEDBAB32B8F2}" srcId="{FB2174C4-A18B-454E-A084-B11737BD43B3}" destId="{CA1E28E9-0831-4E39-A00A-321B128F4B7D}" srcOrd="0" destOrd="0" parTransId="{1EA18D67-56B3-4337-8965-3F477A5047DA}" sibTransId="{8CE23B20-2350-4EE8-8CDB-DA2477EA2CE0}"/>
    <dgm:cxn modelId="{DCDB84F9-132B-3343-B757-F2FDA4A6C52D}" type="presOf" srcId="{BC6F36C1-1E8A-48C1-B967-5F191D3CCFBB}" destId="{1A078D13-4DAA-45A9-A8CA-300B195A2B3E}" srcOrd="0" destOrd="0" presId="urn:microsoft.com/office/officeart/2005/8/layout/vList5"/>
    <dgm:cxn modelId="{B66D8DCF-14D7-477D-9CAB-DB54B4329238}" srcId="{33499F34-2119-40D8-B661-8F4977C27AD1}" destId="{12425F49-0D88-43A3-B728-88E0BF14C1EB}" srcOrd="0" destOrd="0" parTransId="{22B62795-0C73-42F1-BEFF-2009251DDD1B}" sibTransId="{A2612DDD-88E4-4FE3-8D67-35A18765324B}"/>
    <dgm:cxn modelId="{E3500F00-870B-F84C-8DBF-487A07384B71}" type="presOf" srcId="{CA1E28E9-0831-4E39-A00A-321B128F4B7D}" destId="{797E980B-C8E4-4629-BCA9-B9198BBE4743}" srcOrd="0" destOrd="0" presId="urn:microsoft.com/office/officeart/2005/8/layout/vList5"/>
    <dgm:cxn modelId="{57A13C2D-199F-8344-879A-85CAF46648AD}" type="presOf" srcId="{33499F34-2119-40D8-B661-8F4977C27AD1}" destId="{93C34BA8-3802-4405-8C1F-AC11F79B01C6}" srcOrd="0" destOrd="0" presId="urn:microsoft.com/office/officeart/2005/8/layout/vList5"/>
    <dgm:cxn modelId="{506E1CAA-FC29-41DD-96EB-8CAC6346A12C}" srcId="{7E120974-891C-4EAA-96F3-A0A69294CE6A}" destId="{8AEEA424-A3C6-4785-A778-BC2526109715}" srcOrd="3" destOrd="0" parTransId="{83F65A47-2A32-4617-BA48-4BC796E5C8D7}" sibTransId="{AC5F7A22-F4CD-427A-9201-3A54336DE9FA}"/>
    <dgm:cxn modelId="{E470D327-6F6E-D840-BEAB-D828C2995300}" type="presOf" srcId="{B5EDE7AD-1A42-45CD-A56E-251EBA39039F}" destId="{9FF1F749-37A6-4EC2-840C-916086CDFCC0}" srcOrd="0" destOrd="0" presId="urn:microsoft.com/office/officeart/2005/8/layout/vList5"/>
    <dgm:cxn modelId="{2BEDD9EF-7720-1E4D-A422-72B13D64120B}" type="presOf" srcId="{7E120974-891C-4EAA-96F3-A0A69294CE6A}" destId="{D75C63F9-CE06-4CC2-B245-213F49B0C9B6}" srcOrd="0" destOrd="0" presId="urn:microsoft.com/office/officeart/2005/8/layout/vList5"/>
    <dgm:cxn modelId="{732FAD25-67FD-2845-AC1C-BA0F6F77C16F}" type="presOf" srcId="{8AEEA424-A3C6-4785-A778-BC2526109715}" destId="{4AE18445-1790-45F7-80BE-7628FA0EE601}" srcOrd="0" destOrd="0" presId="urn:microsoft.com/office/officeart/2005/8/layout/vList5"/>
    <dgm:cxn modelId="{22233FBF-E1F8-4C93-B948-FA4135751854}" srcId="{7E120974-891C-4EAA-96F3-A0A69294CE6A}" destId="{33499F34-2119-40D8-B661-8F4977C27AD1}" srcOrd="2" destOrd="0" parTransId="{396D8266-6C6C-4B3A-9D50-742837876B67}" sibTransId="{228CB352-2B24-45A6-B1F1-D4234FE77E92}"/>
    <dgm:cxn modelId="{5BBDFFA5-3F6D-493B-9D8C-9E2AD8E1D442}" srcId="{7E120974-891C-4EAA-96F3-A0A69294CE6A}" destId="{FB2174C4-A18B-454E-A084-B11737BD43B3}" srcOrd="1" destOrd="0" parTransId="{F7F9ED6F-D969-48BB-A0DF-24018D799674}" sibTransId="{6F5D9E44-B7B2-4350-86E3-00A22261463F}"/>
    <dgm:cxn modelId="{8040E339-B356-D349-A291-C95007626FE6}" type="presOf" srcId="{FB2174C4-A18B-454E-A084-B11737BD43B3}" destId="{7E8ADEBC-B4D3-4861-950C-0637753DCD76}" srcOrd="0" destOrd="0" presId="urn:microsoft.com/office/officeart/2005/8/layout/vList5"/>
    <dgm:cxn modelId="{BA6478AC-B519-A84A-9808-2647256CA09F}" type="presOf" srcId="{3C46F487-BBE5-4BBF-BA3A-0160AAD4D744}" destId="{1E857A2F-DFF2-4033-A227-71F83C45A56E}" srcOrd="0" destOrd="0" presId="urn:microsoft.com/office/officeart/2005/8/layout/vList5"/>
    <dgm:cxn modelId="{83B6C124-427D-A841-926C-8C2BF3561369}" type="presOf" srcId="{12425F49-0D88-43A3-B728-88E0BF14C1EB}" destId="{AEF71385-969E-48DC-82B0-693046578B4B}" srcOrd="0" destOrd="0" presId="urn:microsoft.com/office/officeart/2005/8/layout/vList5"/>
    <dgm:cxn modelId="{45A61B82-CCAB-3546-B1E0-53DDCE7CBE47}" type="presParOf" srcId="{D75C63F9-CE06-4CC2-B245-213F49B0C9B6}" destId="{23E98CC9-F107-401E-ABB3-9AE6F5D607AB}" srcOrd="0" destOrd="0" presId="urn:microsoft.com/office/officeart/2005/8/layout/vList5"/>
    <dgm:cxn modelId="{61C84B9C-276A-304B-86F2-6B8E077C5CD2}" type="presParOf" srcId="{23E98CC9-F107-401E-ABB3-9AE6F5D607AB}" destId="{9FF1F749-37A6-4EC2-840C-916086CDFCC0}" srcOrd="0" destOrd="0" presId="urn:microsoft.com/office/officeart/2005/8/layout/vList5"/>
    <dgm:cxn modelId="{3B4D18AB-1989-0142-BCD1-1FD5C79B204D}" type="presParOf" srcId="{23E98CC9-F107-401E-ABB3-9AE6F5D607AB}" destId="{1A078D13-4DAA-45A9-A8CA-300B195A2B3E}" srcOrd="1" destOrd="0" presId="urn:microsoft.com/office/officeart/2005/8/layout/vList5"/>
    <dgm:cxn modelId="{36158D27-9067-6448-9D81-A2ECAD6256B2}" type="presParOf" srcId="{D75C63F9-CE06-4CC2-B245-213F49B0C9B6}" destId="{A75BCEAA-5C98-4F5E-9D0D-BC2ED47F7382}" srcOrd="1" destOrd="0" presId="urn:microsoft.com/office/officeart/2005/8/layout/vList5"/>
    <dgm:cxn modelId="{2DF8A33C-8638-2147-A11C-E4EA9268B337}" type="presParOf" srcId="{D75C63F9-CE06-4CC2-B245-213F49B0C9B6}" destId="{0FD7D992-5C1A-41C3-8A58-831586E54E64}" srcOrd="2" destOrd="0" presId="urn:microsoft.com/office/officeart/2005/8/layout/vList5"/>
    <dgm:cxn modelId="{A8737FF4-7816-B845-944A-1734D093C2CD}" type="presParOf" srcId="{0FD7D992-5C1A-41C3-8A58-831586E54E64}" destId="{7E8ADEBC-B4D3-4861-950C-0637753DCD76}" srcOrd="0" destOrd="0" presId="urn:microsoft.com/office/officeart/2005/8/layout/vList5"/>
    <dgm:cxn modelId="{E76C12E3-2A2E-6047-B494-1E9E5B890A90}" type="presParOf" srcId="{0FD7D992-5C1A-41C3-8A58-831586E54E64}" destId="{797E980B-C8E4-4629-BCA9-B9198BBE4743}" srcOrd="1" destOrd="0" presId="urn:microsoft.com/office/officeart/2005/8/layout/vList5"/>
    <dgm:cxn modelId="{10FDA048-874D-3E41-B1D0-5217A9CA72AC}" type="presParOf" srcId="{D75C63F9-CE06-4CC2-B245-213F49B0C9B6}" destId="{B596E96E-3848-40D3-B549-FB56E9D032A0}" srcOrd="3" destOrd="0" presId="urn:microsoft.com/office/officeart/2005/8/layout/vList5"/>
    <dgm:cxn modelId="{B9A1EF3C-874D-A940-AB12-944058E5B38D}" type="presParOf" srcId="{D75C63F9-CE06-4CC2-B245-213F49B0C9B6}" destId="{0DFE9947-0723-4BF0-A5FA-310AC24E4987}" srcOrd="4" destOrd="0" presId="urn:microsoft.com/office/officeart/2005/8/layout/vList5"/>
    <dgm:cxn modelId="{8ADDAC95-D9AA-614B-B23B-D2F99F0A96C6}" type="presParOf" srcId="{0DFE9947-0723-4BF0-A5FA-310AC24E4987}" destId="{93C34BA8-3802-4405-8C1F-AC11F79B01C6}" srcOrd="0" destOrd="0" presId="urn:microsoft.com/office/officeart/2005/8/layout/vList5"/>
    <dgm:cxn modelId="{23583D6A-2522-D448-8C8F-DA7BF158643A}" type="presParOf" srcId="{0DFE9947-0723-4BF0-A5FA-310AC24E4987}" destId="{AEF71385-969E-48DC-82B0-693046578B4B}" srcOrd="1" destOrd="0" presId="urn:microsoft.com/office/officeart/2005/8/layout/vList5"/>
    <dgm:cxn modelId="{B11229A7-E359-F242-B37F-7A0727702A6D}" type="presParOf" srcId="{D75C63F9-CE06-4CC2-B245-213F49B0C9B6}" destId="{6FD007A6-0725-4603-94BB-A1153910118F}" srcOrd="5" destOrd="0" presId="urn:microsoft.com/office/officeart/2005/8/layout/vList5"/>
    <dgm:cxn modelId="{CCFB0C11-D3E9-B34B-86AB-D36A6F2326FD}" type="presParOf" srcId="{D75C63F9-CE06-4CC2-B245-213F49B0C9B6}" destId="{85E4F628-83B0-4195-BE79-A7E420AAA3CD}" srcOrd="6" destOrd="0" presId="urn:microsoft.com/office/officeart/2005/8/layout/vList5"/>
    <dgm:cxn modelId="{D367AD98-60D8-2649-B5A2-DE513EE3BDD2}" type="presParOf" srcId="{85E4F628-83B0-4195-BE79-A7E420AAA3CD}" destId="{4AE18445-1790-45F7-80BE-7628FA0EE601}" srcOrd="0" destOrd="0" presId="urn:microsoft.com/office/officeart/2005/8/layout/vList5"/>
    <dgm:cxn modelId="{51D8DB51-D86C-7A41-BD08-F802F40A4ED2}" type="presParOf" srcId="{85E4F628-83B0-4195-BE79-A7E420AAA3CD}" destId="{1E857A2F-DFF2-4033-A227-71F83C45A5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93BCC1-40B9-4A83-BEEC-FA5C19B78A5B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FAD75FCB-1E07-4499-A0FA-E2FE0464D4E7}">
      <dgm:prSet custT="1"/>
      <dgm:spPr>
        <a:solidFill>
          <a:schemeClr val="bg1">
            <a:lumMod val="85000"/>
          </a:schemeClr>
        </a:solidFill>
        <a:ln>
          <a:solidFill>
            <a:srgbClr val="0B609B"/>
          </a:solidFill>
        </a:ln>
      </dgm:spPr>
      <dgm:t>
        <a:bodyPr/>
        <a:lstStyle/>
        <a:p>
          <a:pPr rtl="0"/>
          <a:r>
            <a:rPr lang="en-US" sz="2000" b="1" noProof="0" dirty="0" smtClean="0">
              <a:solidFill>
                <a:srgbClr val="0B609B"/>
              </a:solidFill>
              <a:latin typeface="Century Gothic"/>
              <a:cs typeface="Century Gothic"/>
            </a:rPr>
            <a:t>E-waste reverse chain characterized for participating countries and basis for regional agreements established.</a:t>
          </a:r>
          <a:endParaRPr lang="en-US" sz="2000" b="1" noProof="0" dirty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0E0DACA9-A7D7-4E12-BB3C-D89A9778F520}" type="parTrans" cxnId="{4EA621FD-558C-43D1-92F7-14A5ED86EC7F}">
      <dgm:prSet/>
      <dgm:spPr/>
      <dgm:t>
        <a:bodyPr/>
        <a:lstStyle/>
        <a:p>
          <a:endParaRPr lang="pt-BR" sz="2000" b="1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90461492-08F8-4FDB-8063-C9D1AF4C39D4}" type="sibTrans" cxnId="{4EA621FD-558C-43D1-92F7-14A5ED86EC7F}">
      <dgm:prSet/>
      <dgm:spPr/>
      <dgm:t>
        <a:bodyPr/>
        <a:lstStyle/>
        <a:p>
          <a:endParaRPr lang="pt-BR" sz="2000" b="1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44E9E18B-C54C-4811-9105-8C89DF561D5A}">
      <dgm:prSet custT="1"/>
      <dgm:spPr>
        <a:solidFill>
          <a:srgbClr val="D9D9D9"/>
        </a:solidFill>
        <a:ln>
          <a:solidFill>
            <a:srgbClr val="0B609B"/>
          </a:solidFill>
        </a:ln>
      </dgm:spPr>
      <dgm:t>
        <a:bodyPr/>
        <a:lstStyle/>
        <a:p>
          <a:pPr rtl="0"/>
          <a:r>
            <a:rPr lang="en-US" sz="2000" b="1" noProof="0" dirty="0" smtClean="0">
              <a:solidFill>
                <a:srgbClr val="0B609B"/>
              </a:solidFill>
              <a:latin typeface="Century Gothic"/>
              <a:cs typeface="Century Gothic"/>
            </a:rPr>
            <a:t>Technological gaps identified and solved – more balance knowledge among countries in this region . New knowledge improving economy. </a:t>
          </a:r>
          <a:endParaRPr lang="en-US" sz="2000" b="1" noProof="0" dirty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69B59446-631C-4665-8E44-E0C29965D107}" type="parTrans" cxnId="{F1BC5171-C925-42D8-BBCA-6391D0C70FF1}">
      <dgm:prSet/>
      <dgm:spPr/>
      <dgm:t>
        <a:bodyPr/>
        <a:lstStyle/>
        <a:p>
          <a:endParaRPr lang="pt-BR" sz="2000" b="1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AB92BD94-4D39-4330-BF2A-B6DC76855B40}" type="sibTrans" cxnId="{F1BC5171-C925-42D8-BBCA-6391D0C70FF1}">
      <dgm:prSet/>
      <dgm:spPr/>
      <dgm:t>
        <a:bodyPr/>
        <a:lstStyle/>
        <a:p>
          <a:endParaRPr lang="pt-BR" sz="2000" b="1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F91660E0-F3D4-4CAB-BFD6-8F27E510BFAD}">
      <dgm:prSet custT="1"/>
      <dgm:spPr>
        <a:solidFill>
          <a:srgbClr val="D9D9D9"/>
        </a:solidFill>
        <a:ln>
          <a:solidFill>
            <a:srgbClr val="0B609B"/>
          </a:solidFill>
        </a:ln>
      </dgm:spPr>
      <dgm:t>
        <a:bodyPr/>
        <a:lstStyle/>
        <a:p>
          <a:pPr rtl="0"/>
          <a:r>
            <a:rPr lang="en-US" sz="2000" b="1" noProof="0" smtClean="0">
              <a:solidFill>
                <a:srgbClr val="0B609B"/>
              </a:solidFill>
              <a:latin typeface="Century Gothic"/>
              <a:cs typeface="Century Gothic"/>
            </a:rPr>
            <a:t>Relevant technologies developed for companies, society and governments. </a:t>
          </a:r>
          <a:endParaRPr lang="en-US" sz="2000" b="1" noProof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03B6ED05-60BD-495C-AD4F-7E069808AA5B}" type="parTrans" cxnId="{915BEDEC-4B8E-4BC6-8269-2CFC765AE783}">
      <dgm:prSet/>
      <dgm:spPr/>
      <dgm:t>
        <a:bodyPr/>
        <a:lstStyle/>
        <a:p>
          <a:endParaRPr lang="pt-BR" sz="2000" b="1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74E0CE1C-D1A5-465C-ABE8-B818CBACA0B0}" type="sibTrans" cxnId="{915BEDEC-4B8E-4BC6-8269-2CFC765AE783}">
      <dgm:prSet/>
      <dgm:spPr/>
      <dgm:t>
        <a:bodyPr/>
        <a:lstStyle/>
        <a:p>
          <a:endParaRPr lang="pt-BR" sz="2000" b="1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606E96F7-5847-4D94-8736-8AD3FA922B1C}">
      <dgm:prSet custT="1"/>
      <dgm:spPr>
        <a:solidFill>
          <a:srgbClr val="D9D9D9"/>
        </a:solidFill>
        <a:ln>
          <a:solidFill>
            <a:srgbClr val="0B609B"/>
          </a:solidFill>
        </a:ln>
      </dgm:spPr>
      <dgm:t>
        <a:bodyPr/>
        <a:lstStyle/>
        <a:p>
          <a:pPr rtl="0"/>
          <a:r>
            <a:rPr lang="en-US" sz="2000" b="1" noProof="0" dirty="0" smtClean="0">
              <a:solidFill>
                <a:srgbClr val="0B609B"/>
              </a:solidFill>
              <a:latin typeface="Century Gothic"/>
              <a:cs typeface="Century Gothic"/>
            </a:rPr>
            <a:t>E-waste collection organized, classification and transportation under E-waste principles with promotion of private initiative and social inclusion.   </a:t>
          </a:r>
          <a:endParaRPr lang="en-US" sz="2000" b="1" noProof="0" dirty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A1476157-51F2-4DEE-BF70-59FD87FBC20D}" type="parTrans" cxnId="{6AE82F2F-F746-4E43-BF16-978CF49732CF}">
      <dgm:prSet/>
      <dgm:spPr/>
      <dgm:t>
        <a:bodyPr/>
        <a:lstStyle/>
        <a:p>
          <a:endParaRPr lang="pt-BR" sz="2000" b="1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B8C0B8D0-F304-41AA-AE4D-1DA948C3B85B}" type="sibTrans" cxnId="{6AE82F2F-F746-4E43-BF16-978CF49732CF}">
      <dgm:prSet/>
      <dgm:spPr/>
      <dgm:t>
        <a:bodyPr/>
        <a:lstStyle/>
        <a:p>
          <a:endParaRPr lang="pt-BR" sz="2000" b="1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4073BABF-097D-4EC2-A378-C8B232F2CB86}">
      <dgm:prSet custT="1"/>
      <dgm:spPr>
        <a:solidFill>
          <a:srgbClr val="D9D9D9"/>
        </a:solidFill>
        <a:ln>
          <a:solidFill>
            <a:srgbClr val="0B609B"/>
          </a:solidFill>
        </a:ln>
      </dgm:spPr>
      <dgm:t>
        <a:bodyPr/>
        <a:lstStyle/>
        <a:p>
          <a:r>
            <a:rPr lang="en-US" sz="2000" b="1" noProof="0" dirty="0" smtClean="0">
              <a:solidFill>
                <a:srgbClr val="0B609B"/>
              </a:solidFill>
              <a:latin typeface="Century Gothic"/>
              <a:cs typeface="Century Gothic"/>
            </a:rPr>
            <a:t>New Technological and Economic opportunities for all actors under E-waste chain. </a:t>
          </a:r>
          <a:endParaRPr lang="en-US" sz="2000" b="1" noProof="0" dirty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E9496BE5-236C-47E2-807B-A9219A41AB1D}" type="parTrans" cxnId="{EA47BCD6-9C81-44B5-8E88-2ACBC13F3987}">
      <dgm:prSet/>
      <dgm:spPr/>
      <dgm:t>
        <a:bodyPr/>
        <a:lstStyle/>
        <a:p>
          <a:endParaRPr lang="pt-BR" sz="2000" b="1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4C2234A8-3B79-4BE1-B76B-449E40CFBAEC}" type="sibTrans" cxnId="{EA47BCD6-9C81-44B5-8E88-2ACBC13F3987}">
      <dgm:prSet/>
      <dgm:spPr/>
      <dgm:t>
        <a:bodyPr/>
        <a:lstStyle/>
        <a:p>
          <a:endParaRPr lang="pt-BR" sz="2000" b="1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EF093746-3AD9-4BEB-9468-9AC039FB640D}">
      <dgm:prSet custT="1"/>
      <dgm:spPr>
        <a:solidFill>
          <a:srgbClr val="D9D9D9"/>
        </a:solidFill>
        <a:ln>
          <a:solidFill>
            <a:srgbClr val="0B609B"/>
          </a:solidFill>
        </a:ln>
      </dgm:spPr>
      <dgm:t>
        <a:bodyPr/>
        <a:lstStyle/>
        <a:p>
          <a:r>
            <a:rPr lang="en-US" sz="2000" b="1" noProof="0" dirty="0" smtClean="0">
              <a:solidFill>
                <a:srgbClr val="0B609B"/>
              </a:solidFill>
              <a:latin typeface="Century Gothic"/>
              <a:cs typeface="Century Gothic"/>
            </a:rPr>
            <a:t>Management systems, models developed considering regional, environmental and traceability of e-waste.</a:t>
          </a:r>
          <a:endParaRPr lang="en-US" sz="2000" b="1" noProof="0" dirty="0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71EFD5FC-742E-4955-BF66-AD5225BFD18F}" type="parTrans" cxnId="{80414D48-98CF-4496-8602-D78873D9384C}">
      <dgm:prSet/>
      <dgm:spPr/>
      <dgm:t>
        <a:bodyPr/>
        <a:lstStyle/>
        <a:p>
          <a:endParaRPr lang="pt-BR" sz="2000" b="1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125E894C-1464-427C-B7BF-F5DD1450CDCB}" type="sibTrans" cxnId="{80414D48-98CF-4496-8602-D78873D9384C}">
      <dgm:prSet/>
      <dgm:spPr/>
      <dgm:t>
        <a:bodyPr/>
        <a:lstStyle/>
        <a:p>
          <a:endParaRPr lang="pt-BR" sz="2000" b="1">
            <a:solidFill>
              <a:srgbClr val="0B609B"/>
            </a:solidFill>
            <a:latin typeface="Century Gothic"/>
            <a:cs typeface="Century Gothic"/>
          </a:endParaRPr>
        </a:p>
      </dgm:t>
    </dgm:pt>
    <dgm:pt modelId="{68D99614-DCA0-47D6-8503-2D64951963D4}" type="pres">
      <dgm:prSet presAssocID="{8693BCC1-40B9-4A83-BEEC-FA5C19B78A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FBD8EB6-FA2D-4CAA-A136-7BC1904A0BB9}" type="pres">
      <dgm:prSet presAssocID="{FAD75FCB-1E07-4499-A0FA-E2FE0464D4E7}" presName="parentText" presStyleLbl="node1" presStyleIdx="0" presStyleCnt="6" custScaleY="6181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2A68DF-9C4F-4ACB-8FEF-00733DC557C6}" type="pres">
      <dgm:prSet presAssocID="{90461492-08F8-4FDB-8063-C9D1AF4C39D4}" presName="spacer" presStyleCnt="0"/>
      <dgm:spPr/>
      <dgm:t>
        <a:bodyPr/>
        <a:lstStyle/>
        <a:p>
          <a:endParaRPr lang="pt-BR"/>
        </a:p>
      </dgm:t>
    </dgm:pt>
    <dgm:pt modelId="{B1B4B35B-0C84-4DD6-9536-6DDB0A5354CC}" type="pres">
      <dgm:prSet presAssocID="{44E9E18B-C54C-4811-9105-8C89DF561D5A}" presName="parentText" presStyleLbl="node1" presStyleIdx="1" presStyleCnt="6" custScaleY="6767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598064-0C70-4C54-9497-7AD68FC3E7EB}" type="pres">
      <dgm:prSet presAssocID="{AB92BD94-4D39-4330-BF2A-B6DC76855B40}" presName="spacer" presStyleCnt="0"/>
      <dgm:spPr/>
      <dgm:t>
        <a:bodyPr/>
        <a:lstStyle/>
        <a:p>
          <a:endParaRPr lang="pt-BR"/>
        </a:p>
      </dgm:t>
    </dgm:pt>
    <dgm:pt modelId="{3E07A42D-FC93-4DAB-A75C-4EF9405D5305}" type="pres">
      <dgm:prSet presAssocID="{F91660E0-F3D4-4CAB-BFD6-8F27E510BFAD}" presName="parentText" presStyleLbl="node1" presStyleIdx="2" presStyleCnt="6" custScaleY="6181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5EFA8C-FA5A-4B13-A854-316601D2019A}" type="pres">
      <dgm:prSet presAssocID="{74E0CE1C-D1A5-465C-ABE8-B818CBACA0B0}" presName="spacer" presStyleCnt="0"/>
      <dgm:spPr/>
      <dgm:t>
        <a:bodyPr/>
        <a:lstStyle/>
        <a:p>
          <a:endParaRPr lang="pt-BR"/>
        </a:p>
      </dgm:t>
    </dgm:pt>
    <dgm:pt modelId="{88EFCDDF-079B-4710-A9C1-D8AE17567D16}" type="pres">
      <dgm:prSet presAssocID="{606E96F7-5847-4D94-8736-8AD3FA922B1C}" presName="parentText" presStyleLbl="node1" presStyleIdx="3" presStyleCnt="6" custScaleY="7390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E2C64A-DDEA-4A64-BAF5-F93CF084BA6D}" type="pres">
      <dgm:prSet presAssocID="{B8C0B8D0-F304-41AA-AE4D-1DA948C3B85B}" presName="spacer" presStyleCnt="0"/>
      <dgm:spPr/>
      <dgm:t>
        <a:bodyPr/>
        <a:lstStyle/>
        <a:p>
          <a:endParaRPr lang="pt-BR"/>
        </a:p>
      </dgm:t>
    </dgm:pt>
    <dgm:pt modelId="{3D7120AA-B2CA-4FCE-8F78-90C030AAD427}" type="pres">
      <dgm:prSet presAssocID="{4073BABF-097D-4EC2-A378-C8B232F2CB86}" presName="parentText" presStyleLbl="node1" presStyleIdx="4" presStyleCnt="6" custScaleY="6181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4B1AB6-7B97-47F8-AAB2-402D46AE4DB6}" type="pres">
      <dgm:prSet presAssocID="{4C2234A8-3B79-4BE1-B76B-449E40CFBAEC}" presName="spacer" presStyleCnt="0"/>
      <dgm:spPr/>
      <dgm:t>
        <a:bodyPr/>
        <a:lstStyle/>
        <a:p>
          <a:endParaRPr lang="pt-BR"/>
        </a:p>
      </dgm:t>
    </dgm:pt>
    <dgm:pt modelId="{C9CD0878-53B8-4375-B773-7DB63395105B}" type="pres">
      <dgm:prSet presAssocID="{EF093746-3AD9-4BEB-9468-9AC039FB640D}" presName="parentText" presStyleLbl="node1" presStyleIdx="5" presStyleCnt="6" custScaleY="6181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5BEDEC-4B8E-4BC6-8269-2CFC765AE783}" srcId="{8693BCC1-40B9-4A83-BEEC-FA5C19B78A5B}" destId="{F91660E0-F3D4-4CAB-BFD6-8F27E510BFAD}" srcOrd="2" destOrd="0" parTransId="{03B6ED05-60BD-495C-AD4F-7E069808AA5B}" sibTransId="{74E0CE1C-D1A5-465C-ABE8-B818CBACA0B0}"/>
    <dgm:cxn modelId="{EA47BCD6-9C81-44B5-8E88-2ACBC13F3987}" srcId="{8693BCC1-40B9-4A83-BEEC-FA5C19B78A5B}" destId="{4073BABF-097D-4EC2-A378-C8B232F2CB86}" srcOrd="4" destOrd="0" parTransId="{E9496BE5-236C-47E2-807B-A9219A41AB1D}" sibTransId="{4C2234A8-3B79-4BE1-B76B-449E40CFBAEC}"/>
    <dgm:cxn modelId="{6AE82F2F-F746-4E43-BF16-978CF49732CF}" srcId="{8693BCC1-40B9-4A83-BEEC-FA5C19B78A5B}" destId="{606E96F7-5847-4D94-8736-8AD3FA922B1C}" srcOrd="3" destOrd="0" parTransId="{A1476157-51F2-4DEE-BF70-59FD87FBC20D}" sibTransId="{B8C0B8D0-F304-41AA-AE4D-1DA948C3B85B}"/>
    <dgm:cxn modelId="{A30ADAE0-0675-D445-98C7-6F02D2EB918C}" type="presOf" srcId="{44E9E18B-C54C-4811-9105-8C89DF561D5A}" destId="{B1B4B35B-0C84-4DD6-9536-6DDB0A5354CC}" srcOrd="0" destOrd="0" presId="urn:microsoft.com/office/officeart/2005/8/layout/vList2"/>
    <dgm:cxn modelId="{E135D80A-1732-8444-8B0A-8AA7D47A52E7}" type="presOf" srcId="{FAD75FCB-1E07-4499-A0FA-E2FE0464D4E7}" destId="{AFBD8EB6-FA2D-4CAA-A136-7BC1904A0BB9}" srcOrd="0" destOrd="0" presId="urn:microsoft.com/office/officeart/2005/8/layout/vList2"/>
    <dgm:cxn modelId="{42F4685B-9141-4E48-A044-FA0CF2EE6B6D}" type="presOf" srcId="{606E96F7-5847-4D94-8736-8AD3FA922B1C}" destId="{88EFCDDF-079B-4710-A9C1-D8AE17567D16}" srcOrd="0" destOrd="0" presId="urn:microsoft.com/office/officeart/2005/8/layout/vList2"/>
    <dgm:cxn modelId="{E4C40ACD-225B-0B48-9DA0-6F5BDEE70C03}" type="presOf" srcId="{4073BABF-097D-4EC2-A378-C8B232F2CB86}" destId="{3D7120AA-B2CA-4FCE-8F78-90C030AAD427}" srcOrd="0" destOrd="0" presId="urn:microsoft.com/office/officeart/2005/8/layout/vList2"/>
    <dgm:cxn modelId="{3307510C-7CCC-1D4B-A227-FCDE0DD22376}" type="presOf" srcId="{F91660E0-F3D4-4CAB-BFD6-8F27E510BFAD}" destId="{3E07A42D-FC93-4DAB-A75C-4EF9405D5305}" srcOrd="0" destOrd="0" presId="urn:microsoft.com/office/officeart/2005/8/layout/vList2"/>
    <dgm:cxn modelId="{806397E8-BFF5-584B-8681-BF5C60A2AB82}" type="presOf" srcId="{EF093746-3AD9-4BEB-9468-9AC039FB640D}" destId="{C9CD0878-53B8-4375-B773-7DB63395105B}" srcOrd="0" destOrd="0" presId="urn:microsoft.com/office/officeart/2005/8/layout/vList2"/>
    <dgm:cxn modelId="{907F3982-8151-664A-9931-60E28A543E1B}" type="presOf" srcId="{8693BCC1-40B9-4A83-BEEC-FA5C19B78A5B}" destId="{68D99614-DCA0-47D6-8503-2D64951963D4}" srcOrd="0" destOrd="0" presId="urn:microsoft.com/office/officeart/2005/8/layout/vList2"/>
    <dgm:cxn modelId="{4EA621FD-558C-43D1-92F7-14A5ED86EC7F}" srcId="{8693BCC1-40B9-4A83-BEEC-FA5C19B78A5B}" destId="{FAD75FCB-1E07-4499-A0FA-E2FE0464D4E7}" srcOrd="0" destOrd="0" parTransId="{0E0DACA9-A7D7-4E12-BB3C-D89A9778F520}" sibTransId="{90461492-08F8-4FDB-8063-C9D1AF4C39D4}"/>
    <dgm:cxn modelId="{80414D48-98CF-4496-8602-D78873D9384C}" srcId="{8693BCC1-40B9-4A83-BEEC-FA5C19B78A5B}" destId="{EF093746-3AD9-4BEB-9468-9AC039FB640D}" srcOrd="5" destOrd="0" parTransId="{71EFD5FC-742E-4955-BF66-AD5225BFD18F}" sibTransId="{125E894C-1464-427C-B7BF-F5DD1450CDCB}"/>
    <dgm:cxn modelId="{F1BC5171-C925-42D8-BBCA-6391D0C70FF1}" srcId="{8693BCC1-40B9-4A83-BEEC-FA5C19B78A5B}" destId="{44E9E18B-C54C-4811-9105-8C89DF561D5A}" srcOrd="1" destOrd="0" parTransId="{69B59446-631C-4665-8E44-E0C29965D107}" sibTransId="{AB92BD94-4D39-4330-BF2A-B6DC76855B40}"/>
    <dgm:cxn modelId="{E877D33E-00BB-0C4C-BEAD-C04E27A09C3D}" type="presParOf" srcId="{68D99614-DCA0-47D6-8503-2D64951963D4}" destId="{AFBD8EB6-FA2D-4CAA-A136-7BC1904A0BB9}" srcOrd="0" destOrd="0" presId="urn:microsoft.com/office/officeart/2005/8/layout/vList2"/>
    <dgm:cxn modelId="{DF48BB45-0891-DE4E-B486-3AD02776F160}" type="presParOf" srcId="{68D99614-DCA0-47D6-8503-2D64951963D4}" destId="{4A2A68DF-9C4F-4ACB-8FEF-00733DC557C6}" srcOrd="1" destOrd="0" presId="urn:microsoft.com/office/officeart/2005/8/layout/vList2"/>
    <dgm:cxn modelId="{DED81FAC-7E70-3A46-B252-099EA7C0E194}" type="presParOf" srcId="{68D99614-DCA0-47D6-8503-2D64951963D4}" destId="{B1B4B35B-0C84-4DD6-9536-6DDB0A5354CC}" srcOrd="2" destOrd="0" presId="urn:microsoft.com/office/officeart/2005/8/layout/vList2"/>
    <dgm:cxn modelId="{BED7B0C0-4337-3A47-91B5-7046EBC1BE44}" type="presParOf" srcId="{68D99614-DCA0-47D6-8503-2D64951963D4}" destId="{57598064-0C70-4C54-9497-7AD68FC3E7EB}" srcOrd="3" destOrd="0" presId="urn:microsoft.com/office/officeart/2005/8/layout/vList2"/>
    <dgm:cxn modelId="{990A5BBD-581C-DE42-871D-BC40DA8F34DD}" type="presParOf" srcId="{68D99614-DCA0-47D6-8503-2D64951963D4}" destId="{3E07A42D-FC93-4DAB-A75C-4EF9405D5305}" srcOrd="4" destOrd="0" presId="urn:microsoft.com/office/officeart/2005/8/layout/vList2"/>
    <dgm:cxn modelId="{2831DF93-1049-3144-A192-9209231158C2}" type="presParOf" srcId="{68D99614-DCA0-47D6-8503-2D64951963D4}" destId="{8C5EFA8C-FA5A-4B13-A854-316601D2019A}" srcOrd="5" destOrd="0" presId="urn:microsoft.com/office/officeart/2005/8/layout/vList2"/>
    <dgm:cxn modelId="{39265263-3CEF-E546-814C-E1AE46CB3D53}" type="presParOf" srcId="{68D99614-DCA0-47D6-8503-2D64951963D4}" destId="{88EFCDDF-079B-4710-A9C1-D8AE17567D16}" srcOrd="6" destOrd="0" presId="urn:microsoft.com/office/officeart/2005/8/layout/vList2"/>
    <dgm:cxn modelId="{6EF88216-2BCA-AF46-9080-ABE516678C1E}" type="presParOf" srcId="{68D99614-DCA0-47D6-8503-2D64951963D4}" destId="{26E2C64A-DDEA-4A64-BAF5-F93CF084BA6D}" srcOrd="7" destOrd="0" presId="urn:microsoft.com/office/officeart/2005/8/layout/vList2"/>
    <dgm:cxn modelId="{73B44526-298F-4946-A29E-41A5AA69BBFE}" type="presParOf" srcId="{68D99614-DCA0-47D6-8503-2D64951963D4}" destId="{3D7120AA-B2CA-4FCE-8F78-90C030AAD427}" srcOrd="8" destOrd="0" presId="urn:microsoft.com/office/officeart/2005/8/layout/vList2"/>
    <dgm:cxn modelId="{38A204A9-A21A-B646-B436-DCAC7869BE91}" type="presParOf" srcId="{68D99614-DCA0-47D6-8503-2D64951963D4}" destId="{AE4B1AB6-7B97-47F8-AAB2-402D46AE4DB6}" srcOrd="9" destOrd="0" presId="urn:microsoft.com/office/officeart/2005/8/layout/vList2"/>
    <dgm:cxn modelId="{FCA301FC-84DE-DC4E-AFC3-7C911621B873}" type="presParOf" srcId="{68D99614-DCA0-47D6-8503-2D64951963D4}" destId="{C9CD0878-53B8-4375-B773-7DB63395105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310E6-F37A-48AE-9AD8-3941485095D2}">
      <dsp:nvSpPr>
        <dsp:cNvPr id="0" name=""/>
        <dsp:cNvSpPr/>
      </dsp:nvSpPr>
      <dsp:spPr>
        <a:xfrm>
          <a:off x="0" y="0"/>
          <a:ext cx="8643668" cy="1160640"/>
        </a:xfrm>
        <a:prstGeom prst="roundRect">
          <a:avLst/>
        </a:prstGeom>
        <a:noFill/>
        <a:ln w="25400" cap="flat" cmpd="dbl" algn="ctr">
          <a:solidFill>
            <a:srgbClr val="2C7C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noProof="0" dirty="0" smtClean="0">
              <a:solidFill>
                <a:srgbClr val="0B609B"/>
              </a:solidFill>
              <a:latin typeface="Century Gothic"/>
              <a:cs typeface="Century Gothic"/>
            </a:rPr>
            <a:t>GENERAL</a:t>
          </a:r>
          <a:r>
            <a:rPr lang="en-US" sz="2800" b="1" u="none" kern="1200" noProof="0" dirty="0" smtClean="0">
              <a:solidFill>
                <a:srgbClr val="0B609B"/>
              </a:solidFill>
            </a:rPr>
            <a:t>: Technological Consolidation for E-waste in Latin America and Caribbean</a:t>
          </a:r>
          <a:endParaRPr lang="en-US" sz="2800" u="none" kern="1200" noProof="0" dirty="0">
            <a:solidFill>
              <a:srgbClr val="0B609B"/>
            </a:solidFill>
            <a:latin typeface="Century Gothic"/>
            <a:cs typeface="Century Gothic"/>
          </a:endParaRPr>
        </a:p>
      </dsp:txBody>
      <dsp:txXfrm>
        <a:off x="0" y="0"/>
        <a:ext cx="8643668" cy="11606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84AFE2-CD0E-4DFD-90F1-BF8B322A5D8F}">
      <dsp:nvSpPr>
        <dsp:cNvPr id="0" name=""/>
        <dsp:cNvSpPr/>
      </dsp:nvSpPr>
      <dsp:spPr>
        <a:xfrm>
          <a:off x="0" y="79449"/>
          <a:ext cx="8584957" cy="764516"/>
        </a:xfrm>
        <a:prstGeom prst="roundRect">
          <a:avLst/>
        </a:prstGeom>
        <a:noFill/>
        <a:ln w="25400" cap="flat" cmpd="dbl" algn="ctr">
          <a:solidFill>
            <a:srgbClr val="2C7C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noProof="0" dirty="0" smtClean="0">
              <a:solidFill>
                <a:srgbClr val="0B609B"/>
              </a:solidFill>
              <a:latin typeface="Century Gothic"/>
              <a:cs typeface="Century Gothic"/>
            </a:rPr>
            <a:t>SPECIFICS</a:t>
          </a:r>
          <a:endParaRPr lang="en-US" sz="2800" b="1" u="sng" kern="1200" noProof="0" dirty="0">
            <a:solidFill>
              <a:srgbClr val="0B609B"/>
            </a:solidFill>
            <a:latin typeface="Century Gothic"/>
            <a:cs typeface="Century Gothic"/>
          </a:endParaRPr>
        </a:p>
      </dsp:txBody>
      <dsp:txXfrm>
        <a:off x="0" y="79449"/>
        <a:ext cx="8584957" cy="764516"/>
      </dsp:txXfrm>
    </dsp:sp>
    <dsp:sp modelId="{7468D942-906E-4720-A359-23CAF5A05766}">
      <dsp:nvSpPr>
        <dsp:cNvPr id="0" name=""/>
        <dsp:cNvSpPr/>
      </dsp:nvSpPr>
      <dsp:spPr>
        <a:xfrm>
          <a:off x="0" y="873660"/>
          <a:ext cx="8584957" cy="1488370"/>
        </a:xfrm>
        <a:prstGeom prst="roundRect">
          <a:avLst/>
        </a:prstGeom>
        <a:noFill/>
        <a:ln w="25400" cap="flat" cmpd="dbl" algn="ctr">
          <a:solidFill>
            <a:srgbClr val="2C7C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baseline="0" noProof="0" dirty="0" smtClean="0">
              <a:solidFill>
                <a:srgbClr val="0B609B"/>
              </a:solidFill>
              <a:latin typeface="Century Gothic"/>
              <a:cs typeface="Century Gothic"/>
            </a:rPr>
            <a:t> Technologies development focused on recovering E-waste chemical elements </a:t>
          </a:r>
          <a:endParaRPr lang="en-US" sz="2700" b="1" kern="1200" noProof="0" dirty="0">
            <a:solidFill>
              <a:srgbClr val="0B609B"/>
            </a:solidFill>
            <a:latin typeface="Century Gothic"/>
            <a:cs typeface="Century Gothic"/>
          </a:endParaRPr>
        </a:p>
      </dsp:txBody>
      <dsp:txXfrm>
        <a:off x="0" y="873660"/>
        <a:ext cx="8584957" cy="1488370"/>
      </dsp:txXfrm>
    </dsp:sp>
    <dsp:sp modelId="{ED9DA912-D18B-4F2C-BABC-F05FE06B795D}">
      <dsp:nvSpPr>
        <dsp:cNvPr id="0" name=""/>
        <dsp:cNvSpPr/>
      </dsp:nvSpPr>
      <dsp:spPr>
        <a:xfrm>
          <a:off x="0" y="2487855"/>
          <a:ext cx="8584957" cy="1488370"/>
        </a:xfrm>
        <a:prstGeom prst="roundRect">
          <a:avLst/>
        </a:prstGeom>
        <a:noFill/>
        <a:ln w="25400" cap="flat" cmpd="dbl" algn="ctr">
          <a:solidFill>
            <a:srgbClr val="2C7C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noProof="0" dirty="0" smtClean="0">
              <a:solidFill>
                <a:srgbClr val="0B609B"/>
              </a:solidFill>
              <a:latin typeface="Century Gothic"/>
              <a:cs typeface="Century Gothic"/>
            </a:rPr>
            <a:t>Process development focused on reducing human risks and promoting social inclusion with job and work (new opportunities). </a:t>
          </a:r>
          <a:endParaRPr lang="en-US" sz="2700" b="1" kern="1200" noProof="0" dirty="0">
            <a:solidFill>
              <a:srgbClr val="0B609B"/>
            </a:solidFill>
            <a:latin typeface="Century Gothic"/>
            <a:cs typeface="Century Gothic"/>
          </a:endParaRPr>
        </a:p>
      </dsp:txBody>
      <dsp:txXfrm>
        <a:off x="0" y="2487855"/>
        <a:ext cx="8584957" cy="14883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078D13-4DAA-45A9-A8CA-300B195A2B3E}">
      <dsp:nvSpPr>
        <dsp:cNvPr id="0" name=""/>
        <dsp:cNvSpPr/>
      </dsp:nvSpPr>
      <dsp:spPr>
        <a:xfrm rot="5400000">
          <a:off x="5139098" y="-2032809"/>
          <a:ext cx="985602" cy="5300611"/>
        </a:xfrm>
        <a:prstGeom prst="round2SameRect">
          <a:avLst/>
        </a:prstGeom>
        <a:solidFill>
          <a:srgbClr val="FFFFFF">
            <a:alpha val="90000"/>
          </a:srgbClr>
        </a:solidFill>
        <a:ln w="25400" cap="flat" cmpd="dbl" algn="ctr">
          <a:solidFill>
            <a:srgbClr val="0B609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noProof="0" dirty="0" smtClean="0">
              <a:solidFill>
                <a:srgbClr val="0B609B"/>
              </a:solidFill>
              <a:latin typeface="Century Gothic"/>
              <a:cs typeface="Century Gothic"/>
            </a:rPr>
            <a:t>Technology development, innovation and cooperation  to solve common problems</a:t>
          </a:r>
          <a:endParaRPr lang="en-US" sz="2000" b="1" kern="1200" noProof="0" dirty="0">
            <a:solidFill>
              <a:srgbClr val="0B609B"/>
            </a:solidFill>
            <a:latin typeface="Century Gothic"/>
            <a:cs typeface="Century Gothic"/>
          </a:endParaRPr>
        </a:p>
      </dsp:txBody>
      <dsp:txXfrm rot="5400000">
        <a:off x="5139098" y="-2032809"/>
        <a:ext cx="985602" cy="5300611"/>
      </dsp:txXfrm>
    </dsp:sp>
    <dsp:sp modelId="{9FF1F749-37A6-4EC2-840C-916086CDFCC0}">
      <dsp:nvSpPr>
        <dsp:cNvPr id="0" name=""/>
        <dsp:cNvSpPr/>
      </dsp:nvSpPr>
      <dsp:spPr>
        <a:xfrm>
          <a:off x="0" y="1494"/>
          <a:ext cx="2981594" cy="1232003"/>
        </a:xfrm>
        <a:prstGeom prst="roundRect">
          <a:avLst/>
        </a:prstGeom>
        <a:solidFill>
          <a:srgbClr val="000090"/>
        </a:solidFill>
        <a:ln w="25400" cap="flat" cmpd="dbl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>
              <a:latin typeface="Century Gothic"/>
              <a:cs typeface="Century Gothic"/>
            </a:rPr>
            <a:t>Technologic</a:t>
          </a:r>
          <a:endParaRPr lang="en-US" sz="3000" kern="1200" noProof="0" dirty="0">
            <a:latin typeface="Century Gothic"/>
            <a:cs typeface="Century Gothic"/>
          </a:endParaRPr>
        </a:p>
      </dsp:txBody>
      <dsp:txXfrm>
        <a:off x="0" y="1494"/>
        <a:ext cx="2981594" cy="1232003"/>
      </dsp:txXfrm>
    </dsp:sp>
    <dsp:sp modelId="{797E980B-C8E4-4629-BCA9-B9198BBE4743}">
      <dsp:nvSpPr>
        <dsp:cNvPr id="0" name=""/>
        <dsp:cNvSpPr/>
      </dsp:nvSpPr>
      <dsp:spPr>
        <a:xfrm rot="5400000">
          <a:off x="5139098" y="-739205"/>
          <a:ext cx="985602" cy="5300611"/>
        </a:xfrm>
        <a:prstGeom prst="round2SameRect">
          <a:avLst/>
        </a:prstGeom>
        <a:solidFill>
          <a:srgbClr val="FFFFFF">
            <a:alpha val="14000"/>
          </a:srgbClr>
        </a:solidFill>
        <a:ln w="25400" cap="flat" cmpd="dbl" algn="ctr">
          <a:solidFill>
            <a:srgbClr val="008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noProof="0" dirty="0" smtClean="0">
              <a:solidFill>
                <a:srgbClr val="0B609B"/>
              </a:solidFill>
              <a:latin typeface="Century Gothic"/>
              <a:cs typeface="Century Gothic"/>
            </a:rPr>
            <a:t>Reducing environmental pollution  and Human health risks </a:t>
          </a:r>
          <a:endParaRPr lang="en-US" sz="2000" b="1" kern="1200" noProof="0" dirty="0">
            <a:solidFill>
              <a:srgbClr val="0B609B"/>
            </a:solidFill>
            <a:latin typeface="Century Gothic"/>
            <a:cs typeface="Century Gothic"/>
          </a:endParaRPr>
        </a:p>
      </dsp:txBody>
      <dsp:txXfrm rot="5400000">
        <a:off x="5139098" y="-739205"/>
        <a:ext cx="985602" cy="5300611"/>
      </dsp:txXfrm>
    </dsp:sp>
    <dsp:sp modelId="{7E8ADEBC-B4D3-4861-950C-0637753DCD76}">
      <dsp:nvSpPr>
        <dsp:cNvPr id="0" name=""/>
        <dsp:cNvSpPr/>
      </dsp:nvSpPr>
      <dsp:spPr>
        <a:xfrm>
          <a:off x="0" y="1295098"/>
          <a:ext cx="2981594" cy="1232003"/>
        </a:xfrm>
        <a:prstGeom prst="roundRect">
          <a:avLst/>
        </a:prstGeom>
        <a:solidFill>
          <a:srgbClr val="008000"/>
        </a:solidFill>
        <a:ln w="25400" cap="flat" cmpd="dbl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smtClean="0">
              <a:latin typeface="Century Gothic"/>
              <a:cs typeface="Century Gothic"/>
            </a:rPr>
            <a:t>Enviromental</a:t>
          </a:r>
          <a:endParaRPr lang="en-US" sz="3000" kern="1200" noProof="0">
            <a:latin typeface="Century Gothic"/>
            <a:cs typeface="Century Gothic"/>
          </a:endParaRPr>
        </a:p>
      </dsp:txBody>
      <dsp:txXfrm>
        <a:off x="0" y="1295098"/>
        <a:ext cx="2981594" cy="1232003"/>
      </dsp:txXfrm>
    </dsp:sp>
    <dsp:sp modelId="{AEF71385-969E-48DC-82B0-693046578B4B}">
      <dsp:nvSpPr>
        <dsp:cNvPr id="0" name=""/>
        <dsp:cNvSpPr/>
      </dsp:nvSpPr>
      <dsp:spPr>
        <a:xfrm rot="5400000">
          <a:off x="4977804" y="589579"/>
          <a:ext cx="1297190" cy="5295435"/>
        </a:xfrm>
        <a:prstGeom prst="round2SameRect">
          <a:avLst/>
        </a:prstGeom>
        <a:solidFill>
          <a:srgbClr val="FFFFFF">
            <a:alpha val="90000"/>
          </a:srgbClr>
        </a:solidFill>
        <a:ln w="25400" cap="flat" cmpd="dbl" algn="ctr">
          <a:solidFill>
            <a:srgbClr val="FF66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noProof="0" dirty="0" smtClean="0">
              <a:solidFill>
                <a:srgbClr val="0B609B"/>
              </a:solidFill>
              <a:latin typeface="Century Gothic"/>
              <a:cs typeface="Century Gothic"/>
            </a:rPr>
            <a:t>Improving job offer and work opportunities with focus on social inclusion – Reducing related diseases. </a:t>
          </a:r>
          <a:endParaRPr lang="en-US" sz="2000" b="1" kern="1200" noProof="0" dirty="0">
            <a:solidFill>
              <a:srgbClr val="0B609B"/>
            </a:solidFill>
            <a:latin typeface="Century Gothic"/>
            <a:cs typeface="Century Gothic"/>
          </a:endParaRPr>
        </a:p>
      </dsp:txBody>
      <dsp:txXfrm rot="5400000">
        <a:off x="4977804" y="589579"/>
        <a:ext cx="1297190" cy="5295435"/>
      </dsp:txXfrm>
    </dsp:sp>
    <dsp:sp modelId="{93C34BA8-3802-4405-8C1F-AC11F79B01C6}">
      <dsp:nvSpPr>
        <dsp:cNvPr id="0" name=""/>
        <dsp:cNvSpPr/>
      </dsp:nvSpPr>
      <dsp:spPr>
        <a:xfrm>
          <a:off x="0" y="2621295"/>
          <a:ext cx="2978682" cy="1232003"/>
        </a:xfrm>
        <a:prstGeom prst="roundRect">
          <a:avLst/>
        </a:prstGeom>
        <a:solidFill>
          <a:srgbClr val="FF6600"/>
        </a:solidFill>
        <a:ln w="25400" cap="flat" cmpd="dbl" algn="ctr">
          <a:solidFill>
            <a:srgbClr val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smtClean="0">
              <a:latin typeface="Century Gothic"/>
              <a:cs typeface="Century Gothic"/>
            </a:rPr>
            <a:t>Social</a:t>
          </a:r>
          <a:endParaRPr lang="en-US" sz="3000" kern="1200" noProof="0">
            <a:latin typeface="Century Gothic"/>
            <a:cs typeface="Century Gothic"/>
          </a:endParaRPr>
        </a:p>
      </dsp:txBody>
      <dsp:txXfrm>
        <a:off x="0" y="2621295"/>
        <a:ext cx="2978682" cy="1232003"/>
      </dsp:txXfrm>
    </dsp:sp>
    <dsp:sp modelId="{1E857A2F-DFF2-4033-A227-71F83C45A56E}">
      <dsp:nvSpPr>
        <dsp:cNvPr id="0" name=""/>
        <dsp:cNvSpPr/>
      </dsp:nvSpPr>
      <dsp:spPr>
        <a:xfrm rot="5400000">
          <a:off x="5023315" y="1913188"/>
          <a:ext cx="1217169" cy="5300611"/>
        </a:xfrm>
        <a:prstGeom prst="round2SameRect">
          <a:avLst/>
        </a:prstGeom>
        <a:solidFill>
          <a:srgbClr val="FFFFFF">
            <a:alpha val="90000"/>
          </a:srgbClr>
        </a:solidFill>
        <a:ln w="25400" cap="flat" cmpd="dbl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noProof="0" dirty="0" smtClean="0">
              <a:solidFill>
                <a:srgbClr val="0B609B"/>
              </a:solidFill>
              <a:latin typeface="Century Gothic"/>
              <a:cs typeface="Century Gothic"/>
            </a:rPr>
            <a:t> Generation of new SMEs and new jobs, savings of energy, improving trade, reduce health expenditure.....</a:t>
          </a:r>
          <a:endParaRPr lang="en-US" sz="2000" b="1" kern="1200" noProof="0" dirty="0">
            <a:solidFill>
              <a:srgbClr val="0B609B"/>
            </a:solidFill>
            <a:latin typeface="Century Gothic"/>
            <a:cs typeface="Century Gothic"/>
          </a:endParaRPr>
        </a:p>
      </dsp:txBody>
      <dsp:txXfrm rot="5400000">
        <a:off x="5023315" y="1913188"/>
        <a:ext cx="1217169" cy="5300611"/>
      </dsp:txXfrm>
    </dsp:sp>
    <dsp:sp modelId="{4AE18445-1790-45F7-80BE-7628FA0EE601}">
      <dsp:nvSpPr>
        <dsp:cNvPr id="0" name=""/>
        <dsp:cNvSpPr/>
      </dsp:nvSpPr>
      <dsp:spPr>
        <a:xfrm>
          <a:off x="0" y="3947492"/>
          <a:ext cx="2981594" cy="1232003"/>
        </a:xfrm>
        <a:prstGeom prst="roundRect">
          <a:avLst/>
        </a:prstGeom>
        <a:solidFill>
          <a:srgbClr val="FFFF00"/>
        </a:solidFill>
        <a:ln w="25400" cap="flat" cmpd="dbl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smtClean="0">
              <a:solidFill>
                <a:srgbClr val="000000"/>
              </a:solidFill>
              <a:latin typeface="Century Gothic"/>
              <a:cs typeface="Century Gothic"/>
            </a:rPr>
            <a:t>Economics</a:t>
          </a:r>
          <a:endParaRPr lang="en-US" sz="3000" kern="1200" noProof="0">
            <a:solidFill>
              <a:srgbClr val="000000"/>
            </a:solidFill>
            <a:latin typeface="Century Gothic"/>
            <a:cs typeface="Century Gothic"/>
          </a:endParaRPr>
        </a:p>
      </dsp:txBody>
      <dsp:txXfrm>
        <a:off x="0" y="3947492"/>
        <a:ext cx="2981594" cy="12320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BD8EB6-FA2D-4CAA-A136-7BC1904A0BB9}">
      <dsp:nvSpPr>
        <dsp:cNvPr id="0" name=""/>
        <dsp:cNvSpPr/>
      </dsp:nvSpPr>
      <dsp:spPr>
        <a:xfrm>
          <a:off x="0" y="16086"/>
          <a:ext cx="8579291" cy="70585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dbl" algn="ctr">
          <a:solidFill>
            <a:srgbClr val="0B60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rgbClr val="0B609B"/>
              </a:solidFill>
              <a:latin typeface="Century Gothic"/>
              <a:cs typeface="Century Gothic"/>
            </a:rPr>
            <a:t>E-waste reverse chain characterized for participating countries and basis for regional agreements established.</a:t>
          </a:r>
          <a:endParaRPr lang="en-US" sz="2000" b="1" kern="1200" noProof="0" dirty="0">
            <a:solidFill>
              <a:srgbClr val="0B609B"/>
            </a:solidFill>
            <a:latin typeface="Century Gothic"/>
            <a:cs typeface="Century Gothic"/>
          </a:endParaRPr>
        </a:p>
      </dsp:txBody>
      <dsp:txXfrm>
        <a:off x="0" y="16086"/>
        <a:ext cx="8579291" cy="705855"/>
      </dsp:txXfrm>
    </dsp:sp>
    <dsp:sp modelId="{B1B4B35B-0C84-4DD6-9536-6DDB0A5354CC}">
      <dsp:nvSpPr>
        <dsp:cNvPr id="0" name=""/>
        <dsp:cNvSpPr/>
      </dsp:nvSpPr>
      <dsp:spPr>
        <a:xfrm>
          <a:off x="0" y="897621"/>
          <a:ext cx="8579291" cy="772760"/>
        </a:xfrm>
        <a:prstGeom prst="roundRect">
          <a:avLst/>
        </a:prstGeom>
        <a:solidFill>
          <a:srgbClr val="D9D9D9"/>
        </a:solidFill>
        <a:ln w="25400" cap="flat" cmpd="dbl" algn="ctr">
          <a:solidFill>
            <a:srgbClr val="0B60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rgbClr val="0B609B"/>
              </a:solidFill>
              <a:latin typeface="Century Gothic"/>
              <a:cs typeface="Century Gothic"/>
            </a:rPr>
            <a:t>Technological gaps identified and solved – more balance knowledge among countries in this region . New knowledge improving economy. </a:t>
          </a:r>
          <a:endParaRPr lang="en-US" sz="2000" b="1" kern="1200" noProof="0" dirty="0">
            <a:solidFill>
              <a:srgbClr val="0B609B"/>
            </a:solidFill>
            <a:latin typeface="Century Gothic"/>
            <a:cs typeface="Century Gothic"/>
          </a:endParaRPr>
        </a:p>
      </dsp:txBody>
      <dsp:txXfrm>
        <a:off x="0" y="897621"/>
        <a:ext cx="8579291" cy="772760"/>
      </dsp:txXfrm>
    </dsp:sp>
    <dsp:sp modelId="{3E07A42D-FC93-4DAB-A75C-4EF9405D5305}">
      <dsp:nvSpPr>
        <dsp:cNvPr id="0" name=""/>
        <dsp:cNvSpPr/>
      </dsp:nvSpPr>
      <dsp:spPr>
        <a:xfrm>
          <a:off x="0" y="1846061"/>
          <a:ext cx="8579291" cy="705855"/>
        </a:xfrm>
        <a:prstGeom prst="roundRect">
          <a:avLst/>
        </a:prstGeom>
        <a:solidFill>
          <a:srgbClr val="D9D9D9"/>
        </a:solidFill>
        <a:ln w="25400" cap="flat" cmpd="dbl" algn="ctr">
          <a:solidFill>
            <a:srgbClr val="0B60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smtClean="0">
              <a:solidFill>
                <a:srgbClr val="0B609B"/>
              </a:solidFill>
              <a:latin typeface="Century Gothic"/>
              <a:cs typeface="Century Gothic"/>
            </a:rPr>
            <a:t>Relevant technologies developed for companies, society and governments. </a:t>
          </a:r>
          <a:endParaRPr lang="en-US" sz="2000" b="1" kern="1200" noProof="0">
            <a:solidFill>
              <a:srgbClr val="0B609B"/>
            </a:solidFill>
            <a:latin typeface="Century Gothic"/>
            <a:cs typeface="Century Gothic"/>
          </a:endParaRPr>
        </a:p>
      </dsp:txBody>
      <dsp:txXfrm>
        <a:off x="0" y="1846061"/>
        <a:ext cx="8579291" cy="705855"/>
      </dsp:txXfrm>
    </dsp:sp>
    <dsp:sp modelId="{88EFCDDF-079B-4710-A9C1-D8AE17567D16}">
      <dsp:nvSpPr>
        <dsp:cNvPr id="0" name=""/>
        <dsp:cNvSpPr/>
      </dsp:nvSpPr>
      <dsp:spPr>
        <a:xfrm>
          <a:off x="0" y="2727596"/>
          <a:ext cx="8579291" cy="843981"/>
        </a:xfrm>
        <a:prstGeom prst="roundRect">
          <a:avLst/>
        </a:prstGeom>
        <a:solidFill>
          <a:srgbClr val="D9D9D9"/>
        </a:solidFill>
        <a:ln w="25400" cap="flat" cmpd="dbl" algn="ctr">
          <a:solidFill>
            <a:srgbClr val="0B60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rgbClr val="0B609B"/>
              </a:solidFill>
              <a:latin typeface="Century Gothic"/>
              <a:cs typeface="Century Gothic"/>
            </a:rPr>
            <a:t>E-waste collection organized, classification and transportation under E-waste principles with promotion of private initiative and social inclusion.   </a:t>
          </a:r>
          <a:endParaRPr lang="en-US" sz="2000" b="1" kern="1200" noProof="0" dirty="0">
            <a:solidFill>
              <a:srgbClr val="0B609B"/>
            </a:solidFill>
            <a:latin typeface="Century Gothic"/>
            <a:cs typeface="Century Gothic"/>
          </a:endParaRPr>
        </a:p>
      </dsp:txBody>
      <dsp:txXfrm>
        <a:off x="0" y="2727596"/>
        <a:ext cx="8579291" cy="843981"/>
      </dsp:txXfrm>
    </dsp:sp>
    <dsp:sp modelId="{3D7120AA-B2CA-4FCE-8F78-90C030AAD427}">
      <dsp:nvSpPr>
        <dsp:cNvPr id="0" name=""/>
        <dsp:cNvSpPr/>
      </dsp:nvSpPr>
      <dsp:spPr>
        <a:xfrm>
          <a:off x="0" y="3747257"/>
          <a:ext cx="8579291" cy="705855"/>
        </a:xfrm>
        <a:prstGeom prst="roundRect">
          <a:avLst/>
        </a:prstGeom>
        <a:solidFill>
          <a:srgbClr val="D9D9D9"/>
        </a:solidFill>
        <a:ln w="25400" cap="flat" cmpd="dbl" algn="ctr">
          <a:solidFill>
            <a:srgbClr val="0B60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rgbClr val="0B609B"/>
              </a:solidFill>
              <a:latin typeface="Century Gothic"/>
              <a:cs typeface="Century Gothic"/>
            </a:rPr>
            <a:t>New Technological and Economic opportunities for all actors under E-waste chain. </a:t>
          </a:r>
          <a:endParaRPr lang="en-US" sz="2000" b="1" kern="1200" noProof="0" dirty="0">
            <a:solidFill>
              <a:srgbClr val="0B609B"/>
            </a:solidFill>
            <a:latin typeface="Century Gothic"/>
            <a:cs typeface="Century Gothic"/>
          </a:endParaRPr>
        </a:p>
      </dsp:txBody>
      <dsp:txXfrm>
        <a:off x="0" y="3747257"/>
        <a:ext cx="8579291" cy="705855"/>
      </dsp:txXfrm>
    </dsp:sp>
    <dsp:sp modelId="{C9CD0878-53B8-4375-B773-7DB63395105B}">
      <dsp:nvSpPr>
        <dsp:cNvPr id="0" name=""/>
        <dsp:cNvSpPr/>
      </dsp:nvSpPr>
      <dsp:spPr>
        <a:xfrm>
          <a:off x="0" y="4628792"/>
          <a:ext cx="8579291" cy="705855"/>
        </a:xfrm>
        <a:prstGeom prst="roundRect">
          <a:avLst/>
        </a:prstGeom>
        <a:solidFill>
          <a:srgbClr val="D9D9D9"/>
        </a:solidFill>
        <a:ln w="25400" cap="flat" cmpd="dbl" algn="ctr">
          <a:solidFill>
            <a:srgbClr val="0B609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rgbClr val="0B609B"/>
              </a:solidFill>
              <a:latin typeface="Century Gothic"/>
              <a:cs typeface="Century Gothic"/>
            </a:rPr>
            <a:t>Management systems, models developed considering regional, environmental and traceability of e-waste.</a:t>
          </a:r>
          <a:endParaRPr lang="en-US" sz="2000" b="1" kern="1200" noProof="0" dirty="0">
            <a:solidFill>
              <a:srgbClr val="0B609B"/>
            </a:solidFill>
            <a:latin typeface="Century Gothic"/>
            <a:cs typeface="Century Gothic"/>
          </a:endParaRPr>
        </a:p>
      </dsp:txBody>
      <dsp:txXfrm>
        <a:off x="0" y="4628792"/>
        <a:ext cx="8579291" cy="705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C6BF-D7C0-A742-A98E-9CF6771FC9BF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756BF-A068-0140-A061-C1A31D489BA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76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756BF-A068-0140-A061-C1A31D489B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048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May 11,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May 11,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May 11,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May 11,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May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May 11,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-Dok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jpe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image" Target="../media/image7.gif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Relationship Id="rId1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in America y Caribe 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56" y="-1"/>
            <a:ext cx="5265457" cy="3723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9113" y="0"/>
            <a:ext cx="3844887" cy="892552"/>
          </a:xfrm>
          <a:prstGeom prst="rect">
            <a:avLst/>
          </a:prstGeom>
          <a:solidFill>
            <a:srgbClr val="FFC58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rgbClr val="0B609B"/>
                </a:solidFill>
                <a:latin typeface="Century Gothic"/>
                <a:cs typeface="Century Gothic"/>
              </a:rPr>
              <a:t>Latin America and Caribbean Integration</a:t>
            </a:r>
            <a:endParaRPr lang="en-US" sz="2600" b="1" i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219" y="3723701"/>
            <a:ext cx="9025466" cy="1412215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0B609B"/>
                </a:solidFill>
              </a:rPr>
              <a:t>E-waste – Reverse </a:t>
            </a:r>
            <a:r>
              <a:rPr lang="en-US" sz="3800" b="1" dirty="0">
                <a:solidFill>
                  <a:srgbClr val="0B609B"/>
                </a:solidFill>
              </a:rPr>
              <a:t>C</a:t>
            </a:r>
            <a:r>
              <a:rPr lang="en-US" sz="3800" b="1" dirty="0" smtClean="0">
                <a:solidFill>
                  <a:srgbClr val="0B609B"/>
                </a:solidFill>
              </a:rPr>
              <a:t>hain </a:t>
            </a:r>
            <a:r>
              <a:rPr lang="en-US" sz="3800" b="1" dirty="0">
                <a:solidFill>
                  <a:srgbClr val="0B609B"/>
                </a:solidFill>
              </a:rPr>
              <a:t>C</a:t>
            </a:r>
            <a:r>
              <a:rPr lang="en-US" sz="3800" b="1" dirty="0" smtClean="0">
                <a:solidFill>
                  <a:srgbClr val="0B609B"/>
                </a:solidFill>
              </a:rPr>
              <a:t>onsolidation </a:t>
            </a:r>
            <a:endParaRPr lang="en-US" sz="3800" b="1" dirty="0">
              <a:solidFill>
                <a:srgbClr val="0B609B"/>
              </a:solidFill>
            </a:endParaRPr>
          </a:p>
        </p:txBody>
      </p:sp>
      <p:pic>
        <p:nvPicPr>
          <p:cNvPr id="7" name="Picture 5" descr="cgee2012_vert_c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25" y="6051948"/>
            <a:ext cx="7429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epalAzu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0237" y="5974829"/>
            <a:ext cx="743763" cy="9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74558" y="5135916"/>
            <a:ext cx="536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B609B"/>
                </a:solidFill>
              </a:rPr>
              <a:t>Sebastian </a:t>
            </a:r>
            <a:r>
              <a:rPr lang="en-US" b="1" dirty="0" err="1" smtClean="0">
                <a:solidFill>
                  <a:srgbClr val="0B609B"/>
                </a:solidFill>
              </a:rPr>
              <a:t>Rovira</a:t>
            </a:r>
            <a:endParaRPr lang="en-US" b="1" dirty="0" smtClean="0">
              <a:solidFill>
                <a:srgbClr val="0B609B"/>
              </a:solidFill>
            </a:endParaRPr>
          </a:p>
          <a:p>
            <a:pPr algn="r"/>
            <a:r>
              <a:rPr lang="en-US" b="1" dirty="0" smtClean="0">
                <a:solidFill>
                  <a:srgbClr val="0B609B"/>
                </a:solidFill>
              </a:rPr>
              <a:t>Vanda </a:t>
            </a:r>
            <a:r>
              <a:rPr lang="en-US" b="1" dirty="0" err="1" smtClean="0">
                <a:solidFill>
                  <a:srgbClr val="0B609B"/>
                </a:solidFill>
              </a:rPr>
              <a:t>Scartezini</a:t>
            </a:r>
            <a:endParaRPr lang="en-US" b="1" dirty="0">
              <a:solidFill>
                <a:srgbClr val="0B6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55270"/>
          </a:xfrm>
        </p:spPr>
        <p:txBody>
          <a:bodyPr/>
          <a:lstStyle/>
          <a:p>
            <a:r>
              <a:rPr lang="es-E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…General Project  </a:t>
            </a:r>
            <a:endParaRPr lang="es-ES" sz="3400" b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227937" y="877144"/>
            <a:ext cx="8775635" cy="544102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Tx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Hire Expert in the region (if possible) or elsewhere by calling for Expression of Interest. (</a:t>
            </a:r>
            <a:r>
              <a:rPr lang="en-US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EoI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)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Tx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General Projects shall be just one for the whole region:</a:t>
            </a:r>
            <a:endParaRPr lang="en-US" sz="2400" b="1" dirty="0" smtClean="0">
              <a:solidFill>
                <a:srgbClr val="0B609B"/>
              </a:solidFill>
              <a:latin typeface="Century Gothic"/>
              <a:cs typeface="Century Gothic"/>
            </a:endParaRPr>
          </a:p>
          <a:p>
            <a:pPr marL="793750" lvl="1" indent="-457200">
              <a:lnSpc>
                <a:spcPct val="120000"/>
              </a:lnSpc>
              <a:buClr>
                <a:srgbClr val="660066"/>
              </a:buClr>
              <a:buSzPct val="100000"/>
              <a:buFont typeface="+mj-lt"/>
              <a:buAutoNum type="arabicPeriod"/>
            </a:pPr>
            <a:r>
              <a:rPr lang="en-US" sz="2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Training and Capacity Building </a:t>
            </a:r>
            <a:r>
              <a:rPr lang="en-US" sz="22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( 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instruction Manuals to help SME to set up small productive plants ,</a:t>
            </a:r>
            <a:r>
              <a:rPr lang="en-US" sz="2200" b="1" i="1" dirty="0" smtClean="0">
                <a:solidFill>
                  <a:srgbClr val="0B609B"/>
                </a:solidFill>
                <a:latin typeface="Century Gothic"/>
                <a:cs typeface="Century Gothic"/>
              </a:rPr>
              <a:t>e-learning courses</a:t>
            </a:r>
            <a:r>
              <a:rPr lang="en-US" sz="22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,  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capacity building for multipliers etc.</a:t>
            </a:r>
            <a:r>
              <a:rPr lang="en-US" sz="22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)</a:t>
            </a:r>
          </a:p>
          <a:p>
            <a:pPr marL="793750" lvl="1" indent="-457200">
              <a:lnSpc>
                <a:spcPct val="120000"/>
              </a:lnSpc>
              <a:buClr>
                <a:srgbClr val="660066"/>
              </a:buClr>
              <a:buSzPct val="100000"/>
              <a:buFont typeface="+mj-lt"/>
              <a:buAutoNum type="arabicPeriod"/>
            </a:pPr>
            <a:r>
              <a:rPr lang="en-US" sz="2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Legislation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&amp;</a:t>
            </a:r>
            <a:r>
              <a:rPr lang="en-US" sz="2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Ha</a:t>
            </a:r>
            <a:r>
              <a:rPr lang="en-US" sz="2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rmonization </a:t>
            </a:r>
            <a:r>
              <a:rPr lang="en-US" sz="22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(analysis and 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proposals for each country working with the local responsible. Regional harmonization proposal) </a:t>
            </a:r>
          </a:p>
          <a:p>
            <a:pPr marL="793750" lvl="1" indent="-457200">
              <a:lnSpc>
                <a:spcPct val="120000"/>
              </a:lnSpc>
              <a:buClr>
                <a:srgbClr val="660066"/>
              </a:buClr>
              <a:buSzPct val="100000"/>
              <a:buFont typeface="+mj-lt"/>
              <a:buAutoNum type="arabicPeriod"/>
            </a:pPr>
            <a:r>
              <a:rPr lang="en-US" sz="22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Standards &amp; Best Practices </a:t>
            </a:r>
            <a:r>
              <a:rPr lang="en-US" sz="22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(compile, analysis, minimum basic group of standards proposal to each step in the e-waste reverse chain) + (detailed models for operation and management as a 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reference for countries and SMEs</a:t>
            </a:r>
            <a:endParaRPr lang="en-US" sz="2200" b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1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61706"/>
          </a:xfrm>
        </p:spPr>
        <p:txBody>
          <a:bodyPr/>
          <a:lstStyle/>
          <a:p>
            <a:r>
              <a:rPr lang="en-U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…Sub-Projects </a:t>
            </a:r>
            <a:endParaRPr lang="en-US" sz="3400" b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20" y="669282"/>
            <a:ext cx="8650542" cy="58282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B609B"/>
              </a:buClr>
              <a:buFont typeface="Wingdings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Projects by product </a:t>
            </a: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- each sub Project shall be coordinated by one country with more technical  knowledge related to the product. Other interested countries shall participate -  </a:t>
            </a:r>
            <a:r>
              <a:rPr lang="en-US" sz="2000" b="1" dirty="0">
                <a:solidFill>
                  <a:srgbClr val="0B609B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web work and face to face meetings of short time will be the basis for Sub Projects development. List of products already agreed: </a:t>
            </a:r>
          </a:p>
          <a:p>
            <a:pPr lvl="1">
              <a:lnSpc>
                <a:spcPct val="120000"/>
              </a:lnSpc>
              <a:buClrTx/>
            </a:pPr>
            <a:r>
              <a:rPr lang="en-US" b="1" dirty="0">
                <a:solidFill>
                  <a:srgbClr val="0B609B"/>
                </a:solidFill>
                <a:latin typeface="Century Gothic"/>
                <a:cs typeface="Century Gothic"/>
              </a:rPr>
              <a:t>CRT</a:t>
            </a:r>
          </a:p>
          <a:p>
            <a:pPr lvl="1">
              <a:lnSpc>
                <a:spcPct val="120000"/>
              </a:lnSpc>
              <a:buClrTx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Mobile Phones </a:t>
            </a:r>
          </a:p>
          <a:p>
            <a:pPr lvl="1">
              <a:lnSpc>
                <a:spcPct val="120000"/>
              </a:lnSpc>
              <a:buClrTx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Computers </a:t>
            </a:r>
            <a:endParaRPr lang="en-US" b="1" dirty="0">
              <a:solidFill>
                <a:srgbClr val="0B609B"/>
              </a:solidFill>
              <a:latin typeface="Century Gothic"/>
              <a:cs typeface="Century Gothic"/>
            </a:endParaRPr>
          </a:p>
          <a:p>
            <a:pPr lvl="1">
              <a:lnSpc>
                <a:spcPct val="120000"/>
              </a:lnSpc>
              <a:buClrTx/>
            </a:pPr>
            <a:r>
              <a:rPr lang="en-US" b="1" dirty="0">
                <a:solidFill>
                  <a:srgbClr val="0B609B"/>
                </a:solidFill>
                <a:latin typeface="Century Gothic"/>
                <a:cs typeface="Century Gothic"/>
              </a:rPr>
              <a:t>Tablets e 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Flat Screens </a:t>
            </a:r>
            <a:endParaRPr lang="en-US" b="1" dirty="0">
              <a:solidFill>
                <a:srgbClr val="0B609B"/>
              </a:solidFill>
              <a:latin typeface="Century Gothic"/>
              <a:cs typeface="Century Gothic"/>
            </a:endParaRPr>
          </a:p>
          <a:p>
            <a:pPr lvl="1">
              <a:lnSpc>
                <a:spcPct val="120000"/>
              </a:lnSpc>
              <a:buClrTx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Batteries </a:t>
            </a:r>
            <a:endParaRPr lang="en-US" b="1" dirty="0">
              <a:solidFill>
                <a:srgbClr val="0B609B"/>
              </a:solidFill>
              <a:latin typeface="Century Gothic"/>
              <a:cs typeface="Century Gothic"/>
            </a:endParaRPr>
          </a:p>
          <a:p>
            <a:pPr lvl="1">
              <a:lnSpc>
                <a:spcPct val="120000"/>
              </a:lnSpc>
              <a:buClrTx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Telecommunication’s equipment </a:t>
            </a:r>
          </a:p>
          <a:p>
            <a:pPr lvl="1">
              <a:lnSpc>
                <a:spcPct val="120000"/>
              </a:lnSpc>
              <a:buClrTx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Sub Projects – Technology – focus on recovery strategic and valuable chemical elements.</a:t>
            </a:r>
            <a:endParaRPr lang="en-US" dirty="0" smtClean="0">
              <a:solidFill>
                <a:srgbClr val="0B609B"/>
              </a:solidFill>
              <a:latin typeface="Century Gothic"/>
              <a:cs typeface="Century Gothic"/>
            </a:endParaRPr>
          </a:p>
          <a:p>
            <a:pPr lvl="1">
              <a:lnSpc>
                <a:spcPct val="130000"/>
              </a:lnSpc>
              <a:buClr>
                <a:srgbClr val="0B609B"/>
              </a:buClr>
              <a:buFont typeface="Arial"/>
              <a:buChar char="•"/>
            </a:pPr>
            <a:endParaRPr lang="en-US" dirty="0" smtClean="0">
              <a:solidFill>
                <a:srgbClr val="0B609B"/>
              </a:solidFill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  <a:buClr>
                <a:srgbClr val="0B609B"/>
              </a:buClr>
              <a:buFont typeface="Wingdings" charset="2"/>
              <a:buChar char="ü"/>
            </a:pPr>
            <a:endParaRPr lang="en-US" b="1" dirty="0" smtClean="0">
              <a:solidFill>
                <a:srgbClr val="0B609B"/>
              </a:solidFill>
              <a:latin typeface="Century Gothic"/>
              <a:cs typeface="Century Gothic"/>
            </a:endParaRPr>
          </a:p>
          <a:p>
            <a:pPr>
              <a:lnSpc>
                <a:spcPct val="130000"/>
              </a:lnSpc>
              <a:buClr>
                <a:srgbClr val="0B609B"/>
              </a:buClr>
            </a:pPr>
            <a:endParaRPr lang="en-US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9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86531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B609B"/>
                </a:solidFill>
              </a:rPr>
              <a:t>….Sub-Projects Items </a:t>
            </a:r>
            <a:endParaRPr lang="en-US" sz="3200" b="1" dirty="0">
              <a:solidFill>
                <a:srgbClr val="0B60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60" y="802616"/>
            <a:ext cx="8775634" cy="5946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Each </a:t>
            </a:r>
            <a:r>
              <a:rPr lang="en-US" sz="2000" dirty="0" smtClean="0">
                <a:solidFill>
                  <a:srgbClr val="0B609B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Sub-project shall have as deliverables the following:</a:t>
            </a:r>
          </a:p>
          <a:p>
            <a:pPr>
              <a:buClr>
                <a:srgbClr val="0B609B"/>
              </a:buClr>
              <a:buFont typeface="Wingdings" charset="2"/>
              <a:buChar char="ü"/>
            </a:pPr>
            <a:r>
              <a:rPr lang="en-US" sz="2000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Related to the product: </a:t>
            </a:r>
          </a:p>
          <a:p>
            <a:pPr lvl="1">
              <a:buClr>
                <a:srgbClr val="0B609B"/>
              </a:buClr>
              <a:buSzPct val="100000"/>
            </a:pP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Raw Materials, components y parties</a:t>
            </a:r>
          </a:p>
          <a:p>
            <a:pPr lvl="1">
              <a:buClr>
                <a:srgbClr val="0B609B"/>
              </a:buClr>
              <a:buSzPct val="100000"/>
            </a:pP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Production and Distribution </a:t>
            </a:r>
          </a:p>
          <a:p>
            <a:pPr lvl="1">
              <a:buClr>
                <a:srgbClr val="0B609B"/>
              </a:buClr>
              <a:buSzPct val="100000"/>
            </a:pPr>
            <a:r>
              <a:rPr lang="en-US" sz="2000" b="1" dirty="0">
                <a:solidFill>
                  <a:srgbClr val="0B609B"/>
                </a:solidFill>
                <a:latin typeface="Century Gothic"/>
                <a:cs typeface="Century Gothic"/>
              </a:rPr>
              <a:t>R</a:t>
            </a: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everse Logistic</a:t>
            </a:r>
          </a:p>
          <a:p>
            <a:pPr>
              <a:buClr>
                <a:srgbClr val="0B609B"/>
              </a:buClr>
              <a:buFont typeface="Wingdings" charset="2"/>
              <a:buChar char="ü"/>
            </a:pPr>
            <a:r>
              <a:rPr lang="en-US" sz="2000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Related to process </a:t>
            </a:r>
          </a:p>
          <a:p>
            <a:pPr lvl="1">
              <a:buClr>
                <a:srgbClr val="0B609B"/>
              </a:buClr>
              <a:buSzPct val="100000"/>
            </a:pP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Identification of Technological Gaps</a:t>
            </a:r>
            <a:endParaRPr lang="en-US" sz="2000" b="1" dirty="0">
              <a:solidFill>
                <a:srgbClr val="0B609B"/>
              </a:solidFill>
              <a:latin typeface="Century Gothic"/>
              <a:cs typeface="Century Gothic"/>
            </a:endParaRPr>
          </a:p>
          <a:p>
            <a:pPr lvl="1">
              <a:buClr>
                <a:srgbClr val="0B609B"/>
              </a:buClr>
              <a:buSzPct val="100000"/>
            </a:pP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Reverse manufacturing E-waste process </a:t>
            </a:r>
          </a:p>
          <a:p>
            <a:pPr lvl="1">
              <a:buClr>
                <a:srgbClr val="0B609B"/>
              </a:buClr>
              <a:buSzPct val="100000"/>
            </a:pP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Work with General Project to propose capacity building items to small and micro enterprises</a:t>
            </a:r>
          </a:p>
          <a:p>
            <a:pPr>
              <a:buClr>
                <a:srgbClr val="0B609B"/>
              </a:buClr>
              <a:buFont typeface="Wingdings" charset="2"/>
              <a:buChar char="ü"/>
            </a:pPr>
            <a:r>
              <a:rPr lang="en-US" sz="2000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Set up a Pilot Plant – Infrastructure and tools. </a:t>
            </a:r>
          </a:p>
          <a:p>
            <a:pPr>
              <a:buClr>
                <a:srgbClr val="0B609B"/>
              </a:buClr>
              <a:buFont typeface="Wingdings" charset="2"/>
              <a:buChar char="ü"/>
            </a:pPr>
            <a:r>
              <a:rPr lang="en-US" sz="2000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Commercialization .   </a:t>
            </a:r>
            <a:endParaRPr lang="en-US" sz="2000" b="1" dirty="0">
              <a:solidFill>
                <a:srgbClr val="66006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1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30351"/>
          </a:xfrm>
        </p:spPr>
        <p:txBody>
          <a:bodyPr/>
          <a:lstStyle/>
          <a:p>
            <a:r>
              <a:rPr lang="en-U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5 – Public to be addressed </a:t>
            </a:r>
            <a:endParaRPr lang="en-US" sz="3400" b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64" y="772072"/>
            <a:ext cx="8850936" cy="589715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SME ( small and micro enterprises) allowing them to enter to the market and/or add value to their own business or even add another more profit activity. </a:t>
            </a:r>
          </a:p>
          <a:p>
            <a:pPr>
              <a:buFont typeface="Wingdings" charset="2"/>
              <a:buChar char="ü"/>
            </a:pP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Professionals interested in E-waste.</a:t>
            </a:r>
          </a:p>
          <a:p>
            <a:pPr>
              <a:buFont typeface="Wingdings" charset="2"/>
              <a:buChar char="ü"/>
            </a:pP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Lower social level people collecting waste in the streets, allowing them to enter into a formal market with better capacitation, also helping them to protect their own health.</a:t>
            </a:r>
          </a:p>
          <a:p>
            <a:pPr>
              <a:buFont typeface="Wingdings" charset="2"/>
              <a:buChar char="ü"/>
            </a:pP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NGOs both with technical or social focus that can join the projects. </a:t>
            </a:r>
          </a:p>
          <a:p>
            <a:pPr>
              <a:buFont typeface="Wingdings" charset="2"/>
              <a:buChar char="ü"/>
            </a:pP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Academy, offering new higher level courses creating a new turn of knowledge.  </a:t>
            </a:r>
          </a:p>
          <a:p>
            <a:pPr>
              <a:buFont typeface="Wingdings" charset="2"/>
              <a:buChar char="ü"/>
            </a:pP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Governments getting benefits from the sector organization.  </a:t>
            </a:r>
          </a:p>
          <a:p>
            <a:pPr>
              <a:buFont typeface="Wingdings" charset="2"/>
              <a:buChar char="ü"/>
            </a:pP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Private sector</a:t>
            </a:r>
          </a:p>
          <a:p>
            <a:pPr>
              <a:buFont typeface="Wingdings" charset="2"/>
              <a:buChar char="ü"/>
            </a:pPr>
            <a:r>
              <a:rPr lang="en-US" sz="2000" b="1" dirty="0">
                <a:solidFill>
                  <a:srgbClr val="0B609B"/>
                </a:solidFill>
                <a:latin typeface="Century Gothic"/>
                <a:cs typeface="Century Gothic"/>
              </a:rPr>
              <a:t>The whole region when the Harmonization allows interchange of business in this sector.. </a:t>
            </a:r>
          </a:p>
        </p:txBody>
      </p:sp>
    </p:spTree>
    <p:extLst>
      <p:ext uri="{BB962C8B-B14F-4D97-AF65-F5344CB8AC3E}">
        <p14:creationId xmlns:p14="http://schemas.microsoft.com/office/powerpoint/2010/main" xmlns="" val="13188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9275" y="264872"/>
            <a:ext cx="6508377" cy="634555"/>
          </a:xfrm>
        </p:spPr>
        <p:txBody>
          <a:bodyPr/>
          <a:lstStyle/>
          <a:p>
            <a:pPr>
              <a:defRPr/>
            </a:pPr>
            <a:r>
              <a:rPr lang="es-E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 ...</a:t>
            </a:r>
            <a:r>
              <a:rPr lang="es-ES" sz="3400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Impacts</a:t>
            </a:r>
            <a:r>
              <a:rPr lang="es-E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 </a:t>
            </a:r>
            <a:r>
              <a:rPr lang="es-ES" sz="3400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expected</a:t>
            </a:r>
            <a:endParaRPr lang="es-ES" sz="3400" b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pt-BR" smtClean="0"/>
          </a:p>
          <a:p>
            <a:pPr>
              <a:buFontTx/>
              <a:buNone/>
              <a:defRPr/>
            </a:pPr>
            <a:endParaRPr lang="pt-BR" smtClean="0"/>
          </a:p>
          <a:p>
            <a:pPr>
              <a:buFontTx/>
              <a:buNone/>
              <a:defRPr/>
            </a:pPr>
            <a:endParaRPr lang="pt-BR" smtClean="0"/>
          </a:p>
          <a:p>
            <a:pPr>
              <a:buFontTx/>
              <a:buNone/>
              <a:defRPr/>
            </a:pPr>
            <a:endParaRPr lang="pt-BR" smtClean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447014220"/>
              </p:ext>
            </p:extLst>
          </p:nvPr>
        </p:nvGraphicFramePr>
        <p:xfrm>
          <a:off x="293065" y="1302409"/>
          <a:ext cx="8282206" cy="518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 bwMode="auto">
          <a:xfrm>
            <a:off x="7213601" y="-11"/>
            <a:ext cx="1938866" cy="1049877"/>
          </a:xfrm>
          <a:prstGeom prst="rect">
            <a:avLst/>
          </a:prstGeom>
          <a:solidFill>
            <a:srgbClr val="0B609B">
              <a:alpha val="60000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000" b="1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E-waste</a:t>
            </a:r>
            <a:endParaRPr kumimoji="0" lang="pt-BR" sz="3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94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225049923"/>
              </p:ext>
            </p:extLst>
          </p:nvPr>
        </p:nvGraphicFramePr>
        <p:xfrm>
          <a:off x="313533" y="997263"/>
          <a:ext cx="8579291" cy="535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5757" y="176290"/>
            <a:ext cx="69000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6 – </a:t>
            </a:r>
            <a:r>
              <a:rPr lang="es-ES" sz="3400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Expected</a:t>
            </a:r>
            <a:r>
              <a:rPr lang="es-E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 </a:t>
            </a:r>
            <a:r>
              <a:rPr lang="es-ES" sz="3400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Results</a:t>
            </a:r>
            <a:endParaRPr lang="es-ES" sz="3400" b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63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91139392"/>
              </p:ext>
            </p:extLst>
          </p:nvPr>
        </p:nvGraphicFramePr>
        <p:xfrm>
          <a:off x="123580" y="154451"/>
          <a:ext cx="8968132" cy="6555535"/>
        </p:xfrm>
        <a:graphic>
          <a:graphicData uri="http://schemas.openxmlformats.org/presentationml/2006/ole">
            <p:oleObj spid="_x0000_s1123" name="Document" r:id="rId3" imgW="5394240" imgH="486396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993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75973" y="3580482"/>
            <a:ext cx="52854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B609B"/>
                </a:solidFill>
              </a:rPr>
              <a:t>Thank you!</a:t>
            </a:r>
          </a:p>
          <a:p>
            <a:pPr algn="ctr"/>
            <a:endParaRPr lang="en-US" sz="3600" b="1" dirty="0" smtClean="0">
              <a:solidFill>
                <a:srgbClr val="0B609B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B609B"/>
                </a:solidFill>
              </a:rPr>
              <a:t>sebastian.rovira@cepal.org</a:t>
            </a:r>
            <a:endParaRPr lang="en-US" sz="2000" dirty="0">
              <a:solidFill>
                <a:srgbClr val="0B6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0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40691"/>
          </a:xfrm>
        </p:spPr>
        <p:txBody>
          <a:bodyPr/>
          <a:lstStyle/>
          <a:p>
            <a:r>
              <a:rPr lang="es-ES" sz="4000" b="1" dirty="0" smtClean="0">
                <a:solidFill>
                  <a:srgbClr val="0B609B"/>
                </a:solidFill>
              </a:rPr>
              <a:t>Agenda</a:t>
            </a:r>
            <a:endParaRPr lang="es-ES" sz="4000" b="1" dirty="0">
              <a:solidFill>
                <a:srgbClr val="0B609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1159935"/>
            <a:ext cx="8408458" cy="5088466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660066"/>
              </a:buClr>
              <a:buFont typeface="Wingdings" charset="2"/>
              <a:buAutoNum type="arabicPlain"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Concepts </a:t>
            </a:r>
          </a:p>
          <a:p>
            <a:pPr marL="514350" indent="-514350">
              <a:buClr>
                <a:srgbClr val="660066"/>
              </a:buClr>
              <a:buFont typeface="Wingdings" charset="2"/>
              <a:buAutoNum type="arabicPlain"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Goals  </a:t>
            </a:r>
          </a:p>
          <a:p>
            <a:pPr marL="514350" indent="-514350">
              <a:buClr>
                <a:srgbClr val="660066"/>
              </a:buClr>
              <a:buFont typeface="Wingdings" charset="2"/>
              <a:buAutoNum type="arabicPlain"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Diagnostic and </a:t>
            </a:r>
            <a:r>
              <a:rPr lang="en-US" b="1" dirty="0">
                <a:solidFill>
                  <a:srgbClr val="0B609B"/>
                </a:solidFill>
                <a:latin typeface="Century Gothic"/>
                <a:cs typeface="Century Gothic"/>
              </a:rPr>
              <a:t>C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ountries </a:t>
            </a:r>
            <a:r>
              <a:rPr lang="en-US" b="1" dirty="0">
                <a:solidFill>
                  <a:srgbClr val="0B609B"/>
                </a:solidFill>
                <a:latin typeface="Century Gothic"/>
                <a:cs typeface="Century Gothic"/>
              </a:rPr>
              <a:t>S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trategy </a:t>
            </a:r>
          </a:p>
          <a:p>
            <a:pPr marL="514350" indent="-514350">
              <a:buClr>
                <a:srgbClr val="660066"/>
              </a:buClr>
              <a:buFont typeface="Wingdings" charset="2"/>
              <a:buAutoNum type="arabicPlain"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Proposed Model </a:t>
            </a:r>
          </a:p>
          <a:p>
            <a:pPr marL="514350" indent="-514350">
              <a:buClr>
                <a:srgbClr val="660066"/>
              </a:buClr>
              <a:buFont typeface="Wingdings" charset="2"/>
              <a:buAutoNum type="arabicPlain"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Public Impact  </a:t>
            </a:r>
          </a:p>
          <a:p>
            <a:pPr marL="514350" indent="-514350">
              <a:buClr>
                <a:srgbClr val="660066"/>
              </a:buClr>
              <a:buFont typeface="Wingdings" charset="2"/>
              <a:buAutoNum type="arabicPlain"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Expected Results</a:t>
            </a:r>
          </a:p>
          <a:p>
            <a:pPr marL="514350" indent="-514350">
              <a:buClr>
                <a:srgbClr val="660066"/>
              </a:buClr>
              <a:buFont typeface="Wingdings" charset="2"/>
              <a:buAutoNum type="arabicPlain"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Indicators</a:t>
            </a:r>
          </a:p>
          <a:p>
            <a:pPr marL="514350" indent="-514350">
              <a:buClr>
                <a:srgbClr val="660066"/>
              </a:buClr>
              <a:buFont typeface="Wingdings" charset="2"/>
              <a:buAutoNum type="arabicPlain"/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Tentative Schedule </a:t>
            </a:r>
          </a:p>
        </p:txBody>
      </p:sp>
    </p:spTree>
    <p:extLst>
      <p:ext uri="{BB962C8B-B14F-4D97-AF65-F5344CB8AC3E}">
        <p14:creationId xmlns:p14="http://schemas.microsoft.com/office/powerpoint/2010/main" xmlns="" val="22222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21099"/>
          </a:xfrm>
        </p:spPr>
        <p:txBody>
          <a:bodyPr/>
          <a:lstStyle/>
          <a:p>
            <a:r>
              <a:rPr lang="en-U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Reversed Chain </a:t>
            </a:r>
            <a:endParaRPr lang="en-US" sz="3400" b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  <p:pic>
        <p:nvPicPr>
          <p:cNvPr id="15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0025" y="1008592"/>
            <a:ext cx="8943975" cy="5668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140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182880"/>
            <a:ext cx="8042276" cy="891491"/>
          </a:xfrm>
        </p:spPr>
        <p:txBody>
          <a:bodyPr/>
          <a:lstStyle/>
          <a:p>
            <a:r>
              <a:rPr lang="en-U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Concepts: New Development Reality</a:t>
            </a:r>
            <a:endParaRPr lang="en-US" sz="3400" b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85240"/>
            <a:ext cx="8374592" cy="519345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660066"/>
              </a:buClr>
              <a:buSzPct val="102000"/>
            </a:pPr>
            <a:r>
              <a:rPr lang="en-US" sz="2800" b="1" dirty="0" smtClean="0">
                <a:solidFill>
                  <a:srgbClr val="0B609B"/>
                </a:solidFill>
              </a:rPr>
              <a:t>Collaborative work</a:t>
            </a:r>
          </a:p>
          <a:p>
            <a:pPr>
              <a:lnSpc>
                <a:spcPct val="120000"/>
              </a:lnSpc>
              <a:buClr>
                <a:srgbClr val="660066"/>
              </a:buClr>
              <a:buSzPct val="102000"/>
            </a:pPr>
            <a:r>
              <a:rPr lang="en-US" sz="2800" b="1" dirty="0" smtClean="0">
                <a:solidFill>
                  <a:srgbClr val="0B609B"/>
                </a:solidFill>
              </a:rPr>
              <a:t>Network model</a:t>
            </a:r>
          </a:p>
          <a:p>
            <a:pPr>
              <a:lnSpc>
                <a:spcPct val="120000"/>
              </a:lnSpc>
              <a:buClr>
                <a:srgbClr val="660066"/>
              </a:buClr>
              <a:buSzPct val="102000"/>
            </a:pPr>
            <a:r>
              <a:rPr lang="en-US" sz="2800" b="1" dirty="0" smtClean="0">
                <a:solidFill>
                  <a:srgbClr val="0B609B"/>
                </a:solidFill>
              </a:rPr>
              <a:t>Shared knowledge </a:t>
            </a:r>
          </a:p>
          <a:p>
            <a:pPr>
              <a:lnSpc>
                <a:spcPct val="120000"/>
              </a:lnSpc>
              <a:buClr>
                <a:srgbClr val="660066"/>
              </a:buClr>
              <a:buSzPct val="102000"/>
            </a:pPr>
            <a:r>
              <a:rPr lang="en-US" sz="2800" b="1" dirty="0" smtClean="0">
                <a:solidFill>
                  <a:srgbClr val="0B609B"/>
                </a:solidFill>
              </a:rPr>
              <a:t>Technology as a tool for social empowerment </a:t>
            </a:r>
          </a:p>
          <a:p>
            <a:pPr>
              <a:lnSpc>
                <a:spcPct val="120000"/>
              </a:lnSpc>
              <a:buClr>
                <a:srgbClr val="660066"/>
              </a:buClr>
              <a:buSzPct val="102000"/>
            </a:pPr>
            <a:r>
              <a:rPr lang="en-US" sz="2800" b="1" dirty="0" smtClean="0">
                <a:solidFill>
                  <a:srgbClr val="0B609B"/>
                </a:solidFill>
              </a:rPr>
              <a:t>Development with practical and </a:t>
            </a:r>
            <a:r>
              <a:rPr lang="en-US" sz="2800" b="1" dirty="0">
                <a:solidFill>
                  <a:srgbClr val="0B609B"/>
                </a:solidFill>
              </a:rPr>
              <a:t>s</a:t>
            </a:r>
            <a:r>
              <a:rPr lang="en-US" sz="2800" b="1" dirty="0" smtClean="0">
                <a:solidFill>
                  <a:srgbClr val="0B609B"/>
                </a:solidFill>
              </a:rPr>
              <a:t>ustainable results</a:t>
            </a:r>
          </a:p>
          <a:p>
            <a:pPr>
              <a:lnSpc>
                <a:spcPct val="120000"/>
              </a:lnSpc>
              <a:buClr>
                <a:srgbClr val="660066"/>
              </a:buClr>
              <a:buSzPct val="102000"/>
            </a:pPr>
            <a:r>
              <a:rPr lang="en-US" sz="2800" b="1" dirty="0" smtClean="0">
                <a:solidFill>
                  <a:srgbClr val="0B609B"/>
                </a:solidFill>
              </a:rPr>
              <a:t>Jobs and work opportunities</a:t>
            </a:r>
            <a:endParaRPr lang="en-US" sz="2800" b="1" dirty="0">
              <a:solidFill>
                <a:srgbClr val="0B6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72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154771524"/>
              </p:ext>
            </p:extLst>
          </p:nvPr>
        </p:nvGraphicFramePr>
        <p:xfrm>
          <a:off x="208978" y="1049371"/>
          <a:ext cx="8643668" cy="11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3934092531"/>
              </p:ext>
            </p:extLst>
          </p:nvPr>
        </p:nvGraphicFramePr>
        <p:xfrm>
          <a:off x="257529" y="2368508"/>
          <a:ext cx="8584957" cy="405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Título 2"/>
          <p:cNvSpPr>
            <a:spLocks noGrp="1"/>
          </p:cNvSpPr>
          <p:nvPr>
            <p:ph type="title"/>
          </p:nvPr>
        </p:nvSpPr>
        <p:spPr>
          <a:xfrm>
            <a:off x="1117600" y="150573"/>
            <a:ext cx="5649568" cy="577436"/>
          </a:xfrm>
        </p:spPr>
        <p:txBody>
          <a:bodyPr/>
          <a:lstStyle/>
          <a:p>
            <a:pPr>
              <a:defRPr/>
            </a:pPr>
            <a:r>
              <a:rPr lang="en-U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Projects Goals </a:t>
            </a:r>
            <a:endParaRPr lang="en-US" sz="3400" b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  <p:sp>
        <p:nvSpPr>
          <p:cNvPr id="23" name="Retângulo 22"/>
          <p:cNvSpPr/>
          <p:nvPr/>
        </p:nvSpPr>
        <p:spPr bwMode="auto">
          <a:xfrm>
            <a:off x="7213601" y="-10"/>
            <a:ext cx="1938866" cy="846678"/>
          </a:xfrm>
          <a:prstGeom prst="rect">
            <a:avLst/>
          </a:prstGeom>
          <a:solidFill>
            <a:srgbClr val="A5F5FF">
              <a:alpha val="60000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3000" b="1" i="1" dirty="0" smtClean="0">
                <a:solidFill>
                  <a:srgbClr val="0B609B"/>
                </a:solidFill>
                <a:latin typeface="Century Gothic"/>
                <a:cs typeface="Century Gothic"/>
              </a:rPr>
              <a:t>E-waste</a:t>
            </a:r>
            <a:endParaRPr kumimoji="0" lang="pt-BR" sz="3000" b="1" i="1" u="none" strike="noStrike" cap="none" normalizeH="0" baseline="0" dirty="0" smtClean="0">
              <a:ln>
                <a:noFill/>
              </a:ln>
              <a:solidFill>
                <a:srgbClr val="0B609B"/>
              </a:solidFill>
              <a:effectLst/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68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20557"/>
          </a:xfrm>
        </p:spPr>
        <p:txBody>
          <a:bodyPr/>
          <a:lstStyle/>
          <a:p>
            <a:r>
              <a:rPr lang="en-U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Quick Diagnostic </a:t>
            </a:r>
            <a:endParaRPr lang="en-US" sz="3400" b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2" y="728133"/>
            <a:ext cx="8974667" cy="6079067"/>
          </a:xfrm>
        </p:spPr>
        <p:txBody>
          <a:bodyPr>
            <a:noAutofit/>
          </a:bodyPr>
          <a:lstStyle/>
          <a:p>
            <a:pPr>
              <a:buClr>
                <a:srgbClr val="660066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LEGAL FRAMEWORK </a:t>
            </a: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-  Some countries have specific laws but few coordinate or collaborative actions. General need of capacitation in all levels. </a:t>
            </a:r>
          </a:p>
          <a:p>
            <a:pPr>
              <a:buClr>
                <a:srgbClr val="660066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HEALTH </a:t>
            </a: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– lack of knowledge -  High contamination -  with </a:t>
            </a:r>
            <a:r>
              <a:rPr lang="en-US" sz="2000" b="1" dirty="0">
                <a:solidFill>
                  <a:srgbClr val="0B609B"/>
                </a:solidFill>
                <a:latin typeface="Century Gothic"/>
                <a:cs typeface="Century Gothic"/>
              </a:rPr>
              <a:t>mercury ; lead; </a:t>
            </a: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arsenic; </a:t>
            </a:r>
            <a:r>
              <a:rPr lang="en-US" sz="2000" b="1" dirty="0">
                <a:solidFill>
                  <a:srgbClr val="0B609B"/>
                </a:solidFill>
                <a:latin typeface="Century Gothic"/>
                <a:cs typeface="Century Gothic"/>
              </a:rPr>
              <a:t>copper; </a:t>
            </a: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chrome; nickel; </a:t>
            </a:r>
            <a:r>
              <a:rPr lang="en-US" sz="2000" b="1" dirty="0">
                <a:solidFill>
                  <a:srgbClr val="0B609B"/>
                </a:solidFill>
                <a:latin typeface="Century Gothic"/>
                <a:cs typeface="Century Gothic"/>
              </a:rPr>
              <a:t>Trichloroethylene </a:t>
            </a: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– plastic burn.</a:t>
            </a:r>
          </a:p>
          <a:p>
            <a:pPr>
              <a:buClr>
                <a:srgbClr val="660066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ECONOMICS</a:t>
            </a: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 -  waste of money – from  1 million mobile phones it is possible to get:  </a:t>
            </a:r>
          </a:p>
          <a:p>
            <a:pPr lvl="1">
              <a:buClr>
                <a:srgbClr val="660066"/>
              </a:buClr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16 tons of copper ~ </a:t>
            </a:r>
            <a:r>
              <a:rPr lang="en-US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US$ 47,720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/  350 kg of silver   </a:t>
            </a:r>
            <a:r>
              <a:rPr lang="en-US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~ US$ 191,245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 /  34 kg of gold ~ </a:t>
            </a:r>
            <a:r>
              <a:rPr lang="en-US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US$ 1,340,755 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/ 15 kg  of palladium  </a:t>
            </a:r>
            <a:r>
              <a:rPr lang="en-US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~ US$ 1,820,505</a:t>
            </a:r>
          </a:p>
          <a:p>
            <a:pPr>
              <a:buClr>
                <a:srgbClr val="660066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ENVIRONMENT</a:t>
            </a:r>
            <a:r>
              <a:rPr lang="en-US" sz="2000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  </a:t>
            </a: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-  soil and water contamination </a:t>
            </a:r>
          </a:p>
          <a:p>
            <a:pPr>
              <a:buClr>
                <a:srgbClr val="660066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WORK</a:t>
            </a:r>
            <a:r>
              <a:rPr lang="en-US" sz="20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>
                <a:solidFill>
                  <a:srgbClr val="0B609B"/>
                </a:solidFill>
                <a:latin typeface="Century Gothic"/>
                <a:cs typeface="Century Gothic"/>
              </a:rPr>
              <a:t>- </a:t>
            </a:r>
            <a:r>
              <a:rPr lang="en-US" sz="20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 there are new opportunities for work at all levels in the E-waste chain . </a:t>
            </a:r>
            <a:endParaRPr lang="en-US" sz="2000" b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7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9091"/>
          </a:xfrm>
        </p:spPr>
        <p:txBody>
          <a:bodyPr/>
          <a:lstStyle/>
          <a:p>
            <a:r>
              <a:rPr lang="es-ES" sz="3400" b="1" dirty="0" err="1" smtClean="0">
                <a:solidFill>
                  <a:srgbClr val="0B609B"/>
                </a:solidFill>
              </a:rPr>
              <a:t>Countries</a:t>
            </a:r>
            <a:r>
              <a:rPr lang="es-ES" sz="3400" b="1" dirty="0" smtClean="0">
                <a:solidFill>
                  <a:srgbClr val="0B609B"/>
                </a:solidFill>
              </a:rPr>
              <a:t> </a:t>
            </a:r>
            <a:r>
              <a:rPr lang="es-ES" sz="3400" b="1" dirty="0" err="1" smtClean="0">
                <a:solidFill>
                  <a:srgbClr val="0B609B"/>
                </a:solidFill>
              </a:rPr>
              <a:t>Strategies</a:t>
            </a:r>
            <a:r>
              <a:rPr lang="es-ES" sz="3400" b="1" dirty="0" smtClean="0">
                <a:solidFill>
                  <a:srgbClr val="0B609B"/>
                </a:solidFill>
              </a:rPr>
              <a:t> </a:t>
            </a:r>
            <a:endParaRPr lang="es-ES" sz="3400" b="1" dirty="0">
              <a:solidFill>
                <a:srgbClr val="0B60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80" y="876112"/>
            <a:ext cx="8594725" cy="571772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660066"/>
              </a:buClr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Countries involved: </a:t>
            </a:r>
            <a:r>
              <a:rPr lang="en-US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Ar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 + Br+ </a:t>
            </a:r>
            <a:r>
              <a:rPr lang="en-US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Cl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+ Co + Cr +</a:t>
            </a:r>
            <a:r>
              <a:rPr lang="en-US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Ec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+ Dr+ </a:t>
            </a:r>
            <a:r>
              <a:rPr lang="en-US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Mx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 + Ni+ </a:t>
            </a:r>
            <a:r>
              <a:rPr lang="en-US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Pe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+ </a:t>
            </a:r>
            <a:r>
              <a:rPr lang="en-US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Sv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+ </a:t>
            </a:r>
            <a:r>
              <a:rPr lang="en-US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Uy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+ </a:t>
            </a:r>
            <a:r>
              <a:rPr lang="en-US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Ve</a:t>
            </a: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10000"/>
              </a:lnSpc>
              <a:buClr>
                <a:srgbClr val="660066"/>
              </a:buClr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Although countries have laws on solid waste, few of them have laws related to E-waste.</a:t>
            </a:r>
          </a:p>
          <a:p>
            <a:pPr>
              <a:lnSpc>
                <a:spcPct val="110000"/>
              </a:lnSpc>
              <a:buClr>
                <a:srgbClr val="660066"/>
              </a:buClr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Need to reinforce capabilities in every country. </a:t>
            </a:r>
          </a:p>
          <a:p>
            <a:pPr>
              <a:lnSpc>
                <a:spcPct val="110000"/>
              </a:lnSpc>
              <a:buClr>
                <a:srgbClr val="660066"/>
              </a:buClr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Promote the interchange at academy and research level. </a:t>
            </a:r>
          </a:p>
          <a:p>
            <a:pPr>
              <a:lnSpc>
                <a:spcPct val="110000"/>
              </a:lnSpc>
              <a:buClr>
                <a:srgbClr val="660066"/>
              </a:buClr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Interest in understanding the economy of E-waste reverse chain to identify how to promote new jobs and entrepreneurship.</a:t>
            </a:r>
          </a:p>
          <a:p>
            <a:pPr>
              <a:lnSpc>
                <a:spcPct val="110000"/>
              </a:lnSpc>
              <a:buClr>
                <a:srgbClr val="660066"/>
              </a:buClr>
            </a:pPr>
            <a:r>
              <a:rPr lang="en-US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focusing in recovering materials</a:t>
            </a:r>
          </a:p>
        </p:txBody>
      </p:sp>
    </p:spTree>
    <p:extLst>
      <p:ext uri="{BB962C8B-B14F-4D97-AF65-F5344CB8AC3E}">
        <p14:creationId xmlns:p14="http://schemas.microsoft.com/office/powerpoint/2010/main" xmlns="" val="16716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337" y="995256"/>
            <a:ext cx="8742388" cy="56817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60501" y="702750"/>
            <a:ext cx="3358444" cy="708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General</a:t>
            </a:r>
          </a:p>
          <a:p>
            <a:pPr algn="ctr"/>
            <a:r>
              <a:rPr lang="en-US" sz="2400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Coordination </a:t>
            </a:r>
            <a:endParaRPr lang="en-US" sz="2400" b="1" dirty="0">
              <a:solidFill>
                <a:srgbClr val="660066"/>
              </a:solidFill>
              <a:latin typeface="Century Gothic"/>
              <a:cs typeface="Century Gothic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1450" y="0"/>
            <a:ext cx="8042276" cy="702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Proposed Model </a:t>
            </a:r>
            <a:endParaRPr lang="en-US" sz="3400" b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437" y="5890359"/>
            <a:ext cx="15447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Extern Consultant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0915" y="6057865"/>
            <a:ext cx="255740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Countries to join in the future 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081" y="2076492"/>
            <a:ext cx="1973833" cy="369332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Sub Projects </a:t>
            </a:r>
            <a:endParaRPr lang="en-US" b="1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6643" y="2677131"/>
            <a:ext cx="30036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GENERAL PROJECTS</a:t>
            </a:r>
            <a:endParaRPr lang="en-US" b="1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5766" y="3065934"/>
            <a:ext cx="2032767" cy="486287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 smtClean="0">
                <a:solidFill>
                  <a:srgbClr val="3366FF"/>
                </a:solidFill>
              </a:rPr>
              <a:t>Training and capacity building </a:t>
            </a:r>
            <a:endParaRPr lang="en-US" sz="1600" b="1" dirty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6398" y="3691672"/>
            <a:ext cx="2591724" cy="54476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3366FF"/>
                </a:solidFill>
              </a:rPr>
              <a:t>Standards and Best Practices 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1496" y="3691672"/>
            <a:ext cx="18880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75975" y="3682722"/>
            <a:ext cx="18880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91978" y="3682722"/>
            <a:ext cx="18880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21496" y="4034893"/>
            <a:ext cx="377615" cy="1843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18449" y="3071835"/>
            <a:ext cx="2142700" cy="544765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3366FF"/>
                </a:solidFill>
              </a:rPr>
              <a:t>Legislation and Harmonization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0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>
          <a:xfrm>
            <a:off x="5094111" y="1368188"/>
            <a:ext cx="3749615" cy="3111857"/>
          </a:xfrm>
          <a:prstGeom prst="ellipse">
            <a:avLst/>
          </a:prstGeom>
          <a:noFill/>
          <a:ln w="57150" cmpd="thickThin">
            <a:solidFill>
              <a:srgbClr val="0B60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084636" y="4106752"/>
            <a:ext cx="271651" cy="274374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3647196" y="4381126"/>
            <a:ext cx="0" cy="388374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4" idx="2"/>
          </p:cNvCxnSpPr>
          <p:nvPr/>
        </p:nvCxnSpPr>
        <p:spPr>
          <a:xfrm>
            <a:off x="7154942" y="4664317"/>
            <a:ext cx="263743" cy="245747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8843726" cy="7027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4. </a:t>
            </a:r>
            <a:r>
              <a:rPr lang="es-ES" sz="3400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Model</a:t>
            </a:r>
            <a:r>
              <a:rPr lang="es-ES" sz="3400" b="1" dirty="0" smtClean="0">
                <a:solidFill>
                  <a:srgbClr val="0B609B"/>
                </a:solidFill>
                <a:latin typeface="Century Gothic"/>
                <a:cs typeface="Century Gothic"/>
              </a:rPr>
              <a:t> </a:t>
            </a:r>
            <a:r>
              <a:rPr lang="es-ES" sz="3400" b="1" dirty="0" err="1" smtClean="0">
                <a:solidFill>
                  <a:srgbClr val="0B609B"/>
                </a:solidFill>
                <a:latin typeface="Century Gothic"/>
                <a:cs typeface="Century Gothic"/>
              </a:rPr>
              <a:t>Proposed</a:t>
            </a:r>
            <a:endParaRPr lang="es-ES" sz="3400" b="1" dirty="0">
              <a:solidFill>
                <a:srgbClr val="0B609B"/>
              </a:solidFill>
              <a:latin typeface="Century Gothic"/>
              <a:cs typeface="Century Gothic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935" y="793939"/>
            <a:ext cx="9151841" cy="6078660"/>
            <a:chOff x="32935" y="779340"/>
            <a:chExt cx="9151841" cy="6078660"/>
          </a:xfrm>
        </p:grpSpPr>
        <p:grpSp>
          <p:nvGrpSpPr>
            <p:cNvPr id="38" name="Group 37"/>
            <p:cNvGrpSpPr/>
            <p:nvPr/>
          </p:nvGrpSpPr>
          <p:grpSpPr>
            <a:xfrm>
              <a:off x="5898359" y="779340"/>
              <a:ext cx="762310" cy="946158"/>
              <a:chOff x="4963512" y="408196"/>
              <a:chExt cx="762310" cy="946158"/>
            </a:xfrm>
          </p:grpSpPr>
          <p:pic>
            <p:nvPicPr>
              <p:cNvPr id="8" name="Picture 7" descr="co-lgflag.gi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63512" y="845131"/>
                <a:ext cx="762310" cy="509223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996844" y="408196"/>
                <a:ext cx="627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CO</a:t>
                </a:r>
                <a:endParaRPr lang="en-US" dirty="0"/>
              </a:p>
            </p:txBody>
          </p:sp>
        </p:grpSp>
        <p:pic>
          <p:nvPicPr>
            <p:cNvPr id="11" name="Picture 10" descr="br-lgflag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3972" y="1380940"/>
              <a:ext cx="909866" cy="61392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83838" y="1537172"/>
              <a:ext cx="627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BR</a:t>
              </a:r>
              <a:endParaRPr lang="en-US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6674578" y="3706356"/>
              <a:ext cx="887316" cy="943362"/>
              <a:chOff x="6052352" y="5201379"/>
              <a:chExt cx="887316" cy="94336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052352" y="5201379"/>
                <a:ext cx="627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CL</a:t>
                </a:r>
                <a:endParaRPr lang="en-US" dirty="0"/>
              </a:p>
            </p:txBody>
          </p:sp>
          <p:pic>
            <p:nvPicPr>
              <p:cNvPr id="24" name="Picture 23" descr="cl-lgflag.g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125763" y="5601459"/>
                <a:ext cx="813905" cy="543282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7768419" y="989641"/>
              <a:ext cx="959499" cy="846482"/>
              <a:chOff x="6953456" y="1008336"/>
              <a:chExt cx="959499" cy="84648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214573" y="1008336"/>
                <a:ext cx="627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EC</a:t>
                </a:r>
                <a:endParaRPr lang="en-US" dirty="0"/>
              </a:p>
            </p:txBody>
          </p:sp>
          <p:pic>
            <p:nvPicPr>
              <p:cNvPr id="25" name="Picture 24" descr="ec-lgflag.g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953456" y="1354354"/>
                <a:ext cx="959499" cy="500464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7487193" y="1906504"/>
              <a:ext cx="1577871" cy="617576"/>
              <a:chOff x="7566129" y="2325555"/>
              <a:chExt cx="1577871" cy="61757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566129" y="2434531"/>
                <a:ext cx="627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ES</a:t>
                </a:r>
                <a:endParaRPr lang="en-US" dirty="0"/>
              </a:p>
            </p:txBody>
          </p:sp>
          <p:pic>
            <p:nvPicPr>
              <p:cNvPr id="26" name="Picture 25" descr="es-lgflag.gif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189006" y="2325555"/>
                <a:ext cx="954994" cy="617576"/>
              </a:xfrm>
              <a:prstGeom prst="rect">
                <a:avLst/>
              </a:prstGeom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7625292" y="4071809"/>
              <a:ext cx="1559484" cy="619445"/>
              <a:chOff x="45903" y="3450781"/>
              <a:chExt cx="1559484" cy="61944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978064" y="3579301"/>
                <a:ext cx="627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VE</a:t>
                </a:r>
                <a:endParaRPr lang="en-US" dirty="0"/>
              </a:p>
            </p:txBody>
          </p:sp>
          <p:pic>
            <p:nvPicPr>
              <p:cNvPr id="27" name="Picture 26" descr="ve-lgflag.gi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903" y="3450781"/>
                <a:ext cx="916860" cy="619445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213406" y="2989466"/>
              <a:ext cx="1441659" cy="589834"/>
              <a:chOff x="1717669" y="4400867"/>
              <a:chExt cx="1441659" cy="58983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532005" y="4489550"/>
                <a:ext cx="627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UY</a:t>
                </a:r>
                <a:endParaRPr lang="en-US" dirty="0"/>
              </a:p>
            </p:txBody>
          </p:sp>
          <p:pic>
            <p:nvPicPr>
              <p:cNvPr id="28" name="Picture 27" descr="uy-lgflag.gi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717669" y="4400867"/>
                <a:ext cx="876940" cy="589834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7367594" y="3447481"/>
              <a:ext cx="627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NU</a:t>
              </a:r>
              <a:endParaRPr lang="en-US" dirty="0"/>
            </a:p>
          </p:txBody>
        </p:sp>
        <p:pic>
          <p:nvPicPr>
            <p:cNvPr id="29" name="Picture 28" descr="nu-lgflag.gi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25030" y="3447481"/>
              <a:ext cx="968110" cy="611359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7625292" y="2724006"/>
              <a:ext cx="1536829" cy="492510"/>
              <a:chOff x="7528235" y="3579300"/>
              <a:chExt cx="1536829" cy="49251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528235" y="3702478"/>
                <a:ext cx="622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MX</a:t>
                </a:r>
                <a:endParaRPr lang="en-US" dirty="0"/>
              </a:p>
            </p:txBody>
          </p:sp>
          <p:pic>
            <p:nvPicPr>
              <p:cNvPr id="30" name="Picture 29" descr="mx-lgflag.gif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080046" y="3579300"/>
                <a:ext cx="985018" cy="492509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391870" y="3624768"/>
              <a:ext cx="1481020" cy="585946"/>
              <a:chOff x="236649" y="3624768"/>
              <a:chExt cx="1481020" cy="58594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090346" y="3702477"/>
                <a:ext cx="627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PE</a:t>
                </a:r>
                <a:endParaRPr lang="en-US" dirty="0"/>
              </a:p>
            </p:txBody>
          </p:sp>
          <p:pic>
            <p:nvPicPr>
              <p:cNvPr id="31" name="Picture 30" descr="pe-lgflag.gif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6649" y="3624768"/>
                <a:ext cx="853697" cy="585946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6796459" y="1148672"/>
              <a:ext cx="845895" cy="931452"/>
              <a:chOff x="3243115" y="4723864"/>
              <a:chExt cx="845895" cy="93145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386324" y="5285984"/>
                <a:ext cx="627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DR</a:t>
                </a:r>
                <a:endParaRPr lang="en-US" dirty="0"/>
              </a:p>
            </p:txBody>
          </p:sp>
          <p:pic>
            <p:nvPicPr>
              <p:cNvPr id="32" name="Picture 31" descr="dr-lgflag.gif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43115" y="4723864"/>
                <a:ext cx="845895" cy="574068"/>
              </a:xfrm>
              <a:prstGeom prst="rect">
                <a:avLst/>
              </a:prstGeom>
            </p:spPr>
          </p:pic>
        </p:grpSp>
        <p:pic>
          <p:nvPicPr>
            <p:cNvPr id="34" name="Picture 33" descr="beans consultoria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1382" y="3397633"/>
              <a:ext cx="1913798" cy="191379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52878" y="4785226"/>
              <a:ext cx="20043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16802D"/>
                  </a:solidFill>
                </a:rPr>
                <a:t>Experts as Contractors  </a:t>
              </a:r>
              <a:endParaRPr lang="en-US" sz="2000" b="1" dirty="0">
                <a:solidFill>
                  <a:srgbClr val="16802D"/>
                </a:solidFill>
              </a:endParaRPr>
            </a:p>
          </p:txBody>
        </p:sp>
        <p:sp>
          <p:nvSpPr>
            <p:cNvPr id="41" name="Up Arrow 40"/>
            <p:cNvSpPr/>
            <p:nvPr/>
          </p:nvSpPr>
          <p:spPr>
            <a:xfrm rot="5400000">
              <a:off x="2525020" y="1600102"/>
              <a:ext cx="929773" cy="1810545"/>
            </a:xfrm>
            <a:prstGeom prst="upArrow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latin America y Caribe 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67594" y="5347180"/>
              <a:ext cx="1773571" cy="151082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328394" y="6245597"/>
              <a:ext cx="169741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b="1" dirty="0" smtClean="0">
                  <a:solidFill>
                    <a:schemeClr val="bg2">
                      <a:lumMod val="50000"/>
                    </a:schemeClr>
                  </a:solidFill>
                </a:rPr>
                <a:t>New </a:t>
              </a:r>
              <a:r>
                <a:rPr lang="es-ES_tradnl" sz="1600" b="1" dirty="0" err="1" smtClean="0">
                  <a:solidFill>
                    <a:schemeClr val="bg2">
                      <a:lumMod val="50000"/>
                    </a:schemeClr>
                  </a:solidFill>
                </a:rPr>
                <a:t>countries</a:t>
              </a:r>
              <a:r>
                <a:rPr lang="es-ES_tradnl" sz="1600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s-ES_tradnl" sz="1600" b="1" dirty="0" err="1" smtClean="0">
                  <a:solidFill>
                    <a:schemeClr val="bg2">
                      <a:lumMod val="50000"/>
                    </a:schemeClr>
                  </a:solidFill>
                </a:rPr>
                <a:t>joining</a:t>
              </a:r>
              <a:r>
                <a:rPr lang="es-ES_tradnl" sz="1600" b="1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endParaRPr lang="es-ES_tradnl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5" name="Up Arrow 44"/>
            <p:cNvSpPr/>
            <p:nvPr/>
          </p:nvSpPr>
          <p:spPr>
            <a:xfrm rot="18635493">
              <a:off x="7094609" y="4668156"/>
              <a:ext cx="929773" cy="1017133"/>
            </a:xfrm>
            <a:prstGeom prst="upArrow">
              <a:avLst/>
            </a:prstGeom>
            <a:blipFill rotWithShape="1">
              <a:blip r:embed="rId15" cstate="print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r-lgflag.gif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1711" y="2161734"/>
              <a:ext cx="856031" cy="5719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90346" y="2269747"/>
              <a:ext cx="627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32935" y="845131"/>
              <a:ext cx="1913797" cy="3797522"/>
            </a:xfrm>
            <a:prstGeom prst="ellipse">
              <a:avLst/>
            </a:prstGeom>
            <a:noFill/>
            <a:ln w="38100" cmpd="sng">
              <a:solidFill>
                <a:srgbClr val="0B609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Up Arrow 66"/>
            <p:cNvSpPr/>
            <p:nvPr/>
          </p:nvSpPr>
          <p:spPr>
            <a:xfrm rot="18300192">
              <a:off x="1891400" y="2838971"/>
              <a:ext cx="929773" cy="936267"/>
            </a:xfrm>
            <a:prstGeom prst="upArrow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895179" y="1792403"/>
              <a:ext cx="2852810" cy="3700710"/>
              <a:chOff x="3895179" y="1792403"/>
              <a:chExt cx="2852810" cy="3700710"/>
            </a:xfrm>
          </p:grpSpPr>
          <p:sp>
            <p:nvSpPr>
              <p:cNvPr id="61" name="Can 60"/>
              <p:cNvSpPr/>
              <p:nvPr/>
            </p:nvSpPr>
            <p:spPr>
              <a:xfrm>
                <a:off x="3895179" y="1792403"/>
                <a:ext cx="2852810" cy="3700710"/>
              </a:xfrm>
              <a:prstGeom prst="can">
                <a:avLst/>
              </a:prstGeom>
              <a:solidFill>
                <a:srgbClr val="FFFFFF"/>
              </a:solidFill>
              <a:ln w="38100" cmpd="sng">
                <a:solidFill>
                  <a:srgbClr val="66006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987355" y="2517565"/>
                <a:ext cx="2673314" cy="2477601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Clr>
                    <a:srgbClr val="660066"/>
                  </a:buClr>
                  <a:buFont typeface="Arial"/>
                  <a:buChar char="•"/>
                </a:pPr>
                <a:r>
                  <a:rPr lang="es-ES" sz="2000" b="1" dirty="0" err="1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Results</a:t>
                </a:r>
                <a:r>
                  <a:rPr lang="es-ES" sz="2000" b="1" dirty="0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 data base</a:t>
                </a:r>
              </a:p>
              <a:p>
                <a:pPr marL="285750" indent="-285750">
                  <a:lnSpc>
                    <a:spcPct val="130000"/>
                  </a:lnSpc>
                  <a:buClr>
                    <a:srgbClr val="660066"/>
                  </a:buClr>
                  <a:buFont typeface="Arial"/>
                  <a:buChar char="•"/>
                </a:pPr>
                <a:r>
                  <a:rPr lang="es-ES" sz="2000" b="1" i="1" dirty="0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E-</a:t>
                </a:r>
                <a:r>
                  <a:rPr lang="es-ES" sz="2000" b="1" i="1" dirty="0" err="1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learning</a:t>
                </a:r>
                <a:r>
                  <a:rPr lang="es-ES" sz="2000" b="1" i="1" dirty="0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s-ES" sz="2000" b="1" i="1" dirty="0" err="1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courses</a:t>
                </a:r>
                <a:endParaRPr lang="es-ES" sz="2000" b="1" i="1" dirty="0" smtClean="0">
                  <a:solidFill>
                    <a:srgbClr val="0B609B"/>
                  </a:solidFill>
                  <a:latin typeface="Century Gothic"/>
                  <a:cs typeface="Century Gothic"/>
                </a:endParaRPr>
              </a:p>
              <a:p>
                <a:pPr marL="285750" indent="-285750">
                  <a:lnSpc>
                    <a:spcPct val="130000"/>
                  </a:lnSpc>
                  <a:buClr>
                    <a:srgbClr val="660066"/>
                  </a:buClr>
                  <a:buFont typeface="Arial"/>
                  <a:buChar char="•"/>
                </a:pPr>
                <a:r>
                  <a:rPr lang="es-ES" sz="2000" b="1" i="1" dirty="0" err="1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Coaching</a:t>
                </a:r>
                <a:r>
                  <a:rPr lang="es-ES" sz="2000" b="1" i="1" dirty="0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s-ES" sz="2000" b="1" i="1" dirty="0" err="1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to</a:t>
                </a:r>
                <a:r>
                  <a:rPr lang="es-ES" sz="2000" b="1" i="1" dirty="0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s-ES" sz="2000" b="1" i="1" dirty="0" err="1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companies</a:t>
                </a:r>
                <a:r>
                  <a:rPr lang="es-ES" sz="2000" b="1" i="1" dirty="0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 </a:t>
                </a:r>
                <a:endParaRPr lang="es-ES" sz="2000" b="1" dirty="0" smtClean="0">
                  <a:solidFill>
                    <a:srgbClr val="0B609B"/>
                  </a:solidFill>
                  <a:latin typeface="Century Gothic"/>
                  <a:cs typeface="Century Gothic"/>
                </a:endParaRPr>
              </a:p>
              <a:p>
                <a:pPr marL="285750" indent="-285750">
                  <a:lnSpc>
                    <a:spcPct val="130000"/>
                  </a:lnSpc>
                  <a:buClr>
                    <a:srgbClr val="660066"/>
                  </a:buClr>
                  <a:buFont typeface="Arial"/>
                  <a:buChar char="•"/>
                </a:pPr>
                <a:r>
                  <a:rPr lang="es-ES" sz="2000" b="1" dirty="0" err="1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Pilot</a:t>
                </a:r>
                <a:r>
                  <a:rPr lang="es-ES" sz="2000" b="1" dirty="0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 </a:t>
                </a:r>
                <a:r>
                  <a:rPr lang="es-ES" sz="2000" b="1" dirty="0" err="1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Plants</a:t>
                </a:r>
                <a:r>
                  <a:rPr lang="es-ES" sz="2000" b="1" dirty="0" smtClean="0">
                    <a:solidFill>
                      <a:srgbClr val="0B609B"/>
                    </a:solidFill>
                    <a:latin typeface="Century Gothic"/>
                    <a:cs typeface="Century Gothic"/>
                  </a:rPr>
                  <a:t> …</a:t>
                </a:r>
              </a:p>
            </p:txBody>
          </p:sp>
        </p:grpSp>
        <p:sp>
          <p:nvSpPr>
            <p:cNvPr id="73" name="Left-Right Arrow 72"/>
            <p:cNvSpPr/>
            <p:nvPr/>
          </p:nvSpPr>
          <p:spPr>
            <a:xfrm>
              <a:off x="1760002" y="1579505"/>
              <a:ext cx="4054056" cy="173620"/>
            </a:xfrm>
            <a:prstGeom prst="leftRightArrow">
              <a:avLst/>
            </a:prstGeom>
            <a:solidFill>
              <a:srgbClr val="0B609B"/>
            </a:solidFill>
            <a:ln>
              <a:solidFill>
                <a:srgbClr val="0B609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56287" y="1148672"/>
              <a:ext cx="2737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B609B"/>
                  </a:solidFill>
                  <a:latin typeface="Century Gothic"/>
                  <a:cs typeface="Century Gothic"/>
                </a:rPr>
                <a:t>Network extended</a:t>
              </a:r>
              <a:endParaRPr lang="en-US" sz="2000" b="1" dirty="0">
                <a:solidFill>
                  <a:srgbClr val="0B609B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935" y="6365560"/>
            <a:ext cx="671505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60066"/>
                </a:solidFill>
                <a:latin typeface="Century Gothic"/>
                <a:cs typeface="Century Gothic"/>
              </a:rPr>
              <a:t>Main Coordination with Experts</a:t>
            </a:r>
            <a:endParaRPr lang="en-US" sz="2400" b="1" dirty="0">
              <a:solidFill>
                <a:srgbClr val="660066"/>
              </a:solidFill>
              <a:latin typeface="Century Gothic"/>
              <a:cs typeface="Century Gothic"/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213406" y="5507712"/>
            <a:ext cx="1070432" cy="857848"/>
          </a:xfrm>
          <a:prstGeom prst="upArrow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4325489" y="5446323"/>
            <a:ext cx="1070432" cy="857848"/>
          </a:xfrm>
          <a:prstGeom prst="upArrow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Up Arrow 64"/>
          <p:cNvSpPr/>
          <p:nvPr/>
        </p:nvSpPr>
        <p:spPr>
          <a:xfrm>
            <a:off x="2916923" y="5507712"/>
            <a:ext cx="1070432" cy="857848"/>
          </a:xfrm>
          <a:prstGeom prst="upArrow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Up Arrow 67"/>
          <p:cNvSpPr/>
          <p:nvPr/>
        </p:nvSpPr>
        <p:spPr>
          <a:xfrm>
            <a:off x="1655065" y="5507712"/>
            <a:ext cx="1070432" cy="857848"/>
          </a:xfrm>
          <a:prstGeom prst="upArrow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Up Arrow 69"/>
          <p:cNvSpPr/>
          <p:nvPr/>
        </p:nvSpPr>
        <p:spPr>
          <a:xfrm rot="1671487">
            <a:off x="5795865" y="5446323"/>
            <a:ext cx="1070432" cy="857848"/>
          </a:xfrm>
          <a:prstGeom prst="upArrow">
            <a:avLst/>
          </a:prstGeom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8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F86D4A-4857-4808-BB2A-7934CF956456}"/>
</file>

<file path=customXml/itemProps2.xml><?xml version="1.0" encoding="utf-8"?>
<ds:datastoreItem xmlns:ds="http://schemas.openxmlformats.org/officeDocument/2006/customXml" ds:itemID="{9DC8780F-7EAC-4630-AEDF-4FC294B86ADE}"/>
</file>

<file path=customXml/itemProps3.xml><?xml version="1.0" encoding="utf-8"?>
<ds:datastoreItem xmlns:ds="http://schemas.openxmlformats.org/officeDocument/2006/customXml" ds:itemID="{BF165AC1-9B23-44DB-92A2-7AF967F7ABB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930</Words>
  <Application>Microsoft Office PowerPoint</Application>
  <PresentationFormat>Bildschirmpräsentation (4:3)</PresentationFormat>
  <Paragraphs>132</Paragraphs>
  <Slides>17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Breeze</vt:lpstr>
      <vt:lpstr>Document</vt:lpstr>
      <vt:lpstr>E-waste – Reverse Chain Consolidation </vt:lpstr>
      <vt:lpstr>Agenda</vt:lpstr>
      <vt:lpstr>Reversed Chain </vt:lpstr>
      <vt:lpstr>Concepts: New Development Reality</vt:lpstr>
      <vt:lpstr>Projects Goals </vt:lpstr>
      <vt:lpstr>Quick Diagnostic </vt:lpstr>
      <vt:lpstr>Countries Strategies </vt:lpstr>
      <vt:lpstr>Folie 8</vt:lpstr>
      <vt:lpstr>Folie 9</vt:lpstr>
      <vt:lpstr>…General Project  </vt:lpstr>
      <vt:lpstr>…Sub-Projects </vt:lpstr>
      <vt:lpstr>….Sub-Projects Items </vt:lpstr>
      <vt:lpstr>5 – Public to be addressed </vt:lpstr>
      <vt:lpstr> ...Impacts expected</vt:lpstr>
      <vt:lpstr>Folie 15</vt:lpstr>
      <vt:lpstr>Folie 16</vt:lpstr>
      <vt:lpstr>Folie 17</vt:lpstr>
    </vt:vector>
  </TitlesOfParts>
  <Company>Polo Consultores Associados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Residuos sólidos</dc:title>
  <dc:creator>Vanda Scartezini</dc:creator>
  <cp:lastModifiedBy>admin</cp:lastModifiedBy>
  <cp:revision>211</cp:revision>
  <cp:lastPrinted>2015-03-17T17:09:27Z</cp:lastPrinted>
  <dcterms:created xsi:type="dcterms:W3CDTF">2014-08-17T21:13:05Z</dcterms:created>
  <dcterms:modified xsi:type="dcterms:W3CDTF">2015-05-11T13:51:30Z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