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2"/>
  </p:notesMasterIdLst>
  <p:sldIdLst>
    <p:sldId id="773" r:id="rId2"/>
    <p:sldId id="787" r:id="rId3"/>
    <p:sldId id="776" r:id="rId4"/>
    <p:sldId id="789" r:id="rId5"/>
    <p:sldId id="801" r:id="rId6"/>
    <p:sldId id="790" r:id="rId7"/>
    <p:sldId id="796" r:id="rId8"/>
    <p:sldId id="798" r:id="rId9"/>
    <p:sldId id="800" r:id="rId10"/>
    <p:sldId id="775" r:id="rId11"/>
  </p:sldIdLst>
  <p:sldSz cx="9144000" cy="6858000" type="screen4x3"/>
  <p:notesSz cx="6781800" cy="9918700"/>
  <p:defaultTextStyle>
    <a:defPPr>
      <a:defRPr lang="en-US"/>
    </a:defPPr>
    <a:lvl1pPr algn="l" rtl="0" eaLnBrk="0" fontAlgn="base" hangingPunct="0">
      <a:spcBef>
        <a:spcPct val="0"/>
      </a:spcBef>
      <a:spcAft>
        <a:spcPct val="0"/>
      </a:spcAft>
      <a:defRPr sz="2000" kern="1200">
        <a:solidFill>
          <a:srgbClr val="646464"/>
        </a:solidFill>
        <a:latin typeface="Verdana" pitchFamily="34" charset="0"/>
        <a:ea typeface="宋体" pitchFamily="2" charset="-122"/>
        <a:cs typeface="+mn-cs"/>
      </a:defRPr>
    </a:lvl1pPr>
    <a:lvl2pPr marL="457200" algn="l" rtl="0" eaLnBrk="0" fontAlgn="base" hangingPunct="0">
      <a:spcBef>
        <a:spcPct val="0"/>
      </a:spcBef>
      <a:spcAft>
        <a:spcPct val="0"/>
      </a:spcAft>
      <a:defRPr sz="2000" kern="1200">
        <a:solidFill>
          <a:srgbClr val="646464"/>
        </a:solidFill>
        <a:latin typeface="Verdana" pitchFamily="34" charset="0"/>
        <a:ea typeface="宋体" pitchFamily="2" charset="-122"/>
        <a:cs typeface="+mn-cs"/>
      </a:defRPr>
    </a:lvl2pPr>
    <a:lvl3pPr marL="914400" algn="l" rtl="0" eaLnBrk="0" fontAlgn="base" hangingPunct="0">
      <a:spcBef>
        <a:spcPct val="0"/>
      </a:spcBef>
      <a:spcAft>
        <a:spcPct val="0"/>
      </a:spcAft>
      <a:defRPr sz="2000" kern="1200">
        <a:solidFill>
          <a:srgbClr val="646464"/>
        </a:solidFill>
        <a:latin typeface="Verdana" pitchFamily="34" charset="0"/>
        <a:ea typeface="宋体" pitchFamily="2" charset="-122"/>
        <a:cs typeface="+mn-cs"/>
      </a:defRPr>
    </a:lvl3pPr>
    <a:lvl4pPr marL="1371600" algn="l" rtl="0" eaLnBrk="0" fontAlgn="base" hangingPunct="0">
      <a:spcBef>
        <a:spcPct val="0"/>
      </a:spcBef>
      <a:spcAft>
        <a:spcPct val="0"/>
      </a:spcAft>
      <a:defRPr sz="2000" kern="1200">
        <a:solidFill>
          <a:srgbClr val="646464"/>
        </a:solidFill>
        <a:latin typeface="Verdana" pitchFamily="34" charset="0"/>
        <a:ea typeface="宋体" pitchFamily="2" charset="-122"/>
        <a:cs typeface="+mn-cs"/>
      </a:defRPr>
    </a:lvl4pPr>
    <a:lvl5pPr marL="1828800" algn="l" rtl="0" eaLnBrk="0" fontAlgn="base" hangingPunct="0">
      <a:spcBef>
        <a:spcPct val="0"/>
      </a:spcBef>
      <a:spcAft>
        <a:spcPct val="0"/>
      </a:spcAft>
      <a:defRPr sz="2000" kern="1200">
        <a:solidFill>
          <a:srgbClr val="646464"/>
        </a:solidFill>
        <a:latin typeface="Verdana" pitchFamily="34" charset="0"/>
        <a:ea typeface="宋体" pitchFamily="2" charset="-122"/>
        <a:cs typeface="+mn-cs"/>
      </a:defRPr>
    </a:lvl5pPr>
    <a:lvl6pPr marL="2286000" algn="l" defTabSz="914400" rtl="0" eaLnBrk="1" latinLnBrk="0" hangingPunct="1">
      <a:defRPr sz="2000" kern="1200">
        <a:solidFill>
          <a:srgbClr val="646464"/>
        </a:solidFill>
        <a:latin typeface="Verdana" pitchFamily="34" charset="0"/>
        <a:ea typeface="宋体" pitchFamily="2" charset="-122"/>
        <a:cs typeface="+mn-cs"/>
      </a:defRPr>
    </a:lvl6pPr>
    <a:lvl7pPr marL="2743200" algn="l" defTabSz="914400" rtl="0" eaLnBrk="1" latinLnBrk="0" hangingPunct="1">
      <a:defRPr sz="2000" kern="1200">
        <a:solidFill>
          <a:srgbClr val="646464"/>
        </a:solidFill>
        <a:latin typeface="Verdana" pitchFamily="34" charset="0"/>
        <a:ea typeface="宋体" pitchFamily="2" charset="-122"/>
        <a:cs typeface="+mn-cs"/>
      </a:defRPr>
    </a:lvl7pPr>
    <a:lvl8pPr marL="3200400" algn="l" defTabSz="914400" rtl="0" eaLnBrk="1" latinLnBrk="0" hangingPunct="1">
      <a:defRPr sz="2000" kern="1200">
        <a:solidFill>
          <a:srgbClr val="646464"/>
        </a:solidFill>
        <a:latin typeface="Verdana" pitchFamily="34" charset="0"/>
        <a:ea typeface="宋体" pitchFamily="2" charset="-122"/>
        <a:cs typeface="+mn-cs"/>
      </a:defRPr>
    </a:lvl8pPr>
    <a:lvl9pPr marL="3657600" algn="l" defTabSz="914400" rtl="0" eaLnBrk="1" latinLnBrk="0" hangingPunct="1">
      <a:defRPr sz="2000" kern="1200">
        <a:solidFill>
          <a:srgbClr val="646464"/>
        </a:solidFill>
        <a:latin typeface="Verdana" pitchFamily="34" charset="0"/>
        <a:ea typeface="宋体" pitchFamily="2" charset="-122"/>
        <a:cs typeface="+mn-cs"/>
      </a:defRPr>
    </a:lvl9pPr>
  </p:defaultTextStyle>
  <p:extLst>
    <p:ext uri="{EFAFB233-063F-42B5-8137-9DF3F51BA10A}">
      <p15:sldGuideLst xmlns:p15="http://schemas.microsoft.com/office/powerpoint/2012/main">
        <p15:guide id="1" orient="horz" pos="2168">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342"/>
    <a:srgbClr val="3E8937"/>
    <a:srgbClr val="52A843"/>
    <a:srgbClr val="134F0F"/>
    <a:srgbClr val="D2CF9C"/>
    <a:srgbClr val="E1E2C2"/>
    <a:srgbClr val="D6D3A6"/>
    <a:srgbClr val="D8D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6" autoAdjust="0"/>
    <p:restoredTop sz="80080" autoAdjust="0"/>
  </p:normalViewPr>
  <p:slideViewPr>
    <p:cSldViewPr showGuides="1">
      <p:cViewPr varScale="1">
        <p:scale>
          <a:sx n="107" d="100"/>
          <a:sy n="107" d="100"/>
        </p:scale>
        <p:origin x="1488" y="108"/>
      </p:cViewPr>
      <p:guideLst>
        <p:guide orient="horz" pos="2168"/>
        <p:guide pos="2834"/>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buFont typeface="Arial" panose="020B0604020202020204" pitchFamily="34" charset="0"/>
              <a:buNone/>
              <a:defRPr sz="1200">
                <a:solidFill>
                  <a:schemeClr val="tx1"/>
                </a:solidFill>
              </a:defRPr>
            </a:lvl1pPr>
          </a:lstStyle>
          <a:p>
            <a:pPr>
              <a:defRPr/>
            </a:pPr>
            <a:endParaRPr lang="en-US" altLang="en-US"/>
          </a:p>
        </p:txBody>
      </p:sp>
      <p:sp>
        <p:nvSpPr>
          <p:cNvPr id="2051" name="Rectangle 3"/>
          <p:cNvSpPr>
            <a:spLocks noGrp="1" noChangeArrowheads="1"/>
          </p:cNvSpPr>
          <p:nvPr>
            <p:ph type="dt" idx="1"/>
          </p:nvPr>
        </p:nvSpPr>
        <p:spPr bwMode="auto">
          <a:xfrm>
            <a:off x="3843338" y="0"/>
            <a:ext cx="29384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buFont typeface="Arial" panose="020B0604020202020204" pitchFamily="34" charset="0"/>
              <a:buNone/>
              <a:defRPr sz="1200">
                <a:solidFill>
                  <a:schemeClr val="tx1"/>
                </a:solidFill>
              </a:defRPr>
            </a:lvl1pPr>
          </a:lstStyle>
          <a:p>
            <a:pPr>
              <a:defRPr/>
            </a:pPr>
            <a:endParaRPr lang="en-US" altLang="en-US"/>
          </a:p>
        </p:txBody>
      </p:sp>
      <p:sp>
        <p:nvSpPr>
          <p:cNvPr id="2052" name="Rectangle 4"/>
          <p:cNvSpPr>
            <a:spLocks noGrp="1" noRot="1" noChangeAspect="1" noChangeArrowheads="1"/>
          </p:cNvSpPr>
          <p:nvPr>
            <p:ph type="sldImg" idx="2"/>
          </p:nvPr>
        </p:nvSpPr>
        <p:spPr bwMode="auto">
          <a:xfrm>
            <a:off x="912813" y="744538"/>
            <a:ext cx="4956175" cy="3717925"/>
          </a:xfrm>
          <a:prstGeom prst="rect">
            <a:avLst/>
          </a:prstGeom>
          <a:noFill/>
          <a:ln w="9525">
            <a:noFill/>
            <a:miter lim="800000"/>
            <a:headEnd/>
            <a:tailEnd/>
          </a:ln>
        </p:spPr>
      </p:sp>
      <p:sp>
        <p:nvSpPr>
          <p:cNvPr id="2053" name="Rectangle 5"/>
          <p:cNvSpPr>
            <a:spLocks noGrp="1" noChangeArrowheads="1"/>
          </p:cNvSpPr>
          <p:nvPr>
            <p:ph type="body" sz="quarter" idx="3"/>
          </p:nvPr>
        </p:nvSpPr>
        <p:spPr bwMode="auto">
          <a:xfrm>
            <a:off x="903288" y="4711700"/>
            <a:ext cx="497522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0" y="942181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buFont typeface="Arial" panose="020B0604020202020204" pitchFamily="34" charset="0"/>
              <a:buNone/>
              <a:defRPr sz="1200">
                <a:solidFill>
                  <a:schemeClr val="tx1"/>
                </a:solidFill>
              </a:defRPr>
            </a:lvl1pPr>
          </a:lstStyle>
          <a:p>
            <a:pPr>
              <a:defRPr/>
            </a:pPr>
            <a:endParaRPr lang="en-US" altLang="en-US"/>
          </a:p>
        </p:txBody>
      </p:sp>
      <p:sp>
        <p:nvSpPr>
          <p:cNvPr id="2055" name="Rectangle 7"/>
          <p:cNvSpPr>
            <a:spLocks noGrp="1" noChangeArrowheads="1"/>
          </p:cNvSpPr>
          <p:nvPr>
            <p:ph type="sldNum" sz="quarter" idx="5"/>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itchFamily="34" charset="0"/>
              <a:buNone/>
              <a:defRPr sz="1200">
                <a:solidFill>
                  <a:schemeClr val="tx1"/>
                </a:solidFill>
              </a:defRPr>
            </a:lvl1pPr>
          </a:lstStyle>
          <a:p>
            <a:fld id="{B16F45EF-1E23-448D-B233-396983ABFE1B}" type="slidenum">
              <a:rPr lang="en-US" altLang="en-US"/>
              <a:pPr/>
              <a:t>‹#›</a:t>
            </a:fld>
            <a:endParaRPr lang="en-US" altLang="en-US"/>
          </a:p>
        </p:txBody>
      </p:sp>
    </p:spTree>
    <p:extLst>
      <p:ext uri="{BB962C8B-B14F-4D97-AF65-F5344CB8AC3E}">
        <p14:creationId xmlns:p14="http://schemas.microsoft.com/office/powerpoint/2010/main" val="2800457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p:spPr>
        <p:txBody>
          <a:bodyPr/>
          <a:lstStyle/>
          <a:p>
            <a:endParaRPr lang="en-US" altLang="en-US" smtClean="0"/>
          </a:p>
        </p:txBody>
      </p:sp>
      <p:sp>
        <p:nvSpPr>
          <p:cNvPr id="7172" name="Slide Number Placeholder 3"/>
          <p:cNvSpPr txBox="1">
            <a:spLocks noGrp="1" noChangeArrowheads="1"/>
          </p:cNvSpPr>
          <p:nvPr/>
        </p:nvSpPr>
        <p:spPr bwMode="auto">
          <a:xfrm>
            <a:off x="3843338" y="9421813"/>
            <a:ext cx="2938462" cy="496887"/>
          </a:xfrm>
          <a:prstGeom prst="rect">
            <a:avLst/>
          </a:prstGeom>
          <a:noFill/>
          <a:ln w="9525">
            <a:noFill/>
            <a:miter lim="800000"/>
            <a:headEnd/>
            <a:tailEnd/>
          </a:ln>
        </p:spPr>
        <p:txBody>
          <a:bodyPr anchor="b"/>
          <a:lstStyle/>
          <a:p>
            <a:pPr algn="r"/>
            <a:fld id="{759CB583-A11C-412A-9C7A-310C1B4AEC3F}" type="slidenum">
              <a:rPr lang="en-US" altLang="en-US" sz="1200">
                <a:solidFill>
                  <a:schemeClr val="tx1"/>
                </a:solidFill>
                <a:cs typeface="Arial" pitchFamily="34" charset="0"/>
              </a:rPr>
              <a:pPr algn="r"/>
              <a:t>3</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1372046915"/>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p:sp>
      <p:sp>
        <p:nvSpPr>
          <p:cNvPr id="12291" name="Notes Placeholder 2"/>
          <p:cNvSpPr>
            <a:spLocks noGrp="1"/>
          </p:cNvSpPr>
          <p:nvPr>
            <p:ph type="body" idx="1"/>
          </p:nvPr>
        </p:nvSpPr>
        <p:spPr>
          <a:noFill/>
        </p:spPr>
        <p:txBody>
          <a:bodyPr/>
          <a:lstStyle/>
          <a:p>
            <a:r>
              <a:rPr lang="en-GB" altLang="en-US" sz="1600" b="1" smtClean="0"/>
              <a:t>Recommendation ITU-T L.1500 describes </a:t>
            </a:r>
            <a:r>
              <a:rPr lang="en-GB" altLang="en-US" sz="1600" smtClean="0"/>
              <a:t>a framework for information and communication technologies (ICTs) and adaptation to the effects of climate change. This framework identifies and defines the basis for development of the following Recommendations: </a:t>
            </a:r>
            <a:endParaRPr lang="en-US" altLang="en-US" sz="1600" smtClean="0"/>
          </a:p>
          <a:p>
            <a:r>
              <a:rPr lang="en-GB" altLang="en-US" sz="1600" smtClean="0"/>
              <a:t> </a:t>
            </a:r>
            <a:endParaRPr lang="en-US" altLang="en-US" sz="1600" smtClean="0"/>
          </a:p>
          <a:p>
            <a:pPr>
              <a:buFont typeface="Wingdings" pitchFamily="2" charset="2"/>
              <a:buChar char="§"/>
            </a:pPr>
            <a:r>
              <a:rPr lang="en-GB" altLang="en-US" sz="1600" smtClean="0"/>
              <a:t>Recommendation </a:t>
            </a:r>
            <a:r>
              <a:rPr lang="en-GB" altLang="en-US" sz="1600" b="1" smtClean="0"/>
              <a:t>ITU-T </a:t>
            </a:r>
            <a:r>
              <a:rPr lang="en-US" altLang="en-US" sz="1600" b="1" smtClean="0"/>
              <a:t>L.1501 </a:t>
            </a:r>
            <a:r>
              <a:rPr lang="en-GB" altLang="en-US" sz="1600" smtClean="0"/>
              <a:t>on how countries can utilize ICTs to adapt to the effects of climate change. It will also provide a framework and a checklist for countries to integrate ICTs into their national strategies for adaptation to climate change. E</a:t>
            </a:r>
            <a:r>
              <a:rPr lang="en-US" altLang="en-US" sz="1600" smtClean="0"/>
              <a:t>xamples of checklists, use- cases, best practices, guidelines, consideration points, etc will be added when appropriate.</a:t>
            </a:r>
            <a:r>
              <a:rPr lang="en-US" altLang="en-US" sz="1600" b="1" smtClean="0"/>
              <a:t> </a:t>
            </a:r>
            <a:endParaRPr lang="en-US" altLang="en-US" sz="1600" smtClean="0"/>
          </a:p>
          <a:p>
            <a:pPr>
              <a:buFont typeface="Wingdings" pitchFamily="2" charset="2"/>
              <a:buNone/>
            </a:pPr>
            <a:endParaRPr lang="en-US" altLang="en-US" sz="1600" smtClean="0"/>
          </a:p>
          <a:p>
            <a:pPr>
              <a:buFont typeface="Wingdings" pitchFamily="2" charset="2"/>
              <a:buChar char="§"/>
            </a:pPr>
            <a:r>
              <a:rPr lang="en-GB" altLang="en-US" sz="1600" smtClean="0"/>
              <a:t>Recommendation </a:t>
            </a:r>
            <a:r>
              <a:rPr lang="en-GB" altLang="en-US" sz="1600" b="1" smtClean="0"/>
              <a:t>ITU-T L.Infrastructure_Adaptation </a:t>
            </a:r>
            <a:r>
              <a:rPr lang="en-GB" altLang="en-US" sz="1600" smtClean="0"/>
              <a:t>on adapting the ICT infrastructure to the effects of climate change. It will provide a set of guidelines, requirements and best practices to be referred to during operation, maintenance, upgrade and improvement of existing ICT infrastructure and when planning, designing and constructing ICT projects, goods, networks and services to adapt to the effects of climate change.  Examples of checklists, use- cases, best practices, guidelines, consideration points, etc will be added when appropriate. </a:t>
            </a:r>
            <a:endParaRPr lang="en-US" altLang="en-US" sz="1600" smtClean="0"/>
          </a:p>
          <a:p>
            <a:pPr>
              <a:buFont typeface="Wingdings" pitchFamily="2" charset="2"/>
              <a:buNone/>
            </a:pPr>
            <a:r>
              <a:rPr lang="en-GB" altLang="en-US" sz="1600" smtClean="0"/>
              <a:t> </a:t>
            </a:r>
            <a:endParaRPr lang="en-US" altLang="en-US" sz="1600" smtClean="0"/>
          </a:p>
          <a:p>
            <a:pPr>
              <a:buFont typeface="Wingdings" pitchFamily="2" charset="2"/>
              <a:buChar char="§"/>
            </a:pPr>
            <a:r>
              <a:rPr lang="en-GB" altLang="en-US" sz="1600" smtClean="0"/>
              <a:t>Recommendation </a:t>
            </a:r>
            <a:r>
              <a:rPr lang="en-GB" altLang="en-US" sz="1600" b="1" smtClean="0"/>
              <a:t>ITU-T L. Cities_Adaptation </a:t>
            </a:r>
            <a:r>
              <a:rPr lang="en-GB" altLang="en-US" sz="1600" smtClean="0"/>
              <a:t>on how ICTs can help cities to adapt to the effects of climate change. It will also provide a framework and a checklist to assist municipal authorities in the implementation of ICT-based solutions in cities’ climate change adaptation strategies.  Examples of checklists, use- cases, best practices, guidelines, consideration points, etc will be added when appropriate. </a:t>
            </a:r>
            <a:endParaRPr lang="en-US" altLang="en-US" sz="1600" smtClean="0"/>
          </a:p>
          <a:p>
            <a:pPr>
              <a:buClr>
                <a:schemeClr val="bg1"/>
              </a:buClr>
              <a:buFont typeface="Wingdings" pitchFamily="2" charset="2"/>
              <a:buChar char="§"/>
            </a:pPr>
            <a:endParaRPr lang="en-US" altLang="en-US" sz="2800" smtClean="0">
              <a:solidFill>
                <a:schemeClr val="bg1"/>
              </a:solidFill>
              <a:latin typeface="Cambria" pitchFamily="18" charset="0"/>
            </a:endParaRPr>
          </a:p>
          <a:p>
            <a:pPr>
              <a:lnSpc>
                <a:spcPct val="150000"/>
              </a:lnSpc>
            </a:pPr>
            <a:endParaRPr lang="en-US" altLang="en-US" sz="1600" smtClean="0">
              <a:solidFill>
                <a:srgbClr val="0070C0"/>
              </a:solidFill>
            </a:endParaRPr>
          </a:p>
        </p:txBody>
      </p:sp>
      <p:sp>
        <p:nvSpPr>
          <p:cNvPr id="12292" name="Slide Number Placeholder 3"/>
          <p:cNvSpPr>
            <a:spLocks noGrp="1"/>
          </p:cNvSpPr>
          <p:nvPr>
            <p:ph type="sldNum" sz="quarter" idx="5"/>
          </p:nvPr>
        </p:nvSpPr>
        <p:spPr>
          <a:noFill/>
          <a:ln>
            <a:miter lim="800000"/>
            <a:headEnd/>
            <a:tailEnd/>
          </a:ln>
        </p:spPr>
        <p:txBody>
          <a:bodyPr/>
          <a:lstStyle/>
          <a:p>
            <a:fld id="{2A23BE1C-211D-4193-9DCF-75953F1E0B09}" type="slidenum">
              <a:rPr lang="en-US" altLang="en-US"/>
              <a:pPr/>
              <a:t>5</a:t>
            </a:fld>
            <a:endParaRPr lang="en-US" altLang="en-US"/>
          </a:p>
        </p:txBody>
      </p:sp>
    </p:spTree>
    <p:extLst>
      <p:ext uri="{BB962C8B-B14F-4D97-AF65-F5344CB8AC3E}">
        <p14:creationId xmlns:p14="http://schemas.microsoft.com/office/powerpoint/2010/main" val="323962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buClr>
                <a:schemeClr val="bg1"/>
              </a:buClr>
              <a:defRPr/>
            </a:pPr>
            <a:r>
              <a:rPr lang="en-US" b="1" kern="0" dirty="0" smtClean="0">
                <a:solidFill>
                  <a:schemeClr val="bg1"/>
                </a:solidFill>
                <a:latin typeface="Cambria" panose="02040503050406030204" pitchFamily="18" charset="0"/>
              </a:rPr>
              <a:t>Recommendation ITU-T L.1300rev </a:t>
            </a:r>
            <a:r>
              <a:rPr lang="en-US" kern="0" dirty="0" smtClean="0">
                <a:solidFill>
                  <a:schemeClr val="bg1"/>
                </a:solidFill>
                <a:latin typeface="Cambria" panose="02040503050406030204" pitchFamily="18" charset="0"/>
              </a:rPr>
              <a:t>- Best practices for green data centers</a:t>
            </a:r>
          </a:p>
          <a:p>
            <a:pPr>
              <a:buClr>
                <a:schemeClr val="bg1"/>
              </a:buClr>
              <a:defRPr/>
            </a:pPr>
            <a:r>
              <a:rPr lang="en-US" b="1" kern="0" dirty="0" smtClean="0">
                <a:solidFill>
                  <a:schemeClr val="bg1"/>
                </a:solidFill>
                <a:latin typeface="Cambria" panose="02040503050406030204" pitchFamily="18" charset="0"/>
              </a:rPr>
              <a:t>Recommendation ITU-T L.1310rev </a:t>
            </a:r>
            <a:r>
              <a:rPr lang="en-US" kern="0" dirty="0" smtClean="0">
                <a:solidFill>
                  <a:schemeClr val="bg1"/>
                </a:solidFill>
                <a:latin typeface="Cambria" panose="02040503050406030204" pitchFamily="18" charset="0"/>
              </a:rPr>
              <a:t>- Energy efficiency metrics and measurement for TLC equipment</a:t>
            </a:r>
          </a:p>
          <a:p>
            <a:pPr>
              <a:buClr>
                <a:schemeClr val="bg1"/>
              </a:buClr>
              <a:defRPr/>
            </a:pPr>
            <a:r>
              <a:rPr lang="en-US" b="1" kern="0" dirty="0" smtClean="0">
                <a:solidFill>
                  <a:schemeClr val="bg1"/>
                </a:solidFill>
                <a:latin typeface="Cambria" panose="02040503050406030204" pitchFamily="18" charset="0"/>
              </a:rPr>
              <a:t>Recommendation ITU-T L.1320</a:t>
            </a:r>
            <a:r>
              <a:rPr lang="en-US" kern="0" dirty="0" smtClean="0">
                <a:solidFill>
                  <a:schemeClr val="bg1"/>
                </a:solidFill>
                <a:latin typeface="Cambria" panose="02040503050406030204" pitchFamily="18" charset="0"/>
              </a:rPr>
              <a:t> - Energy efficiency metrics and measurement for power and cooling equipment for telecommunications and data </a:t>
            </a:r>
            <a:r>
              <a:rPr lang="en-US" kern="0" dirty="0" err="1" smtClean="0">
                <a:solidFill>
                  <a:schemeClr val="bg1"/>
                </a:solidFill>
                <a:latin typeface="Cambria" panose="02040503050406030204" pitchFamily="18" charset="0"/>
              </a:rPr>
              <a:t>centres</a:t>
            </a:r>
            <a:endParaRPr lang="en-US" kern="0" dirty="0" smtClean="0">
              <a:solidFill>
                <a:schemeClr val="bg1"/>
              </a:solidFill>
              <a:latin typeface="Cambria" panose="02040503050406030204" pitchFamily="18" charset="0"/>
            </a:endParaRPr>
          </a:p>
          <a:p>
            <a:pPr>
              <a:buClr>
                <a:schemeClr val="bg1"/>
              </a:buClr>
              <a:defRPr/>
            </a:pPr>
            <a:r>
              <a:rPr lang="en-US" b="1" kern="0" dirty="0" smtClean="0">
                <a:solidFill>
                  <a:schemeClr val="bg1"/>
                </a:solidFill>
                <a:latin typeface="Cambria" panose="02040503050406030204" pitchFamily="18" charset="0"/>
              </a:rPr>
              <a:t>Recommendation ITU-T L.1340 </a:t>
            </a:r>
            <a:r>
              <a:rPr lang="en-US" kern="0" dirty="0" smtClean="0">
                <a:solidFill>
                  <a:schemeClr val="bg1"/>
                </a:solidFill>
                <a:latin typeface="Cambria" panose="02040503050406030204" pitchFamily="18" charset="0"/>
              </a:rPr>
              <a:t>- Informative values on the energy efficiency of telecommunication equipment</a:t>
            </a:r>
          </a:p>
          <a:p>
            <a:pPr>
              <a:defRPr/>
            </a:pPr>
            <a:endParaRPr lang="en-US" dirty="0" smtClean="0"/>
          </a:p>
          <a:p>
            <a:pPr>
              <a:defRPr/>
            </a:pPr>
            <a:r>
              <a:rPr lang="en-US" altLang="en-US" b="1" dirty="0" smtClean="0">
                <a:cs typeface="Arial" charset="0"/>
              </a:rPr>
              <a:t>Recommendation ITU-T L.1300 </a:t>
            </a:r>
            <a:r>
              <a:rPr lang="en-US" altLang="en-US" dirty="0" smtClean="0">
                <a:cs typeface="Arial" charset="0"/>
              </a:rPr>
              <a:t>describes best practices aimed at reducing the negative impact of data </a:t>
            </a:r>
            <a:r>
              <a:rPr lang="en-US" altLang="en-US" dirty="0" err="1" smtClean="0">
                <a:cs typeface="Arial" charset="0"/>
              </a:rPr>
              <a:t>centres</a:t>
            </a:r>
            <a:r>
              <a:rPr lang="en-US" altLang="en-US" dirty="0" smtClean="0">
                <a:cs typeface="Arial" charset="0"/>
              </a:rPr>
              <a:t> on the climate. It is commonly recognized that data </a:t>
            </a:r>
            <a:r>
              <a:rPr lang="en-US" altLang="en-US" dirty="0" err="1" smtClean="0">
                <a:cs typeface="Arial" charset="0"/>
              </a:rPr>
              <a:t>centres</a:t>
            </a:r>
            <a:r>
              <a:rPr lang="en-US" altLang="en-US" dirty="0" smtClean="0">
                <a:cs typeface="Arial" charset="0"/>
              </a:rPr>
              <a:t> will have an ever-increasing impact on the environment in the future. The application of the best practices defined in this Recommendation can help owners and managers to build future data </a:t>
            </a:r>
            <a:r>
              <a:rPr lang="en-US" altLang="en-US" dirty="0" err="1" smtClean="0">
                <a:cs typeface="Arial" charset="0"/>
              </a:rPr>
              <a:t>centres</a:t>
            </a:r>
            <a:r>
              <a:rPr lang="en-US" altLang="en-US" dirty="0" smtClean="0">
                <a:cs typeface="Arial" charset="0"/>
              </a:rPr>
              <a:t>, or improve existing ones, to operate in an environmentally responsible manner. Such considerations will strongly contribute to a reduction in the impact of the information and communication technology (ICT) sector on climate change.</a:t>
            </a:r>
          </a:p>
          <a:p>
            <a:pPr>
              <a:defRPr/>
            </a:pPr>
            <a:r>
              <a:rPr lang="en-US" altLang="en-US" dirty="0" smtClean="0">
                <a:solidFill>
                  <a:srgbClr val="2E2E2E"/>
                </a:solidFill>
                <a:cs typeface="Arial" charset="0"/>
              </a:rPr>
              <a:t>The application of the best practices defined in this Recommendation can therefore help owners and managers to build future data </a:t>
            </a:r>
            <a:r>
              <a:rPr lang="en-US" altLang="en-US" dirty="0" err="1" smtClean="0">
                <a:solidFill>
                  <a:srgbClr val="2E2E2E"/>
                </a:solidFill>
                <a:cs typeface="Arial" charset="0"/>
              </a:rPr>
              <a:t>centres</a:t>
            </a:r>
            <a:r>
              <a:rPr lang="en-US" altLang="en-US" dirty="0" smtClean="0">
                <a:solidFill>
                  <a:srgbClr val="2E2E2E"/>
                </a:solidFill>
                <a:cs typeface="Arial" charset="0"/>
              </a:rPr>
              <a:t>, or improve existing ones, to operate in an environmentally responsible manner. </a:t>
            </a:r>
          </a:p>
          <a:p>
            <a:pPr marL="0" lvl="1">
              <a:defRPr/>
            </a:pPr>
            <a:r>
              <a:rPr lang="en-US" altLang="en-US" sz="1600" dirty="0" smtClean="0">
                <a:solidFill>
                  <a:srgbClr val="2E2E2E"/>
                </a:solidFill>
                <a:cs typeface="Arial" charset="0"/>
              </a:rPr>
              <a:t>For example, applying best practices to cooling could reduce the energy consumption of a typical data </a:t>
            </a:r>
            <a:r>
              <a:rPr lang="en-US" altLang="en-US" sz="1600" dirty="0" err="1" smtClean="0">
                <a:solidFill>
                  <a:srgbClr val="2E2E2E"/>
                </a:solidFill>
                <a:cs typeface="Arial" charset="0"/>
              </a:rPr>
              <a:t>centre</a:t>
            </a:r>
            <a:r>
              <a:rPr lang="en-US" altLang="en-US" sz="1600" dirty="0" smtClean="0">
                <a:solidFill>
                  <a:srgbClr val="2E2E2E"/>
                </a:solidFill>
                <a:cs typeface="Arial" charset="0"/>
              </a:rPr>
              <a:t> by more than 50 per cent. </a:t>
            </a:r>
          </a:p>
          <a:p>
            <a:pPr>
              <a:defRPr/>
            </a:pPr>
            <a:endParaRPr lang="en-US" dirty="0"/>
          </a:p>
        </p:txBody>
      </p:sp>
      <p:sp>
        <p:nvSpPr>
          <p:cNvPr id="14340" name="Slide Number Placeholder 3"/>
          <p:cNvSpPr>
            <a:spLocks noGrp="1"/>
          </p:cNvSpPr>
          <p:nvPr>
            <p:ph type="sldNum" sz="quarter" idx="5"/>
          </p:nvPr>
        </p:nvSpPr>
        <p:spPr>
          <a:noFill/>
          <a:ln>
            <a:miter lim="800000"/>
            <a:headEnd/>
            <a:tailEnd/>
          </a:ln>
        </p:spPr>
        <p:txBody>
          <a:bodyPr/>
          <a:lstStyle/>
          <a:p>
            <a:fld id="{7F7DE0CD-712C-4C1E-9318-1A981297442F}" type="slidenum">
              <a:rPr lang="en-US" altLang="en-US"/>
              <a:pPr/>
              <a:t>6</a:t>
            </a:fld>
            <a:endParaRPr lang="en-US" altLang="en-US"/>
          </a:p>
        </p:txBody>
      </p:sp>
    </p:spTree>
    <p:extLst>
      <p:ext uri="{BB962C8B-B14F-4D97-AF65-F5344CB8AC3E}">
        <p14:creationId xmlns:p14="http://schemas.microsoft.com/office/powerpoint/2010/main" val="11765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buClr>
                <a:schemeClr val="bg1"/>
              </a:buClr>
              <a:defRPr/>
            </a:pPr>
            <a:r>
              <a:rPr lang="en-US" b="1" kern="0" dirty="0" smtClean="0">
                <a:solidFill>
                  <a:schemeClr val="bg1"/>
                </a:solidFill>
                <a:latin typeface="Cambria" panose="02040503050406030204" pitchFamily="18" charset="0"/>
              </a:rPr>
              <a:t>Recommendation ITU-T L.1300rev </a:t>
            </a:r>
            <a:r>
              <a:rPr lang="en-US" kern="0" dirty="0" smtClean="0">
                <a:solidFill>
                  <a:schemeClr val="bg1"/>
                </a:solidFill>
                <a:latin typeface="Cambria" panose="02040503050406030204" pitchFamily="18" charset="0"/>
              </a:rPr>
              <a:t>- Best practices for green data centers</a:t>
            </a:r>
          </a:p>
          <a:p>
            <a:pPr>
              <a:buClr>
                <a:schemeClr val="bg1"/>
              </a:buClr>
              <a:defRPr/>
            </a:pPr>
            <a:r>
              <a:rPr lang="en-US" b="1" kern="0" dirty="0" smtClean="0">
                <a:solidFill>
                  <a:schemeClr val="bg1"/>
                </a:solidFill>
                <a:latin typeface="Cambria" panose="02040503050406030204" pitchFamily="18" charset="0"/>
              </a:rPr>
              <a:t>Recommendation ITU-T L.1310rev </a:t>
            </a:r>
            <a:r>
              <a:rPr lang="en-US" kern="0" dirty="0" smtClean="0">
                <a:solidFill>
                  <a:schemeClr val="bg1"/>
                </a:solidFill>
                <a:latin typeface="Cambria" panose="02040503050406030204" pitchFamily="18" charset="0"/>
              </a:rPr>
              <a:t>- Energy efficiency metrics and measurement for TLC equipment</a:t>
            </a:r>
          </a:p>
          <a:p>
            <a:pPr>
              <a:buClr>
                <a:schemeClr val="bg1"/>
              </a:buClr>
              <a:defRPr/>
            </a:pPr>
            <a:r>
              <a:rPr lang="en-US" b="1" kern="0" dirty="0" smtClean="0">
                <a:solidFill>
                  <a:schemeClr val="bg1"/>
                </a:solidFill>
                <a:latin typeface="Cambria" panose="02040503050406030204" pitchFamily="18" charset="0"/>
              </a:rPr>
              <a:t>Recommendation ITU-T L.1320</a:t>
            </a:r>
            <a:r>
              <a:rPr lang="en-US" kern="0" dirty="0" smtClean="0">
                <a:solidFill>
                  <a:schemeClr val="bg1"/>
                </a:solidFill>
                <a:latin typeface="Cambria" panose="02040503050406030204" pitchFamily="18" charset="0"/>
              </a:rPr>
              <a:t> - Energy efficiency metrics and measurement for power and cooling equipment for telecommunications and data </a:t>
            </a:r>
            <a:r>
              <a:rPr lang="en-US" kern="0" dirty="0" err="1" smtClean="0">
                <a:solidFill>
                  <a:schemeClr val="bg1"/>
                </a:solidFill>
                <a:latin typeface="Cambria" panose="02040503050406030204" pitchFamily="18" charset="0"/>
              </a:rPr>
              <a:t>centres</a:t>
            </a:r>
            <a:endParaRPr lang="en-US" kern="0" dirty="0" smtClean="0">
              <a:solidFill>
                <a:schemeClr val="bg1"/>
              </a:solidFill>
              <a:latin typeface="Cambria" panose="02040503050406030204" pitchFamily="18" charset="0"/>
            </a:endParaRPr>
          </a:p>
          <a:p>
            <a:pPr>
              <a:buClr>
                <a:schemeClr val="bg1"/>
              </a:buClr>
              <a:defRPr/>
            </a:pPr>
            <a:r>
              <a:rPr lang="en-US" b="1" kern="0" dirty="0" smtClean="0">
                <a:solidFill>
                  <a:schemeClr val="bg1"/>
                </a:solidFill>
                <a:latin typeface="Cambria" panose="02040503050406030204" pitchFamily="18" charset="0"/>
              </a:rPr>
              <a:t>Recommendation ITU-T L.1340 </a:t>
            </a:r>
            <a:r>
              <a:rPr lang="en-US" kern="0" dirty="0" smtClean="0">
                <a:solidFill>
                  <a:schemeClr val="bg1"/>
                </a:solidFill>
                <a:latin typeface="Cambria" panose="02040503050406030204" pitchFamily="18" charset="0"/>
              </a:rPr>
              <a:t>- Informative values on the energy efficiency of telecommunication equipment</a:t>
            </a:r>
          </a:p>
          <a:p>
            <a:pPr>
              <a:defRPr/>
            </a:pPr>
            <a:endParaRPr lang="en-US" dirty="0" smtClean="0"/>
          </a:p>
          <a:p>
            <a:pPr>
              <a:defRPr/>
            </a:pPr>
            <a:r>
              <a:rPr lang="en-GB" altLang="en-US" b="1" dirty="0" smtClean="0"/>
              <a:t>Recommendation ITU-T L.1310</a:t>
            </a:r>
            <a:r>
              <a:rPr lang="en-GB" altLang="en-US" dirty="0" smtClean="0"/>
              <a:t> contains the definition of energy efficiency metrics test procedures, methodologies and measurement profiles required to assess the energy efficiency of telecommunication equipment.</a:t>
            </a:r>
            <a:endParaRPr lang="en-US" altLang="en-US" dirty="0" smtClean="0"/>
          </a:p>
          <a:p>
            <a:pPr>
              <a:defRPr/>
            </a:pPr>
            <a:r>
              <a:rPr lang="en-GB" altLang="en-US" dirty="0" smtClean="0"/>
              <a:t>Metrics and measurement methods are defined for telecommunication network equipment and small networking equipment. </a:t>
            </a:r>
            <a:endParaRPr lang="en-US" altLang="en-US" dirty="0" smtClean="0"/>
          </a:p>
          <a:p>
            <a:pPr>
              <a:defRPr/>
            </a:pPr>
            <a:r>
              <a:rPr lang="en-GB" altLang="en-US" dirty="0" smtClean="0"/>
              <a:t>These metrics allow for comparisons of equipment within the same class e.g. equipment using the same technologies. </a:t>
            </a:r>
            <a:endParaRPr lang="en-US" altLang="en-US" dirty="0" smtClean="0"/>
          </a:p>
          <a:p>
            <a:pPr>
              <a:defRPr/>
            </a:pPr>
            <a:r>
              <a:rPr lang="en-GB" altLang="en-US" dirty="0" smtClean="0"/>
              <a:t>Comparisons of equipment in different classes are out of the scope of this Recommendation.</a:t>
            </a:r>
          </a:p>
          <a:p>
            <a:pPr>
              <a:defRPr/>
            </a:pPr>
            <a:r>
              <a:rPr lang="en-GB" altLang="en-US" u="sng" dirty="0" smtClean="0"/>
              <a:t>Benefits:</a:t>
            </a:r>
          </a:p>
          <a:p>
            <a:pPr marL="171450" indent="-171450">
              <a:buFont typeface="Arial" panose="020B0604020202020204" pitchFamily="34" charset="0"/>
              <a:buChar char="•"/>
              <a:defRPr/>
            </a:pPr>
            <a:r>
              <a:rPr lang="en-US" altLang="en-US" dirty="0" smtClean="0"/>
              <a:t>Understand the evolution of network in term of efficiency</a:t>
            </a:r>
          </a:p>
          <a:p>
            <a:pPr marL="171450" indent="-171450">
              <a:buFont typeface="Arial" panose="020B0604020202020204" pitchFamily="34" charset="0"/>
              <a:buChar char="•"/>
              <a:defRPr/>
            </a:pPr>
            <a:r>
              <a:rPr lang="en-US" altLang="en-US" dirty="0" smtClean="0"/>
              <a:t>Compare different solution of the same technologies</a:t>
            </a:r>
          </a:p>
          <a:p>
            <a:pPr>
              <a:defRPr/>
            </a:pPr>
            <a:endParaRPr lang="en-US" altLang="en-US" dirty="0" smtClean="0"/>
          </a:p>
          <a:p>
            <a:pPr>
              <a:defRPr/>
            </a:pPr>
            <a:endParaRPr lang="en-US" dirty="0"/>
          </a:p>
        </p:txBody>
      </p:sp>
      <p:sp>
        <p:nvSpPr>
          <p:cNvPr id="16388" name="Slide Number Placeholder 3"/>
          <p:cNvSpPr>
            <a:spLocks noGrp="1"/>
          </p:cNvSpPr>
          <p:nvPr>
            <p:ph type="sldNum" sz="quarter" idx="5"/>
          </p:nvPr>
        </p:nvSpPr>
        <p:spPr>
          <a:noFill/>
          <a:ln>
            <a:miter lim="800000"/>
            <a:headEnd/>
            <a:tailEnd/>
          </a:ln>
        </p:spPr>
        <p:txBody>
          <a:bodyPr/>
          <a:lstStyle/>
          <a:p>
            <a:fld id="{69AF130D-BCE9-4499-BDA1-C64EB1D8E089}" type="slidenum">
              <a:rPr lang="en-US" altLang="en-US"/>
              <a:pPr/>
              <a:t>7</a:t>
            </a:fld>
            <a:endParaRPr lang="en-US" altLang="en-US"/>
          </a:p>
        </p:txBody>
      </p:sp>
    </p:spTree>
    <p:extLst>
      <p:ext uri="{BB962C8B-B14F-4D97-AF65-F5344CB8AC3E}">
        <p14:creationId xmlns:p14="http://schemas.microsoft.com/office/powerpoint/2010/main" val="136232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p:sp>
      <p:sp>
        <p:nvSpPr>
          <p:cNvPr id="18435" name="Notes Placeholder 2"/>
          <p:cNvSpPr>
            <a:spLocks noGrp="1"/>
          </p:cNvSpPr>
          <p:nvPr>
            <p:ph type="body" idx="1"/>
          </p:nvPr>
        </p:nvSpPr>
        <p:spPr>
          <a:noFill/>
        </p:spPr>
        <p:txBody>
          <a:bodyPr/>
          <a:lstStyle/>
          <a:p>
            <a:r>
              <a:rPr lang="en-US" altLang="en-US" smtClean="0"/>
              <a:t>These methodologies aim at providing accurate and reliable tools for assessing the environmental impact, which will generate statistics that governments and regulators can rely on to gauge the benefits that green ICTs can achieve for social and economic welfare.</a:t>
            </a:r>
            <a:endParaRPr lang="en-US" altLang="en-US" b="1" smtClean="0"/>
          </a:p>
        </p:txBody>
      </p:sp>
      <p:sp>
        <p:nvSpPr>
          <p:cNvPr id="18436" name="Slide Number Placeholder 3"/>
          <p:cNvSpPr>
            <a:spLocks noGrp="1"/>
          </p:cNvSpPr>
          <p:nvPr>
            <p:ph type="sldNum" sz="quarter" idx="5"/>
          </p:nvPr>
        </p:nvSpPr>
        <p:spPr>
          <a:noFill/>
          <a:ln>
            <a:miter lim="800000"/>
            <a:headEnd/>
            <a:tailEnd/>
          </a:ln>
        </p:spPr>
        <p:txBody>
          <a:bodyPr/>
          <a:lstStyle/>
          <a:p>
            <a:fld id="{201FA58D-3C9D-4717-9438-BE5C8877CCAB}" type="slidenum">
              <a:rPr lang="en-US" altLang="en-US"/>
              <a:pPr/>
              <a:t>8</a:t>
            </a:fld>
            <a:endParaRPr lang="en-US" altLang="en-US"/>
          </a:p>
        </p:txBody>
      </p:sp>
    </p:spTree>
    <p:extLst>
      <p:ext uri="{BB962C8B-B14F-4D97-AF65-F5344CB8AC3E}">
        <p14:creationId xmlns:p14="http://schemas.microsoft.com/office/powerpoint/2010/main" val="137263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p:spPr>
        <p:txBody>
          <a:bodyPr/>
          <a:lstStyle/>
          <a:p>
            <a:r>
              <a:rPr lang="en-US" altLang="en-US" b="1" smtClean="0">
                <a:solidFill>
                  <a:srgbClr val="000000"/>
                </a:solidFill>
              </a:rPr>
              <a:t>Recommendation ITU-T L.1200</a:t>
            </a:r>
          </a:p>
          <a:p>
            <a:r>
              <a:rPr lang="en-US" altLang="en-US" smtClean="0">
                <a:solidFill>
                  <a:srgbClr val="000000"/>
                </a:solidFill>
              </a:rPr>
              <a:t>This Recommendation specifies a LVDC current interface at the power input of ICT equipment obtained from a power source of up to 400 Volts </a:t>
            </a:r>
            <a:r>
              <a:rPr lang="en-US" altLang="en-US" i="1" smtClean="0">
                <a:solidFill>
                  <a:srgbClr val="000000"/>
                </a:solidFill>
              </a:rPr>
              <a:t>(260-400VDC voltage range)</a:t>
            </a:r>
            <a:r>
              <a:rPr lang="en-US" altLang="en-US" smtClean="0">
                <a:solidFill>
                  <a:srgbClr val="000000"/>
                </a:solidFill>
              </a:rPr>
              <a:t> , which allows higher energy efficiency and reliability than can be achieved using low voltage power feeding solutions. The recommendation defines a power feeding system applicable to ICT equipment compliant with L.1200 in locations equipped with these power sources such as: telecommunication centres; radio base stations; data centres; and customer premises. </a:t>
            </a:r>
          </a:p>
          <a:p>
            <a:endParaRPr lang="en-US" altLang="en-US" sz="1800" smtClean="0">
              <a:solidFill>
                <a:srgbClr val="000000"/>
              </a:solidFill>
            </a:endParaRPr>
          </a:p>
          <a:p>
            <a:r>
              <a:rPr lang="en-US" altLang="en-US" sz="1800" smtClean="0">
                <a:solidFill>
                  <a:srgbClr val="000000"/>
                </a:solidFill>
              </a:rPr>
              <a:t>Additionally, the LVDC interface will simplify the use of renewable energy sources producing LVDC output such as photovoltaic generators or some fuel cell systems.</a:t>
            </a:r>
          </a:p>
          <a:p>
            <a:pPr lvl="1">
              <a:buFont typeface="Wingdings" pitchFamily="2" charset="2"/>
              <a:buChar char="§"/>
            </a:pPr>
            <a:r>
              <a:rPr lang="en-US" altLang="en-US" sz="1600" smtClean="0">
                <a:solidFill>
                  <a:srgbClr val="000000"/>
                </a:solidFill>
              </a:rPr>
              <a:t>A gain of 5 up to 20% of energy consumption has been assessed and measured in existing sites by several certified experiments compared  to existing powering solutions.</a:t>
            </a:r>
            <a:endParaRPr lang="en-US" altLang="en-US" sz="1800" smtClean="0">
              <a:solidFill>
                <a:srgbClr val="000000"/>
              </a:solidFill>
            </a:endParaRPr>
          </a:p>
          <a:p>
            <a:endParaRPr lang="en-US" altLang="en-US" smtClean="0"/>
          </a:p>
          <a:p>
            <a:pPr>
              <a:lnSpc>
                <a:spcPct val="150000"/>
              </a:lnSpc>
            </a:pPr>
            <a:endParaRPr lang="en-US" altLang="en-US" sz="1600" smtClean="0">
              <a:solidFill>
                <a:srgbClr val="0070C0"/>
              </a:solidFill>
            </a:endParaRPr>
          </a:p>
        </p:txBody>
      </p:sp>
      <p:sp>
        <p:nvSpPr>
          <p:cNvPr id="22532" name="Slide Number Placeholder 3"/>
          <p:cNvSpPr>
            <a:spLocks noGrp="1"/>
          </p:cNvSpPr>
          <p:nvPr>
            <p:ph type="sldNum" sz="quarter" idx="5"/>
          </p:nvPr>
        </p:nvSpPr>
        <p:spPr>
          <a:noFill/>
          <a:ln>
            <a:miter lim="800000"/>
            <a:headEnd/>
            <a:tailEnd/>
          </a:ln>
        </p:spPr>
        <p:txBody>
          <a:bodyPr/>
          <a:lstStyle/>
          <a:p>
            <a:fld id="{A065066E-35A6-42F3-84AB-4A16C073901D}" type="slidenum">
              <a:rPr lang="en-US" altLang="en-US"/>
              <a:pPr/>
              <a:t>9</a:t>
            </a:fld>
            <a:endParaRPr lang="en-US" altLang="en-US"/>
          </a:p>
        </p:txBody>
      </p:sp>
    </p:spTree>
    <p:extLst>
      <p:ext uri="{BB962C8B-B14F-4D97-AF65-F5344CB8AC3E}">
        <p14:creationId xmlns:p14="http://schemas.microsoft.com/office/powerpoint/2010/main" val="137025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7"/>
          <p:cNvSpPr>
            <a:spLocks noGrp="1" noChangeArrowheads="1"/>
          </p:cNvSpPr>
          <p:nvPr>
            <p:ph type="sldNum" sz="quarter" idx="10"/>
          </p:nvPr>
        </p:nvSpPr>
        <p:spPr>
          <a:ln/>
        </p:spPr>
        <p:txBody>
          <a:bodyPr/>
          <a:lstStyle>
            <a:lvl1pPr>
              <a:defRPr/>
            </a:lvl1pPr>
          </a:lstStyle>
          <a:p>
            <a:fld id="{3FDF7928-57EC-4E85-8B78-EA770FFB2882}" type="slidenum">
              <a:rPr lang="en-US" altLang="en-US"/>
              <a:pPr/>
              <a:t>‹#›</a:t>
            </a:fld>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fld id="{4993186E-F332-4123-A080-BF756D492E0E}" type="slidenum">
              <a:rPr lang="en-US" altLang="en-US"/>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2675"/>
            <a:ext cx="1943100" cy="5162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2675"/>
            <a:ext cx="5678487" cy="5162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fld id="{A186FB7C-1817-4DBA-8B95-C8292EFB8799}" type="slidenum">
              <a:rPr lang="en-US" altLang="en-US"/>
              <a:pPr/>
              <a:t>‹#›</a:t>
            </a:fld>
            <a:endParaRPr lang="en-US"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fld id="{B44F8A61-7B02-4D98-B89C-AD12EDE97C52}" type="slidenum">
              <a:rPr lang="en-US" altLang="en-US"/>
              <a:pPr/>
              <a:t>‹#›</a:t>
            </a:fld>
            <a:endParaRPr lang="en-US"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ln/>
        </p:spPr>
        <p:txBody>
          <a:bodyPr/>
          <a:lstStyle>
            <a:lvl1pPr>
              <a:defRPr/>
            </a:lvl1pPr>
          </a:lstStyle>
          <a:p>
            <a:fld id="{CF62A7B5-7C1B-4348-84A1-FBE3A76F6BCC}" type="slidenum">
              <a:rPr lang="en-US" altLang="en-US"/>
              <a:pPr/>
              <a:t>‹#›</a:t>
            </a:fld>
            <a:endParaRPr lang="en-US"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ln/>
        </p:spPr>
        <p:txBody>
          <a:bodyPr/>
          <a:lstStyle>
            <a:lvl1pPr>
              <a:defRPr/>
            </a:lvl1pPr>
          </a:lstStyle>
          <a:p>
            <a:fld id="{E5E648EC-6A4F-4DB2-BB4E-2CC15055C450}" type="slidenum">
              <a:rPr lang="en-US" altLang="en-US"/>
              <a:pPr/>
              <a:t>‹#›</a:t>
            </a:fld>
            <a:endParaRPr lang="en-US"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ln/>
        </p:spPr>
        <p:txBody>
          <a:bodyPr/>
          <a:lstStyle>
            <a:lvl1pPr>
              <a:defRPr/>
            </a:lvl1pPr>
          </a:lstStyle>
          <a:p>
            <a:fld id="{FE7B7763-701C-4608-87FB-83478D20A437}" type="slidenum">
              <a:rPr lang="en-US" altLang="en-US"/>
              <a:pPr/>
              <a:t>‹#›</a:t>
            </a:fld>
            <a:endParaRPr lang="en-US"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sldNum" sz="quarter" idx="10"/>
          </p:nvPr>
        </p:nvSpPr>
        <p:spPr>
          <a:ln/>
        </p:spPr>
        <p:txBody>
          <a:bodyPr/>
          <a:lstStyle>
            <a:lvl1pPr>
              <a:defRPr/>
            </a:lvl1pPr>
          </a:lstStyle>
          <a:p>
            <a:fld id="{18259E69-1495-4121-9C91-EBD85CDD39BF}" type="slidenum">
              <a:rPr lang="en-US" altLang="en-US"/>
              <a:pPr/>
              <a:t>‹#›</a:t>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sldNum" sz="quarter" idx="10"/>
          </p:nvPr>
        </p:nvSpPr>
        <p:spPr>
          <a:ln/>
        </p:spPr>
        <p:txBody>
          <a:bodyPr/>
          <a:lstStyle>
            <a:lvl1pPr>
              <a:defRPr/>
            </a:lvl1pPr>
          </a:lstStyle>
          <a:p>
            <a:fld id="{7CB91D46-A35A-46E3-9137-49538B02A4BD}" type="slidenum">
              <a:rPr lang="en-US" altLang="en-US"/>
              <a:pPr/>
              <a:t>‹#›</a:t>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fld id="{8293EF79-B589-4FC7-9875-760703557D9C}" type="slidenum">
              <a:rPr lang="en-US" altLang="en-US"/>
              <a:pPr/>
              <a:t>‹#›</a:t>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fld id="{7D9C3357-68A8-41E7-9502-1D688BA4C281}" type="slidenum">
              <a:rPr lang="en-US" altLang="en-US"/>
              <a:pPr/>
              <a:t>‹#›</a:t>
            </a:fld>
            <a:endParaRPr lang="en-US"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Watermark"/>
          <p:cNvPicPr>
            <a:picLocks noChangeAspect="1" noChangeArrowheads="1"/>
          </p:cNvPicPr>
          <p:nvPr/>
        </p:nvPicPr>
        <p:blipFill>
          <a:blip r:embed="rId13"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Text Box 7"/>
          <p:cNvSpPr txBox="1">
            <a:spLocks noChangeArrowheads="1"/>
          </p:cNvSpPr>
          <p:nvPr/>
        </p:nvSpPr>
        <p:spPr bwMode="auto">
          <a:xfrm>
            <a:off x="7620000" y="6175375"/>
            <a:ext cx="12620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ea typeface="宋体" pitchFamily="2" charset="-122"/>
              </a:defRPr>
            </a:lvl1pPr>
            <a:lvl2pPr marL="742950" indent="-285750" eaLnBrk="0" hangingPunct="0">
              <a:defRPr sz="2000">
                <a:solidFill>
                  <a:srgbClr val="646464"/>
                </a:solidFill>
                <a:latin typeface="Verdana" pitchFamily="34" charset="0"/>
                <a:ea typeface="宋体" pitchFamily="2" charset="-122"/>
              </a:defRPr>
            </a:lvl2pPr>
            <a:lvl3pPr marL="1143000" indent="-228600" eaLnBrk="0" hangingPunct="0">
              <a:defRPr sz="2000">
                <a:solidFill>
                  <a:srgbClr val="646464"/>
                </a:solidFill>
                <a:latin typeface="Verdana" pitchFamily="34" charset="0"/>
                <a:ea typeface="宋体" pitchFamily="2" charset="-122"/>
              </a:defRPr>
            </a:lvl3pPr>
            <a:lvl4pPr marL="1600200" indent="-228600" eaLnBrk="0" hangingPunct="0">
              <a:defRPr sz="2000">
                <a:solidFill>
                  <a:srgbClr val="646464"/>
                </a:solidFill>
                <a:latin typeface="Verdana" pitchFamily="34" charset="0"/>
                <a:ea typeface="宋体" pitchFamily="2" charset="-122"/>
              </a:defRPr>
            </a:lvl4pPr>
            <a:lvl5pPr marL="2057400" indent="-228600" eaLnBrk="0" hangingPunct="0">
              <a:defRPr sz="2000">
                <a:solidFill>
                  <a:srgbClr val="646464"/>
                </a:solidFill>
                <a:latin typeface="Verdana"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9pPr>
          </a:lstStyle>
          <a:p>
            <a:pPr>
              <a:lnSpc>
                <a:spcPct val="90000"/>
              </a:lnSpc>
              <a:buFont typeface="Arial" panose="020B0604020202020204" pitchFamily="34" charset="0"/>
              <a:buNone/>
              <a:defRPr/>
            </a:pPr>
            <a:r>
              <a:rPr lang="en-US" altLang="en-US" sz="1000" smtClean="0">
                <a:solidFill>
                  <a:schemeClr val="bg1"/>
                </a:solidFill>
                <a:latin typeface="Univers"/>
              </a:rPr>
              <a:t>International</a:t>
            </a:r>
            <a:br>
              <a:rPr lang="en-US" altLang="en-US" sz="1000" smtClean="0">
                <a:solidFill>
                  <a:schemeClr val="bg1"/>
                </a:solidFill>
                <a:latin typeface="Univers"/>
              </a:rPr>
            </a:br>
            <a:r>
              <a:rPr lang="en-US" altLang="en-US" sz="1000" smtClean="0">
                <a:solidFill>
                  <a:schemeClr val="bg1"/>
                </a:solidFill>
                <a:latin typeface="Univers"/>
              </a:rPr>
              <a:t>Telecommunication</a:t>
            </a:r>
            <a:br>
              <a:rPr lang="en-US" altLang="en-US" sz="1000" smtClean="0">
                <a:solidFill>
                  <a:schemeClr val="bg1"/>
                </a:solidFill>
                <a:latin typeface="Univers"/>
              </a:rPr>
            </a:br>
            <a:r>
              <a:rPr lang="en-US" altLang="en-US" sz="1000" smtClean="0">
                <a:solidFill>
                  <a:schemeClr val="bg1"/>
                </a:solidFill>
                <a:latin typeface="Univers"/>
              </a:rPr>
              <a:t>Union</a:t>
            </a:r>
          </a:p>
        </p:txBody>
      </p:sp>
      <p:sp>
        <p:nvSpPr>
          <p:cNvPr id="1028"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rgbClr val="646464"/>
                </a:solidFill>
                <a:latin typeface="Verdana" panose="020B0604030504040204" pitchFamily="34" charset="0"/>
                <a:ea typeface="宋体" panose="02010600030101010101" pitchFamily="2" charset="-122"/>
              </a:defRPr>
            </a:lvl1pPr>
            <a:lvl2pPr marL="742950" indent="-285750" eaLnBrk="0" hangingPunct="0">
              <a:defRPr sz="2000">
                <a:solidFill>
                  <a:srgbClr val="646464"/>
                </a:solidFill>
                <a:latin typeface="Verdana" panose="020B0604030504040204" pitchFamily="34" charset="0"/>
                <a:ea typeface="宋体" panose="02010600030101010101" pitchFamily="2" charset="-122"/>
              </a:defRPr>
            </a:lvl2pPr>
            <a:lvl3pPr marL="1143000" indent="-228600" eaLnBrk="0" hangingPunct="0">
              <a:defRPr sz="2000">
                <a:solidFill>
                  <a:srgbClr val="646464"/>
                </a:solidFill>
                <a:latin typeface="Verdana" panose="020B0604030504040204" pitchFamily="34" charset="0"/>
                <a:ea typeface="宋体" panose="02010600030101010101" pitchFamily="2" charset="-122"/>
              </a:defRPr>
            </a:lvl3pPr>
            <a:lvl4pPr marL="1600200" indent="-228600" eaLnBrk="0" hangingPunct="0">
              <a:defRPr sz="2000">
                <a:solidFill>
                  <a:srgbClr val="646464"/>
                </a:solidFill>
                <a:latin typeface="Verdana" panose="020B0604030504040204" pitchFamily="34" charset="0"/>
                <a:ea typeface="宋体" panose="02010600030101010101" pitchFamily="2" charset="-122"/>
              </a:defRPr>
            </a:lvl4pPr>
            <a:lvl5pPr marL="2057400" indent="-228600" eaLnBrk="0" hangingPunct="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9pPr>
          </a:lstStyle>
          <a:p>
            <a:pPr>
              <a:buFont typeface="Arial" panose="020B0604020202020204" pitchFamily="34" charset="0"/>
              <a:buNone/>
              <a:defRPr/>
            </a:pPr>
            <a:r>
              <a:rPr lang="en-US" altLang="en-US" sz="1200" b="1" smtClean="0">
                <a:solidFill>
                  <a:srgbClr val="0C4B84"/>
                </a:solidFill>
              </a:rPr>
              <a:t> </a:t>
            </a:r>
            <a:endParaRPr lang="en-US" altLang="en-US" sz="2400" smtClean="0">
              <a:solidFill>
                <a:schemeClr val="tx1"/>
              </a:solidFill>
            </a:endParaRPr>
          </a:p>
        </p:txBody>
      </p:sp>
      <p:sp>
        <p:nvSpPr>
          <p:cNvPr id="1029"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rgbClr val="646464"/>
                </a:solidFill>
                <a:latin typeface="Verdana" panose="020B0604030504040204" pitchFamily="34" charset="0"/>
                <a:ea typeface="宋体" panose="02010600030101010101" pitchFamily="2" charset="-122"/>
              </a:defRPr>
            </a:lvl1pPr>
            <a:lvl2pPr marL="742950" indent="-285750" eaLnBrk="0" hangingPunct="0">
              <a:defRPr sz="2000">
                <a:solidFill>
                  <a:srgbClr val="646464"/>
                </a:solidFill>
                <a:latin typeface="Verdana" panose="020B0604030504040204" pitchFamily="34" charset="0"/>
                <a:ea typeface="宋体" panose="02010600030101010101" pitchFamily="2" charset="-122"/>
              </a:defRPr>
            </a:lvl2pPr>
            <a:lvl3pPr marL="1143000" indent="-228600" eaLnBrk="0" hangingPunct="0">
              <a:defRPr sz="2000">
                <a:solidFill>
                  <a:srgbClr val="646464"/>
                </a:solidFill>
                <a:latin typeface="Verdana" panose="020B0604030504040204" pitchFamily="34" charset="0"/>
                <a:ea typeface="宋体" panose="02010600030101010101" pitchFamily="2" charset="-122"/>
              </a:defRPr>
            </a:lvl3pPr>
            <a:lvl4pPr marL="1600200" indent="-228600" eaLnBrk="0" hangingPunct="0">
              <a:defRPr sz="2000">
                <a:solidFill>
                  <a:srgbClr val="646464"/>
                </a:solidFill>
                <a:latin typeface="Verdana" panose="020B0604030504040204" pitchFamily="34" charset="0"/>
                <a:ea typeface="宋体" panose="02010600030101010101" pitchFamily="2" charset="-122"/>
              </a:defRPr>
            </a:lvl4pPr>
            <a:lvl5pPr marL="2057400" indent="-228600" eaLnBrk="0" hangingPunct="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9pPr>
          </a:lstStyle>
          <a:p>
            <a:pPr>
              <a:buFont typeface="Arial" panose="020B0604020202020204" pitchFamily="34" charset="0"/>
              <a:buNone/>
              <a:defRPr/>
            </a:pPr>
            <a:r>
              <a:rPr lang="en-US" altLang="en-US" sz="1200" b="1" smtClean="0">
                <a:solidFill>
                  <a:srgbClr val="0C4B84"/>
                </a:solidFill>
              </a:rPr>
              <a:t> </a:t>
            </a:r>
            <a:endParaRPr lang="en-US" altLang="en-US" sz="2400" smtClean="0">
              <a:solidFill>
                <a:schemeClr val="tx1"/>
              </a:solidFill>
            </a:endParaRPr>
          </a:p>
        </p:txBody>
      </p:sp>
      <p:sp>
        <p:nvSpPr>
          <p:cNvPr id="1030"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rgbClr val="646464"/>
                </a:solidFill>
                <a:latin typeface="Verdana" panose="020B0604030504040204" pitchFamily="34" charset="0"/>
                <a:ea typeface="宋体" panose="02010600030101010101" pitchFamily="2" charset="-122"/>
              </a:defRPr>
            </a:lvl1pPr>
            <a:lvl2pPr marL="742950" indent="-285750" eaLnBrk="0" hangingPunct="0">
              <a:defRPr sz="2000">
                <a:solidFill>
                  <a:srgbClr val="646464"/>
                </a:solidFill>
                <a:latin typeface="Verdana" panose="020B0604030504040204" pitchFamily="34" charset="0"/>
                <a:ea typeface="宋体" panose="02010600030101010101" pitchFamily="2" charset="-122"/>
              </a:defRPr>
            </a:lvl2pPr>
            <a:lvl3pPr marL="1143000" indent="-228600" eaLnBrk="0" hangingPunct="0">
              <a:defRPr sz="2000">
                <a:solidFill>
                  <a:srgbClr val="646464"/>
                </a:solidFill>
                <a:latin typeface="Verdana" panose="020B0604030504040204" pitchFamily="34" charset="0"/>
                <a:ea typeface="宋体" panose="02010600030101010101" pitchFamily="2" charset="-122"/>
              </a:defRPr>
            </a:lvl3pPr>
            <a:lvl4pPr marL="1600200" indent="-228600" eaLnBrk="0" hangingPunct="0">
              <a:defRPr sz="2000">
                <a:solidFill>
                  <a:srgbClr val="646464"/>
                </a:solidFill>
                <a:latin typeface="Verdana" panose="020B0604030504040204" pitchFamily="34" charset="0"/>
                <a:ea typeface="宋体" panose="02010600030101010101" pitchFamily="2" charset="-122"/>
              </a:defRPr>
            </a:lvl4pPr>
            <a:lvl5pPr marL="2057400" indent="-228600" eaLnBrk="0" hangingPunct="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646464"/>
                </a:solidFill>
                <a:latin typeface="Verdana" panose="020B0604030504040204" pitchFamily="34" charset="0"/>
                <a:ea typeface="宋体" panose="02010600030101010101" pitchFamily="2" charset="-122"/>
              </a:defRPr>
            </a:lvl9pPr>
          </a:lstStyle>
          <a:p>
            <a:pPr>
              <a:buFont typeface="Arial" panose="020B0604020202020204" pitchFamily="34" charset="0"/>
              <a:buNone/>
              <a:defRPr/>
            </a:pPr>
            <a:r>
              <a:rPr lang="en-US" altLang="en-US" sz="1000" smtClean="0">
                <a:solidFill>
                  <a:srgbClr val="000000"/>
                </a:solidFill>
              </a:rPr>
              <a:t> </a:t>
            </a:r>
            <a:endParaRPr lang="en-US" altLang="en-US" sz="2400" smtClean="0">
              <a:solidFill>
                <a:schemeClr val="tx1"/>
              </a:solidFill>
            </a:endParaRPr>
          </a:p>
        </p:txBody>
      </p:sp>
      <p:pic>
        <p:nvPicPr>
          <p:cNvPr id="1031" name="Picture 22"/>
          <p:cNvPicPr>
            <a:picLocks noChangeAspect="1" noChangeArrowheads="1"/>
          </p:cNvPicPr>
          <p:nvPr/>
        </p:nvPicPr>
        <p:blipFill>
          <a:blip r:embed="rId14" cstate="print"/>
          <a:srcRect/>
          <a:stretch>
            <a:fillRect/>
          </a:stretch>
        </p:blipFill>
        <p:spPr bwMode="auto">
          <a:xfrm>
            <a:off x="6670675" y="6080125"/>
            <a:ext cx="1933575" cy="733425"/>
          </a:xfrm>
          <a:prstGeom prst="rect">
            <a:avLst/>
          </a:prstGeom>
          <a:noFill/>
          <a:ln w="9525">
            <a:noFill/>
            <a:miter lim="800000"/>
            <a:headEnd/>
            <a:tailEnd/>
          </a:ln>
        </p:spPr>
      </p:pic>
      <p:sp>
        <p:nvSpPr>
          <p:cNvPr id="1032" name="Rectangle 23"/>
          <p:cNvSpPr>
            <a:spLocks noChangeArrowheads="1"/>
          </p:cNvSpPr>
          <p:nvPr/>
        </p:nvSpPr>
        <p:spPr bwMode="auto">
          <a:xfrm>
            <a:off x="2886075" y="6302375"/>
            <a:ext cx="3973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ea typeface="宋体" pitchFamily="2" charset="-122"/>
              </a:defRPr>
            </a:lvl1pPr>
            <a:lvl2pPr marL="742950" indent="-285750" eaLnBrk="0" hangingPunct="0">
              <a:defRPr sz="2000">
                <a:solidFill>
                  <a:srgbClr val="646464"/>
                </a:solidFill>
                <a:latin typeface="Verdana" pitchFamily="34" charset="0"/>
                <a:ea typeface="宋体" pitchFamily="2" charset="-122"/>
              </a:defRPr>
            </a:lvl2pPr>
            <a:lvl3pPr marL="1143000" indent="-228600" eaLnBrk="0" hangingPunct="0">
              <a:defRPr sz="2000">
                <a:solidFill>
                  <a:srgbClr val="646464"/>
                </a:solidFill>
                <a:latin typeface="Verdana" pitchFamily="34" charset="0"/>
                <a:ea typeface="宋体" pitchFamily="2" charset="-122"/>
              </a:defRPr>
            </a:lvl3pPr>
            <a:lvl4pPr marL="1600200" indent="-228600" eaLnBrk="0" hangingPunct="0">
              <a:defRPr sz="2000">
                <a:solidFill>
                  <a:srgbClr val="646464"/>
                </a:solidFill>
                <a:latin typeface="Verdana" pitchFamily="34" charset="0"/>
                <a:ea typeface="宋体" pitchFamily="2" charset="-122"/>
              </a:defRPr>
            </a:lvl4pPr>
            <a:lvl5pPr marL="2057400" indent="-228600" eaLnBrk="0" hangingPunct="0">
              <a:defRPr sz="2000">
                <a:solidFill>
                  <a:srgbClr val="646464"/>
                </a:solidFill>
                <a:latin typeface="Verdana"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9pPr>
          </a:lstStyle>
          <a:p>
            <a:pPr>
              <a:buFont typeface="Arial" panose="020B0604020202020204" pitchFamily="34" charset="0"/>
              <a:buNone/>
              <a:defRPr/>
            </a:pPr>
            <a:r>
              <a:rPr lang="en-US" altLang="en-US" sz="1800" smtClean="0">
                <a:solidFill>
                  <a:srgbClr val="0E438A"/>
                </a:solidFill>
                <a:latin typeface="Zurich BlkEx BT"/>
              </a:rPr>
              <a:t>Committed to connecting the world</a:t>
            </a:r>
          </a:p>
        </p:txBody>
      </p:sp>
      <p:sp>
        <p:nvSpPr>
          <p:cNvPr id="1033" name="Rectangle 2"/>
          <p:cNvSpPr>
            <a:spLocks noGrp="1" noChangeArrowheads="1"/>
          </p:cNvSpPr>
          <p:nvPr>
            <p:ph type="title"/>
          </p:nvPr>
        </p:nvSpPr>
        <p:spPr bwMode="auto">
          <a:xfrm>
            <a:off x="685800" y="1082675"/>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34"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5" name="Rectangle 27"/>
          <p:cNvSpPr>
            <a:spLocks noGrp="1" noChangeArrowheads="1"/>
          </p:cNvSpPr>
          <p:nvPr>
            <p:ph type="sldNum" sz="quarter" idx="4"/>
          </p:nvPr>
        </p:nvSpPr>
        <p:spPr bwMode="auto">
          <a:xfrm>
            <a:off x="8772525" y="6403975"/>
            <a:ext cx="3365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lvl1pPr algn="r" eaLnBrk="1" hangingPunct="1">
              <a:buFont typeface="Arial" pitchFamily="34" charset="0"/>
              <a:buNone/>
              <a:defRPr sz="1000">
                <a:solidFill>
                  <a:srgbClr val="0E438A"/>
                </a:solidFill>
                <a:latin typeface="Zurich BT"/>
                <a:cs typeface="Times New Roman" pitchFamily="18" charset="0"/>
              </a:defRPr>
            </a:lvl1pPr>
          </a:lstStyle>
          <a:p>
            <a:fld id="{BB2C31EE-8FE1-43D9-9BE9-6B8ACC0ABE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E438A"/>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E438A"/>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itu.int/ITU-T/worksem/climatechange"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itu.int/en/ITU-T/studygroups/2013-2016/05/Pages/default.aspx" TargetMode="External"/><Relationship Id="rId5" Type="http://schemas.openxmlformats.org/officeDocument/2006/relationships/hyperlink" Target="http://www.itu.int/ITU-T/climatechange"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0"/>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3075" name="Rectangle 4"/>
          <p:cNvSpPr>
            <a:spLocks noChangeArrowheads="1"/>
          </p:cNvSpPr>
          <p:nvPr/>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sp>
        <p:nvSpPr>
          <p:cNvPr id="3076" name="Rectangle 5"/>
          <p:cNvSpPr>
            <a:spLocks noChangeArrowheads="1"/>
          </p:cNvSpPr>
          <p:nvPr/>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3078" name="16 Imagen"/>
          <p:cNvPicPr>
            <a:picLocks noChangeAspect="1"/>
          </p:cNvPicPr>
          <p:nvPr/>
        </p:nvPicPr>
        <p:blipFill>
          <a:blip r:embed="rId2" cstate="print"/>
          <a:srcRect/>
          <a:stretch>
            <a:fillRect/>
          </a:stretch>
        </p:blipFill>
        <p:spPr bwMode="auto">
          <a:xfrm>
            <a:off x="1268413" y="127000"/>
            <a:ext cx="744537" cy="441325"/>
          </a:xfrm>
          <a:prstGeom prst="rect">
            <a:avLst/>
          </a:prstGeom>
          <a:noFill/>
          <a:ln w="9525">
            <a:noFill/>
            <a:miter lim="800000"/>
            <a:headEnd/>
            <a:tailEnd/>
          </a:ln>
        </p:spPr>
      </p:pic>
      <p:pic>
        <p:nvPicPr>
          <p:cNvPr id="3079" name="Picture 4" descr="Huawei.png"/>
          <p:cNvPicPr>
            <a:picLocks noChangeAspect="1" noChangeArrowheads="1"/>
          </p:cNvPicPr>
          <p:nvPr/>
        </p:nvPicPr>
        <p:blipFill>
          <a:blip r:embed="rId3" cstate="print"/>
          <a:srcRect/>
          <a:stretch>
            <a:fillRect/>
          </a:stretch>
        </p:blipFill>
        <p:spPr bwMode="auto">
          <a:xfrm>
            <a:off x="282575" y="127000"/>
            <a:ext cx="471488" cy="460375"/>
          </a:xfrm>
          <a:prstGeom prst="rect">
            <a:avLst/>
          </a:prstGeom>
          <a:noFill/>
          <a:ln w="9525">
            <a:noFill/>
            <a:miter lim="800000"/>
            <a:headEnd/>
            <a:tailEnd/>
          </a:ln>
        </p:spPr>
      </p:pic>
      <p:sp>
        <p:nvSpPr>
          <p:cNvPr id="18" name="Rectangle 17"/>
          <p:cNvSpPr/>
          <p:nvPr/>
        </p:nvSpPr>
        <p:spPr bwMode="auto">
          <a:xfrm>
            <a:off x="4124306" y="2153048"/>
            <a:ext cx="4696166" cy="4228280"/>
          </a:xfrm>
          <a:prstGeom prst="rect">
            <a:avLst/>
          </a:prstGeom>
          <a:gradFill flip="none" rotWithShape="1">
            <a:gsLst>
              <a:gs pos="52000">
                <a:srgbClr val="D2CF9C">
                  <a:alpha val="44000"/>
                </a:srgbClr>
              </a:gs>
              <a:gs pos="28000">
                <a:schemeClr val="accent1">
                  <a:lumMod val="0"/>
                  <a:lumOff val="10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a:lstStyle/>
          <a:p>
            <a:pPr eaLnBrk="1" hangingPunct="1">
              <a:buFont typeface="Arial" pitchFamily="34" charset="0"/>
              <a:buNone/>
              <a:defRPr/>
            </a:pPr>
            <a:endParaRPr lang="en-US"/>
          </a:p>
        </p:txBody>
      </p:sp>
      <p:pic>
        <p:nvPicPr>
          <p:cNvPr id="4" name="Picture 3"/>
          <p:cNvPicPr>
            <a:picLocks noChangeAspect="1"/>
          </p:cNvPicPr>
          <p:nvPr/>
        </p:nvPicPr>
        <p:blipFill>
          <a:blip r:embed="rId4" cstate="print"/>
          <a:stretch>
            <a:fillRect/>
          </a:stretch>
        </p:blipFill>
        <p:spPr>
          <a:xfrm>
            <a:off x="4167193" y="2397273"/>
            <a:ext cx="4464496" cy="3460618"/>
          </a:xfrm>
          <a:prstGeom prst="rect">
            <a:avLst/>
          </a:prstGeom>
          <a:gradFill>
            <a:gsLst>
              <a:gs pos="52000">
                <a:srgbClr val="D2CF9C">
                  <a:alpha val="44000"/>
                </a:srgbClr>
              </a:gs>
              <a:gs pos="7000">
                <a:schemeClr val="accent1">
                  <a:lumMod val="0"/>
                  <a:lumOff val="100000"/>
                </a:schemeClr>
              </a:gs>
            </a:gsLst>
            <a:path path="circle">
              <a:fillToRect l="50000" t="50000" r="50000" b="50000"/>
            </a:path>
          </a:gradFill>
        </p:spPr>
      </p:pic>
      <p:sp>
        <p:nvSpPr>
          <p:cNvPr id="3084" name="Title 1"/>
          <p:cNvSpPr>
            <a:spLocks noGrp="1"/>
          </p:cNvSpPr>
          <p:nvPr>
            <p:ph type="ctrTitle"/>
          </p:nvPr>
        </p:nvSpPr>
        <p:spPr>
          <a:xfrm>
            <a:off x="395536" y="610816"/>
            <a:ext cx="2844800" cy="1323439"/>
          </a:xfrm>
        </p:spPr>
        <p:txBody>
          <a:bodyPr/>
          <a:lstStyle/>
          <a:p>
            <a:pPr algn="l"/>
            <a:r>
              <a:rPr lang="en-US" altLang="en-US" sz="2000" dirty="0" smtClean="0">
                <a:solidFill>
                  <a:srgbClr val="3E8937"/>
                </a:solidFill>
                <a:latin typeface="Gisha" pitchFamily="34" charset="-79"/>
                <a:ea typeface="宋体" pitchFamily="2" charset="-122"/>
                <a:cs typeface="Gisha" pitchFamily="34" charset="-79"/>
              </a:rPr>
              <a:t>Forum on Energy Efficiency and Future Network Infrastructure</a:t>
            </a:r>
            <a:endParaRPr lang="en-US" altLang="en-US" sz="2000" b="0" dirty="0" smtClean="0">
              <a:solidFill>
                <a:srgbClr val="3E8937"/>
              </a:solidFill>
              <a:latin typeface="Gisha" pitchFamily="34" charset="-79"/>
              <a:ea typeface="宋体" pitchFamily="2" charset="-122"/>
              <a:cs typeface="Gisha" pitchFamily="34" charset="-79"/>
            </a:endParaRPr>
          </a:p>
        </p:txBody>
      </p:sp>
      <p:sp>
        <p:nvSpPr>
          <p:cNvPr id="3085" name="Subtitle 2"/>
          <p:cNvSpPr>
            <a:spLocks noGrp="1"/>
          </p:cNvSpPr>
          <p:nvPr>
            <p:ph type="subTitle" idx="1"/>
          </p:nvPr>
        </p:nvSpPr>
        <p:spPr>
          <a:xfrm>
            <a:off x="371475" y="4508500"/>
            <a:ext cx="3913188" cy="569913"/>
          </a:xfrm>
        </p:spPr>
        <p:txBody>
          <a:bodyPr/>
          <a:lstStyle/>
          <a:p>
            <a:pPr algn="l"/>
            <a:r>
              <a:rPr lang="en-US" altLang="en-US" sz="2000" smtClean="0">
                <a:solidFill>
                  <a:schemeClr val="tx1"/>
                </a:solidFill>
                <a:latin typeface="Gisha" pitchFamily="34" charset="-79"/>
                <a:ea typeface="宋体" pitchFamily="2" charset="-122"/>
                <a:cs typeface="Gisha" pitchFamily="34" charset="-79"/>
              </a:rPr>
              <a:t>Paolo Gemma</a:t>
            </a:r>
          </a:p>
          <a:p>
            <a:pPr algn="l"/>
            <a:r>
              <a:rPr lang="en-US" altLang="en-US" sz="2000" smtClean="0">
                <a:solidFill>
                  <a:schemeClr val="tx1"/>
                </a:solidFill>
                <a:latin typeface="Gisha" pitchFamily="34" charset="-79"/>
                <a:ea typeface="宋体" pitchFamily="2" charset="-122"/>
                <a:cs typeface="Gisha" pitchFamily="34" charset="-79"/>
              </a:rPr>
              <a:t>Chairman of Working Party 3/5 of ITU-T Study Group 5</a:t>
            </a:r>
          </a:p>
        </p:txBody>
      </p:sp>
      <p:sp>
        <p:nvSpPr>
          <p:cNvPr id="12" name="Subtitle 2"/>
          <p:cNvSpPr txBox="1">
            <a:spLocks/>
          </p:cNvSpPr>
          <p:nvPr/>
        </p:nvSpPr>
        <p:spPr bwMode="auto">
          <a:xfrm>
            <a:off x="323850" y="2373313"/>
            <a:ext cx="43195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0E438A"/>
              </a:buClr>
              <a:buSzPct val="110000"/>
              <a:buFont typeface="Wingdings" panose="05000000000000000000" pitchFamily="2" charset="2"/>
              <a:buNone/>
              <a:defRPr sz="3200">
                <a:solidFill>
                  <a:srgbClr val="5C5C5C"/>
                </a:solidFill>
                <a:latin typeface="+mn-lt"/>
                <a:ea typeface="+mn-ea"/>
                <a:cs typeface="+mn-cs"/>
              </a:defRPr>
            </a:lvl1pPr>
            <a:lvl2pPr marL="457200" indent="0" algn="ctr" rtl="0" eaLnBrk="0" fontAlgn="base" hangingPunct="0">
              <a:spcBef>
                <a:spcPct val="20000"/>
              </a:spcBef>
              <a:spcAft>
                <a:spcPct val="0"/>
              </a:spcAft>
              <a:buClr>
                <a:srgbClr val="0E438A"/>
              </a:buClr>
              <a:buFont typeface="Wingdings" panose="05000000000000000000" pitchFamily="2" charset="2"/>
              <a:buNone/>
              <a:defRPr sz="2800">
                <a:solidFill>
                  <a:srgbClr val="5C5C5C"/>
                </a:solidFill>
                <a:latin typeface="+mn-lt"/>
              </a:defRPr>
            </a:lvl2pPr>
            <a:lvl3pPr marL="914400" indent="0" algn="ctr" rtl="0" eaLnBrk="0" fontAlgn="base" hangingPunct="0">
              <a:spcBef>
                <a:spcPct val="20000"/>
              </a:spcBef>
              <a:spcAft>
                <a:spcPct val="0"/>
              </a:spcAft>
              <a:buClr>
                <a:srgbClr val="0E438A"/>
              </a:buClr>
              <a:buFont typeface="Wingdings" panose="05000000000000000000" pitchFamily="2" charset="2"/>
              <a:buNone/>
              <a:defRPr sz="2400">
                <a:solidFill>
                  <a:srgbClr val="5C5C5C"/>
                </a:solidFill>
                <a:latin typeface="+mn-lt"/>
              </a:defRPr>
            </a:lvl3pPr>
            <a:lvl4pPr marL="1371600" indent="0" algn="ctr" rtl="0" eaLnBrk="0" fontAlgn="base" hangingPunct="0">
              <a:spcBef>
                <a:spcPct val="20000"/>
              </a:spcBef>
              <a:spcAft>
                <a:spcPct val="0"/>
              </a:spcAft>
              <a:buFont typeface="Verdana" panose="020B0604030504040204" pitchFamily="34" charset="0"/>
              <a:buNone/>
              <a:defRPr sz="2000">
                <a:solidFill>
                  <a:srgbClr val="5C5C5C"/>
                </a:solidFill>
                <a:latin typeface="+mn-lt"/>
              </a:defRPr>
            </a:lvl4pPr>
            <a:lvl5pPr marL="1828800" indent="0" algn="ctr" rtl="0" eaLnBrk="0" fontAlgn="base" hangingPunct="0">
              <a:spcBef>
                <a:spcPct val="20000"/>
              </a:spcBef>
              <a:spcAft>
                <a:spcPct val="0"/>
              </a:spcAft>
              <a:buFont typeface="Verdana" panose="020B0604030504040204" pitchFamily="34" charset="0"/>
              <a:buNone/>
              <a:defRPr sz="2000">
                <a:solidFill>
                  <a:srgbClr val="5C5C5C"/>
                </a:solidFill>
                <a:latin typeface="+mn-lt"/>
              </a:defRPr>
            </a:lvl5pPr>
            <a:lvl6pPr marL="2286000" indent="0" algn="ctr" rtl="0" eaLnBrk="0" fontAlgn="base" hangingPunct="0">
              <a:spcBef>
                <a:spcPct val="20000"/>
              </a:spcBef>
              <a:spcAft>
                <a:spcPct val="0"/>
              </a:spcAft>
              <a:buFont typeface="Verdana" pitchFamily="34" charset="0"/>
              <a:buNone/>
              <a:defRPr sz="2000">
                <a:solidFill>
                  <a:srgbClr val="5C5C5C"/>
                </a:solidFill>
                <a:latin typeface="+mn-lt"/>
              </a:defRPr>
            </a:lvl6pPr>
            <a:lvl7pPr marL="2743200" indent="0" algn="ctr" rtl="0" eaLnBrk="0" fontAlgn="base" hangingPunct="0">
              <a:spcBef>
                <a:spcPct val="20000"/>
              </a:spcBef>
              <a:spcAft>
                <a:spcPct val="0"/>
              </a:spcAft>
              <a:buFont typeface="Verdana" pitchFamily="34" charset="0"/>
              <a:buNone/>
              <a:defRPr sz="2000">
                <a:solidFill>
                  <a:srgbClr val="5C5C5C"/>
                </a:solidFill>
                <a:latin typeface="+mn-lt"/>
              </a:defRPr>
            </a:lvl7pPr>
            <a:lvl8pPr marL="3200400" indent="0" algn="ctr" rtl="0" eaLnBrk="0" fontAlgn="base" hangingPunct="0">
              <a:spcBef>
                <a:spcPct val="20000"/>
              </a:spcBef>
              <a:spcAft>
                <a:spcPct val="0"/>
              </a:spcAft>
              <a:buFont typeface="Verdana" pitchFamily="34" charset="0"/>
              <a:buNone/>
              <a:defRPr sz="2000">
                <a:solidFill>
                  <a:srgbClr val="5C5C5C"/>
                </a:solidFill>
                <a:latin typeface="+mn-lt"/>
              </a:defRPr>
            </a:lvl8pPr>
            <a:lvl9pPr marL="3657600" indent="0" algn="ctr" rtl="0" eaLnBrk="0" fontAlgn="base" hangingPunct="0">
              <a:spcBef>
                <a:spcPct val="20000"/>
              </a:spcBef>
              <a:spcAft>
                <a:spcPct val="0"/>
              </a:spcAft>
              <a:buFont typeface="Verdana" pitchFamily="34" charset="0"/>
              <a:buNone/>
              <a:defRPr sz="2000">
                <a:solidFill>
                  <a:srgbClr val="5C5C5C"/>
                </a:solidFill>
                <a:latin typeface="+mn-lt"/>
              </a:defRPr>
            </a:lvl9pPr>
          </a:lstStyle>
          <a:p>
            <a:pPr algn="l">
              <a:defRPr/>
            </a:pPr>
            <a:r>
              <a:rPr lang="en-US" sz="2400" i="1" kern="0" dirty="0">
                <a:solidFill>
                  <a:srgbClr val="134F0F"/>
                </a:solidFill>
                <a:latin typeface="Gisha" panose="020B0502040204020203" pitchFamily="34" charset="-79"/>
                <a:ea typeface="+mj-ea"/>
                <a:cs typeface="Gisha" panose="020B0502040204020203" pitchFamily="34" charset="-79"/>
              </a:rPr>
              <a:t>Overview of </a:t>
            </a:r>
            <a:r>
              <a:rPr lang="en-US" sz="2400" i="1" kern="0" dirty="0" smtClean="0">
                <a:solidFill>
                  <a:srgbClr val="134F0F"/>
                </a:solidFill>
                <a:latin typeface="Gisha" panose="020B0502040204020203" pitchFamily="34" charset="-79"/>
                <a:ea typeface="+mj-ea"/>
                <a:cs typeface="Gisha" panose="020B0502040204020203" pitchFamily="34" charset="-79"/>
              </a:rPr>
              <a:t/>
            </a:r>
            <a:br>
              <a:rPr lang="en-US" sz="2400" i="1" kern="0" dirty="0" smtClean="0">
                <a:solidFill>
                  <a:srgbClr val="134F0F"/>
                </a:solidFill>
                <a:latin typeface="Gisha" panose="020B0502040204020203" pitchFamily="34" charset="-79"/>
                <a:ea typeface="+mj-ea"/>
                <a:cs typeface="Gisha" panose="020B0502040204020203" pitchFamily="34" charset="-79"/>
              </a:rPr>
            </a:br>
            <a:r>
              <a:rPr lang="en-US" sz="2400" i="1" kern="0" dirty="0" smtClean="0">
                <a:solidFill>
                  <a:srgbClr val="134F0F"/>
                </a:solidFill>
                <a:latin typeface="Gisha" panose="020B0502040204020203" pitchFamily="34" charset="-79"/>
                <a:ea typeface="+mj-ea"/>
                <a:cs typeface="Gisha" panose="020B0502040204020203" pitchFamily="34" charset="-79"/>
              </a:rPr>
              <a:t>ITU-T Study Group 5”- Environment and climate change</a:t>
            </a:r>
            <a:endParaRPr lang="en-US" sz="2400" i="1" kern="0" dirty="0">
              <a:solidFill>
                <a:srgbClr val="134F0F"/>
              </a:solidFill>
              <a:latin typeface="Gisha" panose="020B0502040204020203" pitchFamily="34" charset="-79"/>
              <a:ea typeface="+mj-ea"/>
              <a:cs typeface="Gisha" panose="020B0502040204020203" pitchFamily="34" charset="-79"/>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0" y="0"/>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25603" name="Rectangle 4"/>
          <p:cNvSpPr>
            <a:spLocks noChangeArrowheads="1"/>
          </p:cNvSpPr>
          <p:nvPr/>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sp>
        <p:nvSpPr>
          <p:cNvPr id="25604" name="Rectangle 5"/>
          <p:cNvSpPr>
            <a:spLocks noChangeArrowheads="1"/>
          </p:cNvSpPr>
          <p:nvPr/>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25606" name="16 Imagen"/>
          <p:cNvPicPr>
            <a:picLocks noChangeAspect="1"/>
          </p:cNvPicPr>
          <p:nvPr/>
        </p:nvPicPr>
        <p:blipFill>
          <a:blip r:embed="rId2" cstate="print"/>
          <a:srcRect/>
          <a:stretch>
            <a:fillRect/>
          </a:stretch>
        </p:blipFill>
        <p:spPr bwMode="auto">
          <a:xfrm>
            <a:off x="1268413" y="127000"/>
            <a:ext cx="744537" cy="441325"/>
          </a:xfrm>
          <a:prstGeom prst="rect">
            <a:avLst/>
          </a:prstGeom>
          <a:noFill/>
          <a:ln w="9525">
            <a:noFill/>
            <a:miter lim="800000"/>
            <a:headEnd/>
            <a:tailEnd/>
          </a:ln>
        </p:spPr>
      </p:pic>
      <p:pic>
        <p:nvPicPr>
          <p:cNvPr id="25607" name="Picture 4" descr="Huawei.png"/>
          <p:cNvPicPr>
            <a:picLocks noChangeAspect="1" noChangeArrowheads="1"/>
          </p:cNvPicPr>
          <p:nvPr/>
        </p:nvPicPr>
        <p:blipFill>
          <a:blip r:embed="rId3" cstate="print"/>
          <a:srcRect/>
          <a:stretch>
            <a:fillRect/>
          </a:stretch>
        </p:blipFill>
        <p:spPr bwMode="auto">
          <a:xfrm>
            <a:off x="282575" y="127000"/>
            <a:ext cx="471488" cy="460375"/>
          </a:xfrm>
          <a:prstGeom prst="rect">
            <a:avLst/>
          </a:prstGeom>
          <a:noFill/>
          <a:ln w="9525">
            <a:noFill/>
            <a:miter lim="800000"/>
            <a:headEnd/>
            <a:tailEnd/>
          </a:ln>
        </p:spPr>
      </p:pic>
      <p:sp>
        <p:nvSpPr>
          <p:cNvPr id="18" name="Rectangle 17"/>
          <p:cNvSpPr/>
          <p:nvPr/>
        </p:nvSpPr>
        <p:spPr bwMode="auto">
          <a:xfrm>
            <a:off x="4124306" y="2153048"/>
            <a:ext cx="4696166" cy="4228280"/>
          </a:xfrm>
          <a:prstGeom prst="rect">
            <a:avLst/>
          </a:prstGeom>
          <a:gradFill flip="none" rotWithShape="1">
            <a:gsLst>
              <a:gs pos="52000">
                <a:srgbClr val="D2CF9C">
                  <a:alpha val="44000"/>
                </a:srgbClr>
              </a:gs>
              <a:gs pos="28000">
                <a:schemeClr val="accent1">
                  <a:lumMod val="0"/>
                  <a:lumOff val="10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a:lstStyle/>
          <a:p>
            <a:pPr eaLnBrk="1" hangingPunct="1">
              <a:buFont typeface="Arial" pitchFamily="34" charset="0"/>
              <a:buNone/>
              <a:defRPr/>
            </a:pPr>
            <a:endParaRPr lang="en-US"/>
          </a:p>
        </p:txBody>
      </p:sp>
      <p:pic>
        <p:nvPicPr>
          <p:cNvPr id="4" name="Picture 3"/>
          <p:cNvPicPr>
            <a:picLocks noChangeAspect="1"/>
          </p:cNvPicPr>
          <p:nvPr/>
        </p:nvPicPr>
        <p:blipFill>
          <a:blip r:embed="rId4" cstate="print"/>
          <a:stretch>
            <a:fillRect/>
          </a:stretch>
        </p:blipFill>
        <p:spPr>
          <a:xfrm>
            <a:off x="4167193" y="2397273"/>
            <a:ext cx="4464496" cy="3460618"/>
          </a:xfrm>
          <a:prstGeom prst="rect">
            <a:avLst/>
          </a:prstGeom>
          <a:gradFill>
            <a:gsLst>
              <a:gs pos="52000">
                <a:srgbClr val="D2CF9C">
                  <a:alpha val="44000"/>
                </a:srgbClr>
              </a:gs>
              <a:gs pos="7000">
                <a:schemeClr val="accent1">
                  <a:lumMod val="0"/>
                  <a:lumOff val="100000"/>
                </a:schemeClr>
              </a:gs>
            </a:gsLst>
            <a:path path="circle">
              <a:fillToRect l="50000" t="50000" r="50000" b="50000"/>
            </a:path>
          </a:gradFill>
        </p:spPr>
      </p:pic>
      <p:sp>
        <p:nvSpPr>
          <p:cNvPr id="25613" name="Subtitle 2"/>
          <p:cNvSpPr>
            <a:spLocks noGrp="1"/>
          </p:cNvSpPr>
          <p:nvPr>
            <p:ph type="subTitle" idx="1"/>
          </p:nvPr>
        </p:nvSpPr>
        <p:spPr>
          <a:xfrm>
            <a:off x="350838" y="5013325"/>
            <a:ext cx="3641725" cy="569913"/>
          </a:xfrm>
        </p:spPr>
        <p:txBody>
          <a:bodyPr/>
          <a:lstStyle/>
          <a:p>
            <a:pPr algn="l"/>
            <a:r>
              <a:rPr lang="en-US" altLang="en-US" sz="2000" smtClean="0">
                <a:solidFill>
                  <a:schemeClr val="tx1"/>
                </a:solidFill>
                <a:latin typeface="Gisha" pitchFamily="34" charset="-79"/>
                <a:ea typeface="宋体" pitchFamily="2" charset="-122"/>
                <a:cs typeface="Gisha" pitchFamily="34" charset="-79"/>
              </a:rPr>
              <a:t>tsbsg5@itu.int</a:t>
            </a:r>
          </a:p>
        </p:txBody>
      </p:sp>
      <p:sp>
        <p:nvSpPr>
          <p:cNvPr id="12" name="Subtitle 2"/>
          <p:cNvSpPr txBox="1">
            <a:spLocks/>
          </p:cNvSpPr>
          <p:nvPr/>
        </p:nvSpPr>
        <p:spPr bwMode="auto">
          <a:xfrm>
            <a:off x="327025" y="4508500"/>
            <a:ext cx="26638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0E438A"/>
              </a:buClr>
              <a:buSzPct val="110000"/>
              <a:buFont typeface="Wingdings" panose="05000000000000000000" pitchFamily="2" charset="2"/>
              <a:buNone/>
              <a:defRPr sz="3200">
                <a:solidFill>
                  <a:srgbClr val="5C5C5C"/>
                </a:solidFill>
                <a:latin typeface="+mn-lt"/>
                <a:ea typeface="+mn-ea"/>
                <a:cs typeface="+mn-cs"/>
              </a:defRPr>
            </a:lvl1pPr>
            <a:lvl2pPr marL="457200" indent="0" algn="ctr" rtl="0" eaLnBrk="0" fontAlgn="base" hangingPunct="0">
              <a:spcBef>
                <a:spcPct val="20000"/>
              </a:spcBef>
              <a:spcAft>
                <a:spcPct val="0"/>
              </a:spcAft>
              <a:buClr>
                <a:srgbClr val="0E438A"/>
              </a:buClr>
              <a:buFont typeface="Wingdings" panose="05000000000000000000" pitchFamily="2" charset="2"/>
              <a:buNone/>
              <a:defRPr sz="2800">
                <a:solidFill>
                  <a:srgbClr val="5C5C5C"/>
                </a:solidFill>
                <a:latin typeface="+mn-lt"/>
              </a:defRPr>
            </a:lvl2pPr>
            <a:lvl3pPr marL="914400" indent="0" algn="ctr" rtl="0" eaLnBrk="0" fontAlgn="base" hangingPunct="0">
              <a:spcBef>
                <a:spcPct val="20000"/>
              </a:spcBef>
              <a:spcAft>
                <a:spcPct val="0"/>
              </a:spcAft>
              <a:buClr>
                <a:srgbClr val="0E438A"/>
              </a:buClr>
              <a:buFont typeface="Wingdings" panose="05000000000000000000" pitchFamily="2" charset="2"/>
              <a:buNone/>
              <a:defRPr sz="2400">
                <a:solidFill>
                  <a:srgbClr val="5C5C5C"/>
                </a:solidFill>
                <a:latin typeface="+mn-lt"/>
              </a:defRPr>
            </a:lvl3pPr>
            <a:lvl4pPr marL="1371600" indent="0" algn="ctr" rtl="0" eaLnBrk="0" fontAlgn="base" hangingPunct="0">
              <a:spcBef>
                <a:spcPct val="20000"/>
              </a:spcBef>
              <a:spcAft>
                <a:spcPct val="0"/>
              </a:spcAft>
              <a:buFont typeface="Verdana" panose="020B0604030504040204" pitchFamily="34" charset="0"/>
              <a:buNone/>
              <a:defRPr sz="2000">
                <a:solidFill>
                  <a:srgbClr val="5C5C5C"/>
                </a:solidFill>
                <a:latin typeface="+mn-lt"/>
              </a:defRPr>
            </a:lvl4pPr>
            <a:lvl5pPr marL="1828800" indent="0" algn="ctr" rtl="0" eaLnBrk="0" fontAlgn="base" hangingPunct="0">
              <a:spcBef>
                <a:spcPct val="20000"/>
              </a:spcBef>
              <a:spcAft>
                <a:spcPct val="0"/>
              </a:spcAft>
              <a:buFont typeface="Verdana" panose="020B0604030504040204" pitchFamily="34" charset="0"/>
              <a:buNone/>
              <a:defRPr sz="2000">
                <a:solidFill>
                  <a:srgbClr val="5C5C5C"/>
                </a:solidFill>
                <a:latin typeface="+mn-lt"/>
              </a:defRPr>
            </a:lvl5pPr>
            <a:lvl6pPr marL="2286000" indent="0" algn="ctr" rtl="0" eaLnBrk="0" fontAlgn="base" hangingPunct="0">
              <a:spcBef>
                <a:spcPct val="20000"/>
              </a:spcBef>
              <a:spcAft>
                <a:spcPct val="0"/>
              </a:spcAft>
              <a:buFont typeface="Verdana" pitchFamily="34" charset="0"/>
              <a:buNone/>
              <a:defRPr sz="2000">
                <a:solidFill>
                  <a:srgbClr val="5C5C5C"/>
                </a:solidFill>
                <a:latin typeface="+mn-lt"/>
              </a:defRPr>
            </a:lvl6pPr>
            <a:lvl7pPr marL="2743200" indent="0" algn="ctr" rtl="0" eaLnBrk="0" fontAlgn="base" hangingPunct="0">
              <a:spcBef>
                <a:spcPct val="20000"/>
              </a:spcBef>
              <a:spcAft>
                <a:spcPct val="0"/>
              </a:spcAft>
              <a:buFont typeface="Verdana" pitchFamily="34" charset="0"/>
              <a:buNone/>
              <a:defRPr sz="2000">
                <a:solidFill>
                  <a:srgbClr val="5C5C5C"/>
                </a:solidFill>
                <a:latin typeface="+mn-lt"/>
              </a:defRPr>
            </a:lvl7pPr>
            <a:lvl8pPr marL="3200400" indent="0" algn="ctr" rtl="0" eaLnBrk="0" fontAlgn="base" hangingPunct="0">
              <a:spcBef>
                <a:spcPct val="20000"/>
              </a:spcBef>
              <a:spcAft>
                <a:spcPct val="0"/>
              </a:spcAft>
              <a:buFont typeface="Verdana" pitchFamily="34" charset="0"/>
              <a:buNone/>
              <a:defRPr sz="2000">
                <a:solidFill>
                  <a:srgbClr val="5C5C5C"/>
                </a:solidFill>
                <a:latin typeface="+mn-lt"/>
              </a:defRPr>
            </a:lvl8pPr>
            <a:lvl9pPr marL="3657600" indent="0" algn="ctr" rtl="0" eaLnBrk="0" fontAlgn="base" hangingPunct="0">
              <a:spcBef>
                <a:spcPct val="20000"/>
              </a:spcBef>
              <a:spcAft>
                <a:spcPct val="0"/>
              </a:spcAft>
              <a:buFont typeface="Verdana" pitchFamily="34" charset="0"/>
              <a:buNone/>
              <a:defRPr sz="2000">
                <a:solidFill>
                  <a:srgbClr val="5C5C5C"/>
                </a:solidFill>
                <a:latin typeface="+mn-lt"/>
              </a:defRPr>
            </a:lvl9pPr>
          </a:lstStyle>
          <a:p>
            <a:pPr algn="l">
              <a:defRPr/>
            </a:pPr>
            <a:r>
              <a:rPr lang="en-US" sz="2400" i="1" kern="0" dirty="0" smtClean="0">
                <a:solidFill>
                  <a:srgbClr val="134F0F"/>
                </a:solidFill>
                <a:latin typeface="Gisha" panose="020B0502040204020203" pitchFamily="34" charset="-79"/>
                <a:ea typeface="+mj-ea"/>
                <a:cs typeface="Gisha" panose="020B0502040204020203" pitchFamily="34" charset="-79"/>
              </a:rPr>
              <a:t>Thank you</a:t>
            </a:r>
            <a:endParaRPr lang="en-US" sz="2400" i="1" kern="0" dirty="0">
              <a:solidFill>
                <a:srgbClr val="134F0F"/>
              </a:solidFill>
              <a:latin typeface="Gisha" panose="020B0502040204020203" pitchFamily="34" charset="-79"/>
              <a:ea typeface="+mj-ea"/>
              <a:cs typeface="Gisha" panose="020B0502040204020203" pitchFamily="34" charset="-79"/>
            </a:endParaRPr>
          </a:p>
        </p:txBody>
      </p:sp>
      <p:sp>
        <p:nvSpPr>
          <p:cNvPr id="25615" name="Content Placeholder 2"/>
          <p:cNvSpPr txBox="1">
            <a:spLocks noChangeArrowheads="1"/>
          </p:cNvSpPr>
          <p:nvPr/>
        </p:nvSpPr>
        <p:spPr bwMode="auto">
          <a:xfrm>
            <a:off x="250825" y="2060575"/>
            <a:ext cx="4681538" cy="2043113"/>
          </a:xfrm>
          <a:prstGeom prst="rect">
            <a:avLst/>
          </a:prstGeom>
          <a:noFill/>
          <a:ln w="9525">
            <a:noFill/>
            <a:miter lim="800000"/>
            <a:headEnd/>
            <a:tailEnd/>
          </a:ln>
        </p:spPr>
        <p:txBody>
          <a:bodyPr/>
          <a:lstStyle/>
          <a:p>
            <a:pPr marL="342900" indent="-342900">
              <a:spcBef>
                <a:spcPct val="20000"/>
              </a:spcBef>
              <a:buClr>
                <a:srgbClr val="004600"/>
              </a:buClr>
              <a:buSzPct val="110000"/>
              <a:buFont typeface="Wingdings" pitchFamily="2" charset="2"/>
              <a:buChar char="§"/>
            </a:pPr>
            <a:r>
              <a:rPr lang="en-US" altLang="en-US" sz="1800">
                <a:solidFill>
                  <a:schemeClr val="tx1"/>
                </a:solidFill>
                <a:latin typeface="Gisha" pitchFamily="34" charset="-79"/>
                <a:cs typeface="Gisha" pitchFamily="34" charset="-79"/>
              </a:rPr>
              <a:t>ITU-T and Climate Change</a:t>
            </a:r>
            <a:r>
              <a:rPr lang="en-US" altLang="en-US" sz="1600">
                <a:solidFill>
                  <a:srgbClr val="004600"/>
                </a:solidFill>
                <a:cs typeface="Gisha" pitchFamily="34" charset="-79"/>
              </a:rPr>
              <a:t/>
            </a:r>
            <a:br>
              <a:rPr lang="en-US" altLang="en-US" sz="1600">
                <a:solidFill>
                  <a:srgbClr val="004600"/>
                </a:solidFill>
                <a:cs typeface="Gisha" pitchFamily="34" charset="-79"/>
              </a:rPr>
            </a:br>
            <a:r>
              <a:rPr lang="en-US" altLang="en-US" sz="1600">
                <a:solidFill>
                  <a:srgbClr val="004600"/>
                </a:solidFill>
                <a:cs typeface="Gisha" pitchFamily="34" charset="-79"/>
                <a:hlinkClick r:id="rId5"/>
              </a:rPr>
              <a:t>itu.int/ITU-T/climatechange</a:t>
            </a:r>
            <a:r>
              <a:rPr lang="en-US" altLang="en-US" sz="1600">
                <a:solidFill>
                  <a:srgbClr val="004600"/>
                </a:solidFill>
                <a:cs typeface="Gisha" pitchFamily="34" charset="-79"/>
              </a:rPr>
              <a:t>  </a:t>
            </a:r>
          </a:p>
          <a:p>
            <a:pPr marL="342900" indent="-342900">
              <a:spcBef>
                <a:spcPct val="20000"/>
              </a:spcBef>
              <a:buClr>
                <a:srgbClr val="004600"/>
              </a:buClr>
              <a:buSzPct val="110000"/>
              <a:buFont typeface="Wingdings" pitchFamily="2" charset="2"/>
              <a:buChar char="§"/>
            </a:pPr>
            <a:r>
              <a:rPr lang="en-US" altLang="en-US" sz="1800">
                <a:solidFill>
                  <a:schemeClr val="tx1"/>
                </a:solidFill>
                <a:latin typeface="Gisha" pitchFamily="34" charset="-79"/>
                <a:cs typeface="Gisha" pitchFamily="34" charset="-79"/>
              </a:rPr>
              <a:t>ITU-T Study Group 5</a:t>
            </a:r>
            <a:r>
              <a:rPr lang="en-US" altLang="en-US" sz="1600">
                <a:solidFill>
                  <a:srgbClr val="004600"/>
                </a:solidFill>
                <a:cs typeface="Gisha" pitchFamily="34" charset="-79"/>
              </a:rPr>
              <a:t/>
            </a:r>
            <a:br>
              <a:rPr lang="en-US" altLang="en-US" sz="1600">
                <a:solidFill>
                  <a:srgbClr val="004600"/>
                </a:solidFill>
                <a:cs typeface="Gisha" pitchFamily="34" charset="-79"/>
              </a:rPr>
            </a:br>
            <a:r>
              <a:rPr lang="en-US" altLang="en-US" sz="1600">
                <a:solidFill>
                  <a:srgbClr val="004600"/>
                </a:solidFill>
                <a:cs typeface="Gisha" pitchFamily="34" charset="-79"/>
                <a:hlinkClick r:id="rId6"/>
              </a:rPr>
              <a:t>itu.int/en/ITU-T/studygroups/2013-2016/05/Pages/default.aspx</a:t>
            </a:r>
            <a:r>
              <a:rPr lang="en-US" altLang="en-US" sz="1600">
                <a:solidFill>
                  <a:srgbClr val="004600"/>
                </a:solidFill>
                <a:cs typeface="Gisha" pitchFamily="34" charset="-79"/>
              </a:rPr>
              <a:t>    </a:t>
            </a:r>
          </a:p>
          <a:p>
            <a:pPr marL="342900" indent="-342900">
              <a:spcBef>
                <a:spcPct val="20000"/>
              </a:spcBef>
              <a:buClr>
                <a:srgbClr val="004600"/>
              </a:buClr>
              <a:buSzPct val="110000"/>
              <a:buFont typeface="Wingdings" pitchFamily="2" charset="2"/>
              <a:buChar char="§"/>
            </a:pPr>
            <a:r>
              <a:rPr lang="en-US" altLang="en-US" sz="1800">
                <a:solidFill>
                  <a:schemeClr val="tx1"/>
                </a:solidFill>
                <a:latin typeface="Gisha" pitchFamily="34" charset="-79"/>
                <a:cs typeface="Gisha" pitchFamily="34" charset="-79"/>
              </a:rPr>
              <a:t>Symposia &amp; Events on ICTs and Climate Change</a:t>
            </a:r>
            <a:r>
              <a:rPr lang="en-US" altLang="en-US" sz="1600">
                <a:solidFill>
                  <a:srgbClr val="004600"/>
                </a:solidFill>
                <a:cs typeface="Gisha" pitchFamily="34" charset="-79"/>
              </a:rPr>
              <a:t/>
            </a:r>
            <a:br>
              <a:rPr lang="en-US" altLang="en-US" sz="1600">
                <a:solidFill>
                  <a:srgbClr val="004600"/>
                </a:solidFill>
                <a:cs typeface="Gisha" pitchFamily="34" charset="-79"/>
              </a:rPr>
            </a:br>
            <a:r>
              <a:rPr lang="en-US" altLang="en-US" sz="1600">
                <a:solidFill>
                  <a:srgbClr val="004600"/>
                </a:solidFill>
                <a:cs typeface="Gisha" pitchFamily="34" charset="-79"/>
                <a:hlinkClick r:id="rId7"/>
              </a:rPr>
              <a:t>itu.int/ITU-T/worksem/climatechange</a:t>
            </a:r>
            <a:r>
              <a:rPr lang="en-US" altLang="en-US" sz="1600">
                <a:solidFill>
                  <a:srgbClr val="004600"/>
                </a:solidFill>
                <a:cs typeface="Gisha" pitchFamily="34" charset="-79"/>
              </a:rPr>
              <a:t> </a:t>
            </a:r>
          </a:p>
        </p:txBody>
      </p:sp>
      <p:sp>
        <p:nvSpPr>
          <p:cNvPr id="15" name="Title 1"/>
          <p:cNvSpPr txBox="1">
            <a:spLocks/>
          </p:cNvSpPr>
          <p:nvPr/>
        </p:nvSpPr>
        <p:spPr bwMode="auto">
          <a:xfrm>
            <a:off x="0" y="692696"/>
            <a:ext cx="2844800" cy="1323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rPr>
              <a:t>Forum on Energy Efficiency and Future Network Infrastructure</a:t>
            </a:r>
            <a:endParaRPr kumimoji="0" lang="en-US" altLang="en-US" sz="2000" b="0"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0"/>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4099" name="Rectangle 5"/>
          <p:cNvSpPr>
            <a:spLocks noChangeArrowheads="1"/>
          </p:cNvSpPr>
          <p:nvPr/>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4100" name="16 Imagen"/>
          <p:cNvPicPr>
            <a:picLocks noChangeAspect="1"/>
          </p:cNvPicPr>
          <p:nvPr/>
        </p:nvPicPr>
        <p:blipFill>
          <a:blip r:embed="rId2" cstate="print"/>
          <a:srcRect/>
          <a:stretch>
            <a:fillRect/>
          </a:stretch>
        </p:blipFill>
        <p:spPr bwMode="auto">
          <a:xfrm>
            <a:off x="8351838" y="146050"/>
            <a:ext cx="744537" cy="441325"/>
          </a:xfrm>
          <a:prstGeom prst="rect">
            <a:avLst/>
          </a:prstGeom>
          <a:noFill/>
          <a:ln w="9525">
            <a:noFill/>
            <a:miter lim="800000"/>
            <a:headEnd/>
            <a:tailEnd/>
          </a:ln>
        </p:spPr>
      </p:pic>
      <p:pic>
        <p:nvPicPr>
          <p:cNvPr id="4102" name="Picture 5"/>
          <p:cNvPicPr>
            <a:picLocks noChangeAspect="1"/>
          </p:cNvPicPr>
          <p:nvPr/>
        </p:nvPicPr>
        <p:blipFill>
          <a:blip r:embed="rId3" cstate="print"/>
          <a:srcRect/>
          <a:stretch>
            <a:fillRect/>
          </a:stretch>
        </p:blipFill>
        <p:spPr bwMode="auto">
          <a:xfrm>
            <a:off x="4164013" y="0"/>
            <a:ext cx="4133850" cy="957263"/>
          </a:xfrm>
          <a:prstGeom prst="rect">
            <a:avLst/>
          </a:prstGeom>
          <a:noFill/>
          <a:ln w="9525">
            <a:noFill/>
            <a:miter lim="800000"/>
            <a:headEnd/>
            <a:tailEnd/>
          </a:ln>
        </p:spPr>
      </p:pic>
      <p:pic>
        <p:nvPicPr>
          <p:cNvPr id="4103" name="Picture 6"/>
          <p:cNvPicPr>
            <a:picLocks noChangeAspect="1"/>
          </p:cNvPicPr>
          <p:nvPr/>
        </p:nvPicPr>
        <p:blipFill>
          <a:blip r:embed="rId4" cstate="print"/>
          <a:srcRect/>
          <a:stretch>
            <a:fillRect/>
          </a:stretch>
        </p:blipFill>
        <p:spPr bwMode="auto">
          <a:xfrm>
            <a:off x="-323850" y="5459413"/>
            <a:ext cx="4295775" cy="1409700"/>
          </a:xfrm>
          <a:prstGeom prst="rect">
            <a:avLst/>
          </a:prstGeom>
          <a:noFill/>
          <a:ln w="9525">
            <a:noFill/>
            <a:miter lim="800000"/>
            <a:headEnd/>
            <a:tailEnd/>
          </a:ln>
        </p:spPr>
      </p:pic>
      <p:sp>
        <p:nvSpPr>
          <p:cNvPr id="4104" name="Rectangle 4"/>
          <p:cNvSpPr>
            <a:spLocks noChangeArrowheads="1"/>
          </p:cNvSpPr>
          <p:nvPr/>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4105" name="Picture 7"/>
          <p:cNvPicPr>
            <a:picLocks noChangeAspect="1"/>
          </p:cNvPicPr>
          <p:nvPr/>
        </p:nvPicPr>
        <p:blipFill>
          <a:blip r:embed="rId5" cstate="print"/>
          <a:srcRect/>
          <a:stretch>
            <a:fillRect/>
          </a:stretch>
        </p:blipFill>
        <p:spPr bwMode="auto">
          <a:xfrm>
            <a:off x="2511425" y="6535738"/>
            <a:ext cx="981075" cy="333375"/>
          </a:xfrm>
          <a:prstGeom prst="rect">
            <a:avLst/>
          </a:prstGeom>
          <a:noFill/>
          <a:ln w="9525">
            <a:noFill/>
            <a:miter lim="800000"/>
            <a:headEnd/>
            <a:tailEnd/>
          </a:ln>
        </p:spPr>
      </p:pic>
      <p:sp>
        <p:nvSpPr>
          <p:cNvPr id="10" name="TextBox 2"/>
          <p:cNvSpPr txBox="1">
            <a:spLocks noChangeArrowheads="1"/>
          </p:cNvSpPr>
          <p:nvPr/>
        </p:nvSpPr>
        <p:spPr bwMode="auto">
          <a:xfrm>
            <a:off x="827088" y="1166813"/>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sz="2400" b="1" kern="0" dirty="0" smtClean="0">
                <a:solidFill>
                  <a:srgbClr val="134F0F"/>
                </a:solidFill>
                <a:latin typeface="Gisha" panose="020B0502040204020203" pitchFamily="34" charset="-79"/>
                <a:ea typeface="+mj-ea"/>
                <a:cs typeface="Gisha" panose="020B0502040204020203" pitchFamily="34" charset="-79"/>
              </a:rPr>
              <a:t>ITU-T Study Group 5 </a:t>
            </a:r>
            <a:endParaRPr lang="en-US" altLang="en-US" sz="2400" b="1" kern="0" dirty="0">
              <a:solidFill>
                <a:srgbClr val="134F0F"/>
              </a:solidFill>
              <a:latin typeface="Gisha" panose="020B0502040204020203" pitchFamily="34" charset="-79"/>
              <a:ea typeface="+mj-ea"/>
              <a:cs typeface="Gisha" panose="020B0502040204020203" pitchFamily="34" charset="-79"/>
            </a:endParaRPr>
          </a:p>
        </p:txBody>
      </p:sp>
      <p:pic>
        <p:nvPicPr>
          <p:cNvPr id="4107" name="Picture 2"/>
          <p:cNvPicPr>
            <a:picLocks noChangeAspect="1" noChangeArrowheads="1"/>
          </p:cNvPicPr>
          <p:nvPr/>
        </p:nvPicPr>
        <p:blipFill>
          <a:blip r:embed="rId6" cstate="print"/>
          <a:srcRect t="46452"/>
          <a:stretch>
            <a:fillRect/>
          </a:stretch>
        </p:blipFill>
        <p:spPr bwMode="auto">
          <a:xfrm>
            <a:off x="1568450" y="1825625"/>
            <a:ext cx="6122988" cy="1863725"/>
          </a:xfrm>
          <a:prstGeom prst="rect">
            <a:avLst/>
          </a:prstGeom>
          <a:noFill/>
          <a:ln w="9525">
            <a:noFill/>
            <a:miter lim="800000"/>
            <a:headEnd/>
            <a:tailEnd/>
          </a:ln>
        </p:spPr>
      </p:pic>
      <p:sp>
        <p:nvSpPr>
          <p:cNvPr id="18" name="Rectangle 3"/>
          <p:cNvSpPr txBox="1">
            <a:spLocks noChangeArrowheads="1"/>
          </p:cNvSpPr>
          <p:nvPr/>
        </p:nvSpPr>
        <p:spPr bwMode="auto">
          <a:xfrm>
            <a:off x="1691680" y="4437112"/>
            <a:ext cx="6443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rgbClr val="006000"/>
              </a:buClr>
              <a:defRPr/>
            </a:pPr>
            <a:endParaRPr lang="en-US" altLang="en-US" sz="1600" dirty="0" smtClean="0">
              <a:solidFill>
                <a:schemeClr val="tx1"/>
              </a:solidFill>
              <a:latin typeface="Gisha" panose="020B0502040204020203" pitchFamily="34" charset="-79"/>
              <a:cs typeface="Gisha" panose="020B0502040204020203" pitchFamily="34" charset="-79"/>
            </a:endParaRPr>
          </a:p>
          <a:p>
            <a:pPr marL="0" indent="0" algn="ctr">
              <a:lnSpc>
                <a:spcPct val="90000"/>
              </a:lnSpc>
              <a:buClr>
                <a:srgbClr val="006000"/>
              </a:buClr>
              <a:buFont typeface="Wingdings" panose="05000000000000000000" pitchFamily="2" charset="2"/>
              <a:buNone/>
              <a:defRPr/>
            </a:pPr>
            <a:r>
              <a:rPr lang="en-US" altLang="en-US" sz="1600" dirty="0" smtClean="0">
                <a:solidFill>
                  <a:schemeClr val="tx1"/>
                </a:solidFill>
                <a:latin typeface="Gisha" panose="020B0502040204020203" pitchFamily="34" charset="-79"/>
                <a:cs typeface="Gisha" panose="020B0502040204020203" pitchFamily="34" charset="-79"/>
              </a:rPr>
              <a:t>Lead study group for:</a:t>
            </a:r>
            <a:endParaRPr lang="en-US" altLang="en-US" sz="1600" dirty="0">
              <a:solidFill>
                <a:schemeClr val="tx1"/>
              </a:solidFill>
              <a:latin typeface="Gisha" panose="020B0502040204020203" pitchFamily="34" charset="-79"/>
              <a:cs typeface="Gisha" panose="020B0502040204020203" pitchFamily="34" charset="-79"/>
            </a:endParaRPr>
          </a:p>
          <a:p>
            <a:pPr>
              <a:lnSpc>
                <a:spcPct val="90000"/>
              </a:lnSpc>
              <a:buClr>
                <a:srgbClr val="006000"/>
              </a:buClr>
              <a:defRPr/>
            </a:pPr>
            <a:r>
              <a:rPr lang="en-US" altLang="en-US" sz="1600" dirty="0" smtClean="0">
                <a:solidFill>
                  <a:schemeClr val="tx1"/>
                </a:solidFill>
                <a:latin typeface="Gisha" panose="020B0502040204020203" pitchFamily="34" charset="-79"/>
                <a:cs typeface="Gisha" panose="020B0502040204020203" pitchFamily="34" charset="-79"/>
              </a:rPr>
              <a:t>environment </a:t>
            </a:r>
            <a:r>
              <a:rPr lang="en-US" altLang="en-US" sz="1600" dirty="0">
                <a:solidFill>
                  <a:schemeClr val="tx1"/>
                </a:solidFill>
                <a:latin typeface="Gisha" panose="020B0502040204020203" pitchFamily="34" charset="-79"/>
                <a:cs typeface="Gisha" panose="020B0502040204020203" pitchFamily="34" charset="-79"/>
              </a:rPr>
              <a:t>and climate change;</a:t>
            </a:r>
          </a:p>
          <a:p>
            <a:pPr>
              <a:lnSpc>
                <a:spcPct val="90000"/>
              </a:lnSpc>
              <a:buClr>
                <a:srgbClr val="006000"/>
              </a:buClr>
              <a:defRPr/>
            </a:pPr>
            <a:r>
              <a:rPr lang="en-US" altLang="en-US" sz="1600" dirty="0">
                <a:solidFill>
                  <a:schemeClr val="tx1"/>
                </a:solidFill>
                <a:latin typeface="Gisha" panose="020B0502040204020203" pitchFamily="34" charset="-79"/>
                <a:cs typeface="Gisha" panose="020B0502040204020203" pitchFamily="34" charset="-79"/>
              </a:rPr>
              <a:t>electromagnetic compatibility and electromagnetic </a:t>
            </a:r>
            <a:r>
              <a:rPr lang="en-US" altLang="en-US" sz="1600" dirty="0" smtClean="0">
                <a:solidFill>
                  <a:schemeClr val="tx1"/>
                </a:solidFill>
                <a:latin typeface="Gisha" panose="020B0502040204020203" pitchFamily="34" charset="-79"/>
                <a:cs typeface="Gisha" panose="020B0502040204020203" pitchFamily="34" charset="-79"/>
              </a:rPr>
              <a:t>effects;</a:t>
            </a:r>
            <a:endParaRPr lang="en-US" altLang="en-US" sz="1600" dirty="0" smtClean="0">
              <a:solidFill>
                <a:schemeClr val="tx1"/>
              </a:solidFill>
              <a:latin typeface="Gisha" panose="020B0502040204020203" pitchFamily="34" charset="-79"/>
              <a:cs typeface="Gisha" panose="020B0502040204020203" pitchFamily="34" charset="-79"/>
            </a:endParaRPr>
          </a:p>
          <a:p>
            <a:pPr>
              <a:lnSpc>
                <a:spcPct val="90000"/>
              </a:lnSpc>
              <a:buClr>
                <a:srgbClr val="006000"/>
              </a:buClr>
              <a:defRPr/>
            </a:pPr>
            <a:r>
              <a:rPr lang="en-US" altLang="en-US" sz="1600" dirty="0" smtClean="0">
                <a:solidFill>
                  <a:schemeClr val="tx1"/>
                </a:solidFill>
                <a:latin typeface="Gisha" panose="020B0502040204020203" pitchFamily="34" charset="-79"/>
                <a:cs typeface="Gisha" panose="020B0502040204020203" pitchFamily="34" charset="-79"/>
              </a:rPr>
              <a:t>resistibility and grounding.</a:t>
            </a:r>
            <a:endParaRPr lang="en-US" altLang="en-US" sz="1600" dirty="0">
              <a:solidFill>
                <a:schemeClr val="tx1"/>
              </a:solidFill>
              <a:latin typeface="Gisha" panose="020B0502040204020203" pitchFamily="34" charset="-79"/>
              <a:cs typeface="Gisha" panose="020B0502040204020203" pitchFamily="34" charset="-79"/>
            </a:endParaRPr>
          </a:p>
        </p:txBody>
      </p:sp>
      <p:sp>
        <p:nvSpPr>
          <p:cNvPr id="4109" name="Rectangle 3"/>
          <p:cNvSpPr txBox="1">
            <a:spLocks noChangeArrowheads="1"/>
          </p:cNvSpPr>
          <p:nvPr/>
        </p:nvSpPr>
        <p:spPr bwMode="auto">
          <a:xfrm>
            <a:off x="4164013" y="3725863"/>
            <a:ext cx="1590675" cy="431800"/>
          </a:xfrm>
          <a:prstGeom prst="rect">
            <a:avLst/>
          </a:prstGeom>
          <a:noFill/>
          <a:ln w="9525">
            <a:noFill/>
            <a:miter lim="800000"/>
            <a:headEnd/>
            <a:tailEnd/>
          </a:ln>
        </p:spPr>
        <p:txBody>
          <a:bodyPr anchor="b"/>
          <a:lstStyle/>
          <a:p>
            <a:pPr marL="285750" indent="-285750">
              <a:spcBef>
                <a:spcPct val="25000"/>
              </a:spcBef>
              <a:spcAft>
                <a:spcPct val="25000"/>
              </a:spcAft>
              <a:buClr>
                <a:srgbClr val="0E438A"/>
              </a:buClr>
              <a:buSzPct val="110000"/>
              <a:buFont typeface="Wingdings" pitchFamily="2" charset="2"/>
              <a:buNone/>
            </a:pPr>
            <a:r>
              <a:rPr lang="de-DE" altLang="en-US" sz="1600" b="1">
                <a:solidFill>
                  <a:schemeClr val="tx1"/>
                </a:solidFill>
                <a:cs typeface="Gisha" pitchFamily="34" charset="-79"/>
              </a:rPr>
              <a:t>Mandate</a:t>
            </a:r>
          </a:p>
        </p:txBody>
      </p:sp>
      <p:sp>
        <p:nvSpPr>
          <p:cNvPr id="14" name="Title 1"/>
          <p:cNvSpPr txBox="1">
            <a:spLocks/>
          </p:cNvSpPr>
          <p:nvPr/>
        </p:nvSpPr>
        <p:spPr bwMode="auto">
          <a:xfrm>
            <a:off x="0" y="0"/>
            <a:ext cx="2844800" cy="1323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rPr>
              <a:t>Forum on Energy Efficiency and Future Network Infrastructure</a:t>
            </a:r>
            <a:endParaRPr kumimoji="0" lang="en-US" altLang="en-US" sz="2000" b="0"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ChangeArrowheads="1"/>
          </p:cNvSpPr>
          <p:nvPr/>
        </p:nvSpPr>
        <p:spPr bwMode="auto">
          <a:xfrm>
            <a:off x="0" y="0"/>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4099" name="TextBox 2"/>
          <p:cNvSpPr txBox="1">
            <a:spLocks noChangeArrowheads="1"/>
          </p:cNvSpPr>
          <p:nvPr/>
        </p:nvSpPr>
        <p:spPr bwMode="auto">
          <a:xfrm>
            <a:off x="827088" y="1166813"/>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sz="2400" b="1" kern="0" dirty="0" smtClean="0">
                <a:solidFill>
                  <a:srgbClr val="134F0F"/>
                </a:solidFill>
                <a:latin typeface="Gisha" panose="020B0502040204020203" pitchFamily="34" charset="-79"/>
                <a:ea typeface="+mj-ea"/>
                <a:cs typeface="Gisha" panose="020B0502040204020203" pitchFamily="34" charset="-79"/>
              </a:rPr>
              <a:t>ITU-T Study Group 5</a:t>
            </a:r>
            <a:endParaRPr lang="en-US" altLang="en-US" sz="2400" b="1" kern="0" dirty="0">
              <a:solidFill>
                <a:srgbClr val="134F0F"/>
              </a:solidFill>
              <a:latin typeface="Gisha" panose="020B0502040204020203" pitchFamily="34" charset="-79"/>
              <a:ea typeface="+mj-ea"/>
              <a:cs typeface="Gisha" panose="020B0502040204020203" pitchFamily="34" charset="-79"/>
            </a:endParaRPr>
          </a:p>
        </p:txBody>
      </p:sp>
      <p:sp>
        <p:nvSpPr>
          <p:cNvPr id="6" name="Pie 5"/>
          <p:cNvSpPr/>
          <p:nvPr/>
        </p:nvSpPr>
        <p:spPr bwMode="auto">
          <a:xfrm rot="10800000">
            <a:off x="3644900" y="2159000"/>
            <a:ext cx="4105275" cy="3646488"/>
          </a:xfrm>
          <a:prstGeom prst="pie">
            <a:avLst>
              <a:gd name="adj1" fmla="val 5389486"/>
              <a:gd name="adj2" fmla="val 11946091"/>
            </a:avLst>
          </a:prstGeom>
          <a:solidFill>
            <a:srgbClr val="CAE8AA"/>
          </a:solidFill>
          <a:ln w="9525" cap="flat" cmpd="sng" algn="ctr">
            <a:noFill/>
            <a:prstDash val="solid"/>
            <a:round/>
            <a:headEnd type="none" w="med" len="med"/>
            <a:tailEnd type="none" w="med" len="med"/>
          </a:ln>
          <a:effectLst/>
          <a:extLst/>
        </p:spPr>
        <p:txBody>
          <a:bodyPr/>
          <a:lstStyle/>
          <a:p>
            <a:pPr>
              <a:defRPr/>
            </a:pPr>
            <a:endParaRPr lang="en-US"/>
          </a:p>
        </p:txBody>
      </p:sp>
      <p:sp>
        <p:nvSpPr>
          <p:cNvPr id="7" name="Pie 6"/>
          <p:cNvSpPr/>
          <p:nvPr/>
        </p:nvSpPr>
        <p:spPr bwMode="auto">
          <a:xfrm rot="17901924">
            <a:off x="3722687" y="1933576"/>
            <a:ext cx="3863975" cy="4311650"/>
          </a:xfrm>
          <a:prstGeom prst="pie">
            <a:avLst>
              <a:gd name="adj1" fmla="val 4782406"/>
              <a:gd name="adj2" fmla="val 12974390"/>
            </a:avLst>
          </a:prstGeom>
          <a:solidFill>
            <a:srgbClr val="FF9966"/>
          </a:solidFill>
          <a:ln w="9525" cap="flat" cmpd="sng" algn="ctr">
            <a:noFill/>
            <a:prstDash val="solid"/>
            <a:round/>
            <a:headEnd type="none" w="med" len="med"/>
            <a:tailEnd type="none" w="med" len="med"/>
          </a:ln>
          <a:effectLst/>
          <a:extLst/>
        </p:spPr>
        <p:txBody>
          <a:bodyPr/>
          <a:lstStyle/>
          <a:p>
            <a:pPr>
              <a:defRPr/>
            </a:pPr>
            <a:endParaRPr lang="en-US"/>
          </a:p>
        </p:txBody>
      </p:sp>
      <p:sp>
        <p:nvSpPr>
          <p:cNvPr id="9" name="Content Placeholder 11"/>
          <p:cNvSpPr txBox="1">
            <a:spLocks/>
          </p:cNvSpPr>
          <p:nvPr/>
        </p:nvSpPr>
        <p:spPr bwMode="auto">
          <a:xfrm>
            <a:off x="4364038" y="4370388"/>
            <a:ext cx="269557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Gisha" panose="020B0502040204020203" pitchFamily="34" charset="-79"/>
                <a:ea typeface="Ebrima" panose="02000000000000000000" pitchFamily="2" charset="0"/>
                <a:cs typeface="Gisha" panose="020B0502040204020203" pitchFamily="34" charset="-79"/>
              </a:rPr>
              <a:t>WP2/5</a:t>
            </a:r>
            <a:r>
              <a:rPr lang="en-US" altLang="en-US" sz="1800" kern="0" dirty="0" smtClean="0">
                <a:solidFill>
                  <a:srgbClr val="003366"/>
                </a:solidFill>
                <a:latin typeface="Gisha" panose="020B0502040204020203" pitchFamily="34" charset="-79"/>
                <a:ea typeface="Ebrima" panose="02000000000000000000" pitchFamily="2" charset="0"/>
                <a:cs typeface="Gisha" panose="020B0502040204020203" pitchFamily="34" charset="-79"/>
              </a:rPr>
              <a:t> </a:t>
            </a:r>
          </a:p>
          <a:p>
            <a:pPr algn="ctr">
              <a:buFont typeface="Wingdings" pitchFamily="2" charset="2"/>
              <a:buNone/>
              <a:defRPr/>
            </a:pPr>
            <a:r>
              <a:rPr lang="en-US" altLang="en-US" sz="1800" kern="0" dirty="0" smtClean="0">
                <a:solidFill>
                  <a:srgbClr val="003366"/>
                </a:solidFill>
                <a:latin typeface="Gisha" panose="020B0502040204020203" pitchFamily="34" charset="-79"/>
                <a:ea typeface="Ebrima" panose="02000000000000000000" pitchFamily="2" charset="0"/>
                <a:cs typeface="Gisha" panose="020B0502040204020203" pitchFamily="34" charset="-79"/>
              </a:rPr>
              <a:t>Electromagnetic fields: emission, immunity and human exposure</a:t>
            </a:r>
          </a:p>
        </p:txBody>
      </p:sp>
      <p:sp>
        <p:nvSpPr>
          <p:cNvPr id="10" name="Content Placeholder 11"/>
          <p:cNvSpPr txBox="1">
            <a:spLocks/>
          </p:cNvSpPr>
          <p:nvPr/>
        </p:nvSpPr>
        <p:spPr bwMode="auto">
          <a:xfrm>
            <a:off x="5649913" y="3021013"/>
            <a:ext cx="216058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Gisha" panose="020B0502040204020203" pitchFamily="34" charset="-79"/>
                <a:ea typeface="Ebrima" panose="02000000000000000000" pitchFamily="2" charset="0"/>
                <a:cs typeface="Gisha" panose="020B0502040204020203" pitchFamily="34" charset="-79"/>
              </a:rPr>
              <a:t>WP3/5 </a:t>
            </a:r>
          </a:p>
          <a:p>
            <a:pPr algn="ctr">
              <a:buFont typeface="Wingdings" pitchFamily="2" charset="2"/>
              <a:buNone/>
              <a:defRPr/>
            </a:pPr>
            <a:r>
              <a:rPr lang="en-US" altLang="en-US" sz="1800" kern="0" dirty="0" smtClean="0">
                <a:solidFill>
                  <a:srgbClr val="003366"/>
                </a:solidFill>
                <a:latin typeface="Gisha" panose="020B0502040204020203" pitchFamily="34" charset="-79"/>
                <a:ea typeface="Ebrima" panose="02000000000000000000" pitchFamily="2" charset="0"/>
                <a:cs typeface="Gisha" panose="020B0502040204020203" pitchFamily="34" charset="-79"/>
              </a:rPr>
              <a:t>ICT and climate change</a:t>
            </a:r>
          </a:p>
        </p:txBody>
      </p:sp>
      <p:sp>
        <p:nvSpPr>
          <p:cNvPr id="12" name="Oval 16"/>
          <p:cNvSpPr>
            <a:spLocks noChangeArrowheads="1"/>
          </p:cNvSpPr>
          <p:nvPr/>
        </p:nvSpPr>
        <p:spPr bwMode="auto">
          <a:xfrm>
            <a:off x="4278313" y="5661025"/>
            <a:ext cx="2063750" cy="519113"/>
          </a:xfrm>
          <a:prstGeom prst="ellipse">
            <a:avLst/>
          </a:prstGeom>
          <a:solidFill>
            <a:srgbClr val="CC6600"/>
          </a:solidFill>
          <a:ln>
            <a:noFill/>
          </a:ln>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Gisha" panose="020B0502040204020203" pitchFamily="34" charset="-79"/>
                <a:ea typeface="Ebrima" panose="02000000000000000000" pitchFamily="2" charset="0"/>
                <a:cs typeface="Gisha" panose="020B0502040204020203" pitchFamily="34" charset="-79"/>
              </a:rPr>
              <a:t>6 Questions</a:t>
            </a:r>
          </a:p>
        </p:txBody>
      </p:sp>
      <p:sp>
        <p:nvSpPr>
          <p:cNvPr id="14" name="Pie 13"/>
          <p:cNvSpPr/>
          <p:nvPr/>
        </p:nvSpPr>
        <p:spPr bwMode="auto">
          <a:xfrm rot="5400000">
            <a:off x="3651251" y="2049462"/>
            <a:ext cx="3668712" cy="3960813"/>
          </a:xfrm>
          <a:prstGeom prst="pie">
            <a:avLst>
              <a:gd name="adj1" fmla="val 3960433"/>
              <a:gd name="adj2" fmla="val 10878269"/>
            </a:avLst>
          </a:prstGeom>
          <a:solidFill>
            <a:srgbClr val="D5EAFF"/>
          </a:solidFill>
          <a:ln w="9525" cap="flat" cmpd="sng" algn="ctr">
            <a:noFill/>
            <a:prstDash val="solid"/>
            <a:round/>
            <a:headEnd type="none" w="med" len="med"/>
            <a:tailEnd type="none" w="med" len="med"/>
          </a:ln>
          <a:effectLst/>
          <a:extLst/>
        </p:spPr>
        <p:txBody>
          <a:bodyPr/>
          <a:lstStyle/>
          <a:p>
            <a:pPr>
              <a:defRPr/>
            </a:pPr>
            <a:endParaRPr lang="en-US"/>
          </a:p>
        </p:txBody>
      </p:sp>
      <p:sp>
        <p:nvSpPr>
          <p:cNvPr id="13" name="Oval 16"/>
          <p:cNvSpPr>
            <a:spLocks noChangeArrowheads="1"/>
          </p:cNvSpPr>
          <p:nvPr/>
        </p:nvSpPr>
        <p:spPr bwMode="auto">
          <a:xfrm>
            <a:off x="5627688" y="2328863"/>
            <a:ext cx="2063750" cy="519112"/>
          </a:xfrm>
          <a:prstGeom prst="ellipse">
            <a:avLst/>
          </a:prstGeom>
          <a:solidFill>
            <a:srgbClr val="ABDB77"/>
          </a:solidFill>
          <a:ln>
            <a:noFill/>
          </a:ln>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Gisha" panose="020B0502040204020203" pitchFamily="34" charset="-79"/>
                <a:ea typeface="Ebrima" panose="02000000000000000000" pitchFamily="2" charset="0"/>
                <a:cs typeface="Gisha" panose="020B0502040204020203" pitchFamily="34" charset="-79"/>
              </a:rPr>
              <a:t>7 Questions</a:t>
            </a:r>
          </a:p>
        </p:txBody>
      </p:sp>
      <p:sp>
        <p:nvSpPr>
          <p:cNvPr id="11" name="Oval 16"/>
          <p:cNvSpPr>
            <a:spLocks noChangeArrowheads="1"/>
          </p:cNvSpPr>
          <p:nvPr/>
        </p:nvSpPr>
        <p:spPr bwMode="auto">
          <a:xfrm>
            <a:off x="2767013" y="3860800"/>
            <a:ext cx="2062162" cy="519113"/>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Gisha" panose="020B0502040204020203" pitchFamily="34" charset="-79"/>
                <a:ea typeface="Ebrima" panose="02000000000000000000" pitchFamily="2" charset="0"/>
                <a:cs typeface="Gisha" panose="020B0502040204020203" pitchFamily="34" charset="-79"/>
              </a:rPr>
              <a:t>5 Questions</a:t>
            </a:r>
          </a:p>
        </p:txBody>
      </p:sp>
      <p:sp>
        <p:nvSpPr>
          <p:cNvPr id="8" name="Content Placeholder 11"/>
          <p:cNvSpPr txBox="1">
            <a:spLocks/>
          </p:cNvSpPr>
          <p:nvPr/>
        </p:nvSpPr>
        <p:spPr>
          <a:xfrm>
            <a:off x="3860800" y="2709863"/>
            <a:ext cx="1655763" cy="1150937"/>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eaLnBrk="1" hangingPunct="1">
              <a:spcBef>
                <a:spcPct val="0"/>
              </a:spcBef>
              <a:buFont typeface="Wingdings" pitchFamily="2" charset="2"/>
              <a:buNone/>
              <a:defRPr/>
            </a:pPr>
            <a:r>
              <a:rPr lang="en-US" sz="1800" b="1" kern="0" dirty="0">
                <a:solidFill>
                  <a:srgbClr val="003366"/>
                </a:solidFill>
                <a:latin typeface="Gisha" panose="020B0502040204020203" pitchFamily="34" charset="-79"/>
                <a:ea typeface="Ebrima" panose="02000000000000000000" pitchFamily="2" charset="0"/>
                <a:cs typeface="Gisha" panose="020B0502040204020203" pitchFamily="34" charset="-79"/>
              </a:rPr>
              <a:t>WP1/5</a:t>
            </a:r>
          </a:p>
          <a:p>
            <a:pPr marL="0" indent="0" algn="ctr" eaLnBrk="1" hangingPunct="1">
              <a:spcBef>
                <a:spcPct val="0"/>
              </a:spcBef>
              <a:buFont typeface="Wingdings" pitchFamily="2" charset="2"/>
              <a:buNone/>
              <a:defRPr/>
            </a:pPr>
            <a:r>
              <a:rPr lang="en-US" sz="1800" kern="0" dirty="0">
                <a:solidFill>
                  <a:srgbClr val="003366"/>
                </a:solidFill>
                <a:latin typeface="Gisha" panose="020B0502040204020203" pitchFamily="34" charset="-79"/>
                <a:ea typeface="Ebrima" panose="02000000000000000000" pitchFamily="2" charset="0"/>
                <a:cs typeface="Gisha" panose="020B0502040204020203" pitchFamily="34" charset="-79"/>
              </a:rPr>
              <a:t>Damage prevention and safety </a:t>
            </a:r>
          </a:p>
        </p:txBody>
      </p:sp>
      <p:sp>
        <p:nvSpPr>
          <p:cNvPr id="15" name="Oval 16"/>
          <p:cNvSpPr>
            <a:spLocks noChangeArrowheads="1"/>
          </p:cNvSpPr>
          <p:nvPr/>
        </p:nvSpPr>
        <p:spPr bwMode="auto">
          <a:xfrm>
            <a:off x="649288" y="2178050"/>
            <a:ext cx="2217737" cy="909638"/>
          </a:xfrm>
          <a:prstGeom prst="ellipse">
            <a:avLst/>
          </a:prstGeom>
          <a:solidFill>
            <a:srgbClr val="C5C000"/>
          </a:solidFill>
          <a:ln>
            <a:noFill/>
          </a:ln>
          <a:extLst/>
        </p:spPr>
        <p:txBody>
          <a:bodyPr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smtClean="0">
                <a:solidFill>
                  <a:srgbClr val="003366"/>
                </a:solidFill>
                <a:latin typeface="Gisha" panose="020B0502040204020203" pitchFamily="34" charset="-79"/>
                <a:ea typeface="Ebrima" panose="02000000000000000000" pitchFamily="2" charset="0"/>
                <a:cs typeface="Gisha" panose="020B0502040204020203" pitchFamily="34" charset="-79"/>
              </a:rPr>
              <a:t>Question 12 </a:t>
            </a:r>
            <a:r>
              <a:rPr lang="fr-FR" altLang="en-US" sz="1800" b="1" kern="0" dirty="0" err="1" smtClean="0">
                <a:solidFill>
                  <a:srgbClr val="003366"/>
                </a:solidFill>
                <a:latin typeface="Gisha" panose="020B0502040204020203" pitchFamily="34" charset="-79"/>
                <a:ea typeface="Ebrima" panose="02000000000000000000" pitchFamily="2" charset="0"/>
                <a:cs typeface="Gisha" panose="020B0502040204020203" pitchFamily="34" charset="-79"/>
              </a:rPr>
              <a:t>Terminology</a:t>
            </a:r>
            <a:endParaRPr lang="fr-FR" altLang="en-US" sz="1800" b="1" kern="0" dirty="0">
              <a:solidFill>
                <a:srgbClr val="003366"/>
              </a:solidFill>
              <a:latin typeface="Gisha" panose="020B0502040204020203" pitchFamily="34" charset="-79"/>
              <a:ea typeface="Ebrima" panose="02000000000000000000" pitchFamily="2" charset="0"/>
              <a:cs typeface="Gisha" panose="020B0502040204020203" pitchFamily="34" charset="-79"/>
            </a:endParaRPr>
          </a:p>
        </p:txBody>
      </p:sp>
      <p:sp>
        <p:nvSpPr>
          <p:cNvPr id="6158" name="Rectangle 3"/>
          <p:cNvSpPr txBox="1">
            <a:spLocks noChangeArrowheads="1"/>
          </p:cNvSpPr>
          <p:nvPr/>
        </p:nvSpPr>
        <p:spPr bwMode="auto">
          <a:xfrm>
            <a:off x="3881438" y="1493838"/>
            <a:ext cx="1590675" cy="431800"/>
          </a:xfrm>
          <a:prstGeom prst="rect">
            <a:avLst/>
          </a:prstGeom>
          <a:noFill/>
          <a:ln w="9525">
            <a:noFill/>
            <a:miter lim="800000"/>
            <a:headEnd/>
            <a:tailEnd/>
          </a:ln>
        </p:spPr>
        <p:txBody>
          <a:bodyPr anchor="b"/>
          <a:lstStyle/>
          <a:p>
            <a:pPr marL="285750" indent="-285750">
              <a:spcBef>
                <a:spcPct val="25000"/>
              </a:spcBef>
              <a:spcAft>
                <a:spcPct val="25000"/>
              </a:spcAft>
              <a:buClr>
                <a:srgbClr val="0E438A"/>
              </a:buClr>
              <a:buSzPct val="110000"/>
              <a:buFont typeface="Wingdings" pitchFamily="2" charset="2"/>
              <a:buNone/>
            </a:pPr>
            <a:r>
              <a:rPr lang="de-DE" altLang="en-US" sz="1600" b="1">
                <a:solidFill>
                  <a:schemeClr val="tx1"/>
                </a:solidFill>
                <a:cs typeface="Gisha" pitchFamily="34" charset="-79"/>
              </a:rPr>
              <a:t>Structure</a:t>
            </a:r>
          </a:p>
        </p:txBody>
      </p:sp>
      <p:sp>
        <p:nvSpPr>
          <p:cNvPr id="18" name="Title 1"/>
          <p:cNvSpPr txBox="1">
            <a:spLocks/>
          </p:cNvSpPr>
          <p:nvPr/>
        </p:nvSpPr>
        <p:spPr bwMode="auto">
          <a:xfrm>
            <a:off x="0" y="0"/>
            <a:ext cx="2844800" cy="1323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rPr>
              <a:t>Forum on Energy Efficiency and Future Network Infrastructure</a:t>
            </a:r>
            <a:endParaRPr kumimoji="0" lang="en-US" altLang="en-US" sz="2000" b="0"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endParaRPr>
          </a:p>
        </p:txBody>
      </p:sp>
      <p:sp>
        <p:nvSpPr>
          <p:cNvPr id="19" name="Rectangle 5"/>
          <p:cNvSpPr>
            <a:spLocks noChangeArrowheads="1"/>
          </p:cNvSpPr>
          <p:nvPr/>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20" name="16 Imagen"/>
          <p:cNvPicPr>
            <a:picLocks noChangeAspect="1"/>
          </p:cNvPicPr>
          <p:nvPr/>
        </p:nvPicPr>
        <p:blipFill>
          <a:blip r:embed="rId3" cstate="print"/>
          <a:srcRect/>
          <a:stretch>
            <a:fillRect/>
          </a:stretch>
        </p:blipFill>
        <p:spPr bwMode="auto">
          <a:xfrm>
            <a:off x="8351838" y="146050"/>
            <a:ext cx="744537" cy="441325"/>
          </a:xfrm>
          <a:prstGeom prst="rect">
            <a:avLst/>
          </a:prstGeom>
          <a:noFill/>
          <a:ln w="9525">
            <a:noFill/>
            <a:miter lim="800000"/>
            <a:headEnd/>
            <a:tailEnd/>
          </a:ln>
        </p:spPr>
      </p:pic>
      <p:pic>
        <p:nvPicPr>
          <p:cNvPr id="21" name="Picture 5"/>
          <p:cNvPicPr>
            <a:picLocks noChangeAspect="1"/>
          </p:cNvPicPr>
          <p:nvPr/>
        </p:nvPicPr>
        <p:blipFill>
          <a:blip r:embed="rId4" cstate="print"/>
          <a:srcRect/>
          <a:stretch>
            <a:fillRect/>
          </a:stretch>
        </p:blipFill>
        <p:spPr bwMode="auto">
          <a:xfrm>
            <a:off x="4164013" y="0"/>
            <a:ext cx="4133850" cy="957263"/>
          </a:xfrm>
          <a:prstGeom prst="rect">
            <a:avLst/>
          </a:prstGeom>
          <a:noFill/>
          <a:ln w="9525">
            <a:noFill/>
            <a:miter lim="800000"/>
            <a:headEnd/>
            <a:tailEnd/>
          </a:ln>
        </p:spPr>
      </p:pic>
      <p:pic>
        <p:nvPicPr>
          <p:cNvPr id="22" name="Picture 6"/>
          <p:cNvPicPr>
            <a:picLocks noChangeAspect="1"/>
          </p:cNvPicPr>
          <p:nvPr/>
        </p:nvPicPr>
        <p:blipFill>
          <a:blip r:embed="rId5" cstate="print"/>
          <a:srcRect/>
          <a:stretch>
            <a:fillRect/>
          </a:stretch>
        </p:blipFill>
        <p:spPr bwMode="auto">
          <a:xfrm>
            <a:off x="-323850" y="5459413"/>
            <a:ext cx="4295775" cy="1409700"/>
          </a:xfrm>
          <a:prstGeom prst="rect">
            <a:avLst/>
          </a:prstGeom>
          <a:noFill/>
          <a:ln w="9525">
            <a:noFill/>
            <a:miter lim="800000"/>
            <a:headEnd/>
            <a:tailEnd/>
          </a:ln>
        </p:spPr>
      </p:pic>
      <p:sp>
        <p:nvSpPr>
          <p:cNvPr id="23" name="Rectangle 4"/>
          <p:cNvSpPr>
            <a:spLocks noChangeArrowheads="1"/>
          </p:cNvSpPr>
          <p:nvPr/>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0" y="0"/>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9219" name="Rectangle 5"/>
          <p:cNvSpPr>
            <a:spLocks noChangeArrowheads="1"/>
          </p:cNvSpPr>
          <p:nvPr/>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9220" name="16 Imagen"/>
          <p:cNvPicPr>
            <a:picLocks noChangeAspect="1"/>
          </p:cNvPicPr>
          <p:nvPr/>
        </p:nvPicPr>
        <p:blipFill>
          <a:blip r:embed="rId2" cstate="print"/>
          <a:srcRect/>
          <a:stretch>
            <a:fillRect/>
          </a:stretch>
        </p:blipFill>
        <p:spPr bwMode="auto">
          <a:xfrm>
            <a:off x="8351838" y="146050"/>
            <a:ext cx="744537" cy="441325"/>
          </a:xfrm>
          <a:prstGeom prst="rect">
            <a:avLst/>
          </a:prstGeom>
          <a:noFill/>
          <a:ln w="9525">
            <a:noFill/>
            <a:miter lim="800000"/>
            <a:headEnd/>
            <a:tailEnd/>
          </a:ln>
        </p:spPr>
      </p:pic>
      <p:pic>
        <p:nvPicPr>
          <p:cNvPr id="9222" name="Picture 5"/>
          <p:cNvPicPr>
            <a:picLocks noChangeAspect="1"/>
          </p:cNvPicPr>
          <p:nvPr/>
        </p:nvPicPr>
        <p:blipFill>
          <a:blip r:embed="rId3" cstate="print"/>
          <a:srcRect/>
          <a:stretch>
            <a:fillRect/>
          </a:stretch>
        </p:blipFill>
        <p:spPr bwMode="auto">
          <a:xfrm>
            <a:off x="4164013" y="0"/>
            <a:ext cx="4133850" cy="957263"/>
          </a:xfrm>
          <a:prstGeom prst="rect">
            <a:avLst/>
          </a:prstGeom>
          <a:noFill/>
          <a:ln w="9525">
            <a:noFill/>
            <a:miter lim="800000"/>
            <a:headEnd/>
            <a:tailEnd/>
          </a:ln>
        </p:spPr>
      </p:pic>
      <p:pic>
        <p:nvPicPr>
          <p:cNvPr id="9223" name="Picture 6"/>
          <p:cNvPicPr>
            <a:picLocks noChangeAspect="1"/>
          </p:cNvPicPr>
          <p:nvPr/>
        </p:nvPicPr>
        <p:blipFill>
          <a:blip r:embed="rId4" cstate="print"/>
          <a:srcRect/>
          <a:stretch>
            <a:fillRect/>
          </a:stretch>
        </p:blipFill>
        <p:spPr bwMode="auto">
          <a:xfrm>
            <a:off x="-323850" y="5459413"/>
            <a:ext cx="4295775" cy="1409700"/>
          </a:xfrm>
          <a:prstGeom prst="rect">
            <a:avLst/>
          </a:prstGeom>
          <a:noFill/>
          <a:ln w="9525">
            <a:noFill/>
            <a:miter lim="800000"/>
            <a:headEnd/>
            <a:tailEnd/>
          </a:ln>
        </p:spPr>
      </p:pic>
      <p:sp>
        <p:nvSpPr>
          <p:cNvPr id="9224" name="Rectangle 4"/>
          <p:cNvSpPr>
            <a:spLocks noChangeArrowheads="1"/>
          </p:cNvSpPr>
          <p:nvPr/>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9225" name="Picture 7"/>
          <p:cNvPicPr>
            <a:picLocks noChangeAspect="1"/>
          </p:cNvPicPr>
          <p:nvPr/>
        </p:nvPicPr>
        <p:blipFill>
          <a:blip r:embed="rId5" cstate="print"/>
          <a:srcRect/>
          <a:stretch>
            <a:fillRect/>
          </a:stretch>
        </p:blipFill>
        <p:spPr bwMode="auto">
          <a:xfrm>
            <a:off x="2511425" y="6535738"/>
            <a:ext cx="981075" cy="333375"/>
          </a:xfrm>
          <a:prstGeom prst="rect">
            <a:avLst/>
          </a:prstGeom>
          <a:noFill/>
          <a:ln w="9525">
            <a:noFill/>
            <a:miter lim="800000"/>
            <a:headEnd/>
            <a:tailEnd/>
          </a:ln>
        </p:spPr>
      </p:pic>
      <p:sp>
        <p:nvSpPr>
          <p:cNvPr id="10" name="TextBox 2"/>
          <p:cNvSpPr txBox="1">
            <a:spLocks noChangeArrowheads="1"/>
          </p:cNvSpPr>
          <p:nvPr/>
        </p:nvSpPr>
        <p:spPr bwMode="auto">
          <a:xfrm>
            <a:off x="827088" y="1166813"/>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sz="2400" b="1" kern="0" dirty="0" smtClean="0">
                <a:solidFill>
                  <a:srgbClr val="134F0F"/>
                </a:solidFill>
                <a:latin typeface="Gisha" panose="020B0502040204020203" pitchFamily="34" charset="-79"/>
                <a:ea typeface="+mj-ea"/>
                <a:cs typeface="Gisha" panose="020B0502040204020203" pitchFamily="34" charset="-79"/>
              </a:rPr>
              <a:t>Working Party 3/5: ICT and climate </a:t>
            </a:r>
            <a:r>
              <a:rPr lang="en-US" altLang="en-US" sz="2400" b="1" kern="0" dirty="0">
                <a:solidFill>
                  <a:srgbClr val="134F0F"/>
                </a:solidFill>
                <a:latin typeface="Gisha" panose="020B0502040204020203" pitchFamily="34" charset="-79"/>
                <a:ea typeface="+mj-ea"/>
                <a:cs typeface="Gisha" panose="020B0502040204020203" pitchFamily="34" charset="-79"/>
              </a:rPr>
              <a:t>c</a:t>
            </a:r>
            <a:r>
              <a:rPr lang="en-US" altLang="en-US" sz="2400" b="1" kern="0" dirty="0" smtClean="0">
                <a:solidFill>
                  <a:srgbClr val="134F0F"/>
                </a:solidFill>
                <a:latin typeface="Gisha" panose="020B0502040204020203" pitchFamily="34" charset="-79"/>
                <a:ea typeface="+mj-ea"/>
                <a:cs typeface="Gisha" panose="020B0502040204020203" pitchFamily="34" charset="-79"/>
              </a:rPr>
              <a:t>hange</a:t>
            </a:r>
            <a:endParaRPr lang="en-US" altLang="en-US" sz="2400" b="1" kern="0" dirty="0">
              <a:solidFill>
                <a:srgbClr val="134F0F"/>
              </a:solidFill>
              <a:latin typeface="Gisha" panose="020B0502040204020203" pitchFamily="34" charset="-79"/>
              <a:ea typeface="+mj-ea"/>
              <a:cs typeface="Gisha" panose="020B0502040204020203" pitchFamily="34" charset="-79"/>
            </a:endParaRPr>
          </a:p>
        </p:txBody>
      </p:sp>
      <p:sp>
        <p:nvSpPr>
          <p:cNvPr id="3" name="Content Placeholder 2"/>
          <p:cNvSpPr>
            <a:spLocks noGrp="1"/>
          </p:cNvSpPr>
          <p:nvPr>
            <p:ph idx="1"/>
          </p:nvPr>
        </p:nvSpPr>
        <p:spPr>
          <a:xfrm>
            <a:off x="690563" y="2287588"/>
            <a:ext cx="7772400" cy="3143250"/>
          </a:xfrm>
        </p:spPr>
        <p:txBody>
          <a:bodyPr/>
          <a:lstStyle/>
          <a:p>
            <a:pPr marL="0" indent="0">
              <a:lnSpc>
                <a:spcPct val="90000"/>
              </a:lnSpc>
              <a:buClr>
                <a:srgbClr val="006000"/>
              </a:buClr>
              <a:buFont typeface="Wingdings" pitchFamily="2" charset="2"/>
              <a:buNone/>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Work areas:</a:t>
            </a:r>
          </a:p>
          <a:p>
            <a:pPr marL="285750" indent="-285750">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Q13/5 - Environmental impact reduction including </a:t>
            </a:r>
            <a:r>
              <a:rPr lang="en-US" sz="1600" kern="1200" dirty="0" err="1">
                <a:solidFill>
                  <a:schemeClr val="tx1"/>
                </a:solidFill>
                <a:latin typeface="Gisha" panose="020B0502040204020203" pitchFamily="34" charset="-79"/>
                <a:ea typeface="宋体" panose="02010600030101010101" pitchFamily="2" charset="-122"/>
                <a:cs typeface="Gisha" panose="020B0502040204020203" pitchFamily="34" charset="-79"/>
              </a:rPr>
              <a:t>e-waste</a:t>
            </a: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 </a:t>
            </a:r>
          </a:p>
          <a:p>
            <a:pPr marL="285750" indent="-285750">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Q14/5 - Setting up a low cost sustainable telecommunication infrastructure for rural communications in developing countries </a:t>
            </a:r>
          </a:p>
          <a:p>
            <a:pPr marL="285750" indent="-285750">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Q15/5 - ICTs and adaptation to the effects of climate change </a:t>
            </a:r>
          </a:p>
          <a:p>
            <a:pPr marL="285750" indent="-285750">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Q16/5 - Leveraging and enhancing the ICT Environmental sustainability </a:t>
            </a:r>
          </a:p>
          <a:p>
            <a:pPr marL="285750" indent="-285750">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Q17/5 - Energy efficiency for the ICT sector and harmonization of environmental standards</a:t>
            </a:r>
          </a:p>
          <a:p>
            <a:pPr marL="285750" indent="-285750">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Q18/5 - Methodologies for the assessment of environmental impact of ICT </a:t>
            </a:r>
          </a:p>
          <a:p>
            <a:pPr marL="285750" indent="-285750">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Q19/5 - Power feeding systems</a:t>
            </a:r>
          </a:p>
          <a:p>
            <a:pPr>
              <a:defRPr/>
            </a:pPr>
            <a:endPar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endParaRPr>
          </a:p>
        </p:txBody>
      </p:sp>
      <p:sp>
        <p:nvSpPr>
          <p:cNvPr id="12" name="Title 1"/>
          <p:cNvSpPr txBox="1">
            <a:spLocks/>
          </p:cNvSpPr>
          <p:nvPr/>
        </p:nvSpPr>
        <p:spPr bwMode="auto">
          <a:xfrm>
            <a:off x="0" y="0"/>
            <a:ext cx="2844800" cy="1323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rPr>
              <a:t>Forum on Energy Efficiency and Future Network Infrastructure</a:t>
            </a:r>
            <a:endParaRPr kumimoji="0" lang="en-US" altLang="en-US" sz="2000" b="0"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7938" y="-11113"/>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11267" name="Rectangle 5"/>
          <p:cNvSpPr>
            <a:spLocks noChangeArrowheads="1"/>
          </p:cNvSpPr>
          <p:nvPr/>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11268" name="16 Imagen"/>
          <p:cNvPicPr>
            <a:picLocks noChangeAspect="1"/>
          </p:cNvPicPr>
          <p:nvPr/>
        </p:nvPicPr>
        <p:blipFill>
          <a:blip r:embed="rId3" cstate="print"/>
          <a:srcRect/>
          <a:stretch>
            <a:fillRect/>
          </a:stretch>
        </p:blipFill>
        <p:spPr bwMode="auto">
          <a:xfrm>
            <a:off x="8351838" y="146050"/>
            <a:ext cx="744537" cy="441325"/>
          </a:xfrm>
          <a:prstGeom prst="rect">
            <a:avLst/>
          </a:prstGeom>
          <a:noFill/>
          <a:ln w="9525">
            <a:noFill/>
            <a:miter lim="800000"/>
            <a:headEnd/>
            <a:tailEnd/>
          </a:ln>
        </p:spPr>
      </p:pic>
      <p:pic>
        <p:nvPicPr>
          <p:cNvPr id="11270" name="Picture 5"/>
          <p:cNvPicPr>
            <a:picLocks noChangeAspect="1"/>
          </p:cNvPicPr>
          <p:nvPr/>
        </p:nvPicPr>
        <p:blipFill>
          <a:blip r:embed="rId4" cstate="print"/>
          <a:srcRect/>
          <a:stretch>
            <a:fillRect/>
          </a:stretch>
        </p:blipFill>
        <p:spPr bwMode="auto">
          <a:xfrm>
            <a:off x="4164013" y="0"/>
            <a:ext cx="4133850" cy="957263"/>
          </a:xfrm>
          <a:prstGeom prst="rect">
            <a:avLst/>
          </a:prstGeom>
          <a:noFill/>
          <a:ln w="9525">
            <a:noFill/>
            <a:miter lim="800000"/>
            <a:headEnd/>
            <a:tailEnd/>
          </a:ln>
        </p:spPr>
      </p:pic>
      <p:pic>
        <p:nvPicPr>
          <p:cNvPr id="11271" name="Picture 6"/>
          <p:cNvPicPr>
            <a:picLocks noChangeAspect="1"/>
          </p:cNvPicPr>
          <p:nvPr/>
        </p:nvPicPr>
        <p:blipFill>
          <a:blip r:embed="rId5" cstate="print"/>
          <a:srcRect/>
          <a:stretch>
            <a:fillRect/>
          </a:stretch>
        </p:blipFill>
        <p:spPr bwMode="auto">
          <a:xfrm>
            <a:off x="-323850" y="5459413"/>
            <a:ext cx="4295775" cy="1409700"/>
          </a:xfrm>
          <a:prstGeom prst="rect">
            <a:avLst/>
          </a:prstGeom>
          <a:noFill/>
          <a:ln w="9525">
            <a:noFill/>
            <a:miter lim="800000"/>
            <a:headEnd/>
            <a:tailEnd/>
          </a:ln>
        </p:spPr>
      </p:pic>
      <p:sp>
        <p:nvSpPr>
          <p:cNvPr id="11272" name="Rectangle 4"/>
          <p:cNvSpPr>
            <a:spLocks noChangeArrowheads="1"/>
          </p:cNvSpPr>
          <p:nvPr/>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11273" name="Picture 7"/>
          <p:cNvPicPr>
            <a:picLocks noChangeAspect="1"/>
          </p:cNvPicPr>
          <p:nvPr/>
        </p:nvPicPr>
        <p:blipFill>
          <a:blip r:embed="rId6" cstate="print"/>
          <a:srcRect/>
          <a:stretch>
            <a:fillRect/>
          </a:stretch>
        </p:blipFill>
        <p:spPr bwMode="auto">
          <a:xfrm>
            <a:off x="2511425" y="6535738"/>
            <a:ext cx="981075" cy="333375"/>
          </a:xfrm>
          <a:prstGeom prst="rect">
            <a:avLst/>
          </a:prstGeom>
          <a:noFill/>
          <a:ln w="9525">
            <a:noFill/>
            <a:miter lim="800000"/>
            <a:headEnd/>
            <a:tailEnd/>
          </a:ln>
        </p:spPr>
      </p:pic>
      <p:sp>
        <p:nvSpPr>
          <p:cNvPr id="10" name="TextBox 2"/>
          <p:cNvSpPr txBox="1">
            <a:spLocks noChangeArrowheads="1"/>
          </p:cNvSpPr>
          <p:nvPr/>
        </p:nvSpPr>
        <p:spPr bwMode="auto">
          <a:xfrm>
            <a:off x="827088" y="1166813"/>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sz="2400" b="1" kern="0" dirty="0" smtClean="0">
                <a:solidFill>
                  <a:srgbClr val="134F0F"/>
                </a:solidFill>
                <a:latin typeface="Gisha" panose="020B0502040204020203" pitchFamily="34" charset="-79"/>
                <a:ea typeface="+mj-ea"/>
                <a:cs typeface="Gisha" panose="020B0502040204020203" pitchFamily="34" charset="-79"/>
              </a:rPr>
              <a:t>Highlights on deliverables</a:t>
            </a:r>
            <a:endParaRPr lang="en-US" altLang="en-US" sz="2400" b="1" kern="0" dirty="0">
              <a:solidFill>
                <a:srgbClr val="134F0F"/>
              </a:solidFill>
              <a:latin typeface="Gisha" panose="020B0502040204020203" pitchFamily="34" charset="-79"/>
              <a:ea typeface="+mj-ea"/>
              <a:cs typeface="Gisha" panose="020B0502040204020203" pitchFamily="34" charset="-79"/>
            </a:endParaRPr>
          </a:p>
        </p:txBody>
      </p:sp>
      <p:sp>
        <p:nvSpPr>
          <p:cNvPr id="11275" name="Rectangle 3"/>
          <p:cNvSpPr txBox="1">
            <a:spLocks noChangeArrowheads="1"/>
          </p:cNvSpPr>
          <p:nvPr/>
        </p:nvSpPr>
        <p:spPr bwMode="auto">
          <a:xfrm>
            <a:off x="260350" y="1493838"/>
            <a:ext cx="8623300" cy="431800"/>
          </a:xfrm>
          <a:prstGeom prst="rect">
            <a:avLst/>
          </a:prstGeom>
          <a:noFill/>
          <a:ln w="9525">
            <a:noFill/>
            <a:miter lim="800000"/>
            <a:headEnd/>
            <a:tailEnd/>
          </a:ln>
        </p:spPr>
        <p:txBody>
          <a:bodyPr anchor="b"/>
          <a:lstStyle/>
          <a:p>
            <a:pPr marL="285750" indent="-285750" algn="ctr">
              <a:spcBef>
                <a:spcPct val="25000"/>
              </a:spcBef>
              <a:spcAft>
                <a:spcPct val="25000"/>
              </a:spcAft>
              <a:buClr>
                <a:srgbClr val="0E438A"/>
              </a:buClr>
              <a:buSzPct val="110000"/>
              <a:buFont typeface="Wingdings" pitchFamily="2" charset="2"/>
              <a:buNone/>
            </a:pPr>
            <a:r>
              <a:rPr lang="en-US" altLang="en-US" sz="1600" b="1">
                <a:solidFill>
                  <a:schemeClr val="tx1"/>
                </a:solidFill>
                <a:cs typeface="Gisha" pitchFamily="34" charset="-79"/>
              </a:rPr>
              <a:t>Climate change adaptation</a:t>
            </a:r>
          </a:p>
        </p:txBody>
      </p:sp>
      <p:sp>
        <p:nvSpPr>
          <p:cNvPr id="18" name="Rectangle 17"/>
          <p:cNvSpPr/>
          <p:nvPr/>
        </p:nvSpPr>
        <p:spPr>
          <a:xfrm>
            <a:off x="323850" y="2133600"/>
            <a:ext cx="8351838" cy="1027113"/>
          </a:xfrm>
          <a:prstGeom prst="rect">
            <a:avLst/>
          </a:prstGeom>
        </p:spPr>
        <p:txBody>
          <a:bodyPr>
            <a:spAutoFit/>
          </a:bodyPr>
          <a:lstStyle/>
          <a:p>
            <a:pPr marL="342900" indent="-342900">
              <a:lnSpc>
                <a:spcPct val="90000"/>
              </a:lnSpc>
              <a:spcBef>
                <a:spcPct val="20000"/>
              </a:spcBef>
              <a:buClr>
                <a:srgbClr val="006000"/>
              </a:buClr>
              <a:buSzPct val="110000"/>
              <a:buFont typeface="Wingdings" panose="05000000000000000000" pitchFamily="2" charset="2"/>
              <a:buChar char="§"/>
              <a:defRPr/>
            </a:pPr>
            <a:r>
              <a:rPr lang="en-US" sz="1600" b="1" dirty="0">
                <a:solidFill>
                  <a:schemeClr val="tx1"/>
                </a:solidFill>
                <a:latin typeface="Gisha" panose="020B0502040204020203" pitchFamily="34" charset="-79"/>
                <a:cs typeface="Gisha" panose="020B0502040204020203" pitchFamily="34" charset="-79"/>
              </a:rPr>
              <a:t>New Recommendation  ITU-T L.1500 </a:t>
            </a:r>
            <a:r>
              <a:rPr lang="en-US" sz="1600" dirty="0">
                <a:solidFill>
                  <a:schemeClr val="tx1"/>
                </a:solidFill>
                <a:latin typeface="Gisha" panose="020B0502040204020203" pitchFamily="34" charset="-79"/>
                <a:cs typeface="Gisha" panose="020B0502040204020203" pitchFamily="34" charset="-79"/>
              </a:rPr>
              <a:t>- Framework for information and communication technologies (ICTs) and adaptation to the effects of climate change (</a:t>
            </a:r>
            <a:r>
              <a:rPr lang="en-US" sz="1600" i="1" dirty="0">
                <a:solidFill>
                  <a:schemeClr val="tx1"/>
                </a:solidFill>
                <a:latin typeface="Gisha" panose="020B0502040204020203" pitchFamily="34" charset="-79"/>
                <a:cs typeface="Gisha" panose="020B0502040204020203" pitchFamily="34" charset="-79"/>
              </a:rPr>
              <a:t>consented</a:t>
            </a:r>
            <a:r>
              <a:rPr lang="en-US" sz="1600" dirty="0">
                <a:solidFill>
                  <a:schemeClr val="tx1"/>
                </a:solidFill>
                <a:latin typeface="Gisha" panose="020B0502040204020203" pitchFamily="34" charset="-79"/>
                <a:cs typeface="Gisha" panose="020B0502040204020203" pitchFamily="34" charset="-79"/>
              </a:rPr>
              <a:t>)</a:t>
            </a:r>
          </a:p>
          <a:p>
            <a:pPr>
              <a:lnSpc>
                <a:spcPct val="90000"/>
              </a:lnSpc>
              <a:spcBef>
                <a:spcPct val="20000"/>
              </a:spcBef>
              <a:buClr>
                <a:srgbClr val="006000"/>
              </a:buClr>
              <a:buSzPct val="110000"/>
              <a:defRPr/>
            </a:pPr>
            <a:endParaRPr lang="en-US" sz="1600" dirty="0">
              <a:solidFill>
                <a:schemeClr val="tx1"/>
              </a:solidFill>
              <a:latin typeface="Gisha" panose="020B0502040204020203" pitchFamily="34" charset="-79"/>
              <a:cs typeface="Gisha" panose="020B0502040204020203" pitchFamily="34" charset="-79"/>
            </a:endParaRPr>
          </a:p>
        </p:txBody>
      </p:sp>
      <p:pic>
        <p:nvPicPr>
          <p:cNvPr id="11277" name="Picture 4"/>
          <p:cNvPicPr>
            <a:picLocks noChangeAspect="1" noChangeArrowheads="1"/>
          </p:cNvPicPr>
          <p:nvPr/>
        </p:nvPicPr>
        <p:blipFill>
          <a:blip r:embed="rId7" cstate="print"/>
          <a:srcRect/>
          <a:stretch>
            <a:fillRect/>
          </a:stretch>
        </p:blipFill>
        <p:spPr bwMode="auto">
          <a:xfrm>
            <a:off x="6051550" y="3422650"/>
            <a:ext cx="2659063" cy="1506538"/>
          </a:xfrm>
          <a:prstGeom prst="rect">
            <a:avLst/>
          </a:prstGeom>
          <a:noFill/>
          <a:ln w="9525">
            <a:noFill/>
            <a:miter lim="800000"/>
            <a:headEnd/>
            <a:tailEnd/>
          </a:ln>
        </p:spPr>
      </p:pic>
      <p:sp>
        <p:nvSpPr>
          <p:cNvPr id="11278" name="Rectangle 19"/>
          <p:cNvSpPr>
            <a:spLocks noChangeArrowheads="1"/>
          </p:cNvSpPr>
          <p:nvPr/>
        </p:nvSpPr>
        <p:spPr bwMode="auto">
          <a:xfrm>
            <a:off x="-36513" y="2997200"/>
            <a:ext cx="5978526" cy="2184400"/>
          </a:xfrm>
          <a:prstGeom prst="rect">
            <a:avLst/>
          </a:prstGeom>
          <a:noFill/>
          <a:ln w="9525">
            <a:noFill/>
            <a:miter lim="800000"/>
            <a:headEnd/>
            <a:tailEnd/>
          </a:ln>
        </p:spPr>
        <p:txBody>
          <a:bodyPr>
            <a:spAutoFit/>
          </a:bodyPr>
          <a:lstStyle/>
          <a:p>
            <a:pPr marL="800100" lvl="1" indent="-342900">
              <a:lnSpc>
                <a:spcPct val="90000"/>
              </a:lnSpc>
              <a:spcBef>
                <a:spcPct val="20000"/>
              </a:spcBef>
              <a:buClr>
                <a:srgbClr val="006000"/>
              </a:buClr>
              <a:buSzPct val="110000"/>
              <a:buFont typeface="Wingdings" pitchFamily="2" charset="2"/>
              <a:buChar char="Ø"/>
            </a:pPr>
            <a:r>
              <a:rPr lang="en-US" altLang="en-US" sz="1600" b="1">
                <a:solidFill>
                  <a:schemeClr val="tx1"/>
                </a:solidFill>
                <a:latin typeface="Gisha" pitchFamily="34" charset="-79"/>
                <a:cs typeface="Gisha" pitchFamily="34" charset="-79"/>
              </a:rPr>
              <a:t>Recommendation ITU-T L.1501 </a:t>
            </a:r>
            <a:r>
              <a:rPr lang="en-US" altLang="en-US" sz="1600">
                <a:solidFill>
                  <a:schemeClr val="tx1"/>
                </a:solidFill>
                <a:latin typeface="Gisha" pitchFamily="34" charset="-79"/>
                <a:cs typeface="Gisha" pitchFamily="34" charset="-79"/>
              </a:rPr>
              <a:t>- on how countries can utilize ICTs to adapt to the effects of climate change (</a:t>
            </a:r>
            <a:r>
              <a:rPr lang="en-US" altLang="en-US" sz="1600" i="1">
                <a:solidFill>
                  <a:schemeClr val="tx1"/>
                </a:solidFill>
                <a:latin typeface="Gisha" pitchFamily="34" charset="-79"/>
                <a:cs typeface="Gisha" pitchFamily="34" charset="-79"/>
              </a:rPr>
              <a:t>consented</a:t>
            </a:r>
            <a:r>
              <a:rPr lang="en-US" altLang="en-US" sz="1600">
                <a:solidFill>
                  <a:schemeClr val="tx1"/>
                </a:solidFill>
                <a:latin typeface="Gisha" pitchFamily="34" charset="-79"/>
                <a:cs typeface="Gisha" pitchFamily="34" charset="-79"/>
              </a:rPr>
              <a:t>) </a:t>
            </a:r>
          </a:p>
          <a:p>
            <a:pPr marL="800100" lvl="1" indent="-342900">
              <a:lnSpc>
                <a:spcPct val="90000"/>
              </a:lnSpc>
              <a:spcBef>
                <a:spcPct val="20000"/>
              </a:spcBef>
              <a:buClr>
                <a:srgbClr val="006000"/>
              </a:buClr>
              <a:buSzPct val="110000"/>
              <a:buFont typeface="Wingdings" pitchFamily="2" charset="2"/>
              <a:buChar char="Ø"/>
            </a:pPr>
            <a:r>
              <a:rPr lang="en-US" altLang="en-US" sz="1600" b="1">
                <a:solidFill>
                  <a:schemeClr val="tx1"/>
                </a:solidFill>
                <a:latin typeface="Gisha" pitchFamily="34" charset="-79"/>
                <a:cs typeface="Gisha" pitchFamily="34" charset="-79"/>
              </a:rPr>
              <a:t>Recommendation ITU-T L.Infrastructure_Adaptation</a:t>
            </a:r>
            <a:r>
              <a:rPr lang="en-US" altLang="en-US" sz="1600">
                <a:solidFill>
                  <a:schemeClr val="tx1"/>
                </a:solidFill>
                <a:latin typeface="Gisha" pitchFamily="34" charset="-79"/>
                <a:cs typeface="Gisha" pitchFamily="34" charset="-79"/>
              </a:rPr>
              <a:t> - on adapting the ICT infrastructure to the effects of climate change (</a:t>
            </a:r>
            <a:r>
              <a:rPr lang="en-US" altLang="en-US" sz="1600" i="1">
                <a:solidFill>
                  <a:schemeClr val="tx1"/>
                </a:solidFill>
                <a:latin typeface="Gisha" pitchFamily="34" charset="-79"/>
                <a:cs typeface="Gisha" pitchFamily="34" charset="-79"/>
              </a:rPr>
              <a:t>under development</a:t>
            </a:r>
            <a:r>
              <a:rPr lang="en-US" altLang="en-US" sz="1600">
                <a:solidFill>
                  <a:schemeClr val="tx1"/>
                </a:solidFill>
                <a:latin typeface="Gisha" pitchFamily="34" charset="-79"/>
                <a:cs typeface="Gisha" pitchFamily="34" charset="-79"/>
              </a:rPr>
              <a:t>)</a:t>
            </a:r>
          </a:p>
          <a:p>
            <a:pPr marL="800100" lvl="1" indent="-342900">
              <a:lnSpc>
                <a:spcPct val="90000"/>
              </a:lnSpc>
              <a:spcBef>
                <a:spcPct val="20000"/>
              </a:spcBef>
              <a:buClr>
                <a:srgbClr val="006000"/>
              </a:buClr>
              <a:buSzPct val="110000"/>
              <a:buFont typeface="Wingdings" pitchFamily="2" charset="2"/>
              <a:buChar char="Ø"/>
            </a:pPr>
            <a:r>
              <a:rPr lang="en-US" altLang="en-US" sz="1600" b="1">
                <a:solidFill>
                  <a:schemeClr val="tx1"/>
                </a:solidFill>
                <a:latin typeface="Gisha" pitchFamily="34" charset="-79"/>
                <a:cs typeface="Gisha" pitchFamily="34" charset="-79"/>
              </a:rPr>
              <a:t>Recommendation ITU-T L.Cities_Adaptation </a:t>
            </a:r>
            <a:r>
              <a:rPr lang="en-US" altLang="en-US" sz="1600">
                <a:solidFill>
                  <a:schemeClr val="tx1"/>
                </a:solidFill>
                <a:latin typeface="Gisha" pitchFamily="34" charset="-79"/>
                <a:cs typeface="Gisha" pitchFamily="34" charset="-79"/>
              </a:rPr>
              <a:t>- on how ICTs can help cities to adapt to the effects of climate change (</a:t>
            </a:r>
            <a:r>
              <a:rPr lang="en-US" altLang="en-US" sz="1600" i="1">
                <a:solidFill>
                  <a:schemeClr val="tx1"/>
                </a:solidFill>
                <a:latin typeface="Gisha" pitchFamily="34" charset="-79"/>
                <a:cs typeface="Gisha" pitchFamily="34" charset="-79"/>
              </a:rPr>
              <a:t>under development</a:t>
            </a:r>
            <a:r>
              <a:rPr lang="en-US" altLang="en-US" sz="1600">
                <a:solidFill>
                  <a:schemeClr val="tx1"/>
                </a:solidFill>
                <a:latin typeface="Gisha" pitchFamily="34" charset="-79"/>
                <a:cs typeface="Gisha" pitchFamily="34" charset="-79"/>
              </a:rPr>
              <a:t>)</a:t>
            </a:r>
          </a:p>
        </p:txBody>
      </p:sp>
      <p:sp>
        <p:nvSpPr>
          <p:cNvPr id="16" name="Title 1"/>
          <p:cNvSpPr txBox="1">
            <a:spLocks/>
          </p:cNvSpPr>
          <p:nvPr/>
        </p:nvSpPr>
        <p:spPr bwMode="auto">
          <a:xfrm>
            <a:off x="0" y="0"/>
            <a:ext cx="2844800" cy="1323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rPr>
              <a:t>Forum on Energy Efficiency and Future Network Infrastructure</a:t>
            </a:r>
            <a:endParaRPr kumimoji="0" lang="en-US" altLang="en-US" sz="2000" b="0"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7938" y="-11113"/>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13315" name="Rectangle 5"/>
          <p:cNvSpPr>
            <a:spLocks noChangeArrowheads="1"/>
          </p:cNvSpPr>
          <p:nvPr/>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13316" name="16 Imagen"/>
          <p:cNvPicPr>
            <a:picLocks noChangeAspect="1"/>
          </p:cNvPicPr>
          <p:nvPr/>
        </p:nvPicPr>
        <p:blipFill>
          <a:blip r:embed="rId3" cstate="print"/>
          <a:srcRect/>
          <a:stretch>
            <a:fillRect/>
          </a:stretch>
        </p:blipFill>
        <p:spPr bwMode="auto">
          <a:xfrm>
            <a:off x="8351838" y="146050"/>
            <a:ext cx="744537" cy="441325"/>
          </a:xfrm>
          <a:prstGeom prst="rect">
            <a:avLst/>
          </a:prstGeom>
          <a:noFill/>
          <a:ln w="9525">
            <a:noFill/>
            <a:miter lim="800000"/>
            <a:headEnd/>
            <a:tailEnd/>
          </a:ln>
        </p:spPr>
      </p:pic>
      <p:pic>
        <p:nvPicPr>
          <p:cNvPr id="13318" name="Picture 5"/>
          <p:cNvPicPr>
            <a:picLocks noChangeAspect="1"/>
          </p:cNvPicPr>
          <p:nvPr/>
        </p:nvPicPr>
        <p:blipFill>
          <a:blip r:embed="rId4" cstate="print"/>
          <a:srcRect/>
          <a:stretch>
            <a:fillRect/>
          </a:stretch>
        </p:blipFill>
        <p:spPr bwMode="auto">
          <a:xfrm>
            <a:off x="4164013" y="0"/>
            <a:ext cx="4133850" cy="957263"/>
          </a:xfrm>
          <a:prstGeom prst="rect">
            <a:avLst/>
          </a:prstGeom>
          <a:noFill/>
          <a:ln w="9525">
            <a:noFill/>
            <a:miter lim="800000"/>
            <a:headEnd/>
            <a:tailEnd/>
          </a:ln>
        </p:spPr>
      </p:pic>
      <p:pic>
        <p:nvPicPr>
          <p:cNvPr id="13319" name="Picture 6"/>
          <p:cNvPicPr>
            <a:picLocks noChangeAspect="1"/>
          </p:cNvPicPr>
          <p:nvPr/>
        </p:nvPicPr>
        <p:blipFill>
          <a:blip r:embed="rId5" cstate="print"/>
          <a:srcRect/>
          <a:stretch>
            <a:fillRect/>
          </a:stretch>
        </p:blipFill>
        <p:spPr bwMode="auto">
          <a:xfrm>
            <a:off x="-323850" y="5459413"/>
            <a:ext cx="4295775" cy="1409700"/>
          </a:xfrm>
          <a:prstGeom prst="rect">
            <a:avLst/>
          </a:prstGeom>
          <a:noFill/>
          <a:ln w="9525">
            <a:noFill/>
            <a:miter lim="800000"/>
            <a:headEnd/>
            <a:tailEnd/>
          </a:ln>
        </p:spPr>
      </p:pic>
      <p:sp>
        <p:nvSpPr>
          <p:cNvPr id="13320" name="Rectangle 4"/>
          <p:cNvSpPr>
            <a:spLocks noChangeArrowheads="1"/>
          </p:cNvSpPr>
          <p:nvPr/>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13321" name="Picture 7"/>
          <p:cNvPicPr>
            <a:picLocks noChangeAspect="1"/>
          </p:cNvPicPr>
          <p:nvPr/>
        </p:nvPicPr>
        <p:blipFill>
          <a:blip r:embed="rId6" cstate="print"/>
          <a:srcRect/>
          <a:stretch>
            <a:fillRect/>
          </a:stretch>
        </p:blipFill>
        <p:spPr bwMode="auto">
          <a:xfrm>
            <a:off x="2511425" y="6535738"/>
            <a:ext cx="981075" cy="333375"/>
          </a:xfrm>
          <a:prstGeom prst="rect">
            <a:avLst/>
          </a:prstGeom>
          <a:noFill/>
          <a:ln w="9525">
            <a:noFill/>
            <a:miter lim="800000"/>
            <a:headEnd/>
            <a:tailEnd/>
          </a:ln>
        </p:spPr>
      </p:pic>
      <p:sp>
        <p:nvSpPr>
          <p:cNvPr id="10" name="TextBox 2"/>
          <p:cNvSpPr txBox="1">
            <a:spLocks noChangeArrowheads="1"/>
          </p:cNvSpPr>
          <p:nvPr/>
        </p:nvSpPr>
        <p:spPr bwMode="auto">
          <a:xfrm>
            <a:off x="827088" y="1166813"/>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sz="2400" b="1" kern="0" dirty="0" smtClean="0">
                <a:solidFill>
                  <a:srgbClr val="134F0F"/>
                </a:solidFill>
                <a:latin typeface="Gisha" panose="020B0502040204020203" pitchFamily="34" charset="-79"/>
                <a:ea typeface="+mj-ea"/>
                <a:cs typeface="Gisha" panose="020B0502040204020203" pitchFamily="34" charset="-79"/>
              </a:rPr>
              <a:t>Highlights on deliverables</a:t>
            </a:r>
            <a:endParaRPr lang="en-US" altLang="en-US" sz="2400" b="1" kern="0" dirty="0">
              <a:solidFill>
                <a:srgbClr val="134F0F"/>
              </a:solidFill>
              <a:latin typeface="Gisha" panose="020B0502040204020203" pitchFamily="34" charset="-79"/>
              <a:ea typeface="+mj-ea"/>
              <a:cs typeface="Gisha" panose="020B0502040204020203" pitchFamily="34" charset="-79"/>
            </a:endParaRPr>
          </a:p>
        </p:txBody>
      </p:sp>
      <p:pic>
        <p:nvPicPr>
          <p:cNvPr id="13323" name="Picture 2" descr="C:\Documents and Settings\bueti\My Documents\My Pictures\eaton-hp-future-data-center.jpg"/>
          <p:cNvPicPr>
            <a:picLocks noChangeAspect="1" noChangeArrowheads="1"/>
          </p:cNvPicPr>
          <p:nvPr/>
        </p:nvPicPr>
        <p:blipFill>
          <a:blip r:embed="rId7" cstate="print"/>
          <a:srcRect/>
          <a:stretch>
            <a:fillRect/>
          </a:stretch>
        </p:blipFill>
        <p:spPr bwMode="auto">
          <a:xfrm>
            <a:off x="723900" y="3230563"/>
            <a:ext cx="3859213" cy="2286000"/>
          </a:xfrm>
          <a:prstGeom prst="rect">
            <a:avLst/>
          </a:prstGeom>
          <a:noFill/>
          <a:ln w="9525">
            <a:noFill/>
            <a:miter lim="800000"/>
            <a:headEnd/>
            <a:tailEnd/>
          </a:ln>
        </p:spPr>
      </p:pic>
      <p:sp>
        <p:nvSpPr>
          <p:cNvPr id="25" name="Title 1"/>
          <p:cNvSpPr>
            <a:spLocks noGrp="1"/>
          </p:cNvSpPr>
          <p:nvPr>
            <p:ph type="title"/>
          </p:nvPr>
        </p:nvSpPr>
        <p:spPr>
          <a:xfrm>
            <a:off x="4946650" y="3230563"/>
            <a:ext cx="3600450" cy="2286000"/>
          </a:xfrm>
          <a:solidFill>
            <a:srgbClr val="92D050"/>
          </a:solidFill>
        </p:spPr>
        <p:txBody>
          <a:bodyPr/>
          <a:lstStyle/>
          <a:p>
            <a:pPr>
              <a:defRPr/>
            </a:pPr>
            <a:r>
              <a:rPr lang="en-US" altLang="en-US" sz="2000" b="0" kern="1200" dirty="0">
                <a:solidFill>
                  <a:schemeClr val="tx1"/>
                </a:solidFill>
                <a:latin typeface="Cambria" panose="02040503050406030204" pitchFamily="18" charset="0"/>
                <a:ea typeface="宋体" panose="02010600030101010101" pitchFamily="2" charset="-122"/>
                <a:cs typeface="Microsoft Sans Serif" panose="020B0604020202020204" pitchFamily="34" charset="0"/>
              </a:rPr>
              <a:t>For example, applying best practices to </a:t>
            </a:r>
            <a:r>
              <a:rPr lang="en-US" altLang="en-US" sz="2000" kern="1200" dirty="0">
                <a:solidFill>
                  <a:schemeClr val="tx1"/>
                </a:solidFill>
                <a:latin typeface="Cambria" panose="02040503050406030204" pitchFamily="18" charset="0"/>
                <a:ea typeface="宋体" panose="02010600030101010101" pitchFamily="2" charset="-122"/>
                <a:cs typeface="Microsoft Sans Serif" panose="020B0604020202020204" pitchFamily="34" charset="0"/>
              </a:rPr>
              <a:t>cooling </a:t>
            </a:r>
            <a:r>
              <a:rPr lang="en-US" altLang="en-US" sz="2000" b="0" kern="1200" dirty="0">
                <a:solidFill>
                  <a:schemeClr val="tx1"/>
                </a:solidFill>
                <a:latin typeface="Cambria" panose="02040503050406030204" pitchFamily="18" charset="0"/>
                <a:ea typeface="宋体" panose="02010600030101010101" pitchFamily="2" charset="-122"/>
                <a:cs typeface="Microsoft Sans Serif" panose="020B0604020202020204" pitchFamily="34" charset="0"/>
              </a:rPr>
              <a:t>could</a:t>
            </a:r>
            <a:r>
              <a:rPr lang="en-US" altLang="en-US" sz="2000" kern="1200" dirty="0">
                <a:solidFill>
                  <a:schemeClr val="tx1"/>
                </a:solidFill>
                <a:latin typeface="Cambria" panose="02040503050406030204" pitchFamily="18" charset="0"/>
                <a:ea typeface="宋体" panose="02010600030101010101" pitchFamily="2" charset="-122"/>
                <a:cs typeface="Microsoft Sans Serif" panose="020B0604020202020204" pitchFamily="34" charset="0"/>
              </a:rPr>
              <a:t> reduce the energy consumption </a:t>
            </a:r>
            <a:r>
              <a:rPr lang="en-US" altLang="en-US" sz="2000" b="0" kern="1200" dirty="0">
                <a:solidFill>
                  <a:schemeClr val="tx1"/>
                </a:solidFill>
                <a:latin typeface="Cambria" panose="02040503050406030204" pitchFamily="18" charset="0"/>
                <a:ea typeface="宋体" panose="02010600030101010101" pitchFamily="2" charset="-122"/>
                <a:cs typeface="Microsoft Sans Serif" panose="020B0604020202020204" pitchFamily="34" charset="0"/>
              </a:rPr>
              <a:t>of a typical data </a:t>
            </a:r>
            <a:r>
              <a:rPr lang="en-US" altLang="en-US" sz="2000" b="0" kern="1200" dirty="0" err="1">
                <a:solidFill>
                  <a:schemeClr val="tx1"/>
                </a:solidFill>
                <a:latin typeface="Cambria" panose="02040503050406030204" pitchFamily="18" charset="0"/>
                <a:ea typeface="宋体" panose="02010600030101010101" pitchFamily="2" charset="-122"/>
                <a:cs typeface="Microsoft Sans Serif" panose="020B0604020202020204" pitchFamily="34" charset="0"/>
              </a:rPr>
              <a:t>centre</a:t>
            </a:r>
            <a:r>
              <a:rPr lang="en-US" altLang="en-US" sz="2000" b="0" kern="1200" dirty="0">
                <a:solidFill>
                  <a:schemeClr val="tx1"/>
                </a:solidFill>
                <a:latin typeface="Cambria" panose="02040503050406030204" pitchFamily="18" charset="0"/>
                <a:ea typeface="宋体" panose="02010600030101010101" pitchFamily="2" charset="-122"/>
                <a:cs typeface="Microsoft Sans Serif" panose="020B0604020202020204" pitchFamily="34" charset="0"/>
              </a:rPr>
              <a:t> </a:t>
            </a:r>
            <a:r>
              <a:rPr lang="en-US" altLang="en-US" sz="2000" kern="1200" dirty="0">
                <a:solidFill>
                  <a:schemeClr val="tx1"/>
                </a:solidFill>
                <a:latin typeface="Cambria" panose="02040503050406030204" pitchFamily="18" charset="0"/>
                <a:ea typeface="宋体" panose="02010600030101010101" pitchFamily="2" charset="-122"/>
                <a:cs typeface="Microsoft Sans Serif" panose="020B0604020202020204" pitchFamily="34" charset="0"/>
              </a:rPr>
              <a:t>by more than 50%. </a:t>
            </a:r>
          </a:p>
        </p:txBody>
      </p:sp>
      <p:sp>
        <p:nvSpPr>
          <p:cNvPr id="26" name="Content Placeholder 2"/>
          <p:cNvSpPr>
            <a:spLocks noGrp="1"/>
          </p:cNvSpPr>
          <p:nvPr>
            <p:ph idx="1"/>
          </p:nvPr>
        </p:nvSpPr>
        <p:spPr>
          <a:xfrm>
            <a:off x="723900" y="2085975"/>
            <a:ext cx="7772400" cy="766763"/>
          </a:xfrm>
        </p:spPr>
        <p:txBody>
          <a:bodyPr/>
          <a:lstStyle/>
          <a:p>
            <a:pPr marL="0" indent="0">
              <a:lnSpc>
                <a:spcPct val="90000"/>
              </a:lnSpc>
              <a:buClr>
                <a:srgbClr val="006000"/>
              </a:buClr>
              <a:buFont typeface="Wingdings" pitchFamily="2" charset="2"/>
              <a:buNone/>
              <a:defRPr/>
            </a:pPr>
            <a:r>
              <a:rPr lang="en-US" sz="1600" b="1" kern="1200" dirty="0">
                <a:solidFill>
                  <a:schemeClr val="tx1"/>
                </a:solidFill>
                <a:latin typeface="Gisha" panose="020B0502040204020203" pitchFamily="34" charset="-79"/>
                <a:ea typeface="宋体" panose="02010600030101010101" pitchFamily="2" charset="-122"/>
                <a:cs typeface="Gisha" panose="020B0502040204020203" pitchFamily="34" charset="-79"/>
              </a:rPr>
              <a:t>Recommendation ITU-T </a:t>
            </a:r>
            <a:r>
              <a:rPr lang="en-US" sz="1600" b="1"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L.1300rev</a:t>
            </a:r>
            <a:endPar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endParaRPr>
          </a:p>
          <a:p>
            <a:pPr>
              <a:lnSpc>
                <a:spcPct val="90000"/>
              </a:lnSpc>
              <a:buClr>
                <a:srgbClr val="006000"/>
              </a:buClr>
              <a:defRPr/>
            </a:pPr>
            <a:r>
              <a:rPr lang="en-US" sz="16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Best </a:t>
            </a: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practices related to optimum design and construction;</a:t>
            </a:r>
          </a:p>
          <a:p>
            <a:pPr>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Efficient use and management of data </a:t>
            </a:r>
            <a:r>
              <a:rPr lang="en-US" sz="1600" kern="1200" dirty="0" err="1">
                <a:solidFill>
                  <a:schemeClr val="tx1"/>
                </a:solidFill>
                <a:latin typeface="Gisha" panose="020B0502040204020203" pitchFamily="34" charset="-79"/>
                <a:ea typeface="宋体" panose="02010600030101010101" pitchFamily="2" charset="-122"/>
                <a:cs typeface="Gisha" panose="020B0502040204020203" pitchFamily="34" charset="-79"/>
              </a:rPr>
              <a:t>centres</a:t>
            </a: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 taking into account both power and cooling equipment. </a:t>
            </a:r>
          </a:p>
        </p:txBody>
      </p:sp>
      <p:sp>
        <p:nvSpPr>
          <p:cNvPr id="13326" name="Rectangle 3"/>
          <p:cNvSpPr txBox="1">
            <a:spLocks noChangeArrowheads="1"/>
          </p:cNvSpPr>
          <p:nvPr/>
        </p:nvSpPr>
        <p:spPr bwMode="auto">
          <a:xfrm>
            <a:off x="2268538" y="1493838"/>
            <a:ext cx="4535487" cy="431800"/>
          </a:xfrm>
          <a:prstGeom prst="rect">
            <a:avLst/>
          </a:prstGeom>
          <a:noFill/>
          <a:ln w="9525">
            <a:noFill/>
            <a:miter lim="800000"/>
            <a:headEnd/>
            <a:tailEnd/>
          </a:ln>
        </p:spPr>
        <p:txBody>
          <a:bodyPr anchor="b"/>
          <a:lstStyle/>
          <a:p>
            <a:pPr marL="285750" indent="-285750" algn="ctr">
              <a:spcBef>
                <a:spcPct val="25000"/>
              </a:spcBef>
              <a:spcAft>
                <a:spcPct val="25000"/>
              </a:spcAft>
              <a:buClr>
                <a:srgbClr val="0E438A"/>
              </a:buClr>
              <a:buSzPct val="110000"/>
              <a:buFont typeface="Wingdings" pitchFamily="2" charset="2"/>
              <a:buNone/>
            </a:pPr>
            <a:r>
              <a:rPr lang="de-DE" altLang="en-US" sz="1600" b="1">
                <a:solidFill>
                  <a:schemeClr val="tx1"/>
                </a:solidFill>
                <a:cs typeface="Gisha" pitchFamily="34" charset="-79"/>
              </a:rPr>
              <a:t>Best practices for green data centres</a:t>
            </a:r>
          </a:p>
        </p:txBody>
      </p:sp>
      <p:sp>
        <p:nvSpPr>
          <p:cNvPr id="16" name="Title 1"/>
          <p:cNvSpPr txBox="1">
            <a:spLocks/>
          </p:cNvSpPr>
          <p:nvPr/>
        </p:nvSpPr>
        <p:spPr bwMode="auto">
          <a:xfrm>
            <a:off x="0" y="0"/>
            <a:ext cx="2844800" cy="1323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rPr>
              <a:t>Forum on Energy Efficiency and Future Network Infrastructure</a:t>
            </a:r>
            <a:endParaRPr kumimoji="0" lang="en-US" altLang="en-US" sz="2000" b="0"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7938" y="-11113"/>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15363" name="Rectangle 5"/>
          <p:cNvSpPr>
            <a:spLocks noChangeArrowheads="1"/>
          </p:cNvSpPr>
          <p:nvPr/>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15364" name="16 Imagen"/>
          <p:cNvPicPr>
            <a:picLocks noChangeAspect="1"/>
          </p:cNvPicPr>
          <p:nvPr/>
        </p:nvPicPr>
        <p:blipFill>
          <a:blip r:embed="rId3" cstate="print"/>
          <a:srcRect/>
          <a:stretch>
            <a:fillRect/>
          </a:stretch>
        </p:blipFill>
        <p:spPr bwMode="auto">
          <a:xfrm>
            <a:off x="8351838" y="146050"/>
            <a:ext cx="744537" cy="441325"/>
          </a:xfrm>
          <a:prstGeom prst="rect">
            <a:avLst/>
          </a:prstGeom>
          <a:noFill/>
          <a:ln w="9525">
            <a:noFill/>
            <a:miter lim="800000"/>
            <a:headEnd/>
            <a:tailEnd/>
          </a:ln>
        </p:spPr>
      </p:pic>
      <p:pic>
        <p:nvPicPr>
          <p:cNvPr id="15366" name="Picture 5"/>
          <p:cNvPicPr>
            <a:picLocks noChangeAspect="1"/>
          </p:cNvPicPr>
          <p:nvPr/>
        </p:nvPicPr>
        <p:blipFill>
          <a:blip r:embed="rId4" cstate="print"/>
          <a:srcRect/>
          <a:stretch>
            <a:fillRect/>
          </a:stretch>
        </p:blipFill>
        <p:spPr bwMode="auto">
          <a:xfrm>
            <a:off x="4164013" y="0"/>
            <a:ext cx="4133850" cy="957263"/>
          </a:xfrm>
          <a:prstGeom prst="rect">
            <a:avLst/>
          </a:prstGeom>
          <a:noFill/>
          <a:ln w="9525">
            <a:noFill/>
            <a:miter lim="800000"/>
            <a:headEnd/>
            <a:tailEnd/>
          </a:ln>
        </p:spPr>
      </p:pic>
      <p:pic>
        <p:nvPicPr>
          <p:cNvPr id="15367" name="Picture 6"/>
          <p:cNvPicPr>
            <a:picLocks noChangeAspect="1"/>
          </p:cNvPicPr>
          <p:nvPr/>
        </p:nvPicPr>
        <p:blipFill>
          <a:blip r:embed="rId5" cstate="print"/>
          <a:srcRect/>
          <a:stretch>
            <a:fillRect/>
          </a:stretch>
        </p:blipFill>
        <p:spPr bwMode="auto">
          <a:xfrm>
            <a:off x="-323850" y="5459413"/>
            <a:ext cx="4295775" cy="1409700"/>
          </a:xfrm>
          <a:prstGeom prst="rect">
            <a:avLst/>
          </a:prstGeom>
          <a:noFill/>
          <a:ln w="9525">
            <a:noFill/>
            <a:miter lim="800000"/>
            <a:headEnd/>
            <a:tailEnd/>
          </a:ln>
        </p:spPr>
      </p:pic>
      <p:sp>
        <p:nvSpPr>
          <p:cNvPr id="15368" name="Rectangle 4"/>
          <p:cNvSpPr>
            <a:spLocks noChangeArrowheads="1"/>
          </p:cNvSpPr>
          <p:nvPr/>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15369" name="Picture 7"/>
          <p:cNvPicPr>
            <a:picLocks noChangeAspect="1"/>
          </p:cNvPicPr>
          <p:nvPr/>
        </p:nvPicPr>
        <p:blipFill>
          <a:blip r:embed="rId6" cstate="print"/>
          <a:srcRect/>
          <a:stretch>
            <a:fillRect/>
          </a:stretch>
        </p:blipFill>
        <p:spPr bwMode="auto">
          <a:xfrm>
            <a:off x="2511425" y="6535738"/>
            <a:ext cx="981075" cy="333375"/>
          </a:xfrm>
          <a:prstGeom prst="rect">
            <a:avLst/>
          </a:prstGeom>
          <a:noFill/>
          <a:ln w="9525">
            <a:noFill/>
            <a:miter lim="800000"/>
            <a:headEnd/>
            <a:tailEnd/>
          </a:ln>
        </p:spPr>
      </p:pic>
      <p:sp>
        <p:nvSpPr>
          <p:cNvPr id="10" name="TextBox 2"/>
          <p:cNvSpPr txBox="1">
            <a:spLocks noChangeArrowheads="1"/>
          </p:cNvSpPr>
          <p:nvPr/>
        </p:nvSpPr>
        <p:spPr bwMode="auto">
          <a:xfrm>
            <a:off x="827088" y="1166813"/>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sz="2400" b="1" kern="0" dirty="0" smtClean="0">
                <a:solidFill>
                  <a:srgbClr val="134F0F"/>
                </a:solidFill>
                <a:latin typeface="Gisha" panose="020B0502040204020203" pitchFamily="34" charset="-79"/>
                <a:ea typeface="+mj-ea"/>
                <a:cs typeface="Gisha" panose="020B0502040204020203" pitchFamily="34" charset="-79"/>
              </a:rPr>
              <a:t>Highlights on deliverables</a:t>
            </a:r>
            <a:endParaRPr lang="en-US" altLang="en-US" sz="2400" b="1" kern="0" dirty="0">
              <a:solidFill>
                <a:srgbClr val="134F0F"/>
              </a:solidFill>
              <a:latin typeface="Gisha" panose="020B0502040204020203" pitchFamily="34" charset="-79"/>
              <a:ea typeface="+mj-ea"/>
              <a:cs typeface="Gisha" panose="020B0502040204020203" pitchFamily="34" charset="-79"/>
            </a:endParaRPr>
          </a:p>
        </p:txBody>
      </p:sp>
      <p:sp>
        <p:nvSpPr>
          <p:cNvPr id="26" name="Content Placeholder 2"/>
          <p:cNvSpPr>
            <a:spLocks noGrp="1"/>
          </p:cNvSpPr>
          <p:nvPr>
            <p:ph idx="1"/>
          </p:nvPr>
        </p:nvSpPr>
        <p:spPr>
          <a:xfrm>
            <a:off x="576263" y="2135188"/>
            <a:ext cx="4716462" cy="1601787"/>
          </a:xfrm>
        </p:spPr>
        <p:txBody>
          <a:bodyPr/>
          <a:lstStyle/>
          <a:p>
            <a:pPr marL="0" indent="0">
              <a:lnSpc>
                <a:spcPct val="90000"/>
              </a:lnSpc>
              <a:buClr>
                <a:srgbClr val="006000"/>
              </a:buClr>
              <a:buFont typeface="Wingdings" pitchFamily="2" charset="2"/>
              <a:buNone/>
              <a:defRPr/>
            </a:pPr>
            <a:r>
              <a:rPr lang="en-US" sz="1600" b="1" kern="1200" dirty="0">
                <a:solidFill>
                  <a:schemeClr val="tx1"/>
                </a:solidFill>
                <a:latin typeface="Gisha" panose="020B0502040204020203" pitchFamily="34" charset="-79"/>
                <a:ea typeface="宋体" panose="02010600030101010101" pitchFamily="2" charset="-122"/>
                <a:cs typeface="Gisha" panose="020B0502040204020203" pitchFamily="34" charset="-79"/>
              </a:rPr>
              <a:t>Recommendation ITU-T L.1310rev</a:t>
            </a:r>
          </a:p>
          <a:p>
            <a:pPr>
              <a:lnSpc>
                <a:spcPct val="90000"/>
              </a:lnSpc>
              <a:buClr>
                <a:srgbClr val="006000"/>
              </a:buClr>
              <a:defRPr/>
            </a:pPr>
            <a:r>
              <a:rPr lang="en-US" sz="16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Metrics </a:t>
            </a: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and measurement methods defined for broadband wireline/wireless equipment and small networking devices</a:t>
            </a:r>
          </a:p>
          <a:p>
            <a:pPr>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These metrics allow for comparisons of equipment within the same class (e.g. equipment using the same technologies)</a:t>
            </a:r>
          </a:p>
        </p:txBody>
      </p:sp>
      <p:pic>
        <p:nvPicPr>
          <p:cNvPr id="15372" name="Picture 10" descr="manage-measure"/>
          <p:cNvPicPr>
            <a:picLocks noChangeAspect="1" noChangeArrowheads="1"/>
          </p:cNvPicPr>
          <p:nvPr/>
        </p:nvPicPr>
        <p:blipFill>
          <a:blip r:embed="rId7" cstate="print"/>
          <a:srcRect/>
          <a:stretch>
            <a:fillRect/>
          </a:stretch>
        </p:blipFill>
        <p:spPr bwMode="auto">
          <a:xfrm>
            <a:off x="1525588" y="3946525"/>
            <a:ext cx="2640012" cy="1570038"/>
          </a:xfrm>
          <a:prstGeom prst="rect">
            <a:avLst/>
          </a:prstGeom>
          <a:noFill/>
          <a:ln w="9525">
            <a:noFill/>
            <a:miter lim="800000"/>
            <a:headEnd/>
            <a:tailEnd/>
          </a:ln>
        </p:spPr>
      </p:pic>
      <p:pic>
        <p:nvPicPr>
          <p:cNvPr id="15373" name="Picture 14" descr="making-comparisons"/>
          <p:cNvPicPr>
            <a:picLocks noChangeAspect="1" noChangeArrowheads="1"/>
          </p:cNvPicPr>
          <p:nvPr/>
        </p:nvPicPr>
        <p:blipFill>
          <a:blip r:embed="rId8" cstate="print"/>
          <a:srcRect/>
          <a:stretch>
            <a:fillRect/>
          </a:stretch>
        </p:blipFill>
        <p:spPr bwMode="auto">
          <a:xfrm>
            <a:off x="5703888" y="4192588"/>
            <a:ext cx="2647950" cy="1252537"/>
          </a:xfrm>
          <a:prstGeom prst="rect">
            <a:avLst/>
          </a:prstGeom>
          <a:noFill/>
          <a:ln w="9525">
            <a:noFill/>
            <a:miter lim="800000"/>
            <a:headEnd/>
            <a:tailEnd/>
          </a:ln>
        </p:spPr>
      </p:pic>
      <p:pic>
        <p:nvPicPr>
          <p:cNvPr id="15374" name="Picture 6" descr="ANd9GcShJDh-jFCMv2Q-AxSZT1niOwoDoVo6_7RGvG4jebULii939ltNUg"/>
          <p:cNvPicPr>
            <a:picLocks noChangeAspect="1" noChangeArrowheads="1"/>
          </p:cNvPicPr>
          <p:nvPr/>
        </p:nvPicPr>
        <p:blipFill>
          <a:blip r:embed="rId9" cstate="print"/>
          <a:srcRect/>
          <a:stretch>
            <a:fillRect/>
          </a:stretch>
        </p:blipFill>
        <p:spPr bwMode="auto">
          <a:xfrm>
            <a:off x="5654675" y="2284413"/>
            <a:ext cx="2647950" cy="1719262"/>
          </a:xfrm>
          <a:prstGeom prst="rect">
            <a:avLst/>
          </a:prstGeom>
          <a:noFill/>
          <a:ln w="9525">
            <a:noFill/>
            <a:miter lim="800000"/>
            <a:headEnd/>
            <a:tailEnd/>
          </a:ln>
        </p:spPr>
      </p:pic>
      <p:sp>
        <p:nvSpPr>
          <p:cNvPr id="15375" name="Rectangle 3"/>
          <p:cNvSpPr txBox="1">
            <a:spLocks noChangeArrowheads="1"/>
          </p:cNvSpPr>
          <p:nvPr/>
        </p:nvSpPr>
        <p:spPr bwMode="auto">
          <a:xfrm>
            <a:off x="2268538" y="1493838"/>
            <a:ext cx="4535487" cy="431800"/>
          </a:xfrm>
          <a:prstGeom prst="rect">
            <a:avLst/>
          </a:prstGeom>
          <a:noFill/>
          <a:ln w="9525">
            <a:noFill/>
            <a:miter lim="800000"/>
            <a:headEnd/>
            <a:tailEnd/>
          </a:ln>
        </p:spPr>
        <p:txBody>
          <a:bodyPr anchor="b"/>
          <a:lstStyle/>
          <a:p>
            <a:pPr marL="285750" indent="-285750" algn="ctr">
              <a:spcBef>
                <a:spcPct val="25000"/>
              </a:spcBef>
              <a:spcAft>
                <a:spcPct val="25000"/>
              </a:spcAft>
              <a:buClr>
                <a:srgbClr val="0E438A"/>
              </a:buClr>
              <a:buSzPct val="110000"/>
              <a:buFont typeface="Wingdings" pitchFamily="2" charset="2"/>
              <a:buNone/>
            </a:pPr>
            <a:r>
              <a:rPr lang="de-DE" altLang="en-US" sz="1600" b="1">
                <a:solidFill>
                  <a:schemeClr val="tx1"/>
                </a:solidFill>
                <a:cs typeface="Gisha" pitchFamily="34" charset="-79"/>
              </a:rPr>
              <a:t>Energy efficiency measurement</a:t>
            </a:r>
          </a:p>
        </p:txBody>
      </p:sp>
      <p:sp>
        <p:nvSpPr>
          <p:cNvPr id="16" name="Title 1"/>
          <p:cNvSpPr txBox="1">
            <a:spLocks/>
          </p:cNvSpPr>
          <p:nvPr/>
        </p:nvSpPr>
        <p:spPr bwMode="auto">
          <a:xfrm>
            <a:off x="0" y="0"/>
            <a:ext cx="2844800" cy="1323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rPr>
              <a:t>Forum on Energy Efficiency and Future Network Infrastructure</a:t>
            </a:r>
            <a:endParaRPr kumimoji="0" lang="en-US" altLang="en-US" sz="2000" b="0"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7938" y="-11113"/>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17411" name="Rectangle 5"/>
          <p:cNvSpPr>
            <a:spLocks noChangeArrowheads="1"/>
          </p:cNvSpPr>
          <p:nvPr/>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17412" name="16 Imagen"/>
          <p:cNvPicPr>
            <a:picLocks noChangeAspect="1"/>
          </p:cNvPicPr>
          <p:nvPr/>
        </p:nvPicPr>
        <p:blipFill>
          <a:blip r:embed="rId3" cstate="print"/>
          <a:srcRect/>
          <a:stretch>
            <a:fillRect/>
          </a:stretch>
        </p:blipFill>
        <p:spPr bwMode="auto">
          <a:xfrm>
            <a:off x="8351838" y="146050"/>
            <a:ext cx="744537" cy="441325"/>
          </a:xfrm>
          <a:prstGeom prst="rect">
            <a:avLst/>
          </a:prstGeom>
          <a:noFill/>
          <a:ln w="9525">
            <a:noFill/>
            <a:miter lim="800000"/>
            <a:headEnd/>
            <a:tailEnd/>
          </a:ln>
        </p:spPr>
      </p:pic>
      <p:pic>
        <p:nvPicPr>
          <p:cNvPr id="17414" name="Picture 5"/>
          <p:cNvPicPr>
            <a:picLocks noChangeAspect="1"/>
          </p:cNvPicPr>
          <p:nvPr/>
        </p:nvPicPr>
        <p:blipFill>
          <a:blip r:embed="rId4" cstate="print"/>
          <a:srcRect/>
          <a:stretch>
            <a:fillRect/>
          </a:stretch>
        </p:blipFill>
        <p:spPr bwMode="auto">
          <a:xfrm>
            <a:off x="4164013" y="0"/>
            <a:ext cx="4133850" cy="957263"/>
          </a:xfrm>
          <a:prstGeom prst="rect">
            <a:avLst/>
          </a:prstGeom>
          <a:noFill/>
          <a:ln w="9525">
            <a:noFill/>
            <a:miter lim="800000"/>
            <a:headEnd/>
            <a:tailEnd/>
          </a:ln>
        </p:spPr>
      </p:pic>
      <p:pic>
        <p:nvPicPr>
          <p:cNvPr id="17415" name="Picture 6"/>
          <p:cNvPicPr>
            <a:picLocks noChangeAspect="1"/>
          </p:cNvPicPr>
          <p:nvPr/>
        </p:nvPicPr>
        <p:blipFill>
          <a:blip r:embed="rId5" cstate="print"/>
          <a:srcRect/>
          <a:stretch>
            <a:fillRect/>
          </a:stretch>
        </p:blipFill>
        <p:spPr bwMode="auto">
          <a:xfrm>
            <a:off x="-323850" y="5459413"/>
            <a:ext cx="4295775" cy="1409700"/>
          </a:xfrm>
          <a:prstGeom prst="rect">
            <a:avLst/>
          </a:prstGeom>
          <a:noFill/>
          <a:ln w="9525">
            <a:noFill/>
            <a:miter lim="800000"/>
            <a:headEnd/>
            <a:tailEnd/>
          </a:ln>
        </p:spPr>
      </p:pic>
      <p:sp>
        <p:nvSpPr>
          <p:cNvPr id="17416" name="Rectangle 4"/>
          <p:cNvSpPr>
            <a:spLocks noChangeArrowheads="1"/>
          </p:cNvSpPr>
          <p:nvPr/>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17417" name="Picture 7"/>
          <p:cNvPicPr>
            <a:picLocks noChangeAspect="1"/>
          </p:cNvPicPr>
          <p:nvPr/>
        </p:nvPicPr>
        <p:blipFill>
          <a:blip r:embed="rId6" cstate="print"/>
          <a:srcRect/>
          <a:stretch>
            <a:fillRect/>
          </a:stretch>
        </p:blipFill>
        <p:spPr bwMode="auto">
          <a:xfrm>
            <a:off x="2511425" y="6535738"/>
            <a:ext cx="981075" cy="333375"/>
          </a:xfrm>
          <a:prstGeom prst="rect">
            <a:avLst/>
          </a:prstGeom>
          <a:noFill/>
          <a:ln w="9525">
            <a:noFill/>
            <a:miter lim="800000"/>
            <a:headEnd/>
            <a:tailEnd/>
          </a:ln>
        </p:spPr>
      </p:pic>
      <p:sp>
        <p:nvSpPr>
          <p:cNvPr id="10" name="TextBox 2"/>
          <p:cNvSpPr txBox="1">
            <a:spLocks noChangeArrowheads="1"/>
          </p:cNvSpPr>
          <p:nvPr/>
        </p:nvSpPr>
        <p:spPr bwMode="auto">
          <a:xfrm>
            <a:off x="827088" y="1166813"/>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sz="2400" b="1" kern="0" dirty="0" smtClean="0">
                <a:solidFill>
                  <a:srgbClr val="134F0F"/>
                </a:solidFill>
                <a:latin typeface="Gisha" panose="020B0502040204020203" pitchFamily="34" charset="-79"/>
                <a:ea typeface="+mj-ea"/>
                <a:cs typeface="Gisha" panose="020B0502040204020203" pitchFamily="34" charset="-79"/>
              </a:rPr>
              <a:t>Highlights on deliverables</a:t>
            </a:r>
            <a:endParaRPr lang="en-US" altLang="en-US" sz="2400" b="1" kern="0" dirty="0">
              <a:solidFill>
                <a:srgbClr val="134F0F"/>
              </a:solidFill>
              <a:latin typeface="Gisha" panose="020B0502040204020203" pitchFamily="34" charset="-79"/>
              <a:ea typeface="+mj-ea"/>
              <a:cs typeface="Gisha" panose="020B0502040204020203" pitchFamily="34" charset="-79"/>
            </a:endParaRPr>
          </a:p>
        </p:txBody>
      </p:sp>
      <p:sp>
        <p:nvSpPr>
          <p:cNvPr id="26" name="Content Placeholder 2"/>
          <p:cNvSpPr>
            <a:spLocks noGrp="1"/>
          </p:cNvSpPr>
          <p:nvPr>
            <p:ph idx="1"/>
          </p:nvPr>
        </p:nvSpPr>
        <p:spPr>
          <a:xfrm>
            <a:off x="576263" y="2724150"/>
            <a:ext cx="3995737" cy="1601788"/>
          </a:xfrm>
        </p:spPr>
        <p:txBody>
          <a:bodyPr/>
          <a:lstStyle/>
          <a:p>
            <a:pPr>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Without, it will be impossible to provide meaningful comparisons</a:t>
            </a:r>
          </a:p>
          <a:p>
            <a:pPr>
              <a:lnSpc>
                <a:spcPct val="90000"/>
              </a:lnSpc>
              <a:buClr>
                <a:srgbClr val="006000"/>
              </a:buClr>
              <a:defRPr/>
            </a:pPr>
            <a:endPar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endParaRPr>
          </a:p>
          <a:p>
            <a:pPr>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Helps to establish the business case to go green</a:t>
            </a:r>
          </a:p>
          <a:p>
            <a:pPr>
              <a:lnSpc>
                <a:spcPct val="90000"/>
              </a:lnSpc>
              <a:buClr>
                <a:srgbClr val="006000"/>
              </a:buClr>
              <a:defRPr/>
            </a:pPr>
            <a:endPar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endParaRPr>
          </a:p>
          <a:p>
            <a:pPr>
              <a:lnSpc>
                <a:spcPct val="90000"/>
              </a:lnSpc>
              <a:buClr>
                <a:srgbClr val="006000"/>
              </a:buClr>
              <a:defRPr/>
            </a:pP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Developed in cooperation with UNFCCC, ETSI, EC and over 40 other organizations, etc</a:t>
            </a:r>
            <a:r>
              <a:rPr lang="en-US" sz="16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a:t>
            </a:r>
            <a:endPar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endParaRPr>
          </a:p>
        </p:txBody>
      </p:sp>
      <p:sp>
        <p:nvSpPr>
          <p:cNvPr id="17420" name="Rectangle 3"/>
          <p:cNvSpPr txBox="1">
            <a:spLocks noChangeArrowheads="1"/>
          </p:cNvSpPr>
          <p:nvPr/>
        </p:nvSpPr>
        <p:spPr bwMode="auto">
          <a:xfrm>
            <a:off x="260350" y="1493838"/>
            <a:ext cx="8623300" cy="431800"/>
          </a:xfrm>
          <a:prstGeom prst="rect">
            <a:avLst/>
          </a:prstGeom>
          <a:noFill/>
          <a:ln w="9525">
            <a:noFill/>
            <a:miter lim="800000"/>
            <a:headEnd/>
            <a:tailEnd/>
          </a:ln>
        </p:spPr>
        <p:txBody>
          <a:bodyPr anchor="b"/>
          <a:lstStyle/>
          <a:p>
            <a:pPr marL="285750" indent="-285750" algn="ctr">
              <a:spcBef>
                <a:spcPct val="25000"/>
              </a:spcBef>
              <a:spcAft>
                <a:spcPct val="25000"/>
              </a:spcAft>
              <a:buClr>
                <a:srgbClr val="0E438A"/>
              </a:buClr>
              <a:buSzPct val="110000"/>
              <a:buFont typeface="Wingdings" pitchFamily="2" charset="2"/>
              <a:buNone/>
            </a:pPr>
            <a:r>
              <a:rPr lang="en-US" altLang="en-US" sz="1600" b="1">
                <a:solidFill>
                  <a:schemeClr val="tx1"/>
                </a:solidFill>
                <a:cs typeface="Gisha" pitchFamily="34" charset="-79"/>
              </a:rPr>
              <a:t>Common set of methodologies for the environmental assessment of ICT</a:t>
            </a:r>
            <a:endParaRPr lang="de-DE" altLang="en-US" sz="1600" b="1">
              <a:solidFill>
                <a:schemeClr val="tx1"/>
              </a:solidFill>
              <a:cs typeface="Gisha" pitchFamily="34" charset="-79"/>
            </a:endParaRPr>
          </a:p>
        </p:txBody>
      </p:sp>
      <p:pic>
        <p:nvPicPr>
          <p:cNvPr id="17421" name="Picture 3" descr="C:\Users\campilon\Pictures\Picture1.png"/>
          <p:cNvPicPr>
            <a:picLocks noChangeAspect="1" noChangeArrowheads="1"/>
          </p:cNvPicPr>
          <p:nvPr/>
        </p:nvPicPr>
        <p:blipFill>
          <a:blip r:embed="rId7" cstate="print"/>
          <a:srcRect/>
          <a:stretch>
            <a:fillRect/>
          </a:stretch>
        </p:blipFill>
        <p:spPr bwMode="auto">
          <a:xfrm>
            <a:off x="4860032" y="2060848"/>
            <a:ext cx="3671887" cy="2073275"/>
          </a:xfrm>
          <a:prstGeom prst="rect">
            <a:avLst/>
          </a:prstGeom>
          <a:noFill/>
          <a:ln w="9525">
            <a:noFill/>
            <a:miter lim="800000"/>
            <a:headEnd/>
            <a:tailEnd/>
          </a:ln>
        </p:spPr>
      </p:pic>
      <p:pic>
        <p:nvPicPr>
          <p:cNvPr id="17422" name="Picture 14"/>
          <p:cNvPicPr>
            <a:picLocks noChangeAspect="1" noChangeArrowheads="1"/>
          </p:cNvPicPr>
          <p:nvPr/>
        </p:nvPicPr>
        <p:blipFill>
          <a:blip r:embed="rId8" cstate="print"/>
          <a:srcRect l="51999" t="10617" r="22858" b="21743"/>
          <a:stretch>
            <a:fillRect/>
          </a:stretch>
        </p:blipFill>
        <p:spPr bwMode="auto">
          <a:xfrm>
            <a:off x="5508104" y="4166125"/>
            <a:ext cx="2585525" cy="2691875"/>
          </a:xfrm>
          <a:prstGeom prst="rect">
            <a:avLst/>
          </a:prstGeom>
          <a:noFill/>
          <a:ln w="9525">
            <a:noFill/>
            <a:miter lim="800000"/>
            <a:headEnd/>
            <a:tailEnd/>
          </a:ln>
        </p:spPr>
      </p:pic>
      <p:sp>
        <p:nvSpPr>
          <p:cNvPr id="16" name="Title 1"/>
          <p:cNvSpPr txBox="1">
            <a:spLocks/>
          </p:cNvSpPr>
          <p:nvPr/>
        </p:nvSpPr>
        <p:spPr bwMode="auto">
          <a:xfrm>
            <a:off x="0" y="0"/>
            <a:ext cx="2844800" cy="1323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rPr>
              <a:t>Forum on Energy Efficiency and Future Network Infrastructure</a:t>
            </a:r>
            <a:endParaRPr kumimoji="0" lang="en-US" altLang="en-US" sz="2000" b="0"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7938" y="-11113"/>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21507" name="Rectangle 5"/>
          <p:cNvSpPr>
            <a:spLocks noChangeArrowheads="1"/>
          </p:cNvSpPr>
          <p:nvPr/>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21508" name="16 Imagen"/>
          <p:cNvPicPr>
            <a:picLocks noChangeAspect="1"/>
          </p:cNvPicPr>
          <p:nvPr/>
        </p:nvPicPr>
        <p:blipFill>
          <a:blip r:embed="rId3" cstate="print"/>
          <a:srcRect/>
          <a:stretch>
            <a:fillRect/>
          </a:stretch>
        </p:blipFill>
        <p:spPr bwMode="auto">
          <a:xfrm>
            <a:off x="8351838" y="146050"/>
            <a:ext cx="744537" cy="441325"/>
          </a:xfrm>
          <a:prstGeom prst="rect">
            <a:avLst/>
          </a:prstGeom>
          <a:noFill/>
          <a:ln w="9525">
            <a:noFill/>
            <a:miter lim="800000"/>
            <a:headEnd/>
            <a:tailEnd/>
          </a:ln>
        </p:spPr>
      </p:pic>
      <p:pic>
        <p:nvPicPr>
          <p:cNvPr id="21510" name="Picture 5"/>
          <p:cNvPicPr>
            <a:picLocks noChangeAspect="1"/>
          </p:cNvPicPr>
          <p:nvPr/>
        </p:nvPicPr>
        <p:blipFill>
          <a:blip r:embed="rId4" cstate="print"/>
          <a:srcRect/>
          <a:stretch>
            <a:fillRect/>
          </a:stretch>
        </p:blipFill>
        <p:spPr bwMode="auto">
          <a:xfrm>
            <a:off x="4164013" y="0"/>
            <a:ext cx="4133850" cy="957263"/>
          </a:xfrm>
          <a:prstGeom prst="rect">
            <a:avLst/>
          </a:prstGeom>
          <a:noFill/>
          <a:ln w="9525">
            <a:noFill/>
            <a:miter lim="800000"/>
            <a:headEnd/>
            <a:tailEnd/>
          </a:ln>
        </p:spPr>
      </p:pic>
      <p:pic>
        <p:nvPicPr>
          <p:cNvPr id="21511" name="Picture 6"/>
          <p:cNvPicPr>
            <a:picLocks noChangeAspect="1"/>
          </p:cNvPicPr>
          <p:nvPr/>
        </p:nvPicPr>
        <p:blipFill>
          <a:blip r:embed="rId5" cstate="print"/>
          <a:srcRect/>
          <a:stretch>
            <a:fillRect/>
          </a:stretch>
        </p:blipFill>
        <p:spPr bwMode="auto">
          <a:xfrm>
            <a:off x="-323850" y="5459413"/>
            <a:ext cx="4295775" cy="1409700"/>
          </a:xfrm>
          <a:prstGeom prst="rect">
            <a:avLst/>
          </a:prstGeom>
          <a:noFill/>
          <a:ln w="9525">
            <a:noFill/>
            <a:miter lim="800000"/>
            <a:headEnd/>
            <a:tailEnd/>
          </a:ln>
        </p:spPr>
      </p:pic>
      <p:sp>
        <p:nvSpPr>
          <p:cNvPr id="21512" name="Rectangle 4"/>
          <p:cNvSpPr>
            <a:spLocks noChangeArrowheads="1"/>
          </p:cNvSpPr>
          <p:nvPr/>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21513" name="Picture 7"/>
          <p:cNvPicPr>
            <a:picLocks noChangeAspect="1"/>
          </p:cNvPicPr>
          <p:nvPr/>
        </p:nvPicPr>
        <p:blipFill>
          <a:blip r:embed="rId6" cstate="print"/>
          <a:srcRect/>
          <a:stretch>
            <a:fillRect/>
          </a:stretch>
        </p:blipFill>
        <p:spPr bwMode="auto">
          <a:xfrm>
            <a:off x="2511425" y="6535738"/>
            <a:ext cx="981075" cy="333375"/>
          </a:xfrm>
          <a:prstGeom prst="rect">
            <a:avLst/>
          </a:prstGeom>
          <a:noFill/>
          <a:ln w="9525">
            <a:noFill/>
            <a:miter lim="800000"/>
            <a:headEnd/>
            <a:tailEnd/>
          </a:ln>
        </p:spPr>
      </p:pic>
      <p:sp>
        <p:nvSpPr>
          <p:cNvPr id="10" name="TextBox 2"/>
          <p:cNvSpPr txBox="1">
            <a:spLocks noChangeArrowheads="1"/>
          </p:cNvSpPr>
          <p:nvPr/>
        </p:nvSpPr>
        <p:spPr bwMode="auto">
          <a:xfrm>
            <a:off x="827088" y="1166813"/>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sz="2400" b="1" kern="0" dirty="0" smtClean="0">
                <a:solidFill>
                  <a:srgbClr val="134F0F"/>
                </a:solidFill>
                <a:latin typeface="Gisha" panose="020B0502040204020203" pitchFamily="34" charset="-79"/>
                <a:ea typeface="+mj-ea"/>
                <a:cs typeface="Gisha" panose="020B0502040204020203" pitchFamily="34" charset="-79"/>
              </a:rPr>
              <a:t>Highlights on deliverables</a:t>
            </a:r>
            <a:endParaRPr lang="en-US" altLang="en-US" sz="2400" b="1" kern="0" dirty="0">
              <a:solidFill>
                <a:srgbClr val="134F0F"/>
              </a:solidFill>
              <a:latin typeface="Gisha" panose="020B0502040204020203" pitchFamily="34" charset="-79"/>
              <a:ea typeface="+mj-ea"/>
              <a:cs typeface="Gisha" panose="020B0502040204020203" pitchFamily="34" charset="-79"/>
            </a:endParaRPr>
          </a:p>
        </p:txBody>
      </p:sp>
      <p:sp>
        <p:nvSpPr>
          <p:cNvPr id="26" name="Content Placeholder 2"/>
          <p:cNvSpPr>
            <a:spLocks noGrp="1"/>
          </p:cNvSpPr>
          <p:nvPr>
            <p:ph idx="1"/>
          </p:nvPr>
        </p:nvSpPr>
        <p:spPr>
          <a:xfrm>
            <a:off x="588963" y="2130425"/>
            <a:ext cx="8089900" cy="885825"/>
          </a:xfrm>
        </p:spPr>
        <p:txBody>
          <a:bodyPr/>
          <a:lstStyle/>
          <a:p>
            <a:pPr marL="0" indent="0">
              <a:lnSpc>
                <a:spcPct val="90000"/>
              </a:lnSpc>
              <a:buClr>
                <a:srgbClr val="006000"/>
              </a:buClr>
              <a:buFont typeface="Wingdings" pitchFamily="2" charset="2"/>
              <a:buNone/>
              <a:defRPr/>
            </a:pPr>
            <a:r>
              <a:rPr lang="en-US" sz="1600" b="1" kern="1200" dirty="0">
                <a:solidFill>
                  <a:schemeClr val="tx1"/>
                </a:solidFill>
                <a:latin typeface="Gisha" panose="020B0502040204020203" pitchFamily="34" charset="-79"/>
                <a:ea typeface="宋体" panose="02010600030101010101" pitchFamily="2" charset="-122"/>
                <a:cs typeface="Gisha" panose="020B0502040204020203" pitchFamily="34" charset="-79"/>
              </a:rPr>
              <a:t>Recommendation ITU-T L.1200 </a:t>
            </a:r>
            <a:r>
              <a:rPr lang="en-US" sz="1600" kern="1200" dirty="0">
                <a:solidFill>
                  <a:schemeClr val="tx1"/>
                </a:solidFill>
                <a:latin typeface="Gisha" panose="020B0502040204020203" pitchFamily="34" charset="-79"/>
                <a:ea typeface="宋体" panose="02010600030101010101" pitchFamily="2" charset="-122"/>
                <a:cs typeface="Gisha" panose="020B0502040204020203" pitchFamily="34" charset="-79"/>
              </a:rPr>
              <a:t>specifies direct current power feeding  with interface direct current 260V to 400V at the power input to ICT equipment which can offer many potential benefits:</a:t>
            </a:r>
          </a:p>
        </p:txBody>
      </p:sp>
      <p:sp>
        <p:nvSpPr>
          <p:cNvPr id="21516" name="Rectangle 3"/>
          <p:cNvSpPr txBox="1">
            <a:spLocks noChangeArrowheads="1"/>
          </p:cNvSpPr>
          <p:nvPr/>
        </p:nvSpPr>
        <p:spPr bwMode="auto">
          <a:xfrm>
            <a:off x="260350" y="1493838"/>
            <a:ext cx="8623300" cy="431800"/>
          </a:xfrm>
          <a:prstGeom prst="rect">
            <a:avLst/>
          </a:prstGeom>
          <a:noFill/>
          <a:ln w="9525">
            <a:noFill/>
            <a:miter lim="800000"/>
            <a:headEnd/>
            <a:tailEnd/>
          </a:ln>
        </p:spPr>
        <p:txBody>
          <a:bodyPr anchor="b"/>
          <a:lstStyle/>
          <a:p>
            <a:pPr marL="285750" indent="-285750" algn="ctr">
              <a:spcBef>
                <a:spcPct val="25000"/>
              </a:spcBef>
              <a:spcAft>
                <a:spcPct val="25000"/>
              </a:spcAft>
              <a:buClr>
                <a:srgbClr val="0E438A"/>
              </a:buClr>
              <a:buSzPct val="110000"/>
              <a:buFont typeface="Wingdings" pitchFamily="2" charset="2"/>
              <a:buNone/>
            </a:pPr>
            <a:r>
              <a:rPr lang="en-US" altLang="en-US" sz="1600" b="1">
                <a:solidFill>
                  <a:schemeClr val="tx1"/>
                </a:solidFill>
                <a:cs typeface="Gisha" pitchFamily="34" charset="-79"/>
              </a:rPr>
              <a:t>Power Feeding Systems</a:t>
            </a:r>
          </a:p>
        </p:txBody>
      </p:sp>
      <p:sp>
        <p:nvSpPr>
          <p:cNvPr id="21517" name="Rectangle 17"/>
          <p:cNvSpPr>
            <a:spLocks noChangeArrowheads="1"/>
          </p:cNvSpPr>
          <p:nvPr/>
        </p:nvSpPr>
        <p:spPr bwMode="auto">
          <a:xfrm>
            <a:off x="827088" y="3333750"/>
            <a:ext cx="6670675" cy="1889125"/>
          </a:xfrm>
          <a:prstGeom prst="rect">
            <a:avLst/>
          </a:prstGeom>
          <a:noFill/>
          <a:ln w="9525">
            <a:noFill/>
            <a:miter lim="800000"/>
            <a:headEnd/>
            <a:tailEnd/>
          </a:ln>
        </p:spPr>
        <p:txBody>
          <a:bodyPr>
            <a:spAutoFit/>
          </a:bodyPr>
          <a:lstStyle/>
          <a:p>
            <a:pPr marL="342900" indent="-342900">
              <a:lnSpc>
                <a:spcPct val="90000"/>
              </a:lnSpc>
              <a:spcBef>
                <a:spcPct val="20000"/>
              </a:spcBef>
              <a:buClr>
                <a:srgbClr val="006000"/>
              </a:buClr>
              <a:buSzPct val="110000"/>
              <a:buFont typeface="Wingdings" pitchFamily="2" charset="2"/>
              <a:buChar char="§"/>
            </a:pPr>
            <a:r>
              <a:rPr lang="en-US" altLang="en-US" sz="1600">
                <a:solidFill>
                  <a:schemeClr val="tx1"/>
                </a:solidFill>
                <a:latin typeface="Gisha" pitchFamily="34" charset="-79"/>
                <a:cs typeface="Gisha" pitchFamily="34" charset="-79"/>
              </a:rPr>
              <a:t>simple power chain</a:t>
            </a:r>
          </a:p>
          <a:p>
            <a:pPr marL="342900" indent="-342900">
              <a:lnSpc>
                <a:spcPct val="90000"/>
              </a:lnSpc>
              <a:spcBef>
                <a:spcPct val="20000"/>
              </a:spcBef>
              <a:buClr>
                <a:srgbClr val="006000"/>
              </a:buClr>
              <a:buSzPct val="110000"/>
              <a:buFont typeface="Wingdings" pitchFamily="2" charset="2"/>
              <a:buChar char="§"/>
            </a:pPr>
            <a:r>
              <a:rPr lang="en-US" altLang="en-US" sz="1600">
                <a:solidFill>
                  <a:schemeClr val="tx1"/>
                </a:solidFill>
                <a:latin typeface="Gisha" pitchFamily="34" charset="-79"/>
                <a:cs typeface="Gisha" pitchFamily="34" charset="-79"/>
              </a:rPr>
              <a:t>low maintenance</a:t>
            </a:r>
          </a:p>
          <a:p>
            <a:pPr marL="342900" indent="-342900">
              <a:lnSpc>
                <a:spcPct val="90000"/>
              </a:lnSpc>
              <a:spcBef>
                <a:spcPct val="20000"/>
              </a:spcBef>
              <a:buClr>
                <a:srgbClr val="006000"/>
              </a:buClr>
              <a:buSzPct val="110000"/>
              <a:buFont typeface="Wingdings" pitchFamily="2" charset="2"/>
              <a:buChar char="§"/>
            </a:pPr>
            <a:r>
              <a:rPr lang="en-US" altLang="en-US" sz="1600">
                <a:solidFill>
                  <a:schemeClr val="tx1"/>
                </a:solidFill>
                <a:latin typeface="Gisha" pitchFamily="34" charset="-79"/>
                <a:cs typeface="Gisha" pitchFamily="34" charset="-79"/>
              </a:rPr>
              <a:t>modularity and power scalability</a:t>
            </a:r>
          </a:p>
          <a:p>
            <a:pPr marL="342900" indent="-342900">
              <a:lnSpc>
                <a:spcPct val="90000"/>
              </a:lnSpc>
              <a:spcBef>
                <a:spcPct val="20000"/>
              </a:spcBef>
              <a:buClr>
                <a:srgbClr val="006000"/>
              </a:buClr>
              <a:buSzPct val="110000"/>
              <a:buFont typeface="Wingdings" pitchFamily="2" charset="2"/>
              <a:buChar char="§"/>
            </a:pPr>
            <a:r>
              <a:rPr lang="en-US" altLang="en-US" sz="1600">
                <a:solidFill>
                  <a:schemeClr val="tx1"/>
                </a:solidFill>
                <a:latin typeface="Gisha" pitchFamily="34" charset="-79"/>
                <a:cs typeface="Gisha" pitchFamily="34" charset="-79"/>
              </a:rPr>
              <a:t>high reliability</a:t>
            </a:r>
          </a:p>
          <a:p>
            <a:pPr marL="342900" indent="-342900">
              <a:lnSpc>
                <a:spcPct val="90000"/>
              </a:lnSpc>
              <a:spcBef>
                <a:spcPct val="20000"/>
              </a:spcBef>
              <a:buClr>
                <a:srgbClr val="006000"/>
              </a:buClr>
              <a:buSzPct val="110000"/>
              <a:buFont typeface="Wingdings" pitchFamily="2" charset="2"/>
              <a:buChar char="§"/>
            </a:pPr>
            <a:r>
              <a:rPr lang="en-US" altLang="en-US" sz="1600">
                <a:solidFill>
                  <a:schemeClr val="tx1"/>
                </a:solidFill>
                <a:latin typeface="Gisha" pitchFamily="34" charset="-79"/>
                <a:cs typeface="Gisha" pitchFamily="34" charset="-79"/>
              </a:rPr>
              <a:t>high energy efficiency (gain of 5 to 20% energy consumption compared to different existing best in class powering solutions)</a:t>
            </a:r>
          </a:p>
          <a:p>
            <a:pPr marL="342900" indent="-342900">
              <a:lnSpc>
                <a:spcPct val="90000"/>
              </a:lnSpc>
              <a:spcBef>
                <a:spcPct val="20000"/>
              </a:spcBef>
              <a:buClr>
                <a:srgbClr val="006000"/>
              </a:buClr>
              <a:buSzPct val="110000"/>
              <a:buFont typeface="Wingdings" pitchFamily="2" charset="2"/>
              <a:buChar char="§"/>
            </a:pPr>
            <a:r>
              <a:rPr lang="en-US" altLang="en-US" sz="1600">
                <a:solidFill>
                  <a:schemeClr val="tx1"/>
                </a:solidFill>
                <a:latin typeface="Gisha" pitchFamily="34" charset="-79"/>
                <a:cs typeface="Gisha" pitchFamily="34" charset="-79"/>
              </a:rPr>
              <a:t>low cost at same performance level</a:t>
            </a:r>
          </a:p>
        </p:txBody>
      </p:sp>
      <p:pic>
        <p:nvPicPr>
          <p:cNvPr id="21518" name="Picture 2" descr="C:\Users\campilon\Desktop\photos\lowres\shutterstock_65247070.jpg"/>
          <p:cNvPicPr>
            <a:picLocks noChangeAspect="1" noChangeArrowheads="1"/>
          </p:cNvPicPr>
          <p:nvPr/>
        </p:nvPicPr>
        <p:blipFill>
          <a:blip r:embed="rId7" cstate="print"/>
          <a:srcRect/>
          <a:stretch>
            <a:fillRect/>
          </a:stretch>
        </p:blipFill>
        <p:spPr bwMode="auto">
          <a:xfrm>
            <a:off x="6450013" y="2765425"/>
            <a:ext cx="1630362" cy="1497013"/>
          </a:xfrm>
          <a:prstGeom prst="rect">
            <a:avLst/>
          </a:prstGeom>
          <a:noFill/>
          <a:ln w="9525">
            <a:noFill/>
            <a:miter lim="800000"/>
            <a:headEnd/>
            <a:tailEnd/>
          </a:ln>
        </p:spPr>
      </p:pic>
      <p:sp>
        <p:nvSpPr>
          <p:cNvPr id="16" name="Title 1"/>
          <p:cNvSpPr txBox="1">
            <a:spLocks/>
          </p:cNvSpPr>
          <p:nvPr/>
        </p:nvSpPr>
        <p:spPr bwMode="auto">
          <a:xfrm>
            <a:off x="0" y="0"/>
            <a:ext cx="2844800" cy="1323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rPr>
              <a:t>Forum on Energy Efficiency and Future Network Infrastructure</a:t>
            </a:r>
            <a:endParaRPr kumimoji="0" lang="en-US" altLang="en-US" sz="2000" b="0" i="0" u="none" strike="noStrike" kern="0" cap="none" spc="0" normalizeH="0" baseline="0" noProof="0" dirty="0" smtClean="0">
              <a:ln>
                <a:noFill/>
              </a:ln>
              <a:solidFill>
                <a:srgbClr val="3E8937"/>
              </a:solidFill>
              <a:effectLst/>
              <a:uLnTx/>
              <a:uFillTx/>
              <a:latin typeface="Gisha" pitchFamily="34" charset="-79"/>
              <a:ea typeface="宋体" pitchFamily="2" charset="-122"/>
              <a:cs typeface="Gisha" pitchFamily="34" charset="-79"/>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ITU-e">
  <a:themeElements>
    <a:clrScheme name="1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1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en-US" sz="2000" b="0" i="0" u="none" strike="noStrike" cap="none" normalizeH="0" baseline="0" smtClean="0">
            <a:ln>
              <a:noFill/>
            </a:ln>
            <a:solidFill>
              <a:srgbClr val="646464"/>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en-US" sz="2000" b="0" i="0" u="none" strike="noStrike" cap="none" normalizeH="0" baseline="0" smtClean="0">
            <a:ln>
              <a:noFill/>
            </a:ln>
            <a:solidFill>
              <a:srgbClr val="646464"/>
            </a:solidFill>
            <a:effectLst/>
            <a:latin typeface="Verdana" pitchFamily="34" charset="0"/>
            <a:ea typeface="宋体" pitchFamily="2" charset="-122"/>
          </a:defRPr>
        </a:defPPr>
      </a:lstStyle>
    </a:lnDef>
  </a:objectDefaults>
  <a:extraClrSchemeLst>
    <a:extraClrScheme>
      <a:clrScheme name="1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EE4BA1-8E1B-4225-88EC-491A22961FCF}"/>
</file>

<file path=customXml/itemProps2.xml><?xml version="1.0" encoding="utf-8"?>
<ds:datastoreItem xmlns:ds="http://schemas.openxmlformats.org/officeDocument/2006/customXml" ds:itemID="{BC06B97F-A71F-489C-A042-54C7DC781369}"/>
</file>

<file path=customXml/itemProps3.xml><?xml version="1.0" encoding="utf-8"?>
<ds:datastoreItem xmlns:ds="http://schemas.openxmlformats.org/officeDocument/2006/customXml" ds:itemID="{B047CFC0-5BF4-4D5E-9A4D-19E5D07EDB07}"/>
</file>

<file path=docProps/app.xml><?xml version="1.0" encoding="utf-8"?>
<Properties xmlns="http://schemas.openxmlformats.org/officeDocument/2006/extended-properties" xmlns:vt="http://schemas.openxmlformats.org/officeDocument/2006/docPropsVTypes">
  <Template>Maple</Template>
  <TotalTime>1068</TotalTime>
  <Pages>0</Pages>
  <Words>1110</Words>
  <Characters>0</Characters>
  <Application>Microsoft Office PowerPoint</Application>
  <DocSecurity>0</DocSecurity>
  <PresentationFormat>On-screen Show (4:3)</PresentationFormat>
  <Lines>0</Lines>
  <Paragraphs>118</Paragraphs>
  <Slides>10</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宋体</vt:lpstr>
      <vt:lpstr>Univers</vt:lpstr>
      <vt:lpstr>Zurich BlkEx BT</vt:lpstr>
      <vt:lpstr>Zurich BT</vt:lpstr>
      <vt:lpstr>Arial</vt:lpstr>
      <vt:lpstr>Cambria</vt:lpstr>
      <vt:lpstr>Ebrima</vt:lpstr>
      <vt:lpstr>Gisha</vt:lpstr>
      <vt:lpstr>Microsoft Sans Serif</vt:lpstr>
      <vt:lpstr>Times New Roman</vt:lpstr>
      <vt:lpstr>Verdana</vt:lpstr>
      <vt:lpstr>Wingdings</vt:lpstr>
      <vt:lpstr>1_ITU-e</vt:lpstr>
      <vt:lpstr>Forum on Energy Efficiency and Future Network Infrastructure</vt:lpstr>
      <vt:lpstr>PowerPoint Presentation</vt:lpstr>
      <vt:lpstr>PowerPoint Presentation</vt:lpstr>
      <vt:lpstr>PowerPoint Presentation</vt:lpstr>
      <vt:lpstr>PowerPoint Presentation</vt:lpstr>
      <vt:lpstr>For example, applying best practices to cooling could reduce the energy consumption of a typical data centre by more than 50%. </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ITU-T FG-SSC</dc:title>
  <dc:creator>Sang Ziqin</dc:creator>
  <cp:keywords>ITU-T FG-SSC</cp:keywords>
  <cp:lastModifiedBy>Campilongo, Erica</cp:lastModifiedBy>
  <cp:revision>788</cp:revision>
  <cp:lastPrinted>2001-11-25T13:41:09Z</cp:lastPrinted>
  <dcterms:created xsi:type="dcterms:W3CDTF">2006-05-30T12:53:59Z</dcterms:created>
  <dcterms:modified xsi:type="dcterms:W3CDTF">2014-10-28T08:23:44Z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KSOProductBuildVer">
    <vt:lpwstr>2052-9.1.0.4517</vt:lpwstr>
  </property>
  <property fmtid="{D5CDD505-2E9C-101B-9397-08002B2CF9AE}" pid="13" name="sflag">
    <vt:lpwstr>1413930669</vt:lpwstr>
  </property>
  <property fmtid="{D5CDD505-2E9C-101B-9397-08002B2CF9AE}" pid="14" name="ContentTypeId">
    <vt:lpwstr>0x010100494D39951114734F8F2CD5BB541FD2E2</vt:lpwstr>
  </property>
</Properties>
</file>