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3.xml" ContentType="application/vnd.openxmlformats-officedocument.presentationml.tags+xml"/>
  <Override PartName="/ppt/tags/tag11.xml" ContentType="application/vnd.openxmlformats-officedocument.presentationml.tags+xml"/>
  <Override PartName="/ppt/tags/tag1.xml" ContentType="application/vnd.openxmlformats-officedocument.presentationml.tags+xml"/>
  <Override PartName="/ppt/tags/tag10.xml" ContentType="application/vnd.openxmlformats-officedocument.presentationml.tags+xml"/>
  <Override PartName="/ppt/tags/tag12.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4.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00" r:id="rId1"/>
  </p:sldMasterIdLst>
  <p:notesMasterIdLst>
    <p:notesMasterId r:id="rId12"/>
  </p:notesMasterIdLst>
  <p:handoutMasterIdLst>
    <p:handoutMasterId r:id="rId13"/>
  </p:handoutMasterIdLst>
  <p:sldIdLst>
    <p:sldId id="315" r:id="rId2"/>
    <p:sldId id="265" r:id="rId3"/>
    <p:sldId id="314" r:id="rId4"/>
    <p:sldId id="313" r:id="rId5"/>
    <p:sldId id="284" r:id="rId6"/>
    <p:sldId id="309" r:id="rId7"/>
    <p:sldId id="290" r:id="rId8"/>
    <p:sldId id="312" r:id="rId9"/>
    <p:sldId id="311" r:id="rId10"/>
    <p:sldId id="263" r:id="rId11"/>
  </p:sldIdLst>
  <p:sldSz cx="9144000" cy="6858000" type="screen4x3"/>
  <p:notesSz cx="6858000" cy="9144000"/>
  <p:custDataLst>
    <p:tags r:id="rId14"/>
  </p:custDataLst>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FFCC99"/>
    <a:srgbClr val="F6F7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79149" autoAdjust="0"/>
  </p:normalViewPr>
  <p:slideViewPr>
    <p:cSldViewPr>
      <p:cViewPr varScale="1">
        <p:scale>
          <a:sx n="86" d="100"/>
          <a:sy n="86" d="100"/>
        </p:scale>
        <p:origin x="-161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8" descr="kpn outl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4650" y="8726488"/>
            <a:ext cx="86995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603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1068388" y="8686800"/>
            <a:ext cx="1979612"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a:latin typeface="KPN Sans" pitchFamily="34" charset="0"/>
              </a:defRPr>
            </a:lvl1pPr>
          </a:lstStyle>
          <a:p>
            <a:r>
              <a:rPr lang="nl-NL" smtClean="0"/>
              <a:t>fmtCompany</a:t>
            </a:r>
            <a:endParaRPr lang="nl-NL"/>
          </a:p>
        </p:txBody>
      </p:sp>
      <p:sp>
        <p:nvSpPr>
          <p:cNvPr id="9219" name="Rectangle 1027"/>
          <p:cNvSpPr>
            <a:spLocks noGrp="1" noChangeArrowheads="1"/>
          </p:cNvSpPr>
          <p:nvPr>
            <p:ph type="dt" idx="1"/>
          </p:nvPr>
        </p:nvSpPr>
        <p:spPr bwMode="auto">
          <a:xfrm>
            <a:off x="5332413" y="8686800"/>
            <a:ext cx="10795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000">
                <a:latin typeface="KPN Sans" pitchFamily="34" charset="0"/>
              </a:defRPr>
            </a:lvl1pPr>
          </a:lstStyle>
          <a:p>
            <a:r>
              <a:rPr lang="nl-NL" smtClean="0"/>
              <a:t>22 October 2014</a:t>
            </a:r>
            <a:endParaRPr lang="nl-NL"/>
          </a:p>
        </p:txBody>
      </p:sp>
      <p:sp>
        <p:nvSpPr>
          <p:cNvPr id="9220"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1029"/>
          <p:cNvSpPr>
            <a:spLocks noGrp="1" noChangeArrowheads="1"/>
          </p:cNvSpPr>
          <p:nvPr>
            <p:ph type="body" sz="quarter" idx="3"/>
          </p:nvPr>
        </p:nvSpPr>
        <p:spPr bwMode="auto">
          <a:xfrm>
            <a:off x="1143000" y="4494213"/>
            <a:ext cx="4570413" cy="365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p>
        </p:txBody>
      </p:sp>
      <p:sp>
        <p:nvSpPr>
          <p:cNvPr id="9222" name="Rectangle 1030"/>
          <p:cNvSpPr>
            <a:spLocks noGrp="1" noChangeArrowheads="1"/>
          </p:cNvSpPr>
          <p:nvPr>
            <p:ph type="ftr" sz="quarter" idx="4"/>
          </p:nvPr>
        </p:nvSpPr>
        <p:spPr bwMode="auto">
          <a:xfrm>
            <a:off x="3198813" y="8686800"/>
            <a:ext cx="1979612"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a:latin typeface="KPN Sans" pitchFamily="34" charset="0"/>
              </a:defRPr>
            </a:lvl1pPr>
          </a:lstStyle>
          <a:p>
            <a:r>
              <a:rPr lang="en-US" smtClean="0"/>
              <a:t>Energy Efficiency in the Chain</a:t>
            </a:r>
            <a:endParaRPr lang="nl-NL"/>
          </a:p>
        </p:txBody>
      </p:sp>
      <p:sp>
        <p:nvSpPr>
          <p:cNvPr id="9223" name="Rectangle 1031"/>
          <p:cNvSpPr>
            <a:spLocks noGrp="1" noChangeArrowheads="1"/>
          </p:cNvSpPr>
          <p:nvPr>
            <p:ph type="sldNum" sz="quarter" idx="5"/>
          </p:nvPr>
        </p:nvSpPr>
        <p:spPr bwMode="auto">
          <a:xfrm>
            <a:off x="531813" y="8686800"/>
            <a:ext cx="39528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a:latin typeface="KPN Sans" pitchFamily="34" charset="0"/>
              </a:defRPr>
            </a:lvl1pPr>
          </a:lstStyle>
          <a:p>
            <a:fld id="{B44AF116-D925-4D93-89CE-A1CD8AFAA19C}" type="slidenum">
              <a:rPr lang="nl-NL"/>
              <a:pPr/>
              <a:t>‹nr.›</a:t>
            </a:fld>
            <a:endParaRPr lang="nl-NL"/>
          </a:p>
        </p:txBody>
      </p:sp>
      <p:pic>
        <p:nvPicPr>
          <p:cNvPr id="9225" name="Picture 1033" descr="kp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250" y="215900"/>
            <a:ext cx="425450" cy="46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123788"/>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KPN Sans" pitchFamily="34" charset="0"/>
        <a:ea typeface="+mn-ea"/>
        <a:cs typeface="+mn-cs"/>
      </a:defRPr>
    </a:lvl1pPr>
    <a:lvl2pPr marL="457200" algn="l" rtl="0" fontAlgn="base">
      <a:spcBef>
        <a:spcPct val="30000"/>
      </a:spcBef>
      <a:spcAft>
        <a:spcPct val="0"/>
      </a:spcAft>
      <a:defRPr sz="1200" kern="1200">
        <a:solidFill>
          <a:schemeClr val="tx1"/>
        </a:solidFill>
        <a:latin typeface="KPN Sans" pitchFamily="34" charset="0"/>
        <a:ea typeface="+mn-ea"/>
        <a:cs typeface="+mn-cs"/>
      </a:defRPr>
    </a:lvl2pPr>
    <a:lvl3pPr marL="914400" algn="l" rtl="0" fontAlgn="base">
      <a:spcBef>
        <a:spcPct val="30000"/>
      </a:spcBef>
      <a:spcAft>
        <a:spcPct val="0"/>
      </a:spcAft>
      <a:defRPr sz="1200" kern="1200">
        <a:solidFill>
          <a:schemeClr val="tx1"/>
        </a:solidFill>
        <a:latin typeface="KPN Sans" pitchFamily="34" charset="0"/>
        <a:ea typeface="+mn-ea"/>
        <a:cs typeface="+mn-cs"/>
      </a:defRPr>
    </a:lvl3pPr>
    <a:lvl4pPr marL="1371600" algn="l" rtl="0" fontAlgn="base">
      <a:spcBef>
        <a:spcPct val="30000"/>
      </a:spcBef>
      <a:spcAft>
        <a:spcPct val="0"/>
      </a:spcAft>
      <a:defRPr sz="1200" kern="1200">
        <a:solidFill>
          <a:schemeClr val="tx1"/>
        </a:solidFill>
        <a:latin typeface="KPN Sans" pitchFamily="34" charset="0"/>
        <a:ea typeface="+mn-ea"/>
        <a:cs typeface="+mn-cs"/>
      </a:defRPr>
    </a:lvl4pPr>
    <a:lvl5pPr marL="1828800" algn="l" rtl="0" fontAlgn="base">
      <a:spcBef>
        <a:spcPct val="30000"/>
      </a:spcBef>
      <a:spcAft>
        <a:spcPct val="0"/>
      </a:spcAft>
      <a:defRPr sz="1200" kern="1200">
        <a:solidFill>
          <a:schemeClr val="tx1"/>
        </a:solidFill>
        <a:latin typeface="KPN San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nl-NL" alt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l-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smtClean="0"/>
              <a:t>We richten ons, binnen ons MVO-beleid, op 3 thema’s die dicht bij ons bedrijf liggen en waar we het verschil kunnen maken. MVO staat niet los van ons ondernemingsbeleid. Het is niet iets wat we ‘erbij doen”. Het vertelt/vormt een kader voor HOE we onze doelstellingen willen bereiken. MVO is daarom een vast onderdeel van onze strategie. Bij het formuleren van het MVO beleid hebben we daarom goed nagedacht over wat de belangrijkste thema’s voor KPN zijn. Immers, alleen wanneer de uitgangspunten aansluiten bij wie je als bedrijf bent èn wat je doet, kun je echt authentiek een MVO-beleid integreren in de bedrijfsvoering. Daar waar wij onze focus op richten, willen we het ook groot aanpakken. En met resultaat: In het duurzaamheidsverslag dat we jaarlijks publiceren (en tot op de komma laten controleren door KPMG) zien we dat we qua resultaten goede voortgang boeken. We slagen er in om in een rap tempo veel van onze processen en beleid – want duurzaamheid raakt alles in het bedrijf- te verbeteren. En omdat we dat goed doen en ook transparant over communiceren, krijgen we de laatste tijd veel erkenning van buitenaf. Zo kregen we in 2010 bijvoorbeeld een notering aan de Dow Jones Sustainability Index (2010) en horen daarmee tot de top 10 procent meest duurzame bedrijven ter wereld. En daarmee zie je dat ons MVO-beleid direct afstraalt op ons ondernemingsbeleid. Niet alleen goed voor onze reputatie, maar een notering aan deze index betekent voor analisten en investeerders dat je een goed bedrijf bent om in te investeren. Maar ook het winnen van de Transparantiebenchmark van het Ministerie van Economische Zaken –de prijs voor het meest transparante duurzaamheidsverslag- bevestigt dat we de goede dingen doen. Van plek 27 vorig jaar, hebben we in 1 keer de traditionele koplopers (Rabobank, Unilever, ING) van hun plek gestoten. En de meest recente is de samenwerking met het Wereld Natuur Fonds. In april hebben we deze samenwerking, als WNF Climate Saver, officieel ondertekend en daarmee erkent WNF ons als wereldwijd koploper in de telecombranche met ons klimaatbeleid. Andere resultaten: 100% groene stroom,  2.000 vrijwilligers per jaar voor het Mooiste Contact Fonds en 10.000 medewerkers volledig over op Het Nieuwe Werken.</a:t>
            </a:r>
          </a:p>
          <a:p>
            <a:pPr eaLnBrk="1" hangingPunct="1"/>
            <a:endParaRPr lang="nl-NL" altLang="nl-NL" smtClean="0"/>
          </a:p>
        </p:txBody>
      </p:sp>
      <p:sp>
        <p:nvSpPr>
          <p:cNvPr id="378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37197" indent="-283538" eaLnBrk="0" hangingPunct="0">
              <a:spcBef>
                <a:spcPct val="30000"/>
              </a:spcBef>
              <a:defRPr sz="1200">
                <a:solidFill>
                  <a:schemeClr val="tx1"/>
                </a:solidFill>
                <a:latin typeface="Calibri" pitchFamily="34" charset="0"/>
              </a:defRPr>
            </a:lvl2pPr>
            <a:lvl3pPr marL="1134150" indent="-226830" eaLnBrk="0" hangingPunct="0">
              <a:spcBef>
                <a:spcPct val="30000"/>
              </a:spcBef>
              <a:defRPr sz="1200">
                <a:solidFill>
                  <a:schemeClr val="tx1"/>
                </a:solidFill>
                <a:latin typeface="Calibri" pitchFamily="34" charset="0"/>
              </a:defRPr>
            </a:lvl3pPr>
            <a:lvl4pPr marL="1587812" indent="-226830" eaLnBrk="0" hangingPunct="0">
              <a:spcBef>
                <a:spcPct val="30000"/>
              </a:spcBef>
              <a:defRPr sz="1200">
                <a:solidFill>
                  <a:schemeClr val="tx1"/>
                </a:solidFill>
                <a:latin typeface="Calibri" pitchFamily="34" charset="0"/>
              </a:defRPr>
            </a:lvl4pPr>
            <a:lvl5pPr marL="2041472" indent="-226830" eaLnBrk="0" hangingPunct="0">
              <a:spcBef>
                <a:spcPct val="30000"/>
              </a:spcBef>
              <a:defRPr sz="1200">
                <a:solidFill>
                  <a:schemeClr val="tx1"/>
                </a:solidFill>
                <a:latin typeface="Calibri" pitchFamily="34" charset="0"/>
              </a:defRPr>
            </a:lvl5pPr>
            <a:lvl6pPr marL="2495132" indent="-226830" eaLnBrk="0" fontAlgn="base" hangingPunct="0">
              <a:spcBef>
                <a:spcPct val="30000"/>
              </a:spcBef>
              <a:spcAft>
                <a:spcPct val="0"/>
              </a:spcAft>
              <a:defRPr sz="1200">
                <a:solidFill>
                  <a:schemeClr val="tx1"/>
                </a:solidFill>
                <a:latin typeface="Calibri" pitchFamily="34" charset="0"/>
              </a:defRPr>
            </a:lvl6pPr>
            <a:lvl7pPr marL="2948792" indent="-226830" eaLnBrk="0" fontAlgn="base" hangingPunct="0">
              <a:spcBef>
                <a:spcPct val="30000"/>
              </a:spcBef>
              <a:spcAft>
                <a:spcPct val="0"/>
              </a:spcAft>
              <a:defRPr sz="1200">
                <a:solidFill>
                  <a:schemeClr val="tx1"/>
                </a:solidFill>
                <a:latin typeface="Calibri" pitchFamily="34" charset="0"/>
              </a:defRPr>
            </a:lvl7pPr>
            <a:lvl8pPr marL="3402452" indent="-226830" eaLnBrk="0" fontAlgn="base" hangingPunct="0">
              <a:spcBef>
                <a:spcPct val="30000"/>
              </a:spcBef>
              <a:spcAft>
                <a:spcPct val="0"/>
              </a:spcAft>
              <a:defRPr sz="1200">
                <a:solidFill>
                  <a:schemeClr val="tx1"/>
                </a:solidFill>
                <a:latin typeface="Calibri" pitchFamily="34" charset="0"/>
              </a:defRPr>
            </a:lvl8pPr>
            <a:lvl9pPr marL="3856112" indent="-226830" eaLnBrk="0" fontAlgn="base" hangingPunct="0">
              <a:spcBef>
                <a:spcPct val="30000"/>
              </a:spcBef>
              <a:spcAft>
                <a:spcPct val="0"/>
              </a:spcAft>
              <a:defRPr sz="1200">
                <a:solidFill>
                  <a:schemeClr val="tx1"/>
                </a:solidFill>
                <a:latin typeface="Calibri" pitchFamily="34" charset="0"/>
              </a:defRPr>
            </a:lvl9pPr>
          </a:lstStyle>
          <a:p>
            <a:pPr>
              <a:spcBef>
                <a:spcPct val="0"/>
              </a:spcBef>
              <a:defRPr/>
            </a:pPr>
            <a:fld id="{D093FDA0-31E6-490D-A8F8-58C183E2A50A}" type="slidenum">
              <a:rPr lang="nl-NL" altLang="nl-NL" smtClean="0">
                <a:solidFill>
                  <a:srgbClr val="000000"/>
                </a:solidFill>
                <a:latin typeface="Times" pitchFamily="18" charset="0"/>
              </a:rPr>
              <a:pPr>
                <a:spcBef>
                  <a:spcPct val="0"/>
                </a:spcBef>
                <a:defRPr/>
              </a:pPr>
              <a:t>3</a:t>
            </a:fld>
            <a:endParaRPr lang="nl-NL" altLang="nl-NL" smtClean="0">
              <a:solidFill>
                <a:srgbClr val="000000"/>
              </a:solidFill>
              <a:latin typeface="Times"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kern="1200" dirty="0" smtClean="0">
                <a:solidFill>
                  <a:schemeClr val="tx1"/>
                </a:solidFill>
                <a:effectLst/>
                <a:latin typeface="KPN Sans" pitchFamily="34" charset="0"/>
                <a:ea typeface="+mn-ea"/>
                <a:cs typeface="+mn-cs"/>
              </a:rPr>
              <a:t>The smarter 2020 report tells us that the ICT sector should be more seen as part of the solution than as part of the problem. </a:t>
            </a:r>
            <a:endParaRPr lang="nl-NL" sz="1200" kern="1200" dirty="0" smtClean="0">
              <a:solidFill>
                <a:schemeClr val="tx1"/>
              </a:solidFill>
              <a:effectLst/>
              <a:latin typeface="KPN Sans" pitchFamily="34" charset="0"/>
              <a:ea typeface="+mn-ea"/>
              <a:cs typeface="+mn-cs"/>
            </a:endParaRPr>
          </a:p>
          <a:p>
            <a:r>
              <a:rPr lang="en-GB" sz="1200" kern="1200" dirty="0" smtClean="0">
                <a:solidFill>
                  <a:schemeClr val="tx1"/>
                </a:solidFill>
                <a:effectLst/>
                <a:latin typeface="KPN Sans" pitchFamily="34" charset="0"/>
                <a:ea typeface="+mn-ea"/>
                <a:cs typeface="+mn-cs"/>
              </a:rPr>
              <a:t>KPN believes that it is only credible if we start reducing energy in our own operations and  use the experience</a:t>
            </a:r>
            <a:endParaRPr lang="nl-NL" sz="1200" kern="1200" dirty="0" smtClean="0">
              <a:solidFill>
                <a:schemeClr val="tx1"/>
              </a:solidFill>
              <a:effectLst/>
              <a:latin typeface="KPN Sans" pitchFamily="34" charset="0"/>
              <a:ea typeface="+mn-ea"/>
              <a:cs typeface="+mn-cs"/>
            </a:endParaRPr>
          </a:p>
          <a:p>
            <a:r>
              <a:rPr lang="en-GB" sz="1200" kern="1200" dirty="0" smtClean="0">
                <a:solidFill>
                  <a:schemeClr val="tx1"/>
                </a:solidFill>
                <a:effectLst/>
                <a:latin typeface="KPN Sans" pitchFamily="34" charset="0"/>
                <a:ea typeface="+mn-ea"/>
                <a:cs typeface="+mn-cs"/>
              </a:rPr>
              <a:t>- to prove what the effects are </a:t>
            </a:r>
            <a:endParaRPr lang="nl-NL" sz="1200" kern="1200" dirty="0" smtClean="0">
              <a:solidFill>
                <a:schemeClr val="tx1"/>
              </a:solidFill>
              <a:effectLst/>
              <a:latin typeface="KPN Sans" pitchFamily="34" charset="0"/>
              <a:ea typeface="+mn-ea"/>
              <a:cs typeface="+mn-cs"/>
            </a:endParaRPr>
          </a:p>
          <a:p>
            <a:r>
              <a:rPr lang="en-GB" sz="1200" kern="1200" dirty="0" smtClean="0">
                <a:solidFill>
                  <a:schemeClr val="tx1"/>
                </a:solidFill>
                <a:effectLst/>
                <a:latin typeface="KPN Sans" pitchFamily="34" charset="0"/>
                <a:ea typeface="+mn-ea"/>
                <a:cs typeface="+mn-cs"/>
              </a:rPr>
              <a:t>-and to help other industries to save energy as well.</a:t>
            </a:r>
            <a:endParaRPr lang="nl-NL" sz="1200" kern="1200" dirty="0" smtClean="0">
              <a:solidFill>
                <a:schemeClr val="tx1"/>
              </a:solidFill>
              <a:effectLst/>
              <a:latin typeface="KPN Sans" pitchFamily="34" charset="0"/>
              <a:ea typeface="+mn-ea"/>
              <a:cs typeface="+mn-cs"/>
            </a:endParaRPr>
          </a:p>
          <a:p>
            <a:r>
              <a:rPr lang="en-GB" sz="1200" kern="1200" dirty="0" smtClean="0">
                <a:solidFill>
                  <a:schemeClr val="tx1"/>
                </a:solidFill>
                <a:effectLst/>
                <a:latin typeface="KPN Sans" pitchFamily="34" charset="0"/>
                <a:ea typeface="+mn-ea"/>
                <a:cs typeface="+mn-cs"/>
              </a:rPr>
              <a:t>In the next slide I will show you our approach:</a:t>
            </a:r>
            <a:endParaRPr lang="nl-NL" sz="1200" kern="1200" dirty="0" smtClean="0">
              <a:solidFill>
                <a:schemeClr val="tx1"/>
              </a:solidFill>
              <a:effectLst/>
              <a:latin typeface="KPN Sans" pitchFamily="34" charset="0"/>
              <a:ea typeface="+mn-ea"/>
              <a:cs typeface="+mn-cs"/>
            </a:endParaRPr>
          </a:p>
          <a:p>
            <a:endParaRPr lang="en-GB" dirty="0"/>
          </a:p>
        </p:txBody>
      </p:sp>
    </p:spTree>
    <p:extLst>
      <p:ext uri="{BB962C8B-B14F-4D97-AF65-F5344CB8AC3E}">
        <p14:creationId xmlns:p14="http://schemas.microsoft.com/office/powerpoint/2010/main" val="4139404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26"/>
          <p:cNvSpPr>
            <a:spLocks noGrp="1" noChangeArrowheads="1"/>
          </p:cNvSpPr>
          <p:nvPr>
            <p:ph type="hdr" sz="quarter"/>
          </p:nvPr>
        </p:nvSpPr>
        <p:spPr>
          <a:ln/>
        </p:spPr>
        <p:txBody>
          <a:bodyPr/>
          <a:lstStyle/>
          <a:p>
            <a:r>
              <a:rPr lang="nl-NL"/>
              <a:t>Corporate Procurement Office (Prof. Financial &amp; HR Services), Koninklijke KPN N.V.</a:t>
            </a:r>
          </a:p>
        </p:txBody>
      </p:sp>
      <p:sp>
        <p:nvSpPr>
          <p:cNvPr id="9" name="Rectangle 1027"/>
          <p:cNvSpPr>
            <a:spLocks noGrp="1" noChangeArrowheads="1"/>
          </p:cNvSpPr>
          <p:nvPr>
            <p:ph type="dt" idx="1"/>
          </p:nvPr>
        </p:nvSpPr>
        <p:spPr>
          <a:ln/>
        </p:spPr>
        <p:txBody>
          <a:bodyPr/>
          <a:lstStyle/>
          <a:p>
            <a:r>
              <a:rPr lang="nl-NL"/>
              <a:t>12 April 2011</a:t>
            </a:r>
          </a:p>
        </p:txBody>
      </p:sp>
      <p:sp>
        <p:nvSpPr>
          <p:cNvPr id="10" name="Rectangle 1030"/>
          <p:cNvSpPr>
            <a:spLocks noGrp="1" noChangeArrowheads="1"/>
          </p:cNvSpPr>
          <p:nvPr>
            <p:ph type="ftr" sz="quarter" idx="4"/>
          </p:nvPr>
        </p:nvSpPr>
        <p:spPr>
          <a:ln/>
        </p:spPr>
        <p:txBody>
          <a:bodyPr/>
          <a:lstStyle/>
          <a:p>
            <a:r>
              <a:rPr lang="nl-NL"/>
              <a:t>Green ICT</a:t>
            </a:r>
          </a:p>
        </p:txBody>
      </p:sp>
      <p:sp>
        <p:nvSpPr>
          <p:cNvPr id="11" name="Rectangle 1031"/>
          <p:cNvSpPr>
            <a:spLocks noGrp="1" noChangeArrowheads="1"/>
          </p:cNvSpPr>
          <p:nvPr>
            <p:ph type="sldNum" sz="quarter" idx="5"/>
          </p:nvPr>
        </p:nvSpPr>
        <p:spPr>
          <a:ln/>
        </p:spPr>
        <p:txBody>
          <a:bodyPr/>
          <a:lstStyle/>
          <a:p>
            <a:fld id="{322E1A60-0FBF-4113-9EBB-80FB71117BB2}" type="slidenum">
              <a:rPr lang="nl-NL"/>
              <a:pPr/>
              <a:t>5</a:t>
            </a:fld>
            <a:endParaRPr lang="nl-NL"/>
          </a:p>
        </p:txBody>
      </p:sp>
      <p:sp>
        <p:nvSpPr>
          <p:cNvPr id="36866" name="Rectangle 1026"/>
          <p:cNvSpPr txBox="1">
            <a:spLocks noGrp="1" noChangeArrowheads="1"/>
          </p:cNvSpPr>
          <p:nvPr/>
        </p:nvSpPr>
        <p:spPr bwMode="auto">
          <a:xfrm>
            <a:off x="1067634" y="8690075"/>
            <a:ext cx="1980185" cy="21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fontAlgn="base">
              <a:spcBef>
                <a:spcPct val="0"/>
              </a:spcBef>
              <a:spcAft>
                <a:spcPct val="0"/>
              </a:spcAft>
              <a:defRPr>
                <a:solidFill>
                  <a:schemeClr val="tx1"/>
                </a:solidFill>
                <a:latin typeface="Arial" charset="0"/>
              </a:defRPr>
            </a:lvl6pPr>
            <a:lvl7pPr marL="2971800" indent="-228600" defTabSz="931863" fontAlgn="base">
              <a:spcBef>
                <a:spcPct val="0"/>
              </a:spcBef>
              <a:spcAft>
                <a:spcPct val="0"/>
              </a:spcAft>
              <a:defRPr>
                <a:solidFill>
                  <a:schemeClr val="tx1"/>
                </a:solidFill>
                <a:latin typeface="Arial" charset="0"/>
              </a:defRPr>
            </a:lvl7pPr>
            <a:lvl8pPr marL="3429000" indent="-228600" defTabSz="931863" fontAlgn="base">
              <a:spcBef>
                <a:spcPct val="0"/>
              </a:spcBef>
              <a:spcAft>
                <a:spcPct val="0"/>
              </a:spcAft>
              <a:defRPr>
                <a:solidFill>
                  <a:schemeClr val="tx1"/>
                </a:solidFill>
                <a:latin typeface="Arial" charset="0"/>
              </a:defRPr>
            </a:lvl8pPr>
            <a:lvl9pPr marL="3886200" indent="-228600" defTabSz="931863" fontAlgn="base">
              <a:spcBef>
                <a:spcPct val="0"/>
              </a:spcBef>
              <a:spcAft>
                <a:spcPct val="0"/>
              </a:spcAft>
              <a:defRPr>
                <a:solidFill>
                  <a:schemeClr val="tx1"/>
                </a:solidFill>
                <a:latin typeface="Arial" charset="0"/>
              </a:defRPr>
            </a:lvl9pPr>
          </a:lstStyle>
          <a:p>
            <a:r>
              <a:rPr lang="nl-NL" sz="1000">
                <a:latin typeface="KPN Sans" pitchFamily="34" charset="0"/>
              </a:rPr>
              <a:t>fmtCompany</a:t>
            </a:r>
          </a:p>
        </p:txBody>
      </p:sp>
      <p:sp>
        <p:nvSpPr>
          <p:cNvPr id="36867" name="Rectangle 1027"/>
          <p:cNvSpPr txBox="1">
            <a:spLocks noGrp="1" noChangeArrowheads="1"/>
          </p:cNvSpPr>
          <p:nvPr/>
        </p:nvSpPr>
        <p:spPr bwMode="auto">
          <a:xfrm>
            <a:off x="5331642" y="8690075"/>
            <a:ext cx="1082327" cy="21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fontAlgn="base">
              <a:spcBef>
                <a:spcPct val="0"/>
              </a:spcBef>
              <a:spcAft>
                <a:spcPct val="0"/>
              </a:spcAft>
              <a:defRPr>
                <a:solidFill>
                  <a:schemeClr val="tx1"/>
                </a:solidFill>
                <a:latin typeface="Arial" charset="0"/>
              </a:defRPr>
            </a:lvl6pPr>
            <a:lvl7pPr marL="2971800" indent="-228600" defTabSz="931863" fontAlgn="base">
              <a:spcBef>
                <a:spcPct val="0"/>
              </a:spcBef>
              <a:spcAft>
                <a:spcPct val="0"/>
              </a:spcAft>
              <a:defRPr>
                <a:solidFill>
                  <a:schemeClr val="tx1"/>
                </a:solidFill>
                <a:latin typeface="Arial" charset="0"/>
              </a:defRPr>
            </a:lvl7pPr>
            <a:lvl8pPr marL="3429000" indent="-228600" defTabSz="931863" fontAlgn="base">
              <a:spcBef>
                <a:spcPct val="0"/>
              </a:spcBef>
              <a:spcAft>
                <a:spcPct val="0"/>
              </a:spcAft>
              <a:defRPr>
                <a:solidFill>
                  <a:schemeClr val="tx1"/>
                </a:solidFill>
                <a:latin typeface="Arial" charset="0"/>
              </a:defRPr>
            </a:lvl8pPr>
            <a:lvl9pPr marL="3886200" indent="-228600" defTabSz="931863" fontAlgn="base">
              <a:spcBef>
                <a:spcPct val="0"/>
              </a:spcBef>
              <a:spcAft>
                <a:spcPct val="0"/>
              </a:spcAft>
              <a:defRPr>
                <a:solidFill>
                  <a:schemeClr val="tx1"/>
                </a:solidFill>
                <a:latin typeface="Arial" charset="0"/>
              </a:defRPr>
            </a:lvl9pPr>
          </a:lstStyle>
          <a:p>
            <a:pPr algn="r"/>
            <a:r>
              <a:rPr lang="nl-NL" sz="1000">
                <a:latin typeface="KPN Sans" pitchFamily="34" charset="0"/>
              </a:rPr>
              <a:t>5 May 2009</a:t>
            </a:r>
          </a:p>
        </p:txBody>
      </p:sp>
      <p:sp>
        <p:nvSpPr>
          <p:cNvPr id="36868" name="Rectangle 1030"/>
          <p:cNvSpPr txBox="1">
            <a:spLocks noGrp="1" noChangeArrowheads="1"/>
          </p:cNvSpPr>
          <p:nvPr/>
        </p:nvSpPr>
        <p:spPr bwMode="auto">
          <a:xfrm>
            <a:off x="3198006" y="8690075"/>
            <a:ext cx="1980184" cy="21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fontAlgn="base">
              <a:spcBef>
                <a:spcPct val="0"/>
              </a:spcBef>
              <a:spcAft>
                <a:spcPct val="0"/>
              </a:spcAft>
              <a:defRPr>
                <a:solidFill>
                  <a:schemeClr val="tx1"/>
                </a:solidFill>
                <a:latin typeface="Arial" charset="0"/>
              </a:defRPr>
            </a:lvl6pPr>
            <a:lvl7pPr marL="2971800" indent="-228600" defTabSz="931863" fontAlgn="base">
              <a:spcBef>
                <a:spcPct val="0"/>
              </a:spcBef>
              <a:spcAft>
                <a:spcPct val="0"/>
              </a:spcAft>
              <a:defRPr>
                <a:solidFill>
                  <a:schemeClr val="tx1"/>
                </a:solidFill>
                <a:latin typeface="Arial" charset="0"/>
              </a:defRPr>
            </a:lvl7pPr>
            <a:lvl8pPr marL="3429000" indent="-228600" defTabSz="931863" fontAlgn="base">
              <a:spcBef>
                <a:spcPct val="0"/>
              </a:spcBef>
              <a:spcAft>
                <a:spcPct val="0"/>
              </a:spcAft>
              <a:defRPr>
                <a:solidFill>
                  <a:schemeClr val="tx1"/>
                </a:solidFill>
                <a:latin typeface="Arial" charset="0"/>
              </a:defRPr>
            </a:lvl8pPr>
            <a:lvl9pPr marL="3886200" indent="-228600" defTabSz="931863" fontAlgn="base">
              <a:spcBef>
                <a:spcPct val="0"/>
              </a:spcBef>
              <a:spcAft>
                <a:spcPct val="0"/>
              </a:spcAft>
              <a:defRPr>
                <a:solidFill>
                  <a:schemeClr val="tx1"/>
                </a:solidFill>
                <a:latin typeface="Arial" charset="0"/>
              </a:defRPr>
            </a:lvl9pPr>
          </a:lstStyle>
          <a:p>
            <a:r>
              <a:rPr lang="nl-NL" sz="1000">
                <a:latin typeface="KPN Sans" pitchFamily="34" charset="0"/>
              </a:rPr>
              <a:t>From Energy Sourcing to Energy Management</a:t>
            </a:r>
          </a:p>
        </p:txBody>
      </p:sp>
      <p:sp>
        <p:nvSpPr>
          <p:cNvPr id="36869" name="Rectangle 1031"/>
          <p:cNvSpPr txBox="1">
            <a:spLocks noGrp="1" noChangeArrowheads="1"/>
          </p:cNvSpPr>
          <p:nvPr/>
        </p:nvSpPr>
        <p:spPr bwMode="auto">
          <a:xfrm>
            <a:off x="532185" y="8690075"/>
            <a:ext cx="395057" cy="21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fontAlgn="base">
              <a:spcBef>
                <a:spcPct val="0"/>
              </a:spcBef>
              <a:spcAft>
                <a:spcPct val="0"/>
              </a:spcAft>
              <a:defRPr>
                <a:solidFill>
                  <a:schemeClr val="tx1"/>
                </a:solidFill>
                <a:latin typeface="Arial" charset="0"/>
              </a:defRPr>
            </a:lvl6pPr>
            <a:lvl7pPr marL="2971800" indent="-228600" defTabSz="931863" fontAlgn="base">
              <a:spcBef>
                <a:spcPct val="0"/>
              </a:spcBef>
              <a:spcAft>
                <a:spcPct val="0"/>
              </a:spcAft>
              <a:defRPr>
                <a:solidFill>
                  <a:schemeClr val="tx1"/>
                </a:solidFill>
                <a:latin typeface="Arial" charset="0"/>
              </a:defRPr>
            </a:lvl7pPr>
            <a:lvl8pPr marL="3429000" indent="-228600" defTabSz="931863" fontAlgn="base">
              <a:spcBef>
                <a:spcPct val="0"/>
              </a:spcBef>
              <a:spcAft>
                <a:spcPct val="0"/>
              </a:spcAft>
              <a:defRPr>
                <a:solidFill>
                  <a:schemeClr val="tx1"/>
                </a:solidFill>
                <a:latin typeface="Arial" charset="0"/>
              </a:defRPr>
            </a:lvl8pPr>
            <a:lvl9pPr marL="3886200" indent="-228600" defTabSz="931863" fontAlgn="base">
              <a:spcBef>
                <a:spcPct val="0"/>
              </a:spcBef>
              <a:spcAft>
                <a:spcPct val="0"/>
              </a:spcAft>
              <a:defRPr>
                <a:solidFill>
                  <a:schemeClr val="tx1"/>
                </a:solidFill>
                <a:latin typeface="Arial" charset="0"/>
              </a:defRPr>
            </a:lvl9pPr>
          </a:lstStyle>
          <a:p>
            <a:fld id="{F01AB8D9-D978-47CA-BE89-8C9DA5F39432}" type="slidenum">
              <a:rPr lang="nl-NL" sz="1000">
                <a:latin typeface="KPN Sans" pitchFamily="34" charset="0"/>
              </a:rPr>
              <a:pPr/>
              <a:t>5</a:t>
            </a:fld>
            <a:endParaRPr lang="nl-NL" sz="1000">
              <a:latin typeface="KPN Sans" pitchFamily="34" charset="0"/>
            </a:endParaRPr>
          </a:p>
        </p:txBody>
      </p:sp>
      <p:sp>
        <p:nvSpPr>
          <p:cNvPr id="36870" name="Rectangle 2"/>
          <p:cNvSpPr>
            <a:spLocks noGrp="1" noRot="1" noChangeAspect="1" noChangeArrowheads="1" noTextEdit="1"/>
          </p:cNvSpPr>
          <p:nvPr>
            <p:ph type="sldImg"/>
          </p:nvPr>
        </p:nvSpPr>
        <p:spPr>
          <a:xfrm>
            <a:off x="1141413" y="685800"/>
            <a:ext cx="4575175" cy="3432175"/>
          </a:xfrm>
          <a:ln/>
        </p:spPr>
      </p:sp>
      <p:sp>
        <p:nvSpPr>
          <p:cNvPr id="36871" name="Rectangle 3"/>
          <p:cNvSpPr>
            <a:spLocks noGrp="1" noChangeArrowheads="1"/>
          </p:cNvSpPr>
          <p:nvPr>
            <p:ph type="body" idx="1"/>
          </p:nvPr>
        </p:nvSpPr>
        <p:spPr>
          <a:xfrm>
            <a:off x="1141097" y="4494609"/>
            <a:ext cx="4572543" cy="3656708"/>
          </a:xfrm>
        </p:spPr>
        <p:txBody>
          <a:bodyPr/>
          <a:lstStyle/>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kern="1200" dirty="0" smtClean="0">
                <a:solidFill>
                  <a:schemeClr val="tx1"/>
                </a:solidFill>
                <a:effectLst/>
                <a:latin typeface="KPN Sans" pitchFamily="34" charset="0"/>
                <a:ea typeface="+mn-ea"/>
                <a:cs typeface="+mn-cs"/>
              </a:rPr>
              <a:t>Here you can see some of the progress that we made.</a:t>
            </a:r>
            <a:endParaRPr lang="nl-NL" sz="1200" kern="1200" dirty="0" smtClean="0">
              <a:solidFill>
                <a:schemeClr val="tx1"/>
              </a:solidFill>
              <a:effectLst/>
              <a:latin typeface="KPN Sans" pitchFamily="34" charset="0"/>
              <a:ea typeface="+mn-ea"/>
              <a:cs typeface="+mn-cs"/>
            </a:endParaRPr>
          </a:p>
          <a:p>
            <a:r>
              <a:rPr lang="en-GB" sz="1200" kern="1200" dirty="0" smtClean="0">
                <a:solidFill>
                  <a:schemeClr val="tx1"/>
                </a:solidFill>
                <a:effectLst/>
                <a:latin typeface="KPN Sans" pitchFamily="34" charset="0"/>
                <a:ea typeface="+mn-ea"/>
                <a:cs typeface="+mn-cs"/>
              </a:rPr>
              <a:t>The measures we took were:</a:t>
            </a:r>
            <a:endParaRPr lang="nl-NL" sz="1200" kern="1200" dirty="0" smtClean="0">
              <a:solidFill>
                <a:schemeClr val="tx1"/>
              </a:solidFill>
              <a:effectLst/>
              <a:latin typeface="KPN Sans" pitchFamily="34" charset="0"/>
              <a:ea typeface="+mn-ea"/>
              <a:cs typeface="+mn-cs"/>
            </a:endParaRPr>
          </a:p>
          <a:p>
            <a:pPr lvl="0"/>
            <a:r>
              <a:rPr lang="en-GB" sz="1200" kern="1200" dirty="0" smtClean="0">
                <a:solidFill>
                  <a:schemeClr val="tx1"/>
                </a:solidFill>
                <a:effectLst/>
                <a:latin typeface="KPN Sans" pitchFamily="34" charset="0"/>
                <a:ea typeface="+mn-ea"/>
                <a:cs typeface="+mn-cs"/>
              </a:rPr>
              <a:t>Roll out new equipment selected on energy efficiency</a:t>
            </a:r>
            <a:endParaRPr lang="nl-NL" sz="1200" kern="1200" dirty="0" smtClean="0">
              <a:solidFill>
                <a:schemeClr val="tx1"/>
              </a:solidFill>
              <a:effectLst/>
              <a:latin typeface="KPN Sans" pitchFamily="34" charset="0"/>
              <a:ea typeface="+mn-ea"/>
              <a:cs typeface="+mn-cs"/>
            </a:endParaRPr>
          </a:p>
          <a:p>
            <a:pPr lvl="0"/>
            <a:r>
              <a:rPr lang="en-GB" sz="1200" kern="1200" dirty="0" smtClean="0">
                <a:solidFill>
                  <a:schemeClr val="tx1"/>
                </a:solidFill>
                <a:effectLst/>
                <a:latin typeface="KPN Sans" pitchFamily="34" charset="0"/>
                <a:ea typeface="+mn-ea"/>
                <a:cs typeface="+mn-cs"/>
              </a:rPr>
              <a:t>Rationalization: Reducing telecom platforms (moving to all IP)</a:t>
            </a:r>
            <a:endParaRPr lang="nl-NL" sz="1200" kern="1200" dirty="0" smtClean="0">
              <a:solidFill>
                <a:schemeClr val="tx1"/>
              </a:solidFill>
              <a:effectLst/>
              <a:latin typeface="KPN Sans" pitchFamily="34" charset="0"/>
              <a:ea typeface="+mn-ea"/>
              <a:cs typeface="+mn-cs"/>
            </a:endParaRPr>
          </a:p>
          <a:p>
            <a:pPr lvl="0"/>
            <a:r>
              <a:rPr lang="en-GB" sz="1200" kern="1200" dirty="0" smtClean="0">
                <a:solidFill>
                  <a:schemeClr val="tx1"/>
                </a:solidFill>
                <a:effectLst/>
                <a:latin typeface="KPN Sans" pitchFamily="34" charset="0"/>
                <a:ea typeface="+mn-ea"/>
                <a:cs typeface="+mn-cs"/>
              </a:rPr>
              <a:t>Innovation with our suppliers for instance more energy efficient cooling  (picture of Kyoto Cooling)</a:t>
            </a:r>
            <a:endParaRPr lang="nl-NL" sz="1200" kern="1200" dirty="0" smtClean="0">
              <a:solidFill>
                <a:schemeClr val="tx1"/>
              </a:solidFill>
              <a:effectLst/>
              <a:latin typeface="KPN Sans" pitchFamily="34" charset="0"/>
              <a:ea typeface="+mn-ea"/>
              <a:cs typeface="+mn-cs"/>
            </a:endParaRPr>
          </a:p>
          <a:p>
            <a:r>
              <a:rPr lang="en-GB" sz="1200" kern="1200" dirty="0" smtClean="0">
                <a:solidFill>
                  <a:schemeClr val="tx1"/>
                </a:solidFill>
                <a:effectLst/>
                <a:latin typeface="KPN Sans" pitchFamily="34" charset="0"/>
                <a:ea typeface="+mn-ea"/>
                <a:cs typeface="+mn-cs"/>
              </a:rPr>
              <a:t>Results are that since we started the program the energy consumption stopped growing and since 2010 we even see energy reduction although the capacity of our networks is growing very fast .</a:t>
            </a:r>
            <a:endParaRPr lang="nl-NL" sz="1200" kern="1200" dirty="0" smtClean="0">
              <a:solidFill>
                <a:schemeClr val="tx1"/>
              </a:solidFill>
              <a:effectLst/>
              <a:latin typeface="KPN Sans" pitchFamily="34" charset="0"/>
              <a:ea typeface="+mn-ea"/>
              <a:cs typeface="+mn-cs"/>
            </a:endParaRPr>
          </a:p>
          <a:p>
            <a:r>
              <a:rPr lang="en-GB" sz="1200" kern="1200" dirty="0" smtClean="0">
                <a:solidFill>
                  <a:schemeClr val="tx1"/>
                </a:solidFill>
                <a:effectLst/>
                <a:latin typeface="KPN Sans" pitchFamily="34" charset="0"/>
                <a:ea typeface="+mn-ea"/>
                <a:cs typeface="+mn-cs"/>
              </a:rPr>
              <a:t> </a:t>
            </a:r>
            <a:endParaRPr lang="nl-NL" sz="1200" kern="1200" dirty="0" smtClean="0">
              <a:solidFill>
                <a:schemeClr val="tx1"/>
              </a:solidFill>
              <a:effectLst/>
              <a:latin typeface="KPN Sans" pitchFamily="34" charset="0"/>
              <a:ea typeface="+mn-ea"/>
              <a:cs typeface="+mn-cs"/>
            </a:endParaRPr>
          </a:p>
          <a:p>
            <a:endParaRPr lang="en-GB" dirty="0"/>
          </a:p>
        </p:txBody>
      </p:sp>
    </p:spTree>
    <p:extLst>
      <p:ext uri="{BB962C8B-B14F-4D97-AF65-F5344CB8AC3E}">
        <p14:creationId xmlns:p14="http://schemas.microsoft.com/office/powerpoint/2010/main" val="3791219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26"/>
          <p:cNvSpPr>
            <a:spLocks noGrp="1" noChangeArrowheads="1"/>
          </p:cNvSpPr>
          <p:nvPr>
            <p:ph type="hdr" sz="quarter"/>
          </p:nvPr>
        </p:nvSpPr>
        <p:spPr>
          <a:ln/>
        </p:spPr>
        <p:txBody>
          <a:bodyPr/>
          <a:lstStyle/>
          <a:p>
            <a:r>
              <a:rPr lang="nl-NL"/>
              <a:t>Corporate Procurement Office (Prof. Financial &amp; HR Services), Koninklijke KPN N.V.</a:t>
            </a:r>
          </a:p>
        </p:txBody>
      </p:sp>
      <p:sp>
        <p:nvSpPr>
          <p:cNvPr id="9" name="Rectangle 1027"/>
          <p:cNvSpPr>
            <a:spLocks noGrp="1" noChangeArrowheads="1"/>
          </p:cNvSpPr>
          <p:nvPr>
            <p:ph type="dt" idx="1"/>
          </p:nvPr>
        </p:nvSpPr>
        <p:spPr>
          <a:ln/>
        </p:spPr>
        <p:txBody>
          <a:bodyPr/>
          <a:lstStyle/>
          <a:p>
            <a:r>
              <a:rPr lang="nl-NL"/>
              <a:t>12 April 2011</a:t>
            </a:r>
          </a:p>
        </p:txBody>
      </p:sp>
      <p:sp>
        <p:nvSpPr>
          <p:cNvPr id="10" name="Rectangle 1030"/>
          <p:cNvSpPr>
            <a:spLocks noGrp="1" noChangeArrowheads="1"/>
          </p:cNvSpPr>
          <p:nvPr>
            <p:ph type="ftr" sz="quarter" idx="4"/>
          </p:nvPr>
        </p:nvSpPr>
        <p:spPr>
          <a:ln/>
        </p:spPr>
        <p:txBody>
          <a:bodyPr/>
          <a:lstStyle/>
          <a:p>
            <a:r>
              <a:rPr lang="nl-NL"/>
              <a:t>Green ICT</a:t>
            </a:r>
          </a:p>
        </p:txBody>
      </p:sp>
      <p:sp>
        <p:nvSpPr>
          <p:cNvPr id="11" name="Rectangle 1031"/>
          <p:cNvSpPr>
            <a:spLocks noGrp="1" noChangeArrowheads="1"/>
          </p:cNvSpPr>
          <p:nvPr>
            <p:ph type="sldNum" sz="quarter" idx="5"/>
          </p:nvPr>
        </p:nvSpPr>
        <p:spPr>
          <a:ln/>
        </p:spPr>
        <p:txBody>
          <a:bodyPr/>
          <a:lstStyle/>
          <a:p>
            <a:fld id="{750016F8-BD8C-41CD-8B05-F01487343775}" type="slidenum">
              <a:rPr lang="nl-NL"/>
              <a:pPr/>
              <a:t>8</a:t>
            </a:fld>
            <a:endParaRPr lang="nl-NL"/>
          </a:p>
        </p:txBody>
      </p:sp>
      <p:sp>
        <p:nvSpPr>
          <p:cNvPr id="45058" name="Rectangle 1026"/>
          <p:cNvSpPr txBox="1">
            <a:spLocks noGrp="1" noChangeArrowheads="1"/>
          </p:cNvSpPr>
          <p:nvPr/>
        </p:nvSpPr>
        <p:spPr bwMode="auto">
          <a:xfrm>
            <a:off x="1067634" y="8690075"/>
            <a:ext cx="1980185" cy="21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fontAlgn="base">
              <a:spcBef>
                <a:spcPct val="0"/>
              </a:spcBef>
              <a:spcAft>
                <a:spcPct val="0"/>
              </a:spcAft>
              <a:defRPr>
                <a:solidFill>
                  <a:schemeClr val="tx1"/>
                </a:solidFill>
                <a:latin typeface="Arial" charset="0"/>
              </a:defRPr>
            </a:lvl6pPr>
            <a:lvl7pPr marL="2971800" indent="-228600" defTabSz="931863" fontAlgn="base">
              <a:spcBef>
                <a:spcPct val="0"/>
              </a:spcBef>
              <a:spcAft>
                <a:spcPct val="0"/>
              </a:spcAft>
              <a:defRPr>
                <a:solidFill>
                  <a:schemeClr val="tx1"/>
                </a:solidFill>
                <a:latin typeface="Arial" charset="0"/>
              </a:defRPr>
            </a:lvl7pPr>
            <a:lvl8pPr marL="3429000" indent="-228600" defTabSz="931863" fontAlgn="base">
              <a:spcBef>
                <a:spcPct val="0"/>
              </a:spcBef>
              <a:spcAft>
                <a:spcPct val="0"/>
              </a:spcAft>
              <a:defRPr>
                <a:solidFill>
                  <a:schemeClr val="tx1"/>
                </a:solidFill>
                <a:latin typeface="Arial" charset="0"/>
              </a:defRPr>
            </a:lvl8pPr>
            <a:lvl9pPr marL="3886200" indent="-228600" defTabSz="931863" fontAlgn="base">
              <a:spcBef>
                <a:spcPct val="0"/>
              </a:spcBef>
              <a:spcAft>
                <a:spcPct val="0"/>
              </a:spcAft>
              <a:defRPr>
                <a:solidFill>
                  <a:schemeClr val="tx1"/>
                </a:solidFill>
                <a:latin typeface="Arial" charset="0"/>
              </a:defRPr>
            </a:lvl9pPr>
          </a:lstStyle>
          <a:p>
            <a:r>
              <a:rPr lang="nl-NL" sz="1000">
                <a:latin typeface="KPN Sans" pitchFamily="34" charset="0"/>
              </a:rPr>
              <a:t>fmtCompany</a:t>
            </a:r>
          </a:p>
        </p:txBody>
      </p:sp>
      <p:sp>
        <p:nvSpPr>
          <p:cNvPr id="45059" name="Rectangle 1027"/>
          <p:cNvSpPr txBox="1">
            <a:spLocks noGrp="1" noChangeArrowheads="1"/>
          </p:cNvSpPr>
          <p:nvPr/>
        </p:nvSpPr>
        <p:spPr bwMode="auto">
          <a:xfrm>
            <a:off x="5331642" y="8690075"/>
            <a:ext cx="1082327" cy="21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fontAlgn="base">
              <a:spcBef>
                <a:spcPct val="0"/>
              </a:spcBef>
              <a:spcAft>
                <a:spcPct val="0"/>
              </a:spcAft>
              <a:defRPr>
                <a:solidFill>
                  <a:schemeClr val="tx1"/>
                </a:solidFill>
                <a:latin typeface="Arial" charset="0"/>
              </a:defRPr>
            </a:lvl6pPr>
            <a:lvl7pPr marL="2971800" indent="-228600" defTabSz="931863" fontAlgn="base">
              <a:spcBef>
                <a:spcPct val="0"/>
              </a:spcBef>
              <a:spcAft>
                <a:spcPct val="0"/>
              </a:spcAft>
              <a:defRPr>
                <a:solidFill>
                  <a:schemeClr val="tx1"/>
                </a:solidFill>
                <a:latin typeface="Arial" charset="0"/>
              </a:defRPr>
            </a:lvl7pPr>
            <a:lvl8pPr marL="3429000" indent="-228600" defTabSz="931863" fontAlgn="base">
              <a:spcBef>
                <a:spcPct val="0"/>
              </a:spcBef>
              <a:spcAft>
                <a:spcPct val="0"/>
              </a:spcAft>
              <a:defRPr>
                <a:solidFill>
                  <a:schemeClr val="tx1"/>
                </a:solidFill>
                <a:latin typeface="Arial" charset="0"/>
              </a:defRPr>
            </a:lvl8pPr>
            <a:lvl9pPr marL="3886200" indent="-228600" defTabSz="931863" fontAlgn="base">
              <a:spcBef>
                <a:spcPct val="0"/>
              </a:spcBef>
              <a:spcAft>
                <a:spcPct val="0"/>
              </a:spcAft>
              <a:defRPr>
                <a:solidFill>
                  <a:schemeClr val="tx1"/>
                </a:solidFill>
                <a:latin typeface="Arial" charset="0"/>
              </a:defRPr>
            </a:lvl9pPr>
          </a:lstStyle>
          <a:p>
            <a:pPr algn="r"/>
            <a:r>
              <a:rPr lang="nl-NL" sz="1000">
                <a:latin typeface="KPN Sans" pitchFamily="34" charset="0"/>
              </a:rPr>
              <a:t>5 May 2009</a:t>
            </a:r>
          </a:p>
        </p:txBody>
      </p:sp>
      <p:sp>
        <p:nvSpPr>
          <p:cNvPr id="45060" name="Rectangle 1030"/>
          <p:cNvSpPr txBox="1">
            <a:spLocks noGrp="1" noChangeArrowheads="1"/>
          </p:cNvSpPr>
          <p:nvPr/>
        </p:nvSpPr>
        <p:spPr bwMode="auto">
          <a:xfrm>
            <a:off x="3198006" y="8690075"/>
            <a:ext cx="1980184" cy="21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fontAlgn="base">
              <a:spcBef>
                <a:spcPct val="0"/>
              </a:spcBef>
              <a:spcAft>
                <a:spcPct val="0"/>
              </a:spcAft>
              <a:defRPr>
                <a:solidFill>
                  <a:schemeClr val="tx1"/>
                </a:solidFill>
                <a:latin typeface="Arial" charset="0"/>
              </a:defRPr>
            </a:lvl6pPr>
            <a:lvl7pPr marL="2971800" indent="-228600" defTabSz="931863" fontAlgn="base">
              <a:spcBef>
                <a:spcPct val="0"/>
              </a:spcBef>
              <a:spcAft>
                <a:spcPct val="0"/>
              </a:spcAft>
              <a:defRPr>
                <a:solidFill>
                  <a:schemeClr val="tx1"/>
                </a:solidFill>
                <a:latin typeface="Arial" charset="0"/>
              </a:defRPr>
            </a:lvl7pPr>
            <a:lvl8pPr marL="3429000" indent="-228600" defTabSz="931863" fontAlgn="base">
              <a:spcBef>
                <a:spcPct val="0"/>
              </a:spcBef>
              <a:spcAft>
                <a:spcPct val="0"/>
              </a:spcAft>
              <a:defRPr>
                <a:solidFill>
                  <a:schemeClr val="tx1"/>
                </a:solidFill>
                <a:latin typeface="Arial" charset="0"/>
              </a:defRPr>
            </a:lvl8pPr>
            <a:lvl9pPr marL="3886200" indent="-228600" defTabSz="931863" fontAlgn="base">
              <a:spcBef>
                <a:spcPct val="0"/>
              </a:spcBef>
              <a:spcAft>
                <a:spcPct val="0"/>
              </a:spcAft>
              <a:defRPr>
                <a:solidFill>
                  <a:schemeClr val="tx1"/>
                </a:solidFill>
                <a:latin typeface="Arial" charset="0"/>
              </a:defRPr>
            </a:lvl9pPr>
          </a:lstStyle>
          <a:p>
            <a:r>
              <a:rPr lang="nl-NL" sz="1000">
                <a:latin typeface="KPN Sans" pitchFamily="34" charset="0"/>
              </a:rPr>
              <a:t>From Energy Sourcing to Energy Management</a:t>
            </a:r>
          </a:p>
        </p:txBody>
      </p:sp>
      <p:sp>
        <p:nvSpPr>
          <p:cNvPr id="45061" name="Rectangle 1031"/>
          <p:cNvSpPr txBox="1">
            <a:spLocks noGrp="1" noChangeArrowheads="1"/>
          </p:cNvSpPr>
          <p:nvPr/>
        </p:nvSpPr>
        <p:spPr bwMode="auto">
          <a:xfrm>
            <a:off x="532185" y="8690075"/>
            <a:ext cx="395057" cy="21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fontAlgn="base">
              <a:spcBef>
                <a:spcPct val="0"/>
              </a:spcBef>
              <a:spcAft>
                <a:spcPct val="0"/>
              </a:spcAft>
              <a:defRPr>
                <a:solidFill>
                  <a:schemeClr val="tx1"/>
                </a:solidFill>
                <a:latin typeface="Arial" charset="0"/>
              </a:defRPr>
            </a:lvl6pPr>
            <a:lvl7pPr marL="2971800" indent="-228600" defTabSz="931863" fontAlgn="base">
              <a:spcBef>
                <a:spcPct val="0"/>
              </a:spcBef>
              <a:spcAft>
                <a:spcPct val="0"/>
              </a:spcAft>
              <a:defRPr>
                <a:solidFill>
                  <a:schemeClr val="tx1"/>
                </a:solidFill>
                <a:latin typeface="Arial" charset="0"/>
              </a:defRPr>
            </a:lvl7pPr>
            <a:lvl8pPr marL="3429000" indent="-228600" defTabSz="931863" fontAlgn="base">
              <a:spcBef>
                <a:spcPct val="0"/>
              </a:spcBef>
              <a:spcAft>
                <a:spcPct val="0"/>
              </a:spcAft>
              <a:defRPr>
                <a:solidFill>
                  <a:schemeClr val="tx1"/>
                </a:solidFill>
                <a:latin typeface="Arial" charset="0"/>
              </a:defRPr>
            </a:lvl8pPr>
            <a:lvl9pPr marL="3886200" indent="-228600" defTabSz="931863" fontAlgn="base">
              <a:spcBef>
                <a:spcPct val="0"/>
              </a:spcBef>
              <a:spcAft>
                <a:spcPct val="0"/>
              </a:spcAft>
              <a:defRPr>
                <a:solidFill>
                  <a:schemeClr val="tx1"/>
                </a:solidFill>
                <a:latin typeface="Arial" charset="0"/>
              </a:defRPr>
            </a:lvl9pPr>
          </a:lstStyle>
          <a:p>
            <a:fld id="{5898D0E3-65D0-4006-B394-10E9485F177E}" type="slidenum">
              <a:rPr lang="nl-NL" sz="1000">
                <a:latin typeface="KPN Sans" pitchFamily="34" charset="0"/>
              </a:rPr>
              <a:pPr/>
              <a:t>8</a:t>
            </a:fld>
            <a:endParaRPr lang="nl-NL" sz="1000">
              <a:latin typeface="KPN Sans" pitchFamily="34" charset="0"/>
            </a:endParaRPr>
          </a:p>
        </p:txBody>
      </p:sp>
      <p:sp>
        <p:nvSpPr>
          <p:cNvPr id="45062" name="Rectangle 2"/>
          <p:cNvSpPr>
            <a:spLocks noGrp="1" noRot="1" noChangeAspect="1" noChangeArrowheads="1" noTextEdit="1"/>
          </p:cNvSpPr>
          <p:nvPr>
            <p:ph type="sldImg"/>
          </p:nvPr>
        </p:nvSpPr>
        <p:spPr>
          <a:xfrm>
            <a:off x="1141413" y="685800"/>
            <a:ext cx="4575175" cy="3432175"/>
          </a:xfrm>
          <a:ln/>
        </p:spPr>
      </p:sp>
      <p:sp>
        <p:nvSpPr>
          <p:cNvPr id="45063" name="Rectangle 3"/>
          <p:cNvSpPr>
            <a:spLocks noGrp="1" noChangeArrowheads="1"/>
          </p:cNvSpPr>
          <p:nvPr>
            <p:ph type="body" idx="1"/>
          </p:nvPr>
        </p:nvSpPr>
        <p:spPr>
          <a:xfrm>
            <a:off x="1141097" y="4494609"/>
            <a:ext cx="4572543" cy="3656708"/>
          </a:xfrm>
        </p:spPr>
        <p:txBody>
          <a:bodyPr/>
          <a:lstStyle/>
          <a:p>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35174A6-962E-42BB-A101-29C1D5ABD762}" type="slidenum">
              <a:rPr lang="nl-NL"/>
              <a:pPr/>
              <a:t>9</a:t>
            </a:fld>
            <a:endParaRPr lang="nl-NL"/>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358775" y="168275"/>
            <a:ext cx="8421689" cy="989012"/>
          </a:xfrm>
        </p:spPr>
        <p:txBody>
          <a:bodyPr/>
          <a:lstStyle>
            <a:lvl1pPr>
              <a:lnSpc>
                <a:spcPts val="3400"/>
              </a:lnSpc>
              <a:defRPr sz="2800" b="1"/>
            </a:lvl1pPr>
          </a:lstStyle>
          <a:p>
            <a:pPr lvl="0"/>
            <a:r>
              <a:rPr lang="en-US" altLang="nl-NL" noProof="0" smtClean="0"/>
              <a:t>Energy Efficiency in the Chain</a:t>
            </a:r>
            <a:endParaRPr lang="nl-NL" altLang="nl-NL" noProof="0" smtClean="0"/>
          </a:p>
        </p:txBody>
      </p:sp>
      <p:sp>
        <p:nvSpPr>
          <p:cNvPr id="3075" name="Rectangle 3"/>
          <p:cNvSpPr>
            <a:spLocks noGrp="1" noChangeArrowheads="1"/>
          </p:cNvSpPr>
          <p:nvPr>
            <p:ph type="subTitle" idx="1" hasCustomPrompt="1"/>
          </p:nvPr>
        </p:nvSpPr>
        <p:spPr>
          <a:xfrm>
            <a:off x="358775" y="1251223"/>
            <a:ext cx="8421689" cy="809625"/>
          </a:xfrm>
        </p:spPr>
        <p:txBody>
          <a:bodyPr/>
          <a:lstStyle>
            <a:lvl1pPr marL="0" indent="0">
              <a:lnSpc>
                <a:spcPts val="2600"/>
              </a:lnSpc>
              <a:buFontTx/>
              <a:buNone/>
              <a:defRPr sz="2200" b="0">
                <a:solidFill>
                  <a:schemeClr val="bg1"/>
                </a:solidFill>
              </a:defRPr>
            </a:lvl1pPr>
          </a:lstStyle>
          <a:p>
            <a:pPr lvl="0"/>
            <a:r>
              <a:rPr lang="nl-NL" altLang="nl-NL" noProof="0" smtClean="0"/>
              <a:t>perspective of KPN</a:t>
            </a:r>
          </a:p>
        </p:txBody>
      </p:sp>
      <p:sp>
        <p:nvSpPr>
          <p:cNvPr id="3103" name="classification"/>
          <p:cNvSpPr txBox="1">
            <a:spLocks noChangeArrowheads="1"/>
          </p:cNvSpPr>
          <p:nvPr/>
        </p:nvSpPr>
        <p:spPr bwMode="auto">
          <a:xfrm>
            <a:off x="4659312" y="6337300"/>
            <a:ext cx="2865438"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nSpc>
                <a:spcPts val="1600"/>
              </a:lnSpc>
            </a:pPr>
            <a:endParaRPr lang="nl-NL" altLang="nl-NL" sz="1200" b="0" noProof="1"/>
          </a:p>
        </p:txBody>
      </p:sp>
      <p:sp>
        <p:nvSpPr>
          <p:cNvPr id="3104" name="footertitle"/>
          <p:cNvSpPr txBox="1">
            <a:spLocks noChangeArrowheads="1"/>
          </p:cNvSpPr>
          <p:nvPr/>
        </p:nvSpPr>
        <p:spPr bwMode="auto">
          <a:xfrm>
            <a:off x="898525" y="6337300"/>
            <a:ext cx="3744913"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nSpc>
                <a:spcPts val="1600"/>
              </a:lnSpc>
            </a:pPr>
            <a:r>
              <a:rPr lang="en-US" altLang="nl-NL" sz="1200" b="1" noProof="1" smtClean="0"/>
              <a:t>Energy Efficiency in the Chain</a:t>
            </a:r>
            <a:endParaRPr lang="nl-NL" altLang="nl-NL" sz="1200" b="1" noProof="1"/>
          </a:p>
        </p:txBody>
      </p:sp>
      <p:sp>
        <p:nvSpPr>
          <p:cNvPr id="3105" name="Rectangle 33"/>
          <p:cNvSpPr>
            <a:spLocks noGrp="1" noChangeArrowheads="1"/>
          </p:cNvSpPr>
          <p:nvPr>
            <p:ph type="sldNum" sz="quarter" idx="4"/>
          </p:nvPr>
        </p:nvSpPr>
        <p:spPr>
          <a:xfrm>
            <a:off x="358775" y="6337300"/>
            <a:ext cx="508000" cy="381000"/>
          </a:xfrm>
        </p:spPr>
        <p:txBody>
          <a:bodyPr/>
          <a:lstStyle>
            <a:lvl1pPr>
              <a:lnSpc>
                <a:spcPts val="1600"/>
              </a:lnSpc>
              <a:defRPr sz="1200" b="1"/>
            </a:lvl1pPr>
          </a:lstStyle>
          <a:p>
            <a:fld id="{77ADC168-A82C-4EF6-8132-F615DC7B1181}" type="slidenum">
              <a:rPr lang="nl-NL" smtClean="0"/>
              <a:pPr/>
              <a:t>‹nr.›</a:t>
            </a:fld>
            <a:endParaRPr lang="nl-NL"/>
          </a:p>
        </p:txBody>
      </p:sp>
      <p:sp>
        <p:nvSpPr>
          <p:cNvPr id="7" name="classification"/>
          <p:cNvSpPr txBox="1">
            <a:spLocks noChangeArrowheads="1"/>
          </p:cNvSpPr>
          <p:nvPr userDrawn="1"/>
        </p:nvSpPr>
        <p:spPr bwMode="auto">
          <a:xfrm>
            <a:off x="4659313" y="6337300"/>
            <a:ext cx="2865438"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nSpc>
                <a:spcPts val="1600"/>
              </a:lnSpc>
            </a:pPr>
            <a:endParaRPr lang="nl-NL" sz="1200" b="0" noProof="1"/>
          </a:p>
        </p:txBody>
      </p:sp>
      <p:sp>
        <p:nvSpPr>
          <p:cNvPr id="8" name="footertitle"/>
          <p:cNvSpPr txBox="1">
            <a:spLocks noChangeArrowheads="1"/>
          </p:cNvSpPr>
          <p:nvPr userDrawn="1"/>
        </p:nvSpPr>
        <p:spPr bwMode="auto">
          <a:xfrm>
            <a:off x="898525" y="6337300"/>
            <a:ext cx="3744913"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nSpc>
                <a:spcPts val="1600"/>
              </a:lnSpc>
            </a:pPr>
            <a:r>
              <a:rPr lang="en-US" sz="1200" b="1" noProof="1" smtClean="0"/>
              <a:t>Energy Efficiency in the Chain</a:t>
            </a:r>
            <a:endParaRPr lang="nl-NL" sz="1200" b="1" noProof="1"/>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dianummer 3"/>
          <p:cNvSpPr>
            <a:spLocks noGrp="1"/>
          </p:cNvSpPr>
          <p:nvPr>
            <p:ph type="sldNum" sz="quarter" idx="10"/>
          </p:nvPr>
        </p:nvSpPr>
        <p:spPr/>
        <p:txBody>
          <a:bodyPr/>
          <a:lstStyle>
            <a:lvl1pPr>
              <a:defRPr/>
            </a:lvl1pPr>
          </a:lstStyle>
          <a:p>
            <a:fld id="{6427E11D-FFDD-4316-B039-59165E8C8ABC}" type="slidenum">
              <a:rPr lang="nl-NL" smtClean="0"/>
              <a:pPr/>
              <a:t>‹nr.›</a:t>
            </a:fld>
            <a:endParaRPr lang="nl-NL"/>
          </a:p>
        </p:txBody>
      </p:sp>
    </p:spTree>
    <p:extLst>
      <p:ext uri="{BB962C8B-B14F-4D97-AF65-F5344CB8AC3E}">
        <p14:creationId xmlns:p14="http://schemas.microsoft.com/office/powerpoint/2010/main" val="4011954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75438" y="168275"/>
            <a:ext cx="2105025" cy="5922963"/>
          </a:xfrm>
        </p:spPr>
        <p:txBody>
          <a:bodyPr vert="eaVert"/>
          <a:lstStyle/>
          <a:p>
            <a:r>
              <a:rPr lang="nl-NL" smtClean="0"/>
              <a:t>Klik om de stijl te bewerken</a:t>
            </a:r>
            <a:endParaRPr lang="en-GB"/>
          </a:p>
        </p:txBody>
      </p:sp>
      <p:sp>
        <p:nvSpPr>
          <p:cNvPr id="3" name="Tijdelijke aanduiding voor verticale tekst 2"/>
          <p:cNvSpPr>
            <a:spLocks noGrp="1"/>
          </p:cNvSpPr>
          <p:nvPr>
            <p:ph type="body" orient="vert" idx="1"/>
          </p:nvPr>
        </p:nvSpPr>
        <p:spPr>
          <a:xfrm>
            <a:off x="358775" y="168275"/>
            <a:ext cx="6164263" cy="5922963"/>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dianummer 3"/>
          <p:cNvSpPr>
            <a:spLocks noGrp="1"/>
          </p:cNvSpPr>
          <p:nvPr>
            <p:ph type="sldNum" sz="quarter" idx="10"/>
          </p:nvPr>
        </p:nvSpPr>
        <p:spPr/>
        <p:txBody>
          <a:bodyPr/>
          <a:lstStyle>
            <a:lvl1pPr>
              <a:defRPr/>
            </a:lvl1pPr>
          </a:lstStyle>
          <a:p>
            <a:fld id="{14DAC393-0D65-41D7-87B3-7CDBE6903632}" type="slidenum">
              <a:rPr lang="nl-NL" smtClean="0"/>
              <a:pPr/>
              <a:t>‹nr.›</a:t>
            </a:fld>
            <a:endParaRPr lang="nl-NL"/>
          </a:p>
        </p:txBody>
      </p:sp>
    </p:spTree>
    <p:extLst>
      <p:ext uri="{BB962C8B-B14F-4D97-AF65-F5344CB8AC3E}">
        <p14:creationId xmlns:p14="http://schemas.microsoft.com/office/powerpoint/2010/main" val="3086824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358775" y="168275"/>
            <a:ext cx="8421688" cy="5922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3" name="Tijdelijke aanduiding voor dianummer 2"/>
          <p:cNvSpPr>
            <a:spLocks noGrp="1"/>
          </p:cNvSpPr>
          <p:nvPr>
            <p:ph type="sldNum" sz="quarter" idx="10"/>
          </p:nvPr>
        </p:nvSpPr>
        <p:spPr>
          <a:xfrm>
            <a:off x="358775" y="6337300"/>
            <a:ext cx="508000" cy="350838"/>
          </a:xfrm>
        </p:spPr>
        <p:txBody>
          <a:bodyPr/>
          <a:lstStyle>
            <a:lvl1pPr>
              <a:defRPr/>
            </a:lvl1pPr>
          </a:lstStyle>
          <a:p>
            <a:fld id="{74F092B3-F0FB-45EC-BA57-DA1138A112A5}" type="slidenum">
              <a:rPr lang="nl-NL" smtClean="0"/>
              <a:pPr/>
              <a:t>‹nr.›</a:t>
            </a:fld>
            <a:endParaRPr lang="nl-NL"/>
          </a:p>
        </p:txBody>
      </p:sp>
    </p:spTree>
    <p:extLst>
      <p:ext uri="{BB962C8B-B14F-4D97-AF65-F5344CB8AC3E}">
        <p14:creationId xmlns:p14="http://schemas.microsoft.com/office/powerpoint/2010/main" val="4006945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dianummer 3"/>
          <p:cNvSpPr>
            <a:spLocks noGrp="1"/>
          </p:cNvSpPr>
          <p:nvPr>
            <p:ph type="sldNum" sz="quarter" idx="10"/>
          </p:nvPr>
        </p:nvSpPr>
        <p:spPr/>
        <p:txBody>
          <a:bodyPr/>
          <a:lstStyle>
            <a:lvl1pPr>
              <a:defRPr/>
            </a:lvl1pPr>
          </a:lstStyle>
          <a:p>
            <a:fld id="{12AA8936-1925-4925-B38B-9E7F71B6AED4}" type="slidenum">
              <a:rPr lang="nl-NL" smtClean="0"/>
              <a:pPr/>
              <a:t>‹nr.›</a:t>
            </a:fld>
            <a:endParaRPr lang="nl-NL"/>
          </a:p>
        </p:txBody>
      </p:sp>
    </p:spTree>
    <p:extLst>
      <p:ext uri="{BB962C8B-B14F-4D97-AF65-F5344CB8AC3E}">
        <p14:creationId xmlns:p14="http://schemas.microsoft.com/office/powerpoint/2010/main" val="1344145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smtClean="0"/>
              <a:t>Klik om de stijl te bewerken</a:t>
            </a:r>
            <a:endParaRPr lang="en-GB"/>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ianummer 3"/>
          <p:cNvSpPr>
            <a:spLocks noGrp="1"/>
          </p:cNvSpPr>
          <p:nvPr>
            <p:ph type="sldNum" sz="quarter" idx="10"/>
          </p:nvPr>
        </p:nvSpPr>
        <p:spPr/>
        <p:txBody>
          <a:bodyPr/>
          <a:lstStyle>
            <a:lvl1pPr>
              <a:defRPr/>
            </a:lvl1pPr>
          </a:lstStyle>
          <a:p>
            <a:fld id="{F3C9D281-B2FB-46E8-A174-2E945BFF34EC}" type="slidenum">
              <a:rPr lang="nl-NL" smtClean="0"/>
              <a:pPr/>
              <a:t>‹nr.›</a:t>
            </a:fld>
            <a:endParaRPr lang="nl-NL"/>
          </a:p>
        </p:txBody>
      </p:sp>
    </p:spTree>
    <p:extLst>
      <p:ext uri="{BB962C8B-B14F-4D97-AF65-F5344CB8AC3E}">
        <p14:creationId xmlns:p14="http://schemas.microsoft.com/office/powerpoint/2010/main" val="1117266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inhoud 2"/>
          <p:cNvSpPr>
            <a:spLocks noGrp="1"/>
          </p:cNvSpPr>
          <p:nvPr>
            <p:ph sz="half" idx="1"/>
          </p:nvPr>
        </p:nvSpPr>
        <p:spPr>
          <a:xfrm>
            <a:off x="358775" y="1519238"/>
            <a:ext cx="413385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inhoud 3"/>
          <p:cNvSpPr>
            <a:spLocks noGrp="1"/>
          </p:cNvSpPr>
          <p:nvPr>
            <p:ph sz="half" idx="2"/>
          </p:nvPr>
        </p:nvSpPr>
        <p:spPr>
          <a:xfrm>
            <a:off x="4645025" y="1519238"/>
            <a:ext cx="4135438"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5" name="Tijdelijke aanduiding voor dianummer 4"/>
          <p:cNvSpPr>
            <a:spLocks noGrp="1"/>
          </p:cNvSpPr>
          <p:nvPr>
            <p:ph type="sldNum" sz="quarter" idx="10"/>
          </p:nvPr>
        </p:nvSpPr>
        <p:spPr/>
        <p:txBody>
          <a:bodyPr/>
          <a:lstStyle>
            <a:lvl1pPr>
              <a:defRPr/>
            </a:lvl1pPr>
          </a:lstStyle>
          <a:p>
            <a:fld id="{503C2BDE-C486-4B3F-8F87-633D3E5F3E98}" type="slidenum">
              <a:rPr lang="nl-NL" smtClean="0"/>
              <a:pPr/>
              <a:t>‹nr.›</a:t>
            </a:fld>
            <a:endParaRPr lang="nl-NL"/>
          </a:p>
        </p:txBody>
      </p:sp>
    </p:spTree>
    <p:extLst>
      <p:ext uri="{BB962C8B-B14F-4D97-AF65-F5344CB8AC3E}">
        <p14:creationId xmlns:p14="http://schemas.microsoft.com/office/powerpoint/2010/main" val="428549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en-GB"/>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7" name="Tijdelijke aanduiding voor dianummer 6"/>
          <p:cNvSpPr>
            <a:spLocks noGrp="1"/>
          </p:cNvSpPr>
          <p:nvPr>
            <p:ph type="sldNum" sz="quarter" idx="10"/>
          </p:nvPr>
        </p:nvSpPr>
        <p:spPr/>
        <p:txBody>
          <a:bodyPr/>
          <a:lstStyle>
            <a:lvl1pPr>
              <a:defRPr/>
            </a:lvl1pPr>
          </a:lstStyle>
          <a:p>
            <a:fld id="{12F32C42-FCBB-40CC-B0AD-6B84C182027F}" type="slidenum">
              <a:rPr lang="nl-NL" smtClean="0"/>
              <a:pPr/>
              <a:t>‹nr.›</a:t>
            </a:fld>
            <a:endParaRPr lang="nl-NL"/>
          </a:p>
        </p:txBody>
      </p:sp>
    </p:spTree>
    <p:extLst>
      <p:ext uri="{BB962C8B-B14F-4D97-AF65-F5344CB8AC3E}">
        <p14:creationId xmlns:p14="http://schemas.microsoft.com/office/powerpoint/2010/main" val="4151150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dianummer 2"/>
          <p:cNvSpPr>
            <a:spLocks noGrp="1"/>
          </p:cNvSpPr>
          <p:nvPr>
            <p:ph type="sldNum" sz="quarter" idx="10"/>
          </p:nvPr>
        </p:nvSpPr>
        <p:spPr/>
        <p:txBody>
          <a:bodyPr/>
          <a:lstStyle>
            <a:lvl1pPr>
              <a:defRPr/>
            </a:lvl1pPr>
          </a:lstStyle>
          <a:p>
            <a:fld id="{8F916C15-8D4F-4916-B572-71A56E857725}" type="slidenum">
              <a:rPr lang="nl-NL" smtClean="0"/>
              <a:pPr/>
              <a:t>‹nr.›</a:t>
            </a:fld>
            <a:endParaRPr lang="nl-NL"/>
          </a:p>
        </p:txBody>
      </p:sp>
    </p:spTree>
    <p:extLst>
      <p:ext uri="{BB962C8B-B14F-4D97-AF65-F5344CB8AC3E}">
        <p14:creationId xmlns:p14="http://schemas.microsoft.com/office/powerpoint/2010/main" val="518910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lvl1pPr>
              <a:defRPr/>
            </a:lvl1pPr>
          </a:lstStyle>
          <a:p>
            <a:fld id="{F2B3A75E-B4BD-4141-B5EE-D3C81032F059}" type="slidenum">
              <a:rPr lang="nl-NL" smtClean="0"/>
              <a:pPr/>
              <a:t>‹nr.›</a:t>
            </a:fld>
            <a:endParaRPr lang="nl-NL"/>
          </a:p>
        </p:txBody>
      </p:sp>
    </p:spTree>
    <p:extLst>
      <p:ext uri="{BB962C8B-B14F-4D97-AF65-F5344CB8AC3E}">
        <p14:creationId xmlns:p14="http://schemas.microsoft.com/office/powerpoint/2010/main" val="226158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GB"/>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71CEE74A-4D64-42FE-9BBB-99842E360816}" type="slidenum">
              <a:rPr lang="nl-NL" smtClean="0"/>
              <a:pPr/>
              <a:t>‹nr.›</a:t>
            </a:fld>
            <a:endParaRPr lang="nl-NL"/>
          </a:p>
        </p:txBody>
      </p:sp>
    </p:spTree>
    <p:extLst>
      <p:ext uri="{BB962C8B-B14F-4D97-AF65-F5344CB8AC3E}">
        <p14:creationId xmlns:p14="http://schemas.microsoft.com/office/powerpoint/2010/main" val="3654498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GB"/>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GB"/>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151D4EED-67EB-4B19-BBBB-86506FAEF54D}" type="slidenum">
              <a:rPr lang="nl-NL" smtClean="0"/>
              <a:pPr/>
              <a:t>‹nr.›</a:t>
            </a:fld>
            <a:endParaRPr lang="nl-NL"/>
          </a:p>
        </p:txBody>
      </p:sp>
    </p:spTree>
    <p:extLst>
      <p:ext uri="{BB962C8B-B14F-4D97-AF65-F5344CB8AC3E}">
        <p14:creationId xmlns:p14="http://schemas.microsoft.com/office/powerpoint/2010/main" val="2435007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358775" y="168275"/>
            <a:ext cx="8421688" cy="98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altLang="nl-NL" smtClean="0"/>
              <a:t>Type een titel</a:t>
            </a:r>
          </a:p>
        </p:txBody>
      </p:sp>
      <p:sp>
        <p:nvSpPr>
          <p:cNvPr id="1027" name="Rectangle 3"/>
          <p:cNvSpPr>
            <a:spLocks noGrp="1" noChangeArrowheads="1"/>
          </p:cNvSpPr>
          <p:nvPr>
            <p:ph type="body" idx="1"/>
          </p:nvPr>
        </p:nvSpPr>
        <p:spPr bwMode="gray">
          <a:xfrm>
            <a:off x="358775" y="1519238"/>
            <a:ext cx="842168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nl-NL" altLang="nl-NL" smtClean="0"/>
          </a:p>
        </p:txBody>
      </p:sp>
      <p:sp>
        <p:nvSpPr>
          <p:cNvPr id="1030" name="Rectangle 6"/>
          <p:cNvSpPr>
            <a:spLocks noGrp="1" noChangeArrowheads="1"/>
          </p:cNvSpPr>
          <p:nvPr>
            <p:ph type="sldNum" sz="quarter" idx="4"/>
          </p:nvPr>
        </p:nvSpPr>
        <p:spPr bwMode="auto">
          <a:xfrm>
            <a:off x="358775" y="6337300"/>
            <a:ext cx="508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600"/>
              </a:lnSpc>
              <a:defRPr sz="1200" b="1" noProof="1"/>
            </a:lvl1pPr>
          </a:lstStyle>
          <a:p>
            <a:fld id="{CECAF7CD-0D43-414D-B2FC-8B875602E0AE}" type="slidenum">
              <a:rPr lang="nl-NL" smtClean="0"/>
              <a:pPr/>
              <a:t>‹nr.›</a:t>
            </a:fld>
            <a:endParaRPr lang="nl-NL"/>
          </a:p>
        </p:txBody>
      </p:sp>
      <p:sp>
        <p:nvSpPr>
          <p:cNvPr id="1049" name="classification"/>
          <p:cNvSpPr txBox="1">
            <a:spLocks noChangeArrowheads="1"/>
          </p:cNvSpPr>
          <p:nvPr/>
        </p:nvSpPr>
        <p:spPr bwMode="auto">
          <a:xfrm>
            <a:off x="4659312" y="6337301"/>
            <a:ext cx="2865438"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nSpc>
                <a:spcPts val="1600"/>
              </a:lnSpc>
            </a:pPr>
            <a:endParaRPr lang="nl-NL" altLang="nl-NL" sz="1200" b="0" noProof="1"/>
          </a:p>
        </p:txBody>
      </p:sp>
      <p:sp>
        <p:nvSpPr>
          <p:cNvPr id="1050" name="footertitle"/>
          <p:cNvSpPr txBox="1">
            <a:spLocks noChangeArrowheads="1"/>
          </p:cNvSpPr>
          <p:nvPr/>
        </p:nvSpPr>
        <p:spPr bwMode="auto">
          <a:xfrm>
            <a:off x="898525" y="6337300"/>
            <a:ext cx="3744913"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nSpc>
                <a:spcPts val="1600"/>
              </a:lnSpc>
            </a:pPr>
            <a:r>
              <a:rPr lang="en-US" altLang="nl-NL" sz="1200" b="1" smtClean="0"/>
              <a:t>Energy Efficiency in the Chain</a:t>
            </a:r>
            <a:endParaRPr lang="nl-NL" altLang="nl-NL" sz="1200" b="1"/>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rtl="0" eaLnBrk="1" fontAlgn="base" hangingPunct="1">
        <a:lnSpc>
          <a:spcPts val="3400"/>
        </a:lnSpc>
        <a:spcBef>
          <a:spcPct val="0"/>
        </a:spcBef>
        <a:spcAft>
          <a:spcPct val="0"/>
        </a:spcAft>
        <a:defRPr sz="2800" b="1">
          <a:solidFill>
            <a:schemeClr val="bg1"/>
          </a:solidFill>
          <a:latin typeface="+mj-lt"/>
          <a:ea typeface="+mj-ea"/>
          <a:cs typeface="+mj-cs"/>
        </a:defRPr>
      </a:lvl1pPr>
      <a:lvl2pPr algn="l" rtl="0" eaLnBrk="1" fontAlgn="base" hangingPunct="1">
        <a:lnSpc>
          <a:spcPts val="3400"/>
        </a:lnSpc>
        <a:spcBef>
          <a:spcPct val="0"/>
        </a:spcBef>
        <a:spcAft>
          <a:spcPct val="0"/>
        </a:spcAft>
        <a:defRPr sz="2800" b="1">
          <a:solidFill>
            <a:schemeClr val="bg1"/>
          </a:solidFill>
          <a:latin typeface="Arial" charset="0"/>
        </a:defRPr>
      </a:lvl2pPr>
      <a:lvl3pPr algn="l" rtl="0" eaLnBrk="1" fontAlgn="base" hangingPunct="1">
        <a:lnSpc>
          <a:spcPts val="3400"/>
        </a:lnSpc>
        <a:spcBef>
          <a:spcPct val="0"/>
        </a:spcBef>
        <a:spcAft>
          <a:spcPct val="0"/>
        </a:spcAft>
        <a:defRPr sz="2800" b="1">
          <a:solidFill>
            <a:schemeClr val="bg1"/>
          </a:solidFill>
          <a:latin typeface="Arial" charset="0"/>
        </a:defRPr>
      </a:lvl3pPr>
      <a:lvl4pPr algn="l" rtl="0" eaLnBrk="1" fontAlgn="base" hangingPunct="1">
        <a:lnSpc>
          <a:spcPts val="3400"/>
        </a:lnSpc>
        <a:spcBef>
          <a:spcPct val="0"/>
        </a:spcBef>
        <a:spcAft>
          <a:spcPct val="0"/>
        </a:spcAft>
        <a:defRPr sz="2800" b="1">
          <a:solidFill>
            <a:schemeClr val="bg1"/>
          </a:solidFill>
          <a:latin typeface="Arial" charset="0"/>
        </a:defRPr>
      </a:lvl4pPr>
      <a:lvl5pPr algn="l" rtl="0" eaLnBrk="1" fontAlgn="base" hangingPunct="1">
        <a:lnSpc>
          <a:spcPts val="3400"/>
        </a:lnSpc>
        <a:spcBef>
          <a:spcPct val="0"/>
        </a:spcBef>
        <a:spcAft>
          <a:spcPct val="0"/>
        </a:spcAft>
        <a:defRPr sz="2800" b="1">
          <a:solidFill>
            <a:schemeClr val="bg1"/>
          </a:solidFill>
          <a:latin typeface="Arial" charset="0"/>
        </a:defRPr>
      </a:lvl5pPr>
      <a:lvl6pPr marL="457200" algn="l" rtl="0" eaLnBrk="1" fontAlgn="base" hangingPunct="1">
        <a:lnSpc>
          <a:spcPts val="3400"/>
        </a:lnSpc>
        <a:spcBef>
          <a:spcPct val="0"/>
        </a:spcBef>
        <a:spcAft>
          <a:spcPct val="0"/>
        </a:spcAft>
        <a:defRPr sz="2800" b="1">
          <a:solidFill>
            <a:schemeClr val="bg1"/>
          </a:solidFill>
          <a:latin typeface="Arial" charset="0"/>
        </a:defRPr>
      </a:lvl6pPr>
      <a:lvl7pPr marL="914400" algn="l" rtl="0" eaLnBrk="1" fontAlgn="base" hangingPunct="1">
        <a:lnSpc>
          <a:spcPts val="3400"/>
        </a:lnSpc>
        <a:spcBef>
          <a:spcPct val="0"/>
        </a:spcBef>
        <a:spcAft>
          <a:spcPct val="0"/>
        </a:spcAft>
        <a:defRPr sz="2800" b="1">
          <a:solidFill>
            <a:schemeClr val="bg1"/>
          </a:solidFill>
          <a:latin typeface="Arial" charset="0"/>
        </a:defRPr>
      </a:lvl7pPr>
      <a:lvl8pPr marL="1371600" algn="l" rtl="0" eaLnBrk="1" fontAlgn="base" hangingPunct="1">
        <a:lnSpc>
          <a:spcPts val="3400"/>
        </a:lnSpc>
        <a:spcBef>
          <a:spcPct val="0"/>
        </a:spcBef>
        <a:spcAft>
          <a:spcPct val="0"/>
        </a:spcAft>
        <a:defRPr sz="2800" b="1">
          <a:solidFill>
            <a:schemeClr val="bg1"/>
          </a:solidFill>
          <a:latin typeface="Arial" charset="0"/>
        </a:defRPr>
      </a:lvl8pPr>
      <a:lvl9pPr marL="1828800" algn="l" rtl="0" eaLnBrk="1" fontAlgn="base" hangingPunct="1">
        <a:lnSpc>
          <a:spcPts val="3400"/>
        </a:lnSpc>
        <a:spcBef>
          <a:spcPct val="0"/>
        </a:spcBef>
        <a:spcAft>
          <a:spcPct val="0"/>
        </a:spcAft>
        <a:defRPr sz="2800" b="1">
          <a:solidFill>
            <a:schemeClr val="bg1"/>
          </a:solidFill>
          <a:latin typeface="Arial" charset="0"/>
        </a:defRPr>
      </a:lvl9pPr>
    </p:titleStyle>
    <p:bodyStyle>
      <a:lvl1pPr marL="190500" indent="-190500" algn="l" rtl="0" eaLnBrk="1" fontAlgn="base" hangingPunct="1">
        <a:lnSpc>
          <a:spcPts val="2400"/>
        </a:lnSpc>
        <a:spcBef>
          <a:spcPct val="0"/>
        </a:spcBef>
        <a:spcAft>
          <a:spcPct val="0"/>
        </a:spcAft>
        <a:buClr>
          <a:schemeClr val="tx1"/>
        </a:buClr>
        <a:buChar char="•"/>
        <a:defRPr b="1">
          <a:solidFill>
            <a:schemeClr val="tx1"/>
          </a:solidFill>
          <a:latin typeface="+mn-lt"/>
          <a:ea typeface="+mn-ea"/>
          <a:cs typeface="+mn-cs"/>
        </a:defRPr>
      </a:lvl1pPr>
      <a:lvl2pPr marL="393700" indent="-201613" algn="l" rtl="0" eaLnBrk="1" fontAlgn="base" hangingPunct="1">
        <a:lnSpc>
          <a:spcPts val="2400"/>
        </a:lnSpc>
        <a:spcBef>
          <a:spcPct val="0"/>
        </a:spcBef>
        <a:spcAft>
          <a:spcPct val="0"/>
        </a:spcAft>
        <a:buClr>
          <a:schemeClr val="tx1"/>
        </a:buClr>
        <a:buChar char="•"/>
        <a:defRPr b="1">
          <a:solidFill>
            <a:schemeClr val="tx1"/>
          </a:solidFill>
          <a:latin typeface="+mn-lt"/>
        </a:defRPr>
      </a:lvl2pPr>
      <a:lvl3pPr marL="590550" indent="-195263" algn="l" rtl="0" eaLnBrk="1" fontAlgn="base" hangingPunct="1">
        <a:lnSpc>
          <a:spcPts val="1800"/>
        </a:lnSpc>
        <a:spcBef>
          <a:spcPct val="0"/>
        </a:spcBef>
        <a:spcAft>
          <a:spcPct val="0"/>
        </a:spcAft>
        <a:buClr>
          <a:schemeClr val="tx1"/>
        </a:buClr>
        <a:buChar char="•"/>
        <a:defRPr sz="1500" b="1">
          <a:solidFill>
            <a:schemeClr val="tx1"/>
          </a:solidFill>
          <a:latin typeface="+mn-lt"/>
        </a:defRPr>
      </a:lvl3pPr>
      <a:lvl4pPr marL="787400" indent="-195263" algn="l" rtl="0" eaLnBrk="1" fontAlgn="base" hangingPunct="1">
        <a:lnSpc>
          <a:spcPts val="1600"/>
        </a:lnSpc>
        <a:spcBef>
          <a:spcPct val="0"/>
        </a:spcBef>
        <a:spcAft>
          <a:spcPct val="0"/>
        </a:spcAft>
        <a:buClr>
          <a:schemeClr val="tx1"/>
        </a:buClr>
        <a:buChar char="•"/>
        <a:defRPr sz="1200" b="1">
          <a:solidFill>
            <a:schemeClr val="tx1"/>
          </a:solidFill>
          <a:latin typeface="+mn-lt"/>
        </a:defRPr>
      </a:lvl4pPr>
      <a:lvl5pPr marL="971550" indent="-182563" algn="l" rtl="0" eaLnBrk="1" fontAlgn="base" hangingPunct="1">
        <a:lnSpc>
          <a:spcPts val="1200"/>
        </a:lnSpc>
        <a:spcBef>
          <a:spcPct val="0"/>
        </a:spcBef>
        <a:spcAft>
          <a:spcPct val="0"/>
        </a:spcAft>
        <a:buClr>
          <a:schemeClr val="tx1"/>
        </a:buClr>
        <a:buChar char="•"/>
        <a:defRPr sz="900" b="1">
          <a:solidFill>
            <a:schemeClr val="tx1"/>
          </a:solidFill>
          <a:latin typeface="+mn-lt"/>
        </a:defRPr>
      </a:lvl5pPr>
      <a:lvl6pPr marL="1428750" indent="-182563" algn="l" rtl="0" eaLnBrk="1" fontAlgn="base" hangingPunct="1">
        <a:lnSpc>
          <a:spcPts val="1200"/>
        </a:lnSpc>
        <a:spcBef>
          <a:spcPct val="0"/>
        </a:spcBef>
        <a:spcAft>
          <a:spcPct val="0"/>
        </a:spcAft>
        <a:buClr>
          <a:schemeClr val="tx1"/>
        </a:buClr>
        <a:buChar char="•"/>
        <a:defRPr sz="900" b="1">
          <a:solidFill>
            <a:schemeClr val="tx1"/>
          </a:solidFill>
          <a:latin typeface="+mn-lt"/>
        </a:defRPr>
      </a:lvl6pPr>
      <a:lvl7pPr marL="1885950" indent="-182563" algn="l" rtl="0" eaLnBrk="1" fontAlgn="base" hangingPunct="1">
        <a:lnSpc>
          <a:spcPts val="1200"/>
        </a:lnSpc>
        <a:spcBef>
          <a:spcPct val="0"/>
        </a:spcBef>
        <a:spcAft>
          <a:spcPct val="0"/>
        </a:spcAft>
        <a:buClr>
          <a:schemeClr val="tx1"/>
        </a:buClr>
        <a:buChar char="•"/>
        <a:defRPr sz="900" b="1">
          <a:solidFill>
            <a:schemeClr val="tx1"/>
          </a:solidFill>
          <a:latin typeface="+mn-lt"/>
        </a:defRPr>
      </a:lvl7pPr>
      <a:lvl8pPr marL="2343150" indent="-182563" algn="l" rtl="0" eaLnBrk="1" fontAlgn="base" hangingPunct="1">
        <a:lnSpc>
          <a:spcPts val="1200"/>
        </a:lnSpc>
        <a:spcBef>
          <a:spcPct val="0"/>
        </a:spcBef>
        <a:spcAft>
          <a:spcPct val="0"/>
        </a:spcAft>
        <a:buClr>
          <a:schemeClr val="tx1"/>
        </a:buClr>
        <a:buChar char="•"/>
        <a:defRPr sz="900" b="1">
          <a:solidFill>
            <a:schemeClr val="tx1"/>
          </a:solidFill>
          <a:latin typeface="+mn-lt"/>
        </a:defRPr>
      </a:lvl8pPr>
      <a:lvl9pPr marL="2800350" indent="-182563" algn="l" rtl="0" eaLnBrk="1" fontAlgn="base" hangingPunct="1">
        <a:lnSpc>
          <a:spcPts val="1200"/>
        </a:lnSpc>
        <a:spcBef>
          <a:spcPct val="0"/>
        </a:spcBef>
        <a:spcAft>
          <a:spcPct val="0"/>
        </a:spcAft>
        <a:buClr>
          <a:schemeClr val="tx1"/>
        </a:buClr>
        <a:buChar char="•"/>
        <a:defRPr sz="900" b="1">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13.xml"/><Relationship Id="rId7" Type="http://schemas.openxmlformats.org/officeDocument/2006/relationships/image" Target="../media/image43.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42.jpeg"/><Relationship Id="rId5" Type="http://schemas.openxmlformats.org/officeDocument/2006/relationships/notesSlide" Target="../notesSlides/notesSlide8.xml"/><Relationship Id="rId10" Type="http://schemas.openxmlformats.org/officeDocument/2006/relationships/image" Target="../media/image46.png"/><Relationship Id="rId4" Type="http://schemas.openxmlformats.org/officeDocument/2006/relationships/slideLayout" Target="../slideLayouts/slideLayout1.xml"/><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jpe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image" Target="../media/image24.jpe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23.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22.png"/><Relationship Id="rId5" Type="http://schemas.openxmlformats.org/officeDocument/2006/relationships/tags" Target="../tags/tag7.xml"/><Relationship Id="rId10" Type="http://schemas.openxmlformats.org/officeDocument/2006/relationships/image" Target="../media/image21.jpeg"/><Relationship Id="rId4" Type="http://schemas.openxmlformats.org/officeDocument/2006/relationships/tags" Target="../tags/tag6.xml"/><Relationship Id="rId9" Type="http://schemas.openxmlformats.org/officeDocument/2006/relationships/notesSlide" Target="../notesSlides/notesSlide3.xml"/><Relationship Id="rId14"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5.xml"/><Relationship Id="rId7"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wmf"/></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hyperlink" Target="http://www.youtube.com/watch?v=ioc-xvKFoc4" TargetMode="External"/><Relationship Id="rId3" Type="http://schemas.openxmlformats.org/officeDocument/2006/relationships/image" Target="../media/image40.png"/><Relationship Id="rId7" Type="http://schemas.openxmlformats.org/officeDocument/2006/relationships/hyperlink" Target="http://www.youtube.com/watch?v=KDwynDIhQ3A"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www.kpnbespaarmeter.nl/" TargetMode="External"/><Relationship Id="rId5" Type="http://schemas.openxmlformats.org/officeDocument/2006/relationships/image" Target="../media/image31.png"/><Relationship Id="rId10" Type="http://schemas.openxmlformats.org/officeDocument/2006/relationships/hyperlink" Target="http://www.woonconnect.nl/nl/projecten/048/" TargetMode="External"/><Relationship Id="rId4" Type="http://schemas.openxmlformats.org/officeDocument/2006/relationships/image" Target="../media/image30.jpe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gray">
      <p:bgPr>
        <a:blipFill>
          <a:blip r:embed="rId4"/>
          <a:stretch>
            <a:fillRect/>
          </a:stretch>
        </a:blipFill>
        <a:effectLst/>
      </p:bgPr>
    </p:bg>
    <p:spTree>
      <p:nvGrpSpPr>
        <p:cNvPr id="1" name=""/>
        <p:cNvGrpSpPr/>
        <p:nvPr/>
      </p:nvGrpSpPr>
      <p:grpSpPr>
        <a:xfrm>
          <a:off x="0" y="0"/>
          <a:ext cx="0" cy="0"/>
          <a:chOff x="0" y="0"/>
          <a:chExt cx="0" cy="0"/>
        </a:xfrm>
      </p:grpSpPr>
      <p:sp>
        <p:nvSpPr>
          <p:cNvPr id="8223" name="dummy"/>
          <p:cNvSpPr txBox="1">
            <a:spLocks noChangeArrowheads="1"/>
          </p:cNvSpPr>
          <p:nvPr/>
        </p:nvSpPr>
        <p:spPr bwMode="auto">
          <a:xfrm>
            <a:off x="0" y="0"/>
            <a:ext cx="36513" cy="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spcBef>
                <a:spcPct val="50000"/>
              </a:spcBef>
            </a:pPr>
            <a:endParaRPr lang="en-GB" altLang="nl-NL"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_end">
    <p:spTree>
      <p:nvGrpSpPr>
        <p:cNvPr id="1" name=""/>
        <p:cNvGrpSpPr/>
        <p:nvPr/>
      </p:nvGrpSpPr>
      <p:grpSpPr>
        <a:xfrm>
          <a:off x="0" y="0"/>
          <a:ext cx="0" cy="0"/>
          <a:chOff x="0" y="0"/>
          <a:chExt cx="0" cy="0"/>
        </a:xfrm>
      </p:grpSpPr>
      <p:sp>
        <p:nvSpPr>
          <p:cNvPr id="41986" name="Rectangle 2"/>
          <p:cNvSpPr>
            <a:spLocks noGrp="1" noChangeArrowheads="1"/>
          </p:cNvSpPr>
          <p:nvPr>
            <p:ph type="ctrTitle"/>
            <p:custDataLst>
              <p:tags r:id="rId2"/>
            </p:custDataLst>
          </p:nvPr>
        </p:nvSpPr>
        <p:spPr>
          <a:noFill/>
        </p:spPr>
        <p:txBody>
          <a:bodyPr anchor="ctr"/>
          <a:lstStyle/>
          <a:p>
            <a:r>
              <a:rPr lang="en-GB" dirty="0" smtClean="0"/>
              <a:t>Thank you for your attention</a:t>
            </a:r>
            <a:endParaRPr lang="en-GB" dirty="0"/>
          </a:p>
        </p:txBody>
      </p:sp>
      <p:sp>
        <p:nvSpPr>
          <p:cNvPr id="41987" name="Rectangle 3" hidden="1"/>
          <p:cNvSpPr>
            <a:spLocks noGrp="1" noChangeArrowheads="1"/>
          </p:cNvSpPr>
          <p:nvPr>
            <p:ph type="subTitle" idx="1"/>
            <p:custDataLst>
              <p:tags r:id="rId3"/>
            </p:custDataLst>
          </p:nvPr>
        </p:nvSpPr>
        <p:spPr/>
        <p:txBody>
          <a:bodyPr/>
          <a:lstStyle/>
          <a:p>
            <a:endParaRPr lang="en-GB" dirty="0"/>
          </a:p>
        </p:txBody>
      </p:sp>
      <p:sp>
        <p:nvSpPr>
          <p:cNvPr id="4" name="Rectangle 33"/>
          <p:cNvSpPr>
            <a:spLocks noGrp="1" noChangeArrowheads="1"/>
          </p:cNvSpPr>
          <p:nvPr>
            <p:ph type="sldNum" sz="quarter" idx="4"/>
          </p:nvPr>
        </p:nvSpPr>
        <p:spPr/>
        <p:txBody>
          <a:bodyPr/>
          <a:lstStyle/>
          <a:p>
            <a:fld id="{56EFA121-8D9B-4417-A894-C4F2043FF857}" type="slidenum">
              <a:rPr lang="en-GB" smtClean="0"/>
              <a:pPr/>
              <a:t>9</a:t>
            </a:fld>
            <a:endParaRPr lang="en-GB" dirty="0"/>
          </a:p>
        </p:txBody>
      </p:sp>
      <p:pic>
        <p:nvPicPr>
          <p:cNvPr id="8" name="Picture 39" descr="winkel_totaal"/>
          <p:cNvPicPr>
            <a:picLocks noChangeAspect="1" noChangeArrowheads="1"/>
          </p:cNvPicPr>
          <p:nvPr/>
        </p:nvPicPr>
        <p:blipFill>
          <a:blip r:embed="rId6" cstate="print"/>
          <a:srcRect r="27426"/>
          <a:stretch>
            <a:fillRect/>
          </a:stretch>
        </p:blipFill>
        <p:spPr bwMode="auto">
          <a:xfrm>
            <a:off x="2160755" y="2790280"/>
            <a:ext cx="2081189" cy="2022287"/>
          </a:xfrm>
          <a:prstGeom prst="ellipse">
            <a:avLst/>
          </a:prstGeom>
          <a:noFill/>
          <a:ln w="28575">
            <a:solidFill>
              <a:schemeClr val="bg1">
                <a:lumMod val="50000"/>
              </a:schemeClr>
            </a:solidFill>
          </a:ln>
        </p:spPr>
      </p:pic>
      <p:pic>
        <p:nvPicPr>
          <p:cNvPr id="9" name="Picture 2" descr="http://www.fminnovations.com.au/uploads/images/living_technology.jpg"/>
          <p:cNvPicPr>
            <a:picLocks noChangeAspect="1" noChangeArrowheads="1"/>
          </p:cNvPicPr>
          <p:nvPr/>
        </p:nvPicPr>
        <p:blipFill>
          <a:blip r:embed="rId7" cstate="print"/>
          <a:srcRect l="5124" t="19538" b="2970"/>
          <a:stretch>
            <a:fillRect/>
          </a:stretch>
        </p:blipFill>
        <p:spPr bwMode="auto">
          <a:xfrm>
            <a:off x="1188212" y="4341788"/>
            <a:ext cx="1941267" cy="1865014"/>
          </a:xfrm>
          <a:prstGeom prst="ellipse">
            <a:avLst/>
          </a:prstGeom>
          <a:noFill/>
          <a:ln w="28575">
            <a:solidFill>
              <a:schemeClr val="bg1">
                <a:lumMod val="50000"/>
              </a:schemeClr>
            </a:solidFill>
            <a:miter lim="800000"/>
            <a:headEnd/>
            <a:tailEnd/>
          </a:ln>
        </p:spPr>
      </p:pic>
      <p:sp>
        <p:nvSpPr>
          <p:cNvPr id="10" name="Afgeronde rechthoek 9"/>
          <p:cNvSpPr/>
          <p:nvPr/>
        </p:nvSpPr>
        <p:spPr bwMode="auto">
          <a:xfrm>
            <a:off x="4211960" y="1484784"/>
            <a:ext cx="3405829" cy="864096"/>
          </a:xfrm>
          <a:prstGeom prst="roundRect">
            <a:avLst>
              <a:gd name="adj" fmla="val 45576"/>
            </a:avLst>
          </a:prstGeom>
          <a:gradFill>
            <a:gsLst>
              <a:gs pos="0">
                <a:srgbClr val="9BC82F"/>
              </a:gs>
              <a:gs pos="92000">
                <a:srgbClr val="5AAE37"/>
              </a:gs>
            </a:gsLst>
            <a:lin ang="1500000" scaled="0"/>
          </a:gradFill>
          <a:ln w="9525" cap="flat" cmpd="sng" algn="ctr">
            <a:noFill/>
            <a:prstDash val="solid"/>
            <a:round/>
            <a:headEnd type="none" w="med" len="med"/>
            <a:tailEnd type="none" w="med" len="med"/>
          </a:ln>
          <a:effectLst>
            <a:outerShdw blurRad="165100" dist="76200" dir="2700000" algn="tl" rotWithShape="0">
              <a:prstClr val="black">
                <a:alpha val="40000"/>
              </a:prstClr>
            </a:outerShdw>
          </a:effectLst>
          <a:scene3d>
            <a:camera prst="orthographicFront">
              <a:rot lat="0" lon="0" rev="0"/>
            </a:camera>
            <a:lightRig rig="contrasting" dir="t">
              <a:rot lat="0" lon="0" rev="7200000"/>
            </a:lightRig>
          </a:scene3d>
          <a:sp3d extrusionH="50800" prstMaterial="powder">
            <a:bevelT w="38100" h="38100" prst="angle"/>
            <a:bevelB w="0" h="0"/>
            <a:extrusionClr>
              <a:schemeClr val="bg2"/>
            </a:extrusionClr>
          </a:sp3d>
        </p:spPr>
        <p:txBody>
          <a:bodyPr lIns="90000" tIns="46800" rIns="90000" bIns="46800" anchor="ctr"/>
          <a:lstStyle/>
          <a:p>
            <a:pPr>
              <a:defRPr/>
            </a:pPr>
            <a:endParaRPr lang="en-GB" sz="1050" b="1" dirty="0">
              <a:ea typeface="ＭＳ Ｐゴシック" charset="-128"/>
              <a:cs typeface="+mn-cs"/>
            </a:endParaRPr>
          </a:p>
        </p:txBody>
      </p:sp>
      <p:sp>
        <p:nvSpPr>
          <p:cNvPr id="11" name="Rechthoek 46"/>
          <p:cNvSpPr>
            <a:spLocks noChangeArrowheads="1"/>
          </p:cNvSpPr>
          <p:nvPr/>
        </p:nvSpPr>
        <p:spPr bwMode="auto">
          <a:xfrm>
            <a:off x="4355976" y="1570185"/>
            <a:ext cx="3096343" cy="646331"/>
          </a:xfrm>
          <a:prstGeom prst="rect">
            <a:avLst/>
          </a:prstGeom>
          <a:noFill/>
          <a:ln w="9525">
            <a:noFill/>
            <a:miter lim="800000"/>
            <a:headEnd/>
            <a:tailEnd/>
          </a:ln>
        </p:spPr>
        <p:txBody>
          <a:bodyPr wrap="square">
            <a:spAutoFit/>
          </a:bodyPr>
          <a:lstStyle/>
          <a:p>
            <a:pPr algn="ctr"/>
            <a:r>
              <a:rPr lang="en-GB" sz="3600" b="1" dirty="0" smtClean="0">
                <a:solidFill>
                  <a:schemeClr val="bg1"/>
                </a:solidFill>
                <a:latin typeface="KPN Sans" pitchFamily="34" charset="0"/>
              </a:rPr>
              <a:t>Questions?</a:t>
            </a:r>
            <a:endParaRPr lang="en-GB" sz="3600" b="1" dirty="0">
              <a:solidFill>
                <a:schemeClr val="bg1"/>
              </a:solidFill>
            </a:endParaRPr>
          </a:p>
        </p:txBody>
      </p:sp>
      <p:sp>
        <p:nvSpPr>
          <p:cNvPr id="13" name="Oval 22"/>
          <p:cNvSpPr>
            <a:spLocks noChangeArrowheads="1"/>
          </p:cNvSpPr>
          <p:nvPr/>
        </p:nvSpPr>
        <p:spPr bwMode="auto">
          <a:xfrm>
            <a:off x="3010074" y="4486423"/>
            <a:ext cx="1838325" cy="1830388"/>
          </a:xfrm>
          <a:prstGeom prst="ellipse">
            <a:avLst/>
          </a:prstGeom>
          <a:blipFill dpi="0" rotWithShape="1">
            <a:blip r:embed="rId8" cstate="print"/>
            <a:srcRect/>
            <a:stretch>
              <a:fillRect/>
            </a:stretch>
          </a:blipFill>
          <a:ln w="38100" algn="ctr">
            <a:solidFill>
              <a:srgbClr val="808080"/>
            </a:solidFill>
            <a:round/>
            <a:headEnd/>
            <a:tailEnd/>
          </a:ln>
        </p:spPr>
        <p:txBody>
          <a:bodyPr lIns="90000" tIns="46800" rIns="90000" bIns="46800" anchor="ctr"/>
          <a:lstStyle/>
          <a:p>
            <a:pPr>
              <a:defRPr/>
            </a:pPr>
            <a:endParaRPr lang="en-GB" sz="1050" dirty="0">
              <a:latin typeface="KPN Sans" pitchFamily="34" charset="0"/>
            </a:endParaRPr>
          </a:p>
        </p:txBody>
      </p:sp>
      <p:sp>
        <p:nvSpPr>
          <p:cNvPr id="14" name="Oval 27"/>
          <p:cNvSpPr>
            <a:spLocks noChangeArrowheads="1"/>
          </p:cNvSpPr>
          <p:nvPr/>
        </p:nvSpPr>
        <p:spPr bwMode="auto">
          <a:xfrm>
            <a:off x="2641774" y="4191148"/>
            <a:ext cx="974725" cy="947738"/>
          </a:xfrm>
          <a:prstGeom prst="ellipse">
            <a:avLst/>
          </a:prstGeom>
          <a:blipFill dpi="0" rotWithShape="1">
            <a:blip r:embed="rId9" cstate="print"/>
            <a:srcRect/>
            <a:stretch>
              <a:fillRect/>
            </a:stretch>
          </a:blipFill>
          <a:ln w="38100" algn="ctr">
            <a:solidFill>
              <a:srgbClr val="808080"/>
            </a:solidFill>
            <a:round/>
            <a:headEnd/>
            <a:tailEnd/>
          </a:ln>
        </p:spPr>
        <p:txBody>
          <a:bodyPr lIns="90000" tIns="46800" rIns="90000" bIns="46800" anchor="ctr"/>
          <a:lstStyle/>
          <a:p>
            <a:endParaRPr lang="en-GB" dirty="0">
              <a:latin typeface="KPN Sans" pitchFamily="34" charset="0"/>
            </a:endParaRPr>
          </a:p>
        </p:txBody>
      </p:sp>
      <p:sp>
        <p:nvSpPr>
          <p:cNvPr id="15" name="Oval 21"/>
          <p:cNvSpPr/>
          <p:nvPr/>
        </p:nvSpPr>
        <p:spPr bwMode="auto">
          <a:xfrm>
            <a:off x="6804248" y="4489021"/>
            <a:ext cx="2324355" cy="2324355"/>
          </a:xfrm>
          <a:prstGeom prst="ellipse">
            <a:avLst/>
          </a:prstGeom>
          <a:blipFill>
            <a:blip r:embed="rId10" cstate="screen">
              <a:extLst/>
            </a:blip>
            <a:stretch>
              <a:fillRect/>
            </a:stretch>
          </a:blipFill>
          <a:ln w="1905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90000" tIns="46800" rIns="90000" bIns="4680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GB" sz="1100" dirty="0">
              <a:ea typeface="ＭＳ Ｐゴシック" pitchFamily="34" charset="-128"/>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fbeelding 18"/>
          <p:cNvPicPr>
            <a:picLocks noChangeAspect="1"/>
          </p:cNvPicPr>
          <p:nvPr/>
        </p:nvPicPr>
        <p:blipFill rotWithShape="1">
          <a:blip r:embed="rId2">
            <a:extLst>
              <a:ext uri="{28A0092B-C50C-407E-A947-70E740481C1C}">
                <a14:useLocalDpi xmlns:a14="http://schemas.microsoft.com/office/drawing/2010/main" val="0"/>
              </a:ext>
            </a:extLst>
          </a:blip>
          <a:srcRect l="15907" r="13499"/>
          <a:stretch/>
        </p:blipFill>
        <p:spPr bwMode="auto">
          <a:xfrm>
            <a:off x="-900608" y="-694"/>
            <a:ext cx="11122205" cy="685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6" name="Groep 14"/>
          <p:cNvGrpSpPr>
            <a:grpSpLocks/>
          </p:cNvGrpSpPr>
          <p:nvPr/>
        </p:nvGrpSpPr>
        <p:grpSpPr bwMode="auto">
          <a:xfrm>
            <a:off x="666407" y="4248345"/>
            <a:ext cx="5561777" cy="1066128"/>
            <a:chOff x="3154613" y="1959959"/>
            <a:chExt cx="3683408" cy="1324269"/>
          </a:xfrm>
        </p:grpSpPr>
        <p:sp>
          <p:nvSpPr>
            <p:cNvPr id="7" name="Afgeronde rechthoek 6"/>
            <p:cNvSpPr/>
            <p:nvPr/>
          </p:nvSpPr>
          <p:spPr bwMode="auto">
            <a:xfrm>
              <a:off x="3154613" y="1959959"/>
              <a:ext cx="3683408" cy="960071"/>
            </a:xfrm>
            <a:prstGeom prst="roundRect">
              <a:avLst>
                <a:gd name="adj" fmla="val 45576"/>
              </a:avLst>
            </a:prstGeom>
            <a:gradFill>
              <a:gsLst>
                <a:gs pos="0">
                  <a:srgbClr val="9BC82F"/>
                </a:gs>
                <a:gs pos="92000">
                  <a:srgbClr val="5AAE37"/>
                </a:gs>
              </a:gsLst>
              <a:lin ang="1500000" scaled="0"/>
            </a:gradFill>
            <a:ln w="9525" cap="flat" cmpd="sng" algn="ctr">
              <a:noFill/>
              <a:prstDash val="solid"/>
              <a:round/>
              <a:headEnd type="none" w="med" len="med"/>
              <a:tailEnd type="none" w="med" len="med"/>
            </a:ln>
            <a:effectLst>
              <a:outerShdw blurRad="165100" dist="76200" dir="2700000" algn="tl" rotWithShape="0">
                <a:prstClr val="black">
                  <a:alpha val="40000"/>
                </a:prstClr>
              </a:outerShdw>
            </a:effectLst>
            <a:scene3d>
              <a:camera prst="orthographicFront">
                <a:rot lat="0" lon="0" rev="0"/>
              </a:camera>
              <a:lightRig rig="contrasting" dir="t">
                <a:rot lat="0" lon="0" rev="7200000"/>
              </a:lightRig>
            </a:scene3d>
            <a:sp3d extrusionH="50800" prstMaterial="powder">
              <a:bevelT w="38100" h="38100" prst="angle"/>
              <a:bevelB w="0" h="0"/>
              <a:extrusionClr>
                <a:schemeClr val="bg2"/>
              </a:extrusionClr>
            </a:sp3d>
          </p:spPr>
          <p:txBody>
            <a:bodyPr lIns="90000" tIns="46800" rIns="90000" bIns="46800" anchor="ctr"/>
            <a:lstStyle/>
            <a:p>
              <a:pPr>
                <a:defRPr/>
              </a:pPr>
              <a:endParaRPr lang="en-GB" sz="1050" b="1" dirty="0">
                <a:ea typeface="ＭＳ Ｐゴシック" charset="-128"/>
                <a:cs typeface="+mn-cs"/>
              </a:endParaRPr>
            </a:p>
          </p:txBody>
        </p:sp>
        <p:sp>
          <p:nvSpPr>
            <p:cNvPr id="28680" name="Rechthoek 46"/>
            <p:cNvSpPr>
              <a:spLocks noChangeArrowheads="1"/>
            </p:cNvSpPr>
            <p:nvPr/>
          </p:nvSpPr>
          <p:spPr bwMode="auto">
            <a:xfrm>
              <a:off x="3378089" y="2099104"/>
              <a:ext cx="3459932" cy="1185124"/>
            </a:xfrm>
            <a:prstGeom prst="rect">
              <a:avLst/>
            </a:prstGeom>
            <a:noFill/>
            <a:ln w="9525">
              <a:noFill/>
              <a:miter lim="800000"/>
              <a:headEnd/>
              <a:tailEnd/>
            </a:ln>
          </p:spPr>
          <p:txBody>
            <a:bodyPr anchor="ctr">
              <a:spAutoFit/>
            </a:bodyPr>
            <a:lstStyle/>
            <a:p>
              <a:r>
                <a:rPr lang="en-GB" sz="2800" b="1" dirty="0" smtClean="0">
                  <a:solidFill>
                    <a:schemeClr val="bg1"/>
                  </a:solidFill>
                  <a:latin typeface="KPN Sans" pitchFamily="34" charset="0"/>
                </a:rPr>
                <a:t>Energy saving in and by ICT</a:t>
              </a:r>
            </a:p>
            <a:p>
              <a:endParaRPr lang="en-GB" sz="2800" b="1" dirty="0">
                <a:solidFill>
                  <a:schemeClr val="bg1"/>
                </a:solidFill>
              </a:endParaRPr>
            </a:p>
          </p:txBody>
        </p:sp>
      </p:grpSp>
      <p:sp>
        <p:nvSpPr>
          <p:cNvPr id="12" name="Afgeronde rechthoek 6"/>
          <p:cNvSpPr/>
          <p:nvPr/>
        </p:nvSpPr>
        <p:spPr bwMode="auto">
          <a:xfrm>
            <a:off x="6028550" y="5899498"/>
            <a:ext cx="3346016" cy="697971"/>
          </a:xfrm>
          <a:prstGeom prst="roundRect">
            <a:avLst>
              <a:gd name="adj" fmla="val 50000"/>
            </a:avLst>
          </a:prstGeom>
          <a:solidFill>
            <a:schemeClr val="bg1"/>
          </a:solidFill>
          <a:ln w="9525" cap="flat" cmpd="sng" algn="ctr">
            <a:noFill/>
            <a:prstDash val="solid"/>
            <a:round/>
            <a:headEnd type="none" w="med" len="med"/>
            <a:tailEnd type="none" w="med" len="med"/>
          </a:ln>
          <a:effectLst>
            <a:outerShdw blurRad="165100" dist="76200" dir="2700000" algn="tl" rotWithShape="0">
              <a:prstClr val="black">
                <a:alpha val="40000"/>
              </a:prstClr>
            </a:outerShdw>
          </a:effectLst>
          <a:scene3d>
            <a:camera prst="orthographicFront">
              <a:rot lat="0" lon="0" rev="0"/>
            </a:camera>
            <a:lightRig rig="contrasting" dir="t">
              <a:rot lat="0" lon="0" rev="7200000"/>
            </a:lightRig>
          </a:scene3d>
          <a:sp3d extrusionH="50800" prstMaterial="powder">
            <a:bevelT w="38100" h="38100" prst="angle"/>
            <a:bevelB w="0" h="0"/>
            <a:extrusionClr>
              <a:schemeClr val="bg2"/>
            </a:extrusionClr>
          </a:sp3d>
        </p:spPr>
        <p:txBody>
          <a:bodyPr lIns="90000" tIns="46800" rIns="90000" bIns="46800" anchor="ctr"/>
          <a:lstStyle/>
          <a:p>
            <a:pPr>
              <a:defRPr/>
            </a:pPr>
            <a:endParaRPr lang="en-GB" sz="1050" b="1" dirty="0">
              <a:ea typeface="ＭＳ Ｐゴシック" charset="-128"/>
              <a:cs typeface="+mn-cs"/>
            </a:endParaRPr>
          </a:p>
        </p:txBody>
      </p:sp>
      <p:sp>
        <p:nvSpPr>
          <p:cNvPr id="2" name="Rectangle 1"/>
          <p:cNvSpPr>
            <a:spLocks noChangeArrowheads="1"/>
          </p:cNvSpPr>
          <p:nvPr/>
        </p:nvSpPr>
        <p:spPr bwMode="auto">
          <a:xfrm>
            <a:off x="6303888" y="5877272"/>
            <a:ext cx="3236664" cy="720197"/>
          </a:xfrm>
          <a:prstGeom prst="rect">
            <a:avLst/>
          </a:prstGeom>
          <a:noFill/>
          <a:ln w="9525">
            <a:noFill/>
            <a:miter lim="800000"/>
            <a:headEnd/>
            <a:tailEnd/>
          </a:ln>
        </p:spPr>
        <p:txBody>
          <a:bodyPr wrap="square">
            <a:spAutoFit/>
          </a:bodyPr>
          <a:lstStyle/>
          <a:p>
            <a:pPr>
              <a:spcAft>
                <a:spcPct val="20000"/>
              </a:spcAft>
              <a:defRPr/>
            </a:pPr>
            <a:r>
              <a:rPr lang="en-GB" sz="1200" b="1" dirty="0" smtClean="0">
                <a:solidFill>
                  <a:schemeClr val="bg1">
                    <a:lumMod val="50000"/>
                  </a:schemeClr>
                </a:solidFill>
                <a:latin typeface="+mj-lt"/>
              </a:rPr>
              <a:t>Marga Blom</a:t>
            </a:r>
          </a:p>
          <a:p>
            <a:pPr>
              <a:spcAft>
                <a:spcPct val="20000"/>
              </a:spcAft>
              <a:defRPr/>
            </a:pPr>
            <a:r>
              <a:rPr lang="en-GB" sz="1200" b="1" dirty="0" smtClean="0">
                <a:solidFill>
                  <a:schemeClr val="bg1">
                    <a:lumMod val="50000"/>
                  </a:schemeClr>
                </a:solidFill>
                <a:latin typeface="+mj-lt"/>
              </a:rPr>
              <a:t>KPN Energy Management</a:t>
            </a:r>
          </a:p>
          <a:p>
            <a:pPr>
              <a:spcAft>
                <a:spcPct val="20000"/>
              </a:spcAft>
              <a:defRPr/>
            </a:pPr>
            <a:r>
              <a:rPr lang="en-GB" sz="1200" b="1" dirty="0" smtClean="0">
                <a:solidFill>
                  <a:schemeClr val="bg1">
                    <a:lumMod val="50000"/>
                  </a:schemeClr>
                </a:solidFill>
                <a:latin typeface="+mj-lt"/>
              </a:rPr>
              <a:t>22 October 2014</a:t>
            </a:r>
            <a:endParaRPr lang="en-GB" sz="1200" b="1" dirty="0">
              <a:solidFill>
                <a:schemeClr val="bg1">
                  <a:lumMod val="50000"/>
                </a:schemeClr>
              </a:solidFill>
              <a:latin typeface="+mj-lt"/>
            </a:endParaRPr>
          </a:p>
        </p:txBody>
      </p:sp>
      <p:sp>
        <p:nvSpPr>
          <p:cNvPr id="13" name="Afgeronde rechthoek 12"/>
          <p:cNvSpPr/>
          <p:nvPr/>
        </p:nvSpPr>
        <p:spPr bwMode="auto">
          <a:xfrm>
            <a:off x="4067944" y="4922004"/>
            <a:ext cx="4176464" cy="595228"/>
          </a:xfrm>
          <a:prstGeom prst="roundRect">
            <a:avLst>
              <a:gd name="adj" fmla="val 45576"/>
            </a:avLst>
          </a:prstGeom>
          <a:gradFill>
            <a:gsLst>
              <a:gs pos="0">
                <a:srgbClr val="9BC82F"/>
              </a:gs>
              <a:gs pos="92000">
                <a:srgbClr val="5AAE37"/>
              </a:gs>
            </a:gsLst>
            <a:lin ang="1500000" scaled="0"/>
          </a:gradFill>
          <a:ln w="9525" cap="flat" cmpd="sng" algn="ctr">
            <a:noFill/>
            <a:prstDash val="solid"/>
            <a:round/>
            <a:headEnd type="none" w="med" len="med"/>
            <a:tailEnd type="none" w="med" len="med"/>
          </a:ln>
          <a:effectLst>
            <a:outerShdw blurRad="165100" dist="76200" dir="2700000" algn="tl" rotWithShape="0">
              <a:prstClr val="black">
                <a:alpha val="40000"/>
              </a:prstClr>
            </a:outerShdw>
          </a:effectLst>
          <a:scene3d>
            <a:camera prst="orthographicFront">
              <a:rot lat="0" lon="0" rev="0"/>
            </a:camera>
            <a:lightRig rig="contrasting" dir="t">
              <a:rot lat="0" lon="0" rev="7200000"/>
            </a:lightRig>
          </a:scene3d>
          <a:sp3d extrusionH="50800" prstMaterial="powder">
            <a:bevelT w="38100" h="38100" prst="angle"/>
            <a:bevelB w="0" h="0"/>
            <a:extrusionClr>
              <a:schemeClr val="bg2"/>
            </a:extrusionClr>
          </a:sp3d>
        </p:spPr>
        <p:txBody>
          <a:bodyPr lIns="90000" tIns="46800" rIns="90000" bIns="46800" anchor="ctr"/>
          <a:lstStyle/>
          <a:p>
            <a:pPr>
              <a:defRPr/>
            </a:pPr>
            <a:endParaRPr lang="en-GB" sz="1050" b="1" dirty="0">
              <a:ea typeface="ＭＳ Ｐゴシック" charset="-128"/>
              <a:cs typeface="+mn-cs"/>
            </a:endParaRPr>
          </a:p>
        </p:txBody>
      </p:sp>
      <p:sp>
        <p:nvSpPr>
          <p:cNvPr id="28692" name="Rechthoek 46"/>
          <p:cNvSpPr>
            <a:spLocks noChangeArrowheads="1"/>
          </p:cNvSpPr>
          <p:nvPr/>
        </p:nvSpPr>
        <p:spPr bwMode="auto">
          <a:xfrm>
            <a:off x="4275023" y="4931586"/>
            <a:ext cx="4041393" cy="523220"/>
          </a:xfrm>
          <a:prstGeom prst="rect">
            <a:avLst/>
          </a:prstGeom>
          <a:noFill/>
          <a:ln w="9525">
            <a:noFill/>
            <a:miter lim="800000"/>
            <a:headEnd/>
            <a:tailEnd/>
          </a:ln>
        </p:spPr>
        <p:txBody>
          <a:bodyPr wrap="square">
            <a:spAutoFit/>
          </a:bodyPr>
          <a:lstStyle/>
          <a:p>
            <a:r>
              <a:rPr lang="en-GB" sz="2800" b="1" dirty="0" smtClean="0">
                <a:solidFill>
                  <a:schemeClr val="bg1"/>
                </a:solidFill>
              </a:rPr>
              <a:t>perspective by KPN</a:t>
            </a:r>
            <a:endParaRPr lang="en-GB" sz="2800" b="1" dirty="0">
              <a:solidFill>
                <a:schemeClr val="bg1"/>
              </a:solidFill>
            </a:endParaRPr>
          </a:p>
        </p:txBody>
      </p:sp>
      <p:sp>
        <p:nvSpPr>
          <p:cNvPr id="4" name="Tijdelijke aanduiding voor dianummer 3"/>
          <p:cNvSpPr>
            <a:spLocks noGrp="1"/>
          </p:cNvSpPr>
          <p:nvPr>
            <p:ph type="sldNum" sz="quarter" idx="4"/>
          </p:nvPr>
        </p:nvSpPr>
        <p:spPr/>
        <p:txBody>
          <a:bodyPr/>
          <a:lstStyle/>
          <a:p>
            <a:fld id="{77ADC168-A82C-4EF6-8132-F615DC7B1181}" type="slidenum">
              <a:rPr lang="en-GB" smtClean="0"/>
              <a:pPr/>
              <a:t>1</a:t>
            </a:fld>
            <a:endParaRPr lang="en-GB" dirty="0"/>
          </a:p>
        </p:txBody>
      </p:sp>
    </p:spTree>
    <p:extLst>
      <p:ext uri="{BB962C8B-B14F-4D97-AF65-F5344CB8AC3E}">
        <p14:creationId xmlns:p14="http://schemas.microsoft.com/office/powerpoint/2010/main" val="2813331700"/>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3" descr="http://www.stillasleep.com/WALLPAPERS/CAT/Scenery/1/Ocean%20&amp;%20Sky%203D%20-%20Blue%20Water.jpg"/>
          <p:cNvPicPr>
            <a:picLocks noChangeAspect="1" noChangeArrowheads="1"/>
          </p:cNvPicPr>
          <p:nvPr/>
        </p:nvPicPr>
        <p:blipFill>
          <a:blip r:embed="rId3">
            <a:extLst>
              <a:ext uri="{28A0092B-C50C-407E-A947-70E740481C1C}">
                <a14:useLocalDpi xmlns:a14="http://schemas.microsoft.com/office/drawing/2010/main" val="0"/>
              </a:ext>
            </a:extLst>
          </a:blip>
          <a:srcRect b="14461"/>
          <a:stretch>
            <a:fillRect/>
          </a:stretch>
        </p:blipFill>
        <p:spPr bwMode="auto">
          <a:xfrm>
            <a:off x="3175" y="998538"/>
            <a:ext cx="9159875" cy="58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700" y="990364"/>
            <a:ext cx="6751350" cy="5856888"/>
          </a:xfrm>
          <a:prstGeom prst="rect">
            <a:avLst/>
          </a:prstGeom>
        </p:spPr>
      </p:pic>
      <p:sp>
        <p:nvSpPr>
          <p:cNvPr id="94" name="Rectangle 93"/>
          <p:cNvSpPr/>
          <p:nvPr/>
        </p:nvSpPr>
        <p:spPr>
          <a:xfrm>
            <a:off x="-16318" y="980618"/>
            <a:ext cx="9179368" cy="5869267"/>
          </a:xfrm>
          <a:prstGeom prst="rect">
            <a:avLst/>
          </a:prstGeom>
          <a:gradFill>
            <a:gsLst>
              <a:gs pos="6000">
                <a:schemeClr val="bg1">
                  <a:alpha val="0"/>
                </a:schemeClr>
              </a:gs>
              <a:gs pos="100000">
                <a:schemeClr val="bg1">
                  <a:alpha val="88000"/>
                </a:schemeClr>
              </a:gs>
            </a:gsLst>
            <a:lin ang="162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latin typeface="KPN Sans" pitchFamily="34" charset="0"/>
            </a:endParaRPr>
          </a:p>
        </p:txBody>
      </p:sp>
      <p:grpSp>
        <p:nvGrpSpPr>
          <p:cNvPr id="23559" name="Groep 2"/>
          <p:cNvGrpSpPr>
            <a:grpSpLocks/>
          </p:cNvGrpSpPr>
          <p:nvPr/>
        </p:nvGrpSpPr>
        <p:grpSpPr bwMode="auto">
          <a:xfrm>
            <a:off x="2571661" y="1444906"/>
            <a:ext cx="2844800" cy="2773362"/>
            <a:chOff x="3524250" y="1533525"/>
            <a:chExt cx="2480636" cy="2765425"/>
          </a:xfrm>
        </p:grpSpPr>
        <p:sp>
          <p:nvSpPr>
            <p:cNvPr id="104" name="Oval 77"/>
            <p:cNvSpPr>
              <a:spLocks noChangeArrowheads="1"/>
            </p:cNvSpPr>
            <p:nvPr/>
          </p:nvSpPr>
          <p:spPr bwMode="auto">
            <a:xfrm>
              <a:off x="3524250" y="1791351"/>
              <a:ext cx="2306381" cy="2507599"/>
            </a:xfrm>
            <a:prstGeom prst="ellipse">
              <a:avLst/>
            </a:prstGeom>
            <a:solidFill>
              <a:schemeClr val="accent3">
                <a:lumMod val="85000"/>
              </a:schemeClr>
            </a:solidFill>
            <a:ln w="38100" algn="ctr">
              <a:solidFill>
                <a:schemeClr val="bg1">
                  <a:lumMod val="50000"/>
                </a:schemeClr>
              </a:solidFill>
              <a:round/>
              <a:headEnd/>
              <a:tailEnd/>
            </a:ln>
            <a:effectLst>
              <a:outerShdw blurRad="50800" dist="38100" dir="2700000" algn="tl" rotWithShape="0">
                <a:prstClr val="black">
                  <a:alpha val="40000"/>
                </a:prstClr>
              </a:outerShdw>
            </a:effectLst>
            <a:scene3d>
              <a:camera prst="orthographicFront"/>
              <a:lightRig rig="threePt" dir="t"/>
            </a:scene3d>
            <a:sp3d>
              <a:bevelT w="152400" h="50800" prst="softRound"/>
            </a:sp3d>
          </p:spPr>
          <p:txBody>
            <a:bodyPr lIns="90000" tIns="46800" rIns="90000" bIns="46800" anchor="ctr"/>
            <a:lstStyle/>
            <a:p>
              <a:pPr>
                <a:defRPr/>
              </a:pPr>
              <a:endParaRPr lang="en-GB" dirty="0">
                <a:solidFill>
                  <a:srgbClr val="000000"/>
                </a:solidFill>
                <a:latin typeface="Arial" pitchFamily="34" charset="0"/>
                <a:ea typeface="ＭＳ Ｐゴシック" pitchFamily="-106" charset="-128"/>
                <a:cs typeface="+mn-cs"/>
              </a:endParaRPr>
            </a:p>
          </p:txBody>
        </p:sp>
        <p:pic>
          <p:nvPicPr>
            <p:cNvPr id="23586" name="Picture 1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4345578" y="3648941"/>
              <a:ext cx="810135" cy="27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7" name="TextBox 11"/>
            <p:cNvSpPr txBox="1">
              <a:spLocks noChangeArrowheads="1"/>
            </p:cNvSpPr>
            <p:nvPr/>
          </p:nvSpPr>
          <p:spPr bwMode="auto">
            <a:xfrm>
              <a:off x="5504714" y="2053144"/>
              <a:ext cx="161063" cy="21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130000"/>
                </a:spcBef>
                <a:buFont typeface="Arial" charset="0"/>
                <a:buBlip>
                  <a:blip r:embed="rId6"/>
                </a:buBlip>
                <a:defRPr b="1">
                  <a:solidFill>
                    <a:schemeClr val="tx1"/>
                  </a:solidFill>
                  <a:latin typeface="Arial" charset="0"/>
                </a:defRPr>
              </a:lvl1pPr>
              <a:lvl2pPr marL="742950" indent="-285750" eaLnBrk="0" hangingPunct="0">
                <a:spcBef>
                  <a:spcPct val="20000"/>
                </a:spcBef>
                <a:buBlip>
                  <a:blip r:embed="rId6"/>
                </a:buBlip>
                <a:defRPr b="1">
                  <a:solidFill>
                    <a:schemeClr val="tx1"/>
                  </a:solidFill>
                  <a:latin typeface="Arial" charset="0"/>
                </a:defRPr>
              </a:lvl2pPr>
              <a:lvl3pPr marL="1143000" indent="-228600" eaLnBrk="0" hangingPunct="0">
                <a:spcBef>
                  <a:spcPct val="20000"/>
                </a:spcBef>
                <a:buBlip>
                  <a:blip r:embed="rId6"/>
                </a:buBlip>
                <a:defRPr sz="1500" b="1">
                  <a:solidFill>
                    <a:schemeClr val="tx1"/>
                  </a:solidFill>
                  <a:latin typeface="Arial" charset="0"/>
                </a:defRPr>
              </a:lvl3pPr>
              <a:lvl4pPr marL="1600200" indent="-228600" eaLnBrk="0" hangingPunct="0">
                <a:spcBef>
                  <a:spcPct val="20000"/>
                </a:spcBef>
                <a:buBlip>
                  <a:blip r:embed="rId6"/>
                </a:buBlip>
                <a:defRPr sz="1200" b="1">
                  <a:solidFill>
                    <a:schemeClr val="tx1"/>
                  </a:solidFill>
                  <a:latin typeface="Arial" charset="0"/>
                </a:defRPr>
              </a:lvl4pPr>
              <a:lvl5pPr marL="2057400" indent="-228600" eaLnBrk="0" hangingPunct="0">
                <a:spcBef>
                  <a:spcPct val="20000"/>
                </a:spcBef>
                <a:buSzPct val="170000"/>
                <a:buChar char="•"/>
                <a:defRPr b="1">
                  <a:solidFill>
                    <a:schemeClr val="tx1"/>
                  </a:solidFill>
                  <a:latin typeface="Arial" charset="0"/>
                </a:defRPr>
              </a:lvl5pPr>
              <a:lvl6pPr marL="2514600" indent="-228600" eaLnBrk="0" fontAlgn="base" hangingPunct="0">
                <a:spcBef>
                  <a:spcPct val="20000"/>
                </a:spcBef>
                <a:spcAft>
                  <a:spcPct val="0"/>
                </a:spcAft>
                <a:buSzPct val="170000"/>
                <a:buChar char="•"/>
                <a:defRPr b="1">
                  <a:solidFill>
                    <a:schemeClr val="tx1"/>
                  </a:solidFill>
                  <a:latin typeface="Arial" charset="0"/>
                </a:defRPr>
              </a:lvl6pPr>
              <a:lvl7pPr marL="2971800" indent="-228600" eaLnBrk="0" fontAlgn="base" hangingPunct="0">
                <a:spcBef>
                  <a:spcPct val="20000"/>
                </a:spcBef>
                <a:spcAft>
                  <a:spcPct val="0"/>
                </a:spcAft>
                <a:buSzPct val="170000"/>
                <a:buChar char="•"/>
                <a:defRPr b="1">
                  <a:solidFill>
                    <a:schemeClr val="tx1"/>
                  </a:solidFill>
                  <a:latin typeface="Arial" charset="0"/>
                </a:defRPr>
              </a:lvl7pPr>
              <a:lvl8pPr marL="3429000" indent="-228600" eaLnBrk="0" fontAlgn="base" hangingPunct="0">
                <a:spcBef>
                  <a:spcPct val="20000"/>
                </a:spcBef>
                <a:spcAft>
                  <a:spcPct val="0"/>
                </a:spcAft>
                <a:buSzPct val="170000"/>
                <a:buChar char="•"/>
                <a:defRPr b="1">
                  <a:solidFill>
                    <a:schemeClr val="tx1"/>
                  </a:solidFill>
                  <a:latin typeface="Arial" charset="0"/>
                </a:defRPr>
              </a:lvl8pPr>
              <a:lvl9pPr marL="3886200" indent="-228600" eaLnBrk="0" fontAlgn="base" hangingPunct="0">
                <a:spcBef>
                  <a:spcPct val="20000"/>
                </a:spcBef>
                <a:spcAft>
                  <a:spcPct val="0"/>
                </a:spcAft>
                <a:buSzPct val="170000"/>
                <a:buChar char="•"/>
                <a:defRPr b="1">
                  <a:solidFill>
                    <a:schemeClr val="tx1"/>
                  </a:solidFill>
                  <a:latin typeface="Arial" charset="0"/>
                </a:defRPr>
              </a:lvl9pPr>
            </a:lstStyle>
            <a:p>
              <a:pPr algn="ctr" eaLnBrk="1" hangingPunct="1">
                <a:spcBef>
                  <a:spcPct val="0"/>
                </a:spcBef>
                <a:buFontTx/>
                <a:buNone/>
              </a:pPr>
              <a:endParaRPr lang="en-GB" altLang="nl-NL" sz="800" dirty="0">
                <a:solidFill>
                  <a:srgbClr val="FFFFFF"/>
                </a:solidFill>
              </a:endParaRPr>
            </a:p>
          </p:txBody>
        </p:sp>
        <p:pic>
          <p:nvPicPr>
            <p:cNvPr id="23588" name="Picture 9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88634" y="1533525"/>
              <a:ext cx="603050" cy="68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9"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01240" y="2981521"/>
              <a:ext cx="489267" cy="64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0"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729775" y="2814224"/>
              <a:ext cx="786241" cy="54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91" name="Group 2"/>
            <p:cNvGrpSpPr>
              <a:grpSpLocks/>
            </p:cNvGrpSpPr>
            <p:nvPr/>
          </p:nvGrpSpPr>
          <p:grpSpPr bwMode="auto">
            <a:xfrm>
              <a:off x="5432462" y="2160557"/>
              <a:ext cx="572424" cy="602341"/>
              <a:chOff x="2583679" y="1501016"/>
              <a:chExt cx="965924" cy="893456"/>
            </a:xfrm>
          </p:grpSpPr>
          <p:sp>
            <p:nvSpPr>
              <p:cNvPr id="44" name="Oval 43"/>
              <p:cNvSpPr/>
              <p:nvPr/>
            </p:nvSpPr>
            <p:spPr bwMode="auto">
              <a:xfrm>
                <a:off x="2604961" y="1501016"/>
                <a:ext cx="944642" cy="893456"/>
              </a:xfrm>
              <a:prstGeom prst="ellipse">
                <a:avLst/>
              </a:prstGeom>
              <a:solidFill>
                <a:schemeClr val="accent1"/>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90000" tIns="46800" rIns="90000" bIns="46800" anchor="ctr"/>
              <a:lstStyle/>
              <a:p>
                <a:pPr>
                  <a:defRPr/>
                </a:pPr>
                <a:endParaRPr lang="en-GB" sz="1050" dirty="0">
                  <a:solidFill>
                    <a:srgbClr val="000000"/>
                  </a:solidFill>
                  <a:latin typeface="Arial" pitchFamily="34" charset="0"/>
                  <a:ea typeface="ＭＳ Ｐゴシック" pitchFamily="-65" charset="-128"/>
                  <a:cs typeface="+mn-cs"/>
                </a:endParaRPr>
              </a:p>
            </p:txBody>
          </p:sp>
          <p:sp>
            <p:nvSpPr>
              <p:cNvPr id="23596" name="TextBox 11"/>
              <p:cNvSpPr txBox="1">
                <a:spLocks noChangeArrowheads="1"/>
              </p:cNvSpPr>
              <p:nvPr/>
            </p:nvSpPr>
            <p:spPr bwMode="auto">
              <a:xfrm>
                <a:off x="2583679" y="1560303"/>
                <a:ext cx="922720" cy="68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130000"/>
                  </a:spcBef>
                  <a:buFont typeface="Arial" charset="0"/>
                  <a:buBlip>
                    <a:blip r:embed="rId6"/>
                  </a:buBlip>
                  <a:defRPr b="1">
                    <a:solidFill>
                      <a:schemeClr val="tx1"/>
                    </a:solidFill>
                    <a:latin typeface="Arial" charset="0"/>
                  </a:defRPr>
                </a:lvl1pPr>
                <a:lvl2pPr marL="742950" indent="-285750" eaLnBrk="0" hangingPunct="0">
                  <a:spcBef>
                    <a:spcPct val="20000"/>
                  </a:spcBef>
                  <a:buBlip>
                    <a:blip r:embed="rId6"/>
                  </a:buBlip>
                  <a:defRPr b="1">
                    <a:solidFill>
                      <a:schemeClr val="tx1"/>
                    </a:solidFill>
                    <a:latin typeface="Arial" charset="0"/>
                  </a:defRPr>
                </a:lvl2pPr>
                <a:lvl3pPr marL="1143000" indent="-228600" eaLnBrk="0" hangingPunct="0">
                  <a:spcBef>
                    <a:spcPct val="20000"/>
                  </a:spcBef>
                  <a:buBlip>
                    <a:blip r:embed="rId6"/>
                  </a:buBlip>
                  <a:defRPr sz="1500" b="1">
                    <a:solidFill>
                      <a:schemeClr val="tx1"/>
                    </a:solidFill>
                    <a:latin typeface="Arial" charset="0"/>
                  </a:defRPr>
                </a:lvl3pPr>
                <a:lvl4pPr marL="1600200" indent="-228600" eaLnBrk="0" hangingPunct="0">
                  <a:spcBef>
                    <a:spcPct val="20000"/>
                  </a:spcBef>
                  <a:buBlip>
                    <a:blip r:embed="rId6"/>
                  </a:buBlip>
                  <a:defRPr sz="1200" b="1">
                    <a:solidFill>
                      <a:schemeClr val="tx1"/>
                    </a:solidFill>
                    <a:latin typeface="Arial" charset="0"/>
                  </a:defRPr>
                </a:lvl4pPr>
                <a:lvl5pPr marL="2057400" indent="-228600" eaLnBrk="0" hangingPunct="0">
                  <a:spcBef>
                    <a:spcPct val="20000"/>
                  </a:spcBef>
                  <a:buSzPct val="170000"/>
                  <a:buChar char="•"/>
                  <a:defRPr b="1">
                    <a:solidFill>
                      <a:schemeClr val="tx1"/>
                    </a:solidFill>
                    <a:latin typeface="Arial" charset="0"/>
                  </a:defRPr>
                </a:lvl5pPr>
                <a:lvl6pPr marL="2514600" indent="-228600" eaLnBrk="0" fontAlgn="base" hangingPunct="0">
                  <a:spcBef>
                    <a:spcPct val="20000"/>
                  </a:spcBef>
                  <a:spcAft>
                    <a:spcPct val="0"/>
                  </a:spcAft>
                  <a:buSzPct val="170000"/>
                  <a:buChar char="•"/>
                  <a:defRPr b="1">
                    <a:solidFill>
                      <a:schemeClr val="tx1"/>
                    </a:solidFill>
                    <a:latin typeface="Arial" charset="0"/>
                  </a:defRPr>
                </a:lvl6pPr>
                <a:lvl7pPr marL="2971800" indent="-228600" eaLnBrk="0" fontAlgn="base" hangingPunct="0">
                  <a:spcBef>
                    <a:spcPct val="20000"/>
                  </a:spcBef>
                  <a:spcAft>
                    <a:spcPct val="0"/>
                  </a:spcAft>
                  <a:buSzPct val="170000"/>
                  <a:buChar char="•"/>
                  <a:defRPr b="1">
                    <a:solidFill>
                      <a:schemeClr val="tx1"/>
                    </a:solidFill>
                    <a:latin typeface="Arial" charset="0"/>
                  </a:defRPr>
                </a:lvl7pPr>
                <a:lvl8pPr marL="3429000" indent="-228600" eaLnBrk="0" fontAlgn="base" hangingPunct="0">
                  <a:spcBef>
                    <a:spcPct val="20000"/>
                  </a:spcBef>
                  <a:spcAft>
                    <a:spcPct val="0"/>
                  </a:spcAft>
                  <a:buSzPct val="170000"/>
                  <a:buChar char="•"/>
                  <a:defRPr b="1">
                    <a:solidFill>
                      <a:schemeClr val="tx1"/>
                    </a:solidFill>
                    <a:latin typeface="Arial" charset="0"/>
                  </a:defRPr>
                </a:lvl8pPr>
                <a:lvl9pPr marL="3886200" indent="-228600" eaLnBrk="0" fontAlgn="base" hangingPunct="0">
                  <a:spcBef>
                    <a:spcPct val="20000"/>
                  </a:spcBef>
                  <a:spcAft>
                    <a:spcPct val="0"/>
                  </a:spcAft>
                  <a:buSzPct val="170000"/>
                  <a:buChar char="•"/>
                  <a:defRPr b="1">
                    <a:solidFill>
                      <a:schemeClr val="tx1"/>
                    </a:solidFill>
                    <a:latin typeface="Arial" charset="0"/>
                  </a:defRPr>
                </a:lvl9pPr>
              </a:lstStyle>
              <a:p>
                <a:pPr algn="ctr" eaLnBrk="1" hangingPunct="1">
                  <a:spcBef>
                    <a:spcPct val="0"/>
                  </a:spcBef>
                  <a:buFontTx/>
                  <a:buNone/>
                </a:pPr>
                <a:r>
                  <a:rPr lang="en-GB" altLang="nl-NL" sz="800" dirty="0" smtClean="0">
                    <a:solidFill>
                      <a:srgbClr val="FFFFFF"/>
                    </a:solidFill>
                  </a:rPr>
                  <a:t>Sales</a:t>
                </a:r>
              </a:p>
              <a:p>
                <a:pPr algn="ctr" eaLnBrk="1" hangingPunct="1">
                  <a:spcBef>
                    <a:spcPct val="0"/>
                  </a:spcBef>
                  <a:buFontTx/>
                  <a:buNone/>
                </a:pPr>
                <a:r>
                  <a:rPr lang="en-GB" altLang="nl-NL" sz="800" dirty="0" smtClean="0">
                    <a:solidFill>
                      <a:srgbClr val="FFFFFF"/>
                    </a:solidFill>
                  </a:rPr>
                  <a:t>  2013:</a:t>
                </a:r>
              </a:p>
              <a:p>
                <a:pPr algn="ctr" eaLnBrk="1" hangingPunct="1">
                  <a:spcBef>
                    <a:spcPct val="0"/>
                  </a:spcBef>
                  <a:buFontTx/>
                  <a:buNone/>
                </a:pPr>
                <a:r>
                  <a:rPr lang="en-GB" altLang="nl-NL" sz="800" dirty="0" smtClean="0">
                    <a:solidFill>
                      <a:srgbClr val="FFFFFF"/>
                    </a:solidFill>
                  </a:rPr>
                  <a:t> € 6.8 </a:t>
                </a:r>
                <a:r>
                  <a:rPr lang="en-GB" altLang="nl-NL" sz="800" dirty="0" err="1" smtClean="0">
                    <a:solidFill>
                      <a:srgbClr val="FFFFFF"/>
                    </a:solidFill>
                  </a:rPr>
                  <a:t>bln</a:t>
                </a:r>
                <a:endParaRPr lang="en-GB" altLang="nl-NL" sz="800" dirty="0">
                  <a:solidFill>
                    <a:srgbClr val="FFFFFF"/>
                  </a:solidFill>
                </a:endParaRPr>
              </a:p>
            </p:txBody>
          </p:sp>
        </p:grpSp>
        <p:pic>
          <p:nvPicPr>
            <p:cNvPr id="23592" name="Picture 10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946769" y="2286184"/>
              <a:ext cx="923918" cy="4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60" name="Groep 63"/>
          <p:cNvGrpSpPr>
            <a:grpSpLocks/>
          </p:cNvGrpSpPr>
          <p:nvPr/>
        </p:nvGrpSpPr>
        <p:grpSpPr bwMode="auto">
          <a:xfrm>
            <a:off x="5300403" y="3795225"/>
            <a:ext cx="2000250" cy="1844675"/>
            <a:chOff x="4545060" y="3628101"/>
            <a:chExt cx="2601865" cy="2351667"/>
          </a:xfrm>
        </p:grpSpPr>
        <p:sp>
          <p:nvSpPr>
            <p:cNvPr id="107" name="Oval 77"/>
            <p:cNvSpPr>
              <a:spLocks noChangeArrowheads="1"/>
            </p:cNvSpPr>
            <p:nvPr/>
          </p:nvSpPr>
          <p:spPr bwMode="auto">
            <a:xfrm>
              <a:off x="4545060" y="3842284"/>
              <a:ext cx="2233340" cy="2137484"/>
            </a:xfrm>
            <a:prstGeom prst="ellipse">
              <a:avLst/>
            </a:prstGeom>
            <a:solidFill>
              <a:schemeClr val="accent3">
                <a:lumMod val="85000"/>
              </a:schemeClr>
            </a:solidFill>
            <a:ln w="38100" algn="ctr">
              <a:solidFill>
                <a:schemeClr val="bg1">
                  <a:lumMod val="50000"/>
                </a:schemeClr>
              </a:solidFill>
              <a:round/>
              <a:headEnd/>
              <a:tailEnd/>
            </a:ln>
            <a:effectLst>
              <a:outerShdw blurRad="50800" dist="38100" dir="2700000" algn="tl" rotWithShape="0">
                <a:prstClr val="black">
                  <a:alpha val="40000"/>
                </a:prstClr>
              </a:outerShdw>
            </a:effectLst>
            <a:scene3d>
              <a:camera prst="orthographicFront"/>
              <a:lightRig rig="threePt" dir="t"/>
            </a:scene3d>
            <a:sp3d>
              <a:bevelT w="152400" h="50800" prst="softRound"/>
            </a:sp3d>
          </p:spPr>
          <p:txBody>
            <a:bodyPr lIns="90000" tIns="46800" rIns="90000" bIns="46800" anchor="ctr"/>
            <a:lstStyle/>
            <a:p>
              <a:pPr>
                <a:defRPr/>
              </a:pPr>
              <a:endParaRPr lang="en-GB" dirty="0">
                <a:solidFill>
                  <a:srgbClr val="000000"/>
                </a:solidFill>
                <a:latin typeface="Arial" pitchFamily="34" charset="0"/>
                <a:ea typeface="ＭＳ Ｐゴシック" pitchFamily="-106" charset="-128"/>
                <a:cs typeface="+mn-cs"/>
              </a:endParaRPr>
            </a:p>
          </p:txBody>
        </p:sp>
        <p:pic>
          <p:nvPicPr>
            <p:cNvPr id="23573"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gray">
            <a:xfrm>
              <a:off x="5056665" y="4429112"/>
              <a:ext cx="841374"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4" name="Picture 9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305550" y="4498975"/>
              <a:ext cx="8413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75" name="Group 2"/>
            <p:cNvGrpSpPr>
              <a:grpSpLocks/>
            </p:cNvGrpSpPr>
            <p:nvPr/>
          </p:nvGrpSpPr>
          <p:grpSpPr bwMode="auto">
            <a:xfrm>
              <a:off x="5433886" y="3628101"/>
              <a:ext cx="928305" cy="739775"/>
              <a:chOff x="3298716" y="2456425"/>
              <a:chExt cx="1121704" cy="893455"/>
            </a:xfrm>
          </p:grpSpPr>
          <p:sp>
            <p:nvSpPr>
              <p:cNvPr id="50" name="Oval 49"/>
              <p:cNvSpPr/>
              <p:nvPr/>
            </p:nvSpPr>
            <p:spPr bwMode="auto">
              <a:xfrm>
                <a:off x="3456038" y="2456425"/>
                <a:ext cx="944642" cy="893455"/>
              </a:xfrm>
              <a:prstGeom prst="ellipse">
                <a:avLst/>
              </a:prstGeom>
              <a:solidFill>
                <a:schemeClr val="accent1"/>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90000" tIns="46800" rIns="90000" bIns="46800" anchor="ctr"/>
              <a:lstStyle/>
              <a:p>
                <a:pPr>
                  <a:defRPr/>
                </a:pPr>
                <a:endParaRPr lang="en-GB" sz="1050" dirty="0">
                  <a:solidFill>
                    <a:srgbClr val="000000"/>
                  </a:solidFill>
                  <a:latin typeface="Arial" pitchFamily="34" charset="0"/>
                  <a:ea typeface="ＭＳ Ｐゴシック" pitchFamily="-65" charset="-128"/>
                  <a:cs typeface="+mn-cs"/>
                </a:endParaRPr>
              </a:p>
            </p:txBody>
          </p:sp>
          <p:sp>
            <p:nvSpPr>
              <p:cNvPr id="23582" name="TextBox 11"/>
              <p:cNvSpPr txBox="1">
                <a:spLocks noChangeArrowheads="1"/>
              </p:cNvSpPr>
              <p:nvPr/>
            </p:nvSpPr>
            <p:spPr bwMode="auto">
              <a:xfrm>
                <a:off x="3298716" y="2488827"/>
                <a:ext cx="1121704" cy="71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130000"/>
                  </a:spcBef>
                  <a:buFont typeface="Arial" charset="0"/>
                  <a:buBlip>
                    <a:blip r:embed="rId6"/>
                  </a:buBlip>
                  <a:defRPr b="1">
                    <a:solidFill>
                      <a:schemeClr val="tx1"/>
                    </a:solidFill>
                    <a:latin typeface="Arial" charset="0"/>
                  </a:defRPr>
                </a:lvl1pPr>
                <a:lvl2pPr marL="742950" indent="-285750" eaLnBrk="0" hangingPunct="0">
                  <a:spcBef>
                    <a:spcPct val="20000"/>
                  </a:spcBef>
                  <a:buBlip>
                    <a:blip r:embed="rId6"/>
                  </a:buBlip>
                  <a:defRPr b="1">
                    <a:solidFill>
                      <a:schemeClr val="tx1"/>
                    </a:solidFill>
                    <a:latin typeface="Arial" charset="0"/>
                  </a:defRPr>
                </a:lvl2pPr>
                <a:lvl3pPr marL="1143000" indent="-228600" eaLnBrk="0" hangingPunct="0">
                  <a:spcBef>
                    <a:spcPct val="20000"/>
                  </a:spcBef>
                  <a:buBlip>
                    <a:blip r:embed="rId6"/>
                  </a:buBlip>
                  <a:defRPr sz="1500" b="1">
                    <a:solidFill>
                      <a:schemeClr val="tx1"/>
                    </a:solidFill>
                    <a:latin typeface="Arial" charset="0"/>
                  </a:defRPr>
                </a:lvl3pPr>
                <a:lvl4pPr marL="1600200" indent="-228600" eaLnBrk="0" hangingPunct="0">
                  <a:spcBef>
                    <a:spcPct val="20000"/>
                  </a:spcBef>
                  <a:buBlip>
                    <a:blip r:embed="rId6"/>
                  </a:buBlip>
                  <a:defRPr sz="1200" b="1">
                    <a:solidFill>
                      <a:schemeClr val="tx1"/>
                    </a:solidFill>
                    <a:latin typeface="Arial" charset="0"/>
                  </a:defRPr>
                </a:lvl4pPr>
                <a:lvl5pPr marL="2057400" indent="-228600" eaLnBrk="0" hangingPunct="0">
                  <a:spcBef>
                    <a:spcPct val="20000"/>
                  </a:spcBef>
                  <a:buSzPct val="170000"/>
                  <a:buChar char="•"/>
                  <a:defRPr b="1">
                    <a:solidFill>
                      <a:schemeClr val="tx1"/>
                    </a:solidFill>
                    <a:latin typeface="Arial" charset="0"/>
                  </a:defRPr>
                </a:lvl5pPr>
                <a:lvl6pPr marL="2514600" indent="-228600" eaLnBrk="0" fontAlgn="base" hangingPunct="0">
                  <a:spcBef>
                    <a:spcPct val="20000"/>
                  </a:spcBef>
                  <a:spcAft>
                    <a:spcPct val="0"/>
                  </a:spcAft>
                  <a:buSzPct val="170000"/>
                  <a:buChar char="•"/>
                  <a:defRPr b="1">
                    <a:solidFill>
                      <a:schemeClr val="tx1"/>
                    </a:solidFill>
                    <a:latin typeface="Arial" charset="0"/>
                  </a:defRPr>
                </a:lvl6pPr>
                <a:lvl7pPr marL="2971800" indent="-228600" eaLnBrk="0" fontAlgn="base" hangingPunct="0">
                  <a:spcBef>
                    <a:spcPct val="20000"/>
                  </a:spcBef>
                  <a:spcAft>
                    <a:spcPct val="0"/>
                  </a:spcAft>
                  <a:buSzPct val="170000"/>
                  <a:buChar char="•"/>
                  <a:defRPr b="1">
                    <a:solidFill>
                      <a:schemeClr val="tx1"/>
                    </a:solidFill>
                    <a:latin typeface="Arial" charset="0"/>
                  </a:defRPr>
                </a:lvl7pPr>
                <a:lvl8pPr marL="3429000" indent="-228600" eaLnBrk="0" fontAlgn="base" hangingPunct="0">
                  <a:spcBef>
                    <a:spcPct val="20000"/>
                  </a:spcBef>
                  <a:spcAft>
                    <a:spcPct val="0"/>
                  </a:spcAft>
                  <a:buSzPct val="170000"/>
                  <a:buChar char="•"/>
                  <a:defRPr b="1">
                    <a:solidFill>
                      <a:schemeClr val="tx1"/>
                    </a:solidFill>
                    <a:latin typeface="Arial" charset="0"/>
                  </a:defRPr>
                </a:lvl8pPr>
                <a:lvl9pPr marL="3886200" indent="-228600" eaLnBrk="0" fontAlgn="base" hangingPunct="0">
                  <a:spcBef>
                    <a:spcPct val="20000"/>
                  </a:spcBef>
                  <a:spcAft>
                    <a:spcPct val="0"/>
                  </a:spcAft>
                  <a:buSzPct val="170000"/>
                  <a:buChar char="•"/>
                  <a:defRPr b="1">
                    <a:solidFill>
                      <a:schemeClr val="tx1"/>
                    </a:solidFill>
                    <a:latin typeface="Arial" charset="0"/>
                  </a:defRPr>
                </a:lvl9pPr>
              </a:lstStyle>
              <a:p>
                <a:pPr algn="ctr" eaLnBrk="1" hangingPunct="1">
                  <a:spcBef>
                    <a:spcPct val="0"/>
                  </a:spcBef>
                  <a:buFontTx/>
                  <a:buNone/>
                </a:pPr>
                <a:r>
                  <a:rPr lang="en-GB" altLang="nl-NL" sz="800" dirty="0" smtClean="0">
                    <a:solidFill>
                      <a:srgbClr val="FFFFFF"/>
                    </a:solidFill>
                  </a:rPr>
                  <a:t>Sales</a:t>
                </a:r>
              </a:p>
              <a:p>
                <a:pPr algn="ctr" eaLnBrk="1" hangingPunct="1">
                  <a:spcBef>
                    <a:spcPct val="0"/>
                  </a:spcBef>
                  <a:buFontTx/>
                  <a:buNone/>
                </a:pPr>
                <a:r>
                  <a:rPr lang="en-GB" altLang="nl-NL" sz="800" dirty="0" smtClean="0">
                    <a:solidFill>
                      <a:srgbClr val="FFFFFF"/>
                    </a:solidFill>
                  </a:rPr>
                  <a:t> 2013:</a:t>
                </a:r>
              </a:p>
              <a:p>
                <a:pPr algn="ctr" eaLnBrk="1" hangingPunct="1">
                  <a:spcBef>
                    <a:spcPct val="0"/>
                  </a:spcBef>
                  <a:buFontTx/>
                  <a:buNone/>
                </a:pPr>
                <a:r>
                  <a:rPr lang="en-GB" altLang="nl-NL" sz="800" dirty="0" smtClean="0">
                    <a:solidFill>
                      <a:srgbClr val="FFFFFF"/>
                    </a:solidFill>
                  </a:rPr>
                  <a:t>  € 728 </a:t>
                </a:r>
                <a:r>
                  <a:rPr lang="en-GB" altLang="nl-NL" sz="800" dirty="0" err="1" smtClean="0">
                    <a:solidFill>
                      <a:srgbClr val="FFFFFF"/>
                    </a:solidFill>
                  </a:rPr>
                  <a:t>mln</a:t>
                </a:r>
                <a:endParaRPr lang="en-GB" altLang="nl-NL" sz="800" dirty="0">
                  <a:solidFill>
                    <a:srgbClr val="FFFFFF"/>
                  </a:solidFill>
                </a:endParaRPr>
              </a:p>
            </p:txBody>
          </p:sp>
        </p:grpSp>
      </p:grpSp>
      <p:grpSp>
        <p:nvGrpSpPr>
          <p:cNvPr id="23561" name="Groep 62"/>
          <p:cNvGrpSpPr>
            <a:grpSpLocks/>
          </p:cNvGrpSpPr>
          <p:nvPr/>
        </p:nvGrpSpPr>
        <p:grpSpPr bwMode="auto">
          <a:xfrm>
            <a:off x="923590" y="4093111"/>
            <a:ext cx="1719263" cy="1512887"/>
            <a:chOff x="166688" y="4275138"/>
            <a:chExt cx="2295525" cy="2133600"/>
          </a:xfrm>
        </p:grpSpPr>
        <p:grpSp>
          <p:nvGrpSpPr>
            <p:cNvPr id="23563" name="Group 2"/>
            <p:cNvGrpSpPr>
              <a:grpSpLocks/>
            </p:cNvGrpSpPr>
            <p:nvPr/>
          </p:nvGrpSpPr>
          <p:grpSpPr bwMode="auto">
            <a:xfrm>
              <a:off x="247650" y="4337394"/>
              <a:ext cx="2214563" cy="2071344"/>
              <a:chOff x="380886" y="4319570"/>
              <a:chExt cx="2611005" cy="2441810"/>
            </a:xfrm>
          </p:grpSpPr>
          <p:sp>
            <p:nvSpPr>
              <p:cNvPr id="52" name="TextBox 51"/>
              <p:cNvSpPr txBox="1"/>
              <p:nvPr/>
            </p:nvSpPr>
            <p:spPr>
              <a:xfrm rot="583842">
                <a:off x="380393" y="4333274"/>
                <a:ext cx="2611498" cy="2428106"/>
              </a:xfrm>
              <a:prstGeom prst="rect">
                <a:avLst/>
              </a:prstGeom>
              <a:noFill/>
            </p:spPr>
            <p:txBody>
              <a:bodyPr spcFirstLastPara="1">
                <a:prstTxWarp prst="textArchDown">
                  <a:avLst/>
                </a:prstTxWarp>
                <a:spAutoFit/>
              </a:bodyPr>
              <a:lstStyle/>
              <a:p>
                <a:pPr>
                  <a:defRPr/>
                </a:pPr>
                <a:endParaRPr lang="en-GB" sz="1400" b="1" dirty="0">
                  <a:solidFill>
                    <a:srgbClr val="000099"/>
                  </a:solidFill>
                  <a:latin typeface="KPN Sans" pitchFamily="34" charset="0"/>
                  <a:cs typeface="+mn-cs"/>
                </a:endParaRPr>
              </a:p>
            </p:txBody>
          </p:sp>
          <p:sp>
            <p:nvSpPr>
              <p:cNvPr id="53" name="Oval 77"/>
              <p:cNvSpPr>
                <a:spLocks noChangeArrowheads="1"/>
              </p:cNvSpPr>
              <p:nvPr/>
            </p:nvSpPr>
            <p:spPr bwMode="auto">
              <a:xfrm>
                <a:off x="662039" y="4319570"/>
                <a:ext cx="2233341" cy="2137485"/>
              </a:xfrm>
              <a:prstGeom prst="ellipse">
                <a:avLst/>
              </a:prstGeom>
              <a:solidFill>
                <a:schemeClr val="accent3">
                  <a:lumMod val="85000"/>
                </a:schemeClr>
              </a:solidFill>
              <a:ln w="38100" algn="ctr">
                <a:solidFill>
                  <a:schemeClr val="bg1">
                    <a:lumMod val="50000"/>
                  </a:schemeClr>
                </a:solidFill>
                <a:round/>
                <a:headEnd/>
                <a:tailEnd/>
              </a:ln>
              <a:effectLst>
                <a:outerShdw blurRad="50800" dist="38100" dir="2700000" algn="tl" rotWithShape="0">
                  <a:prstClr val="black">
                    <a:alpha val="40000"/>
                  </a:prstClr>
                </a:outerShdw>
              </a:effectLst>
              <a:scene3d>
                <a:camera prst="orthographicFront"/>
                <a:lightRig rig="threePt" dir="t"/>
              </a:scene3d>
              <a:sp3d>
                <a:bevelT w="152400" h="50800" prst="softRound"/>
              </a:sp3d>
            </p:spPr>
            <p:txBody>
              <a:bodyPr lIns="90000" tIns="46800" rIns="90000" bIns="46800" anchor="ctr"/>
              <a:lstStyle/>
              <a:p>
                <a:pPr>
                  <a:defRPr/>
                </a:pPr>
                <a:endParaRPr lang="en-GB" dirty="0">
                  <a:solidFill>
                    <a:srgbClr val="000000"/>
                  </a:solidFill>
                  <a:latin typeface="Arial" pitchFamily="34" charset="0"/>
                  <a:ea typeface="ＭＳ Ｐゴシック" pitchFamily="-106" charset="-128"/>
                  <a:cs typeface="+mn-cs"/>
                </a:endParaRPr>
              </a:p>
            </p:txBody>
          </p:sp>
        </p:grpSp>
        <p:pic>
          <p:nvPicPr>
            <p:cNvPr id="23564" name="Picture 9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66688" y="4275138"/>
              <a:ext cx="8413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88" descr="http://www.kdiweb.com/img/logo_ibasis.jpg"/>
            <p:cNvPicPr>
              <a:picLocks noChangeAspect="1" noChangeArrowheads="1"/>
            </p:cNvPicPr>
            <p:nvPr/>
          </p:nvPicPr>
          <p:blipFill>
            <a:blip r:embed="rId1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47713" y="5149850"/>
              <a:ext cx="1243012"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62" name="Titel 64"/>
          <p:cNvSpPr>
            <a:spLocks noGrp="1"/>
          </p:cNvSpPr>
          <p:nvPr>
            <p:ph type="title"/>
          </p:nvPr>
        </p:nvSpPr>
        <p:spPr/>
        <p:txBody>
          <a:bodyPr/>
          <a:lstStyle/>
          <a:p>
            <a:r>
              <a:rPr lang="en-GB" altLang="nl-NL" dirty="0" smtClean="0"/>
              <a:t>KPN is a leading supplier of ICT services under several brands</a:t>
            </a:r>
          </a:p>
        </p:txBody>
      </p:sp>
      <p:pic>
        <p:nvPicPr>
          <p:cNvPr id="23597" name="Picture 45"/>
          <p:cNvPicPr>
            <a:picLocks noChangeAspect="1" noChangeArrowheads="1"/>
          </p:cNvPicPr>
          <p:nvPr/>
        </p:nvPicPr>
        <p:blipFill rotWithShape="1">
          <a:blip r:embed="rId15">
            <a:extLst>
              <a:ext uri="{28A0092B-C50C-407E-A947-70E740481C1C}">
                <a14:useLocalDpi xmlns:a14="http://schemas.microsoft.com/office/drawing/2010/main" val="0"/>
              </a:ext>
            </a:extLst>
          </a:blip>
          <a:srcRect l="15774" t="14298" r="15488" b="17767"/>
          <a:stretch/>
        </p:blipFill>
        <p:spPr bwMode="auto">
          <a:xfrm>
            <a:off x="6408184" y="5229007"/>
            <a:ext cx="553250" cy="430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98" name="Picture 4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16461" y="4808341"/>
            <a:ext cx="90805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61381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custDataLst>
              <p:tags r:id="rId2"/>
            </p:custDataLst>
          </p:nvPr>
        </p:nvSpPr>
        <p:spPr/>
        <p:txBody>
          <a:bodyPr/>
          <a:lstStyle/>
          <a:p>
            <a:r>
              <a:rPr lang="en-GB" altLang="nl-NL" dirty="0" smtClean="0"/>
              <a:t>At the heart of society</a:t>
            </a:r>
            <a:br>
              <a:rPr lang="en-GB" altLang="nl-NL" dirty="0" smtClean="0"/>
            </a:br>
            <a:endParaRPr lang="en-GB" altLang="nl-NL" sz="2000" dirty="0" smtClean="0"/>
          </a:p>
        </p:txBody>
      </p:sp>
      <p:sp>
        <p:nvSpPr>
          <p:cNvPr id="14" name="Tijdelijke aanduiding voor dianummer 3"/>
          <p:cNvSpPr>
            <a:spLocks noGrp="1"/>
          </p:cNvSpPr>
          <p:nvPr>
            <p:ph type="sldNum" sz="quarter" idx="10"/>
          </p:nvPr>
        </p:nvSpPr>
        <p:spPr/>
        <p:txBody>
          <a:bodyPr/>
          <a:lstStyle/>
          <a:p>
            <a:fld id="{96533C30-DAD8-4195-B573-4CF41698CD39}" type="slidenum">
              <a:rPr lang="en-GB" smtClean="0"/>
              <a:pPr/>
              <a:t>3</a:t>
            </a:fld>
            <a:endParaRPr lang="en-GB" dirty="0"/>
          </a:p>
        </p:txBody>
      </p:sp>
      <p:sp>
        <p:nvSpPr>
          <p:cNvPr id="27651" name="WordArt 23"/>
          <p:cNvSpPr>
            <a:spLocks noChangeArrowheads="1" noChangeShapeType="1" noTextEdit="1"/>
          </p:cNvSpPr>
          <p:nvPr>
            <p:custDataLst>
              <p:tags r:id="rId3"/>
            </p:custDataLst>
          </p:nvPr>
        </p:nvSpPr>
        <p:spPr bwMode="auto">
          <a:xfrm rot="1396367">
            <a:off x="431800" y="1528763"/>
            <a:ext cx="2201863" cy="22780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406501"/>
              </a:avLst>
            </a:prstTxWarp>
          </a:bodyPr>
          <a:lstStyle/>
          <a:p>
            <a:pPr algn="ctr"/>
            <a:r>
              <a:rPr lang="en-GB" sz="2200" kern="10" dirty="0" smtClean="0">
                <a:solidFill>
                  <a:srgbClr val="808080"/>
                </a:solidFill>
                <a:latin typeface="Arial Black"/>
              </a:rPr>
              <a:t>The best ICT infrastructure</a:t>
            </a:r>
            <a:endParaRPr lang="en-GB" sz="2200" kern="10" dirty="0">
              <a:solidFill>
                <a:srgbClr val="808080"/>
              </a:solidFill>
              <a:latin typeface="Arial Black"/>
            </a:endParaRPr>
          </a:p>
        </p:txBody>
      </p:sp>
      <p:sp>
        <p:nvSpPr>
          <p:cNvPr id="27652" name="WordArt 26"/>
          <p:cNvSpPr>
            <a:spLocks noChangeArrowheads="1" noChangeShapeType="1" noTextEdit="1"/>
          </p:cNvSpPr>
          <p:nvPr>
            <p:custDataLst>
              <p:tags r:id="rId4"/>
            </p:custDataLst>
          </p:nvPr>
        </p:nvSpPr>
        <p:spPr bwMode="auto">
          <a:xfrm rot="1396367">
            <a:off x="6305550" y="1563688"/>
            <a:ext cx="2235200" cy="21224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959591"/>
              </a:avLst>
            </a:prstTxWarp>
          </a:bodyPr>
          <a:lstStyle/>
          <a:p>
            <a:pPr algn="ctr"/>
            <a:r>
              <a:rPr lang="en-GB" sz="2200" kern="10" dirty="0" smtClean="0">
                <a:solidFill>
                  <a:srgbClr val="808080"/>
                </a:solidFill>
                <a:latin typeface="Arial Black"/>
              </a:rPr>
              <a:t>Security &amp; Privacy</a:t>
            </a:r>
            <a:endParaRPr lang="en-GB" sz="2200" kern="10" dirty="0">
              <a:solidFill>
                <a:srgbClr val="808080"/>
              </a:solidFill>
              <a:latin typeface="Arial Black"/>
            </a:endParaRPr>
          </a:p>
        </p:txBody>
      </p:sp>
      <p:sp>
        <p:nvSpPr>
          <p:cNvPr id="27653" name="WordArt 27"/>
          <p:cNvSpPr>
            <a:spLocks noChangeArrowheads="1" noChangeShapeType="1" noTextEdit="1"/>
          </p:cNvSpPr>
          <p:nvPr>
            <p:custDataLst>
              <p:tags r:id="rId5"/>
            </p:custDataLst>
          </p:nvPr>
        </p:nvSpPr>
        <p:spPr bwMode="auto">
          <a:xfrm rot="1396367">
            <a:off x="3486150" y="1581150"/>
            <a:ext cx="2144713" cy="17748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467113"/>
              </a:avLst>
            </a:prstTxWarp>
          </a:bodyPr>
          <a:lstStyle/>
          <a:p>
            <a:pPr algn="ctr"/>
            <a:r>
              <a:rPr lang="en-GB" sz="2200" kern="10" dirty="0" smtClean="0">
                <a:solidFill>
                  <a:srgbClr val="808080"/>
                </a:solidFill>
                <a:latin typeface="Arial Black"/>
              </a:rPr>
              <a:t>Responsible energy use</a:t>
            </a:r>
            <a:endParaRPr lang="en-GB" sz="2200" kern="10" dirty="0">
              <a:solidFill>
                <a:srgbClr val="808080"/>
              </a:solidFill>
              <a:latin typeface="Arial Black"/>
            </a:endParaRPr>
          </a:p>
        </p:txBody>
      </p:sp>
      <p:sp>
        <p:nvSpPr>
          <p:cNvPr id="27654" name="WordArt 23"/>
          <p:cNvSpPr>
            <a:spLocks noChangeArrowheads="1" noChangeShapeType="1" noTextEdit="1"/>
          </p:cNvSpPr>
          <p:nvPr>
            <p:custDataLst>
              <p:tags r:id="rId6"/>
            </p:custDataLst>
          </p:nvPr>
        </p:nvSpPr>
        <p:spPr bwMode="auto">
          <a:xfrm rot="1396851">
            <a:off x="2014538" y="3997325"/>
            <a:ext cx="2232025" cy="21224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406451"/>
              </a:avLst>
            </a:prstTxWarp>
          </a:bodyPr>
          <a:lstStyle/>
          <a:p>
            <a:pPr algn="ctr"/>
            <a:r>
              <a:rPr lang="en-GB" sz="4000" kern="10" dirty="0" smtClean="0">
                <a:solidFill>
                  <a:srgbClr val="808080"/>
                </a:solidFill>
                <a:latin typeface="Arial Black"/>
              </a:rPr>
              <a:t>The new way of Living and working</a:t>
            </a:r>
            <a:endParaRPr lang="en-GB" sz="4000" kern="10" dirty="0">
              <a:solidFill>
                <a:srgbClr val="808080"/>
              </a:solidFill>
              <a:latin typeface="Arial Black"/>
            </a:endParaRPr>
          </a:p>
        </p:txBody>
      </p:sp>
      <p:sp>
        <p:nvSpPr>
          <p:cNvPr id="27655" name="WordArt 27"/>
          <p:cNvSpPr>
            <a:spLocks noChangeArrowheads="1" noChangeShapeType="1" noTextEdit="1"/>
          </p:cNvSpPr>
          <p:nvPr>
            <p:custDataLst>
              <p:tags r:id="rId7"/>
            </p:custDataLst>
          </p:nvPr>
        </p:nvSpPr>
        <p:spPr bwMode="auto">
          <a:xfrm rot="1396851">
            <a:off x="4978400" y="3952875"/>
            <a:ext cx="2162175" cy="21288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467478"/>
              </a:avLst>
            </a:prstTxWarp>
          </a:bodyPr>
          <a:lstStyle/>
          <a:p>
            <a:pPr algn="ctr"/>
            <a:r>
              <a:rPr lang="en-GB" sz="2200" kern="10" dirty="0" smtClean="0">
                <a:solidFill>
                  <a:srgbClr val="808080"/>
                </a:solidFill>
                <a:latin typeface="Arial Black"/>
              </a:rPr>
              <a:t>Healthcare of the future</a:t>
            </a:r>
            <a:endParaRPr lang="en-GB" sz="2200" kern="10" dirty="0">
              <a:solidFill>
                <a:srgbClr val="808080"/>
              </a:solidFill>
              <a:latin typeface="Arial Black"/>
            </a:endParaRPr>
          </a:p>
        </p:txBody>
      </p:sp>
      <p:pic>
        <p:nvPicPr>
          <p:cNvPr id="24" name="Afbeelding 23" descr="PP-Stakeholderdialoog-Marion-Kremer.jpg"/>
          <p:cNvPicPr>
            <a:picLocks/>
          </p:cNvPicPr>
          <p:nvPr/>
        </p:nvPicPr>
        <p:blipFill rotWithShape="1">
          <a:blip r:embed="rId10" cstate="print">
            <a:extLst>
              <a:ext uri="{28A0092B-C50C-407E-A947-70E740481C1C}">
                <a14:useLocalDpi xmlns:a14="http://schemas.microsoft.com/office/drawing/2010/main" val="0"/>
              </a:ext>
            </a:extLst>
          </a:blip>
          <a:srcRect l="18866" t="33900" r="54742" b="20830"/>
          <a:stretch/>
        </p:blipFill>
        <p:spPr>
          <a:xfrm>
            <a:off x="3486055" y="1662805"/>
            <a:ext cx="1980000" cy="1980000"/>
          </a:xfrm>
          <a:prstGeom prst="ellipse">
            <a:avLst/>
          </a:prstGeom>
          <a:ln w="28575" cap="rnd">
            <a:noFill/>
          </a:ln>
          <a:effectLst/>
          <a:scene3d>
            <a:camera prst="orthographicFront"/>
            <a:lightRig rig="contrasting" dir="t">
              <a:rot lat="0" lon="0" rev="3000000"/>
            </a:lightRig>
          </a:scene3d>
          <a:sp3d contourW="7620">
            <a:bevelT w="95250" h="31750"/>
            <a:contourClr>
              <a:srgbClr val="333333"/>
            </a:contourClr>
          </a:sp3d>
        </p:spPr>
      </p:pic>
      <p:pic>
        <p:nvPicPr>
          <p:cNvPr id="27668" name="Picture 20"/>
          <p:cNvPicPr>
            <a:picLocks noChangeArrowheads="1"/>
          </p:cNvPicPr>
          <p:nvPr/>
        </p:nvPicPr>
        <p:blipFill rotWithShape="1">
          <a:blip r:embed="rId11">
            <a:extLst>
              <a:ext uri="{28A0092B-C50C-407E-A947-70E740481C1C}">
                <a14:useLocalDpi xmlns:a14="http://schemas.microsoft.com/office/drawing/2010/main" val="0"/>
              </a:ext>
            </a:extLst>
          </a:blip>
          <a:srcRect l="31570" t="34228" r="51288" b="40379"/>
          <a:stretch/>
        </p:blipFill>
        <p:spPr bwMode="auto">
          <a:xfrm>
            <a:off x="547186" y="1665136"/>
            <a:ext cx="1980000" cy="1928725"/>
          </a:xfrm>
          <a:prstGeom prst="ellipse">
            <a:avLst/>
          </a:prstGeom>
          <a:ln w="1905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27669" name="Picture 21" descr="C:\Users\akker499\Downloads\094_A3L.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8279" r="14263"/>
          <a:stretch/>
        </p:blipFill>
        <p:spPr bwMode="auto">
          <a:xfrm>
            <a:off x="5037840" y="4069852"/>
            <a:ext cx="1993244" cy="1977669"/>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7671" name="Picture 23" descr="C:\Users\akker499\Downloads\311_A3L.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3959" r="14581"/>
          <a:stretch/>
        </p:blipFill>
        <p:spPr bwMode="auto">
          <a:xfrm>
            <a:off x="2088038" y="4112437"/>
            <a:ext cx="2045616" cy="1961907"/>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7673" name="Picture 25" descr="https://www.kpnbrandportal.nl/general/filestreamer.ashx?d=CRk%2boNZxe%2b4GDH6zakqZpTS6ITCQYSpqlmus1ho6ZZLYbbmo6NPf5KqCV4PKPGc6EgQhKfLDdz1%2blmeoTZ9IqqI2b%2fsYmMhvR5qt4uy9Q8qYDjAfU1%2bBiQi%2fp0H4g6uHRN94Xz5TcTuvsnB71yIVwe2jUmAUBXgAbsHdK90u%2faawVm%2bXET48hWS%2bFnzfiH97LuHCJk0SKtU%3d"/>
          <p:cNvPicPr>
            <a:picLocks noChangeAspect="1" noChangeArrowheads="1"/>
          </p:cNvPicPr>
          <p:nvPr/>
        </p:nvPicPr>
        <p:blipFill rotWithShape="1">
          <a:blip r:embed="rId14">
            <a:extLst>
              <a:ext uri="{28A0092B-C50C-407E-A947-70E740481C1C}">
                <a14:useLocalDpi xmlns:a14="http://schemas.microsoft.com/office/drawing/2010/main" val="0"/>
              </a:ext>
            </a:extLst>
          </a:blip>
          <a:srcRect l="13468" r="7118"/>
          <a:stretch/>
        </p:blipFill>
        <p:spPr bwMode="auto">
          <a:xfrm>
            <a:off x="6352978" y="1677812"/>
            <a:ext cx="2019014" cy="1979904"/>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echthoek 1"/>
          <p:cNvSpPr/>
          <p:nvPr/>
        </p:nvSpPr>
        <p:spPr>
          <a:xfrm>
            <a:off x="683568" y="6309320"/>
            <a:ext cx="2952328"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ustDataLst>
      <p:tags r:id="rId1"/>
    </p:custDataLst>
    <p:extLst>
      <p:ext uri="{BB962C8B-B14F-4D97-AF65-F5344CB8AC3E}">
        <p14:creationId xmlns:p14="http://schemas.microsoft.com/office/powerpoint/2010/main" val="2716877191"/>
      </p:ext>
    </p:extLst>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64" name="Picture 16" descr="aar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412875"/>
            <a:ext cx="4683125" cy="4683125"/>
          </a:xfrm>
          <a:prstGeom prst="rect">
            <a:avLst/>
          </a:prstGeom>
          <a:noFill/>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104450" name="Rectangle 2"/>
          <p:cNvSpPr>
            <a:spLocks noGrp="1" noChangeArrowheads="1"/>
          </p:cNvSpPr>
          <p:nvPr>
            <p:ph type="title"/>
          </p:nvPr>
        </p:nvSpPr>
        <p:spPr>
          <a:xfrm>
            <a:off x="395536" y="332656"/>
            <a:ext cx="7916862" cy="719138"/>
          </a:xfrm>
        </p:spPr>
        <p:txBody>
          <a:bodyPr/>
          <a:lstStyle/>
          <a:p>
            <a:r>
              <a:rPr lang="en-GB" dirty="0" smtClean="0"/>
              <a:t>Smarter 2020 report shows capabilities </a:t>
            </a:r>
          </a:p>
        </p:txBody>
      </p:sp>
      <p:sp>
        <p:nvSpPr>
          <p:cNvPr id="15" name="Tijdelijke aanduiding voor dianummer 3"/>
          <p:cNvSpPr>
            <a:spLocks noGrp="1"/>
          </p:cNvSpPr>
          <p:nvPr>
            <p:ph type="sldNum" sz="quarter" idx="10"/>
          </p:nvPr>
        </p:nvSpPr>
        <p:spPr/>
        <p:txBody>
          <a:bodyPr/>
          <a:lstStyle/>
          <a:p>
            <a:fld id="{96533C30-DAD8-4195-B573-4CF41698CD39}" type="slidenum">
              <a:rPr lang="en-GB" smtClean="0"/>
              <a:pPr/>
              <a:t>4</a:t>
            </a:fld>
            <a:endParaRPr lang="en-GB" dirty="0"/>
          </a:p>
        </p:txBody>
      </p:sp>
      <p:sp>
        <p:nvSpPr>
          <p:cNvPr id="104453" name="Text Box 5"/>
          <p:cNvSpPr txBox="1">
            <a:spLocks noChangeArrowheads="1"/>
          </p:cNvSpPr>
          <p:nvPr/>
        </p:nvSpPr>
        <p:spPr bwMode="auto">
          <a:xfrm>
            <a:off x="879475" y="53927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dirty="0"/>
          </a:p>
        </p:txBody>
      </p:sp>
      <p:sp>
        <p:nvSpPr>
          <p:cNvPr id="104454" name="Text Box 6"/>
          <p:cNvSpPr txBox="1">
            <a:spLocks noChangeArrowheads="1"/>
          </p:cNvSpPr>
          <p:nvPr/>
        </p:nvSpPr>
        <p:spPr bwMode="auto">
          <a:xfrm>
            <a:off x="755650" y="1550988"/>
            <a:ext cx="4321175" cy="75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i="1" dirty="0" smtClean="0">
                <a:solidFill>
                  <a:schemeClr val="bg1"/>
                </a:solidFill>
              </a:rPr>
              <a:t>IT accounts for</a:t>
            </a:r>
          </a:p>
          <a:p>
            <a:pPr>
              <a:lnSpc>
                <a:spcPct val="140000"/>
              </a:lnSpc>
            </a:pPr>
            <a:r>
              <a:rPr lang="en-GB" i="1" dirty="0" smtClean="0">
                <a:solidFill>
                  <a:schemeClr val="bg1"/>
                </a:solidFill>
              </a:rPr>
              <a:t>What about the other</a:t>
            </a:r>
            <a:endParaRPr lang="en-GB" i="1" dirty="0">
              <a:solidFill>
                <a:schemeClr val="bg1"/>
              </a:solidFill>
            </a:endParaRPr>
          </a:p>
        </p:txBody>
      </p:sp>
      <p:sp>
        <p:nvSpPr>
          <p:cNvPr id="104458" name="Rectangle 10"/>
          <p:cNvSpPr>
            <a:spLocks noChangeArrowheads="1"/>
          </p:cNvSpPr>
          <p:nvPr/>
        </p:nvSpPr>
        <p:spPr bwMode="auto">
          <a:xfrm>
            <a:off x="6081713" y="27410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dirty="0"/>
          </a:p>
        </p:txBody>
      </p:sp>
      <p:sp>
        <p:nvSpPr>
          <p:cNvPr id="104459" name="Rectangle 11"/>
          <p:cNvSpPr>
            <a:spLocks noChangeArrowheads="1"/>
          </p:cNvSpPr>
          <p:nvPr/>
        </p:nvSpPr>
        <p:spPr bwMode="auto">
          <a:xfrm>
            <a:off x="687388" y="6092825"/>
            <a:ext cx="7916862" cy="88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sz="2400" b="1" dirty="0">
              <a:solidFill>
                <a:schemeClr val="tx2"/>
              </a:solidFill>
            </a:endParaRPr>
          </a:p>
        </p:txBody>
      </p:sp>
      <p:sp>
        <p:nvSpPr>
          <p:cNvPr id="104460" name="Text Box 12"/>
          <p:cNvSpPr txBox="1">
            <a:spLocks noChangeArrowheads="1"/>
          </p:cNvSpPr>
          <p:nvPr/>
        </p:nvSpPr>
        <p:spPr bwMode="auto">
          <a:xfrm rot="16200000">
            <a:off x="-657225" y="4772025"/>
            <a:ext cx="2540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900" b="1" i="1" dirty="0" smtClean="0">
                <a:solidFill>
                  <a:srgbClr val="5F5F5F"/>
                </a:solidFill>
              </a:rPr>
              <a:t>Source: Gartner, Green IT, </a:t>
            </a:r>
            <a:r>
              <a:rPr lang="en-GB" sz="900" b="1" i="1" dirty="0" err="1" smtClean="0">
                <a:solidFill>
                  <a:srgbClr val="5F5F5F"/>
                </a:solidFill>
              </a:rPr>
              <a:t>october</a:t>
            </a:r>
            <a:r>
              <a:rPr lang="en-GB" sz="900" b="1" i="1" dirty="0" smtClean="0">
                <a:solidFill>
                  <a:srgbClr val="5F5F5F"/>
                </a:solidFill>
              </a:rPr>
              <a:t> 12, 2007</a:t>
            </a:r>
            <a:endParaRPr lang="en-GB" sz="900" b="1" i="1" dirty="0">
              <a:solidFill>
                <a:srgbClr val="5F5F5F"/>
              </a:solidFill>
            </a:endParaRPr>
          </a:p>
        </p:txBody>
      </p:sp>
      <p:sp>
        <p:nvSpPr>
          <p:cNvPr id="104461" name="Rectangle 13"/>
          <p:cNvSpPr>
            <a:spLocks noChangeArrowheads="1"/>
          </p:cNvSpPr>
          <p:nvPr/>
        </p:nvSpPr>
        <p:spPr bwMode="auto">
          <a:xfrm>
            <a:off x="5616575" y="1412875"/>
            <a:ext cx="2987675" cy="4679950"/>
          </a:xfrm>
          <a:prstGeom prst="rect">
            <a:avLst/>
          </a:prstGeom>
          <a:solidFill>
            <a:schemeClr val="bg1"/>
          </a:solidFill>
          <a:ln w="9525">
            <a:solidFill>
              <a:srgbClr val="969696"/>
            </a:solidFill>
            <a:miter lim="800000"/>
            <a:headEnd/>
            <a:tailEnd/>
          </a:ln>
          <a:effectLst>
            <a:outerShdw dist="107763" dir="2700000" algn="ctr" rotWithShape="0">
              <a:schemeClr val="bg2">
                <a:alpha val="50000"/>
              </a:schemeClr>
            </a:outerShdw>
          </a:effectLst>
        </p:spPr>
        <p:txBody>
          <a:bodyPr wrap="none" anchor="ctr"/>
          <a:lstStyle/>
          <a:p>
            <a:endParaRPr lang="en-GB" dirty="0"/>
          </a:p>
        </p:txBody>
      </p:sp>
      <p:sp>
        <p:nvSpPr>
          <p:cNvPr id="104462" name="Text Box 14"/>
          <p:cNvSpPr txBox="1">
            <a:spLocks noChangeArrowheads="1"/>
          </p:cNvSpPr>
          <p:nvPr/>
        </p:nvSpPr>
        <p:spPr bwMode="auto">
          <a:xfrm>
            <a:off x="5580063" y="1570038"/>
            <a:ext cx="3024187" cy="417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700" b="1" dirty="0" smtClean="0">
                <a:solidFill>
                  <a:srgbClr val="FF0000"/>
                </a:solidFill>
              </a:rPr>
              <a:t>The bad news</a:t>
            </a:r>
          </a:p>
          <a:p>
            <a:r>
              <a:rPr lang="en-GB" sz="1600" dirty="0" smtClean="0"/>
              <a:t>IT is responsible for </a:t>
            </a:r>
          </a:p>
          <a:p>
            <a:r>
              <a:rPr lang="en-GB" sz="1600" dirty="0" smtClean="0"/>
              <a:t>2% of CO</a:t>
            </a:r>
            <a:r>
              <a:rPr lang="en-GB" sz="1600" baseline="-25000" dirty="0" smtClean="0"/>
              <a:t>2</a:t>
            </a:r>
            <a:r>
              <a:rPr lang="en-GB" sz="1600" dirty="0" smtClean="0"/>
              <a:t> emissions</a:t>
            </a:r>
          </a:p>
          <a:p>
            <a:r>
              <a:rPr lang="en-GB" sz="1600" dirty="0" smtClean="0"/>
              <a:t>(= aviation)</a:t>
            </a:r>
          </a:p>
          <a:p>
            <a:endParaRPr lang="en-GB" sz="1600" dirty="0" smtClean="0"/>
          </a:p>
          <a:p>
            <a:endParaRPr lang="en-GB" b="1" dirty="0" smtClean="0">
              <a:solidFill>
                <a:schemeClr val="tx2">
                  <a:lumMod val="50000"/>
                </a:schemeClr>
              </a:solidFill>
            </a:endParaRPr>
          </a:p>
          <a:p>
            <a:r>
              <a:rPr lang="en-GB" b="1" dirty="0" smtClean="0">
                <a:solidFill>
                  <a:schemeClr val="accent1">
                    <a:lumMod val="75000"/>
                  </a:schemeClr>
                </a:solidFill>
              </a:rPr>
              <a:t>The good news:</a:t>
            </a:r>
          </a:p>
          <a:p>
            <a:r>
              <a:rPr lang="en-GB" sz="1600" dirty="0" smtClean="0"/>
              <a:t>IT services can reduce the other 98% CO</a:t>
            </a:r>
            <a:r>
              <a:rPr lang="en-GB" sz="1600" baseline="-25000" dirty="0" smtClean="0"/>
              <a:t>2</a:t>
            </a:r>
            <a:r>
              <a:rPr lang="en-GB" sz="1600" dirty="0" smtClean="0"/>
              <a:t> </a:t>
            </a:r>
          </a:p>
          <a:p>
            <a:endParaRPr lang="en-GB" dirty="0"/>
          </a:p>
          <a:p>
            <a:r>
              <a:rPr lang="en-GB" b="1" dirty="0" smtClean="0">
                <a:solidFill>
                  <a:schemeClr val="accent2"/>
                </a:solidFill>
              </a:rPr>
              <a:t>Issues: </a:t>
            </a:r>
          </a:p>
          <a:p>
            <a:pPr marL="177800" indent="-177800">
              <a:buFont typeface="Arial" pitchFamily="34" charset="0"/>
              <a:buChar char="•"/>
            </a:pPr>
            <a:r>
              <a:rPr lang="en-GB" sz="1600" b="1" dirty="0" smtClean="0">
                <a:solidFill>
                  <a:schemeClr val="accent2"/>
                </a:solidFill>
              </a:rPr>
              <a:t>Only credible if you also reduce your own footprint</a:t>
            </a:r>
          </a:p>
          <a:p>
            <a:pPr marL="177800" indent="-177800">
              <a:buFont typeface="Arial" pitchFamily="34" charset="0"/>
              <a:buChar char="•"/>
            </a:pPr>
            <a:r>
              <a:rPr lang="en-GB" sz="1600" b="1" dirty="0" smtClean="0">
                <a:solidFill>
                  <a:schemeClr val="accent2"/>
                </a:solidFill>
              </a:rPr>
              <a:t>How to measure contribution of our products &amp; services</a:t>
            </a:r>
            <a:endParaRPr lang="en-GB" sz="1600" b="1" dirty="0">
              <a:solidFill>
                <a:schemeClr val="accent2"/>
              </a:solidFill>
            </a:endParaRPr>
          </a:p>
        </p:txBody>
      </p:sp>
      <p:sp>
        <p:nvSpPr>
          <p:cNvPr id="104465" name="Rectangle 17"/>
          <p:cNvSpPr>
            <a:spLocks noChangeArrowheads="1"/>
          </p:cNvSpPr>
          <p:nvPr/>
        </p:nvSpPr>
        <p:spPr bwMode="auto">
          <a:xfrm>
            <a:off x="3132138" y="1720850"/>
            <a:ext cx="12811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200" i="1" dirty="0" smtClean="0">
                <a:solidFill>
                  <a:schemeClr val="bg1"/>
                </a:solidFill>
              </a:rPr>
              <a:t>98%</a:t>
            </a:r>
            <a:r>
              <a:rPr lang="en-GB" sz="1600" i="1" dirty="0" smtClean="0">
                <a:solidFill>
                  <a:schemeClr val="bg1"/>
                </a:solidFill>
              </a:rPr>
              <a:t>...?</a:t>
            </a:r>
            <a:endParaRPr lang="en-GB" sz="1600" i="1" dirty="0">
              <a:solidFill>
                <a:schemeClr val="bg1"/>
              </a:solidFill>
            </a:endParaRPr>
          </a:p>
        </p:txBody>
      </p:sp>
      <p:sp>
        <p:nvSpPr>
          <p:cNvPr id="104466" name="Rectangle 18"/>
          <p:cNvSpPr>
            <a:spLocks noChangeArrowheads="1"/>
          </p:cNvSpPr>
          <p:nvPr/>
        </p:nvSpPr>
        <p:spPr bwMode="auto">
          <a:xfrm>
            <a:off x="2411413" y="1390650"/>
            <a:ext cx="771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200" i="1" dirty="0" smtClean="0">
                <a:solidFill>
                  <a:schemeClr val="bg1"/>
                </a:solidFill>
              </a:rPr>
              <a:t>2%</a:t>
            </a:r>
            <a:endParaRPr lang="en-GB" sz="3200" i="1" dirty="0">
              <a:solidFill>
                <a:schemeClr val="bg1"/>
              </a:solidFill>
            </a:endParaRPr>
          </a:p>
        </p:txBody>
      </p:sp>
    </p:spTree>
    <p:extLst>
      <p:ext uri="{BB962C8B-B14F-4D97-AF65-F5344CB8AC3E}">
        <p14:creationId xmlns:p14="http://schemas.microsoft.com/office/powerpoint/2010/main" val="51835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 name="Groep 4"/>
          <p:cNvGrpSpPr/>
          <p:nvPr/>
        </p:nvGrpSpPr>
        <p:grpSpPr>
          <a:xfrm>
            <a:off x="4716016" y="1666875"/>
            <a:ext cx="4176464" cy="2311400"/>
            <a:chOff x="4716016" y="1666875"/>
            <a:chExt cx="4176464" cy="2311400"/>
          </a:xfrm>
        </p:grpSpPr>
        <p:pic>
          <p:nvPicPr>
            <p:cNvPr id="72500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666875"/>
              <a:ext cx="3154362"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Rechthoek 3"/>
            <p:cNvSpPr/>
            <p:nvPr/>
          </p:nvSpPr>
          <p:spPr>
            <a:xfrm>
              <a:off x="6967728" y="1679992"/>
              <a:ext cx="1924752" cy="2288758"/>
            </a:xfrm>
            <a:prstGeom prst="rect">
              <a:avLst/>
            </a:prstGeom>
            <a:solidFill>
              <a:srgbClr val="F6F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8" name="Tijdelijke aanduiding voor dianummer 3"/>
          <p:cNvSpPr>
            <a:spLocks noGrp="1"/>
          </p:cNvSpPr>
          <p:nvPr>
            <p:ph type="sldNum" sz="quarter" idx="10"/>
          </p:nvPr>
        </p:nvSpPr>
        <p:spPr/>
        <p:txBody>
          <a:bodyPr/>
          <a:lstStyle/>
          <a:p>
            <a:fld id="{96533C30-DAD8-4195-B573-4CF41698CD39}" type="slidenum">
              <a:rPr lang="en-GB" smtClean="0"/>
              <a:pPr/>
              <a:t>5</a:t>
            </a:fld>
            <a:endParaRPr lang="en-GB" dirty="0"/>
          </a:p>
        </p:txBody>
      </p:sp>
      <p:sp>
        <p:nvSpPr>
          <p:cNvPr id="35844" name="Rectangle 2"/>
          <p:cNvSpPr>
            <a:spLocks noGrp="1" noChangeArrowheads="1"/>
          </p:cNvSpPr>
          <p:nvPr>
            <p:ph type="title" idx="4294967295"/>
          </p:nvPr>
        </p:nvSpPr>
        <p:spPr>
          <a:xfrm>
            <a:off x="252685" y="332656"/>
            <a:ext cx="7559675" cy="719137"/>
          </a:xfrm>
        </p:spPr>
        <p:txBody>
          <a:bodyPr/>
          <a:lstStyle/>
          <a:p>
            <a:r>
              <a:rPr lang="en-GB" sz="2700" dirty="0" smtClean="0"/>
              <a:t>Approach climate programme: KPN</a:t>
            </a:r>
            <a:endParaRPr lang="en-GB" sz="2700" dirty="0"/>
          </a:p>
        </p:txBody>
      </p:sp>
      <p:sp>
        <p:nvSpPr>
          <p:cNvPr id="724996" name="Text Box 4"/>
          <p:cNvSpPr txBox="1">
            <a:spLocks noChangeArrowheads="1"/>
          </p:cNvSpPr>
          <p:nvPr/>
        </p:nvSpPr>
        <p:spPr bwMode="auto">
          <a:xfrm>
            <a:off x="222280" y="1412776"/>
            <a:ext cx="4032250" cy="2169825"/>
          </a:xfrm>
          <a:prstGeom prst="rect">
            <a:avLst/>
          </a:prstGeom>
          <a:solidFill>
            <a:schemeClr val="bg2">
              <a:lumMod val="20000"/>
              <a:lumOff val="80000"/>
            </a:schemeClr>
          </a:solidFill>
          <a:ln>
            <a:noFill/>
          </a:ln>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Aft>
                <a:spcPts val="600"/>
              </a:spcAft>
              <a:buClr>
                <a:schemeClr val="accent1"/>
              </a:buClr>
            </a:pPr>
            <a:r>
              <a:rPr lang="en-GB" sz="2200" b="1" dirty="0" smtClean="0"/>
              <a:t>GOALS</a:t>
            </a:r>
            <a:r>
              <a:rPr lang="en-GB" sz="2200" dirty="0" smtClean="0"/>
              <a:t> </a:t>
            </a:r>
          </a:p>
          <a:p>
            <a:pPr algn="ctr">
              <a:spcAft>
                <a:spcPts val="600"/>
              </a:spcAft>
              <a:buClr>
                <a:schemeClr val="accent1"/>
              </a:buClr>
            </a:pPr>
            <a:r>
              <a:rPr lang="en-GB" sz="2200" dirty="0" smtClean="0"/>
              <a:t>Climate Neutral before 2020</a:t>
            </a:r>
          </a:p>
          <a:p>
            <a:pPr algn="ctr">
              <a:spcAft>
                <a:spcPts val="600"/>
              </a:spcAft>
              <a:buClr>
                <a:schemeClr val="accent1"/>
              </a:buClr>
            </a:pPr>
            <a:r>
              <a:rPr lang="en-GB" dirty="0" smtClean="0"/>
              <a:t>Reduction energy / 100% green</a:t>
            </a:r>
          </a:p>
          <a:p>
            <a:pPr algn="ctr">
              <a:spcAft>
                <a:spcPts val="600"/>
              </a:spcAft>
              <a:buClr>
                <a:schemeClr val="accent1"/>
              </a:buClr>
            </a:pPr>
            <a:r>
              <a:rPr lang="en-GB" dirty="0" smtClean="0"/>
              <a:t>and</a:t>
            </a:r>
          </a:p>
          <a:p>
            <a:pPr algn="ctr">
              <a:spcAft>
                <a:spcPts val="600"/>
              </a:spcAft>
              <a:buClr>
                <a:schemeClr val="accent1"/>
              </a:buClr>
            </a:pPr>
            <a:r>
              <a:rPr lang="en-GB" b="1" dirty="0" smtClean="0"/>
              <a:t>Help our customers to save energy</a:t>
            </a:r>
          </a:p>
          <a:p>
            <a:pPr algn="ctr">
              <a:spcAft>
                <a:spcPts val="600"/>
              </a:spcAft>
              <a:buClr>
                <a:schemeClr val="accent1"/>
              </a:buClr>
            </a:pPr>
            <a:r>
              <a:rPr lang="en-GB" b="1" dirty="0" smtClean="0"/>
              <a:t>(as much as we use ourselves)</a:t>
            </a:r>
          </a:p>
        </p:txBody>
      </p:sp>
      <p:sp>
        <p:nvSpPr>
          <p:cNvPr id="724998" name="Text Box 6"/>
          <p:cNvSpPr txBox="1">
            <a:spLocks noChangeArrowheads="1"/>
          </p:cNvSpPr>
          <p:nvPr/>
        </p:nvSpPr>
        <p:spPr bwMode="auto">
          <a:xfrm>
            <a:off x="4788024" y="1341438"/>
            <a:ext cx="44644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Aft>
                <a:spcPct val="40000"/>
              </a:spcAft>
              <a:buClr>
                <a:schemeClr val="accent1"/>
              </a:buClr>
            </a:pPr>
            <a:r>
              <a:rPr lang="en-GB" sz="2200" dirty="0" smtClean="0"/>
              <a:t>1. Internal energy-CO</a:t>
            </a:r>
            <a:r>
              <a:rPr lang="en-GB" sz="2200" baseline="-25000" dirty="0" smtClean="0"/>
              <a:t>2</a:t>
            </a:r>
            <a:r>
              <a:rPr lang="en-GB" sz="2200" dirty="0" smtClean="0"/>
              <a:t> program</a:t>
            </a:r>
            <a:endParaRPr lang="en-GB" sz="2200" dirty="0"/>
          </a:p>
        </p:txBody>
      </p:sp>
      <p:pic>
        <p:nvPicPr>
          <p:cNvPr id="35853" name="Picture 16" descr="carbon footpri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30104" y="44623"/>
            <a:ext cx="1160296" cy="116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6948264" y="1803301"/>
            <a:ext cx="2123728" cy="1738938"/>
          </a:xfrm>
          <a:prstGeom prst="rect">
            <a:avLst/>
          </a:prstGeom>
          <a:noFill/>
        </p:spPr>
        <p:txBody>
          <a:bodyPr wrap="square" rtlCol="0">
            <a:spAutoFit/>
          </a:bodyPr>
          <a:lstStyle/>
          <a:p>
            <a:pPr marL="266700" indent="-266700"/>
            <a:r>
              <a:rPr lang="en-GB" sz="1100" b="1" dirty="0" smtClean="0"/>
              <a:t>2020 targets related to . 2005</a:t>
            </a:r>
          </a:p>
          <a:p>
            <a:pPr marL="266700" indent="-266700"/>
            <a:endParaRPr lang="en-GB" sz="1100" b="1" dirty="0" smtClean="0"/>
          </a:p>
          <a:p>
            <a:pPr marL="311150" indent="-311150">
              <a:spcAft>
                <a:spcPts val="600"/>
              </a:spcAft>
            </a:pPr>
            <a:r>
              <a:rPr lang="en-GB" sz="1100" b="1" dirty="0" smtClean="0"/>
              <a:t>20% absolute reduction in network &amp; offices</a:t>
            </a:r>
          </a:p>
          <a:p>
            <a:pPr marL="311150" indent="-311150">
              <a:spcAft>
                <a:spcPts val="600"/>
              </a:spcAft>
            </a:pPr>
            <a:r>
              <a:rPr lang="en-GB" sz="1100" b="1" dirty="0" smtClean="0"/>
              <a:t>38% more energy-efficient </a:t>
            </a:r>
          </a:p>
          <a:p>
            <a:pPr marL="311150" indent="-311150">
              <a:spcAft>
                <a:spcPts val="600"/>
              </a:spcAft>
            </a:pPr>
            <a:r>
              <a:rPr lang="en-GB" sz="1100" b="1" dirty="0"/>
              <a:t>	</a:t>
            </a:r>
            <a:r>
              <a:rPr lang="en-GB" sz="1100" b="1" dirty="0" smtClean="0"/>
              <a:t>data centres (PUE)</a:t>
            </a:r>
          </a:p>
          <a:p>
            <a:pPr marL="311150" indent="-311150">
              <a:spcAft>
                <a:spcPts val="600"/>
              </a:spcAft>
            </a:pPr>
            <a:r>
              <a:rPr lang="en-GB" sz="1100" b="1" dirty="0" smtClean="0"/>
              <a:t>100% green energy</a:t>
            </a:r>
          </a:p>
          <a:p>
            <a:pPr>
              <a:spcAft>
                <a:spcPts val="1200"/>
              </a:spcAft>
            </a:pPr>
            <a:endParaRPr lang="en-GB" sz="1000" b="1" dirty="0" smtClean="0"/>
          </a:p>
        </p:txBody>
      </p:sp>
      <p:pic>
        <p:nvPicPr>
          <p:cNvPr id="2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4496269"/>
            <a:ext cx="2289696" cy="2173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kstvak 20"/>
          <p:cNvSpPr txBox="1"/>
          <p:nvPr/>
        </p:nvSpPr>
        <p:spPr>
          <a:xfrm>
            <a:off x="2304256" y="4509120"/>
            <a:ext cx="2123728" cy="2292935"/>
          </a:xfrm>
          <a:prstGeom prst="rect">
            <a:avLst/>
          </a:prstGeom>
          <a:solidFill>
            <a:schemeClr val="bg1"/>
          </a:solidFill>
        </p:spPr>
        <p:txBody>
          <a:bodyPr wrap="square" rtlCol="0">
            <a:spAutoFit/>
          </a:bodyPr>
          <a:lstStyle/>
          <a:p>
            <a:pPr marL="266700" indent="-266700"/>
            <a:r>
              <a:rPr lang="en-GB" sz="1100" b="1" dirty="0" smtClean="0"/>
              <a:t>Upstream: Suppliers:</a:t>
            </a:r>
          </a:p>
          <a:p>
            <a:pPr marL="88900" indent="-88900">
              <a:buFont typeface="Arial" panose="020B0604020202020204" pitchFamily="34" charset="0"/>
              <a:buChar char="•"/>
            </a:pPr>
            <a:r>
              <a:rPr lang="en-GB" sz="1100" b="1" dirty="0" smtClean="0"/>
              <a:t>Reduce / sustainable packaging</a:t>
            </a:r>
          </a:p>
          <a:p>
            <a:pPr marL="88900" indent="-88900">
              <a:buFont typeface="Arial" panose="020B0604020202020204" pitchFamily="34" charset="0"/>
              <a:buChar char="•"/>
            </a:pPr>
            <a:r>
              <a:rPr lang="en-GB" sz="1100" b="1" dirty="0" smtClean="0"/>
              <a:t>Logistic processes</a:t>
            </a:r>
          </a:p>
          <a:p>
            <a:pPr marL="88900" indent="-88900">
              <a:buFont typeface="Arial" panose="020B0604020202020204" pitchFamily="34" charset="0"/>
              <a:buChar char="•"/>
            </a:pPr>
            <a:endParaRPr lang="en-GB" sz="1100" b="1" dirty="0" smtClean="0"/>
          </a:p>
          <a:p>
            <a:r>
              <a:rPr lang="en-GB" sz="1100" b="1" dirty="0" smtClean="0"/>
              <a:t>Downstream: Customers</a:t>
            </a:r>
          </a:p>
          <a:p>
            <a:pPr marL="171450" indent="-171450">
              <a:buFont typeface="Arial" panose="020B0604020202020204" pitchFamily="34" charset="0"/>
              <a:buChar char="•"/>
            </a:pPr>
            <a:r>
              <a:rPr lang="en-GB" sz="1100" b="1" dirty="0" smtClean="0"/>
              <a:t>Energy-efficient consumer equipment</a:t>
            </a:r>
          </a:p>
          <a:p>
            <a:pPr marL="171450" indent="-171450">
              <a:buFont typeface="Arial" panose="020B0604020202020204" pitchFamily="34" charset="0"/>
              <a:buChar char="•"/>
            </a:pPr>
            <a:r>
              <a:rPr lang="en-GB" sz="1100" b="1" dirty="0" err="1" smtClean="0"/>
              <a:t>Fairphone</a:t>
            </a:r>
            <a:endParaRPr lang="en-GB" sz="1100" b="1" dirty="0" smtClean="0"/>
          </a:p>
          <a:p>
            <a:pPr marL="171450" indent="-171450">
              <a:buFont typeface="Arial" panose="020B0604020202020204" pitchFamily="34" charset="0"/>
              <a:buChar char="•"/>
            </a:pPr>
            <a:r>
              <a:rPr lang="en-GB" sz="1100" b="1" dirty="0" smtClean="0"/>
              <a:t>Eco-rating mobile phones</a:t>
            </a:r>
          </a:p>
          <a:p>
            <a:pPr marL="171450" indent="-171450">
              <a:buFont typeface="Arial" panose="020B0604020202020204" pitchFamily="34" charset="0"/>
              <a:buChar char="•"/>
            </a:pPr>
            <a:r>
              <a:rPr lang="en-GB" sz="1100" b="1" dirty="0" smtClean="0"/>
              <a:t>Recycling</a:t>
            </a:r>
            <a:br>
              <a:rPr lang="en-GB" sz="1100" b="1" dirty="0" smtClean="0"/>
            </a:br>
            <a:r>
              <a:rPr lang="en-GB" sz="1100" b="1" dirty="0" smtClean="0"/>
              <a:t>(modems &amp; phones)</a:t>
            </a:r>
          </a:p>
          <a:p>
            <a:pPr marL="266700" indent="-266700"/>
            <a:endParaRPr lang="en-GB" sz="1100" b="1" dirty="0" smtClean="0"/>
          </a:p>
        </p:txBody>
      </p:sp>
      <p:sp>
        <p:nvSpPr>
          <p:cNvPr id="35845" name="Line 3"/>
          <p:cNvSpPr>
            <a:spLocks noChangeShapeType="1"/>
          </p:cNvSpPr>
          <p:nvPr/>
        </p:nvSpPr>
        <p:spPr bwMode="auto">
          <a:xfrm>
            <a:off x="4500563" y="1484313"/>
            <a:ext cx="0" cy="4968875"/>
          </a:xfrm>
          <a:prstGeom prst="line">
            <a:avLst/>
          </a:prstGeom>
          <a:noFill/>
          <a:ln w="19050">
            <a:solidFill>
              <a:srgbClr val="FF0000"/>
            </a:solidFill>
            <a:prstDash val="lgDash"/>
            <a:round/>
            <a:headEnd/>
            <a:tailEnd/>
          </a:ln>
          <a:extLst>
            <a:ext uri="{909E8E84-426E-40DD-AFC4-6F175D3DCCD1}">
              <a14:hiddenFill xmlns:a14="http://schemas.microsoft.com/office/drawing/2010/main">
                <a:noFill/>
              </a14:hiddenFill>
            </a:ext>
          </a:extLst>
        </p:spPr>
        <p:txBody>
          <a:bodyPr lIns="0" tIns="0" rIns="0" bIns="0"/>
          <a:lstStyle/>
          <a:p>
            <a:endParaRPr lang="en-GB" dirty="0"/>
          </a:p>
        </p:txBody>
      </p:sp>
      <p:grpSp>
        <p:nvGrpSpPr>
          <p:cNvPr id="7" name="Groep 6"/>
          <p:cNvGrpSpPr/>
          <p:nvPr/>
        </p:nvGrpSpPr>
        <p:grpSpPr>
          <a:xfrm>
            <a:off x="4805295" y="3789040"/>
            <a:ext cx="4324865" cy="2340000"/>
            <a:chOff x="4783639" y="4725144"/>
            <a:chExt cx="4324865" cy="2340000"/>
          </a:xfrm>
        </p:grpSpPr>
        <p:pic>
          <p:nvPicPr>
            <p:cNvPr id="19" name="Picture 2" descr="C:\Users\berg217\Downloads\KPN_DTG_L1_RGB_2400_C_POS.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5527"/>
            <a:stretch/>
          </p:blipFill>
          <p:spPr bwMode="auto">
            <a:xfrm>
              <a:off x="7380312" y="6021288"/>
              <a:ext cx="1728192" cy="828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 b="-2970"/>
            <a:stretch/>
          </p:blipFill>
          <p:spPr bwMode="auto">
            <a:xfrm>
              <a:off x="4783639" y="4725144"/>
              <a:ext cx="4129556" cy="23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hoek 5"/>
            <p:cNvSpPr/>
            <p:nvPr/>
          </p:nvSpPr>
          <p:spPr>
            <a:xfrm>
              <a:off x="4783639" y="4725144"/>
              <a:ext cx="4129556"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Rechthoek 2"/>
          <p:cNvSpPr/>
          <p:nvPr/>
        </p:nvSpPr>
        <p:spPr>
          <a:xfrm>
            <a:off x="4924203" y="4109990"/>
            <a:ext cx="2271776" cy="430887"/>
          </a:xfrm>
          <a:prstGeom prst="rect">
            <a:avLst/>
          </a:prstGeom>
        </p:spPr>
        <p:txBody>
          <a:bodyPr wrap="none">
            <a:spAutoFit/>
          </a:bodyPr>
          <a:lstStyle/>
          <a:p>
            <a:r>
              <a:rPr lang="en-GB" sz="2200" dirty="0" smtClean="0"/>
              <a:t>3. Saving by ICT</a:t>
            </a:r>
            <a:endParaRPr lang="en-GB" sz="2200" dirty="0"/>
          </a:p>
        </p:txBody>
      </p:sp>
      <p:sp>
        <p:nvSpPr>
          <p:cNvPr id="35850" name="Line 11"/>
          <p:cNvSpPr>
            <a:spLocks noChangeShapeType="1"/>
          </p:cNvSpPr>
          <p:nvPr/>
        </p:nvSpPr>
        <p:spPr bwMode="auto">
          <a:xfrm flipH="1">
            <a:off x="250825" y="4077072"/>
            <a:ext cx="8497888" cy="0"/>
          </a:xfrm>
          <a:prstGeom prst="line">
            <a:avLst/>
          </a:prstGeom>
          <a:noFill/>
          <a:ln w="19050">
            <a:solidFill>
              <a:srgbClr val="FF0000"/>
            </a:solidFill>
            <a:prstDash val="lgDash"/>
            <a:round/>
            <a:headEnd/>
            <a:tailEnd/>
          </a:ln>
          <a:extLst>
            <a:ext uri="{909E8E84-426E-40DD-AFC4-6F175D3DCCD1}">
              <a14:hiddenFill xmlns:a14="http://schemas.microsoft.com/office/drawing/2010/main">
                <a:noFill/>
              </a14:hiddenFill>
            </a:ext>
          </a:extLst>
        </p:spPr>
        <p:txBody>
          <a:bodyPr lIns="0" tIns="0" rIns="0" bIns="0"/>
          <a:lstStyle/>
          <a:p>
            <a:endParaRPr lang="en-GB" dirty="0"/>
          </a:p>
        </p:txBody>
      </p:sp>
      <p:sp>
        <p:nvSpPr>
          <p:cNvPr id="725001" name="Text Box 9"/>
          <p:cNvSpPr txBox="1">
            <a:spLocks noChangeArrowheads="1"/>
          </p:cNvSpPr>
          <p:nvPr/>
        </p:nvSpPr>
        <p:spPr bwMode="auto">
          <a:xfrm>
            <a:off x="250825" y="4097182"/>
            <a:ext cx="4105275" cy="48394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1993" tIns="71993" rIns="71993" bIns="71993">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Aft>
                <a:spcPct val="40000"/>
              </a:spcAft>
              <a:buClr>
                <a:schemeClr val="accent1"/>
              </a:buClr>
            </a:pPr>
            <a:r>
              <a:rPr lang="en-GB" sz="2200" dirty="0" smtClean="0"/>
              <a:t>2. CO</a:t>
            </a:r>
            <a:r>
              <a:rPr lang="en-GB" sz="2200" baseline="-25000" dirty="0" smtClean="0"/>
              <a:t>2</a:t>
            </a:r>
            <a:r>
              <a:rPr lang="en-GB" sz="2200" dirty="0" smtClean="0"/>
              <a:t> in the chain  </a:t>
            </a:r>
            <a:endParaRPr lang="en-GB" sz="1000" dirty="0"/>
          </a:p>
        </p:txBody>
      </p:sp>
    </p:spTree>
    <p:custDataLst>
      <p:tags r:id="rId1"/>
    </p:custDataLst>
    <p:extLst>
      <p:ext uri="{BB962C8B-B14F-4D97-AF65-F5344CB8AC3E}">
        <p14:creationId xmlns:p14="http://schemas.microsoft.com/office/powerpoint/2010/main" val="24412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Afbeelding 33" descr="070625 WIEL2_extern.jpg"/>
          <p:cNvPicPr>
            <a:picLocks noChangeAspect="1"/>
          </p:cNvPicPr>
          <p:nvPr/>
        </p:nvPicPr>
        <p:blipFill>
          <a:blip r:embed="rId3" cstate="print"/>
          <a:srcRect l="12326" r="22791"/>
          <a:stretch>
            <a:fillRect/>
          </a:stretch>
        </p:blipFill>
        <p:spPr>
          <a:xfrm flipH="1">
            <a:off x="154147" y="1196752"/>
            <a:ext cx="2852802" cy="2937056"/>
          </a:xfrm>
          <a:prstGeom prst="ellipse">
            <a:avLst/>
          </a:prstGeom>
          <a:ln w="28575">
            <a:solidFill>
              <a:schemeClr val="bg1">
                <a:lumMod val="50000"/>
              </a:schemeClr>
            </a:solidFill>
          </a:ln>
        </p:spPr>
      </p:pic>
      <p:sp>
        <p:nvSpPr>
          <p:cNvPr id="20484" name="Title 3"/>
          <p:cNvSpPr>
            <a:spLocks noGrp="1"/>
          </p:cNvSpPr>
          <p:nvPr>
            <p:ph type="title"/>
          </p:nvPr>
        </p:nvSpPr>
        <p:spPr>
          <a:xfrm>
            <a:off x="251520" y="333599"/>
            <a:ext cx="7776864" cy="719137"/>
          </a:xfrm>
        </p:spPr>
        <p:txBody>
          <a:bodyPr/>
          <a:lstStyle/>
          <a:p>
            <a:r>
              <a:rPr lang="en-GB" dirty="0" smtClean="0">
                <a:latin typeface="KPN Sans" pitchFamily="34" charset="0"/>
                <a:ea typeface="ＭＳ Ｐゴシック"/>
              </a:rPr>
              <a:t>Results internal energy efficiency program</a:t>
            </a:r>
            <a:endParaRPr lang="en-GB" i="1" dirty="0" smtClean="0">
              <a:latin typeface="KPN Sans" pitchFamily="34" charset="0"/>
              <a:ea typeface="ＭＳ Ｐゴシック"/>
            </a:endParaRPr>
          </a:p>
        </p:txBody>
      </p:sp>
      <p:sp>
        <p:nvSpPr>
          <p:cNvPr id="32" name="Tijdelijke aanduiding voor dianummer 2"/>
          <p:cNvSpPr>
            <a:spLocks noGrp="1"/>
          </p:cNvSpPr>
          <p:nvPr>
            <p:ph type="sldNum" sz="quarter" idx="10"/>
          </p:nvPr>
        </p:nvSpPr>
        <p:spPr/>
        <p:txBody>
          <a:bodyPr/>
          <a:lstStyle/>
          <a:p>
            <a:pPr>
              <a:defRPr/>
            </a:pPr>
            <a:fld id="{FEDF5193-1E64-4388-AF68-AB19C3E7A82D}" type="slidenum">
              <a:rPr lang="en-GB" smtClean="0"/>
              <a:pPr>
                <a:defRPr/>
              </a:pPr>
              <a:t>6</a:t>
            </a:fld>
            <a:endParaRPr lang="en-GB" dirty="0"/>
          </a:p>
        </p:txBody>
      </p:sp>
      <p:grpSp>
        <p:nvGrpSpPr>
          <p:cNvPr id="20485" name="Groep 14"/>
          <p:cNvGrpSpPr>
            <a:grpSpLocks/>
          </p:cNvGrpSpPr>
          <p:nvPr/>
        </p:nvGrpSpPr>
        <p:grpSpPr bwMode="auto">
          <a:xfrm>
            <a:off x="3569059" y="1916832"/>
            <a:ext cx="5390281" cy="889123"/>
            <a:chOff x="6763845" y="3375218"/>
            <a:chExt cx="4084418" cy="863594"/>
          </a:xfrm>
        </p:grpSpPr>
        <p:sp>
          <p:nvSpPr>
            <p:cNvPr id="16" name="Afgeronde rechthoek 6"/>
            <p:cNvSpPr/>
            <p:nvPr/>
          </p:nvSpPr>
          <p:spPr bwMode="auto">
            <a:xfrm>
              <a:off x="6763845" y="3375218"/>
              <a:ext cx="4084418" cy="604769"/>
            </a:xfrm>
            <a:prstGeom prst="roundRect">
              <a:avLst>
                <a:gd name="adj" fmla="val 45576"/>
              </a:avLst>
            </a:prstGeom>
            <a:gradFill>
              <a:gsLst>
                <a:gs pos="0">
                  <a:srgbClr val="9BC82F"/>
                </a:gs>
                <a:gs pos="92000">
                  <a:srgbClr val="5AAE37"/>
                </a:gs>
              </a:gsLst>
              <a:lin ang="1500000" scaled="0"/>
            </a:gradFill>
            <a:ln w="9525" cap="flat" cmpd="sng" algn="ctr">
              <a:noFill/>
              <a:prstDash val="solid"/>
              <a:round/>
              <a:headEnd type="none" w="med" len="med"/>
              <a:tailEnd type="none" w="med" len="med"/>
            </a:ln>
            <a:effectLst>
              <a:outerShdw blurRad="165100" dist="76200" dir="2700000" algn="tl" rotWithShape="0">
                <a:prstClr val="black">
                  <a:alpha val="40000"/>
                </a:prstClr>
              </a:outerShdw>
            </a:effectLst>
            <a:scene3d>
              <a:camera prst="orthographicFront">
                <a:rot lat="0" lon="0" rev="0"/>
              </a:camera>
              <a:lightRig rig="contrasting" dir="t">
                <a:rot lat="0" lon="0" rev="7200000"/>
              </a:lightRig>
            </a:scene3d>
            <a:sp3d extrusionH="50800" prstMaterial="powder">
              <a:bevelT w="38100" h="38100" prst="angle"/>
              <a:bevelB w="0" h="0"/>
              <a:extrusionClr>
                <a:schemeClr val="bg2"/>
              </a:extrusionClr>
            </a:sp3d>
          </p:spPr>
          <p:txBody>
            <a:bodyPr lIns="90000" tIns="46800" rIns="90000" bIns="46800" anchor="ctr"/>
            <a:lstStyle/>
            <a:p>
              <a:pPr algn="ctr">
                <a:defRPr/>
              </a:pPr>
              <a:endParaRPr lang="en-GB" sz="1050" b="1" dirty="0">
                <a:solidFill>
                  <a:schemeClr val="bg1"/>
                </a:solidFill>
                <a:latin typeface="KPN Sans" pitchFamily="34" charset="0"/>
                <a:ea typeface="ＭＳ Ｐゴシック" charset="-128"/>
                <a:cs typeface="+mn-cs"/>
              </a:endParaRPr>
            </a:p>
          </p:txBody>
        </p:sp>
        <p:sp>
          <p:nvSpPr>
            <p:cNvPr id="20518" name="Rechthoek 46"/>
            <p:cNvSpPr>
              <a:spLocks noChangeArrowheads="1"/>
            </p:cNvSpPr>
            <p:nvPr/>
          </p:nvSpPr>
          <p:spPr bwMode="auto">
            <a:xfrm>
              <a:off x="6878907" y="3491464"/>
              <a:ext cx="3939370" cy="747348"/>
            </a:xfrm>
            <a:prstGeom prst="rect">
              <a:avLst/>
            </a:prstGeom>
            <a:noFill/>
            <a:ln w="9525">
              <a:noFill/>
              <a:miter lim="800000"/>
              <a:headEnd/>
              <a:tailEnd/>
            </a:ln>
          </p:spPr>
          <p:txBody>
            <a:bodyPr wrap="none">
              <a:spAutoFit/>
            </a:bodyPr>
            <a:lstStyle/>
            <a:p>
              <a:pPr algn="ctr"/>
              <a:r>
                <a:rPr lang="en-GB" sz="2200" dirty="0" smtClean="0">
                  <a:solidFill>
                    <a:schemeClr val="bg1"/>
                  </a:solidFill>
                  <a:latin typeface="KPN Sans" pitchFamily="34" charset="0"/>
                </a:rPr>
                <a:t>Network: 40 </a:t>
              </a:r>
              <a:r>
                <a:rPr lang="en-GB" sz="2200" dirty="0" err="1" smtClean="0">
                  <a:solidFill>
                    <a:schemeClr val="bg1"/>
                  </a:solidFill>
                  <a:latin typeface="KPN Sans" pitchFamily="34" charset="0"/>
                </a:rPr>
                <a:t>GWh</a:t>
              </a:r>
              <a:r>
                <a:rPr lang="en-GB" sz="2200" dirty="0" smtClean="0">
                  <a:solidFill>
                    <a:schemeClr val="bg1"/>
                  </a:solidFill>
                  <a:latin typeface="KPN Sans" pitchFamily="34" charset="0"/>
                </a:rPr>
                <a:t> yearly energy saving</a:t>
              </a:r>
            </a:p>
            <a:p>
              <a:pPr algn="ctr"/>
              <a:endParaRPr lang="en-GB" sz="2200" dirty="0">
                <a:solidFill>
                  <a:schemeClr val="bg1"/>
                </a:solidFill>
                <a:latin typeface="KPN Sans" pitchFamily="34" charset="0"/>
              </a:endParaRPr>
            </a:p>
          </p:txBody>
        </p:sp>
      </p:grpSp>
      <p:sp>
        <p:nvSpPr>
          <p:cNvPr id="13" name="Afgeronde rechthoek 6"/>
          <p:cNvSpPr/>
          <p:nvPr/>
        </p:nvSpPr>
        <p:spPr bwMode="auto">
          <a:xfrm>
            <a:off x="3851920" y="2636912"/>
            <a:ext cx="5141269" cy="608978"/>
          </a:xfrm>
          <a:prstGeom prst="roundRect">
            <a:avLst>
              <a:gd name="adj" fmla="val 45576"/>
            </a:avLst>
          </a:prstGeom>
          <a:gradFill>
            <a:gsLst>
              <a:gs pos="0">
                <a:srgbClr val="9BC82F"/>
              </a:gs>
              <a:gs pos="92000">
                <a:srgbClr val="5AAE37"/>
              </a:gs>
            </a:gsLst>
            <a:lin ang="1500000" scaled="0"/>
          </a:gradFill>
          <a:ln w="9525" cap="flat" cmpd="sng" algn="ctr">
            <a:noFill/>
            <a:prstDash val="solid"/>
            <a:round/>
            <a:headEnd type="none" w="med" len="med"/>
            <a:tailEnd type="none" w="med" len="med"/>
          </a:ln>
          <a:effectLst>
            <a:outerShdw blurRad="165100" dist="76200" dir="2700000" algn="tl" rotWithShape="0">
              <a:prstClr val="black">
                <a:alpha val="40000"/>
              </a:prstClr>
            </a:outerShdw>
          </a:effectLst>
          <a:scene3d>
            <a:camera prst="orthographicFront">
              <a:rot lat="0" lon="0" rev="0"/>
            </a:camera>
            <a:lightRig rig="contrasting" dir="t">
              <a:rot lat="0" lon="0" rev="7200000"/>
            </a:lightRig>
          </a:scene3d>
          <a:sp3d extrusionH="50800" prstMaterial="powder">
            <a:bevelT w="38100" h="38100" prst="angle"/>
            <a:bevelB w="0" h="0"/>
            <a:extrusionClr>
              <a:schemeClr val="bg2"/>
            </a:extrusionClr>
          </a:sp3d>
        </p:spPr>
        <p:txBody>
          <a:bodyPr lIns="90000" tIns="46800" rIns="90000" bIns="46800" anchor="ctr"/>
          <a:lstStyle/>
          <a:p>
            <a:pPr algn="ctr">
              <a:defRPr/>
            </a:pPr>
            <a:r>
              <a:rPr lang="en-GB" sz="2200" dirty="0" smtClean="0">
                <a:solidFill>
                  <a:schemeClr val="bg1"/>
                </a:solidFill>
                <a:latin typeface="KPN Sans" pitchFamily="34" charset="0"/>
                <a:ea typeface="ＭＳ Ｐゴシック" charset="-128"/>
              </a:rPr>
              <a:t>Data Centres: 31% more efficient</a:t>
            </a:r>
            <a:endParaRPr lang="en-GB" sz="2200" dirty="0">
              <a:solidFill>
                <a:schemeClr val="bg1"/>
              </a:solidFill>
              <a:latin typeface="KPN Sans" pitchFamily="34" charset="0"/>
              <a:ea typeface="ＭＳ Ｐゴシック" charset="-128"/>
            </a:endParaRPr>
          </a:p>
        </p:txBody>
      </p:sp>
      <p:grpSp>
        <p:nvGrpSpPr>
          <p:cNvPr id="20487" name="Groep 14"/>
          <p:cNvGrpSpPr>
            <a:grpSpLocks/>
          </p:cNvGrpSpPr>
          <p:nvPr/>
        </p:nvGrpSpPr>
        <p:grpSpPr bwMode="auto">
          <a:xfrm>
            <a:off x="4654328" y="4005064"/>
            <a:ext cx="4329335" cy="543147"/>
            <a:chOff x="2538143" y="2058180"/>
            <a:chExt cx="4084418" cy="656284"/>
          </a:xfrm>
        </p:grpSpPr>
        <p:sp>
          <p:nvSpPr>
            <p:cNvPr id="20" name="Afgeronde rechthoek 6"/>
            <p:cNvSpPr/>
            <p:nvPr/>
          </p:nvSpPr>
          <p:spPr bwMode="auto">
            <a:xfrm>
              <a:off x="2538143" y="2058180"/>
              <a:ext cx="4084418" cy="656284"/>
            </a:xfrm>
            <a:prstGeom prst="roundRect">
              <a:avLst>
                <a:gd name="adj" fmla="val 45576"/>
              </a:avLst>
            </a:prstGeom>
            <a:gradFill>
              <a:gsLst>
                <a:gs pos="0">
                  <a:srgbClr val="9BC82F"/>
                </a:gs>
                <a:gs pos="92000">
                  <a:srgbClr val="5AAE37"/>
                </a:gs>
              </a:gsLst>
              <a:lin ang="1500000" scaled="0"/>
            </a:gradFill>
            <a:ln w="9525" cap="flat" cmpd="sng" algn="ctr">
              <a:noFill/>
              <a:prstDash val="solid"/>
              <a:round/>
              <a:headEnd type="none" w="med" len="med"/>
              <a:tailEnd type="none" w="med" len="med"/>
            </a:ln>
            <a:effectLst>
              <a:outerShdw blurRad="165100" dist="76200" dir="2700000" algn="tl" rotWithShape="0">
                <a:prstClr val="black">
                  <a:alpha val="40000"/>
                </a:prstClr>
              </a:outerShdw>
            </a:effectLst>
            <a:scene3d>
              <a:camera prst="orthographicFront">
                <a:rot lat="0" lon="0" rev="0"/>
              </a:camera>
              <a:lightRig rig="contrasting" dir="t">
                <a:rot lat="0" lon="0" rev="7200000"/>
              </a:lightRig>
            </a:scene3d>
            <a:sp3d extrusionH="50800" prstMaterial="powder">
              <a:bevelT w="38100" h="38100" prst="angle"/>
              <a:bevelB w="0" h="0"/>
              <a:extrusionClr>
                <a:schemeClr val="bg2"/>
              </a:extrusionClr>
            </a:sp3d>
          </p:spPr>
          <p:txBody>
            <a:bodyPr lIns="90000" tIns="46800" rIns="90000" bIns="46800" anchor="ctr"/>
            <a:lstStyle/>
            <a:p>
              <a:pPr algn="ctr">
                <a:defRPr/>
              </a:pPr>
              <a:r>
                <a:rPr lang="en-GB" sz="2200" dirty="0" smtClean="0">
                  <a:solidFill>
                    <a:schemeClr val="bg1"/>
                  </a:solidFill>
                  <a:latin typeface="KPN Sans" pitchFamily="34" charset="0"/>
                  <a:ea typeface="ＭＳ Ｐゴシック" charset="-128"/>
                </a:rPr>
                <a:t>Offices: 36% Energy reduction </a:t>
              </a:r>
              <a:endParaRPr lang="en-GB" sz="2200" dirty="0">
                <a:solidFill>
                  <a:schemeClr val="bg1"/>
                </a:solidFill>
                <a:latin typeface="KPN Sans" pitchFamily="34" charset="0"/>
                <a:ea typeface="ＭＳ Ｐゴシック" charset="-128"/>
              </a:endParaRPr>
            </a:p>
          </p:txBody>
        </p:sp>
        <p:sp>
          <p:nvSpPr>
            <p:cNvPr id="20510" name="Rechthoek 46"/>
            <p:cNvSpPr>
              <a:spLocks noChangeArrowheads="1"/>
            </p:cNvSpPr>
            <p:nvPr/>
          </p:nvSpPr>
          <p:spPr bwMode="auto">
            <a:xfrm>
              <a:off x="5133252" y="2058180"/>
              <a:ext cx="174280" cy="557829"/>
            </a:xfrm>
            <a:prstGeom prst="rect">
              <a:avLst/>
            </a:prstGeom>
            <a:noFill/>
            <a:ln w="9525">
              <a:noFill/>
              <a:miter lim="800000"/>
              <a:headEnd/>
              <a:tailEnd/>
            </a:ln>
          </p:spPr>
          <p:txBody>
            <a:bodyPr wrap="none">
              <a:spAutoFit/>
            </a:bodyPr>
            <a:lstStyle/>
            <a:p>
              <a:pPr algn="ctr"/>
              <a:endParaRPr lang="en-GB" sz="2400" b="1" i="1" dirty="0">
                <a:solidFill>
                  <a:schemeClr val="bg1"/>
                </a:solidFill>
                <a:latin typeface="KPN Sans" pitchFamily="34" charset="0"/>
              </a:endParaRPr>
            </a:p>
          </p:txBody>
        </p:sp>
      </p:grpSp>
      <p:sp>
        <p:nvSpPr>
          <p:cNvPr id="20502" name="Rechthoek 46"/>
          <p:cNvSpPr>
            <a:spLocks noChangeArrowheads="1"/>
          </p:cNvSpPr>
          <p:nvPr/>
        </p:nvSpPr>
        <p:spPr bwMode="auto">
          <a:xfrm>
            <a:off x="7525324" y="5883525"/>
            <a:ext cx="184730" cy="461665"/>
          </a:xfrm>
          <a:prstGeom prst="rect">
            <a:avLst/>
          </a:prstGeom>
          <a:noFill/>
          <a:ln w="9525">
            <a:noFill/>
            <a:miter lim="800000"/>
            <a:headEnd/>
            <a:tailEnd/>
          </a:ln>
        </p:spPr>
        <p:txBody>
          <a:bodyPr wrap="none">
            <a:spAutoFit/>
          </a:bodyPr>
          <a:lstStyle/>
          <a:p>
            <a:pPr algn="ctr"/>
            <a:endParaRPr lang="en-GB" sz="2400" b="1" i="1" dirty="0">
              <a:solidFill>
                <a:schemeClr val="bg1"/>
              </a:solidFill>
              <a:latin typeface="KPN Sans" pitchFamily="34" charset="0"/>
            </a:endParaRPr>
          </a:p>
        </p:txBody>
      </p:sp>
      <p:grpSp>
        <p:nvGrpSpPr>
          <p:cNvPr id="33" name="Groep 14"/>
          <p:cNvGrpSpPr>
            <a:grpSpLocks/>
          </p:cNvGrpSpPr>
          <p:nvPr/>
        </p:nvGrpSpPr>
        <p:grpSpPr bwMode="auto">
          <a:xfrm>
            <a:off x="3203847" y="1268760"/>
            <a:ext cx="5707807" cy="557214"/>
            <a:chOff x="2538143" y="1933407"/>
            <a:chExt cx="4084419" cy="760047"/>
          </a:xfrm>
        </p:grpSpPr>
        <p:sp>
          <p:nvSpPr>
            <p:cNvPr id="35" name="Afgeronde rechthoek 6"/>
            <p:cNvSpPr/>
            <p:nvPr/>
          </p:nvSpPr>
          <p:spPr bwMode="auto">
            <a:xfrm>
              <a:off x="2538143" y="1933407"/>
              <a:ext cx="4084419" cy="760047"/>
            </a:xfrm>
            <a:prstGeom prst="roundRect">
              <a:avLst>
                <a:gd name="adj" fmla="val 45576"/>
              </a:avLst>
            </a:prstGeom>
            <a:gradFill>
              <a:gsLst>
                <a:gs pos="0">
                  <a:srgbClr val="9BC82F"/>
                </a:gs>
                <a:gs pos="92000">
                  <a:srgbClr val="5AAE37"/>
                </a:gs>
              </a:gsLst>
              <a:lin ang="1500000" scaled="0"/>
            </a:gradFill>
            <a:ln w="9525" cap="flat" cmpd="sng" algn="ctr">
              <a:solidFill>
                <a:schemeClr val="accent1"/>
              </a:solidFill>
              <a:prstDash val="solid"/>
              <a:round/>
              <a:headEnd type="none" w="med" len="med"/>
              <a:tailEnd type="none" w="med" len="med"/>
            </a:ln>
            <a:effectLst>
              <a:outerShdw blurRad="165100" dist="76200" dir="2700000" algn="tl" rotWithShape="0">
                <a:prstClr val="black">
                  <a:alpha val="40000"/>
                </a:prstClr>
              </a:outerShdw>
            </a:effectLst>
            <a:scene3d>
              <a:camera prst="orthographicFront">
                <a:rot lat="0" lon="0" rev="0"/>
              </a:camera>
              <a:lightRig rig="contrasting" dir="t">
                <a:rot lat="0" lon="0" rev="7200000"/>
              </a:lightRig>
            </a:scene3d>
            <a:sp3d extrusionH="50800" prstMaterial="powder">
              <a:bevelT w="38100" h="38100" prst="angle"/>
              <a:bevelB w="0" h="0"/>
              <a:extrusionClr>
                <a:schemeClr val="bg2"/>
              </a:extrusionClr>
            </a:sp3d>
          </p:spPr>
          <p:txBody>
            <a:bodyPr lIns="90000" tIns="46800" rIns="90000" bIns="46800" anchor="ctr"/>
            <a:lstStyle/>
            <a:p>
              <a:pPr algn="ctr"/>
              <a:r>
                <a:rPr lang="en-GB" sz="2200" dirty="0" smtClean="0">
                  <a:solidFill>
                    <a:schemeClr val="bg1"/>
                  </a:solidFill>
                  <a:latin typeface="KPN Sans" pitchFamily="34" charset="0"/>
                </a:rPr>
                <a:t>KPN group: absolute energy reduction</a:t>
              </a:r>
              <a:endParaRPr lang="en-GB" sz="2200" dirty="0">
                <a:solidFill>
                  <a:schemeClr val="bg1"/>
                </a:solidFill>
                <a:latin typeface="KPN Sans" pitchFamily="34" charset="0"/>
              </a:endParaRPr>
            </a:p>
          </p:txBody>
        </p:sp>
        <p:sp>
          <p:nvSpPr>
            <p:cNvPr id="36" name="Rechthoek 46"/>
            <p:cNvSpPr>
              <a:spLocks noChangeArrowheads="1"/>
            </p:cNvSpPr>
            <p:nvPr/>
          </p:nvSpPr>
          <p:spPr bwMode="auto">
            <a:xfrm>
              <a:off x="5154298" y="2058180"/>
              <a:ext cx="132191" cy="629717"/>
            </a:xfrm>
            <a:prstGeom prst="rect">
              <a:avLst/>
            </a:prstGeom>
            <a:noFill/>
            <a:ln w="9525">
              <a:noFill/>
              <a:miter lim="800000"/>
              <a:headEnd/>
              <a:tailEnd/>
            </a:ln>
          </p:spPr>
          <p:txBody>
            <a:bodyPr wrap="none">
              <a:spAutoFit/>
            </a:bodyPr>
            <a:lstStyle/>
            <a:p>
              <a:pPr algn="ctr"/>
              <a:endParaRPr lang="en-GB" sz="2400" b="1" i="1" dirty="0">
                <a:solidFill>
                  <a:schemeClr val="bg1"/>
                </a:solidFill>
                <a:latin typeface="KPN Sans" pitchFamily="34" charset="0"/>
              </a:endParaRPr>
            </a:p>
          </p:txBody>
        </p:sp>
      </p:grpSp>
      <p:grpSp>
        <p:nvGrpSpPr>
          <p:cNvPr id="20490" name="Groep 36"/>
          <p:cNvGrpSpPr>
            <a:grpSpLocks/>
          </p:cNvGrpSpPr>
          <p:nvPr/>
        </p:nvGrpSpPr>
        <p:grpSpPr bwMode="auto">
          <a:xfrm>
            <a:off x="4139952" y="3300254"/>
            <a:ext cx="4897687" cy="612431"/>
            <a:chOff x="6763845" y="3375218"/>
            <a:chExt cx="4084418" cy="604769"/>
          </a:xfrm>
        </p:grpSpPr>
        <p:sp>
          <p:nvSpPr>
            <p:cNvPr id="38" name="Afgeronde rechthoek 6"/>
            <p:cNvSpPr/>
            <p:nvPr/>
          </p:nvSpPr>
          <p:spPr bwMode="auto">
            <a:xfrm>
              <a:off x="6763845" y="3375218"/>
              <a:ext cx="4084418" cy="604769"/>
            </a:xfrm>
            <a:prstGeom prst="roundRect">
              <a:avLst>
                <a:gd name="adj" fmla="val 45576"/>
              </a:avLst>
            </a:prstGeom>
            <a:gradFill>
              <a:gsLst>
                <a:gs pos="0">
                  <a:srgbClr val="9BC82F"/>
                </a:gs>
                <a:gs pos="92000">
                  <a:srgbClr val="5AAE37"/>
                </a:gs>
              </a:gsLst>
              <a:lin ang="1500000" scaled="0"/>
            </a:gradFill>
            <a:ln w="9525" cap="flat" cmpd="sng" algn="ctr">
              <a:noFill/>
              <a:prstDash val="solid"/>
              <a:round/>
              <a:headEnd type="none" w="med" len="med"/>
              <a:tailEnd type="none" w="med" len="med"/>
            </a:ln>
            <a:effectLst>
              <a:outerShdw blurRad="165100" dist="76200" dir="2700000" algn="tl" rotWithShape="0">
                <a:prstClr val="black">
                  <a:alpha val="40000"/>
                </a:prstClr>
              </a:outerShdw>
            </a:effectLst>
            <a:scene3d>
              <a:camera prst="orthographicFront">
                <a:rot lat="0" lon="0" rev="0"/>
              </a:camera>
              <a:lightRig rig="contrasting" dir="t">
                <a:rot lat="0" lon="0" rev="7200000"/>
              </a:lightRig>
            </a:scene3d>
            <a:sp3d extrusionH="50800" prstMaterial="powder">
              <a:bevelT w="38100" h="38100" prst="angle"/>
              <a:bevelB w="0" h="0"/>
              <a:extrusionClr>
                <a:schemeClr val="bg2"/>
              </a:extrusionClr>
            </a:sp3d>
          </p:spPr>
          <p:txBody>
            <a:bodyPr lIns="90000" tIns="46800" rIns="90000" bIns="46800" anchor="ctr"/>
            <a:lstStyle/>
            <a:p>
              <a:pPr algn="ctr">
                <a:defRPr/>
              </a:pPr>
              <a:endParaRPr lang="en-GB" sz="1050" b="1" dirty="0">
                <a:solidFill>
                  <a:schemeClr val="bg1"/>
                </a:solidFill>
                <a:latin typeface="KPN Sans" pitchFamily="34" charset="0"/>
                <a:ea typeface="ＭＳ Ｐゴシック" charset="-128"/>
                <a:cs typeface="+mn-cs"/>
              </a:endParaRPr>
            </a:p>
          </p:txBody>
        </p:sp>
        <p:sp>
          <p:nvSpPr>
            <p:cNvPr id="20506" name="Rechthoek 46"/>
            <p:cNvSpPr>
              <a:spLocks noChangeArrowheads="1"/>
            </p:cNvSpPr>
            <p:nvPr/>
          </p:nvSpPr>
          <p:spPr bwMode="auto">
            <a:xfrm>
              <a:off x="6791119" y="3463745"/>
              <a:ext cx="3831276" cy="425496"/>
            </a:xfrm>
            <a:prstGeom prst="rect">
              <a:avLst/>
            </a:prstGeom>
            <a:noFill/>
            <a:ln w="9525">
              <a:noFill/>
              <a:miter lim="800000"/>
              <a:headEnd/>
              <a:tailEnd/>
            </a:ln>
          </p:spPr>
          <p:txBody>
            <a:bodyPr wrap="square">
              <a:spAutoFit/>
            </a:bodyPr>
            <a:lstStyle/>
            <a:p>
              <a:pPr algn="ctr"/>
              <a:r>
                <a:rPr lang="en-GB" sz="2200" dirty="0" smtClean="0">
                  <a:solidFill>
                    <a:schemeClr val="bg1"/>
                  </a:solidFill>
                  <a:latin typeface="KPN Sans" pitchFamily="34" charset="0"/>
                </a:rPr>
                <a:t>Electricity: 100% Green since 2011</a:t>
              </a:r>
              <a:endParaRPr lang="en-GB" sz="2200" dirty="0">
                <a:solidFill>
                  <a:schemeClr val="bg1"/>
                </a:solidFill>
                <a:latin typeface="KPN Sans" pitchFamily="34" charset="0"/>
              </a:endParaRPr>
            </a:p>
          </p:txBody>
        </p:sp>
      </p:grpSp>
      <p:pic>
        <p:nvPicPr>
          <p:cNvPr id="2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5225126"/>
            <a:ext cx="2066728" cy="1646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494" name="Groep 14"/>
          <p:cNvGrpSpPr>
            <a:grpSpLocks/>
          </p:cNvGrpSpPr>
          <p:nvPr/>
        </p:nvGrpSpPr>
        <p:grpSpPr bwMode="auto">
          <a:xfrm>
            <a:off x="5292080" y="4671986"/>
            <a:ext cx="3691584" cy="557214"/>
            <a:chOff x="2538143" y="1933407"/>
            <a:chExt cx="4084419" cy="760047"/>
          </a:xfrm>
        </p:grpSpPr>
        <p:sp>
          <p:nvSpPr>
            <p:cNvPr id="41" name="Afgeronde rechthoek 6"/>
            <p:cNvSpPr/>
            <p:nvPr/>
          </p:nvSpPr>
          <p:spPr bwMode="auto">
            <a:xfrm>
              <a:off x="2538143" y="1933407"/>
              <a:ext cx="4084419" cy="760047"/>
            </a:xfrm>
            <a:prstGeom prst="roundRect">
              <a:avLst>
                <a:gd name="adj" fmla="val 45576"/>
              </a:avLst>
            </a:prstGeom>
            <a:gradFill>
              <a:gsLst>
                <a:gs pos="0">
                  <a:srgbClr val="9BC82F"/>
                </a:gs>
                <a:gs pos="92000">
                  <a:srgbClr val="5AAE37"/>
                </a:gs>
              </a:gsLst>
              <a:lin ang="1500000" scaled="0"/>
            </a:gradFill>
            <a:ln w="9525" cap="flat" cmpd="sng" algn="ctr">
              <a:solidFill>
                <a:schemeClr val="accent1"/>
              </a:solidFill>
              <a:prstDash val="solid"/>
              <a:round/>
              <a:headEnd type="none" w="med" len="med"/>
              <a:tailEnd type="none" w="med" len="med"/>
            </a:ln>
            <a:effectLst>
              <a:outerShdw blurRad="165100" dist="76200" dir="2700000" algn="tl" rotWithShape="0">
                <a:prstClr val="black">
                  <a:alpha val="40000"/>
                </a:prstClr>
              </a:outerShdw>
            </a:effectLst>
            <a:scene3d>
              <a:camera prst="orthographicFront">
                <a:rot lat="0" lon="0" rev="0"/>
              </a:camera>
              <a:lightRig rig="contrasting" dir="t">
                <a:rot lat="0" lon="0" rev="7200000"/>
              </a:lightRig>
            </a:scene3d>
            <a:sp3d extrusionH="50800" prstMaterial="powder">
              <a:bevelT w="38100" h="38100" prst="angle"/>
              <a:bevelB w="0" h="0"/>
              <a:extrusionClr>
                <a:schemeClr val="bg2"/>
              </a:extrusionClr>
            </a:sp3d>
          </p:spPr>
          <p:txBody>
            <a:bodyPr lIns="90000" tIns="46800" rIns="90000" bIns="46800" anchor="ctr"/>
            <a:lstStyle/>
            <a:p>
              <a:pPr algn="ctr"/>
              <a:r>
                <a:rPr lang="en-GB" sz="2200" dirty="0" smtClean="0">
                  <a:solidFill>
                    <a:schemeClr val="bg1"/>
                  </a:solidFill>
                  <a:latin typeface="KPN Sans" pitchFamily="34" charset="0"/>
                </a:rPr>
                <a:t>Cars: 21% Fuel reduction</a:t>
              </a:r>
              <a:endParaRPr lang="en-GB" sz="2200" dirty="0">
                <a:solidFill>
                  <a:schemeClr val="bg1"/>
                </a:solidFill>
                <a:latin typeface="KPN Sans" pitchFamily="34" charset="0"/>
              </a:endParaRPr>
            </a:p>
          </p:txBody>
        </p:sp>
        <p:sp>
          <p:nvSpPr>
            <p:cNvPr id="20498" name="Rechthoek 46"/>
            <p:cNvSpPr>
              <a:spLocks noChangeArrowheads="1"/>
            </p:cNvSpPr>
            <p:nvPr/>
          </p:nvSpPr>
          <p:spPr bwMode="auto">
            <a:xfrm>
              <a:off x="5118199" y="2058180"/>
              <a:ext cx="204389" cy="629717"/>
            </a:xfrm>
            <a:prstGeom prst="rect">
              <a:avLst/>
            </a:prstGeom>
            <a:noFill/>
            <a:ln w="9525">
              <a:noFill/>
              <a:miter lim="800000"/>
              <a:headEnd/>
              <a:tailEnd/>
            </a:ln>
          </p:spPr>
          <p:txBody>
            <a:bodyPr wrap="none">
              <a:spAutoFit/>
            </a:bodyPr>
            <a:lstStyle/>
            <a:p>
              <a:pPr algn="ctr"/>
              <a:endParaRPr lang="en-GB" sz="2400" b="1" i="1" dirty="0">
                <a:solidFill>
                  <a:schemeClr val="bg1"/>
                </a:solidFill>
                <a:latin typeface="KPN Sans" pitchFamily="34" charset="0"/>
              </a:endParaRPr>
            </a:p>
          </p:txBody>
        </p:sp>
      </p:grpSp>
      <p:pic>
        <p:nvPicPr>
          <p:cNvPr id="2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676" y="4317975"/>
            <a:ext cx="4124294" cy="2531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Oval 55"/>
          <p:cNvSpPr/>
          <p:nvPr/>
        </p:nvSpPr>
        <p:spPr bwMode="auto">
          <a:xfrm>
            <a:off x="2051720" y="2732803"/>
            <a:ext cx="1668169" cy="1488285"/>
          </a:xfrm>
          <a:prstGeom prst="ellipse">
            <a:avLst/>
          </a:prstGeom>
          <a:blipFill>
            <a:blip r:embed="rId6" cstate="screen">
              <a:extLst/>
            </a:blip>
            <a:stretch>
              <a:fillRect/>
            </a:stretch>
          </a:blipFill>
          <a:ln w="1905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90000" tIns="46800" rIns="90000" bIns="46800" anchor="ctr"/>
          <a:ls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nl-NL" sz="1000">
              <a:ea typeface="ＭＳ Ｐゴシック" pitchFamily="34" charset="-128"/>
              <a:cs typeface="Arial" charset="0"/>
            </a:endParaRPr>
          </a:p>
        </p:txBody>
      </p:sp>
    </p:spTree>
    <p:extLst>
      <p:ext uri="{BB962C8B-B14F-4D97-AF65-F5344CB8AC3E}">
        <p14:creationId xmlns:p14="http://schemas.microsoft.com/office/powerpoint/2010/main" val="5690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8775" y="404664"/>
            <a:ext cx="8421688" cy="989013"/>
          </a:xfrm>
        </p:spPr>
        <p:txBody>
          <a:bodyPr/>
          <a:lstStyle/>
          <a:p>
            <a:r>
              <a:rPr lang="en-GB" dirty="0" smtClean="0"/>
              <a:t>Energy consumption related to business growth</a:t>
            </a:r>
            <a:endParaRPr lang="en-GB" sz="2000" dirty="0"/>
          </a:p>
        </p:txBody>
      </p:sp>
      <p:sp>
        <p:nvSpPr>
          <p:cNvPr id="4" name="Tijdelijke aanduiding voor dianummer 3"/>
          <p:cNvSpPr>
            <a:spLocks noGrp="1"/>
          </p:cNvSpPr>
          <p:nvPr>
            <p:ph type="sldNum" sz="quarter" idx="10"/>
          </p:nvPr>
        </p:nvSpPr>
        <p:spPr/>
        <p:txBody>
          <a:bodyPr/>
          <a:lstStyle/>
          <a:p>
            <a:fld id="{FAA0B79D-675B-4B89-AC1D-61EB02C7C699}" type="slidenum">
              <a:rPr lang="en-GB" smtClean="0"/>
              <a:pPr/>
              <a:t>7</a:t>
            </a:fld>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90472"/>
            <a:ext cx="4154698" cy="274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290472"/>
            <a:ext cx="4399460" cy="274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048233"/>
            <a:ext cx="4154698" cy="2693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3512" y="4048232"/>
            <a:ext cx="4146959" cy="2693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7361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560" y="4368269"/>
            <a:ext cx="2977275" cy="215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berg217\Downloads\KPN_DTG_L1_RGB_2400_C_PO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5527"/>
          <a:stretch/>
        </p:blipFill>
        <p:spPr bwMode="auto">
          <a:xfrm>
            <a:off x="7380312" y="6021288"/>
            <a:ext cx="1728192" cy="828000"/>
          </a:xfrm>
          <a:prstGeom prst="rect">
            <a:avLst/>
          </a:prstGeom>
          <a:noFill/>
          <a:extLst>
            <a:ext uri="{909E8E84-426E-40DD-AFC4-6F175D3DCCD1}">
              <a14:hiddenFill xmlns:a14="http://schemas.microsoft.com/office/drawing/2010/main">
                <a:solidFill>
                  <a:srgbClr val="FFFFFF"/>
                </a:solidFill>
              </a14:hiddenFill>
            </a:ext>
          </a:extLst>
        </p:spPr>
      </p:pic>
      <p:sp>
        <p:nvSpPr>
          <p:cNvPr id="12" name="Tijdelijke aanduiding voor dianummer 3"/>
          <p:cNvSpPr>
            <a:spLocks noGrp="1"/>
          </p:cNvSpPr>
          <p:nvPr>
            <p:ph type="sldNum" sz="quarter" idx="10"/>
          </p:nvPr>
        </p:nvSpPr>
        <p:spPr/>
        <p:txBody>
          <a:bodyPr/>
          <a:lstStyle/>
          <a:p>
            <a:fld id="{96533C30-DAD8-4195-B573-4CF41698CD39}" type="slidenum">
              <a:rPr lang="en-GB" smtClean="0"/>
              <a:pPr/>
              <a:t>8</a:t>
            </a:fld>
            <a:endParaRPr lang="en-GB" dirty="0"/>
          </a:p>
        </p:txBody>
      </p:sp>
      <p:sp>
        <p:nvSpPr>
          <p:cNvPr id="44035" name="Rectangle 2"/>
          <p:cNvSpPr>
            <a:spLocks noGrp="1" noChangeArrowheads="1"/>
          </p:cNvSpPr>
          <p:nvPr>
            <p:ph type="title" idx="4294967295"/>
          </p:nvPr>
        </p:nvSpPr>
        <p:spPr>
          <a:xfrm>
            <a:off x="325189" y="333375"/>
            <a:ext cx="8423275" cy="989013"/>
          </a:xfrm>
        </p:spPr>
        <p:txBody>
          <a:bodyPr/>
          <a:lstStyle/>
          <a:p>
            <a:r>
              <a:rPr lang="en-GB" sz="2700" dirty="0" smtClean="0"/>
              <a:t>Energy saving</a:t>
            </a:r>
            <a:r>
              <a:rPr lang="en-GB" sz="2700" dirty="0" smtClean="0">
                <a:solidFill>
                  <a:schemeClr val="accent6"/>
                </a:solidFill>
              </a:rPr>
              <a:t> using ICT products &amp; services</a:t>
            </a:r>
            <a:endParaRPr lang="en-GB" sz="2700" dirty="0">
              <a:solidFill>
                <a:schemeClr val="accent6"/>
              </a:solidFill>
            </a:endParaRPr>
          </a:p>
        </p:txBody>
      </p:sp>
      <p:sp>
        <p:nvSpPr>
          <p:cNvPr id="609284" name="Rectangle 4"/>
          <p:cNvSpPr>
            <a:spLocks noGrp="1" noChangeArrowheads="1"/>
          </p:cNvSpPr>
          <p:nvPr>
            <p:ph type="body" sz="half" idx="4294967295"/>
          </p:nvPr>
        </p:nvSpPr>
        <p:spPr>
          <a:xfrm>
            <a:off x="5372100" y="1339850"/>
            <a:ext cx="3771900" cy="2593975"/>
          </a:xfrm>
          <a:solidFill>
            <a:schemeClr val="tx2">
              <a:lumMod val="20000"/>
              <a:lumOff val="80000"/>
            </a:schemeClr>
          </a:solidFill>
          <a:ln w="3175">
            <a:solidFill>
              <a:schemeClr val="tx2"/>
            </a:solidFill>
            <a:miter lim="800000"/>
            <a:headEnd/>
            <a:tailEnd/>
          </a:ln>
        </p:spPr>
        <p:txBody>
          <a:bodyPr lIns="71993" tIns="71993" rIns="71993" bIns="71993"/>
          <a:lstStyle/>
          <a:p>
            <a:pPr>
              <a:lnSpc>
                <a:spcPct val="80000"/>
              </a:lnSpc>
              <a:buFontTx/>
              <a:buNone/>
              <a:tabLst>
                <a:tab pos="1885950" algn="l"/>
              </a:tabLst>
            </a:pPr>
            <a:r>
              <a:rPr lang="en-GB" sz="1600" b="1" dirty="0" smtClean="0"/>
              <a:t>Saving options:</a:t>
            </a:r>
          </a:p>
          <a:p>
            <a:pPr marL="192087" lvl="1" indent="0">
              <a:lnSpc>
                <a:spcPct val="90000"/>
              </a:lnSpc>
              <a:spcAft>
                <a:spcPct val="20000"/>
              </a:spcAft>
              <a:buNone/>
              <a:tabLst>
                <a:tab pos="1885950" algn="l"/>
              </a:tabLst>
            </a:pPr>
            <a:endParaRPr lang="en-GB" sz="1100" dirty="0" smtClean="0"/>
          </a:p>
          <a:p>
            <a:pPr>
              <a:lnSpc>
                <a:spcPct val="90000"/>
              </a:lnSpc>
              <a:spcAft>
                <a:spcPct val="20000"/>
              </a:spcAft>
              <a:buFont typeface="Arial" charset="0"/>
              <a:buChar char="♦"/>
              <a:tabLst>
                <a:tab pos="1885950" algn="l"/>
              </a:tabLst>
            </a:pPr>
            <a:r>
              <a:rPr lang="en-GB" sz="1400" dirty="0" smtClean="0"/>
              <a:t>Services supporting CO</a:t>
            </a:r>
            <a:r>
              <a:rPr lang="en-GB" sz="1400" baseline="-25000" dirty="0" smtClean="0"/>
              <a:t>2</a:t>
            </a:r>
            <a:r>
              <a:rPr lang="en-GB" sz="1400" dirty="0" smtClean="0"/>
              <a:t> reduction</a:t>
            </a:r>
          </a:p>
          <a:p>
            <a:pPr lvl="1">
              <a:lnSpc>
                <a:spcPct val="90000"/>
              </a:lnSpc>
              <a:spcAft>
                <a:spcPct val="20000"/>
              </a:spcAft>
              <a:buFont typeface="Arial" charset="0"/>
              <a:buChar char="♦"/>
              <a:tabLst>
                <a:tab pos="1885950" algn="l"/>
              </a:tabLst>
            </a:pPr>
            <a:r>
              <a:rPr lang="en-GB" sz="1200" dirty="0" smtClean="0"/>
              <a:t>Telecommuting / Tele-conferencing</a:t>
            </a:r>
          </a:p>
          <a:p>
            <a:pPr lvl="1">
              <a:lnSpc>
                <a:spcPct val="90000"/>
              </a:lnSpc>
              <a:spcAft>
                <a:spcPct val="20000"/>
              </a:spcAft>
              <a:buFont typeface="Arial" charset="0"/>
              <a:buChar char="♦"/>
              <a:tabLst>
                <a:tab pos="1885950" algn="l"/>
              </a:tabLst>
            </a:pPr>
            <a:r>
              <a:rPr lang="en-GB" sz="1200" dirty="0" smtClean="0"/>
              <a:t>E-mail / e-commerce</a:t>
            </a:r>
          </a:p>
          <a:p>
            <a:pPr lvl="1">
              <a:lnSpc>
                <a:spcPct val="90000"/>
              </a:lnSpc>
              <a:spcAft>
                <a:spcPct val="20000"/>
              </a:spcAft>
              <a:buFont typeface="Arial" charset="0"/>
              <a:buChar char="♦"/>
              <a:tabLst>
                <a:tab pos="1885950" algn="l"/>
              </a:tabLst>
            </a:pPr>
            <a:r>
              <a:rPr lang="en-GB" sz="1200" dirty="0" smtClean="0"/>
              <a:t>Software as a service, Back-up online</a:t>
            </a:r>
          </a:p>
          <a:p>
            <a:pPr lvl="1">
              <a:lnSpc>
                <a:spcPct val="90000"/>
              </a:lnSpc>
              <a:spcAft>
                <a:spcPct val="20000"/>
              </a:spcAft>
              <a:buFont typeface="Arial" charset="0"/>
              <a:buChar char="♦"/>
              <a:tabLst>
                <a:tab pos="1885950" algn="l"/>
              </a:tabLst>
            </a:pPr>
            <a:r>
              <a:rPr lang="en-GB" sz="1200" dirty="0" smtClean="0"/>
              <a:t>Housing en hosting </a:t>
            </a:r>
          </a:p>
          <a:p>
            <a:pPr lvl="1">
              <a:lnSpc>
                <a:spcPct val="90000"/>
              </a:lnSpc>
              <a:spcAft>
                <a:spcPct val="20000"/>
              </a:spcAft>
              <a:buFont typeface="Arial" charset="0"/>
              <a:buChar char="♦"/>
              <a:tabLst>
                <a:tab pos="1885950" algn="l"/>
              </a:tabLst>
            </a:pPr>
            <a:r>
              <a:rPr lang="en-GB" sz="1200" dirty="0" smtClean="0"/>
              <a:t>Virtualisation, Cloud solutions</a:t>
            </a:r>
          </a:p>
          <a:p>
            <a:pPr marL="192087" lvl="1" indent="0">
              <a:lnSpc>
                <a:spcPct val="90000"/>
              </a:lnSpc>
              <a:spcAft>
                <a:spcPct val="20000"/>
              </a:spcAft>
              <a:buNone/>
              <a:tabLst>
                <a:tab pos="1885950" algn="l"/>
              </a:tabLst>
            </a:pPr>
            <a:endParaRPr lang="en-GB" sz="1200" dirty="0" smtClean="0"/>
          </a:p>
          <a:p>
            <a:pPr>
              <a:lnSpc>
                <a:spcPct val="90000"/>
              </a:lnSpc>
              <a:spcAft>
                <a:spcPct val="20000"/>
              </a:spcAft>
              <a:buFont typeface="Arial" charset="0"/>
              <a:buChar char="♦"/>
              <a:tabLst>
                <a:tab pos="1885950" algn="l"/>
              </a:tabLst>
            </a:pPr>
            <a:r>
              <a:rPr lang="en-GB" sz="1400" dirty="0" smtClean="0"/>
              <a:t>With other sectors</a:t>
            </a:r>
          </a:p>
          <a:p>
            <a:pPr lvl="1">
              <a:lnSpc>
                <a:spcPct val="90000"/>
              </a:lnSpc>
              <a:spcAft>
                <a:spcPct val="20000"/>
              </a:spcAft>
              <a:buFont typeface="Arial" charset="0"/>
              <a:buChar char="♦"/>
              <a:tabLst>
                <a:tab pos="1885950" algn="l"/>
              </a:tabLst>
            </a:pPr>
            <a:r>
              <a:rPr lang="en-GB" sz="1200" dirty="0" smtClean="0"/>
              <a:t>Building	</a:t>
            </a:r>
            <a:r>
              <a:rPr lang="en-GB" sz="1200" dirty="0" smtClean="0">
                <a:solidFill>
                  <a:schemeClr val="accent1"/>
                </a:solidFill>
                <a:cs typeface="Arial" charset="0"/>
              </a:rPr>
              <a:t>♦ </a:t>
            </a:r>
            <a:r>
              <a:rPr lang="en-GB" sz="1200" dirty="0" smtClean="0"/>
              <a:t>Energy</a:t>
            </a:r>
          </a:p>
          <a:p>
            <a:pPr lvl="1">
              <a:lnSpc>
                <a:spcPct val="90000"/>
              </a:lnSpc>
              <a:spcAft>
                <a:spcPct val="20000"/>
              </a:spcAft>
              <a:buFont typeface="Arial" charset="0"/>
              <a:buChar char="♦"/>
              <a:tabLst>
                <a:tab pos="1885950" algn="l"/>
              </a:tabLst>
            </a:pPr>
            <a:r>
              <a:rPr lang="en-GB" sz="1200" dirty="0" smtClean="0"/>
              <a:t>Health	</a:t>
            </a:r>
            <a:r>
              <a:rPr lang="en-GB" sz="1200" dirty="0" smtClean="0">
                <a:solidFill>
                  <a:schemeClr val="accent1"/>
                </a:solidFill>
                <a:cs typeface="Arial" charset="0"/>
              </a:rPr>
              <a:t>♦ </a:t>
            </a:r>
            <a:r>
              <a:rPr lang="en-GB" sz="1200" dirty="0" smtClean="0"/>
              <a:t>Transport</a:t>
            </a:r>
          </a:p>
          <a:p>
            <a:pPr marL="381000" lvl="1" indent="0">
              <a:lnSpc>
                <a:spcPct val="90000"/>
              </a:lnSpc>
              <a:spcAft>
                <a:spcPct val="20000"/>
              </a:spcAft>
              <a:buNone/>
              <a:tabLst>
                <a:tab pos="1885950" algn="l"/>
              </a:tabLst>
            </a:pPr>
            <a:endParaRPr lang="en-GB" sz="12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441213"/>
            <a:ext cx="4884040" cy="2687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p:cNvSpPr/>
          <p:nvPr/>
        </p:nvSpPr>
        <p:spPr>
          <a:xfrm>
            <a:off x="164510" y="1916832"/>
            <a:ext cx="3055388" cy="369332"/>
          </a:xfrm>
          <a:prstGeom prst="rect">
            <a:avLst/>
          </a:prstGeom>
        </p:spPr>
        <p:txBody>
          <a:bodyPr wrap="none">
            <a:spAutoFit/>
          </a:bodyPr>
          <a:lstStyle/>
          <a:p>
            <a:r>
              <a:rPr lang="en-GB" sz="1600" dirty="0" smtClean="0">
                <a:hlinkClick r:id="rId6"/>
              </a:rPr>
              <a:t>http://www.kpnbespaarmeter.nl</a:t>
            </a:r>
            <a:r>
              <a:rPr lang="en-GB" dirty="0" smtClean="0">
                <a:hlinkClick r:id="rId6"/>
              </a:rPr>
              <a:t>/</a:t>
            </a:r>
            <a:endParaRPr lang="en-GB" dirty="0" smtClean="0"/>
          </a:p>
        </p:txBody>
      </p:sp>
      <p:sp>
        <p:nvSpPr>
          <p:cNvPr id="3" name="Rechthoek 2"/>
          <p:cNvSpPr/>
          <p:nvPr/>
        </p:nvSpPr>
        <p:spPr>
          <a:xfrm>
            <a:off x="179512" y="5786100"/>
            <a:ext cx="5256584" cy="738664"/>
          </a:xfrm>
          <a:prstGeom prst="rect">
            <a:avLst/>
          </a:prstGeom>
        </p:spPr>
        <p:txBody>
          <a:bodyPr wrap="square">
            <a:spAutoFit/>
          </a:bodyPr>
          <a:lstStyle/>
          <a:p>
            <a:r>
              <a:rPr lang="en-GB" sz="1400" dirty="0">
                <a:solidFill>
                  <a:schemeClr val="bg2">
                    <a:lumMod val="75000"/>
                  </a:schemeClr>
                </a:solidFill>
                <a:hlinkClick r:id="rId7"/>
              </a:rPr>
              <a:t>http://www.youtube.com/watch?v=KDwynDIhQ3A</a:t>
            </a:r>
            <a:endParaRPr lang="en-GB" sz="1400" dirty="0">
              <a:solidFill>
                <a:schemeClr val="bg2">
                  <a:lumMod val="75000"/>
                </a:schemeClr>
              </a:solidFill>
            </a:endParaRPr>
          </a:p>
          <a:p>
            <a:r>
              <a:rPr lang="en-GB" sz="1400" dirty="0">
                <a:solidFill>
                  <a:schemeClr val="bg2">
                    <a:lumMod val="75000"/>
                  </a:schemeClr>
                </a:solidFill>
                <a:hlinkClick r:id="rId8"/>
              </a:rPr>
              <a:t>http://www.youtube.com/watch?v=ioc-xvKFoc4</a:t>
            </a:r>
            <a:endParaRPr lang="en-GB" sz="1400" dirty="0">
              <a:solidFill>
                <a:schemeClr val="bg2">
                  <a:lumMod val="75000"/>
                </a:schemeClr>
              </a:solidFill>
            </a:endParaRPr>
          </a:p>
          <a:p>
            <a:endParaRPr lang="en-GB" sz="1400" dirty="0" smtClean="0">
              <a:solidFill>
                <a:schemeClr val="bg2">
                  <a:lumMod val="75000"/>
                </a:schemeClr>
              </a:solidFill>
            </a:endParaRP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520" y="4128904"/>
            <a:ext cx="4640146" cy="1657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5960339" y="4115467"/>
            <a:ext cx="2617063" cy="369332"/>
          </a:xfrm>
          <a:prstGeom prst="rect">
            <a:avLst/>
          </a:prstGeom>
          <a:noFill/>
        </p:spPr>
        <p:txBody>
          <a:bodyPr wrap="none" rtlCol="0">
            <a:spAutoFit/>
          </a:bodyPr>
          <a:lstStyle/>
          <a:p>
            <a:r>
              <a:rPr lang="en-GB" dirty="0" smtClean="0"/>
              <a:t>Building: </a:t>
            </a:r>
            <a:r>
              <a:rPr lang="en-GB" dirty="0" err="1" smtClean="0"/>
              <a:t>Woon</a:t>
            </a:r>
            <a:r>
              <a:rPr lang="en-GB" dirty="0" smtClean="0"/>
              <a:t>-connect</a:t>
            </a:r>
            <a:endParaRPr lang="en-GB" dirty="0"/>
          </a:p>
        </p:txBody>
      </p:sp>
      <p:sp>
        <p:nvSpPr>
          <p:cNvPr id="6" name="Rechthoek 5"/>
          <p:cNvSpPr/>
          <p:nvPr/>
        </p:nvSpPr>
        <p:spPr>
          <a:xfrm>
            <a:off x="4067944" y="6334780"/>
            <a:ext cx="3784790" cy="307777"/>
          </a:xfrm>
          <a:prstGeom prst="rect">
            <a:avLst/>
          </a:prstGeom>
        </p:spPr>
        <p:txBody>
          <a:bodyPr wrap="square">
            <a:spAutoFit/>
          </a:bodyPr>
          <a:lstStyle/>
          <a:p>
            <a:r>
              <a:rPr lang="en-GB" sz="1400" dirty="0">
                <a:hlinkClick r:id="rId10"/>
              </a:rPr>
              <a:t>http://www.woonconnect.nl/nl/projecten/048</a:t>
            </a:r>
            <a:r>
              <a:rPr lang="en-GB" sz="1400" dirty="0" smtClean="0">
                <a:hlinkClick r:id="rId10"/>
              </a:rPr>
              <a:t>/</a:t>
            </a:r>
            <a:endParaRPr lang="en-GB" sz="1400" dirty="0"/>
          </a:p>
        </p:txBody>
      </p:sp>
      <p:sp>
        <p:nvSpPr>
          <p:cNvPr id="4" name="Tekstvak 3"/>
          <p:cNvSpPr txBox="1"/>
          <p:nvPr/>
        </p:nvSpPr>
        <p:spPr>
          <a:xfrm>
            <a:off x="1619672" y="4368269"/>
            <a:ext cx="2088232" cy="769441"/>
          </a:xfrm>
          <a:prstGeom prst="rect">
            <a:avLst/>
          </a:prstGeom>
          <a:solidFill>
            <a:srgbClr val="FFCC99"/>
          </a:solidFill>
        </p:spPr>
        <p:txBody>
          <a:bodyPr wrap="square" rtlCol="0">
            <a:spAutoFit/>
          </a:bodyPr>
          <a:lstStyle/>
          <a:p>
            <a:endParaRPr lang="en-GB" sz="1200" dirty="0" smtClean="0"/>
          </a:p>
          <a:p>
            <a:r>
              <a:rPr lang="en-GB" dirty="0" smtClean="0"/>
              <a:t>Transport</a:t>
            </a:r>
          </a:p>
          <a:p>
            <a:endParaRPr lang="en-GB" sz="1400" dirty="0"/>
          </a:p>
        </p:txBody>
      </p:sp>
    </p:spTree>
    <p:extLst>
      <p:ext uri="{BB962C8B-B14F-4D97-AF65-F5344CB8AC3E}">
        <p14:creationId xmlns:p14="http://schemas.microsoft.com/office/powerpoint/2010/main" val="152182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ARMA DOCSYS~XML" val="&lt;?xml version=&quot;1.0&quot;?&gt;&#10;&lt;data customer=&quot;kpn&quot; profile=&quot;kpn&quot; model=&quot;presentatie-kpn/presentatie.xml&quot; country-code=&quot;31&quot; target=&quot;Microsoft PowerPoint&quot; target-version=&quot;14.0.7121&quot; existing=&quot;C:%5CData%5CArchief%202007%20EMG%5CPresentaties%20geven%5CKPN%20presentation%20Broadband%20World%20Forum%2022%20Oct%202014.pptx#Presentation&quot;&gt;&lt;presentatie template=&quot;presentatie-kpn/kpn_print_onscreen.pot&quot; id=&quot;&quot; version=&quot;1.1&quot; lcid=&quot;2057&quot; locale=&quot;en&quot; save-as=&quot;C:\Data\Archief 2007 EMG\Presentaties geven\KPN Green ICT.ppt&quot;&gt;&lt;PAPER/&gt;&lt;titel value=&quot;Energy Efficiency in the Chain&quot; formatted-value=&quot;Energy Efficiency in the Chain&quot; format-disabled=&quot;true&quot;/&gt;&lt;subtitel value=&quot;perspective of KPN&quot; formatted-value=&quot;perspective of KPN&quot; format-disabled=&quot;true&quot;/&gt;&lt;spreker value=&quot;Marga Blom&quot; formatted-value=&quot;Marga Blom&quot; format-disabled=&quot;true&quot;/&gt;&lt;datum value=&quot;22 October 2014&quot; formatted-value=&quot;22 October 2014&quot; format-disabled=&quot;true&quot;/&gt;&lt;afdeling output-value=&quot;-&quot;/&gt;&lt;bedrijfsonderdeel/&gt;&lt;company value=&quot;fmtCompany&quot;/&gt;&lt;embed/&gt;&lt;reopened value=&quot;true&quot; formatted-value=&quot;true&quot;/&gt;&lt;rubriceringlist value=&quot;4&quot; formatted-value=&quot;&quot;/&gt;&lt;rubricering formatted-value=&quot;&quot;/&gt;&lt;format value=&quot;_print&quot; formatted-value=&quot;Wel start-dia&quot;/&gt;&lt;size value=&quot;OnScreen&quot; formatted-value=&quot;Standaard&quot;/&gt;&lt;background value=&quot;green&quot; formatted-value=&quot;Externe presentatie&quot;/&gt;&lt;lstBedankt value=&quot;Thank you for your attention&quot; formatted-value=&quot;Thank you for your attention&quot;/&gt;&lt;/presentatie&gt;&lt;/data&gt;&#10;"/>
</p:tagLst>
</file>

<file path=ppt/tags/tag10.xml><?xml version="1.0" encoding="utf-8"?>
<p:tagLst xmlns:a="http://schemas.openxmlformats.org/drawingml/2006/main" xmlns:r="http://schemas.openxmlformats.org/officeDocument/2006/relationships" xmlns:p="http://schemas.openxmlformats.org/presentationml/2006/main">
  <p:tag name="TIMING" val="|14.9|5|4.9"/>
</p:tagLst>
</file>

<file path=ppt/tags/tag11.xml><?xml version="1.0" encoding="utf-8"?>
<p:tagLst xmlns:a="http://schemas.openxmlformats.org/drawingml/2006/main" xmlns:r="http://schemas.openxmlformats.org/officeDocument/2006/relationships" xmlns:p="http://schemas.openxmlformats.org/presentationml/2006/main">
  <p:tag name="DS-SLIDEID" val="endslides"/>
  <p:tag name="DS-STYLEID" val="endslide"/>
</p:tagLst>
</file>

<file path=ppt/tags/tag12.xml><?xml version="1.0" encoding="utf-8"?>
<p:tagLst xmlns:a="http://schemas.openxmlformats.org/drawingml/2006/main" xmlns:r="http://schemas.openxmlformats.org/officeDocument/2006/relationships" xmlns:p="http://schemas.openxmlformats.org/presentationml/2006/main">
  <p:tag name="DS-SHAPEID" val="center-title"/>
</p:tagLst>
</file>

<file path=ppt/tags/tag13.xml><?xml version="1.0" encoding="utf-8"?>
<p:tagLst xmlns:a="http://schemas.openxmlformats.org/drawingml/2006/main" xmlns:r="http://schemas.openxmlformats.org/officeDocument/2006/relationships" xmlns:p="http://schemas.openxmlformats.org/presentationml/2006/main">
  <p:tag name="DS-SHAPEID" val="subtitle"/>
</p:tagLst>
</file>

<file path=ppt/tags/tag2.xml><?xml version="1.0" encoding="utf-8"?>
<p:tagLst xmlns:a="http://schemas.openxmlformats.org/drawingml/2006/main" xmlns:r="http://schemas.openxmlformats.org/officeDocument/2006/relationships" xmlns:p="http://schemas.openxmlformats.org/presentationml/2006/main">
  <p:tag name="INTROSLIDE" val="-1"/>
</p:tagLst>
</file>

<file path=ppt/tags/tag3.xml><?xml version="1.0" encoding="utf-8"?>
<p:tagLst xmlns:a="http://schemas.openxmlformats.org/drawingml/2006/main" xmlns:r="http://schemas.openxmlformats.org/officeDocument/2006/relationships" xmlns:p="http://schemas.openxmlformats.org/presentationml/2006/main">
  <p:tag name="DVSECTIONID" val="5WrsNwXtCoZNlBdUEeDFPc"/>
</p:tagLst>
</file>

<file path=ppt/tags/tag4.xml><?xml version="1.0" encoding="utf-8"?>
<p:tagLst xmlns:a="http://schemas.openxmlformats.org/drawingml/2006/main" xmlns:r="http://schemas.openxmlformats.org/officeDocument/2006/relationships" xmlns:p="http://schemas.openxmlformats.org/presentationml/2006/main">
  <p:tag name="DVSHAPEID" val="uQLYJiS3xn0wZKlqOmt96X"/>
</p:tagLst>
</file>

<file path=ppt/tags/tag5.xml><?xml version="1.0" encoding="utf-8"?>
<p:tagLst xmlns:a="http://schemas.openxmlformats.org/drawingml/2006/main" xmlns:r="http://schemas.openxmlformats.org/officeDocument/2006/relationships" xmlns:p="http://schemas.openxmlformats.org/presentationml/2006/main">
  <p:tag name="DVSHAPEID" val="lx7n5gTOZST5aMS1tFZuoO"/>
</p:tagLst>
</file>

<file path=ppt/tags/tag6.xml><?xml version="1.0" encoding="utf-8"?>
<p:tagLst xmlns:a="http://schemas.openxmlformats.org/drawingml/2006/main" xmlns:r="http://schemas.openxmlformats.org/officeDocument/2006/relationships" xmlns:p="http://schemas.openxmlformats.org/presentationml/2006/main">
  <p:tag name="DVSHAPEID" val="H7AJ2WEvDmCXnuXzmkJ0CX"/>
</p:tagLst>
</file>

<file path=ppt/tags/tag7.xml><?xml version="1.0" encoding="utf-8"?>
<p:tagLst xmlns:a="http://schemas.openxmlformats.org/drawingml/2006/main" xmlns:r="http://schemas.openxmlformats.org/officeDocument/2006/relationships" xmlns:p="http://schemas.openxmlformats.org/presentationml/2006/main">
  <p:tag name="DVSHAPEID" val="rEJqtZiutveB7YUrTDiaNf"/>
</p:tagLst>
</file>

<file path=ppt/tags/tag8.xml><?xml version="1.0" encoding="utf-8"?>
<p:tagLst xmlns:a="http://schemas.openxmlformats.org/drawingml/2006/main" xmlns:r="http://schemas.openxmlformats.org/officeDocument/2006/relationships" xmlns:p="http://schemas.openxmlformats.org/presentationml/2006/main">
  <p:tag name="DVSHAPEID" val="lx7n5gTOZST5aMS1tFZuoO"/>
</p:tagLst>
</file>

<file path=ppt/tags/tag9.xml><?xml version="1.0" encoding="utf-8"?>
<p:tagLst xmlns:a="http://schemas.openxmlformats.org/drawingml/2006/main" xmlns:r="http://schemas.openxmlformats.org/officeDocument/2006/relationships" xmlns:p="http://schemas.openxmlformats.org/presentationml/2006/main">
  <p:tag name="DVSHAPEID" val="rEJqtZiutveB7YUrTDiaNf"/>
</p:tagLst>
</file>

<file path=ppt/theme/theme1.xml><?xml version="1.0" encoding="utf-8"?>
<a:theme xmlns:a="http://schemas.openxmlformats.org/drawingml/2006/main" name="Default Design">
  <a:themeElements>
    <a:clrScheme name="Default Design 1">
      <a:dk1>
        <a:srgbClr val="000000"/>
      </a:dk1>
      <a:lt1>
        <a:srgbClr val="FFFFFF"/>
      </a:lt1>
      <a:dk2>
        <a:srgbClr val="82C253"/>
      </a:dk2>
      <a:lt2>
        <a:srgbClr val="B6E099"/>
      </a:lt2>
      <a:accent1>
        <a:srgbClr val="009900"/>
      </a:accent1>
      <a:accent2>
        <a:srgbClr val="000099"/>
      </a:accent2>
      <a:accent3>
        <a:srgbClr val="FFFFFF"/>
      </a:accent3>
      <a:accent4>
        <a:srgbClr val="000000"/>
      </a:accent4>
      <a:accent5>
        <a:srgbClr val="AACAAA"/>
      </a:accent5>
      <a:accent6>
        <a:srgbClr val="00008A"/>
      </a:accent6>
      <a:hlink>
        <a:srgbClr val="99CC00"/>
      </a:hlink>
      <a:folHlink>
        <a:srgbClr val="333322"/>
      </a:folHlink>
    </a:clrScheme>
    <a:fontScheme name="Default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82C253"/>
        </a:dk2>
        <a:lt2>
          <a:srgbClr val="B6E099"/>
        </a:lt2>
        <a:accent1>
          <a:srgbClr val="009900"/>
        </a:accent1>
        <a:accent2>
          <a:srgbClr val="000099"/>
        </a:accent2>
        <a:accent3>
          <a:srgbClr val="FFFFFF"/>
        </a:accent3>
        <a:accent4>
          <a:srgbClr val="000000"/>
        </a:accent4>
        <a:accent5>
          <a:srgbClr val="AACAAA"/>
        </a:accent5>
        <a:accent6>
          <a:srgbClr val="00008A"/>
        </a:accent6>
        <a:hlink>
          <a:srgbClr val="99CC00"/>
        </a:hlink>
        <a:folHlink>
          <a:srgbClr val="3333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4D39951114734F8F2CD5BB541FD2E2" ma:contentTypeVersion="1" ma:contentTypeDescription="Create a new document." ma:contentTypeScope="" ma:versionID="212bc6be7b5392a8b1b6de368450f57f">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16E8A73-8A4F-43BB-A868-AD9353420A27}"/>
</file>

<file path=customXml/itemProps2.xml><?xml version="1.0" encoding="utf-8"?>
<ds:datastoreItem xmlns:ds="http://schemas.openxmlformats.org/officeDocument/2006/customXml" ds:itemID="{66C0985C-5822-4CAA-8E9E-98080E71A6E1}"/>
</file>

<file path=customXml/itemProps3.xml><?xml version="1.0" encoding="utf-8"?>
<ds:datastoreItem xmlns:ds="http://schemas.openxmlformats.org/officeDocument/2006/customXml" ds:itemID="{436DD3DE-4CC3-42CF-BCDC-5D86FC1A381C}"/>
</file>

<file path=docProps/app.xml><?xml version="1.0" encoding="utf-8"?>
<Properties xmlns="http://schemas.openxmlformats.org/officeDocument/2006/extended-properties" xmlns:vt="http://schemas.openxmlformats.org/officeDocument/2006/docPropsVTypes">
  <Template>kpn_print_onscreen</Template>
  <TotalTime>2281</TotalTime>
  <Words>978</Words>
  <Application>Microsoft Office PowerPoint</Application>
  <PresentationFormat>Diavoorstelling (4:3)</PresentationFormat>
  <Paragraphs>130</Paragraphs>
  <Slides>10</Slides>
  <Notes>8</Notes>
  <HiddenSlides>0</HiddenSlides>
  <MMClips>0</MMClips>
  <ScaleCrop>false</ScaleCrop>
  <HeadingPairs>
    <vt:vector size="4" baseType="variant">
      <vt:variant>
        <vt:lpstr>Thema</vt:lpstr>
      </vt:variant>
      <vt:variant>
        <vt:i4>1</vt:i4>
      </vt:variant>
      <vt:variant>
        <vt:lpstr>Diatitels</vt:lpstr>
      </vt:variant>
      <vt:variant>
        <vt:i4>10</vt:i4>
      </vt:variant>
    </vt:vector>
  </HeadingPairs>
  <TitlesOfParts>
    <vt:vector size="11" baseType="lpstr">
      <vt:lpstr>Default Design</vt:lpstr>
      <vt:lpstr>PowerPoint-presentatie</vt:lpstr>
      <vt:lpstr>PowerPoint-presentatie</vt:lpstr>
      <vt:lpstr>KPN is a leading supplier of ICT services under several brands</vt:lpstr>
      <vt:lpstr>At the heart of society </vt:lpstr>
      <vt:lpstr>Smarter 2020 report shows capabilities </vt:lpstr>
      <vt:lpstr>Approach climate programme: KPN</vt:lpstr>
      <vt:lpstr>Results internal energy efficiency program</vt:lpstr>
      <vt:lpstr>Energy consumption related to business growth</vt:lpstr>
      <vt:lpstr>Energy saving using ICT products &amp; services</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Efficiency in the Chain</dc:title>
  <dc:creator>Blom - van den Berg, M.J. (Marga) (KPNCC PO Energy Management)</dc:creator>
  <cp:lastModifiedBy>blom</cp:lastModifiedBy>
  <cp:revision>210</cp:revision>
  <dcterms:created xsi:type="dcterms:W3CDTF">2004-06-22T10:15:07Z</dcterms:created>
  <dcterms:modified xsi:type="dcterms:W3CDTF">2014-10-19T15:20:04Z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0x010100494D39951114734F8F2CD5BB541FD2E2</vt:lpwstr>
  </property>
</Properties>
</file>