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emf" ContentType="image/x-emf"/>
  <Default Extension="xml" ContentType="application/xml"/>
  <Override PartName="/ppt/presentation.xml" ContentType="application/vnd.openxmlformats-officedocument.presentationml.presentation.main+xml"/>
  <Override PartName="/ppt/slides/slide21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3"/>
  </p:notesMasterIdLst>
  <p:handoutMasterIdLst>
    <p:handoutMasterId r:id="rId24"/>
  </p:handoutMasterIdLst>
  <p:sldIdLst>
    <p:sldId id="435" r:id="rId2"/>
    <p:sldId id="441" r:id="rId3"/>
    <p:sldId id="466" r:id="rId4"/>
    <p:sldId id="478" r:id="rId5"/>
    <p:sldId id="479" r:id="rId6"/>
    <p:sldId id="443" r:id="rId7"/>
    <p:sldId id="471" r:id="rId8"/>
    <p:sldId id="472" r:id="rId9"/>
    <p:sldId id="474" r:id="rId10"/>
    <p:sldId id="473" r:id="rId11"/>
    <p:sldId id="453" r:id="rId12"/>
    <p:sldId id="475" r:id="rId13"/>
    <p:sldId id="476" r:id="rId14"/>
    <p:sldId id="477" r:id="rId15"/>
    <p:sldId id="467" r:id="rId16"/>
    <p:sldId id="454" r:id="rId17"/>
    <p:sldId id="456" r:id="rId18"/>
    <p:sldId id="457" r:id="rId19"/>
    <p:sldId id="458" r:id="rId20"/>
    <p:sldId id="480" r:id="rId21"/>
    <p:sldId id="470" r:id="rId22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6600"/>
    <a:srgbClr val="0033CC"/>
    <a:srgbClr val="EB0000"/>
    <a:srgbClr val="336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78" autoAdjust="0"/>
    <p:restoredTop sz="50040" autoAdjust="0"/>
  </p:normalViewPr>
  <p:slideViewPr>
    <p:cSldViewPr>
      <p:cViewPr>
        <p:scale>
          <a:sx n="90" d="100"/>
          <a:sy n="90" d="100"/>
        </p:scale>
        <p:origin x="1040" y="4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viewProps" Target="viewProp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8" Type="http://schemas.openxmlformats.org/officeDocument/2006/relationships/slide" Target="slides/slide7.xml"/><Relationship Id="rId21" Type="http://schemas.openxmlformats.org/officeDocument/2006/relationships/slide" Target="slides/slide20.xml"/><Relationship Id="rId3" Type="http://schemas.openxmlformats.org/officeDocument/2006/relationships/slide" Target="slides/slide2.xml"/><Relationship Id="rId25" Type="http://schemas.openxmlformats.org/officeDocument/2006/relationships/presProps" Target="pres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7" Type="http://schemas.openxmlformats.org/officeDocument/2006/relationships/slide" Target="slides/slide6.xml"/><Relationship Id="rId20" Type="http://schemas.openxmlformats.org/officeDocument/2006/relationships/slide" Target="slides/slide19.xml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29" Type="http://schemas.openxmlformats.org/officeDocument/2006/relationships/customXml" Target="../customXml/item1.xml"/><Relationship Id="rId24" Type="http://schemas.openxmlformats.org/officeDocument/2006/relationships/handoutMaster" Target="handoutMasters/handoutMaster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9" Type="http://schemas.openxmlformats.org/officeDocument/2006/relationships/slide" Target="slides/slide8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30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76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76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29ECCFC-3248-47C6-8AFC-6440C23682A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40936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AA8931-624D-4DFB-A25E-438CA87FE7F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48072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42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r>
              <a:rPr lang="en-US" dirty="0" smtClean="0"/>
              <a:t>Click to edit Master subtitle style</a:t>
            </a:r>
            <a:endParaRPr lang="en-AU" dirty="0"/>
          </a:p>
        </p:txBody>
      </p:sp>
      <p:pic>
        <p:nvPicPr>
          <p:cNvPr id="21" name="Picture 10" descr="OSI Logo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74900" y="4400550"/>
            <a:ext cx="4537075" cy="184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" name="Group 19"/>
          <p:cNvGrpSpPr/>
          <p:nvPr userDrawn="1"/>
        </p:nvGrpSpPr>
        <p:grpSpPr>
          <a:xfrm>
            <a:off x="0" y="-819472"/>
            <a:ext cx="9144000" cy="3780000"/>
            <a:chOff x="0" y="-819472"/>
            <a:chExt cx="9144000" cy="3780000"/>
          </a:xfrm>
        </p:grpSpPr>
        <p:pic>
          <p:nvPicPr>
            <p:cNvPr id="22" name="Picture 7"/>
            <p:cNvPicPr>
              <a:picLocks noChangeAspect="1" noChangeArrowheads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0" y="-819472"/>
              <a:ext cx="9144000" cy="37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22" descr="telecom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3439" y="2057028"/>
              <a:ext cx="723900" cy="72390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4" name="Picture 23" descr="OilAndGas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55439" y="2049091"/>
              <a:ext cx="723900" cy="72390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5" name="Picture 24" descr="whale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615852" y="2049091"/>
              <a:ext cx="723900" cy="72390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4" name="Rectangle 25"/>
          <p:cNvSpPr>
            <a:spLocks noChangeArrowheads="1"/>
          </p:cNvSpPr>
          <p:nvPr userDrawn="1"/>
        </p:nvSpPr>
        <p:spPr bwMode="auto">
          <a:xfrm>
            <a:off x="336550" y="6167438"/>
            <a:ext cx="86899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en-US" sz="1000">
                <a:latin typeface="Arial Black" pitchFamily="34" charset="0"/>
              </a:rPr>
              <a:t>Aletheia Pte Ltd		     Hibbard Consulting Pty Ltd	                        Ocean Specialists Inc.		</a:t>
            </a:r>
            <a:endParaRPr lang="en-AU" sz="1000">
              <a:latin typeface="Arial Black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>
            <a:off x="3768725" y="6459538"/>
            <a:ext cx="1058863" cy="292100"/>
          </a:xfrm>
          <a:prstGeom prst="rect">
            <a:avLst/>
          </a:prstGeom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AU"/>
              <a:t>13/08/2008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7025" y="457200"/>
            <a:ext cx="2071688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67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662"/>
            <a:ext cx="8291513" cy="1100138"/>
          </a:xfrm>
        </p:spPr>
        <p:txBody>
          <a:bodyPr/>
          <a:lstStyle>
            <a:lvl1pPr>
              <a:defRPr sz="3600" b="0"/>
            </a:lvl1pPr>
          </a:lstStyle>
          <a:p>
            <a:r>
              <a:rPr lang="en-AU" noProof="0" dirty="0" smtClean="0"/>
              <a:t>Click to edit Master title style</a:t>
            </a:r>
            <a:endParaRPr lang="en-AU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 b="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AU" noProof="0" dirty="0" smtClean="0"/>
              <a:t>Click to edit Master text styles</a:t>
            </a:r>
          </a:p>
          <a:p>
            <a:pPr lvl="1"/>
            <a:r>
              <a:rPr lang="en-AU" noProof="0" dirty="0" smtClean="0"/>
              <a:t>Second level</a:t>
            </a:r>
          </a:p>
          <a:p>
            <a:pPr lvl="2"/>
            <a:r>
              <a:rPr lang="en-AU" noProof="0" dirty="0" smtClean="0"/>
              <a:t>Third level</a:t>
            </a:r>
          </a:p>
          <a:p>
            <a:pPr lvl="3"/>
            <a:r>
              <a:rPr lang="en-AU" noProof="0" dirty="0" smtClean="0"/>
              <a:t>Fourth level</a:t>
            </a:r>
          </a:p>
          <a:p>
            <a:pPr lvl="4"/>
            <a:r>
              <a:rPr lang="en-AU" noProof="0" dirty="0" smtClean="0"/>
              <a:t>Fifth level</a:t>
            </a:r>
            <a:endParaRPr lang="en-AU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5" name="Rectangle 25"/>
          <p:cNvSpPr>
            <a:spLocks noChangeArrowheads="1"/>
          </p:cNvSpPr>
          <p:nvPr userDrawn="1"/>
        </p:nvSpPr>
        <p:spPr bwMode="auto">
          <a:xfrm>
            <a:off x="336550" y="6167438"/>
            <a:ext cx="86899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en-US" sz="1000">
                <a:latin typeface="Arial Black" pitchFamily="34" charset="0"/>
              </a:rPr>
              <a:t>Aletheia Pte Ltd		     Hibbard Consulting Pty Ltd	                        Ocean Specialists Inc.		</a:t>
            </a:r>
            <a:endParaRPr lang="en-AU" sz="1000">
              <a:latin typeface="Arial Black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10"/>
          </p:nvPr>
        </p:nvSpPr>
        <p:spPr>
          <a:xfrm>
            <a:off x="3659188" y="6496050"/>
            <a:ext cx="1241425" cy="255588"/>
          </a:xfrm>
          <a:prstGeom prst="rect">
            <a:avLst/>
          </a:prstGeom>
        </p:spPr>
        <p:txBody>
          <a:bodyPr/>
          <a:lstStyle>
            <a:lvl1pPr>
              <a:defRPr sz="1400" dirty="0" smtClean="0"/>
            </a:lvl1pPr>
          </a:lstStyle>
          <a:p>
            <a:pPr>
              <a:defRPr/>
            </a:pPr>
            <a:r>
              <a:rPr lang="en-AU"/>
              <a:t>13/08/2008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5" name="Rectangle 25"/>
          <p:cNvSpPr>
            <a:spLocks noChangeArrowheads="1"/>
          </p:cNvSpPr>
          <p:nvPr userDrawn="1"/>
        </p:nvSpPr>
        <p:spPr bwMode="auto">
          <a:xfrm>
            <a:off x="336550" y="6167438"/>
            <a:ext cx="86899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en-US" sz="1000">
                <a:latin typeface="Arial Black" pitchFamily="34" charset="0"/>
              </a:rPr>
              <a:t>Aletheia Pte Ltd		     Hibbard Consulting Pty Ltd	                        Ocean Specialists Inc.		</a:t>
            </a:r>
            <a:endParaRPr lang="en-AU" sz="1000">
              <a:latin typeface="Arial Black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10"/>
          </p:nvPr>
        </p:nvSpPr>
        <p:spPr>
          <a:xfrm>
            <a:off x="3841750" y="6454775"/>
            <a:ext cx="1095375" cy="296863"/>
          </a:xfrm>
          <a:prstGeom prst="rect">
            <a:avLst/>
          </a:prstGeom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AU"/>
              <a:t>13/08/2008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91513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AU" dirty="0" smtClean="0"/>
          </a:p>
        </p:txBody>
      </p:sp>
      <p:sp>
        <p:nvSpPr>
          <p:cNvPr id="102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 smtClean="0"/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4140200" y="6491288"/>
            <a:ext cx="8651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fld id="{B3F4FA7A-7912-4C9E-947B-EFFD9D6A91FC}" type="slidenum">
              <a:rPr lang="en-US" sz="1000"/>
              <a:pPr algn="ctr">
                <a:spcBef>
                  <a:spcPct val="50000"/>
                </a:spcBef>
              </a:pPr>
              <a:t>‹#›</a:t>
            </a:fld>
            <a:endParaRPr lang="en-US" sz="1000"/>
          </a:p>
        </p:txBody>
      </p:sp>
      <p:pic>
        <p:nvPicPr>
          <p:cNvPr id="18" name="Picture 10" descr="OSI Logo2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75" y="5984875"/>
            <a:ext cx="1709738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9" name="Group 18"/>
          <p:cNvGrpSpPr/>
          <p:nvPr userDrawn="1"/>
        </p:nvGrpSpPr>
        <p:grpSpPr>
          <a:xfrm>
            <a:off x="0" y="-1"/>
            <a:ext cx="9144001" cy="620148"/>
            <a:chOff x="0" y="-1"/>
            <a:chExt cx="9144001" cy="620148"/>
          </a:xfrm>
        </p:grpSpPr>
        <p:sp>
          <p:nvSpPr>
            <p:cNvPr id="20" name="Rectangle 19"/>
            <p:cNvSpPr/>
            <p:nvPr userDrawn="1"/>
          </p:nvSpPr>
          <p:spPr>
            <a:xfrm>
              <a:off x="0" y="-1"/>
              <a:ext cx="9144000" cy="310663"/>
            </a:xfrm>
            <a:prstGeom prst="rect">
              <a:avLst/>
            </a:prstGeom>
            <a:solidFill>
              <a:srgbClr val="226AB3"/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308276"/>
              <a:ext cx="9144001" cy="91441"/>
            </a:xfrm>
            <a:prstGeom prst="rect">
              <a:avLst/>
            </a:prstGeom>
            <a:solidFill>
              <a:srgbClr val="BDC9E6"/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22" name="Rectangle 21"/>
            <p:cNvSpPr/>
            <p:nvPr/>
          </p:nvSpPr>
          <p:spPr>
            <a:xfrm flipV="1">
              <a:off x="5410182" y="360246"/>
              <a:ext cx="3733819" cy="91087"/>
            </a:xfrm>
            <a:prstGeom prst="rect">
              <a:avLst/>
            </a:prstGeom>
            <a:solidFill>
              <a:srgbClr val="BDC9E6"/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23" name="Rectangle 22"/>
            <p:cNvSpPr/>
            <p:nvPr/>
          </p:nvSpPr>
          <p:spPr>
            <a:xfrm flipV="1">
              <a:off x="5410200" y="440112"/>
              <a:ext cx="3733801" cy="180035"/>
            </a:xfrm>
            <a:prstGeom prst="rect">
              <a:avLst/>
            </a:prstGeom>
            <a:solidFill>
              <a:srgbClr val="BDC9E6">
                <a:alpha val="5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66" r:id="rId8"/>
    <p:sldLayoutId id="2147483667" r:id="rId9"/>
    <p:sldLayoutId id="2147483668" r:id="rId10"/>
    <p:sldLayoutId id="2147483658" r:id="rId11"/>
  </p:sldLayoutIdLst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1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3140968"/>
            <a:ext cx="6019800" cy="1752600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rgbClr val="FFC000"/>
                </a:solidFill>
              </a:rPr>
              <a:t>Wet Demonstrator Objectives</a:t>
            </a:r>
            <a:endParaRPr lang="en-US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566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3886200"/>
          </a:xfrm>
        </p:spPr>
        <p:txBody>
          <a:bodyPr/>
          <a:lstStyle/>
          <a:p>
            <a:r>
              <a:rPr lang="en-US" sz="1800" dirty="0"/>
              <a:t>Each sensor set shall consist of </a:t>
            </a:r>
            <a:r>
              <a:rPr lang="en-US" sz="1800" b="1" dirty="0"/>
              <a:t>one temperature sensor, one pressure sensor, and one three-axis accelerometer </a:t>
            </a:r>
            <a:r>
              <a:rPr lang="en-US" sz="1800" dirty="0"/>
              <a:t>meeting the performance parameters provided in the Functional Requirements.</a:t>
            </a:r>
          </a:p>
          <a:p>
            <a:r>
              <a:rPr lang="en-US" sz="1800" dirty="0"/>
              <a:t>Sensors shall be </a:t>
            </a:r>
            <a:r>
              <a:rPr lang="en-US" sz="1800" b="1" dirty="0"/>
              <a:t>housed in or placed adjacent to a cable body</a:t>
            </a:r>
            <a:r>
              <a:rPr lang="en-US" sz="1800" dirty="0"/>
              <a:t> that matches the </a:t>
            </a:r>
            <a:r>
              <a:rPr lang="en-US" sz="1800" b="1" dirty="0"/>
              <a:t>physical and mechanical characteristics of a repeater housing</a:t>
            </a:r>
            <a:r>
              <a:rPr lang="en-US" sz="1800" dirty="0"/>
              <a:t>.  </a:t>
            </a:r>
          </a:p>
          <a:p>
            <a:r>
              <a:rPr lang="en-US" sz="1800" dirty="0"/>
              <a:t>The submarine </a:t>
            </a:r>
            <a:r>
              <a:rPr lang="en-US" sz="1800" b="1" dirty="0"/>
              <a:t>cable shall be a conventional</a:t>
            </a:r>
            <a:r>
              <a:rPr lang="en-US" sz="1800" dirty="0"/>
              <a:t> </a:t>
            </a:r>
            <a:r>
              <a:rPr lang="en-US" sz="1800" dirty="0" smtClean="0"/>
              <a:t>[12mm], 17mm</a:t>
            </a:r>
            <a:r>
              <a:rPr lang="en-US" sz="1800" dirty="0"/>
              <a:t>, 20mm or 21mm </a:t>
            </a:r>
            <a:r>
              <a:rPr lang="en-US" sz="1800" b="1" dirty="0"/>
              <a:t>type</a:t>
            </a:r>
            <a:r>
              <a:rPr lang="en-US" sz="1800" dirty="0"/>
              <a:t> suitable for the expected deployment conditions such as Lightweight (LW) or Lightweight Protected (LWP), or a cable armor type that is typically used for repeater tails. </a:t>
            </a:r>
          </a:p>
          <a:p>
            <a:r>
              <a:rPr lang="en-US" sz="1800" dirty="0"/>
              <a:t>Power and communications shall be provided to the sensors.  Note, however, that the </a:t>
            </a:r>
            <a:r>
              <a:rPr lang="en-US" sz="1800" b="1" dirty="0"/>
              <a:t>power feeding and communications methods are </a:t>
            </a:r>
            <a:r>
              <a:rPr lang="en-US" sz="1800" b="1" u="sng" dirty="0"/>
              <a:t>not</a:t>
            </a:r>
            <a:r>
              <a:rPr lang="en-US" sz="1800" b="1" dirty="0"/>
              <a:t> required</a:t>
            </a:r>
            <a:r>
              <a:rPr lang="en-US" sz="1800" dirty="0"/>
              <a:t> to be similar to a conventional cable system and may be specific to the wet test.  </a:t>
            </a:r>
          </a:p>
          <a:p>
            <a:r>
              <a:rPr lang="en-US" sz="1800" i="1" dirty="0" smtClean="0"/>
              <a:t>Note</a:t>
            </a:r>
            <a:r>
              <a:rPr lang="en-US" sz="1800" i="1" dirty="0"/>
              <a:t>:  It is expected that each supplier will demonstrate full integration of the sensors into their repeaters through appropriate qualification and sea trials at a later stage of development.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14209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Configuration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078851"/>
            <a:ext cx="7495728" cy="35006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542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to Observatory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The wet test will be laid in an area of seabed supported by a cabled </a:t>
            </a:r>
            <a:r>
              <a:rPr lang="en-US" sz="1800" dirty="0" smtClean="0"/>
              <a:t>observatory</a:t>
            </a:r>
          </a:p>
          <a:p>
            <a:r>
              <a:rPr lang="en-US" sz="1800" dirty="0"/>
              <a:t>The observatory shall agree to make the data from the wet test available to interested parties for review and </a:t>
            </a:r>
            <a:r>
              <a:rPr lang="en-US" sz="1800" dirty="0" smtClean="0"/>
              <a:t>verification</a:t>
            </a:r>
          </a:p>
          <a:p>
            <a:r>
              <a:rPr lang="en-US" sz="1800" dirty="0"/>
              <a:t>The wet test shall include a suitable wet-mate connector for connection to a cable observatory.  </a:t>
            </a:r>
          </a:p>
          <a:p>
            <a:r>
              <a:rPr lang="en-US" sz="1800" dirty="0"/>
              <a:t>The wet test shall include any necessary adaptation to convert power received from the cabled observatory to power needed for the sensors.</a:t>
            </a:r>
          </a:p>
          <a:p>
            <a:r>
              <a:rPr lang="en-US" sz="1800" dirty="0"/>
              <a:t>The wet test shall include any necessary adaptation to connect the sensors and the wet test system to the communications interface provided by the cabled observatory.  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51219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3886200"/>
          </a:xfrm>
        </p:spPr>
        <p:txBody>
          <a:bodyPr/>
          <a:lstStyle/>
          <a:p>
            <a:r>
              <a:rPr lang="en-US" sz="1800" dirty="0"/>
              <a:t>The wet test shall be laid using conventional cable lay </a:t>
            </a:r>
            <a:r>
              <a:rPr lang="en-US" sz="1800" dirty="0" smtClean="0"/>
              <a:t>equipment</a:t>
            </a:r>
          </a:p>
          <a:p>
            <a:r>
              <a:rPr lang="en-US" sz="1800" dirty="0"/>
              <a:t>At least one sensor location shall be visually inspected by ROV after installation</a:t>
            </a:r>
            <a:r>
              <a:rPr lang="en-US" sz="1800" dirty="0" smtClean="0"/>
              <a:t>.</a:t>
            </a:r>
          </a:p>
          <a:p>
            <a:r>
              <a:rPr lang="en-US" sz="1800" dirty="0"/>
              <a:t>The wet test cable will be laid at typical speed for repeater installation. No attempt will be made to reduce loads on the instrument housing.</a:t>
            </a:r>
          </a:p>
        </p:txBody>
      </p:sp>
    </p:spTree>
    <p:extLst>
      <p:ext uri="{BB962C8B-B14F-4D97-AF65-F5344CB8AC3E}">
        <p14:creationId xmlns:p14="http://schemas.microsoft.com/office/powerpoint/2010/main" val="701860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for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All sensors operational following installation</a:t>
            </a:r>
          </a:p>
          <a:p>
            <a:pPr lvl="0"/>
            <a:r>
              <a:rPr lang="en-US" dirty="0"/>
              <a:t>99.99% availability of sensor data over test period</a:t>
            </a:r>
          </a:p>
          <a:p>
            <a:pPr lvl="0"/>
            <a:r>
              <a:rPr lang="en-US" dirty="0"/>
              <a:t>No more than one sensor of each type failing over a six month period</a:t>
            </a:r>
          </a:p>
          <a:p>
            <a:pPr lvl="0"/>
            <a:r>
              <a:rPr lang="en-US" dirty="0"/>
              <a:t>Successful validation of sensor data based on agreed qualitative and quantitative criteria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2203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3886200"/>
          </a:xfrm>
        </p:spPr>
        <p:txBody>
          <a:bodyPr/>
          <a:lstStyle/>
          <a:p>
            <a:r>
              <a:rPr lang="en-US" dirty="0" smtClean="0"/>
              <a:t>Representative Mechanical Design</a:t>
            </a:r>
          </a:p>
          <a:p>
            <a:pPr lvl="1"/>
            <a:r>
              <a:rPr lang="en-US" dirty="0" smtClean="0"/>
              <a:t>Real repeater housing</a:t>
            </a:r>
          </a:p>
          <a:p>
            <a:pPr lvl="1"/>
            <a:r>
              <a:rPr lang="en-US" dirty="0" smtClean="0"/>
              <a:t>Sensor attachment to housing or cable</a:t>
            </a:r>
            <a:endParaRPr lang="en-US" dirty="0"/>
          </a:p>
          <a:p>
            <a:r>
              <a:rPr lang="en-US" dirty="0" smtClean="0"/>
              <a:t>No Specific Electrical Power Requirements</a:t>
            </a:r>
          </a:p>
          <a:p>
            <a:pPr lvl="1"/>
            <a:r>
              <a:rPr lang="en-US" dirty="0" smtClean="0"/>
              <a:t>Does not require repeater power supply</a:t>
            </a:r>
          </a:p>
          <a:p>
            <a:pPr lvl="1"/>
            <a:r>
              <a:rPr lang="en-US" dirty="0" smtClean="0"/>
              <a:t>Any convenient method can be used</a:t>
            </a:r>
            <a:endParaRPr lang="en-US" dirty="0"/>
          </a:p>
          <a:p>
            <a:r>
              <a:rPr lang="en-US" dirty="0" smtClean="0"/>
              <a:t>No Specific Communications Requirements</a:t>
            </a:r>
          </a:p>
          <a:p>
            <a:pPr lvl="1"/>
            <a:r>
              <a:rPr lang="en-US" dirty="0" smtClean="0"/>
              <a:t>Does not require integration to optical line</a:t>
            </a:r>
          </a:p>
          <a:p>
            <a:pPr lvl="1"/>
            <a:r>
              <a:rPr lang="en-US" dirty="0" smtClean="0"/>
              <a:t>Any convenient method can be used</a:t>
            </a:r>
          </a:p>
        </p:txBody>
      </p:sp>
    </p:spTree>
    <p:extLst>
      <p:ext uri="{BB962C8B-B14F-4D97-AF65-F5344CB8AC3E}">
        <p14:creationId xmlns:p14="http://schemas.microsoft.com/office/powerpoint/2010/main" val="15117145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for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All sensors operational following installation</a:t>
            </a:r>
          </a:p>
          <a:p>
            <a:pPr lvl="0"/>
            <a:r>
              <a:rPr lang="en-US" dirty="0"/>
              <a:t>99.99% availability of sensor data over test period</a:t>
            </a:r>
          </a:p>
          <a:p>
            <a:pPr lvl="0"/>
            <a:r>
              <a:rPr lang="en-US" dirty="0"/>
              <a:t>No more than one sensor of each type failing over a six month period</a:t>
            </a:r>
          </a:p>
          <a:p>
            <a:pPr lvl="0"/>
            <a:r>
              <a:rPr lang="en-US" dirty="0"/>
              <a:t>Successful validation of sensor data based on agreed qualitative and quantitative criteria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8890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requirements need to be modified?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two requirements for the wet demonstrator are intended to simulate a repeatered telecom system</a:t>
            </a:r>
          </a:p>
          <a:p>
            <a:r>
              <a:rPr lang="en-US" dirty="0" smtClean="0"/>
              <a:t>A repeater or repeater-like housing is required, as is the ability to terminate the cable onto this housing</a:t>
            </a:r>
          </a:p>
          <a:p>
            <a:r>
              <a:rPr lang="en-US" dirty="0" smtClean="0"/>
              <a:t>Relaxing or removing the first two requirements would allow alternative mechanical designs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282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Revised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2237978"/>
          </a:xfrm>
        </p:spPr>
        <p:txBody>
          <a:bodyPr/>
          <a:lstStyle/>
          <a:p>
            <a:pPr lvl="0"/>
            <a:r>
              <a:rPr lang="en-US" dirty="0">
                <a:solidFill>
                  <a:srgbClr val="FF0000"/>
                </a:solidFill>
              </a:rPr>
              <a:t>Sensors can be </a:t>
            </a:r>
            <a:r>
              <a:rPr lang="en-US" dirty="0" smtClean="0">
                <a:solidFill>
                  <a:srgbClr val="FF0000"/>
                </a:solidFill>
              </a:rPr>
              <a:t>deployed on an instrument platform of any convenient design</a:t>
            </a:r>
          </a:p>
          <a:p>
            <a:pPr lvl="0"/>
            <a:r>
              <a:rPr lang="en-US" dirty="0" smtClean="0">
                <a:solidFill>
                  <a:srgbClr val="FF0000"/>
                </a:solidFill>
              </a:rPr>
              <a:t>Deployment assumes good weather, careful handling</a:t>
            </a:r>
            <a:endParaRPr lang="en-US" dirty="0">
              <a:solidFill>
                <a:srgbClr val="FF0000"/>
              </a:solidFill>
            </a:endParaRPr>
          </a:p>
          <a:p>
            <a:pPr lvl="0"/>
            <a:r>
              <a:rPr lang="en-US" dirty="0" smtClean="0"/>
              <a:t>Data </a:t>
            </a:r>
            <a:r>
              <a:rPr lang="en-US" dirty="0"/>
              <a:t>can be collected and transmitted to </a:t>
            </a:r>
            <a:r>
              <a:rPr lang="en-US" dirty="0" smtClean="0"/>
              <a:t>shore</a:t>
            </a:r>
            <a:endParaRPr lang="en-US" dirty="0"/>
          </a:p>
          <a:p>
            <a:pPr lvl="0"/>
            <a:r>
              <a:rPr lang="en-US" dirty="0"/>
              <a:t>Data will provide value to science, and </a:t>
            </a:r>
          </a:p>
          <a:p>
            <a:pPr lvl="0"/>
            <a:r>
              <a:rPr lang="en-US" dirty="0"/>
              <a:t>The system can continue to operate for months or years.  </a:t>
            </a:r>
          </a:p>
        </p:txBody>
      </p:sp>
    </p:spTree>
    <p:extLst>
      <p:ext uri="{BB962C8B-B14F-4D97-AF65-F5344CB8AC3E}">
        <p14:creationId xmlns:p14="http://schemas.microsoft.com/office/powerpoint/2010/main" val="5851462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Revised Development Effort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888" y="1487016"/>
            <a:ext cx="8229600" cy="3886200"/>
          </a:xfrm>
        </p:spPr>
        <p:txBody>
          <a:bodyPr/>
          <a:lstStyle/>
          <a:p>
            <a:r>
              <a:rPr lang="en-US" dirty="0" smtClean="0"/>
              <a:t>Off-the-Shelf</a:t>
            </a:r>
          </a:p>
          <a:p>
            <a:pPr lvl="1"/>
            <a:r>
              <a:rPr lang="en-US" dirty="0" smtClean="0"/>
              <a:t>Sensors</a:t>
            </a:r>
          </a:p>
          <a:p>
            <a:pPr lvl="1"/>
            <a:r>
              <a:rPr lang="en-US" dirty="0" smtClean="0"/>
              <a:t>Serial converters</a:t>
            </a:r>
          </a:p>
          <a:p>
            <a:pPr lvl="1"/>
            <a:r>
              <a:rPr lang="en-US" dirty="0" smtClean="0"/>
              <a:t>Optical </a:t>
            </a:r>
            <a:r>
              <a:rPr lang="en-US" dirty="0" err="1" smtClean="0"/>
              <a:t>ethernet</a:t>
            </a:r>
            <a:r>
              <a:rPr lang="en-US" dirty="0" smtClean="0"/>
              <a:t> links</a:t>
            </a:r>
          </a:p>
          <a:p>
            <a:pPr lvl="1"/>
            <a:r>
              <a:rPr lang="en-US" dirty="0"/>
              <a:t>Housings</a:t>
            </a:r>
          </a:p>
          <a:p>
            <a:r>
              <a:rPr lang="en-US" dirty="0" smtClean="0"/>
              <a:t>Re-use Existing Bespoke Designs</a:t>
            </a:r>
          </a:p>
          <a:p>
            <a:pPr lvl="1"/>
            <a:r>
              <a:rPr lang="en-US" dirty="0" smtClean="0"/>
              <a:t>DC-DC converters</a:t>
            </a:r>
          </a:p>
          <a:p>
            <a:pPr lvl="1"/>
            <a:r>
              <a:rPr lang="en-US" dirty="0" smtClean="0"/>
              <a:t>Cable termination</a:t>
            </a:r>
          </a:p>
          <a:p>
            <a:r>
              <a:rPr lang="en-US" dirty="0" smtClean="0"/>
              <a:t>Potential Suppliers</a:t>
            </a:r>
          </a:p>
          <a:p>
            <a:pPr lvl="1"/>
            <a:r>
              <a:rPr lang="en-US" dirty="0"/>
              <a:t>Telecom system suppliers</a:t>
            </a:r>
          </a:p>
          <a:p>
            <a:pPr lvl="1"/>
            <a:r>
              <a:rPr lang="en-US" dirty="0"/>
              <a:t>Systems integrators</a:t>
            </a:r>
          </a:p>
          <a:p>
            <a:pPr lvl="1"/>
            <a:r>
              <a:rPr lang="en-US" dirty="0"/>
              <a:t>Ocean observatory engineering teams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874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Brief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Functional Requirements First Draft		July 2014</a:t>
            </a:r>
          </a:p>
          <a:p>
            <a:r>
              <a:rPr lang="en-US" dirty="0" smtClean="0"/>
              <a:t>Wet Demonstrator Scope First Draft		July 2014</a:t>
            </a:r>
          </a:p>
          <a:p>
            <a:r>
              <a:rPr lang="en-US" dirty="0" smtClean="0"/>
              <a:t>Singapore Workshop Discussions		Oct 2014</a:t>
            </a:r>
          </a:p>
          <a:p>
            <a:r>
              <a:rPr lang="en-US" dirty="0" smtClean="0"/>
              <a:t>General Requirements Draft to ITU		Feb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482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Revised Engineering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trike="sngStrike" dirty="0">
                <a:solidFill>
                  <a:srgbClr val="FF0000"/>
                </a:solidFill>
              </a:rPr>
              <a:t>Sensors can be integrated into the cable system; </a:t>
            </a:r>
          </a:p>
          <a:p>
            <a:pPr lvl="0"/>
            <a:r>
              <a:rPr lang="en-US" strike="sngStrike" dirty="0">
                <a:solidFill>
                  <a:srgbClr val="FF0000"/>
                </a:solidFill>
              </a:rPr>
              <a:t>Sensors can survive deployment stresses; </a:t>
            </a:r>
          </a:p>
          <a:p>
            <a:pPr lvl="0"/>
            <a:r>
              <a:rPr lang="en-US" dirty="0"/>
              <a:t>Data can be collected and transmitted to shore; </a:t>
            </a:r>
          </a:p>
          <a:p>
            <a:pPr lvl="0"/>
            <a:r>
              <a:rPr lang="en-US" dirty="0"/>
              <a:t>Data will provide value to science, and </a:t>
            </a:r>
          </a:p>
          <a:p>
            <a:pPr lvl="0"/>
            <a:r>
              <a:rPr lang="en-US" dirty="0"/>
              <a:t>The system can continue to operate for months or years.  </a:t>
            </a:r>
          </a:p>
        </p:txBody>
      </p:sp>
    </p:spTree>
    <p:extLst>
      <p:ext uri="{BB962C8B-B14F-4D97-AF65-F5344CB8AC3E}">
        <p14:creationId xmlns:p14="http://schemas.microsoft.com/office/powerpoint/2010/main" val="2888698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Wet demonstrator requires development of mechanical interface to a repeater</a:t>
            </a:r>
          </a:p>
          <a:p>
            <a:r>
              <a:rPr lang="en-US" dirty="0" smtClean="0"/>
              <a:t>Wet demonstrator does not require electrical or optical integration</a:t>
            </a:r>
          </a:p>
          <a:p>
            <a:r>
              <a:rPr lang="en-US" dirty="0" smtClean="0"/>
              <a:t>Efforts to engage industry are ongoing</a:t>
            </a:r>
          </a:p>
          <a:p>
            <a:r>
              <a:rPr lang="en-US" dirty="0" smtClean="0"/>
              <a:t>Alternative approaches would diminish the value of the Wet Demonstrator</a:t>
            </a:r>
          </a:p>
        </p:txBody>
      </p:sp>
    </p:spTree>
    <p:extLst>
      <p:ext uri="{BB962C8B-B14F-4D97-AF65-F5344CB8AC3E}">
        <p14:creationId xmlns:p14="http://schemas.microsoft.com/office/powerpoint/2010/main" val="824489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Submission to ITU SG15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3096344"/>
          </a:xfrm>
        </p:spPr>
        <p:txBody>
          <a:bodyPr/>
          <a:lstStyle/>
          <a:p>
            <a:r>
              <a:rPr lang="en-US" dirty="0" smtClean="0"/>
              <a:t>Establishes criteria for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ensor performance</a:t>
            </a:r>
          </a:p>
          <a:p>
            <a:pPr lvl="1"/>
            <a:r>
              <a:rPr lang="en-US" dirty="0" smtClean="0"/>
              <a:t>General capabilities:  reliability, design life, environment, repair</a:t>
            </a:r>
          </a:p>
          <a:p>
            <a:pPr lvl="1"/>
            <a:r>
              <a:rPr lang="en-US" dirty="0" smtClean="0"/>
              <a:t>Operational requirements:  error rate, latency, calibration, management</a:t>
            </a:r>
          </a:p>
          <a:p>
            <a:r>
              <a:rPr lang="en-US" dirty="0" smtClean="0"/>
              <a:t>Does NOT impose requirements on:</a:t>
            </a:r>
          </a:p>
          <a:p>
            <a:pPr lvl="1"/>
            <a:r>
              <a:rPr lang="en-US" dirty="0" smtClean="0"/>
              <a:t>Power delivery</a:t>
            </a:r>
          </a:p>
          <a:p>
            <a:pPr lvl="1"/>
            <a:r>
              <a:rPr lang="en-US" dirty="0" smtClean="0"/>
              <a:t>Communications</a:t>
            </a:r>
          </a:p>
          <a:p>
            <a:pPr lvl="1"/>
            <a:r>
              <a:rPr lang="en-US" dirty="0" smtClean="0"/>
              <a:t>How to build </a:t>
            </a:r>
            <a:r>
              <a:rPr lang="en-US" dirty="0" smtClean="0"/>
              <a:t>it</a:t>
            </a:r>
          </a:p>
          <a:p>
            <a:r>
              <a:rPr lang="en-GB" i="1" dirty="0" smtClean="0"/>
              <a:t>“Compliance </a:t>
            </a:r>
            <a:r>
              <a:rPr lang="en-GB" i="1" dirty="0"/>
              <a:t>with this Recommendation is voluntary</a:t>
            </a:r>
            <a:r>
              <a:rPr lang="en-GB" i="1" dirty="0" smtClean="0"/>
              <a:t>.”</a:t>
            </a:r>
            <a:endParaRPr lang="en-US" i="1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5047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b="1" dirty="0"/>
              <a:t>Features of a sensor-enabled submarine cable system</a:t>
            </a:r>
            <a:r>
              <a:rPr lang="en-US" sz="2400" b="1" dirty="0"/>
              <a:t/>
            </a:r>
            <a:br>
              <a:rPr lang="en-US" sz="2400" b="1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3886200"/>
          </a:xfrm>
        </p:spPr>
        <p:txBody>
          <a:bodyPr/>
          <a:lstStyle/>
          <a:p>
            <a:pPr hangingPunct="0"/>
            <a:r>
              <a:rPr lang="en-GB" sz="1800" dirty="0" smtClean="0"/>
              <a:t>A </a:t>
            </a:r>
            <a:r>
              <a:rPr lang="en-GB" sz="1800" dirty="0"/>
              <a:t>sensor-enabled submarine cable system incorporates temperature, pressure and three-axis acceleration sensors at regular intervals along the cable.  </a:t>
            </a:r>
            <a:r>
              <a:rPr lang="en-GB" sz="1800" b="1" dirty="0"/>
              <a:t>Sensor sets are nominally</a:t>
            </a:r>
            <a:r>
              <a:rPr lang="en-GB" sz="1800" dirty="0"/>
              <a:t> located </a:t>
            </a:r>
            <a:r>
              <a:rPr lang="en-GB" sz="1800" b="1" dirty="0"/>
              <a:t>once per repeater span</a:t>
            </a:r>
            <a:r>
              <a:rPr lang="en-GB" sz="1800" dirty="0"/>
              <a:t>, however other arrangements may be considered.  Sensor sets shall be </a:t>
            </a:r>
            <a:r>
              <a:rPr lang="en-GB" sz="1800" b="1" dirty="0"/>
              <a:t>no more than 150 km apart</a:t>
            </a:r>
            <a:r>
              <a:rPr lang="en-GB" sz="1800" dirty="0"/>
              <a:t>.</a:t>
            </a:r>
            <a:endParaRPr lang="en-US" sz="1800" dirty="0"/>
          </a:p>
          <a:p>
            <a:pPr hangingPunct="0"/>
            <a:r>
              <a:rPr lang="en-GB" sz="1800" dirty="0"/>
              <a:t>The system shall provide </a:t>
            </a:r>
            <a:r>
              <a:rPr lang="en-GB" sz="1800" b="1" dirty="0"/>
              <a:t>continuous power</a:t>
            </a:r>
            <a:r>
              <a:rPr lang="en-GB" sz="1800" dirty="0"/>
              <a:t> for the sensors and </a:t>
            </a:r>
            <a:r>
              <a:rPr lang="en-GB" sz="1800" b="1" dirty="0"/>
              <a:t>a means of transmitting data</a:t>
            </a:r>
            <a:r>
              <a:rPr lang="en-GB" sz="1800" dirty="0"/>
              <a:t> to one or more shore stations.  </a:t>
            </a:r>
            <a:endParaRPr lang="en-US" sz="1800" dirty="0"/>
          </a:p>
          <a:p>
            <a:pPr hangingPunct="0"/>
            <a:r>
              <a:rPr lang="en-GB" sz="1800" dirty="0" smtClean="0"/>
              <a:t>The </a:t>
            </a:r>
            <a:r>
              <a:rPr lang="en-GB" sz="1800" dirty="0"/>
              <a:t>presence of sensors shall not preclude the use of branches, fixed OADM or ROADM.  To the extent feasible, branch cable segments should also be equipped with sensors.  </a:t>
            </a:r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7847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b="1" dirty="0"/>
              <a:t>Capabilities of a sensor-enabled cable system</a:t>
            </a:r>
            <a:r>
              <a:rPr lang="en-US" sz="2400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3886200"/>
          </a:xfrm>
        </p:spPr>
        <p:txBody>
          <a:bodyPr/>
          <a:lstStyle/>
          <a:p>
            <a:r>
              <a:rPr lang="en-GB" sz="1800" dirty="0"/>
              <a:t>The presence of sensors and the sensor subsystem shall have </a:t>
            </a:r>
            <a:r>
              <a:rPr lang="en-GB" sz="1800" b="1" dirty="0"/>
              <a:t>no </a:t>
            </a:r>
            <a:r>
              <a:rPr lang="en-GB" sz="1800" b="1" u="sng" dirty="0"/>
              <a:t>net</a:t>
            </a:r>
            <a:r>
              <a:rPr lang="en-GB" sz="1800" b="1" dirty="0"/>
              <a:t> impact on the performance of telecommunications functions</a:t>
            </a:r>
            <a:r>
              <a:rPr lang="en-GB" sz="1800" dirty="0"/>
              <a:t>.  Any allocation to the system performance budget resulting from the sensors or sensor subsystem shall be identified. </a:t>
            </a:r>
            <a:endParaRPr lang="en-GB" sz="1800" dirty="0" smtClean="0"/>
          </a:p>
          <a:p>
            <a:r>
              <a:rPr lang="en-GB" sz="1800" dirty="0"/>
              <a:t>The addition of sensors and the sensor subsystem shall have </a:t>
            </a:r>
            <a:r>
              <a:rPr lang="en-GB" sz="1800" b="1" dirty="0"/>
              <a:t>negligible impact on the availability of telecommunications functions</a:t>
            </a:r>
            <a:r>
              <a:rPr lang="en-GB" sz="1800" dirty="0"/>
              <a:t>.  Any unavailability resulting from the presence of the sensors and sensor subsystem shall be identified. </a:t>
            </a:r>
            <a:endParaRPr lang="en-GB" sz="1800" dirty="0" smtClean="0"/>
          </a:p>
          <a:p>
            <a:r>
              <a:rPr lang="en-GB" sz="1800" dirty="0"/>
              <a:t>The design life of the sensor subsystem shall be </a:t>
            </a:r>
            <a:r>
              <a:rPr lang="en-GB" sz="1800" b="1" dirty="0"/>
              <a:t>ten years </a:t>
            </a:r>
            <a:r>
              <a:rPr lang="en-GB" sz="1800" dirty="0"/>
              <a:t>or greater.  </a:t>
            </a:r>
            <a:endParaRPr lang="en-US" sz="1800" dirty="0"/>
          </a:p>
          <a:p>
            <a:r>
              <a:rPr lang="en-GB" sz="1800" b="1" dirty="0" smtClean="0"/>
              <a:t>Sensor </a:t>
            </a:r>
            <a:r>
              <a:rPr lang="en-GB" sz="1800" b="1" dirty="0"/>
              <a:t>failures </a:t>
            </a:r>
            <a:r>
              <a:rPr lang="en-GB" sz="1800" dirty="0"/>
              <a:t>or sensor subsystem failures that have no affect on telecommunications functions </a:t>
            </a:r>
            <a:r>
              <a:rPr lang="en-GB" sz="1800" b="1" dirty="0"/>
              <a:t>will not be repaired</a:t>
            </a:r>
            <a:r>
              <a:rPr lang="en-GB" sz="1800" dirty="0"/>
              <a:t>. </a:t>
            </a:r>
            <a:endParaRPr lang="en-GB" sz="1800" dirty="0" smtClean="0"/>
          </a:p>
          <a:p>
            <a:r>
              <a:rPr lang="en-GB" sz="1800" dirty="0"/>
              <a:t>The sensors and sensor subsystem shall be compatible with </a:t>
            </a:r>
            <a:r>
              <a:rPr lang="en-GB" sz="1800" b="1" dirty="0"/>
              <a:t>conventional installation methods</a:t>
            </a:r>
            <a:r>
              <a:rPr lang="en-GB" sz="1800" dirty="0"/>
              <a:t> including, but not limited to, cable transport, cable and repeater storage on vessels, linear cable engines, three meter sheaves, plough burial, ROV burial and jetting.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53576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Wet Demonstrator Objectives -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3886200"/>
          </a:xfrm>
        </p:spPr>
        <p:txBody>
          <a:bodyPr/>
          <a:lstStyle/>
          <a:p>
            <a:pPr lvl="0"/>
            <a:r>
              <a:rPr lang="en-US" dirty="0"/>
              <a:t>Demonstrate the ability of sensors to be installed as part of a submarine telecommunications system</a:t>
            </a:r>
          </a:p>
          <a:p>
            <a:pPr lvl="0"/>
            <a:r>
              <a:rPr lang="en-US" dirty="0"/>
              <a:t>Demonstrate the accuracy and usefulness of the sensor data when the sensors are deployed in a realistic manner</a:t>
            </a:r>
          </a:p>
          <a:p>
            <a:pPr lvl="0"/>
            <a:r>
              <a:rPr lang="en-US" dirty="0"/>
              <a:t>Prove the assumptions related to sensor orientation and direction when laid as part of a cable </a:t>
            </a:r>
            <a:r>
              <a:rPr lang="en-US" dirty="0" smtClean="0"/>
              <a:t>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986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Wet Demonstrator Objectives - JTF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Provide baseline requirements that will facilitate continued </a:t>
            </a:r>
            <a:r>
              <a:rPr lang="en-US" dirty="0" smtClean="0"/>
              <a:t>discussion</a:t>
            </a:r>
            <a:endParaRPr lang="en-US" dirty="0"/>
          </a:p>
          <a:p>
            <a:pPr lvl="0"/>
            <a:r>
              <a:rPr lang="en-US" dirty="0"/>
              <a:t>Maintain and strengthen interaction between interested parties</a:t>
            </a:r>
          </a:p>
          <a:p>
            <a:pPr lvl="0"/>
            <a:r>
              <a:rPr lang="en-US" dirty="0" smtClean="0"/>
              <a:t>Establish </a:t>
            </a:r>
            <a:r>
              <a:rPr lang="en-US" dirty="0"/>
              <a:t>credibility needed to solicit more substantial resources from governments, NGOs, and industry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807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Wet Demonstrator Objectives - Suppliers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Encourage system suppliers to allocate modest resources to early development stages</a:t>
            </a:r>
          </a:p>
          <a:p>
            <a:pPr lvl="0"/>
            <a:r>
              <a:rPr lang="en-US" dirty="0" smtClean="0"/>
              <a:t>Allow system suppliers to consider suitability of existing product lines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554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Wet Demonstrator Engineering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Sensors can be integrated into the cable system; </a:t>
            </a:r>
          </a:p>
          <a:p>
            <a:pPr lvl="0"/>
            <a:r>
              <a:rPr lang="en-US" dirty="0"/>
              <a:t>Sensors can survive deployment stresses; </a:t>
            </a:r>
          </a:p>
          <a:p>
            <a:pPr lvl="0"/>
            <a:r>
              <a:rPr lang="en-US" dirty="0"/>
              <a:t>Data can be collected and transmitted to shore; </a:t>
            </a:r>
          </a:p>
          <a:p>
            <a:pPr lvl="0"/>
            <a:r>
              <a:rPr lang="en-US" dirty="0"/>
              <a:t>Data will provide value to science, and </a:t>
            </a:r>
          </a:p>
          <a:p>
            <a:pPr lvl="0"/>
            <a:r>
              <a:rPr lang="en-US" dirty="0"/>
              <a:t>The system can continue to operate for months or years.  </a:t>
            </a:r>
          </a:p>
        </p:txBody>
      </p:sp>
    </p:spTree>
    <p:extLst>
      <p:ext uri="{BB962C8B-B14F-4D97-AF65-F5344CB8AC3E}">
        <p14:creationId xmlns:p14="http://schemas.microsoft.com/office/powerpoint/2010/main" val="307383711"/>
      </p:ext>
    </p:extLst>
  </p:cSld>
  <p:clrMapOvr>
    <a:masterClrMapping/>
  </p:clrMapOvr>
</p:sld>
</file>

<file path=ppt/theme/theme1.xml><?xml version="1.0" encoding="utf-8"?>
<a:theme xmlns:a="http://schemas.openxmlformats.org/drawingml/2006/main" name="OSI template">
  <a:themeElements>
    <a:clrScheme name="Aletheia template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Aletheia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etheia template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etheia template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etheia template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etheia template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etheia template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etheia template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etheia template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etheia template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etheia template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etheia template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etheia template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etheia template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B5FCB45AE39849B109A7D86B4994DD" ma:contentTypeVersion="1" ma:contentTypeDescription="Create a new document." ma:contentTypeScope="" ma:versionID="c2afccde9f5383d81cfc8458655e820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49B7C94-EC6F-449E-ACCF-BB2A3EB00F06}"/>
</file>

<file path=customXml/itemProps2.xml><?xml version="1.0" encoding="utf-8"?>
<ds:datastoreItem xmlns:ds="http://schemas.openxmlformats.org/officeDocument/2006/customXml" ds:itemID="{AA807D0C-2050-425D-B10B-40F5DBC7997D}"/>
</file>

<file path=customXml/itemProps3.xml><?xml version="1.0" encoding="utf-8"?>
<ds:datastoreItem xmlns:ds="http://schemas.openxmlformats.org/officeDocument/2006/customXml" ds:itemID="{4EC0EFE1-7F71-4CD9-B1A6-9154080C80FE}"/>
</file>

<file path=docProps/app.xml><?xml version="1.0" encoding="utf-8"?>
<Properties xmlns="http://schemas.openxmlformats.org/officeDocument/2006/extended-properties" xmlns:vt="http://schemas.openxmlformats.org/officeDocument/2006/docPropsVTypes">
  <Template>OSI template</Template>
  <TotalTime>9697</TotalTime>
  <Words>1169</Words>
  <Application>Microsoft Macintosh PowerPoint</Application>
  <PresentationFormat>On-screen Show (4:3)</PresentationFormat>
  <Paragraphs>114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Arial Black</vt:lpstr>
      <vt:lpstr>Times New Roman</vt:lpstr>
      <vt:lpstr>Wingdings</vt:lpstr>
      <vt:lpstr>OSI template</vt:lpstr>
      <vt:lpstr>PowerPoint Presentation</vt:lpstr>
      <vt:lpstr>A Brief History</vt:lpstr>
      <vt:lpstr>Submission to ITU SG15</vt:lpstr>
      <vt:lpstr>Features of a sensor-enabled submarine cable system </vt:lpstr>
      <vt:lpstr>Capabilities of a sensor-enabled cable system </vt:lpstr>
      <vt:lpstr>Wet Demonstrator Objectives - Science</vt:lpstr>
      <vt:lpstr>Wet Demonstrator Objectives - JTF</vt:lpstr>
      <vt:lpstr>Wet Demonstrator Objectives - Suppliers</vt:lpstr>
      <vt:lpstr>Wet Demonstrator Engineering Goals</vt:lpstr>
      <vt:lpstr>Configuration Requirements</vt:lpstr>
      <vt:lpstr>Basic Configuration</vt:lpstr>
      <vt:lpstr>Connection to Observatory</vt:lpstr>
      <vt:lpstr>Installation</vt:lpstr>
      <vt:lpstr>Criteria for Success</vt:lpstr>
      <vt:lpstr>Summary</vt:lpstr>
      <vt:lpstr>Criteria for Success</vt:lpstr>
      <vt:lpstr>Do requirements need to be modified?</vt:lpstr>
      <vt:lpstr>Revised Requirements</vt:lpstr>
      <vt:lpstr>Revised Development Effort</vt:lpstr>
      <vt:lpstr>Revised Engineering Goals</vt:lpstr>
      <vt:lpstr>Conclusions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ACPL study – O&amp;G market</dc:title>
  <dc:subject>Part 2 - Planning Phase</dc:subject>
  <dc:creator>Pierre</dc:creator>
  <cp:lastModifiedBy>Stephen Lentz</cp:lastModifiedBy>
  <cp:revision>226</cp:revision>
  <cp:lastPrinted>2015-07-17T16:15:42Z</cp:lastPrinted>
  <dcterms:created xsi:type="dcterms:W3CDTF">2015-02-10T10:57:58Z</dcterms:created>
  <dcterms:modified xsi:type="dcterms:W3CDTF">2016-04-18T02:36:55Z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  <property fmtid="{D5CDD505-2E9C-101B-9397-08002B2CF9AE}" pid="3" name="ContentTypeId">
    <vt:lpwstr>0x010100A9B5FCB45AE39849B109A7D86B4994DD</vt:lpwstr>
  </property>
</Properties>
</file>