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8" r:id="rId3"/>
    <p:sldId id="274" r:id="rId4"/>
    <p:sldId id="269" r:id="rId5"/>
    <p:sldId id="270" r:id="rId6"/>
    <p:sldId id="272" r:id="rId7"/>
    <p:sldId id="271" r:id="rId8"/>
    <p:sldId id="27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57" autoAdjust="0"/>
    <p:restoredTop sz="94653"/>
  </p:normalViewPr>
  <p:slideViewPr>
    <p:cSldViewPr snapToObjects="1" showGuides="1">
      <p:cViewPr>
        <p:scale>
          <a:sx n="70" d="100"/>
          <a:sy n="70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aurie.doyle@nokia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086969"/>
          </a:xfrm>
        </p:spPr>
        <p:txBody>
          <a:bodyPr>
            <a:noAutofit/>
          </a:bodyPr>
          <a:lstStyle/>
          <a:p>
            <a:r>
              <a:rPr lang="en-US" sz="2800" dirty="0"/>
              <a:t>5th </a:t>
            </a:r>
            <a:r>
              <a:rPr lang="en-US" sz="2800" dirty="0" smtClean="0"/>
              <a:t>Workshop </a:t>
            </a:r>
            <a:r>
              <a:rPr lang="en-US" sz="2800" dirty="0"/>
              <a:t>on "SMART Cable Systems: Latest Developments and Designing the Wet Demonstrator Project"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400" dirty="0" smtClean="0"/>
              <a:t>Dubai, UAE, 17-18 April 2016)</a:t>
            </a: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78480"/>
            <a:ext cx="6400800" cy="2042160"/>
          </a:xfrm>
        </p:spPr>
        <p:txBody>
          <a:bodyPr>
            <a:normAutofit fontScale="55000" lnSpcReduction="20000"/>
          </a:bodyPr>
          <a:lstStyle/>
          <a:p>
            <a:r>
              <a:rPr lang="en-US" sz="5200" dirty="0" smtClean="0"/>
              <a:t>Open Discussion</a:t>
            </a: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sz="4300" dirty="0" smtClean="0"/>
              <a:t>Laurie Doyle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Technical Marketing Director – APAC</a:t>
            </a:r>
          </a:p>
          <a:p>
            <a:r>
              <a:rPr lang="en-US" dirty="0" smtClean="0"/>
              <a:t>Alcatel-Lucent Submarine Networks (ASN)</a:t>
            </a:r>
          </a:p>
          <a:p>
            <a:r>
              <a:rPr lang="en-US" dirty="0" smtClean="0">
                <a:hlinkClick r:id="rId2"/>
              </a:rPr>
              <a:t>laurie.doyle@nokia.com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442182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3000" b="0" i="1" dirty="0">
              <a:solidFill>
                <a:srgbClr val="558ED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120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7966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JTF Dialogue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67824" y="1738721"/>
            <a:ext cx="2520000" cy="2520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Science</a:t>
            </a:r>
            <a:endParaRPr lang="en-GB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6192460" y="1736812"/>
            <a:ext cx="2520000" cy="2520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dirty="0" smtClean="0">
                <a:solidFill>
                  <a:schemeClr val="tx2">
                    <a:lumMod val="50000"/>
                  </a:schemeClr>
                </a:solidFill>
              </a:rPr>
              <a:t>Subsea Cable Industry</a:t>
            </a:r>
            <a:endParaRPr lang="en-GB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348424" y="3032956"/>
            <a:ext cx="2520000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619672" y="4258721"/>
            <a:ext cx="1476000" cy="1834575"/>
            <a:chOff x="1619672" y="4258721"/>
            <a:chExt cx="1476000" cy="1834575"/>
          </a:xfrm>
        </p:grpSpPr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1619672" y="4617296"/>
              <a:ext cx="1476000" cy="147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dirty="0" smtClean="0">
                  <a:solidFill>
                    <a:schemeClr val="tx2">
                      <a:lumMod val="50000"/>
                    </a:schemeClr>
                  </a:solidFill>
                </a:rPr>
                <a:t>Sensors </a:t>
              </a:r>
              <a:endParaRPr lang="en-GB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2088424" y="4258721"/>
              <a:ext cx="179320" cy="358575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JTF Dialogue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67824" y="1738721"/>
            <a:ext cx="2520000" cy="2520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Science</a:t>
            </a:r>
            <a:endParaRPr lang="en-GB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6192460" y="1736812"/>
            <a:ext cx="2520000" cy="2520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dirty="0" smtClean="0">
                <a:solidFill>
                  <a:schemeClr val="tx2">
                    <a:lumMod val="50000"/>
                  </a:schemeClr>
                </a:solidFill>
              </a:rPr>
              <a:t>Subsea Cable Industry</a:t>
            </a:r>
            <a:endParaRPr lang="en-GB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3312280" y="4185364"/>
            <a:ext cx="2520000" cy="2520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$ </a:t>
            </a:r>
            <a:endParaRPr lang="en-GB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348424" y="3032956"/>
            <a:ext cx="2520000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8"/>
          <p:cNvGrpSpPr/>
          <p:nvPr/>
        </p:nvGrpSpPr>
        <p:grpSpPr>
          <a:xfrm>
            <a:off x="1619672" y="4258721"/>
            <a:ext cx="1476000" cy="1834575"/>
            <a:chOff x="1619672" y="4258721"/>
            <a:chExt cx="1476000" cy="1834575"/>
          </a:xfrm>
        </p:grpSpPr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1619672" y="4617296"/>
              <a:ext cx="1476000" cy="147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dirty="0" smtClean="0">
                  <a:solidFill>
                    <a:schemeClr val="tx2">
                      <a:lumMod val="50000"/>
                    </a:schemeClr>
                  </a:solidFill>
                </a:rPr>
                <a:t>Sensors </a:t>
              </a:r>
              <a:endParaRPr lang="en-GB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2088424" y="4258721"/>
              <a:ext cx="179320" cy="358575"/>
            </a:xfrm>
            <a:prstGeom prst="straightConnector1">
              <a:avLst/>
            </a:prstGeom>
            <a:ln>
              <a:solidFill>
                <a:schemeClr val="tx2">
                  <a:lumMod val="5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JTF Dialogue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67824" y="1738721"/>
            <a:ext cx="2520000" cy="2520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Science</a:t>
            </a:r>
            <a:endParaRPr lang="en-GB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6192460" y="1736812"/>
            <a:ext cx="2520000" cy="2520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dirty="0" smtClean="0">
                <a:solidFill>
                  <a:schemeClr val="tx2">
                    <a:lumMod val="50000"/>
                  </a:schemeClr>
                </a:solidFill>
              </a:rPr>
              <a:t>Subsea Cable Industry</a:t>
            </a:r>
            <a:endParaRPr lang="en-GB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1619672" y="4617296"/>
            <a:ext cx="1476000" cy="1476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Sensors 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3312280" y="4185364"/>
            <a:ext cx="2520000" cy="2520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$ </a:t>
            </a:r>
            <a:endParaRPr lang="en-GB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348424" y="3032956"/>
            <a:ext cx="1151568" cy="324036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88424" y="4258721"/>
            <a:ext cx="179320" cy="35857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4499992" y="3356992"/>
            <a:ext cx="144000" cy="144000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643992" y="3032956"/>
            <a:ext cx="1224432" cy="324036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72000" y="3536996"/>
            <a:ext cx="0" cy="57608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JTF Dialogue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67824" y="1738721"/>
            <a:ext cx="2520000" cy="2520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Science</a:t>
            </a:r>
            <a:endParaRPr lang="en-GB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6192460" y="1736812"/>
            <a:ext cx="2520000" cy="2520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dirty="0" smtClean="0">
                <a:solidFill>
                  <a:schemeClr val="tx2">
                    <a:lumMod val="50000"/>
                  </a:schemeClr>
                </a:solidFill>
              </a:rPr>
              <a:t>Subsea Cable Industry</a:t>
            </a:r>
            <a:endParaRPr lang="en-GB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6696236" y="4617296"/>
            <a:ext cx="1476000" cy="1476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Sensors 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3312280" y="4185364"/>
            <a:ext cx="2520000" cy="2520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$ </a:t>
            </a:r>
            <a:endParaRPr lang="en-GB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348424" y="3032956"/>
            <a:ext cx="1151568" cy="324036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4499992" y="3356992"/>
            <a:ext cx="144000" cy="144000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643992" y="3032956"/>
            <a:ext cx="1224432" cy="324036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72000" y="3536996"/>
            <a:ext cx="0" cy="57608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452320" y="4330729"/>
            <a:ext cx="0" cy="250399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Subsea cable system supplier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 flipV="1">
            <a:off x="2716557" y="3842698"/>
            <a:ext cx="459670" cy="10188"/>
          </a:xfrm>
          <a:prstGeom prst="straightConnector1">
            <a:avLst/>
          </a:prstGeom>
          <a:ln cap="rnd">
            <a:solidFill>
              <a:schemeClr val="tx2">
                <a:lumMod val="50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8" idx="1"/>
          </p:cNvCxnSpPr>
          <p:nvPr/>
        </p:nvCxnSpPr>
        <p:spPr>
          <a:xfrm flipV="1">
            <a:off x="5588494" y="3828777"/>
            <a:ext cx="433285" cy="3734"/>
          </a:xfrm>
          <a:prstGeom prst="straightConnector1">
            <a:avLst/>
          </a:prstGeom>
          <a:ln cap="rnd">
            <a:solidFill>
              <a:schemeClr val="tx2">
                <a:lumMod val="50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547664" y="2660142"/>
            <a:ext cx="0" cy="360000"/>
          </a:xfrm>
          <a:prstGeom prst="straightConnector1">
            <a:avLst/>
          </a:prstGeom>
          <a:ln cap="rnd">
            <a:solidFill>
              <a:schemeClr val="tx2">
                <a:lumMod val="50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547664" y="4696606"/>
            <a:ext cx="0" cy="442235"/>
          </a:xfrm>
          <a:prstGeom prst="straightConnector1">
            <a:avLst/>
          </a:prstGeom>
          <a:ln cap="rnd">
            <a:solidFill>
              <a:schemeClr val="tx2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547664" y="5128654"/>
            <a:ext cx="459670" cy="10187"/>
          </a:xfrm>
          <a:prstGeom prst="straightConnector1">
            <a:avLst/>
          </a:prstGeom>
          <a:ln cap="rnd">
            <a:solidFill>
              <a:schemeClr val="tx2">
                <a:lumMod val="50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47664" y="4759322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Yes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2690709" y="346317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31540" y="1736812"/>
            <a:ext cx="226825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Supplier  receives explicit requests for products/services</a:t>
            </a:r>
            <a:endParaRPr lang="en-GB" dirty="0"/>
          </a:p>
        </p:txBody>
      </p:sp>
      <p:sp>
        <p:nvSpPr>
          <p:cNvPr id="4" name="Diamond 3"/>
          <p:cNvSpPr/>
          <p:nvPr/>
        </p:nvSpPr>
        <p:spPr>
          <a:xfrm>
            <a:off x="323529" y="3015301"/>
            <a:ext cx="2412267" cy="1681305"/>
          </a:xfrm>
          <a:prstGeom prst="diamond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Existing product or service?</a:t>
            </a:r>
          </a:p>
        </p:txBody>
      </p:sp>
      <p:sp>
        <p:nvSpPr>
          <p:cNvPr id="7" name="Diamond 6"/>
          <p:cNvSpPr/>
          <p:nvPr/>
        </p:nvSpPr>
        <p:spPr>
          <a:xfrm>
            <a:off x="3176227" y="3292450"/>
            <a:ext cx="2412267" cy="1100495"/>
          </a:xfrm>
          <a:prstGeom prst="diamond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Can we develop* it?</a:t>
            </a:r>
          </a:p>
        </p:txBody>
      </p:sp>
      <p:sp>
        <p:nvSpPr>
          <p:cNvPr id="8" name="Diamond 7"/>
          <p:cNvSpPr/>
          <p:nvPr/>
        </p:nvSpPr>
        <p:spPr>
          <a:xfrm>
            <a:off x="6021779" y="2996952"/>
            <a:ext cx="2546665" cy="1663650"/>
          </a:xfrm>
          <a:prstGeom prst="diamond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Are we convinced </a:t>
            </a:r>
            <a:r>
              <a:rPr lang="en-GB" dirty="0" smtClean="0"/>
              <a:t>of the business?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68444" y="3427174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Yes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508104" y="3472470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Yes</a:t>
            </a:r>
            <a:endParaRPr lang="en-GB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535996" y="5138841"/>
            <a:ext cx="433285" cy="3734"/>
          </a:xfrm>
          <a:prstGeom prst="straightConnector1">
            <a:avLst/>
          </a:prstGeom>
          <a:ln cap="rnd">
            <a:solidFill>
              <a:schemeClr val="tx2">
                <a:lumMod val="50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99992" y="4759322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Yes</a:t>
            </a:r>
            <a:endParaRPr lang="en-GB" dirty="0"/>
          </a:p>
        </p:txBody>
      </p:sp>
      <p:cxnSp>
        <p:nvCxnSpPr>
          <p:cNvPr id="29" name="Straight Arrow Connector 28"/>
          <p:cNvCxnSpPr>
            <a:stCxn id="8" idx="2"/>
          </p:cNvCxnSpPr>
          <p:nvPr/>
        </p:nvCxnSpPr>
        <p:spPr>
          <a:xfrm>
            <a:off x="7295112" y="4660602"/>
            <a:ext cx="13192" cy="1647117"/>
          </a:xfrm>
          <a:prstGeom prst="straightConnector1">
            <a:avLst/>
          </a:prstGeom>
          <a:ln cap="rnd">
            <a:solidFill>
              <a:schemeClr val="tx2">
                <a:lumMod val="50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391980" y="597599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391980" y="4405680"/>
            <a:ext cx="0" cy="1972619"/>
          </a:xfrm>
          <a:prstGeom prst="straightConnector1">
            <a:avLst/>
          </a:prstGeom>
          <a:ln cap="rnd">
            <a:solidFill>
              <a:schemeClr val="tx2">
                <a:lumMod val="50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275856" y="5987308"/>
            <a:ext cx="0" cy="378256"/>
          </a:xfrm>
          <a:prstGeom prst="straightConnector1">
            <a:avLst/>
          </a:prstGeom>
          <a:ln cap="rnd">
            <a:solidFill>
              <a:schemeClr val="tx2">
                <a:lumMod val="50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8568444" y="3852886"/>
            <a:ext cx="433285" cy="3734"/>
          </a:xfrm>
          <a:prstGeom prst="straightConnector1">
            <a:avLst/>
          </a:prstGeom>
          <a:ln cap="rnd">
            <a:solidFill>
              <a:schemeClr val="tx2">
                <a:lumMod val="50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Diamond 17"/>
          <p:cNvSpPr/>
          <p:nvPr/>
        </p:nvSpPr>
        <p:spPr>
          <a:xfrm>
            <a:off x="1989331" y="4300562"/>
            <a:ext cx="2546665" cy="1686746"/>
          </a:xfrm>
          <a:prstGeom prst="diamond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Are we convinced </a:t>
            </a:r>
            <a:r>
              <a:rPr lang="en-GB" dirty="0" smtClean="0"/>
              <a:t>of the business?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75856" y="598730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7308304" y="593838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6418548" y="1736812"/>
            <a:ext cx="2268252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/>
            <a:r>
              <a:rPr lang="en-GB" sz="1400" dirty="0" smtClean="0"/>
              <a:t>* 	Sometimes takes years to develop &amp; qualify deployable submerged products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System Supplier View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Scope of Wet Demonstrator</a:t>
            </a:r>
          </a:p>
          <a:p>
            <a:pPr lvl="1"/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Just  science sensors installed &amp; tested on a small dedicated science cable?</a:t>
            </a:r>
          </a:p>
          <a:p>
            <a:pPr lvl="1"/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Develop &amp; test powering and </a:t>
            </a:r>
            <a:r>
              <a:rPr lang="en-GB" dirty="0" err="1" smtClean="0">
                <a:solidFill>
                  <a:schemeClr val="tx2">
                    <a:lumMod val="50000"/>
                  </a:schemeClr>
                </a:solidFill>
              </a:rPr>
              <a:t>comms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 interfaces to telecom cable system?</a:t>
            </a:r>
          </a:p>
          <a:p>
            <a:pPr lvl="1"/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Or something else?</a:t>
            </a:r>
          </a:p>
          <a:p>
            <a:pPr lvl="1"/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Simulation as an alternative 1</a:t>
            </a:r>
            <a:r>
              <a:rPr lang="en-GB" baseline="30000" dirty="0" smtClean="0">
                <a:solidFill>
                  <a:schemeClr val="tx2">
                    <a:lumMod val="50000"/>
                  </a:schemeClr>
                </a:solidFill>
              </a:rPr>
              <a:t>st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 step?</a:t>
            </a:r>
          </a:p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No development without a real specification from a real client and a real business</a:t>
            </a:r>
          </a:p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Demo system of no real interest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Carrier/Owner Perspective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</a:rPr>
              <a:t>No decrease in system reliability</a:t>
            </a:r>
          </a:p>
          <a:p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</a:rPr>
              <a:t>Power consumption of sensors vs. telecom functions?</a:t>
            </a:r>
          </a:p>
          <a:p>
            <a:r>
              <a:rPr lang="en-GB" sz="1600" dirty="0" err="1" smtClean="0">
                <a:solidFill>
                  <a:schemeClr val="tx2">
                    <a:lumMod val="50000"/>
                  </a:schemeClr>
                </a:solidFill>
              </a:rPr>
              <a:t>Comms</a:t>
            </a:r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</a:rPr>
              <a:t> bandwidth for sensor data:</a:t>
            </a:r>
          </a:p>
          <a:p>
            <a:pPr lvl="1"/>
            <a:r>
              <a:rPr lang="en-GB" sz="1400" dirty="0" smtClean="0">
                <a:solidFill>
                  <a:schemeClr val="tx2">
                    <a:lumMod val="50000"/>
                  </a:schemeClr>
                </a:solidFill>
              </a:rPr>
              <a:t>Dedicated ‘science’ fibre pair ?</a:t>
            </a:r>
          </a:p>
          <a:p>
            <a:pPr lvl="1"/>
            <a:r>
              <a:rPr lang="en-GB" sz="1400" dirty="0" smtClean="0">
                <a:solidFill>
                  <a:schemeClr val="tx2">
                    <a:lumMod val="50000"/>
                  </a:schemeClr>
                </a:solidFill>
              </a:rPr>
              <a:t>Share telecom spectrum ? </a:t>
            </a:r>
          </a:p>
          <a:p>
            <a:pPr lvl="2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Impairments?</a:t>
            </a:r>
          </a:p>
          <a:p>
            <a:pPr lvl="2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Reliability?</a:t>
            </a:r>
          </a:p>
          <a:p>
            <a:pPr lvl="2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Degradation over system life?</a:t>
            </a:r>
          </a:p>
          <a:p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</a:rPr>
              <a:t>System maintenance costs sharing?</a:t>
            </a:r>
          </a:p>
          <a:p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</a:rPr>
              <a:t>Periodic BU connected to external science module?</a:t>
            </a:r>
          </a:p>
          <a:p>
            <a:pPr lvl="1"/>
            <a:r>
              <a:rPr lang="en-GB" sz="1400" dirty="0" smtClean="0">
                <a:solidFill>
                  <a:schemeClr val="tx2">
                    <a:lumMod val="50000"/>
                  </a:schemeClr>
                </a:solidFill>
              </a:rPr>
              <a:t>Power and </a:t>
            </a:r>
            <a:r>
              <a:rPr lang="en-GB" sz="1400" dirty="0" err="1" smtClean="0">
                <a:solidFill>
                  <a:schemeClr val="tx2">
                    <a:lumMod val="50000"/>
                  </a:schemeClr>
                </a:solidFill>
              </a:rPr>
              <a:t>comms</a:t>
            </a:r>
            <a:r>
              <a:rPr lang="en-GB" sz="1400" dirty="0" smtClean="0">
                <a:solidFill>
                  <a:schemeClr val="tx2">
                    <a:lumMod val="50000"/>
                  </a:schemeClr>
                </a:solidFill>
              </a:rPr>
              <a:t> interfaces</a:t>
            </a:r>
          </a:p>
          <a:p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</a:rPr>
              <a:t>Science module integrated in/added on to repeater housings?</a:t>
            </a:r>
          </a:p>
          <a:p>
            <a:pPr lvl="1"/>
            <a:r>
              <a:rPr lang="en-GB" sz="1400" dirty="0" smtClean="0">
                <a:solidFill>
                  <a:schemeClr val="tx2">
                    <a:lumMod val="50000"/>
                  </a:schemeClr>
                </a:solidFill>
              </a:rPr>
              <a:t>Long term effects; costs, ...</a:t>
            </a:r>
          </a:p>
          <a:p>
            <a:pPr lvl="1"/>
            <a:r>
              <a:rPr lang="en-GB" sz="1400" dirty="0" smtClean="0">
                <a:solidFill>
                  <a:schemeClr val="tx2">
                    <a:lumMod val="50000"/>
                  </a:schemeClr>
                </a:solidFill>
              </a:rPr>
              <a:t>How to isolate the sensor pack from the optoelectronics providing the telecom functions?</a:t>
            </a:r>
          </a:p>
          <a:p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Separate science package integrated in cable?</a:t>
            </a:r>
            <a:endParaRPr lang="en-GB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~PP1877.WAV">
            <a:hlinkClick r:id="" action="ppaction://media"/>
          </p:cNvPr>
          <p:cNvPicPr>
            <a:picLocks noRot="1" noChangeAspect="1"/>
          </p:cNvPicPr>
          <p:nvPr>
            <a:wavAudioFile r:embed="rId1" name="~PP1877.WAV"/>
          </p:nvPr>
        </p:nvPicPr>
        <p:blipFill>
          <a:blip r:embed="rId3"/>
          <a:stretch>
            <a:fillRect/>
          </a:stretch>
        </p:blipFill>
        <p:spPr>
          <a:xfrm>
            <a:off x="8669338" y="638333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4657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ITU White Background.potx" id="{9694207F-B86C-4347-AF5B-E18AD6864DC7}" vid="{B9639EA1-9A26-4D10-99CD-41579998EC6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B5FCB45AE39849B109A7D86B4994DD" ma:contentTypeVersion="1" ma:contentTypeDescription="Create a new document." ma:contentTypeScope="" ma:versionID="c2afccde9f5383d81cfc8458655e820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32E08F3-4483-4A2D-AD09-FC8028E0F22A}"/>
</file>

<file path=customXml/itemProps2.xml><?xml version="1.0" encoding="utf-8"?>
<ds:datastoreItem xmlns:ds="http://schemas.openxmlformats.org/officeDocument/2006/customXml" ds:itemID="{FF447D41-97F3-4727-8B60-9F0C0E97ECA2}"/>
</file>

<file path=customXml/itemProps3.xml><?xml version="1.0" encoding="utf-8"?>
<ds:datastoreItem xmlns:ds="http://schemas.openxmlformats.org/officeDocument/2006/customXml" ds:itemID="{2156E908-9279-420C-8655-1083155A244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</TotalTime>
  <Words>254</Words>
  <Application>Microsoft Office PowerPoint</Application>
  <PresentationFormat>On-screen Show (4:3)</PresentationFormat>
  <Paragraphs>62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5th Workshop on "SMART Cable Systems: Latest Developments and Designing the Wet Demonstrator Project"   (Dubai, UAE, 17-18 April 2016)</vt:lpstr>
      <vt:lpstr>JTF Dialogue</vt:lpstr>
      <vt:lpstr>JTF Dialogue</vt:lpstr>
      <vt:lpstr>JTF Dialogue</vt:lpstr>
      <vt:lpstr>JTF Dialogue</vt:lpstr>
      <vt:lpstr>Subsea cable system supplier</vt:lpstr>
      <vt:lpstr>System Supplier View</vt:lpstr>
      <vt:lpstr>Carrier/Owner Perspective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ldoyle</cp:lastModifiedBy>
  <cp:revision>24</cp:revision>
  <dcterms:created xsi:type="dcterms:W3CDTF">2016-02-05T15:38:40Z</dcterms:created>
  <dcterms:modified xsi:type="dcterms:W3CDTF">2016-04-18T21:27:43Z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-211810980</vt:i4>
  </property>
  <property fmtid="{D5CDD505-2E9C-101B-9397-08002B2CF9AE}" pid="3" name="_NewReviewCycle">
    <vt:lpwstr/>
  </property>
  <property fmtid="{D5CDD505-2E9C-101B-9397-08002B2CF9AE}" pid="4" name="_EmailSubject">
    <vt:lpwstr>JTF Workshop slides</vt:lpwstr>
  </property>
  <property fmtid="{D5CDD505-2E9C-101B-9397-08002B2CF9AE}" pid="5" name="_AuthorEmail">
    <vt:lpwstr>laurie.doyle@alcatel-lucent.com</vt:lpwstr>
  </property>
  <property fmtid="{D5CDD505-2E9C-101B-9397-08002B2CF9AE}" pid="6" name="_AuthorEmailDisplayName">
    <vt:lpwstr>Doyle, Laurence-Patrick (Nokia - HK)</vt:lpwstr>
  </property>
  <property fmtid="{D5CDD505-2E9C-101B-9397-08002B2CF9AE}" pid="7" name="ContentTypeId">
    <vt:lpwstr>0x010100A9B5FCB45AE39849B109A7D86B4994DD</vt:lpwstr>
  </property>
</Properties>
</file>