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709" r:id="rId6"/>
    <p:sldMasterId id="2147483721" r:id="rId7"/>
    <p:sldMasterId id="2147483733" r:id="rId8"/>
    <p:sldMasterId id="2147483769" r:id="rId9"/>
  </p:sldMasterIdLst>
  <p:notesMasterIdLst>
    <p:notesMasterId r:id="rId17"/>
  </p:notesMasterIdLst>
  <p:sldIdLst>
    <p:sldId id="323" r:id="rId10"/>
    <p:sldId id="302" r:id="rId11"/>
    <p:sldId id="296" r:id="rId12"/>
    <p:sldId id="301" r:id="rId13"/>
    <p:sldId id="390" r:id="rId14"/>
    <p:sldId id="391" r:id="rId15"/>
    <p:sldId id="38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637" autoAdjust="0"/>
  </p:normalViewPr>
  <p:slideViewPr>
    <p:cSldViewPr snapToGrid="0" snapToObjects="1">
      <p:cViewPr>
        <p:scale>
          <a:sx n="120" d="100"/>
          <a:sy n="120" d="100"/>
        </p:scale>
        <p:origin x="-688" y="608"/>
      </p:cViewPr>
      <p:guideLst>
        <p:guide orient="horz" pos="2160"/>
        <p:guide pos="2880"/>
      </p:guideLst>
    </p:cSldViewPr>
  </p:slideViewPr>
  <p:outlineViewPr>
    <p:cViewPr>
      <p:scale>
        <a:sx n="33" d="100"/>
        <a:sy n="33" d="100"/>
      </p:scale>
      <p:origin x="0" y="2952"/>
    </p:cViewPr>
  </p:outlineViewPr>
  <p:notesTextViewPr>
    <p:cViewPr>
      <p:scale>
        <a:sx n="100" d="100"/>
        <a:sy n="100" d="100"/>
      </p:scale>
      <p:origin x="0" y="104"/>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6.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5A0552-43A9-4147-87FF-8DA425852346}" type="datetimeFigureOut">
              <a:rPr lang="en-US" smtClean="0"/>
              <a:pPr/>
              <a:t>13/04/16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BE65-1E6D-A340-8ECA-5FAC877ADACB}" type="slidenum">
              <a:rPr lang="en-US" smtClean="0"/>
              <a:pPr/>
              <a:t>‹#›</a:t>
            </a:fld>
            <a:endParaRPr lang="en-US"/>
          </a:p>
        </p:txBody>
      </p:sp>
    </p:spTree>
    <p:extLst>
      <p:ext uri="{BB962C8B-B14F-4D97-AF65-F5344CB8AC3E}">
        <p14:creationId xmlns:p14="http://schemas.microsoft.com/office/powerpoint/2010/main" val="1901897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Verdana" charset="0"/>
                <a:ea typeface="ＭＳ Ｐゴシック" charset="0"/>
                <a:cs typeface="Arial" charset="0"/>
              </a:rPr>
              <a:t>As part of the Green Standards Week (Rome, Italy, 5-9 September 2011), ITU together with the Intergovernmental Oceanographic Commission of UNESCO and the World Meteorological Organization (WMO) organized a workshop on </a:t>
            </a:r>
            <a:r>
              <a:rPr lang="ja-JP" altLang="en-US">
                <a:latin typeface="Verdana" charset="0"/>
                <a:ea typeface="ＭＳ Ｐゴシック" charset="0"/>
                <a:cs typeface="Arial" charset="0"/>
              </a:rPr>
              <a:t>“</a:t>
            </a:r>
            <a:r>
              <a:rPr lang="en-US" altLang="ja-JP">
                <a:latin typeface="Verdana" charset="0"/>
                <a:ea typeface="ＭＳ Ｐゴシック" charset="0"/>
                <a:cs typeface="Arial" charset="0"/>
              </a:rPr>
              <a:t>Submarine Cables for Ocean/Climate Monitoring and Disaster Warning: Science, Engineering, Business and Law</a:t>
            </a:r>
            <a:r>
              <a:rPr lang="ja-JP" altLang="en-US">
                <a:latin typeface="Verdana" charset="0"/>
                <a:ea typeface="ＭＳ Ｐゴシック" charset="0"/>
                <a:cs typeface="Arial" charset="0"/>
              </a:rPr>
              <a:t>”</a:t>
            </a:r>
            <a:r>
              <a:rPr lang="en-US" altLang="ja-JP">
                <a:latin typeface="Verdana" charset="0"/>
                <a:ea typeface="ＭＳ Ｐゴシック" charset="0"/>
                <a:cs typeface="Arial" charset="0"/>
              </a:rPr>
              <a:t> on 8-9 September.</a:t>
            </a:r>
          </a:p>
          <a:p>
            <a:r>
              <a:rPr lang="en-US">
                <a:latin typeface="Verdana" charset="0"/>
                <a:ea typeface="ＭＳ Ｐゴシック" charset="0"/>
                <a:cs typeface="Arial" charset="0"/>
              </a:rPr>
              <a:t> </a:t>
            </a:r>
          </a:p>
          <a:p>
            <a:r>
              <a:rPr lang="en-US">
                <a:latin typeface="Verdana" charset="0"/>
                <a:ea typeface="ＭＳ Ｐゴシック" charset="0"/>
                <a:cs typeface="Arial" charset="0"/>
              </a:rPr>
              <a:t>The workshop successfully brought together major experts from different communities involved in this issue. Scientists, engineers, telecommunication companies and legal experts gathered in Rome to share views and further explore business and legal opportunities, foster research of new technologies and envisage standards for engineering feasibility towards the development of a submarine cables climate monitoring and disaster warning system.</a:t>
            </a:r>
          </a:p>
          <a:p>
            <a:endParaRPr lang="en-US">
              <a:latin typeface="Verdana" charset="0"/>
              <a:ea typeface="ＭＳ Ｐゴシック" charset="0"/>
              <a:cs typeface="Arial" charset="0"/>
            </a:endParaRPr>
          </a:p>
          <a:p>
            <a:r>
              <a:rPr lang="en-US">
                <a:latin typeface="Verdana" charset="0"/>
                <a:ea typeface="ＭＳ Ｐゴシック" charset="0"/>
                <a:cs typeface="Arial" charset="0"/>
              </a:rPr>
              <a:t>The workshop closed with the adoption of a Call to Action inviting ITU, UNESCO/IOC and WMO to establish and coordinate a Joint Task Force composed of world renowned experts from science, engineering, business and law to further investigate the issue. </a:t>
            </a:r>
          </a:p>
          <a:p>
            <a:r>
              <a:rPr lang="it-IT">
                <a:latin typeface="Verdana" charset="0"/>
                <a:ea typeface="ＭＳ Ｐゴシック" charset="0"/>
                <a:cs typeface="Arial" charset="0"/>
              </a:rPr>
              <a:t> </a:t>
            </a:r>
            <a:endParaRPr lang="en-US">
              <a:latin typeface="Verdana" charset="0"/>
              <a:ea typeface="ＭＳ Ｐゴシック" charset="0"/>
              <a:cs typeface="Arial" charset="0"/>
            </a:endParaRP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Calibri" charset="0"/>
                <a:ea typeface="ＭＳ Ｐゴシック" charset="0"/>
                <a:cs typeface="ＭＳ Ｐゴシック" charset="0"/>
              </a:defRPr>
            </a:lvl1pPr>
            <a:lvl2pPr marL="742950" indent="-285750" eaLnBrk="0" hangingPunct="0">
              <a:defRPr sz="1600">
                <a:solidFill>
                  <a:schemeClr val="tx1"/>
                </a:solidFill>
                <a:latin typeface="Calibri" charset="0"/>
                <a:ea typeface="ＭＳ Ｐゴシック" charset="0"/>
              </a:defRPr>
            </a:lvl2pPr>
            <a:lvl3pPr marL="1143000" indent="-228600" eaLnBrk="0" hangingPunct="0">
              <a:defRPr sz="1600">
                <a:solidFill>
                  <a:schemeClr val="tx1"/>
                </a:solidFill>
                <a:latin typeface="Calibri" charset="0"/>
                <a:ea typeface="ＭＳ Ｐゴシック" charset="0"/>
              </a:defRPr>
            </a:lvl3pPr>
            <a:lvl4pPr marL="1600200" indent="-228600" eaLnBrk="0" hangingPunct="0">
              <a:defRPr sz="1600">
                <a:solidFill>
                  <a:schemeClr val="tx1"/>
                </a:solidFill>
                <a:latin typeface="Calibri" charset="0"/>
                <a:ea typeface="ＭＳ Ｐゴシック" charset="0"/>
              </a:defRPr>
            </a:lvl4pPr>
            <a:lvl5pPr marL="2057400" indent="-228600" eaLnBrk="0" hangingPunct="0">
              <a:defRPr sz="1600">
                <a:solidFill>
                  <a:schemeClr val="tx1"/>
                </a:solidFill>
                <a:latin typeface="Calibri" charset="0"/>
                <a:ea typeface="ＭＳ Ｐゴシック" charset="0"/>
              </a:defRPr>
            </a:lvl5pPr>
            <a:lvl6pPr marL="2514600" indent="-228600" defTabSz="814388" eaLnBrk="0" fontAlgn="base" hangingPunct="0">
              <a:spcBef>
                <a:spcPct val="0"/>
              </a:spcBef>
              <a:spcAft>
                <a:spcPct val="0"/>
              </a:spcAft>
              <a:defRPr sz="1600">
                <a:solidFill>
                  <a:schemeClr val="tx1"/>
                </a:solidFill>
                <a:latin typeface="Calibri" charset="0"/>
                <a:ea typeface="ＭＳ Ｐゴシック" charset="0"/>
              </a:defRPr>
            </a:lvl6pPr>
            <a:lvl7pPr marL="2971800" indent="-228600" defTabSz="814388" eaLnBrk="0" fontAlgn="base" hangingPunct="0">
              <a:spcBef>
                <a:spcPct val="0"/>
              </a:spcBef>
              <a:spcAft>
                <a:spcPct val="0"/>
              </a:spcAft>
              <a:defRPr sz="1600">
                <a:solidFill>
                  <a:schemeClr val="tx1"/>
                </a:solidFill>
                <a:latin typeface="Calibri" charset="0"/>
                <a:ea typeface="ＭＳ Ｐゴシック" charset="0"/>
              </a:defRPr>
            </a:lvl7pPr>
            <a:lvl8pPr marL="3429000" indent="-228600" defTabSz="814388" eaLnBrk="0" fontAlgn="base" hangingPunct="0">
              <a:spcBef>
                <a:spcPct val="0"/>
              </a:spcBef>
              <a:spcAft>
                <a:spcPct val="0"/>
              </a:spcAft>
              <a:defRPr sz="1600">
                <a:solidFill>
                  <a:schemeClr val="tx1"/>
                </a:solidFill>
                <a:latin typeface="Calibri" charset="0"/>
                <a:ea typeface="ＭＳ Ｐゴシック" charset="0"/>
              </a:defRPr>
            </a:lvl8pPr>
            <a:lvl9pPr marL="3886200" indent="-228600" defTabSz="814388" eaLnBrk="0" fontAlgn="base" hangingPunct="0">
              <a:spcBef>
                <a:spcPct val="0"/>
              </a:spcBef>
              <a:spcAft>
                <a:spcPct val="0"/>
              </a:spcAft>
              <a:defRPr sz="1600">
                <a:solidFill>
                  <a:schemeClr val="tx1"/>
                </a:solidFill>
                <a:latin typeface="Calibri" charset="0"/>
                <a:ea typeface="ＭＳ Ｐゴシック" charset="0"/>
              </a:defRPr>
            </a:lvl9pPr>
          </a:lstStyle>
          <a:p>
            <a:fld id="{18012AFE-7089-2344-895B-0D93DCEBE68F}" type="slidenum">
              <a:rPr lang="en-US" sz="1200">
                <a:solidFill>
                  <a:prstClr val="black"/>
                </a:solidFill>
                <a:latin typeface="Verdana" charset="0"/>
                <a:cs typeface="Arial" charset="0"/>
              </a:rPr>
              <a:pPr/>
              <a:t>2</a:t>
            </a:fld>
            <a:endParaRPr lang="en-US" sz="1200">
              <a:solidFill>
                <a:prstClr val="black"/>
              </a:solidFill>
              <a:latin typeface="Verdana"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are still being built = ideal ‘carrier’ in the right place</a:t>
            </a:r>
            <a:endParaRPr lang="en-US" dirty="0"/>
          </a:p>
        </p:txBody>
      </p:sp>
      <p:sp>
        <p:nvSpPr>
          <p:cNvPr id="4" name="Slide Number Placeholder 3"/>
          <p:cNvSpPr>
            <a:spLocks noGrp="1"/>
          </p:cNvSpPr>
          <p:nvPr>
            <p:ph type="sldNum" sz="quarter" idx="10"/>
          </p:nvPr>
        </p:nvSpPr>
        <p:spPr/>
        <p:txBody>
          <a:bodyPr/>
          <a:lstStyle/>
          <a:p>
            <a:fld id="{F99DBE65-1E6D-A340-8ECA-5FAC877ADACB}" type="slidenum">
              <a:rPr lang="en-US" smtClean="0"/>
              <a:pPr/>
              <a:t>3</a:t>
            </a:fld>
            <a:endParaRPr lang="en-US"/>
          </a:p>
        </p:txBody>
      </p:sp>
    </p:spTree>
    <p:extLst>
      <p:ext uri="{BB962C8B-B14F-4D97-AF65-F5344CB8AC3E}">
        <p14:creationId xmlns:p14="http://schemas.microsoft.com/office/powerpoint/2010/main" val="227899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Cables have</a:t>
            </a:r>
            <a:r>
              <a:rPr lang="en-US" baseline="0" dirty="0" smtClean="0"/>
              <a:t> very variable development paths and several recently announced that had been moving very slowly or stalled.  How do we become integrated with this process – offering potentially valuable capital and operational funding in return for inclusion of sensors/micro-observatories.</a:t>
            </a:r>
            <a:endParaRPr lang="en-US" dirty="0"/>
          </a:p>
        </p:txBody>
      </p:sp>
      <p:sp>
        <p:nvSpPr>
          <p:cNvPr id="4" name="Slide Number Placeholder 3"/>
          <p:cNvSpPr>
            <a:spLocks noGrp="1"/>
          </p:cNvSpPr>
          <p:nvPr>
            <p:ph type="sldNum" sz="quarter" idx="10"/>
          </p:nvPr>
        </p:nvSpPr>
        <p:spPr/>
        <p:txBody>
          <a:bodyPr/>
          <a:lstStyle/>
          <a:p>
            <a:fld id="{F99DBE65-1E6D-A340-8ECA-5FAC877ADACB}" type="slidenum">
              <a:rPr lang="en-US" smtClean="0"/>
              <a:pPr/>
              <a:t>4</a:t>
            </a:fld>
            <a:endParaRPr lang="en-US"/>
          </a:p>
        </p:txBody>
      </p:sp>
    </p:spTree>
    <p:extLst>
      <p:ext uri="{BB962C8B-B14F-4D97-AF65-F5344CB8AC3E}">
        <p14:creationId xmlns:p14="http://schemas.microsoft.com/office/powerpoint/2010/main" val="2077239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Questions</a:t>
            </a:r>
            <a:r>
              <a:rPr lang="en-US" baseline="0" dirty="0" smtClean="0"/>
              <a:t> to representatives:</a:t>
            </a:r>
          </a:p>
          <a:p>
            <a:endParaRPr lang="en-US" baseline="0" dirty="0" smtClean="0"/>
          </a:p>
          <a:p>
            <a:r>
              <a:rPr lang="en-US" baseline="0" dirty="0" smtClean="0"/>
              <a:t>What would have to happen for your </a:t>
            </a:r>
            <a:r>
              <a:rPr lang="en-US" baseline="0" dirty="0" err="1" smtClean="0"/>
              <a:t>organisation</a:t>
            </a:r>
            <a:r>
              <a:rPr lang="en-US" baseline="0" dirty="0" smtClean="0"/>
              <a:t> to sponsor or allow sensors on </a:t>
            </a:r>
            <a:r>
              <a:rPr lang="en-US" baseline="0" smtClean="0"/>
              <a:t>your cables</a:t>
            </a:r>
            <a:endParaRPr lang="en-US" dirty="0"/>
          </a:p>
        </p:txBody>
      </p:sp>
      <p:sp>
        <p:nvSpPr>
          <p:cNvPr id="4" name="Slide Number Placeholder 3"/>
          <p:cNvSpPr>
            <a:spLocks noGrp="1"/>
          </p:cNvSpPr>
          <p:nvPr>
            <p:ph type="sldNum" sz="quarter" idx="10"/>
          </p:nvPr>
        </p:nvSpPr>
        <p:spPr/>
        <p:txBody>
          <a:bodyPr/>
          <a:lstStyle/>
          <a:p>
            <a:fld id="{F99DBE65-1E6D-A340-8ECA-5FAC877ADACB}" type="slidenum">
              <a:rPr lang="en-US" smtClean="0"/>
              <a:pPr/>
              <a:t>5</a:t>
            </a:fld>
            <a:endParaRPr lang="en-US"/>
          </a:p>
        </p:txBody>
      </p:sp>
    </p:spTree>
    <p:extLst>
      <p:ext uri="{BB962C8B-B14F-4D97-AF65-F5344CB8AC3E}">
        <p14:creationId xmlns:p14="http://schemas.microsoft.com/office/powerpoint/2010/main" val="318333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DBE65-1E6D-A340-8ECA-5FAC877ADACB}" type="slidenum">
              <a:rPr lang="en-US" smtClean="0"/>
              <a:pPr/>
              <a:t>6</a:t>
            </a:fld>
            <a:endParaRPr lang="en-US"/>
          </a:p>
        </p:txBody>
      </p:sp>
    </p:spTree>
    <p:extLst>
      <p:ext uri="{BB962C8B-B14F-4D97-AF65-F5344CB8AC3E}">
        <p14:creationId xmlns:p14="http://schemas.microsoft.com/office/powerpoint/2010/main" val="3548326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pPr/>
              <a:t>13/04/16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388076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pPr/>
              <a:t>13/04/16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255255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pPr/>
              <a:t>13/04/16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1622674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953392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94091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64579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50507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709804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661929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54803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96287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pPr/>
              <a:t>13/04/16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35960518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85170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432696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52056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6227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197436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294417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3586295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006556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02376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75288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D3617-B50B-534A-94CD-443702BDAF2A}" type="datetimeFigureOut">
              <a:rPr lang="en-US" smtClean="0"/>
              <a:pPr/>
              <a:t>13/04/16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12284614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347385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029422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316370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971174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7476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400446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5554750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890996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217398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3832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7D3617-B50B-534A-94CD-443702BDAF2A}" type="datetimeFigureOut">
              <a:rPr lang="en-US" smtClean="0"/>
              <a:pPr/>
              <a:t>13/04/16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667157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735612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717810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270854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714900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803550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800012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365360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203784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51076316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154979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D3617-B50B-534A-94CD-443702BDAF2A}" type="datetimeFigureOut">
              <a:rPr lang="en-US" smtClean="0"/>
              <a:pPr/>
              <a:t>13/04/16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274865898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0932083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8368613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27335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2895900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34698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267690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638264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7770115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0161186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812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D3617-B50B-534A-94CD-443702BDAF2A}" type="datetimeFigureOut">
              <a:rPr lang="en-US" smtClean="0"/>
              <a:pPr/>
              <a:t>13/04/16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33525446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063797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5957033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0496341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212321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56343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23684699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37181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D3617-B50B-534A-94CD-443702BDAF2A}" type="datetimeFigureOut">
              <a:rPr lang="en-US" smtClean="0"/>
              <a:pPr/>
              <a:t>13/04/16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424259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pPr/>
              <a:t>13/04/16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3503580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D3617-B50B-534A-94CD-443702BDAF2A}" type="datetimeFigureOut">
              <a:rPr lang="en-US" smtClean="0"/>
              <a:pPr/>
              <a:t>13/04/16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74C6E-F82E-5D45-AF32-8986D9E0D8D4}" type="slidenum">
              <a:rPr lang="en-US" smtClean="0"/>
              <a:pPr/>
              <a:t>‹#›</a:t>
            </a:fld>
            <a:endParaRPr lang="en-US"/>
          </a:p>
        </p:txBody>
      </p:sp>
    </p:spTree>
    <p:extLst>
      <p:ext uri="{BB962C8B-B14F-4D97-AF65-F5344CB8AC3E}">
        <p14:creationId xmlns:p14="http://schemas.microsoft.com/office/powerpoint/2010/main" val="11341868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3" Type="http://schemas.openxmlformats.org/officeDocument/2006/relationships/image" Target="../media/image1.jpe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3" Type="http://schemas.openxmlformats.org/officeDocument/2006/relationships/image" Target="../media/image1.jpeg"/><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theme" Target="../theme/theme6.xml"/><Relationship Id="rId13" Type="http://schemas.openxmlformats.org/officeDocument/2006/relationships/image" Target="../media/image1.jpeg"/><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D3617-B50B-534A-94CD-443702BDAF2A}" type="datetimeFigureOut">
              <a:rPr lang="en-US" smtClean="0"/>
              <a:pPr/>
              <a:t>13/04/16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74C6E-F82E-5D45-AF32-8986D9E0D8D4}" type="slidenum">
              <a:rPr lang="en-US" smtClean="0"/>
              <a:pPr/>
              <a:t>‹#›</a:t>
            </a:fld>
            <a:endParaRPr lang="en-US"/>
          </a:p>
        </p:txBody>
      </p:sp>
    </p:spTree>
    <p:extLst>
      <p:ext uri="{BB962C8B-B14F-4D97-AF65-F5344CB8AC3E}">
        <p14:creationId xmlns:p14="http://schemas.microsoft.com/office/powerpoint/2010/main" val="462974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59AB8-4602-8A4A-A29A-BC45E0D20149}"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C1796-8D6E-1941-9C7E-3905936B17D2}"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6435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
        <p:nvSpPr>
          <p:cNvPr id="9" name="Rectangle 8"/>
          <p:cNvSpPr/>
          <p:nvPr userDrawn="1"/>
        </p:nvSpPr>
        <p:spPr>
          <a:xfrm>
            <a:off x="317521" y="1417638"/>
            <a:ext cx="8475374" cy="96525"/>
          </a:xfrm>
          <a:prstGeom prst="rect">
            <a:avLst/>
          </a:prstGeom>
          <a:gradFill>
            <a:gsLst>
              <a:gs pos="0">
                <a:srgbClr val="0000FF"/>
              </a:gs>
              <a:gs pos="52000">
                <a:schemeClr val="bg1"/>
              </a:gs>
              <a:gs pos="100000">
                <a:srgbClr val="0000FF"/>
              </a:gs>
            </a:gsLst>
            <a:lin ang="10800000" scaled="0"/>
          </a:gradFill>
          <a:ln>
            <a:noFill/>
          </a:ln>
          <a:effectLst>
            <a:outerShdw blurRad="40000" dist="23000" dir="21420000" sx="89000" sy="89000" rotWithShape="0">
              <a:srgbClr val="000000">
                <a:alpha val="35000"/>
              </a:srgb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latin typeface="Calibri"/>
            </a:endParaRPr>
          </a:p>
        </p:txBody>
      </p:sp>
    </p:spTree>
    <p:extLst>
      <p:ext uri="{BB962C8B-B14F-4D97-AF65-F5344CB8AC3E}">
        <p14:creationId xmlns:p14="http://schemas.microsoft.com/office/powerpoint/2010/main" val="133279790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
        <p:nvSpPr>
          <p:cNvPr id="9" name="Rectangle 8"/>
          <p:cNvSpPr/>
          <p:nvPr userDrawn="1"/>
        </p:nvSpPr>
        <p:spPr>
          <a:xfrm>
            <a:off x="317521" y="1417638"/>
            <a:ext cx="8475374" cy="96525"/>
          </a:xfrm>
          <a:prstGeom prst="rect">
            <a:avLst/>
          </a:prstGeom>
          <a:gradFill>
            <a:gsLst>
              <a:gs pos="0">
                <a:srgbClr val="0000FF"/>
              </a:gs>
              <a:gs pos="52000">
                <a:schemeClr val="bg1"/>
              </a:gs>
              <a:gs pos="100000">
                <a:srgbClr val="0000FF"/>
              </a:gs>
            </a:gsLst>
            <a:lin ang="10800000" scaled="0"/>
          </a:gradFill>
          <a:ln>
            <a:noFill/>
          </a:ln>
          <a:effectLst>
            <a:outerShdw blurRad="40000" dist="23000" dir="21420000" sx="89000" sy="89000" rotWithShape="0">
              <a:srgbClr val="000000">
                <a:alpha val="35000"/>
              </a:srgb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latin typeface="Calibri"/>
            </a:endParaRPr>
          </a:p>
        </p:txBody>
      </p:sp>
    </p:spTree>
    <p:extLst>
      <p:ext uri="{BB962C8B-B14F-4D97-AF65-F5344CB8AC3E}">
        <p14:creationId xmlns:p14="http://schemas.microsoft.com/office/powerpoint/2010/main" val="4260147986"/>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
        <p:nvSpPr>
          <p:cNvPr id="9" name="Rectangle 8"/>
          <p:cNvSpPr/>
          <p:nvPr userDrawn="1"/>
        </p:nvSpPr>
        <p:spPr>
          <a:xfrm>
            <a:off x="317521" y="1417638"/>
            <a:ext cx="8475374" cy="96525"/>
          </a:xfrm>
          <a:prstGeom prst="rect">
            <a:avLst/>
          </a:prstGeom>
          <a:gradFill>
            <a:gsLst>
              <a:gs pos="0">
                <a:srgbClr val="0000FF"/>
              </a:gs>
              <a:gs pos="52000">
                <a:schemeClr val="bg1"/>
              </a:gs>
              <a:gs pos="100000">
                <a:srgbClr val="0000FF"/>
              </a:gs>
            </a:gsLst>
            <a:lin ang="10800000" scaled="0"/>
          </a:gradFill>
          <a:ln>
            <a:noFill/>
          </a:ln>
          <a:effectLst>
            <a:outerShdw blurRad="40000" dist="23000" dir="21420000" sx="89000" sy="89000" rotWithShape="0">
              <a:srgbClr val="000000">
                <a:alpha val="35000"/>
              </a:srgb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latin typeface="Calibri"/>
            </a:endParaRPr>
          </a:p>
        </p:txBody>
      </p:sp>
    </p:spTree>
    <p:extLst>
      <p:ext uri="{BB962C8B-B14F-4D97-AF65-F5344CB8AC3E}">
        <p14:creationId xmlns:p14="http://schemas.microsoft.com/office/powerpoint/2010/main" val="3313851786"/>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D3617-B50B-534A-94CD-443702BDAF2A}" type="datetimeFigureOut">
              <a:rPr lang="en-US" smtClean="0">
                <a:solidFill>
                  <a:prstClr val="black">
                    <a:tint val="75000"/>
                  </a:prstClr>
                </a:solidFill>
                <a:latin typeface="Calibri"/>
              </a:rPr>
              <a:pPr/>
              <a:t>13/04/16</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74C6E-F82E-5D45-AF32-8986D9E0D8D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
        <p:nvSpPr>
          <p:cNvPr id="9" name="Rectangle 8"/>
          <p:cNvSpPr/>
          <p:nvPr userDrawn="1"/>
        </p:nvSpPr>
        <p:spPr>
          <a:xfrm>
            <a:off x="317521" y="1417638"/>
            <a:ext cx="8475374" cy="96525"/>
          </a:xfrm>
          <a:prstGeom prst="rect">
            <a:avLst/>
          </a:prstGeom>
          <a:gradFill>
            <a:gsLst>
              <a:gs pos="0">
                <a:srgbClr val="0000FF"/>
              </a:gs>
              <a:gs pos="52000">
                <a:schemeClr val="bg1"/>
              </a:gs>
              <a:gs pos="100000">
                <a:srgbClr val="0000FF"/>
              </a:gs>
            </a:gsLst>
            <a:lin ang="10800000" scaled="0"/>
          </a:gradFill>
          <a:ln>
            <a:noFill/>
          </a:ln>
          <a:effectLst>
            <a:outerShdw blurRad="40000" dist="23000" dir="21420000" sx="89000" sy="89000" rotWithShape="0">
              <a:srgbClr val="000000">
                <a:alpha val="35000"/>
              </a:srgb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latin typeface="Calibri"/>
            </a:endParaRPr>
          </a:p>
        </p:txBody>
      </p:sp>
    </p:spTree>
    <p:extLst>
      <p:ext uri="{BB962C8B-B14F-4D97-AF65-F5344CB8AC3E}">
        <p14:creationId xmlns:p14="http://schemas.microsoft.com/office/powerpoint/2010/main" val="593587641"/>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mailto:nigel@sinmedida.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jpeg"/><Relationship Id="rId1" Type="http://schemas.openxmlformats.org/officeDocument/2006/relationships/slideLayout" Target="../slideLayouts/slideLayout39.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7028"/>
            <a:ext cx="8229600" cy="1143000"/>
          </a:xfrm>
          <a:effectLst/>
        </p:spPr>
        <p:txBody>
          <a:bodyPr>
            <a:noAutofit/>
          </a:bodyPr>
          <a:lstStyle/>
          <a:p>
            <a:r>
              <a:rPr lang="en-US" dirty="0"/>
              <a:t/>
            </a:r>
            <a:br>
              <a:rPr lang="en-US" dirty="0"/>
            </a:br>
            <a:r>
              <a:rPr lang="en-US" dirty="0" smtClean="0"/>
              <a:t> </a:t>
            </a:r>
            <a:r>
              <a:rPr lang="en-US" sz="3600" b="1" dirty="0" smtClean="0">
                <a:solidFill>
                  <a:srgbClr val="0000FF"/>
                </a:solidFill>
                <a:latin typeface="Arial"/>
                <a:cs typeface="Arial"/>
              </a:rPr>
              <a:t>ITU-UNESCO:IOC-WMO</a:t>
            </a:r>
            <a:br>
              <a:rPr lang="en-US" sz="3600" b="1" dirty="0" smtClean="0">
                <a:solidFill>
                  <a:srgbClr val="0000FF"/>
                </a:solidFill>
                <a:latin typeface="Arial"/>
                <a:cs typeface="Arial"/>
              </a:rPr>
            </a:br>
            <a:r>
              <a:rPr lang="en-US" sz="3600" b="1" dirty="0" smtClean="0">
                <a:solidFill>
                  <a:srgbClr val="0000FF"/>
                </a:solidFill>
                <a:latin typeface="Arial"/>
                <a:cs typeface="Arial"/>
              </a:rPr>
              <a:t>Joint Task Force on SMART Submarine Cable Systems</a:t>
            </a:r>
            <a:r>
              <a:rPr lang="en-CA" sz="3600" dirty="0" smtClean="0">
                <a:latin typeface="Arial"/>
                <a:cs typeface="Arial"/>
              </a:rPr>
              <a:t/>
            </a:r>
            <a:br>
              <a:rPr lang="en-CA" sz="3600" dirty="0" smtClean="0">
                <a:latin typeface="Arial"/>
                <a:cs typeface="Arial"/>
              </a:rPr>
            </a:br>
            <a:endParaRPr lang="en-US" sz="3600" i="1" dirty="0">
              <a:solidFill>
                <a:srgbClr val="0000FF"/>
              </a:solidFill>
              <a:latin typeface="Arial"/>
              <a:cs typeface="Arial"/>
            </a:endParaRPr>
          </a:p>
        </p:txBody>
      </p:sp>
      <p:sp>
        <p:nvSpPr>
          <p:cNvPr id="3" name="Content Placeholder 2"/>
          <p:cNvSpPr>
            <a:spLocks noGrp="1"/>
          </p:cNvSpPr>
          <p:nvPr>
            <p:ph idx="1"/>
          </p:nvPr>
        </p:nvSpPr>
        <p:spPr>
          <a:xfrm>
            <a:off x="457200" y="2835675"/>
            <a:ext cx="8229600" cy="3461712"/>
          </a:xfrm>
        </p:spPr>
        <p:txBody>
          <a:bodyPr>
            <a:normAutofit fontScale="47500" lnSpcReduction="20000"/>
          </a:bodyPr>
          <a:lstStyle/>
          <a:p>
            <a:pPr marL="0" indent="0" algn="ctr">
              <a:buNone/>
            </a:pPr>
            <a:r>
              <a:rPr lang="en-CA" sz="5900" b="1" dirty="0" smtClean="0">
                <a:latin typeface="Arial"/>
                <a:cs typeface="Arial"/>
              </a:rPr>
              <a:t>Nigel Bayliff </a:t>
            </a:r>
            <a:r>
              <a:rPr lang="en-CA" sz="5900" b="1" dirty="0" err="1" smtClean="0">
                <a:latin typeface="Arial"/>
                <a:cs typeface="Arial"/>
              </a:rPr>
              <a:t>C.Eng</a:t>
            </a:r>
            <a:r>
              <a:rPr lang="en-CA" sz="5900" b="1" dirty="0" smtClean="0">
                <a:latin typeface="Arial"/>
                <a:cs typeface="Arial"/>
              </a:rPr>
              <a:t>, FIET</a:t>
            </a:r>
            <a:endParaRPr lang="en-CA" sz="5900" b="1" dirty="0">
              <a:latin typeface="Arial"/>
              <a:cs typeface="Arial"/>
            </a:endParaRPr>
          </a:p>
          <a:p>
            <a:pPr marL="0" indent="0" algn="ctr">
              <a:buNone/>
            </a:pPr>
            <a:endParaRPr lang="en-CA" sz="2400" b="1" dirty="0">
              <a:latin typeface="Arial"/>
              <a:cs typeface="Arial"/>
            </a:endParaRPr>
          </a:p>
          <a:p>
            <a:pPr marL="0" indent="0" algn="ctr">
              <a:buNone/>
            </a:pPr>
            <a:r>
              <a:rPr lang="en-CA" sz="5100" b="1" dirty="0">
                <a:latin typeface="Arial"/>
                <a:cs typeface="Arial"/>
              </a:rPr>
              <a:t>Chair, </a:t>
            </a:r>
            <a:r>
              <a:rPr lang="en-CA" sz="5100" b="1" dirty="0" smtClean="0">
                <a:latin typeface="Arial"/>
                <a:cs typeface="Arial"/>
              </a:rPr>
              <a:t>Publicity, Outreach &amp; Marketing, JTF</a:t>
            </a:r>
          </a:p>
          <a:p>
            <a:pPr marL="0" indent="0" algn="ctr">
              <a:buNone/>
            </a:pPr>
            <a:r>
              <a:rPr lang="en-CA" sz="5100" b="1" dirty="0" smtClean="0">
                <a:latin typeface="Arial"/>
                <a:cs typeface="Arial"/>
              </a:rPr>
              <a:t>Managing Director, SIN Medida Consultancy</a:t>
            </a:r>
          </a:p>
          <a:p>
            <a:pPr marL="0" indent="0" algn="ctr">
              <a:buNone/>
            </a:pPr>
            <a:endParaRPr lang="en-CA" sz="3600" b="1" dirty="0">
              <a:latin typeface="Arial"/>
              <a:cs typeface="Arial"/>
            </a:endParaRPr>
          </a:p>
          <a:p>
            <a:pPr marL="0" indent="0" algn="ctr">
              <a:buFont typeface="Wingdings" charset="0"/>
              <a:buNone/>
            </a:pPr>
            <a:r>
              <a:rPr lang="en-US" sz="5000" dirty="0" err="1" smtClean="0">
                <a:solidFill>
                  <a:srgbClr val="0000FF"/>
                </a:solidFill>
                <a:latin typeface="Arial"/>
                <a:cs typeface="Arial"/>
                <a:hlinkClick r:id="rId2"/>
              </a:rPr>
              <a:t>nigel@sinmedida.com</a:t>
            </a:r>
            <a:endParaRPr lang="en-US" sz="5000" dirty="0" smtClean="0">
              <a:solidFill>
                <a:srgbClr val="0000FF"/>
              </a:solidFill>
              <a:latin typeface="Arial"/>
              <a:cs typeface="Arial"/>
            </a:endParaRPr>
          </a:p>
          <a:p>
            <a:pPr marL="0" indent="0" algn="ctr">
              <a:buFont typeface="Wingdings" charset="0"/>
              <a:buNone/>
            </a:pPr>
            <a:r>
              <a:rPr lang="en-US" sz="5000" dirty="0" smtClean="0">
                <a:solidFill>
                  <a:srgbClr val="0000FF"/>
                </a:solidFill>
                <a:cs typeface="Arial"/>
              </a:rPr>
              <a:t>http://</a:t>
            </a:r>
            <a:r>
              <a:rPr lang="en-US" sz="5000" dirty="0" err="1" smtClean="0">
                <a:solidFill>
                  <a:srgbClr val="0000FF"/>
                </a:solidFill>
                <a:cs typeface="Arial"/>
              </a:rPr>
              <a:t>www.itu.int</a:t>
            </a:r>
            <a:r>
              <a:rPr lang="en-US" sz="5000" dirty="0" smtClean="0">
                <a:solidFill>
                  <a:srgbClr val="0000FF"/>
                </a:solidFill>
                <a:cs typeface="Arial"/>
              </a:rPr>
              <a:t>/en/ITU-T/</a:t>
            </a:r>
            <a:r>
              <a:rPr lang="en-US" sz="5000" dirty="0" err="1" smtClean="0">
                <a:solidFill>
                  <a:srgbClr val="0000FF"/>
                </a:solidFill>
                <a:cs typeface="Arial"/>
              </a:rPr>
              <a:t>climatechange</a:t>
            </a:r>
            <a:r>
              <a:rPr lang="en-US" sz="5000" dirty="0" smtClean="0">
                <a:solidFill>
                  <a:srgbClr val="0000FF"/>
                </a:solidFill>
                <a:cs typeface="Arial"/>
              </a:rPr>
              <a:t>/task-force-</a:t>
            </a:r>
            <a:r>
              <a:rPr lang="en-US" sz="5000" dirty="0" err="1" smtClean="0">
                <a:solidFill>
                  <a:srgbClr val="0000FF"/>
                </a:solidFill>
                <a:cs typeface="Arial"/>
              </a:rPr>
              <a:t>sc</a:t>
            </a:r>
            <a:r>
              <a:rPr lang="en-US" sz="5000" dirty="0" smtClean="0">
                <a:solidFill>
                  <a:srgbClr val="0000FF"/>
                </a:solidFill>
                <a:cs typeface="Arial"/>
              </a:rPr>
              <a:t>/Pages/</a:t>
            </a:r>
            <a:r>
              <a:rPr lang="en-US" sz="5000" dirty="0" err="1" smtClean="0">
                <a:solidFill>
                  <a:srgbClr val="0000FF"/>
                </a:solidFill>
                <a:cs typeface="Arial"/>
              </a:rPr>
              <a:t>default.aspx</a:t>
            </a:r>
            <a:endParaRPr lang="en-US" sz="5000" dirty="0" smtClean="0">
              <a:solidFill>
                <a:srgbClr val="0000FF"/>
              </a:solidFill>
              <a:cs typeface="Arial"/>
            </a:endParaRPr>
          </a:p>
          <a:p>
            <a:pPr marL="0" indent="0" algn="ctr">
              <a:buFont typeface="Wingdings" charset="0"/>
              <a:buNone/>
            </a:pPr>
            <a:endParaRPr lang="en-US" sz="5000" dirty="0" smtClean="0">
              <a:latin typeface="Arial"/>
              <a:cs typeface="Arial"/>
            </a:endParaRPr>
          </a:p>
          <a:p>
            <a:pPr marL="0" indent="0" algn="ctr">
              <a:buNone/>
            </a:pPr>
            <a:r>
              <a:rPr lang="en-US" sz="5000" dirty="0" smtClean="0">
                <a:latin typeface="Arial"/>
                <a:cs typeface="Arial"/>
              </a:rPr>
              <a:t>5</a:t>
            </a:r>
            <a:r>
              <a:rPr lang="en-US" sz="5000" baseline="30000" dirty="0" smtClean="0">
                <a:latin typeface="Arial"/>
                <a:cs typeface="Arial"/>
              </a:rPr>
              <a:t>th</a:t>
            </a:r>
            <a:r>
              <a:rPr lang="en-US" sz="5000" dirty="0" smtClean="0">
                <a:latin typeface="Arial"/>
                <a:cs typeface="Arial"/>
              </a:rPr>
              <a:t> Workshop, Broad Industry Perspective</a:t>
            </a:r>
            <a:endParaRPr lang="en-US" sz="5000" dirty="0">
              <a:latin typeface="Arial"/>
              <a:cs typeface="Arial"/>
            </a:endParaRPr>
          </a:p>
        </p:txBody>
      </p:sp>
    </p:spTree>
    <p:extLst>
      <p:ext uri="{BB962C8B-B14F-4D97-AF65-F5344CB8AC3E}">
        <p14:creationId xmlns:p14="http://schemas.microsoft.com/office/powerpoint/2010/main" val="22600973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4" descr="http://www.itu.int/ITU-T/climatechange/gsw/images/unesco-ioc-sml-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892" y="1553636"/>
            <a:ext cx="1222375" cy="70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6" name="Picture 6" descr="http://www.itu.int/ITU-T/climatechange/gsw/images/wmo2007_horizontal.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2812" y="1553636"/>
            <a:ext cx="1882775" cy="60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9" descr="C:\Users\bueti\Pictures\itu_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73" y="1553636"/>
            <a:ext cx="860425" cy="973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itle 1"/>
          <p:cNvSpPr>
            <a:spLocks noGrp="1"/>
          </p:cNvSpPr>
          <p:nvPr>
            <p:ph type="title"/>
          </p:nvPr>
        </p:nvSpPr>
        <p:spPr>
          <a:xfrm>
            <a:off x="0" y="166078"/>
            <a:ext cx="9144000" cy="1143000"/>
          </a:xfrm>
        </p:spPr>
        <p:txBody>
          <a:bodyPr>
            <a:normAutofit/>
          </a:bodyPr>
          <a:lstStyle/>
          <a:p>
            <a:r>
              <a:rPr lang="en-US" sz="3000" b="1" dirty="0" smtClean="0">
                <a:solidFill>
                  <a:srgbClr val="0000FF"/>
                </a:solidFill>
                <a:latin typeface="Arial" charset="0"/>
                <a:ea typeface="ＭＳ Ｐゴシック" charset="0"/>
                <a:cs typeface="Arial" charset="0"/>
              </a:rPr>
              <a:t>Reflection: Establishing </a:t>
            </a:r>
            <a:r>
              <a:rPr lang="en-US" sz="3000" b="1" dirty="0">
                <a:solidFill>
                  <a:srgbClr val="0000FF"/>
                </a:solidFill>
                <a:latin typeface="Arial" charset="0"/>
                <a:ea typeface="ＭＳ Ｐゴシック" charset="0"/>
                <a:cs typeface="Arial" charset="0"/>
              </a:rPr>
              <a:t>the JTF</a:t>
            </a:r>
            <a:endParaRPr lang="en-US" sz="3000" b="1" dirty="0">
              <a:latin typeface="Calibri" charset="0"/>
              <a:ea typeface="ＭＳ Ｐゴシック" charset="0"/>
              <a:cs typeface="ＭＳ Ｐゴシック" charset="0"/>
            </a:endParaRPr>
          </a:p>
        </p:txBody>
      </p:sp>
      <p:sp>
        <p:nvSpPr>
          <p:cNvPr id="25607" name="Content Placeholder 1"/>
          <p:cNvSpPr>
            <a:spLocks noGrp="1"/>
          </p:cNvSpPr>
          <p:nvPr>
            <p:ph sz="half" idx="4294967295"/>
          </p:nvPr>
        </p:nvSpPr>
        <p:spPr>
          <a:xfrm>
            <a:off x="1068388" y="2549486"/>
            <a:ext cx="8075612" cy="2784475"/>
          </a:xfrm>
        </p:spPr>
        <p:txBody>
          <a:bodyPr>
            <a:noAutofit/>
          </a:bodyPr>
          <a:lstStyle/>
          <a:p>
            <a:pPr marL="305350" indent="-305350" defTabSz="815323">
              <a:defRPr/>
            </a:pPr>
            <a:r>
              <a:rPr lang="en-US" sz="2000" dirty="0" smtClean="0">
                <a:solidFill>
                  <a:srgbClr val="0000FF"/>
                </a:solidFill>
                <a:latin typeface="Arial"/>
                <a:cs typeface="Arial"/>
              </a:rPr>
              <a:t>The International Telecommunication Union (ITU), World Meteorological Organization (WMO) </a:t>
            </a:r>
            <a:r>
              <a:rPr lang="en-US" sz="2000" dirty="0">
                <a:solidFill>
                  <a:srgbClr val="0000FF"/>
                </a:solidFill>
                <a:latin typeface="Arial"/>
                <a:cs typeface="Arial"/>
              </a:rPr>
              <a:t>and UNESCO </a:t>
            </a:r>
            <a:r>
              <a:rPr lang="en-US" sz="2000" dirty="0" smtClean="0">
                <a:solidFill>
                  <a:srgbClr val="0000FF"/>
                </a:solidFill>
                <a:latin typeface="Arial"/>
                <a:cs typeface="Arial"/>
              </a:rPr>
              <a:t>Intergovernmental Oceanographic Commission (IOC) </a:t>
            </a:r>
            <a:r>
              <a:rPr lang="en-US" sz="2000" dirty="0">
                <a:latin typeface="Arial"/>
                <a:cs typeface="Arial"/>
              </a:rPr>
              <a:t>organized the 1</a:t>
            </a:r>
            <a:r>
              <a:rPr lang="en-US" sz="2000" baseline="30000" dirty="0">
                <a:latin typeface="Arial"/>
                <a:cs typeface="Arial"/>
              </a:rPr>
              <a:t>st</a:t>
            </a:r>
            <a:r>
              <a:rPr lang="en-US" sz="2000" dirty="0">
                <a:latin typeface="Arial"/>
                <a:cs typeface="Arial"/>
              </a:rPr>
              <a:t> Workshop on </a:t>
            </a:r>
            <a:r>
              <a:rPr lang="en-US" sz="2000" dirty="0">
                <a:solidFill>
                  <a:srgbClr val="0000FF"/>
                </a:solidFill>
                <a:latin typeface="Arial"/>
                <a:cs typeface="Arial"/>
              </a:rPr>
              <a:t>Using Submarine Telecommunications Cables for Ocean and Climate Monitoring and Disaster Warning </a:t>
            </a:r>
            <a:r>
              <a:rPr lang="en-US" sz="2000" dirty="0" smtClean="0">
                <a:latin typeface="Arial"/>
                <a:cs typeface="Arial"/>
              </a:rPr>
              <a:t>in </a:t>
            </a:r>
            <a:r>
              <a:rPr lang="en-US" sz="2000" dirty="0">
                <a:solidFill>
                  <a:srgbClr val="0000FF"/>
                </a:solidFill>
                <a:latin typeface="Arial"/>
                <a:cs typeface="Arial"/>
              </a:rPr>
              <a:t>September 2011</a:t>
            </a:r>
            <a:r>
              <a:rPr lang="en-US" sz="2000" dirty="0">
                <a:latin typeface="Arial"/>
                <a:cs typeface="Arial"/>
              </a:rPr>
              <a:t>, in Rome, Italy. </a:t>
            </a:r>
          </a:p>
          <a:p>
            <a:pPr marL="305350" indent="-305350" defTabSz="815323">
              <a:defRPr/>
            </a:pPr>
            <a:r>
              <a:rPr lang="en-US" sz="2000" dirty="0">
                <a:latin typeface="Arial"/>
                <a:cs typeface="Arial"/>
              </a:rPr>
              <a:t>This workshop closed with the adoption of a Call to Action inviting ITU, UNESCO IOC and WMO to establish and coordinate a</a:t>
            </a:r>
            <a:r>
              <a:rPr lang="en-US" sz="2000" i="1" dirty="0">
                <a:latin typeface="Arial"/>
                <a:cs typeface="Arial"/>
              </a:rPr>
              <a:t> </a:t>
            </a:r>
            <a:r>
              <a:rPr lang="en-US" sz="2000" i="1" dirty="0">
                <a:solidFill>
                  <a:srgbClr val="0000FF"/>
                </a:solidFill>
                <a:latin typeface="Arial"/>
                <a:cs typeface="Arial"/>
              </a:rPr>
              <a:t>Joint Task </a:t>
            </a:r>
            <a:r>
              <a:rPr lang="en-US" sz="2000" i="1" dirty="0" smtClean="0">
                <a:solidFill>
                  <a:srgbClr val="0000FF"/>
                </a:solidFill>
                <a:latin typeface="Arial"/>
                <a:cs typeface="Arial"/>
              </a:rPr>
              <a:t>Force (JTF):</a:t>
            </a:r>
            <a:r>
              <a:rPr lang="en-US" sz="2000" i="1" dirty="0">
                <a:latin typeface="Arial"/>
                <a:cs typeface="Arial"/>
              </a:rPr>
              <a:t/>
            </a:r>
            <a:br>
              <a:rPr lang="en-US" sz="2000" i="1" dirty="0">
                <a:latin typeface="Arial"/>
                <a:cs typeface="Arial"/>
              </a:rPr>
            </a:br>
            <a:endParaRPr lang="en-US" sz="2000" i="1" dirty="0">
              <a:latin typeface="Arial"/>
              <a:cs typeface="Arial"/>
            </a:endParaRPr>
          </a:p>
          <a:p>
            <a:pPr marL="0" indent="0" defTabSz="815323" eaLnBrk="1" hangingPunct="1">
              <a:buClr>
                <a:srgbClr val="0000FF"/>
              </a:buClr>
              <a:buFont typeface="Arial" charset="0"/>
              <a:buNone/>
              <a:defRPr/>
            </a:pPr>
            <a:r>
              <a:rPr lang="en-US" sz="2000" dirty="0" smtClean="0">
                <a:solidFill>
                  <a:srgbClr val="0000FF"/>
                </a:solidFill>
                <a:latin typeface="Arial"/>
                <a:ea typeface="ＭＳ Ｐゴシック" charset="0"/>
                <a:cs typeface="Arial"/>
              </a:rPr>
              <a:t>	</a:t>
            </a:r>
            <a:endParaRPr lang="en-US" sz="2000" i="1" dirty="0">
              <a:solidFill>
                <a:srgbClr val="0000FF"/>
              </a:solidFill>
              <a:latin typeface="Arial"/>
              <a:ea typeface="ＭＳ Ｐゴシック" charset="0"/>
              <a:cs typeface="Arial"/>
            </a:endParaRPr>
          </a:p>
        </p:txBody>
      </p:sp>
      <p:sp>
        <p:nvSpPr>
          <p:cNvPr id="8" name="TextBox 7"/>
          <p:cNvSpPr txBox="1"/>
          <p:nvPr/>
        </p:nvSpPr>
        <p:spPr>
          <a:xfrm>
            <a:off x="213895" y="5490631"/>
            <a:ext cx="8676441" cy="707886"/>
          </a:xfrm>
          <a:prstGeom prst="rect">
            <a:avLst/>
          </a:prstGeom>
          <a:solidFill>
            <a:schemeClr val="tx2">
              <a:lumMod val="20000"/>
              <a:lumOff val="80000"/>
            </a:schemeClr>
          </a:solidFill>
          <a:scene3d>
            <a:camera prst="orthographicFront"/>
            <a:lightRig rig="threePt" dir="t"/>
          </a:scene3d>
          <a:sp3d>
            <a:bevelT/>
          </a:sp3d>
        </p:spPr>
        <p:txBody>
          <a:bodyPr wrap="square" rtlCol="0">
            <a:spAutoFit/>
          </a:bodyPr>
          <a:lstStyle/>
          <a:p>
            <a:pPr algn="ctr"/>
            <a:r>
              <a:rPr lang="en-US" sz="2000" b="1" i="1" dirty="0">
                <a:solidFill>
                  <a:prstClr val="black"/>
                </a:solidFill>
                <a:latin typeface="Calibri"/>
              </a:rPr>
              <a:t>Serious Charter </a:t>
            </a:r>
            <a:r>
              <a:rPr lang="en-US" sz="2000" dirty="0">
                <a:solidFill>
                  <a:srgbClr val="0000FF"/>
                </a:solidFill>
                <a:latin typeface="Arial" charset="0"/>
                <a:cs typeface="Arial" charset="0"/>
              </a:rPr>
              <a:t>“</a:t>
            </a:r>
            <a:r>
              <a:rPr lang="en-US" altLang="ja-JP" sz="2000" i="1" dirty="0">
                <a:solidFill>
                  <a:srgbClr val="0000FF"/>
                </a:solidFill>
                <a:latin typeface="Arial" charset="0"/>
                <a:ea typeface="ＭＳ Ｐゴシック"/>
                <a:cs typeface="Arial" charset="0"/>
              </a:rPr>
              <a:t>To develop trans-ocean mini observatories to measure seafloor temperatures and hazards over several decades</a:t>
            </a:r>
            <a:r>
              <a:rPr lang="en-US" sz="2000" i="1" dirty="0">
                <a:solidFill>
                  <a:srgbClr val="0000FF"/>
                </a:solidFill>
                <a:latin typeface="Arial" charset="0"/>
                <a:cs typeface="Arial" charset="0"/>
              </a:rPr>
              <a:t>”</a:t>
            </a:r>
            <a:endParaRPr lang="en-US" sz="2000" b="1" i="1" dirty="0">
              <a:solidFill>
                <a:prstClr val="black"/>
              </a:solidFill>
              <a:latin typeface="Calibri"/>
            </a:endParaRPr>
          </a:p>
        </p:txBody>
      </p:sp>
    </p:spTree>
    <p:extLst>
      <p:ext uri="{BB962C8B-B14F-4D97-AF65-F5344CB8AC3E}">
        <p14:creationId xmlns:p14="http://schemas.microsoft.com/office/powerpoint/2010/main" val="158665839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0" y="274638"/>
            <a:ext cx="7467600" cy="1143000"/>
          </a:xfrm>
        </p:spPr>
        <p:txBody>
          <a:bodyPr>
            <a:noAutofit/>
          </a:bodyPr>
          <a:lstStyle/>
          <a:p>
            <a:r>
              <a:rPr lang="en-CA" sz="3200" b="1" dirty="0" smtClean="0">
                <a:solidFill>
                  <a:srgbClr val="0000FF"/>
                </a:solidFill>
                <a:cs typeface="Arial"/>
              </a:rPr>
              <a:t>Why Submarine Cables: Future trends in the industry</a:t>
            </a:r>
            <a:endParaRPr lang="en-US" sz="3200" dirty="0">
              <a:latin typeface="Arial"/>
              <a:cs typeface="Arial"/>
            </a:endParaRPr>
          </a:p>
        </p:txBody>
      </p:sp>
      <p:sp>
        <p:nvSpPr>
          <p:cNvPr id="3" name="Content Placeholder 2"/>
          <p:cNvSpPr>
            <a:spLocks noGrp="1"/>
          </p:cNvSpPr>
          <p:nvPr>
            <p:ph idx="4294967295"/>
          </p:nvPr>
        </p:nvSpPr>
        <p:spPr>
          <a:xfrm>
            <a:off x="762000" y="1680528"/>
            <a:ext cx="7574658" cy="3576951"/>
          </a:xfrm>
        </p:spPr>
        <p:txBody>
          <a:bodyPr>
            <a:normAutofit fontScale="77500" lnSpcReduction="20000"/>
          </a:bodyPr>
          <a:lstStyle/>
          <a:p>
            <a:r>
              <a:rPr lang="en-CA" i="1" dirty="0">
                <a:solidFill>
                  <a:srgbClr val="0000FF"/>
                </a:solidFill>
                <a:latin typeface="Arial"/>
                <a:cs typeface="Arial"/>
              </a:rPr>
              <a:t>Drivers:</a:t>
            </a:r>
            <a:r>
              <a:rPr lang="en-CA" dirty="0">
                <a:solidFill>
                  <a:srgbClr val="0000FF"/>
                </a:solidFill>
                <a:latin typeface="Arial"/>
                <a:cs typeface="Arial"/>
              </a:rPr>
              <a:t> Global population </a:t>
            </a:r>
            <a:r>
              <a:rPr lang="en-CA" dirty="0" smtClean="0">
                <a:solidFill>
                  <a:srgbClr val="0000FF"/>
                </a:solidFill>
                <a:latin typeface="Arial"/>
                <a:cs typeface="Arial"/>
              </a:rPr>
              <a:t>growth ever increasing demand for connectivity</a:t>
            </a:r>
          </a:p>
          <a:p>
            <a:pPr marL="0" indent="0">
              <a:buNone/>
            </a:pPr>
            <a:r>
              <a:rPr lang="en-CA" dirty="0" smtClean="0">
                <a:solidFill>
                  <a:srgbClr val="0000FF"/>
                </a:solidFill>
                <a:latin typeface="Arial"/>
                <a:cs typeface="Arial"/>
              </a:rPr>
              <a:t> </a:t>
            </a:r>
          </a:p>
          <a:p>
            <a:r>
              <a:rPr lang="en-CA" i="1" dirty="0" smtClean="0">
                <a:solidFill>
                  <a:srgbClr val="0000FF"/>
                </a:solidFill>
                <a:latin typeface="Arial"/>
                <a:cs typeface="Arial"/>
              </a:rPr>
              <a:t>Technology</a:t>
            </a:r>
            <a:r>
              <a:rPr lang="en-CA" i="1" dirty="0">
                <a:solidFill>
                  <a:srgbClr val="0000FF"/>
                </a:solidFill>
                <a:latin typeface="Arial"/>
                <a:cs typeface="Arial"/>
              </a:rPr>
              <a:t>:</a:t>
            </a:r>
            <a:r>
              <a:rPr lang="en-CA" dirty="0">
                <a:solidFill>
                  <a:srgbClr val="0000FF"/>
                </a:solidFill>
                <a:latin typeface="Arial"/>
                <a:cs typeface="Arial"/>
              </a:rPr>
              <a:t> Ongoing surge in </a:t>
            </a:r>
            <a:r>
              <a:rPr lang="en-CA" dirty="0" smtClean="0">
                <a:solidFill>
                  <a:srgbClr val="0000FF"/>
                </a:solidFill>
                <a:latin typeface="Arial"/>
                <a:cs typeface="Arial"/>
              </a:rPr>
              <a:t>ICT developments</a:t>
            </a:r>
            <a:r>
              <a:rPr lang="en-CA" dirty="0">
                <a:solidFill>
                  <a:srgbClr val="0000FF"/>
                </a:solidFill>
                <a:latin typeface="Arial"/>
                <a:cs typeface="Arial"/>
              </a:rPr>
              <a:t>, use of </a:t>
            </a:r>
            <a:r>
              <a:rPr lang="en-CA" dirty="0" smtClean="0">
                <a:solidFill>
                  <a:srgbClr val="0000FF"/>
                </a:solidFill>
                <a:latin typeface="Arial"/>
                <a:cs typeface="Arial"/>
              </a:rPr>
              <a:t>Internet and progression of subsea technology….</a:t>
            </a:r>
          </a:p>
          <a:p>
            <a:endParaRPr lang="en-CA" dirty="0" smtClean="0">
              <a:solidFill>
                <a:srgbClr val="0000FF"/>
              </a:solidFill>
              <a:latin typeface="Arial"/>
              <a:cs typeface="Arial"/>
            </a:endParaRPr>
          </a:p>
          <a:p>
            <a:r>
              <a:rPr lang="en-CA" i="1" dirty="0" smtClean="0">
                <a:solidFill>
                  <a:srgbClr val="0000FF"/>
                </a:solidFill>
                <a:latin typeface="Arial"/>
                <a:cs typeface="Arial"/>
              </a:rPr>
              <a:t>Geographic </a:t>
            </a:r>
            <a:r>
              <a:rPr lang="en-CA" i="1" dirty="0">
                <a:solidFill>
                  <a:srgbClr val="0000FF"/>
                </a:solidFill>
                <a:latin typeface="Arial"/>
                <a:cs typeface="Arial"/>
              </a:rPr>
              <a:t>connectivity:</a:t>
            </a:r>
            <a:r>
              <a:rPr lang="en-CA" dirty="0">
                <a:solidFill>
                  <a:srgbClr val="0000FF"/>
                </a:solidFill>
                <a:latin typeface="Arial"/>
                <a:cs typeface="Arial"/>
              </a:rPr>
              <a:t> Wider geographic cable coverage throughout the </a:t>
            </a:r>
            <a:r>
              <a:rPr lang="en-CA" dirty="0" smtClean="0">
                <a:solidFill>
                  <a:srgbClr val="0000FF"/>
                </a:solidFill>
                <a:latin typeface="Arial"/>
                <a:cs typeface="Arial"/>
              </a:rPr>
              <a:t>oceans is necessary and being expanded</a:t>
            </a:r>
            <a:endParaRPr lang="en-US" dirty="0">
              <a:solidFill>
                <a:srgbClr val="0000FF"/>
              </a:solidFill>
            </a:endParaRPr>
          </a:p>
        </p:txBody>
      </p:sp>
      <p:sp>
        <p:nvSpPr>
          <p:cNvPr id="5" name="TextBox 4"/>
          <p:cNvSpPr txBox="1"/>
          <p:nvPr/>
        </p:nvSpPr>
        <p:spPr>
          <a:xfrm>
            <a:off x="213895" y="5486711"/>
            <a:ext cx="8676441" cy="830997"/>
          </a:xfrm>
          <a:prstGeom prst="rect">
            <a:avLst/>
          </a:prstGeom>
          <a:solidFill>
            <a:schemeClr val="tx2">
              <a:lumMod val="20000"/>
              <a:lumOff val="80000"/>
            </a:schemeClr>
          </a:solidFill>
          <a:scene3d>
            <a:camera prst="orthographicFront"/>
            <a:lightRig rig="threePt" dir="t"/>
          </a:scene3d>
          <a:sp3d>
            <a:bevelT/>
          </a:sp3d>
        </p:spPr>
        <p:txBody>
          <a:bodyPr wrap="square" rtlCol="0">
            <a:spAutoFit/>
          </a:bodyPr>
          <a:lstStyle/>
          <a:p>
            <a:pPr algn="ctr"/>
            <a:r>
              <a:rPr lang="en-US" sz="2400" b="1" i="1" dirty="0" smtClean="0"/>
              <a:t>Anticipate continued </a:t>
            </a:r>
            <a:r>
              <a:rPr lang="en-US" sz="2400" b="1" i="1" dirty="0"/>
              <a:t>d</a:t>
            </a:r>
            <a:r>
              <a:rPr lang="en-US" sz="2400" b="1" i="1" dirty="0" smtClean="0"/>
              <a:t>emand for additional connectivity and increasing </a:t>
            </a:r>
            <a:r>
              <a:rPr lang="en-US" sz="2400" b="1" i="1" dirty="0"/>
              <a:t>c</a:t>
            </a:r>
            <a:r>
              <a:rPr lang="en-US" sz="2400" b="1" i="1" dirty="0" smtClean="0"/>
              <a:t>apacity </a:t>
            </a:r>
            <a:r>
              <a:rPr lang="en-US" sz="2400" b="1" i="1" dirty="0"/>
              <a:t>d</a:t>
            </a:r>
            <a:r>
              <a:rPr lang="en-US" sz="2400" b="1" i="1" dirty="0" smtClean="0"/>
              <a:t>emand</a:t>
            </a:r>
            <a:endParaRPr lang="en-US" sz="2400" b="1" i="1" dirty="0"/>
          </a:p>
        </p:txBody>
      </p:sp>
    </p:spTree>
    <p:extLst>
      <p:ext uri="{BB962C8B-B14F-4D97-AF65-F5344CB8AC3E}">
        <p14:creationId xmlns:p14="http://schemas.microsoft.com/office/powerpoint/2010/main" val="23998237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00FF"/>
                </a:solidFill>
                <a:latin typeface="Arial"/>
                <a:cs typeface="Arial"/>
              </a:rPr>
              <a:t>The Pacific – </a:t>
            </a:r>
            <a:r>
              <a:rPr lang="en-US" sz="3600" b="1" dirty="0">
                <a:solidFill>
                  <a:srgbClr val="0000FF"/>
                </a:solidFill>
                <a:latin typeface="Arial"/>
                <a:cs typeface="Arial"/>
              </a:rPr>
              <a:t>E</a:t>
            </a:r>
            <a:r>
              <a:rPr lang="en-US" sz="3600" b="1" dirty="0" smtClean="0">
                <a:solidFill>
                  <a:srgbClr val="0000FF"/>
                </a:solidFill>
                <a:latin typeface="Arial"/>
                <a:cs typeface="Arial"/>
              </a:rPr>
              <a:t>xample of increasing demand for connectivity and capacity</a:t>
            </a:r>
            <a:endParaRPr lang="en-US" sz="3600" b="1" dirty="0">
              <a:solidFill>
                <a:srgbClr val="0000FF"/>
              </a:solidFill>
            </a:endParaRPr>
          </a:p>
        </p:txBody>
      </p:sp>
      <p:pic>
        <p:nvPicPr>
          <p:cNvPr id="50" name="Picture 49"/>
          <p:cNvPicPr>
            <a:picLocks noChangeAspect="1"/>
          </p:cNvPicPr>
          <p:nvPr/>
        </p:nvPicPr>
        <p:blipFill>
          <a:blip r:embed="rId3"/>
          <a:stretch>
            <a:fillRect/>
          </a:stretch>
        </p:blipFill>
        <p:spPr>
          <a:xfrm>
            <a:off x="1444028" y="1715569"/>
            <a:ext cx="6553200" cy="3873500"/>
          </a:xfrm>
          <a:prstGeom prst="rect">
            <a:avLst/>
          </a:prstGeom>
        </p:spPr>
      </p:pic>
      <p:sp>
        <p:nvSpPr>
          <p:cNvPr id="51" name="TextBox 50"/>
          <p:cNvSpPr txBox="1"/>
          <p:nvPr/>
        </p:nvSpPr>
        <p:spPr>
          <a:xfrm>
            <a:off x="213895" y="5868910"/>
            <a:ext cx="8676441" cy="400110"/>
          </a:xfrm>
          <a:prstGeom prst="rect">
            <a:avLst/>
          </a:prstGeom>
          <a:solidFill>
            <a:schemeClr val="tx2">
              <a:lumMod val="20000"/>
              <a:lumOff val="80000"/>
            </a:schemeClr>
          </a:solidFill>
          <a:scene3d>
            <a:camera prst="orthographicFront"/>
            <a:lightRig rig="threePt" dir="t"/>
          </a:scene3d>
          <a:sp3d>
            <a:bevelT/>
          </a:sp3d>
        </p:spPr>
        <p:txBody>
          <a:bodyPr wrap="square" rtlCol="0">
            <a:spAutoFit/>
          </a:bodyPr>
          <a:lstStyle/>
          <a:p>
            <a:pPr algn="ctr"/>
            <a:r>
              <a:rPr lang="en-US" sz="2000" b="1" i="1" dirty="0">
                <a:solidFill>
                  <a:prstClr val="black"/>
                </a:solidFill>
                <a:latin typeface="Calibri"/>
              </a:rPr>
              <a:t>An array of </a:t>
            </a:r>
            <a:r>
              <a:rPr lang="en-US" sz="2000" b="1" i="1" dirty="0" smtClean="0">
                <a:solidFill>
                  <a:prstClr val="black"/>
                </a:solidFill>
                <a:latin typeface="Calibri"/>
              </a:rPr>
              <a:t>new cable systems, both proposed </a:t>
            </a:r>
            <a:r>
              <a:rPr lang="en-US" sz="2000" b="1" i="1" dirty="0">
                <a:solidFill>
                  <a:prstClr val="black"/>
                </a:solidFill>
                <a:latin typeface="Calibri"/>
              </a:rPr>
              <a:t>and being </a:t>
            </a:r>
            <a:r>
              <a:rPr lang="en-US" sz="2000" b="1" i="1" dirty="0" smtClean="0">
                <a:solidFill>
                  <a:prstClr val="black"/>
                </a:solidFill>
                <a:latin typeface="Calibri"/>
              </a:rPr>
              <a:t>implemented</a:t>
            </a:r>
            <a:endParaRPr lang="en-US" sz="2000" b="1" i="1" dirty="0">
              <a:solidFill>
                <a:prstClr val="black"/>
              </a:solidFill>
              <a:latin typeface="Calibri"/>
            </a:endParaRPr>
          </a:p>
        </p:txBody>
      </p:sp>
    </p:spTree>
    <p:extLst>
      <p:ext uri="{BB962C8B-B14F-4D97-AF65-F5344CB8AC3E}">
        <p14:creationId xmlns:p14="http://schemas.microsoft.com/office/powerpoint/2010/main" val="30754676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 y="309034"/>
            <a:ext cx="9109075" cy="1200151"/>
          </a:xfrm>
        </p:spPr>
        <p:txBody>
          <a:bodyPr/>
          <a:lstStyle/>
          <a:p>
            <a:pPr eaLnBrk="1" hangingPunct="1"/>
            <a:r>
              <a:rPr lang="en-US" sz="3000" b="1" dirty="0" smtClean="0">
                <a:solidFill>
                  <a:srgbClr val="0000FF"/>
                </a:solidFill>
                <a:latin typeface="Arial" charset="0"/>
                <a:ea typeface="ＭＳ Ｐゴシック" charset="0"/>
                <a:cs typeface="Arial" charset="0"/>
              </a:rPr>
              <a:t>Challenges: Money, money &amp; money?</a:t>
            </a:r>
            <a:endParaRPr lang="en-US" sz="3000" b="1" dirty="0">
              <a:solidFill>
                <a:srgbClr val="0000FF"/>
              </a:solidFill>
              <a:latin typeface="Arial" charset="0"/>
              <a:ea typeface="ＭＳ Ｐゴシック" charset="0"/>
              <a:cs typeface="Arial" charset="0"/>
            </a:endParaRPr>
          </a:p>
        </p:txBody>
      </p:sp>
      <p:sp>
        <p:nvSpPr>
          <p:cNvPr id="7" name="Content Placeholder 2"/>
          <p:cNvSpPr>
            <a:spLocks noGrp="1"/>
          </p:cNvSpPr>
          <p:nvPr>
            <p:ph idx="4294967295"/>
          </p:nvPr>
        </p:nvSpPr>
        <p:spPr>
          <a:xfrm>
            <a:off x="762000" y="1680528"/>
            <a:ext cx="7574658" cy="4838805"/>
          </a:xfrm>
        </p:spPr>
        <p:txBody>
          <a:bodyPr>
            <a:normAutofit fontScale="70000" lnSpcReduction="20000"/>
          </a:bodyPr>
          <a:lstStyle/>
          <a:p>
            <a:r>
              <a:rPr lang="en-CA" i="1" dirty="0" smtClean="0">
                <a:solidFill>
                  <a:srgbClr val="0000FF"/>
                </a:solidFill>
                <a:latin typeface="Arial"/>
                <a:cs typeface="Arial"/>
              </a:rPr>
              <a:t>Permitting:</a:t>
            </a:r>
            <a:r>
              <a:rPr lang="en-CA" dirty="0" smtClean="0">
                <a:solidFill>
                  <a:srgbClr val="0000FF"/>
                </a:solidFill>
                <a:latin typeface="Arial"/>
                <a:cs typeface="Arial"/>
              </a:rPr>
              <a:t> appears to be a universal fear – pre-application validation may be a worthwhile exercise – insulating cable developers from potentially disrupting their own applications</a:t>
            </a:r>
          </a:p>
          <a:p>
            <a:pPr marL="0" indent="0" algn="ctr">
              <a:buNone/>
            </a:pPr>
            <a:r>
              <a:rPr lang="en-CA" sz="2900" dirty="0" smtClean="0">
                <a:solidFill>
                  <a:srgbClr val="FF0000"/>
                </a:solidFill>
                <a:latin typeface="Arial"/>
                <a:cs typeface="Arial"/>
              </a:rPr>
              <a:t>Money</a:t>
            </a:r>
            <a:endParaRPr lang="en-CA" sz="2900" dirty="0" smtClean="0">
              <a:solidFill>
                <a:srgbClr val="FF0000"/>
              </a:solidFill>
              <a:latin typeface="Arial"/>
              <a:cs typeface="Arial"/>
            </a:endParaRPr>
          </a:p>
          <a:p>
            <a:pPr marL="0" indent="0">
              <a:buNone/>
            </a:pPr>
            <a:r>
              <a:rPr lang="en-CA" dirty="0" smtClean="0">
                <a:solidFill>
                  <a:srgbClr val="0000FF"/>
                </a:solidFill>
                <a:latin typeface="Arial"/>
                <a:cs typeface="Arial"/>
              </a:rPr>
              <a:t> </a:t>
            </a:r>
          </a:p>
          <a:p>
            <a:r>
              <a:rPr lang="en-CA" i="1" dirty="0" smtClean="0">
                <a:solidFill>
                  <a:srgbClr val="0000FF"/>
                </a:solidFill>
                <a:latin typeface="Arial"/>
                <a:cs typeface="Arial"/>
              </a:rPr>
              <a:t>Technology/Capability:</a:t>
            </a:r>
            <a:r>
              <a:rPr lang="en-CA" dirty="0" smtClean="0">
                <a:solidFill>
                  <a:srgbClr val="0000FF"/>
                </a:solidFill>
                <a:latin typeface="Arial"/>
                <a:cs typeface="Arial"/>
              </a:rPr>
              <a:t> Whilst </a:t>
            </a:r>
            <a:r>
              <a:rPr lang="en-CA" i="1" dirty="0" smtClean="0">
                <a:latin typeface="Arial"/>
                <a:cs typeface="Arial"/>
              </a:rPr>
              <a:t>internally integrated </a:t>
            </a:r>
            <a:r>
              <a:rPr lang="en-CA" dirty="0" smtClean="0">
                <a:solidFill>
                  <a:srgbClr val="0000FF"/>
                </a:solidFill>
                <a:latin typeface="Arial"/>
                <a:cs typeface="Arial"/>
              </a:rPr>
              <a:t>inclusion </a:t>
            </a:r>
            <a:r>
              <a:rPr lang="en-CA" dirty="0" smtClean="0">
                <a:solidFill>
                  <a:srgbClr val="0000FF"/>
                </a:solidFill>
                <a:latin typeface="Arial"/>
                <a:cs typeface="Arial"/>
              </a:rPr>
              <a:t>of sensors may require significant development effort, the </a:t>
            </a:r>
            <a:r>
              <a:rPr lang="en-CA" dirty="0">
                <a:solidFill>
                  <a:srgbClr val="0000FF"/>
                </a:solidFill>
                <a:latin typeface="Arial"/>
                <a:cs typeface="Arial"/>
              </a:rPr>
              <a:t>m</a:t>
            </a:r>
            <a:r>
              <a:rPr lang="en-CA" dirty="0" smtClean="0">
                <a:solidFill>
                  <a:srgbClr val="0000FF"/>
                </a:solidFill>
                <a:latin typeface="Arial"/>
                <a:cs typeface="Arial"/>
              </a:rPr>
              <a:t>ajority/all vendors could provide branched connectivity with some innovative modification of their standard products</a:t>
            </a:r>
            <a:endParaRPr lang="en-CA" dirty="0" smtClean="0">
              <a:solidFill>
                <a:srgbClr val="0000FF"/>
              </a:solidFill>
              <a:latin typeface="Arial"/>
              <a:cs typeface="Arial"/>
            </a:endParaRPr>
          </a:p>
          <a:p>
            <a:pPr marL="0" lvl="6" indent="0" algn="ctr">
              <a:buNone/>
            </a:pPr>
            <a:r>
              <a:rPr lang="en-CA" sz="2900" dirty="0" smtClean="0">
                <a:solidFill>
                  <a:srgbClr val="FF0000"/>
                </a:solidFill>
                <a:latin typeface="Arial"/>
                <a:cs typeface="Arial"/>
              </a:rPr>
              <a:t>Money</a:t>
            </a:r>
            <a:endParaRPr lang="en-CA" sz="2900" dirty="0">
              <a:solidFill>
                <a:srgbClr val="FF0000"/>
              </a:solidFill>
              <a:latin typeface="Arial"/>
              <a:cs typeface="Arial"/>
            </a:endParaRPr>
          </a:p>
          <a:p>
            <a:endParaRPr lang="en-CA" dirty="0" smtClean="0">
              <a:solidFill>
                <a:srgbClr val="0000FF"/>
              </a:solidFill>
              <a:latin typeface="Arial"/>
              <a:cs typeface="Arial"/>
            </a:endParaRPr>
          </a:p>
          <a:p>
            <a:r>
              <a:rPr lang="en-CA" i="1" dirty="0" smtClean="0">
                <a:solidFill>
                  <a:srgbClr val="0000FF"/>
                </a:solidFill>
                <a:latin typeface="Arial"/>
                <a:cs typeface="Arial"/>
              </a:rPr>
              <a:t>Construction &amp; Operation:</a:t>
            </a:r>
            <a:r>
              <a:rPr lang="en-CA" dirty="0" smtClean="0">
                <a:solidFill>
                  <a:srgbClr val="0000FF"/>
                </a:solidFill>
                <a:latin typeface="Arial"/>
                <a:cs typeface="Arial"/>
              </a:rPr>
              <a:t> Capital contribution expected, operating costs are also a concern.</a:t>
            </a:r>
          </a:p>
          <a:p>
            <a:pPr marL="0" lvl="6" indent="0" algn="ctr">
              <a:buNone/>
            </a:pPr>
            <a:r>
              <a:rPr lang="en-CA" sz="2900" dirty="0" smtClean="0">
                <a:solidFill>
                  <a:srgbClr val="FF0000"/>
                </a:solidFill>
                <a:latin typeface="Arial"/>
                <a:cs typeface="Arial"/>
              </a:rPr>
              <a:t>Money</a:t>
            </a:r>
            <a:endParaRPr lang="en-CA" sz="2900" dirty="0">
              <a:solidFill>
                <a:srgbClr val="FF0000"/>
              </a:solidFill>
              <a:latin typeface="Arial"/>
              <a:cs typeface="Arial"/>
            </a:endParaRPr>
          </a:p>
        </p:txBody>
      </p:sp>
    </p:spTree>
    <p:extLst>
      <p:ext uri="{BB962C8B-B14F-4D97-AF65-F5344CB8AC3E}">
        <p14:creationId xmlns:p14="http://schemas.microsoft.com/office/powerpoint/2010/main" val="20550490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 y="309034"/>
            <a:ext cx="9109075" cy="1200151"/>
          </a:xfrm>
        </p:spPr>
        <p:txBody>
          <a:bodyPr/>
          <a:lstStyle/>
          <a:p>
            <a:pPr eaLnBrk="1" hangingPunct="1"/>
            <a:r>
              <a:rPr lang="en-US" sz="3000" b="1" dirty="0" smtClean="0">
                <a:solidFill>
                  <a:srgbClr val="0000FF"/>
                </a:solidFill>
                <a:latin typeface="Arial" charset="0"/>
                <a:ea typeface="ＭＳ Ｐゴシック" charset="0"/>
                <a:cs typeface="Arial" charset="0"/>
              </a:rPr>
              <a:t>Facilitators: encouraging signs</a:t>
            </a:r>
            <a:endParaRPr lang="en-US" sz="3000" b="1" dirty="0">
              <a:solidFill>
                <a:srgbClr val="0000FF"/>
              </a:solidFill>
              <a:latin typeface="Arial" charset="0"/>
              <a:ea typeface="ＭＳ Ｐゴシック" charset="0"/>
              <a:cs typeface="Arial" charset="0"/>
            </a:endParaRPr>
          </a:p>
        </p:txBody>
      </p:sp>
      <p:sp>
        <p:nvSpPr>
          <p:cNvPr id="7" name="Content Placeholder 2"/>
          <p:cNvSpPr>
            <a:spLocks noGrp="1"/>
          </p:cNvSpPr>
          <p:nvPr>
            <p:ph idx="4294967295"/>
          </p:nvPr>
        </p:nvSpPr>
        <p:spPr>
          <a:xfrm>
            <a:off x="762000" y="1680528"/>
            <a:ext cx="7574658" cy="4838805"/>
          </a:xfrm>
        </p:spPr>
        <p:txBody>
          <a:bodyPr>
            <a:normAutofit fontScale="77500" lnSpcReduction="20000"/>
          </a:bodyPr>
          <a:lstStyle/>
          <a:p>
            <a:r>
              <a:rPr lang="en-CA" i="1" dirty="0" smtClean="0">
                <a:solidFill>
                  <a:srgbClr val="0000FF"/>
                </a:solidFill>
                <a:latin typeface="Arial"/>
                <a:cs typeface="Arial"/>
              </a:rPr>
              <a:t>Corporate Social Responsibility:</a:t>
            </a:r>
            <a:r>
              <a:rPr lang="en-CA" dirty="0" smtClean="0">
                <a:solidFill>
                  <a:srgbClr val="0000FF"/>
                </a:solidFill>
                <a:latin typeface="Arial"/>
                <a:cs typeface="Arial"/>
              </a:rPr>
              <a:t> many carriers are climate-considerate and look for ways to give back</a:t>
            </a:r>
          </a:p>
          <a:p>
            <a:pPr marL="0" indent="0" algn="ctr">
              <a:buNone/>
            </a:pPr>
            <a:r>
              <a:rPr lang="en-CA" sz="2900" dirty="0">
                <a:solidFill>
                  <a:srgbClr val="FF0000"/>
                </a:solidFill>
                <a:latin typeface="Arial"/>
                <a:cs typeface="Arial"/>
              </a:rPr>
              <a:t>g</a:t>
            </a:r>
            <a:r>
              <a:rPr lang="en-CA" sz="2900" dirty="0" smtClean="0">
                <a:solidFill>
                  <a:srgbClr val="FF0000"/>
                </a:solidFill>
                <a:latin typeface="Arial"/>
                <a:cs typeface="Arial"/>
              </a:rPr>
              <a:t>eneral </a:t>
            </a:r>
            <a:r>
              <a:rPr lang="en-CA" sz="2900" dirty="0" err="1" smtClean="0">
                <a:solidFill>
                  <a:srgbClr val="FF0000"/>
                </a:solidFill>
                <a:latin typeface="Arial"/>
                <a:cs typeface="Arial"/>
              </a:rPr>
              <a:t>committment</a:t>
            </a:r>
            <a:endParaRPr lang="en-CA" sz="2900" dirty="0" smtClean="0">
              <a:solidFill>
                <a:srgbClr val="FF0000"/>
              </a:solidFill>
              <a:latin typeface="Arial"/>
              <a:cs typeface="Arial"/>
            </a:endParaRPr>
          </a:p>
          <a:p>
            <a:pPr marL="0" indent="0">
              <a:buNone/>
            </a:pPr>
            <a:r>
              <a:rPr lang="en-CA" dirty="0" smtClean="0">
                <a:solidFill>
                  <a:srgbClr val="0000FF"/>
                </a:solidFill>
                <a:latin typeface="Arial"/>
                <a:cs typeface="Arial"/>
              </a:rPr>
              <a:t> </a:t>
            </a:r>
          </a:p>
          <a:p>
            <a:r>
              <a:rPr lang="en-CA" i="1" dirty="0" smtClean="0">
                <a:solidFill>
                  <a:srgbClr val="0000FF"/>
                </a:solidFill>
                <a:latin typeface="Arial"/>
                <a:cs typeface="Arial"/>
              </a:rPr>
              <a:t>Global Organisation:</a:t>
            </a:r>
            <a:r>
              <a:rPr lang="en-CA" dirty="0" smtClean="0">
                <a:solidFill>
                  <a:srgbClr val="0000FF"/>
                </a:solidFill>
                <a:latin typeface="Arial"/>
                <a:cs typeface="Arial"/>
              </a:rPr>
              <a:t> Content providers, carriers and connectors are interacting with government and NGOs globally – subjects include Climate</a:t>
            </a:r>
            <a:endParaRPr lang="en-CA" dirty="0" smtClean="0">
              <a:solidFill>
                <a:srgbClr val="0000FF"/>
              </a:solidFill>
              <a:latin typeface="Arial"/>
              <a:cs typeface="Arial"/>
            </a:endParaRPr>
          </a:p>
          <a:p>
            <a:pPr marL="0" lvl="6" indent="0" algn="ctr">
              <a:buNone/>
            </a:pPr>
            <a:r>
              <a:rPr lang="en-CA" sz="2900" dirty="0" smtClean="0">
                <a:solidFill>
                  <a:srgbClr val="FF0000"/>
                </a:solidFill>
                <a:latin typeface="Arial"/>
                <a:cs typeface="Arial"/>
              </a:rPr>
              <a:t>potentially useful</a:t>
            </a:r>
            <a:endParaRPr lang="en-CA" sz="2900" dirty="0">
              <a:solidFill>
                <a:srgbClr val="FF0000"/>
              </a:solidFill>
              <a:latin typeface="Arial"/>
              <a:cs typeface="Arial"/>
            </a:endParaRPr>
          </a:p>
          <a:p>
            <a:endParaRPr lang="en-CA" dirty="0" smtClean="0">
              <a:solidFill>
                <a:srgbClr val="0000FF"/>
              </a:solidFill>
              <a:latin typeface="Arial"/>
              <a:cs typeface="Arial"/>
            </a:endParaRPr>
          </a:p>
          <a:p>
            <a:r>
              <a:rPr lang="en-CA" i="1" dirty="0" smtClean="0">
                <a:solidFill>
                  <a:srgbClr val="0000FF"/>
                </a:solidFill>
                <a:latin typeface="Arial"/>
                <a:cs typeface="Arial"/>
              </a:rPr>
              <a:t>Funding Study Output:</a:t>
            </a:r>
            <a:r>
              <a:rPr lang="en-CA" dirty="0" smtClean="0">
                <a:solidFill>
                  <a:srgbClr val="0000FF"/>
                </a:solidFill>
                <a:latin typeface="Arial"/>
                <a:cs typeface="Arial"/>
              </a:rPr>
              <a:t> Various monies may be available through global agencies for climate monitoring advancement</a:t>
            </a:r>
          </a:p>
          <a:p>
            <a:pPr marL="0" lvl="6" indent="0" algn="ctr">
              <a:buNone/>
            </a:pPr>
            <a:r>
              <a:rPr lang="en-CA" sz="2900" dirty="0">
                <a:solidFill>
                  <a:srgbClr val="FF0000"/>
                </a:solidFill>
                <a:latin typeface="Arial"/>
                <a:cs typeface="Arial"/>
              </a:rPr>
              <a:t>potentially </a:t>
            </a:r>
            <a:r>
              <a:rPr lang="en-CA" sz="2900" dirty="0" smtClean="0">
                <a:solidFill>
                  <a:srgbClr val="FF0000"/>
                </a:solidFill>
                <a:latin typeface="Arial"/>
                <a:cs typeface="Arial"/>
              </a:rPr>
              <a:t>useful</a:t>
            </a:r>
            <a:endParaRPr lang="en-CA" sz="2900" dirty="0">
              <a:solidFill>
                <a:srgbClr val="FF0000"/>
              </a:solidFill>
              <a:latin typeface="Arial"/>
              <a:cs typeface="Arial"/>
            </a:endParaRPr>
          </a:p>
        </p:txBody>
      </p:sp>
    </p:spTree>
    <p:extLst>
      <p:ext uri="{BB962C8B-B14F-4D97-AF65-F5344CB8AC3E}">
        <p14:creationId xmlns:p14="http://schemas.microsoft.com/office/powerpoint/2010/main" val="348883520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95" y="360941"/>
            <a:ext cx="8676441" cy="1143000"/>
          </a:xfrm>
        </p:spPr>
        <p:txBody>
          <a:bodyPr>
            <a:noAutofit/>
          </a:bodyPr>
          <a:lstStyle/>
          <a:p>
            <a:r>
              <a:rPr lang="en-CA" sz="3200" b="1" dirty="0" smtClean="0">
                <a:solidFill>
                  <a:srgbClr val="0000FF"/>
                </a:solidFill>
                <a:latin typeface="Arial"/>
                <a:cs typeface="Arial"/>
              </a:rPr>
              <a:t>Submission of </a:t>
            </a:r>
            <a:r>
              <a:rPr lang="en-CA" sz="3200" b="1" smtClean="0">
                <a:solidFill>
                  <a:srgbClr val="0000FF"/>
                </a:solidFill>
                <a:latin typeface="Arial"/>
                <a:cs typeface="Arial"/>
              </a:rPr>
              <a:t>Liaison Statement </a:t>
            </a:r>
            <a:r>
              <a:rPr lang="en-CA" sz="3200" b="1" dirty="0" smtClean="0">
                <a:solidFill>
                  <a:srgbClr val="0000FF"/>
                </a:solidFill>
                <a:latin typeface="Arial"/>
                <a:cs typeface="Arial"/>
              </a:rPr>
              <a:t>to SG15</a:t>
            </a:r>
            <a:endParaRPr lang="en-US" sz="3200" dirty="0">
              <a:solidFill>
                <a:srgbClr val="0000FF"/>
              </a:solidFill>
            </a:endParaRPr>
          </a:p>
        </p:txBody>
      </p:sp>
      <p:sp>
        <p:nvSpPr>
          <p:cNvPr id="3" name="Content Placeholder 2"/>
          <p:cNvSpPr>
            <a:spLocks noGrp="1"/>
          </p:cNvSpPr>
          <p:nvPr>
            <p:ph idx="4294967295"/>
          </p:nvPr>
        </p:nvSpPr>
        <p:spPr>
          <a:xfrm>
            <a:off x="1121466" y="1676356"/>
            <a:ext cx="7108134" cy="4234767"/>
          </a:xfrm>
        </p:spPr>
        <p:txBody>
          <a:bodyPr>
            <a:normAutofit fontScale="70000" lnSpcReduction="20000"/>
          </a:bodyPr>
          <a:lstStyle/>
          <a:p>
            <a:pPr marL="0" indent="0">
              <a:buNone/>
            </a:pPr>
            <a:r>
              <a:rPr lang="en-US" sz="3429" dirty="0" smtClean="0"/>
              <a:t>In seeking to achieve its objectives, JTF submitted a liaison to SG15:</a:t>
            </a:r>
          </a:p>
          <a:p>
            <a:r>
              <a:rPr lang="en-CA" sz="3429" dirty="0" smtClean="0">
                <a:solidFill>
                  <a:srgbClr val="0000FF"/>
                </a:solidFill>
              </a:rPr>
              <a:t>Incorporate into the general framework of submarine cable system recommendations: </a:t>
            </a:r>
            <a:r>
              <a:rPr lang="en-CA" sz="3429" dirty="0" smtClean="0"/>
              <a:t>allowing cable </a:t>
            </a:r>
            <a:r>
              <a:rPr lang="en-CA" sz="3429" dirty="0"/>
              <a:t>owners and </a:t>
            </a:r>
            <a:r>
              <a:rPr lang="en-CA" sz="3429" dirty="0" smtClean="0"/>
              <a:t>suppliers to have access to a common reference document</a:t>
            </a:r>
          </a:p>
          <a:p>
            <a:r>
              <a:rPr lang="en-CA" sz="3429" dirty="0" smtClean="0">
                <a:solidFill>
                  <a:srgbClr val="0000FF"/>
                </a:solidFill>
              </a:rPr>
              <a:t>Technical Specification: </a:t>
            </a:r>
            <a:r>
              <a:rPr lang="en-CA" sz="3429" dirty="0" smtClean="0">
                <a:solidFill>
                  <a:srgbClr val="000000"/>
                </a:solidFill>
              </a:rPr>
              <a:t>making freely available the typical requirements of potential data users from such equipped systems</a:t>
            </a:r>
          </a:p>
          <a:p>
            <a:r>
              <a:rPr lang="en-CA" sz="3429" dirty="0" smtClean="0">
                <a:solidFill>
                  <a:srgbClr val="0000FF"/>
                </a:solidFill>
              </a:rPr>
              <a:t>Seek comment and suggestion from SG15: </a:t>
            </a:r>
            <a:r>
              <a:rPr lang="en-CA" sz="3429" dirty="0" smtClean="0">
                <a:solidFill>
                  <a:srgbClr val="000000"/>
                </a:solidFill>
              </a:rPr>
              <a:t>helping the industry players to formulate their plans behind a single definition and set of user requirements</a:t>
            </a:r>
            <a:endParaRPr lang="en-CA" sz="3429" dirty="0" smtClean="0"/>
          </a:p>
          <a:p>
            <a:endParaRPr lang="en-US" dirty="0" smtClean="0"/>
          </a:p>
          <a:p>
            <a:endParaRPr lang="en-US" dirty="0"/>
          </a:p>
        </p:txBody>
      </p:sp>
    </p:spTree>
    <p:extLst>
      <p:ext uri="{BB962C8B-B14F-4D97-AF65-F5344CB8AC3E}">
        <p14:creationId xmlns:p14="http://schemas.microsoft.com/office/powerpoint/2010/main" val="7240019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B5FCB45AE39849B109A7D86B4994DD" ma:contentTypeVersion="1" ma:contentTypeDescription="Create a new document." ma:contentTypeScope="" ma:versionID="c2afccde9f5383d81cfc8458655e820c">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F0B701D-85B8-4F05-BF6B-E5B7B93E81EC}"/>
</file>

<file path=customXml/itemProps2.xml><?xml version="1.0" encoding="utf-8"?>
<ds:datastoreItem xmlns:ds="http://schemas.openxmlformats.org/officeDocument/2006/customXml" ds:itemID="{9F67B62C-1694-40D0-BF33-8381FC044EDD}"/>
</file>

<file path=customXml/itemProps3.xml><?xml version="1.0" encoding="utf-8"?>
<ds:datastoreItem xmlns:ds="http://schemas.openxmlformats.org/officeDocument/2006/customXml" ds:itemID="{DBFC54E1-3F59-4250-A4BF-B918E39AE4D3}"/>
</file>

<file path=docProps/app.xml><?xml version="1.0" encoding="utf-8"?>
<Properties xmlns="http://schemas.openxmlformats.org/officeDocument/2006/extended-properties" xmlns:vt="http://schemas.openxmlformats.org/officeDocument/2006/docPropsVTypes">
  <TotalTime>7555915</TotalTime>
  <Words>739</Words>
  <Application>Microsoft Macintosh PowerPoint</Application>
  <PresentationFormat>On-screen Show (4:3)</PresentationFormat>
  <Paragraphs>63</Paragraphs>
  <Slides>7</Slides>
  <Notes>5</Notes>
  <HiddenSlides>0</HiddenSlides>
  <MMClips>0</MMClips>
  <ScaleCrop>false</ScaleCrop>
  <HeadingPairs>
    <vt:vector size="4" baseType="variant">
      <vt:variant>
        <vt:lpstr>Theme</vt:lpstr>
      </vt:variant>
      <vt:variant>
        <vt:i4>6</vt:i4>
      </vt:variant>
      <vt:variant>
        <vt:lpstr>Slide Titles</vt:lpstr>
      </vt:variant>
      <vt:variant>
        <vt:i4>7</vt:i4>
      </vt:variant>
    </vt:vector>
  </HeadingPairs>
  <TitlesOfParts>
    <vt:vector size="13" baseType="lpstr">
      <vt:lpstr>Office Theme</vt:lpstr>
      <vt:lpstr>1_Office Theme</vt:lpstr>
      <vt:lpstr>5_Office Theme</vt:lpstr>
      <vt:lpstr>6_Office Theme</vt:lpstr>
      <vt:lpstr>7_Office Theme</vt:lpstr>
      <vt:lpstr>10_Office Theme</vt:lpstr>
      <vt:lpstr>  ITU-UNESCO:IOC-WMO Joint Task Force on SMART Submarine Cable Systems </vt:lpstr>
      <vt:lpstr>Reflection: Establishing the JTF</vt:lpstr>
      <vt:lpstr>Why Submarine Cables: Future trends in the industry</vt:lpstr>
      <vt:lpstr>The Pacific – Example of increasing demand for connectivity and capacity</vt:lpstr>
      <vt:lpstr>Challenges: Money, money &amp; money?</vt:lpstr>
      <vt:lpstr>Facilitators: encouraging signs</vt:lpstr>
      <vt:lpstr>Submission of Liaison Statement to SG15</vt:lpstr>
    </vt:vector>
  </TitlesOfParts>
  <Company>University of Victoria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Barnes</dc:creator>
  <cp:lastModifiedBy>Nigel Bayliff</cp:lastModifiedBy>
  <cp:revision>83</cp:revision>
  <dcterms:created xsi:type="dcterms:W3CDTF">2015-04-21T19:20:29Z</dcterms:created>
  <dcterms:modified xsi:type="dcterms:W3CDTF">2016-04-13T13:36:08Z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0x010100A9B5FCB45AE39849B109A7D86B4994DD</vt:lpwstr>
  </property>
</Properties>
</file>