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6" r:id="rId2"/>
    <p:sldId id="268" r:id="rId3"/>
    <p:sldId id="274" r:id="rId4"/>
    <p:sldId id="272" r:id="rId5"/>
    <p:sldId id="273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4" autoAdjust="0"/>
    <p:restoredTop sz="93750"/>
  </p:normalViewPr>
  <p:slideViewPr>
    <p:cSldViewPr snapToGrid="0" snapToObjects="1" showGuides="1">
      <p:cViewPr>
        <p:scale>
          <a:sx n="96" d="100"/>
          <a:sy n="96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8CB9-62D9-FD48-AF1B-AEB308CD3A9F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051C-2AF4-704D-AFE7-346AF7C5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D051C-2AF4-704D-AFE7-346AF7C52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08696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5th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Workshop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 "SMART Cable Systems: Latest Developments and Designing the Wet Demonstrator Project"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Dubai, UAE, 17-18 April 2016)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55000" lnSpcReduction="20000"/>
          </a:bodyPr>
          <a:lstStyle/>
          <a:p>
            <a:r>
              <a:rPr lang="en-US" sz="4600" dirty="0">
                <a:solidFill>
                  <a:schemeClr val="accent1">
                    <a:lumMod val="75000"/>
                  </a:schemeClr>
                </a:solidFill>
              </a:rPr>
              <a:t>Funding and Business </a:t>
            </a: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  <a:p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Panel Discussions</a:t>
            </a:r>
            <a:r>
              <a:rPr lang="en-US" sz="5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John Mariano,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President, David Ross Group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jmariano@davidrossgroup.com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Funding and Business Plan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Panel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Discussions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 – John Mariano David Ross Group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Dave Ross – David Ross Group</a:t>
            </a:r>
          </a:p>
          <a:p>
            <a:pPr lvl="1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Business Case for SMART Systems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Ryan Wopschall 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Fugro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Implementation Topics to Support Business Plan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Khaled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Naguib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Visionary – NxtVn – An Owner’s View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Elements for SMART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54" y="1665696"/>
            <a:ext cx="2075157" cy="20751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635293" y="4657722"/>
            <a:ext cx="768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Today’s Discussion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 Elements of SMART Business Model but how to put them together in time?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99" y="1665696"/>
            <a:ext cx="2075157" cy="20751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Oval 6"/>
          <p:cNvSpPr/>
          <p:nvPr/>
        </p:nvSpPr>
        <p:spPr>
          <a:xfrm>
            <a:off x="5939161" y="2078180"/>
            <a:ext cx="1233995" cy="122511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81" y="2165661"/>
            <a:ext cx="1050154" cy="1050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0199" y="3738754"/>
            <a:ext cx="272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Requirements, Funding, Qualifications, Logistics, Costs, Revenues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6540" y="38187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Business Case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and Funding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33865" y="2714206"/>
            <a:ext cx="283559" cy="28898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78423" y="2714206"/>
            <a:ext cx="283559" cy="28898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22981" y="2714206"/>
            <a:ext cx="283559" cy="28898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8624"/>
            <a:ext cx="8229600" cy="14310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Including sensors in fully announced systems is not possible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 to a new system must be introduced very early and recognize it must be a way to be financed and have full demonstrated qualifications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175" y="2428875"/>
            <a:ext cx="791527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46006" y="2419350"/>
            <a:ext cx="1572967" cy="666750"/>
          </a:xfrm>
          <a:custGeom>
            <a:avLst/>
            <a:gdLst>
              <a:gd name="connsiteX0" fmla="*/ 0 w 2228850"/>
              <a:gd name="connsiteY0" fmla="*/ 0 h 666750"/>
              <a:gd name="connsiteX1" fmla="*/ 2228850 w 2228850"/>
              <a:gd name="connsiteY1" fmla="*/ 9525 h 666750"/>
              <a:gd name="connsiteX2" fmla="*/ 790575 w 2228850"/>
              <a:gd name="connsiteY2" fmla="*/ 666750 h 666750"/>
              <a:gd name="connsiteX3" fmla="*/ 9525 w 2228850"/>
              <a:gd name="connsiteY3" fmla="*/ 666750 h 666750"/>
              <a:gd name="connsiteX4" fmla="*/ 0 w 2228850"/>
              <a:gd name="connsiteY4" fmla="*/ 0 h 666750"/>
              <a:gd name="connsiteX0" fmla="*/ 1694 w 2230544"/>
              <a:gd name="connsiteY0" fmla="*/ 0 h 666750"/>
              <a:gd name="connsiteX1" fmla="*/ 2230544 w 2230544"/>
              <a:gd name="connsiteY1" fmla="*/ 9525 h 666750"/>
              <a:gd name="connsiteX2" fmla="*/ 792269 w 2230544"/>
              <a:gd name="connsiteY2" fmla="*/ 666750 h 666750"/>
              <a:gd name="connsiteX3" fmla="*/ 0 w 2230544"/>
              <a:gd name="connsiteY3" fmla="*/ 661140 h 666750"/>
              <a:gd name="connsiteX4" fmla="*/ 1694 w 2230544"/>
              <a:gd name="connsiteY4" fmla="*/ 0 h 666750"/>
              <a:gd name="connsiteX0" fmla="*/ 1694 w 2247373"/>
              <a:gd name="connsiteY0" fmla="*/ 1695 h 668445"/>
              <a:gd name="connsiteX1" fmla="*/ 2247373 w 2247373"/>
              <a:gd name="connsiteY1" fmla="*/ 0 h 668445"/>
              <a:gd name="connsiteX2" fmla="*/ 792269 w 2247373"/>
              <a:gd name="connsiteY2" fmla="*/ 668445 h 668445"/>
              <a:gd name="connsiteX3" fmla="*/ 0 w 2247373"/>
              <a:gd name="connsiteY3" fmla="*/ 662835 h 668445"/>
              <a:gd name="connsiteX4" fmla="*/ 1694 w 2247373"/>
              <a:gd name="connsiteY4" fmla="*/ 1695 h 668445"/>
              <a:gd name="connsiteX0" fmla="*/ 1694 w 2234760"/>
              <a:gd name="connsiteY0" fmla="*/ 0 h 666750"/>
              <a:gd name="connsiteX1" fmla="*/ 2234760 w 2234760"/>
              <a:gd name="connsiteY1" fmla="*/ 24938 h 666750"/>
              <a:gd name="connsiteX2" fmla="*/ 792269 w 2234760"/>
              <a:gd name="connsiteY2" fmla="*/ 666750 h 666750"/>
              <a:gd name="connsiteX3" fmla="*/ 0 w 2234760"/>
              <a:gd name="connsiteY3" fmla="*/ 661140 h 666750"/>
              <a:gd name="connsiteX4" fmla="*/ 1694 w 2234760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760" h="666750">
                <a:moveTo>
                  <a:pt x="1694" y="0"/>
                </a:moveTo>
                <a:lnTo>
                  <a:pt x="2234760" y="24938"/>
                </a:lnTo>
                <a:lnTo>
                  <a:pt x="792269" y="666750"/>
                </a:lnTo>
                <a:lnTo>
                  <a:pt x="0" y="661140"/>
                </a:lnTo>
                <a:cubicBezTo>
                  <a:pt x="565" y="440760"/>
                  <a:pt x="1129" y="220380"/>
                  <a:pt x="1694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 flipV="1">
            <a:off x="1050847" y="2423262"/>
            <a:ext cx="2313737" cy="662835"/>
          </a:xfrm>
          <a:custGeom>
            <a:avLst/>
            <a:gdLst>
              <a:gd name="connsiteX0" fmla="*/ 0 w 2228850"/>
              <a:gd name="connsiteY0" fmla="*/ 0 h 666750"/>
              <a:gd name="connsiteX1" fmla="*/ 2228850 w 2228850"/>
              <a:gd name="connsiteY1" fmla="*/ 9525 h 666750"/>
              <a:gd name="connsiteX2" fmla="*/ 790575 w 2228850"/>
              <a:gd name="connsiteY2" fmla="*/ 666750 h 666750"/>
              <a:gd name="connsiteX3" fmla="*/ 9525 w 2228850"/>
              <a:gd name="connsiteY3" fmla="*/ 666750 h 666750"/>
              <a:gd name="connsiteX4" fmla="*/ 0 w 2228850"/>
              <a:gd name="connsiteY4" fmla="*/ 0 h 666750"/>
              <a:gd name="connsiteX0" fmla="*/ 1694 w 2230544"/>
              <a:gd name="connsiteY0" fmla="*/ 0 h 666750"/>
              <a:gd name="connsiteX1" fmla="*/ 2230544 w 2230544"/>
              <a:gd name="connsiteY1" fmla="*/ 9525 h 666750"/>
              <a:gd name="connsiteX2" fmla="*/ 792269 w 2230544"/>
              <a:gd name="connsiteY2" fmla="*/ 666750 h 666750"/>
              <a:gd name="connsiteX3" fmla="*/ 0 w 2230544"/>
              <a:gd name="connsiteY3" fmla="*/ 661140 h 666750"/>
              <a:gd name="connsiteX4" fmla="*/ 1694 w 2230544"/>
              <a:gd name="connsiteY4" fmla="*/ 0 h 666750"/>
              <a:gd name="connsiteX0" fmla="*/ 1694 w 2247373"/>
              <a:gd name="connsiteY0" fmla="*/ 1695 h 668445"/>
              <a:gd name="connsiteX1" fmla="*/ 2247373 w 2247373"/>
              <a:gd name="connsiteY1" fmla="*/ 0 h 668445"/>
              <a:gd name="connsiteX2" fmla="*/ 792269 w 2247373"/>
              <a:gd name="connsiteY2" fmla="*/ 668445 h 668445"/>
              <a:gd name="connsiteX3" fmla="*/ 0 w 2247373"/>
              <a:gd name="connsiteY3" fmla="*/ 662835 h 668445"/>
              <a:gd name="connsiteX4" fmla="*/ 1694 w 2247373"/>
              <a:gd name="connsiteY4" fmla="*/ 1695 h 668445"/>
              <a:gd name="connsiteX0" fmla="*/ 1694 w 2247373"/>
              <a:gd name="connsiteY0" fmla="*/ 1695 h 662835"/>
              <a:gd name="connsiteX1" fmla="*/ 2247373 w 2247373"/>
              <a:gd name="connsiteY1" fmla="*/ 0 h 662835"/>
              <a:gd name="connsiteX2" fmla="*/ 1251519 w 2247373"/>
              <a:gd name="connsiteY2" fmla="*/ 662835 h 662835"/>
              <a:gd name="connsiteX3" fmla="*/ 0 w 2247373"/>
              <a:gd name="connsiteY3" fmla="*/ 662835 h 662835"/>
              <a:gd name="connsiteX4" fmla="*/ 1694 w 2247373"/>
              <a:gd name="connsiteY4" fmla="*/ 1695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373" h="662835">
                <a:moveTo>
                  <a:pt x="1694" y="1695"/>
                </a:moveTo>
                <a:lnTo>
                  <a:pt x="2247373" y="0"/>
                </a:lnTo>
                <a:lnTo>
                  <a:pt x="1251519" y="662835"/>
                </a:lnTo>
                <a:lnTo>
                  <a:pt x="0" y="662835"/>
                </a:lnTo>
                <a:cubicBezTo>
                  <a:pt x="565" y="442455"/>
                  <a:pt x="1129" y="222075"/>
                  <a:pt x="1694" y="169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 flipV="1">
            <a:off x="2112035" y="2423263"/>
            <a:ext cx="1338985" cy="668443"/>
          </a:xfrm>
          <a:custGeom>
            <a:avLst/>
            <a:gdLst>
              <a:gd name="connsiteX0" fmla="*/ 0 w 2228850"/>
              <a:gd name="connsiteY0" fmla="*/ 0 h 666750"/>
              <a:gd name="connsiteX1" fmla="*/ 2228850 w 2228850"/>
              <a:gd name="connsiteY1" fmla="*/ 9525 h 666750"/>
              <a:gd name="connsiteX2" fmla="*/ 790575 w 2228850"/>
              <a:gd name="connsiteY2" fmla="*/ 666750 h 666750"/>
              <a:gd name="connsiteX3" fmla="*/ 9525 w 2228850"/>
              <a:gd name="connsiteY3" fmla="*/ 666750 h 666750"/>
              <a:gd name="connsiteX4" fmla="*/ 0 w 2228850"/>
              <a:gd name="connsiteY4" fmla="*/ 0 h 666750"/>
              <a:gd name="connsiteX0" fmla="*/ 1694 w 2230544"/>
              <a:gd name="connsiteY0" fmla="*/ 0 h 666750"/>
              <a:gd name="connsiteX1" fmla="*/ 2230544 w 2230544"/>
              <a:gd name="connsiteY1" fmla="*/ 9525 h 666750"/>
              <a:gd name="connsiteX2" fmla="*/ 792269 w 2230544"/>
              <a:gd name="connsiteY2" fmla="*/ 666750 h 666750"/>
              <a:gd name="connsiteX3" fmla="*/ 0 w 2230544"/>
              <a:gd name="connsiteY3" fmla="*/ 661140 h 666750"/>
              <a:gd name="connsiteX4" fmla="*/ 1694 w 2230544"/>
              <a:gd name="connsiteY4" fmla="*/ 0 h 666750"/>
              <a:gd name="connsiteX0" fmla="*/ 1694 w 2247373"/>
              <a:gd name="connsiteY0" fmla="*/ 1695 h 668445"/>
              <a:gd name="connsiteX1" fmla="*/ 2247373 w 2247373"/>
              <a:gd name="connsiteY1" fmla="*/ 0 h 668445"/>
              <a:gd name="connsiteX2" fmla="*/ 792269 w 2247373"/>
              <a:gd name="connsiteY2" fmla="*/ 668445 h 668445"/>
              <a:gd name="connsiteX3" fmla="*/ 0 w 2247373"/>
              <a:gd name="connsiteY3" fmla="*/ 662835 h 668445"/>
              <a:gd name="connsiteX4" fmla="*/ 1694 w 2247373"/>
              <a:gd name="connsiteY4" fmla="*/ 1695 h 668445"/>
              <a:gd name="connsiteX0" fmla="*/ 1694 w 2247373"/>
              <a:gd name="connsiteY0" fmla="*/ 1695 h 674055"/>
              <a:gd name="connsiteX1" fmla="*/ 2247373 w 2247373"/>
              <a:gd name="connsiteY1" fmla="*/ 0 h 674055"/>
              <a:gd name="connsiteX2" fmla="*/ 1207395 w 2247373"/>
              <a:gd name="connsiteY2" fmla="*/ 674055 h 674055"/>
              <a:gd name="connsiteX3" fmla="*/ 0 w 2247373"/>
              <a:gd name="connsiteY3" fmla="*/ 662835 h 674055"/>
              <a:gd name="connsiteX4" fmla="*/ 1694 w 2247373"/>
              <a:gd name="connsiteY4" fmla="*/ 1695 h 674055"/>
              <a:gd name="connsiteX0" fmla="*/ 1694 w 2247373"/>
              <a:gd name="connsiteY0" fmla="*/ 1695 h 668445"/>
              <a:gd name="connsiteX1" fmla="*/ 2247373 w 2247373"/>
              <a:gd name="connsiteY1" fmla="*/ 0 h 668445"/>
              <a:gd name="connsiteX2" fmla="*/ 1103832 w 2247373"/>
              <a:gd name="connsiteY2" fmla="*/ 668445 h 668445"/>
              <a:gd name="connsiteX3" fmla="*/ 0 w 2247373"/>
              <a:gd name="connsiteY3" fmla="*/ 662835 h 668445"/>
              <a:gd name="connsiteX4" fmla="*/ 1694 w 2247373"/>
              <a:gd name="connsiteY4" fmla="*/ 1695 h 668445"/>
              <a:gd name="connsiteX0" fmla="*/ 1694 w 2247373"/>
              <a:gd name="connsiteY0" fmla="*/ 1695 h 668445"/>
              <a:gd name="connsiteX1" fmla="*/ 2247373 w 2247373"/>
              <a:gd name="connsiteY1" fmla="*/ 0 h 668445"/>
              <a:gd name="connsiteX2" fmla="*/ 981428 w 2247373"/>
              <a:gd name="connsiteY2" fmla="*/ 668445 h 668445"/>
              <a:gd name="connsiteX3" fmla="*/ 0 w 2247373"/>
              <a:gd name="connsiteY3" fmla="*/ 662835 h 668445"/>
              <a:gd name="connsiteX4" fmla="*/ 1694 w 2247373"/>
              <a:gd name="connsiteY4" fmla="*/ 1695 h 66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373" h="668445">
                <a:moveTo>
                  <a:pt x="1694" y="1695"/>
                </a:moveTo>
                <a:lnTo>
                  <a:pt x="2247373" y="0"/>
                </a:lnTo>
                <a:lnTo>
                  <a:pt x="981428" y="668445"/>
                </a:lnTo>
                <a:lnTo>
                  <a:pt x="0" y="662835"/>
                </a:lnTo>
                <a:cubicBezTo>
                  <a:pt x="565" y="442455"/>
                  <a:pt x="1129" y="222075"/>
                  <a:pt x="1694" y="1695"/>
                </a:cubicBezTo>
                <a:close/>
              </a:path>
            </a:pathLst>
          </a:custGeom>
          <a:gradFill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006" y="2417654"/>
            <a:ext cx="777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Planning</a:t>
            </a:r>
          </a:p>
          <a:p>
            <a:r>
              <a:rPr lang="en-US" sz="1100" b="1" dirty="0" smtClean="0"/>
              <a:t>Feasibility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0831" y="2614910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Obtain</a:t>
            </a:r>
          </a:p>
          <a:p>
            <a:r>
              <a:rPr lang="en-US" sz="1100" b="1" dirty="0" smtClean="0"/>
              <a:t>Finance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80269" y="2614910"/>
            <a:ext cx="95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Procurement</a:t>
            </a:r>
          </a:p>
          <a:p>
            <a:r>
              <a:rPr lang="en-US" sz="1100" b="1" dirty="0" smtClean="0"/>
              <a:t>Contracting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646006" y="2435407"/>
            <a:ext cx="7907444" cy="6684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87449" y="2614910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/>
              <a:t>Implementation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4065" y="2072793"/>
            <a:ext cx="141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12- 18 Months</a:t>
            </a:r>
            <a:endParaRPr lang="en-US" sz="1600" b="1"/>
          </a:p>
        </p:txBody>
      </p:sp>
      <p:sp>
        <p:nvSpPr>
          <p:cNvPr id="14" name="TextBox 13"/>
          <p:cNvSpPr txBox="1"/>
          <p:nvPr/>
        </p:nvSpPr>
        <p:spPr>
          <a:xfrm>
            <a:off x="5011833" y="2072793"/>
            <a:ext cx="141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18- 24 Months</a:t>
            </a:r>
            <a:endParaRPr lang="en-US" sz="1600" b="1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554423" y="611719"/>
            <a:ext cx="327393" cy="567066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6583" y="3673076"/>
            <a:ext cx="401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Area where project is set, too late for SMART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044130" y="2874472"/>
            <a:ext cx="190746" cy="1002656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8175" y="3504400"/>
            <a:ext cx="118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Window to introduce SMART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 Selection and Adjudication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7296"/>
            <a:ext cx="8229600" cy="108562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What entity is SMART in this Scenario?</a:t>
            </a:r>
          </a:p>
          <a:p>
            <a:pPr lvl="1"/>
            <a:r>
              <a:rPr lang="en-US" b="1" dirty="0" smtClean="0"/>
              <a:t>Investor</a:t>
            </a:r>
          </a:p>
          <a:p>
            <a:pPr lvl="1"/>
            <a:r>
              <a:rPr lang="en-US" b="1" dirty="0" smtClean="0"/>
              <a:t>Academia</a:t>
            </a:r>
          </a:p>
          <a:p>
            <a:pPr lvl="1"/>
            <a:r>
              <a:rPr lang="en-US" b="1" dirty="0" smtClean="0"/>
              <a:t>Government Agent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74077" y="2487679"/>
            <a:ext cx="1340528" cy="966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/>
              <a:t>Commercial System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Requirements Document 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62751" y="3760501"/>
            <a:ext cx="1340528" cy="7723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Smart</a:t>
            </a:r>
          </a:p>
          <a:p>
            <a:pPr algn="ctr"/>
            <a:r>
              <a:rPr lang="en-US" sz="1200" b="1" dirty="0" smtClean="0"/>
              <a:t>Requirements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300797" y="2503502"/>
            <a:ext cx="1330170" cy="12998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Tender</a:t>
            </a:r>
          </a:p>
          <a:p>
            <a:pPr algn="ctr"/>
            <a:r>
              <a:rPr lang="en-US" sz="1100" b="1" dirty="0" smtClean="0"/>
              <a:t>Developed Submitted to Suppliers</a:t>
            </a:r>
          </a:p>
          <a:p>
            <a:pPr algn="ctr"/>
            <a:r>
              <a:rPr lang="en-US" sz="1100" b="1" dirty="0" smtClean="0"/>
              <a:t>(some with, some without SMART capabilities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3810001" y="2022768"/>
            <a:ext cx="1340528" cy="40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Vender A</a:t>
            </a:r>
          </a:p>
          <a:p>
            <a:pPr algn="ctr"/>
            <a:r>
              <a:rPr lang="en-US" sz="1050" b="1" dirty="0" smtClean="0"/>
              <a:t>(w/SMART)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3810001" y="2545969"/>
            <a:ext cx="1340528" cy="40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Vender A</a:t>
            </a:r>
          </a:p>
          <a:p>
            <a:pPr algn="ctr"/>
            <a:r>
              <a:rPr lang="en-US" sz="1050" b="1" dirty="0" smtClean="0"/>
              <a:t>(w/o SMART)</a:t>
            </a:r>
            <a:endParaRPr lang="en-US" sz="1050" b="1" dirty="0"/>
          </a:p>
        </p:txBody>
      </p:sp>
      <p:sp>
        <p:nvSpPr>
          <p:cNvPr id="10" name="Rectangle 9"/>
          <p:cNvSpPr/>
          <p:nvPr/>
        </p:nvSpPr>
        <p:spPr>
          <a:xfrm>
            <a:off x="3810001" y="3064830"/>
            <a:ext cx="1340528" cy="40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Vender B</a:t>
            </a:r>
          </a:p>
          <a:p>
            <a:pPr algn="ctr"/>
            <a:r>
              <a:rPr lang="en-US" sz="1050" b="1" dirty="0" smtClean="0"/>
              <a:t>(w/SMART)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1" y="3588031"/>
            <a:ext cx="1340528" cy="40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smtClean="0"/>
              <a:t>Vender B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(w/o SMART)</a:t>
            </a:r>
            <a:endParaRPr lang="en-US" sz="1050" b="1" dirty="0"/>
          </a:p>
        </p:txBody>
      </p:sp>
      <p:sp>
        <p:nvSpPr>
          <p:cNvPr id="12" name="Rectangle 11"/>
          <p:cNvSpPr/>
          <p:nvPr/>
        </p:nvSpPr>
        <p:spPr>
          <a:xfrm>
            <a:off x="3810001" y="4111232"/>
            <a:ext cx="1340528" cy="40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Vender C</a:t>
            </a:r>
          </a:p>
          <a:p>
            <a:pPr algn="ctr"/>
            <a:r>
              <a:rPr lang="en-US" sz="1050" b="1" dirty="0" smtClean="0"/>
              <a:t>(w/o SMART)</a:t>
            </a:r>
            <a:endParaRPr lang="en-US" sz="1050" b="1" dirty="0"/>
          </a:p>
        </p:txBody>
      </p:sp>
      <p:sp>
        <p:nvSpPr>
          <p:cNvPr id="13" name="Rectangle 12"/>
          <p:cNvSpPr/>
          <p:nvPr/>
        </p:nvSpPr>
        <p:spPr>
          <a:xfrm>
            <a:off x="5400583" y="2504228"/>
            <a:ext cx="1340528" cy="966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Adjudication Process</a:t>
            </a:r>
            <a:endParaRPr lang="en-US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75176" y="1899638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Owner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6965" y="3681434"/>
            <a:ext cx="87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10%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1165" y="2484295"/>
            <a:ext cx="1340528" cy="986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Supplier Selected, Negotiation,</a:t>
            </a:r>
          </a:p>
          <a:p>
            <a:pPr algn="ctr"/>
            <a:r>
              <a:rPr lang="en-US" sz="1050" b="1" dirty="0" smtClean="0"/>
              <a:t>Contracting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90626" y="1846266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Owner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2415" y="3628062"/>
            <a:ext cx="87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SMART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10%</a:t>
            </a:r>
          </a:p>
        </p:txBody>
      </p:sp>
      <p:sp>
        <p:nvSpPr>
          <p:cNvPr id="5" name="Up Arrow 4"/>
          <p:cNvSpPr/>
          <p:nvPr/>
        </p:nvSpPr>
        <p:spPr>
          <a:xfrm>
            <a:off x="1167363" y="3498703"/>
            <a:ext cx="331304" cy="24287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400000">
            <a:off x="1969365" y="2910563"/>
            <a:ext cx="331304" cy="24287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075" y="2447925"/>
            <a:ext cx="129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5FCB45AE39849B109A7D86B4994DD" ma:contentTypeVersion="1" ma:contentTypeDescription="Create a new document." ma:contentTypeScope="" ma:versionID="c2afccde9f5383d81cfc8458655e820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9C9C86-CFE0-472E-A2DC-6F6FB7133810}"/>
</file>

<file path=customXml/itemProps2.xml><?xml version="1.0" encoding="utf-8"?>
<ds:datastoreItem xmlns:ds="http://schemas.openxmlformats.org/officeDocument/2006/customXml" ds:itemID="{5F4369A2-DDF6-4103-964E-4EDF47A5A30C}"/>
</file>

<file path=customXml/itemProps3.xml><?xml version="1.0" encoding="utf-8"?>
<ds:datastoreItem xmlns:ds="http://schemas.openxmlformats.org/officeDocument/2006/customXml" ds:itemID="{CE8F1588-175E-49E7-B93C-7B1B012CEF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7919</TotalTime>
  <Words>251</Words>
  <Application>Microsoft Macintosh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5th Workshop on "SMART Cable Systems: Latest Developments and Designing the Wet Demonstrator Project"   (Dubai, UAE, 17-18 April 2016)</vt:lpstr>
      <vt:lpstr>Funding and Business Plan Panel Discussions</vt:lpstr>
      <vt:lpstr>Required Elements for SMART</vt:lpstr>
      <vt:lpstr>Project Timelines</vt:lpstr>
      <vt:lpstr>Vendor Selection and Adjudication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Mariano</cp:lastModifiedBy>
  <cp:revision>36</cp:revision>
  <cp:lastPrinted>2016-04-11T15:30:14Z</cp:lastPrinted>
  <dcterms:created xsi:type="dcterms:W3CDTF">2016-02-05T15:38:40Z</dcterms:created>
  <dcterms:modified xsi:type="dcterms:W3CDTF">2016-04-17T05:58:09Z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0x010100A9B5FCB45AE39849B109A7D86B4994DD</vt:lpwstr>
  </property>
</Properties>
</file>