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56" r:id="rId3"/>
    <p:sldId id="267" r:id="rId4"/>
    <p:sldId id="268" r:id="rId5"/>
    <p:sldId id="269" r:id="rId6"/>
    <p:sldId id="271" r:id="rId7"/>
    <p:sldId id="27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67" autoAdjust="0"/>
    <p:restoredTop sz="93692"/>
  </p:normalViewPr>
  <p:slideViewPr>
    <p:cSldViewPr snapToGrid="0" snapToObjects="1" showGuides="1">
      <p:cViewPr varScale="1">
        <p:scale>
          <a:sx n="62" d="100"/>
          <a:sy n="62" d="100"/>
        </p:scale>
        <p:origin x="91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1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2086969"/>
          </a:xfrm>
        </p:spPr>
        <p:txBody>
          <a:bodyPr>
            <a:noAutofit/>
          </a:bodyPr>
          <a:lstStyle/>
          <a:p>
            <a:r>
              <a:rPr lang="en-US" sz="2800"/>
              <a:t>5th </a:t>
            </a:r>
            <a:r>
              <a:rPr lang="en-US" sz="2800" smtClean="0"/>
              <a:t>Workshop </a:t>
            </a:r>
            <a:r>
              <a:rPr lang="en-US" sz="2800" dirty="0"/>
              <a:t>on "SMART Cable Systems: Latest Developments and Designing the Wet Demonstrator Project"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(</a:t>
            </a:r>
            <a:r>
              <a:rPr lang="en-US" sz="2400" dirty="0" smtClean="0"/>
              <a:t>Dubai, UAE, 17-18 April 2016)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62500" lnSpcReduction="20000"/>
          </a:bodyPr>
          <a:lstStyle/>
          <a:p>
            <a:r>
              <a:rPr lang="en-US" sz="5200" dirty="0" smtClean="0"/>
              <a:t>Implementation Topics to Support Business Plan Development</a:t>
            </a: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dirty="0" smtClean="0"/>
              <a:t>Ryan </a:t>
            </a:r>
            <a:r>
              <a:rPr lang="en-US" dirty="0" err="1" smtClean="0"/>
              <a:t>Wopschall</a:t>
            </a:r>
            <a:r>
              <a:rPr lang="en-US" dirty="0" smtClean="0"/>
              <a:t>,</a:t>
            </a:r>
            <a:br>
              <a:rPr lang="en-US" dirty="0" smtClean="0"/>
            </a:br>
            <a:r>
              <a:rPr lang="en-US" dirty="0" smtClean="0"/>
              <a:t>Market Manager – Undersea Cable Systems, </a:t>
            </a:r>
            <a:r>
              <a:rPr lang="en-US" dirty="0" err="1" smtClean="0"/>
              <a:t>Fugro</a:t>
            </a:r>
            <a:r>
              <a:rPr lang="en-US" dirty="0" smtClean="0"/>
              <a:t> rwopschall@fugro.com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1371" y="1158603"/>
            <a:ext cx="8229600" cy="434521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smtClean="0"/>
              <a:t>Early stage project development in support of SMART Cable business case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Route Design (Candidate Routes)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Sensor / Repeater Location and Analysis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Permitting Considerations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Future Planning </a:t>
            </a:r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Contents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38008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1371" y="1158603"/>
            <a:ext cx="8229600" cy="46413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smtClean="0"/>
              <a:t>Business Case Drivers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Route Length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Number of Repeaters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Number of Sensors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Burial and </a:t>
            </a:r>
            <a:r>
              <a:rPr lang="en-US" sz="2400" dirty="0" smtClean="0"/>
              <a:t>Armoring Quantities</a:t>
            </a:r>
          </a:p>
          <a:p>
            <a:pPr lvl="1">
              <a:spcBef>
                <a:spcPts val="600"/>
              </a:spcBef>
            </a:pPr>
            <a:endParaRPr lang="en-US" sz="2400" dirty="0"/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Candidate Routes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Seabed Analysis for Sensor Placement Locations</a:t>
            </a:r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Optimization of total project cost parameters (burial, armoring, etc.</a:t>
            </a:r>
          </a:p>
          <a:p>
            <a:pPr marL="457200" lvl="1" indent="0">
              <a:spcBef>
                <a:spcPts val="600"/>
              </a:spcBef>
              <a:buNone/>
            </a:pPr>
            <a:endParaRPr lang="en-US" sz="2400" i="1" dirty="0"/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Route Design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809897" y="3814354"/>
            <a:ext cx="5042263" cy="174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51225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1371" y="1158603"/>
            <a:ext cx="8229600" cy="46413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smtClean="0"/>
              <a:t>Early stage (desktop study) assessment of sensor locations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Bathymetry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Water depth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Slopes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Sediment Type</a:t>
            </a:r>
          </a:p>
          <a:p>
            <a:pPr lvl="1">
              <a:spcBef>
                <a:spcPts val="600"/>
              </a:spcBef>
            </a:pPr>
            <a:r>
              <a:rPr lang="en-US" sz="2400" dirty="0"/>
              <a:t>Geologic Features</a:t>
            </a:r>
          </a:p>
          <a:p>
            <a:pPr lvl="1">
              <a:spcBef>
                <a:spcPts val="600"/>
              </a:spcBef>
            </a:pPr>
            <a:endParaRPr lang="en-US" sz="2400" i="1" dirty="0" smtClean="0"/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Identify Sensor Locations (delineated in Route Position List)</a:t>
            </a:r>
            <a:endParaRPr lang="en-US" sz="2400" i="1" dirty="0"/>
          </a:p>
          <a:p>
            <a:pPr marL="457200" lvl="1" indent="0">
              <a:spcBef>
                <a:spcPts val="600"/>
              </a:spcBef>
              <a:buNone/>
            </a:pPr>
            <a:endParaRPr lang="en-US" sz="2400" i="1" dirty="0"/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Sensor Locations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809897" y="4545874"/>
            <a:ext cx="5042263" cy="174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419561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1371" y="1158603"/>
            <a:ext cx="8229600" cy="46413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smtClean="0"/>
              <a:t>Commercial vs. Scientific Systems</a:t>
            </a:r>
          </a:p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Permitting for Implementation vs. Permitting for Ownership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Survey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Installation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Maintenance 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Unknowns</a:t>
            </a:r>
          </a:p>
          <a:p>
            <a:pPr lvl="1">
              <a:spcBef>
                <a:spcPts val="600"/>
              </a:spcBef>
            </a:pPr>
            <a:endParaRPr lang="en-US" sz="2400" i="1" dirty="0"/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Begin project / ownership permitting as early as possible to ensure successful project implementation schedule</a:t>
            </a:r>
            <a:endParaRPr lang="en-US" sz="2400" i="1" dirty="0"/>
          </a:p>
          <a:p>
            <a:pPr marL="457200" lvl="1" indent="0">
              <a:spcBef>
                <a:spcPts val="600"/>
              </a:spcBef>
              <a:buNone/>
            </a:pPr>
            <a:endParaRPr lang="en-US" sz="2400" i="1" dirty="0"/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Permitting Considerations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31371" y="4406537"/>
            <a:ext cx="5042263" cy="174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7035782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Burial Considerations</a:t>
            </a:r>
            <a:endParaRPr lang="en-US" sz="2800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31371" y="1701469"/>
            <a:ext cx="8229600" cy="4098439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 smtClean="0"/>
              <a:t>System Burial is required for essentially all shore areas</a:t>
            </a:r>
          </a:p>
          <a:p>
            <a:pPr>
              <a:spcBef>
                <a:spcPts val="600"/>
              </a:spcBef>
            </a:pPr>
            <a:r>
              <a:rPr lang="en-US" sz="2800" dirty="0" smtClean="0"/>
              <a:t>Burial to occur potentially out to 1000-1500m water depth</a:t>
            </a:r>
          </a:p>
          <a:p>
            <a:pPr lvl="1">
              <a:spcBef>
                <a:spcPts val="600"/>
              </a:spcBef>
            </a:pPr>
            <a:r>
              <a:rPr lang="en-US" sz="2400" dirty="0" smtClean="0"/>
              <a:t>May result in first senor being far off shore</a:t>
            </a:r>
            <a:endParaRPr lang="en-US" sz="24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Question: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Will SMART systems be able be buried and still effective?</a:t>
            </a:r>
          </a:p>
          <a:p>
            <a:pPr lvl="1">
              <a:spcBef>
                <a:spcPts val="600"/>
              </a:spcBef>
            </a:pPr>
            <a:r>
              <a:rPr lang="en-US" sz="2000" dirty="0" smtClean="0"/>
              <a:t>If not, will there be a loss of some critical inshore data (water level changes in shore)?</a:t>
            </a:r>
            <a:endParaRPr lang="en-US" sz="2000" dirty="0"/>
          </a:p>
          <a:p>
            <a:pPr marL="457200" lvl="1" indent="0">
              <a:spcBef>
                <a:spcPts val="600"/>
              </a:spcBef>
              <a:buNone/>
            </a:pP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591898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631371" y="1158603"/>
            <a:ext cx="8229600" cy="4641306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buNone/>
            </a:pPr>
            <a:endParaRPr lang="en-US" sz="900" dirty="0" smtClean="0"/>
          </a:p>
          <a:p>
            <a:pPr lvl="1">
              <a:spcBef>
                <a:spcPts val="600"/>
              </a:spcBef>
            </a:pPr>
            <a:r>
              <a:rPr lang="en-US" sz="2400" dirty="0" smtClean="0"/>
              <a:t>Identify the following </a:t>
            </a:r>
          </a:p>
          <a:p>
            <a:pPr lvl="2">
              <a:spcBef>
                <a:spcPts val="600"/>
              </a:spcBef>
            </a:pPr>
            <a:r>
              <a:rPr lang="en-US" sz="2000" dirty="0"/>
              <a:t>Candidate routes to develop business </a:t>
            </a:r>
            <a:r>
              <a:rPr lang="en-US" sz="2000" dirty="0" smtClean="0"/>
              <a:t>plan parameters</a:t>
            </a:r>
            <a:endParaRPr lang="en-US" sz="2000" dirty="0"/>
          </a:p>
          <a:p>
            <a:pPr lvl="2">
              <a:spcBef>
                <a:spcPts val="600"/>
              </a:spcBef>
            </a:pPr>
            <a:r>
              <a:rPr lang="en-US" sz="2000" dirty="0" smtClean="0"/>
              <a:t>Detailed assessment of sensor locations delineated at Route Position List (RPL) level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Optimize requirements for cable burial and armoring (protection) to control cost</a:t>
            </a:r>
          </a:p>
          <a:p>
            <a:pPr lvl="2">
              <a:spcBef>
                <a:spcPts val="600"/>
              </a:spcBef>
            </a:pPr>
            <a:r>
              <a:rPr lang="en-US" sz="2000" dirty="0" smtClean="0"/>
              <a:t>Engage in permitting process early</a:t>
            </a:r>
          </a:p>
          <a:p>
            <a:pPr lvl="1">
              <a:spcBef>
                <a:spcPts val="600"/>
              </a:spcBef>
            </a:pPr>
            <a:endParaRPr lang="en-US" sz="2400" i="1" dirty="0" smtClean="0"/>
          </a:p>
          <a:p>
            <a:pPr lvl="1">
              <a:spcBef>
                <a:spcPts val="600"/>
              </a:spcBef>
            </a:pPr>
            <a:r>
              <a:rPr lang="en-US" sz="2400" i="1" dirty="0" smtClean="0"/>
              <a:t>Early engagement in route planning to support business case planning </a:t>
            </a:r>
            <a:endParaRPr lang="en-US" sz="2400" i="1" dirty="0"/>
          </a:p>
          <a:p>
            <a:pPr marL="457200" lvl="1" indent="0">
              <a:spcBef>
                <a:spcPts val="600"/>
              </a:spcBef>
              <a:buNone/>
            </a:pPr>
            <a:endParaRPr lang="en-US" sz="2400" i="1" dirty="0"/>
          </a:p>
        </p:txBody>
      </p:sp>
      <p:sp>
        <p:nvSpPr>
          <p:cNvPr id="3" name="Title 4"/>
          <p:cNvSpPr txBox="1">
            <a:spLocks/>
          </p:cNvSpPr>
          <p:nvPr/>
        </p:nvSpPr>
        <p:spPr>
          <a:xfrm>
            <a:off x="457200" y="558470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tx2">
                    <a:lumMod val="60000"/>
                    <a:lumOff val="40000"/>
                  </a:schemeClr>
                </a:solidFill>
                <a:latin typeface="Calibri"/>
                <a:ea typeface="+mj-ea"/>
                <a:cs typeface="Calibri"/>
              </a:defRPr>
            </a:lvl1pPr>
          </a:lstStyle>
          <a:p>
            <a:pPr algn="l"/>
            <a:r>
              <a:rPr lang="en-US" sz="2800" dirty="0" smtClean="0"/>
              <a:t>Future Planning – a way forward</a:t>
            </a:r>
            <a:endParaRPr lang="en-US" sz="2800" dirty="0"/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631371" y="4223657"/>
            <a:ext cx="5042263" cy="17417"/>
          </a:xfrm>
          <a:prstGeom prst="line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30414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B5FCB45AE39849B109A7D86B4994DD" ma:contentTypeVersion="1" ma:contentTypeDescription="Create a new document." ma:contentTypeScope="" ma:versionID="c2afccde9f5383d81cfc8458655e820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680269C-CCC5-46FE-9C44-8B752C8503E3}"/>
</file>

<file path=customXml/itemProps2.xml><?xml version="1.0" encoding="utf-8"?>
<ds:datastoreItem xmlns:ds="http://schemas.openxmlformats.org/officeDocument/2006/customXml" ds:itemID="{8D665E9D-C78D-4528-A1FC-42B670DE9CEA}"/>
</file>

<file path=customXml/itemProps3.xml><?xml version="1.0" encoding="utf-8"?>
<ds:datastoreItem xmlns:ds="http://schemas.openxmlformats.org/officeDocument/2006/customXml" ds:itemID="{8680E1E2-14C9-46A1-8BFA-0B762A330907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216</TotalTime>
  <Words>274</Words>
  <Application>Microsoft Macintosh PowerPoint</Application>
  <PresentationFormat>On-screen Show (4:3)</PresentationFormat>
  <Paragraphs>59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Calibri</vt:lpstr>
      <vt:lpstr>Arial</vt:lpstr>
      <vt:lpstr>Office Theme</vt:lpstr>
      <vt:lpstr>5th Workshop on "SMART Cable Systems: Latest Developments and Designing the Wet Demonstrator Project"   (Dubai, UAE, 17-18 April 2016)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John Mariano</cp:lastModifiedBy>
  <cp:revision>24</cp:revision>
  <dcterms:created xsi:type="dcterms:W3CDTF">2016-02-05T15:38:40Z</dcterms:created>
  <dcterms:modified xsi:type="dcterms:W3CDTF">2016-04-16T11:03:04Z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0x010100A9B5FCB45AE39849B109A7D86B4994DD</vt:lpwstr>
  </property>
</Properties>
</file>