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56" r:id="rId3"/>
    <p:sldId id="267" r:id="rId4"/>
    <p:sldId id="268" r:id="rId5"/>
    <p:sldId id="269" r:id="rId6"/>
    <p:sldId id="271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67" autoAdjust="0"/>
    <p:restoredTop sz="93692"/>
  </p:normalViewPr>
  <p:slideViewPr>
    <p:cSldViewPr snapToGrid="0" snapToObjects="1" showGuides="1">
      <p:cViewPr varScale="1">
        <p:scale>
          <a:sx n="62" d="100"/>
          <a:sy n="62" d="100"/>
        </p:scale>
        <p:origin x="91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5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lly blank no log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217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60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2086969"/>
          </a:xfrm>
        </p:spPr>
        <p:txBody>
          <a:bodyPr>
            <a:noAutofit/>
          </a:bodyPr>
          <a:lstStyle/>
          <a:p>
            <a:r>
              <a:rPr lang="en-US" sz="2800"/>
              <a:t>5th </a:t>
            </a:r>
            <a:r>
              <a:rPr lang="en-US" sz="2800" smtClean="0"/>
              <a:t>Workshop </a:t>
            </a:r>
            <a:r>
              <a:rPr lang="en-US" sz="2800" dirty="0"/>
              <a:t>on "SMART Cable Systems: Latest Developments and Designing the Wet Demonstrator Project"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</a:t>
            </a:r>
            <a:r>
              <a:rPr lang="en-US" sz="2400" dirty="0" smtClean="0"/>
              <a:t>Dubai, UAE, 17-18 April 2016)</a:t>
            </a:r>
            <a:endParaRPr lang="en-US" sz="2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078480"/>
            <a:ext cx="6400800" cy="2042160"/>
          </a:xfrm>
        </p:spPr>
        <p:txBody>
          <a:bodyPr>
            <a:normAutofit fontScale="62500" lnSpcReduction="20000"/>
          </a:bodyPr>
          <a:lstStyle/>
          <a:p>
            <a:r>
              <a:rPr lang="en-US" sz="5200" dirty="0" smtClean="0"/>
              <a:t>Implementation Topics to Support Business Plan Development</a:t>
            </a:r>
            <a:r>
              <a:rPr lang="en-US" sz="4300" dirty="0" smtClean="0"/>
              <a:t/>
            </a:r>
            <a:br>
              <a:rPr lang="en-US" sz="4300" dirty="0" smtClean="0"/>
            </a:br>
            <a:r>
              <a:rPr lang="en-US" sz="4300" dirty="0" smtClean="0"/>
              <a:t/>
            </a:r>
            <a:br>
              <a:rPr lang="en-US" sz="4300" dirty="0" smtClean="0"/>
            </a:br>
            <a:r>
              <a:rPr lang="en-US" dirty="0" smtClean="0"/>
              <a:t>Ryan </a:t>
            </a:r>
            <a:r>
              <a:rPr lang="en-US" dirty="0" err="1" smtClean="0"/>
              <a:t>Wopschall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Market Manager – Undersea Cable Systems, </a:t>
            </a:r>
            <a:r>
              <a:rPr lang="en-US" dirty="0" err="1" smtClean="0"/>
              <a:t>Fugro</a:t>
            </a:r>
            <a:r>
              <a:rPr lang="en-US" dirty="0" smtClean="0"/>
              <a:t> rwopschall@fugro.com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5442182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3000" b="0" i="1" dirty="0">
              <a:solidFill>
                <a:srgbClr val="558E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201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31371" y="1158603"/>
            <a:ext cx="8229600" cy="434521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800" dirty="0" smtClean="0"/>
              <a:t>Early stage project development in support of SMART Cable business case</a:t>
            </a:r>
          </a:p>
          <a:p>
            <a:pPr marL="0" indent="0">
              <a:spcBef>
                <a:spcPts val="600"/>
              </a:spcBef>
              <a:buNone/>
            </a:pPr>
            <a:endParaRPr lang="en-US" sz="900" dirty="0" smtClean="0"/>
          </a:p>
          <a:p>
            <a:pPr lvl="1">
              <a:spcBef>
                <a:spcPts val="600"/>
              </a:spcBef>
            </a:pPr>
            <a:r>
              <a:rPr lang="en-US" sz="2400" dirty="0" smtClean="0"/>
              <a:t>Route Design (Candidate Routes)</a:t>
            </a:r>
          </a:p>
          <a:p>
            <a:pPr marL="457200" lvl="1" indent="0">
              <a:spcBef>
                <a:spcPts val="600"/>
              </a:spcBef>
              <a:buNone/>
            </a:pPr>
            <a:endParaRPr lang="en-US" sz="900" dirty="0" smtClean="0"/>
          </a:p>
          <a:p>
            <a:pPr lvl="1">
              <a:spcBef>
                <a:spcPts val="600"/>
              </a:spcBef>
            </a:pPr>
            <a:r>
              <a:rPr lang="en-US" sz="2400" dirty="0" smtClean="0"/>
              <a:t>Sensor / Repeater Location and Analysis</a:t>
            </a:r>
          </a:p>
          <a:p>
            <a:pPr marL="457200" lvl="1" indent="0">
              <a:spcBef>
                <a:spcPts val="600"/>
              </a:spcBef>
              <a:buNone/>
            </a:pPr>
            <a:endParaRPr lang="en-US" sz="900" dirty="0" smtClean="0"/>
          </a:p>
          <a:p>
            <a:pPr lvl="1">
              <a:spcBef>
                <a:spcPts val="600"/>
              </a:spcBef>
            </a:pPr>
            <a:r>
              <a:rPr lang="en-US" sz="2400" dirty="0" smtClean="0"/>
              <a:t>Permitting Considerations</a:t>
            </a:r>
          </a:p>
          <a:p>
            <a:pPr marL="457200" lvl="1" indent="0">
              <a:spcBef>
                <a:spcPts val="600"/>
              </a:spcBef>
              <a:buNone/>
            </a:pPr>
            <a:endParaRPr lang="en-US" sz="900" dirty="0" smtClean="0"/>
          </a:p>
          <a:p>
            <a:pPr lvl="1">
              <a:spcBef>
                <a:spcPts val="600"/>
              </a:spcBef>
            </a:pPr>
            <a:r>
              <a:rPr lang="en-US" sz="2400" dirty="0" smtClean="0"/>
              <a:t>Future Planning </a:t>
            </a: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457200" y="55847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l"/>
            <a:r>
              <a:rPr lang="en-US" sz="2800" dirty="0" smtClean="0"/>
              <a:t>Contents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800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31371" y="1158603"/>
            <a:ext cx="8229600" cy="464130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800" dirty="0" smtClean="0"/>
              <a:t>Business Case Drivers</a:t>
            </a:r>
          </a:p>
          <a:p>
            <a:pPr marL="0" indent="0">
              <a:spcBef>
                <a:spcPts val="600"/>
              </a:spcBef>
              <a:buNone/>
            </a:pPr>
            <a:endParaRPr lang="en-US" sz="900" dirty="0" smtClean="0"/>
          </a:p>
          <a:p>
            <a:pPr lvl="1">
              <a:spcBef>
                <a:spcPts val="600"/>
              </a:spcBef>
            </a:pPr>
            <a:r>
              <a:rPr lang="en-US" sz="2400" dirty="0" smtClean="0"/>
              <a:t>Route Length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Number of Repeaters</a:t>
            </a:r>
          </a:p>
          <a:p>
            <a:pPr lvl="2">
              <a:spcBef>
                <a:spcPts val="600"/>
              </a:spcBef>
            </a:pPr>
            <a:r>
              <a:rPr lang="en-US" sz="2000" dirty="0" smtClean="0"/>
              <a:t>Number of Sensors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Burial and </a:t>
            </a:r>
            <a:r>
              <a:rPr lang="en-US" sz="2400" dirty="0" smtClean="0"/>
              <a:t>Armoring Quantities</a:t>
            </a:r>
          </a:p>
          <a:p>
            <a:pPr lvl="1">
              <a:spcBef>
                <a:spcPts val="600"/>
              </a:spcBef>
            </a:pPr>
            <a:endParaRPr lang="en-US" sz="2400" dirty="0"/>
          </a:p>
          <a:p>
            <a:pPr lvl="1">
              <a:spcBef>
                <a:spcPts val="600"/>
              </a:spcBef>
            </a:pPr>
            <a:r>
              <a:rPr lang="en-US" sz="2400" i="1" dirty="0" smtClean="0"/>
              <a:t>Candidate Routes</a:t>
            </a:r>
          </a:p>
          <a:p>
            <a:pPr lvl="1">
              <a:spcBef>
                <a:spcPts val="600"/>
              </a:spcBef>
            </a:pPr>
            <a:r>
              <a:rPr lang="en-US" sz="2400" i="1" dirty="0" smtClean="0"/>
              <a:t>Seabed Analysis for Sensor Placement Locations</a:t>
            </a:r>
          </a:p>
          <a:p>
            <a:pPr lvl="1">
              <a:spcBef>
                <a:spcPts val="600"/>
              </a:spcBef>
            </a:pPr>
            <a:r>
              <a:rPr lang="en-US" sz="2400" i="1" dirty="0" smtClean="0"/>
              <a:t>Optimization of total project cost parameters (burial, armoring, etc.</a:t>
            </a:r>
          </a:p>
          <a:p>
            <a:pPr marL="457200" lvl="1" indent="0">
              <a:spcBef>
                <a:spcPts val="600"/>
              </a:spcBef>
              <a:buNone/>
            </a:pPr>
            <a:endParaRPr lang="en-US" sz="2400" i="1" dirty="0"/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457200" y="55847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l"/>
            <a:r>
              <a:rPr lang="en-US" sz="2800" dirty="0" smtClean="0"/>
              <a:t>Route Design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809897" y="3814354"/>
            <a:ext cx="5042263" cy="17417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1225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31371" y="1158603"/>
            <a:ext cx="8229600" cy="464130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800" dirty="0" smtClean="0"/>
              <a:t>Early stage (desktop study) assessment of sensor locations</a:t>
            </a:r>
          </a:p>
          <a:p>
            <a:pPr marL="0" indent="0">
              <a:spcBef>
                <a:spcPts val="600"/>
              </a:spcBef>
              <a:buNone/>
            </a:pPr>
            <a:endParaRPr lang="en-US" sz="900" dirty="0" smtClean="0"/>
          </a:p>
          <a:p>
            <a:pPr lvl="1">
              <a:spcBef>
                <a:spcPts val="600"/>
              </a:spcBef>
            </a:pPr>
            <a:r>
              <a:rPr lang="en-US" sz="2400" dirty="0" smtClean="0"/>
              <a:t>Bathymetry</a:t>
            </a:r>
          </a:p>
          <a:p>
            <a:pPr lvl="2">
              <a:spcBef>
                <a:spcPts val="600"/>
              </a:spcBef>
            </a:pPr>
            <a:r>
              <a:rPr lang="en-US" sz="2000" dirty="0" smtClean="0"/>
              <a:t>Water depth</a:t>
            </a:r>
          </a:p>
          <a:p>
            <a:pPr lvl="2">
              <a:spcBef>
                <a:spcPts val="600"/>
              </a:spcBef>
            </a:pPr>
            <a:r>
              <a:rPr lang="en-US" sz="2000" dirty="0" smtClean="0"/>
              <a:t>Slopes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Sediment Type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Geologic Features</a:t>
            </a:r>
          </a:p>
          <a:p>
            <a:pPr lvl="1">
              <a:spcBef>
                <a:spcPts val="600"/>
              </a:spcBef>
            </a:pPr>
            <a:endParaRPr lang="en-US" sz="2400" i="1" dirty="0" smtClean="0"/>
          </a:p>
          <a:p>
            <a:pPr lvl="1">
              <a:spcBef>
                <a:spcPts val="600"/>
              </a:spcBef>
            </a:pPr>
            <a:r>
              <a:rPr lang="en-US" sz="2400" i="1" dirty="0" smtClean="0"/>
              <a:t>Identify Sensor Locations (delineated in Route Position List)</a:t>
            </a:r>
            <a:endParaRPr lang="en-US" sz="2400" i="1" dirty="0"/>
          </a:p>
          <a:p>
            <a:pPr marL="457200" lvl="1" indent="0">
              <a:spcBef>
                <a:spcPts val="600"/>
              </a:spcBef>
              <a:buNone/>
            </a:pPr>
            <a:endParaRPr lang="en-US" sz="2400" i="1" dirty="0"/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457200" y="55847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l"/>
            <a:r>
              <a:rPr lang="en-US" sz="2800" dirty="0" smtClean="0"/>
              <a:t>Sensor Locations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809897" y="4545874"/>
            <a:ext cx="5042263" cy="17417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1956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31371" y="1158603"/>
            <a:ext cx="8229600" cy="464130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800" dirty="0" smtClean="0"/>
              <a:t>Commercial vs. Scientific Systems</a:t>
            </a:r>
          </a:p>
          <a:p>
            <a:pPr marL="0" indent="0">
              <a:spcBef>
                <a:spcPts val="600"/>
              </a:spcBef>
              <a:buNone/>
            </a:pPr>
            <a:endParaRPr lang="en-US" sz="900" dirty="0" smtClean="0"/>
          </a:p>
          <a:p>
            <a:pPr lvl="1">
              <a:spcBef>
                <a:spcPts val="600"/>
              </a:spcBef>
            </a:pPr>
            <a:r>
              <a:rPr lang="en-US" sz="2400" dirty="0" smtClean="0"/>
              <a:t>Permitting for Implementation vs. Permitting for Ownership</a:t>
            </a:r>
          </a:p>
          <a:p>
            <a:pPr lvl="2">
              <a:spcBef>
                <a:spcPts val="600"/>
              </a:spcBef>
            </a:pPr>
            <a:r>
              <a:rPr lang="en-US" sz="2000" dirty="0" smtClean="0"/>
              <a:t>Survey</a:t>
            </a:r>
          </a:p>
          <a:p>
            <a:pPr lvl="2">
              <a:spcBef>
                <a:spcPts val="600"/>
              </a:spcBef>
            </a:pPr>
            <a:r>
              <a:rPr lang="en-US" sz="2000" dirty="0" smtClean="0"/>
              <a:t>Installation</a:t>
            </a:r>
          </a:p>
          <a:p>
            <a:pPr lvl="2">
              <a:spcBef>
                <a:spcPts val="600"/>
              </a:spcBef>
            </a:pPr>
            <a:r>
              <a:rPr lang="en-US" sz="2000" dirty="0" smtClean="0"/>
              <a:t>Maintenance </a:t>
            </a:r>
          </a:p>
          <a:p>
            <a:pPr lvl="2">
              <a:spcBef>
                <a:spcPts val="600"/>
              </a:spcBef>
            </a:pPr>
            <a:r>
              <a:rPr lang="en-US" sz="2000" dirty="0" smtClean="0"/>
              <a:t>Unknowns</a:t>
            </a:r>
          </a:p>
          <a:p>
            <a:pPr lvl="1">
              <a:spcBef>
                <a:spcPts val="600"/>
              </a:spcBef>
            </a:pPr>
            <a:endParaRPr lang="en-US" sz="2400" i="1" dirty="0"/>
          </a:p>
          <a:p>
            <a:pPr lvl="1">
              <a:spcBef>
                <a:spcPts val="600"/>
              </a:spcBef>
            </a:pPr>
            <a:r>
              <a:rPr lang="en-US" sz="2400" i="1" dirty="0" smtClean="0"/>
              <a:t>Begin project / ownership permitting as early as possible to ensure successful project implementation schedule</a:t>
            </a:r>
            <a:endParaRPr lang="en-US" sz="2400" i="1" dirty="0"/>
          </a:p>
          <a:p>
            <a:pPr marL="457200" lvl="1" indent="0">
              <a:spcBef>
                <a:spcPts val="600"/>
              </a:spcBef>
              <a:buNone/>
            </a:pPr>
            <a:endParaRPr lang="en-US" sz="2400" i="1" dirty="0"/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457200" y="55847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l"/>
            <a:r>
              <a:rPr lang="en-US" sz="2800" dirty="0" smtClean="0"/>
              <a:t>Permitting Considerations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631371" y="4406537"/>
            <a:ext cx="5042263" cy="17417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3578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457200" y="55847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l"/>
            <a:r>
              <a:rPr lang="en-US" sz="2800" dirty="0" smtClean="0"/>
              <a:t>Burial Considerations</a:t>
            </a:r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31371" y="1701469"/>
            <a:ext cx="8229600" cy="409843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800" dirty="0" smtClean="0"/>
              <a:t>System Burial is required for essentially all shore areas</a:t>
            </a:r>
          </a:p>
          <a:p>
            <a:pPr>
              <a:spcBef>
                <a:spcPts val="600"/>
              </a:spcBef>
            </a:pPr>
            <a:r>
              <a:rPr lang="en-US" sz="2800" dirty="0" smtClean="0"/>
              <a:t>Burial to occur potentially out to 1000-1500m water depth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May result in first senor being far off shore</a:t>
            </a:r>
            <a:endParaRPr lang="en-US" sz="2400" dirty="0" smtClean="0"/>
          </a:p>
          <a:p>
            <a:pPr>
              <a:spcBef>
                <a:spcPts val="600"/>
              </a:spcBef>
            </a:pPr>
            <a:r>
              <a:rPr lang="en-US" sz="2800" dirty="0" smtClean="0"/>
              <a:t>Question: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Will SMART systems be able be buried and still effective?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If not, will there be a loss of some critical inshore data (water level changes in shore)?</a:t>
            </a:r>
            <a:endParaRPr lang="en-US" sz="2000" dirty="0"/>
          </a:p>
          <a:p>
            <a:pPr marL="457200" lvl="1" indent="0">
              <a:spcBef>
                <a:spcPts val="600"/>
              </a:spcBef>
              <a:buNone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591898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31371" y="1158603"/>
            <a:ext cx="8229600" cy="464130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endParaRPr lang="en-US" sz="900" dirty="0" smtClean="0"/>
          </a:p>
          <a:p>
            <a:pPr lvl="1">
              <a:spcBef>
                <a:spcPts val="600"/>
              </a:spcBef>
            </a:pPr>
            <a:r>
              <a:rPr lang="en-US" sz="2400" dirty="0" smtClean="0"/>
              <a:t>Identify the following 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Candidate routes to develop business </a:t>
            </a:r>
            <a:r>
              <a:rPr lang="en-US" sz="2000" dirty="0" smtClean="0"/>
              <a:t>plan parameters</a:t>
            </a:r>
            <a:endParaRPr lang="en-US" sz="2000" dirty="0"/>
          </a:p>
          <a:p>
            <a:pPr lvl="2">
              <a:spcBef>
                <a:spcPts val="600"/>
              </a:spcBef>
            </a:pPr>
            <a:r>
              <a:rPr lang="en-US" sz="2000" dirty="0" smtClean="0"/>
              <a:t>Detailed assessment of sensor locations delineated at Route Position List (RPL) level</a:t>
            </a:r>
          </a:p>
          <a:p>
            <a:pPr lvl="2">
              <a:spcBef>
                <a:spcPts val="600"/>
              </a:spcBef>
            </a:pPr>
            <a:r>
              <a:rPr lang="en-US" sz="2000" dirty="0" smtClean="0"/>
              <a:t>Optimize requirements for cable burial and armoring (protection) to control cost</a:t>
            </a:r>
          </a:p>
          <a:p>
            <a:pPr lvl="2">
              <a:spcBef>
                <a:spcPts val="600"/>
              </a:spcBef>
            </a:pPr>
            <a:r>
              <a:rPr lang="en-US" sz="2000" dirty="0" smtClean="0"/>
              <a:t>Engage in permitting process early</a:t>
            </a:r>
          </a:p>
          <a:p>
            <a:pPr lvl="1">
              <a:spcBef>
                <a:spcPts val="600"/>
              </a:spcBef>
            </a:pPr>
            <a:endParaRPr lang="en-US" sz="2400" i="1" dirty="0" smtClean="0"/>
          </a:p>
          <a:p>
            <a:pPr lvl="1">
              <a:spcBef>
                <a:spcPts val="600"/>
              </a:spcBef>
            </a:pPr>
            <a:r>
              <a:rPr lang="en-US" sz="2400" i="1" dirty="0" smtClean="0"/>
              <a:t>Early engagement in route planning to support business case planning </a:t>
            </a:r>
            <a:endParaRPr lang="en-US" sz="2400" i="1" dirty="0"/>
          </a:p>
          <a:p>
            <a:pPr marL="457200" lvl="1" indent="0">
              <a:spcBef>
                <a:spcPts val="600"/>
              </a:spcBef>
              <a:buNone/>
            </a:pPr>
            <a:endParaRPr lang="en-US" sz="2400" i="1" dirty="0"/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457200" y="55847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l"/>
            <a:r>
              <a:rPr lang="en-US" sz="2800" dirty="0" smtClean="0"/>
              <a:t>Future Planning – a way forward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631371" y="4223657"/>
            <a:ext cx="5042263" cy="17417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041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TU White Background.potx" id="{9694207F-B86C-4347-AF5B-E18AD6864DC7}" vid="{B9639EA1-9A26-4D10-99CD-41579998EC6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B5FCB45AE39849B109A7D86B4994DD" ma:contentTypeVersion="1" ma:contentTypeDescription="Create a new document." ma:contentTypeScope="" ma:versionID="c2afccde9f5383d81cfc8458655e820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80269C-CCC5-46FE-9C44-8B752C8503E3}"/>
</file>

<file path=customXml/itemProps2.xml><?xml version="1.0" encoding="utf-8"?>
<ds:datastoreItem xmlns:ds="http://schemas.openxmlformats.org/officeDocument/2006/customXml" ds:itemID="{8D665E9D-C78D-4528-A1FC-42B670DE9CEA}"/>
</file>

<file path=customXml/itemProps3.xml><?xml version="1.0" encoding="utf-8"?>
<ds:datastoreItem xmlns:ds="http://schemas.openxmlformats.org/officeDocument/2006/customXml" ds:itemID="{8680E1E2-14C9-46A1-8BFA-0B762A33090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274</Words>
  <Application>Microsoft Macintosh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Arial</vt:lpstr>
      <vt:lpstr>Office Theme</vt:lpstr>
      <vt:lpstr>5th Workshop on "SMART Cable Systems: Latest Developments and Designing the Wet Demonstrator Project"   (Dubai, UAE, 17-18 April 2016)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John Mariano</cp:lastModifiedBy>
  <cp:revision>24</cp:revision>
  <dcterms:created xsi:type="dcterms:W3CDTF">2016-02-05T15:38:40Z</dcterms:created>
  <dcterms:modified xsi:type="dcterms:W3CDTF">2016-04-16T11:03:04Z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0x010100A9B5FCB45AE39849B109A7D86B4994DD</vt:lpwstr>
  </property>
</Properties>
</file>