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charts/style1.xml" ContentType="application/vnd.ms-office.chartstyle+xml"/>
  <Override PartName="/ppt/charts/chart1.xml" ContentType="application/vnd.openxmlformats-officedocument.drawingml.chart+xml"/>
  <Override PartName="/ppt/charts/colors1.xml" ContentType="application/vnd.ms-office.chartcolor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8" r:id="rId3"/>
    <p:sldId id="269" r:id="rId4"/>
    <p:sldId id="270" r:id="rId5"/>
    <p:sldId id="272" r:id="rId6"/>
    <p:sldId id="271" r:id="rId7"/>
    <p:sldId id="25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69" autoAdjust="0"/>
    <p:restoredTop sz="93713"/>
  </p:normalViewPr>
  <p:slideViewPr>
    <p:cSldViewPr snapToGrid="0" snapToObjects="1" showGuides="1">
      <p:cViewPr varScale="1">
        <p:scale>
          <a:sx n="66" d="100"/>
          <a:sy n="66" d="100"/>
        </p:scale>
        <p:origin x="138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SSDAVE\Documents\GENERIC%20SYSTEM%20CASH%20FLOW%20MOD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Cumulative Cash Flow $M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Sheet1!$D$90:$R$90</c:f>
              <c:numCache>
                <c:formatCode>0.0</c:formatCode>
                <c:ptCount val="15"/>
                <c:pt idx="0">
                  <c:v>-40</c:v>
                </c:pt>
                <c:pt idx="1">
                  <c:v>-180</c:v>
                </c:pt>
                <c:pt idx="2">
                  <c:v>-71.290700000000029</c:v>
                </c:pt>
                <c:pt idx="3">
                  <c:v>-54.816459999999999</c:v>
                </c:pt>
                <c:pt idx="4">
                  <c:v>-36.649384800000028</c:v>
                </c:pt>
                <c:pt idx="5">
                  <c:v>-16.97156758400002</c:v>
                </c:pt>
                <c:pt idx="6">
                  <c:v>4.0838350092799844</c:v>
                </c:pt>
                <c:pt idx="7">
                  <c:v>26.42381701002239</c:v>
                </c:pt>
                <c:pt idx="8">
                  <c:v>49.988574530824202</c:v>
                </c:pt>
                <c:pt idx="9">
                  <c:v>74.746033421290207</c:v>
                </c:pt>
                <c:pt idx="10">
                  <c:v>100.6875648373934</c:v>
                </c:pt>
                <c:pt idx="11">
                  <c:v>127.82465861830489</c:v>
                </c:pt>
                <c:pt idx="12">
                  <c:v>156.18637098290529</c:v>
                </c:pt>
                <c:pt idx="13">
                  <c:v>185.81740040164661</c:v>
                </c:pt>
                <c:pt idx="14">
                  <c:v>208.85628287537261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3678096"/>
        <c:axId val="333678488"/>
      </c:lineChart>
      <c:catAx>
        <c:axId val="33367809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678488"/>
        <c:crosses val="autoZero"/>
        <c:auto val="1"/>
        <c:lblAlgn val="ctr"/>
        <c:lblOffset val="100"/>
        <c:noMultiLvlLbl val="0"/>
      </c:catAx>
      <c:valAx>
        <c:axId val="33367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67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086969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5th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Workshop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on "SMART Cable Systems: Latest Developments and Designing the Wet Demonstrator Project"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Dubai, UAE, 17-18 April 2016)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78480"/>
            <a:ext cx="6400800" cy="2042160"/>
          </a:xfrm>
        </p:spPr>
        <p:txBody>
          <a:bodyPr>
            <a:normAutofit fontScale="47500" lnSpcReduction="20000"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</a:rPr>
              <a:t>The Business Case 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</a:rPr>
              <a:t>for 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</a:rPr>
              <a:t>Inclusion of Sensors in </a:t>
            </a:r>
          </a:p>
          <a:p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</a:rPr>
              <a:t>Commercial Undersea Systems</a:t>
            </a:r>
            <a:r>
              <a:rPr lang="en-US" sz="43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3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3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3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David Ross,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Chairman, David Ross Group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dross@davidrossgroup.com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Commercial undersea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system ownership – </a:t>
            </a:r>
            <a:br>
              <a:rPr lang="en-US" sz="3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what kind of business is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Major infrastructure construction project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Requires highly specialized technology and extensive expertise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Extremely capital intensive – difficult to finance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ears of planning and heavy expenditure before receiving revenues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Politically sensitive – Licenses and permits may be difficult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Ultimately capable of generating significant income over many years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04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Characteristic Cumulative Cash Flow for a Hypothetical Undersea System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213866" y="1838772"/>
            <a:ext cx="7341488" cy="3072385"/>
            <a:chOff x="1213866" y="2400300"/>
            <a:chExt cx="7341488" cy="3072385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81239046"/>
                </p:ext>
              </p:extLst>
            </p:nvPr>
          </p:nvGraphicFramePr>
          <p:xfrm>
            <a:off x="1213866" y="2400300"/>
            <a:ext cx="6227064" cy="30723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7226657" y="4297572"/>
              <a:ext cx="1328697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/>
                <a:t>Years from Start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019993" y="4480560"/>
              <a:ext cx="382385" cy="91440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2402378" y="4763193"/>
              <a:ext cx="374073" cy="631767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2776451" y="4395143"/>
              <a:ext cx="1346662" cy="36805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123113" y="4015047"/>
              <a:ext cx="1088967" cy="380096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5212080" y="3449782"/>
              <a:ext cx="1388225" cy="565265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6600305" y="3366655"/>
              <a:ext cx="216131" cy="83127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6816436" y="3258589"/>
              <a:ext cx="329572" cy="108066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731521" y="4985974"/>
            <a:ext cx="1097280" cy="6621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Planning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&amp; Financing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28801" y="4985974"/>
            <a:ext cx="947650" cy="6621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Implementation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76451" y="4985974"/>
            <a:ext cx="4513811" cy="662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Operations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76697" y="4336755"/>
            <a:ext cx="4369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With Sensors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89414" y="3548900"/>
            <a:ext cx="1420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Without Sensors</a:t>
            </a:r>
            <a:endParaRPr lang="en-US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1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Sources of Revenue for a Commercial </a:t>
            </a:r>
            <a:br>
              <a:rPr lang="en-US" sz="3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Undersea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90194" y="2293525"/>
          <a:ext cx="6925056" cy="24405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2528"/>
                <a:gridCol w="3462528"/>
              </a:tblGrid>
              <a:tr h="56940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Fiber Pair Sales</a:t>
                      </a:r>
                      <a:endParaRPr lang="en-US" sz="1400" b="1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Payment</a:t>
                      </a:r>
                      <a:r>
                        <a:rPr lang="en-US" sz="1400" b="1" baseline="0" dirty="0" smtClean="0"/>
                        <a:t> prior to system RFS date (new system) or at contract signing (existing system)</a:t>
                      </a:r>
                      <a:endParaRPr lang="en-US" sz="1400" b="1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731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Indefeasible</a:t>
                      </a:r>
                      <a:r>
                        <a:rPr lang="en-US" sz="1400" b="1" baseline="0" dirty="0" smtClean="0"/>
                        <a:t> Right of Use (IRU) contract (typically 15 years)</a:t>
                      </a:r>
                      <a:endParaRPr lang="en-US" sz="1400" b="1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Payment</a:t>
                      </a:r>
                      <a:r>
                        <a:rPr lang="en-US" sz="1400" b="1" baseline="0" dirty="0" smtClean="0"/>
                        <a:t> at contract signing</a:t>
                      </a:r>
                      <a:endParaRPr lang="en-US" sz="1400" b="1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731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Capacity Lease </a:t>
                      </a:r>
                      <a:endParaRPr lang="en-US" sz="1400" b="1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Payment monthly</a:t>
                      </a:r>
                      <a:endParaRPr lang="en-US" sz="1400" b="1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731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Operation</a:t>
                      </a:r>
                      <a:r>
                        <a:rPr lang="en-US" sz="1400" b="1" baseline="0" dirty="0" smtClean="0"/>
                        <a:t> and Maintenance </a:t>
                      </a:r>
                    </a:p>
                    <a:p>
                      <a:r>
                        <a:rPr lang="en-US" sz="1400" b="1" baseline="0" dirty="0" smtClean="0"/>
                        <a:t>(fiber pair and IRU holders)</a:t>
                      </a:r>
                      <a:endParaRPr lang="en-US" sz="1400" b="1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Payment quarterly</a:t>
                      </a:r>
                      <a:endParaRPr lang="en-US" sz="1400" b="1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5539" y="4866397"/>
            <a:ext cx="6574365" cy="507831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50" b="1" dirty="0"/>
              <a:t>SENSOR SYSTEMS WILL NEED TO ESTABLISH ANALOGOUS PAYMENT METHODS TO COVER </a:t>
            </a:r>
          </a:p>
          <a:p>
            <a:pPr algn="ctr"/>
            <a:r>
              <a:rPr lang="en-US" sz="1350" b="1" dirty="0"/>
              <a:t>UP-FRONT AND ONGOING COSTS AND RISKS </a:t>
            </a:r>
          </a:p>
        </p:txBody>
      </p:sp>
    </p:spTree>
    <p:extLst>
      <p:ext uri="{BB962C8B-B14F-4D97-AF65-F5344CB8AC3E}">
        <p14:creationId xmlns:p14="http://schemas.microsoft.com/office/powerpoint/2010/main" val="49817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Who might provide funding for undersea sensor installation and operation? 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Users of sensor data tend to be government agencies or institutions funded by governments.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There is a long history of national governments participating in the development of undersea systems, especially in developing areas, usually through some form of public-private partnership in which governments provide impetus and funding.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Multilateral institutions, also funded by governments, provide a potential means of funding for the common good.</a:t>
            </a:r>
          </a:p>
          <a:p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84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>
                <a:solidFill>
                  <a:schemeClr val="accent1">
                    <a:lumMod val="75000"/>
                  </a:schemeClr>
                </a:solidFill>
              </a:rPr>
              <a:t>The Need for Rigorous Qualification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Because the undersea system is so capital intensive and the risks already significant, owners are understandably disinclined to introduce new costs and risks into their projects.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At the very least, owners will demand that sensor products be subjected to the same rigorous qualification methods the systems themselves undergo: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System simulation by computer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System simulation in the Laboratory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Understanding of possible failure modes 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At-sea handling, laying, recovery, and operational testing by major system suppliers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297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Summary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14500"/>
            <a:ext cx="8229600" cy="383116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The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commercial undersea cable business depends on the ability to raise large amounts of capital, which can be difficult at best.</a:t>
            </a:r>
          </a:p>
          <a:p>
            <a:pPr>
              <a:spcBef>
                <a:spcPct val="0"/>
              </a:spcBef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Sensors, while aiding the common good, may only add to the difficulty by adding new costs, risks or delays.</a:t>
            </a:r>
          </a:p>
          <a:p>
            <a:pPr>
              <a:spcBef>
                <a:spcPct val="0"/>
              </a:spcBef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The path to success would seem to involve:</a:t>
            </a:r>
          </a:p>
          <a:p>
            <a:pPr lvl="1">
              <a:spcBef>
                <a:spcPct val="0"/>
              </a:spcBef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Rigorous qualification of any new technology by the major system suppliers who would be installing the systems</a:t>
            </a:r>
          </a:p>
          <a:p>
            <a:pPr lvl="1">
              <a:spcBef>
                <a:spcPct val="0"/>
              </a:spcBef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Development of payment terms to compensate system owners for capital and operational costs</a:t>
            </a:r>
          </a:p>
          <a:p>
            <a:pPr lvl="1">
              <a:spcBef>
                <a:spcPct val="0"/>
              </a:spcBef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Enlisting the aid of governments and multilateral institutions for financial support.</a:t>
            </a:r>
          </a:p>
          <a:p>
            <a:pPr>
              <a:spcBef>
                <a:spcPct val="0"/>
              </a:spcBef>
            </a:pPr>
            <a:endParaRPr lang="en-US" sz="2400" b="1" dirty="0">
              <a:solidFill>
                <a:schemeClr val="accent1">
                  <a:lumMod val="75000"/>
                </a:schemeClr>
              </a:solidFill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800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B5FCB45AE39849B109A7D86B4994DD" ma:contentTypeVersion="1" ma:contentTypeDescription="Create a new document." ma:contentTypeScope="" ma:versionID="c2afccde9f5383d81cfc8458655e820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E3EB7D-FCA2-4F1D-98FC-CC7B28823D81}"/>
</file>

<file path=customXml/itemProps2.xml><?xml version="1.0" encoding="utf-8"?>
<ds:datastoreItem xmlns:ds="http://schemas.openxmlformats.org/officeDocument/2006/customXml" ds:itemID="{0994A023-2449-4442-9E01-BE91D00B78AE}"/>
</file>

<file path=customXml/itemProps3.xml><?xml version="1.0" encoding="utf-8"?>
<ds:datastoreItem xmlns:ds="http://schemas.openxmlformats.org/officeDocument/2006/customXml" ds:itemID="{AB83F633-97CE-4324-BBF1-DE91D3637EE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437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5th Workshop on "SMART Cable Systems: Latest Developments and Designing the Wet Demonstrator Project"   (Dubai, UAE, 17-18 April 2016)</vt:lpstr>
      <vt:lpstr>Commercial undersea system ownership –  what kind of business is this?</vt:lpstr>
      <vt:lpstr>Characteristic Cumulative Cash Flow for a Hypothetical Undersea System</vt:lpstr>
      <vt:lpstr>Sources of Revenue for a Commercial  Undersea System</vt:lpstr>
      <vt:lpstr>Who might provide funding for undersea sensor installation and operation? </vt:lpstr>
      <vt:lpstr>The Need for Rigorous Qualification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David Ross</cp:lastModifiedBy>
  <cp:revision>27</cp:revision>
  <cp:lastPrinted>2016-04-11T15:30:14Z</cp:lastPrinted>
  <dcterms:created xsi:type="dcterms:W3CDTF">2016-02-05T15:38:40Z</dcterms:created>
  <dcterms:modified xsi:type="dcterms:W3CDTF">2016-04-16T10:45:04Z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0x010100A9B5FCB45AE39849B109A7D86B4994DD</vt:lpwstr>
  </property>
</Properties>
</file>