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68" r:id="rId3"/>
    <p:sldId id="270" r:id="rId4"/>
    <p:sldId id="269" r:id="rId5"/>
    <p:sldId id="271" r:id="rId6"/>
    <p:sldId id="273" r:id="rId7"/>
    <p:sldId id="277" r:id="rId8"/>
    <p:sldId id="278" r:id="rId9"/>
    <p:sldId id="285" r:id="rId10"/>
    <p:sldId id="276" r:id="rId11"/>
    <p:sldId id="284" r:id="rId12"/>
    <p:sldId id="279" r:id="rId13"/>
    <p:sldId id="267" r:id="rId14"/>
    <p:sldId id="281" r:id="rId15"/>
    <p:sldId id="280" r:id="rId16"/>
    <p:sldId id="283" r:id="rId17"/>
    <p:sldId id="25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4653"/>
  </p:normalViewPr>
  <p:slideViewPr>
    <p:cSldViewPr snapToGrid="0" snapToObjects="1" showGuides="1">
      <p:cViewPr>
        <p:scale>
          <a:sx n="94" d="100"/>
          <a:sy n="94" d="100"/>
        </p:scale>
        <p:origin x="127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80C1-A207-442E-AFA7-A4B6F90E5AC5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2E53B-C114-4ACD-944E-A0F76BDDB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3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Changes highlighted in red</a:t>
            </a:r>
            <a:endParaRPr lang="en-GB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05EE9-B896-47BE-80E1-05068AD09B6F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167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en-US" smtClean="0"/>
              <a:t>Add slide on data infrastructure ?</a:t>
            </a:r>
          </a:p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14ABE3-9E97-4A86-8F71-7C23E220719D}" type="slidenum">
              <a:rPr lang="en-GB" altLang="en-US" smtClean="0">
                <a:latin typeface="Calibri" pitchFamily="34" charset="0"/>
              </a:rPr>
              <a:pPr/>
              <a:t>4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8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  <a:p>
            <a:pPr eaLnBrk="1" hangingPunct="1">
              <a:spcBef>
                <a:spcPct val="0"/>
              </a:spcBef>
            </a:pPr>
            <a:r>
              <a:rPr lang="it-IT" altLang="en-US" smtClean="0"/>
              <a:t>Missing concepts: could not the international dimension and relation with counterpart RI  (OOI, DONET, etc..) be seen as an added value ? </a:t>
            </a: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298110-9D30-47DA-9F3C-93BB15666297}" type="slidenum">
              <a:rPr lang="en-GB" altLang="en-US" smtClean="0">
                <a:latin typeface="Calibri" pitchFamily="34" charset="0"/>
              </a:rPr>
              <a:pPr/>
              <a:t>5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en-US" smtClean="0"/>
              <a:t>Note for Paolo: to mention the multidisciplinary and interdisciplinary nature of the STAC: Geosciences, Physicsal Oceanographys, Biogeochemistry, Marine Ecology, Data and Analysis tools</a:t>
            </a: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538B2A-75FA-4E67-918F-CD9E9B1C46EB}" type="slidenum">
              <a:rPr lang="en-GB" altLang="en-US" smtClean="0">
                <a:latin typeface="Calibri" pitchFamily="34" charset="0"/>
              </a:rPr>
              <a:pPr/>
              <a:t>6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0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49F8E4-5EB7-41BB-8476-73553EA0FA9A}" type="datetime1">
              <a:rPr lang="fr-FR" altLang="fr-FR" smtClean="0">
                <a:cs typeface="DejaVu Sans" panose="020B0603030804020204" pitchFamily="34" charset="0"/>
              </a:rPr>
              <a:pPr eaLnBrk="1" hangingPunct="1">
                <a:spcBef>
                  <a:spcPct val="0"/>
                </a:spcBef>
              </a:pPr>
              <a:t>14/04/2016</a:t>
            </a:fld>
            <a:endParaRPr lang="fr-FR" altLang="fr-FR" smtClean="0">
              <a:cs typeface="DejaVu Sans" panose="020B0603030804020204" pitchFamily="34" charset="0"/>
            </a:endParaRPr>
          </a:p>
        </p:txBody>
      </p:sp>
      <p:sp>
        <p:nvSpPr>
          <p:cNvPr id="44035" name="Rectangle 1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>
                <a:cs typeface="DejaVu Sans" panose="020B0603030804020204" pitchFamily="34" charset="0"/>
              </a:rPr>
              <a:t>Nom de la conférence XXX</a:t>
            </a:r>
          </a:p>
        </p:txBody>
      </p:sp>
      <p:sp>
        <p:nvSpPr>
          <p:cNvPr id="4403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0A31B-B68F-45BB-9A0D-77BDB6FFE708}" type="slidenum">
              <a:rPr lang="fr-FR" altLang="fr-FR"/>
              <a:pPr eaLnBrk="1" hangingPunct="1"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4403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Text Box 2"/>
          <p:cNvSpPr txBox="1">
            <a:spLocks noChangeArrowheads="1"/>
          </p:cNvSpPr>
          <p:nvPr/>
        </p:nvSpPr>
        <p:spPr bwMode="auto">
          <a:xfrm>
            <a:off x="906463" y="4716463"/>
            <a:ext cx="498633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742" tIns="45871" rIns="91742" bIns="45871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079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8AC0C-2F2D-4459-B027-782F2BB369EF}" type="datetime1">
              <a:rPr lang="fr-FR" altLang="fr-FR" smtClean="0">
                <a:cs typeface="DejaVu Sans" panose="020B0603030804020204" pitchFamily="34" charset="0"/>
              </a:rPr>
              <a:pPr eaLnBrk="1" hangingPunct="1">
                <a:spcBef>
                  <a:spcPct val="0"/>
                </a:spcBef>
              </a:pPr>
              <a:t>14/04/2016</a:t>
            </a:fld>
            <a:endParaRPr lang="fr-FR" altLang="fr-FR" smtClean="0">
              <a:cs typeface="DejaVu Sans" panose="020B0603030804020204" pitchFamily="34" charset="0"/>
            </a:endParaRPr>
          </a:p>
        </p:txBody>
      </p:sp>
      <p:sp>
        <p:nvSpPr>
          <p:cNvPr id="43011" name="Rectangle 1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>
                <a:cs typeface="DejaVu Sans" panose="020B0603030804020204" pitchFamily="34" charset="0"/>
              </a:rPr>
              <a:t>Nom de la conférence XXX</a:t>
            </a:r>
          </a:p>
        </p:txBody>
      </p:sp>
      <p:sp>
        <p:nvSpPr>
          <p:cNvPr id="4301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E040C-3796-4D2C-BACD-5FA34E7E8CCB}" type="slidenum">
              <a:rPr lang="fr-FR" altLang="fr-FR"/>
              <a:pPr eaLnBrk="1" hangingPunct="1"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4301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4" name="Text Box 2"/>
          <p:cNvSpPr txBox="1">
            <a:spLocks noChangeArrowheads="1"/>
          </p:cNvSpPr>
          <p:nvPr/>
        </p:nvSpPr>
        <p:spPr bwMode="auto">
          <a:xfrm>
            <a:off x="906463" y="4716463"/>
            <a:ext cx="498633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742" tIns="45871" rIns="91742" bIns="45871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193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8AC0C-2F2D-4459-B027-782F2BB369EF}" type="datetime1">
              <a:rPr lang="fr-FR" altLang="fr-FR" smtClean="0">
                <a:cs typeface="DejaVu Sans" panose="020B0603030804020204" pitchFamily="34" charset="0"/>
              </a:rPr>
              <a:pPr eaLnBrk="1" hangingPunct="1">
                <a:spcBef>
                  <a:spcPct val="0"/>
                </a:spcBef>
              </a:pPr>
              <a:t>14/04/2016</a:t>
            </a:fld>
            <a:endParaRPr lang="fr-FR" altLang="fr-FR" smtClean="0">
              <a:cs typeface="DejaVu Sans" panose="020B0603030804020204" pitchFamily="34" charset="0"/>
            </a:endParaRPr>
          </a:p>
        </p:txBody>
      </p:sp>
      <p:sp>
        <p:nvSpPr>
          <p:cNvPr id="43011" name="Rectangle 1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>
                <a:cs typeface="DejaVu Sans" panose="020B0603030804020204" pitchFamily="34" charset="0"/>
              </a:rPr>
              <a:t>Nom de la conférence XXX</a:t>
            </a:r>
          </a:p>
        </p:txBody>
      </p:sp>
      <p:sp>
        <p:nvSpPr>
          <p:cNvPr id="4301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96850"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E040C-3796-4D2C-BACD-5FA34E7E8CCB}" type="slidenum">
              <a:rPr lang="fr-FR" altLang="fr-FR"/>
              <a:pPr eaLnBrk="1" hangingPunct="1"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4301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4" name="Text Box 2"/>
          <p:cNvSpPr txBox="1">
            <a:spLocks noChangeArrowheads="1"/>
          </p:cNvSpPr>
          <p:nvPr/>
        </p:nvSpPr>
        <p:spPr bwMode="auto">
          <a:xfrm>
            <a:off x="906463" y="4716463"/>
            <a:ext cx="498633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742" tIns="45871" rIns="91742" bIns="45871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216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44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irst slide_final_ligh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0" y="118999"/>
            <a:ext cx="8810354" cy="6620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322979"/>
            <a:ext cx="8562000" cy="4458446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02664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H2020 Project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20" name="Picture 19" descr="EU_flag_yellow_low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26" y="6044493"/>
            <a:ext cx="660020" cy="44845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620952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"/>
                <a:cs typeface="Arial"/>
              </a:rPr>
              <a:t>Project Number: 654182</a:t>
            </a:r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0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913"/>
            <a:ext cx="9123363" cy="4111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4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28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em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e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3657" y="778742"/>
            <a:ext cx="7772400" cy="2086969"/>
          </a:xfrm>
        </p:spPr>
        <p:txBody>
          <a:bodyPr>
            <a:noAutofit/>
          </a:bodyPr>
          <a:lstStyle/>
          <a:p>
            <a:r>
              <a:rPr lang="en-US" sz="2800"/>
              <a:t>5th </a:t>
            </a:r>
            <a:r>
              <a:rPr lang="en-US" sz="2800" smtClean="0"/>
              <a:t>Workshop </a:t>
            </a:r>
            <a:r>
              <a:rPr lang="en-US" sz="2800" dirty="0"/>
              <a:t>on "SMART Cable Systems: Latest Developments and Designing the Wet Demonstrator Project"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400" dirty="0" smtClean="0"/>
              <a:t>Dubai, UAE, 17-18 April 2016)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457" y="3982818"/>
            <a:ext cx="6400800" cy="2042160"/>
          </a:xfrm>
        </p:spPr>
        <p:txBody>
          <a:bodyPr>
            <a:normAutofit fontScale="70000" lnSpcReduction="20000"/>
          </a:bodyPr>
          <a:lstStyle/>
          <a:p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Jean-François </a:t>
            </a:r>
            <a:r>
              <a:rPr lang="en-US" sz="4300" dirty="0" err="1" smtClean="0"/>
              <a:t>Rolin</a:t>
            </a:r>
            <a:endParaRPr lang="en-US" sz="4300" dirty="0" smtClean="0"/>
          </a:p>
          <a:p>
            <a:r>
              <a:rPr lang="en-US" dirty="0" smtClean="0"/>
              <a:t>Ifremer , EMSO </a:t>
            </a:r>
            <a:r>
              <a:rPr lang="en-US" dirty="0" smtClean="0"/>
              <a:t> </a:t>
            </a:r>
            <a:r>
              <a:rPr lang="en-US" dirty="0" smtClean="0"/>
              <a:t>and ESONET </a:t>
            </a:r>
            <a:r>
              <a:rPr lang="en-US" dirty="0" smtClean="0"/>
              <a:t>Vi</a:t>
            </a:r>
            <a:endParaRPr lang="en-US" dirty="0" smtClean="0"/>
          </a:p>
          <a:p>
            <a:r>
              <a:rPr lang="en-US" dirty="0" smtClean="0"/>
              <a:t>jrolin@Ifremer.fr</a:t>
            </a: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3657" y="3078698"/>
            <a:ext cx="7500771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EMSO,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 long term European commitment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for long term seafloor and water column monitoring: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programmatic progress as pertains to JTF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ttangolo 12"/>
          <p:cNvSpPr/>
          <p:nvPr/>
        </p:nvSpPr>
        <p:spPr>
          <a:xfrm>
            <a:off x="1153482" y="6270363"/>
            <a:ext cx="7360096" cy="353943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on behalf of the EMSO </a:t>
            </a:r>
            <a:r>
              <a:rPr lang="en-GB" altLang="en-US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Consortium and ESONET Vi network</a:t>
            </a:r>
            <a:endParaRPr lang="it-IT" altLang="en-US" sz="1700" b="1" i="1" dirty="0" smtClean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9627" y="50807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94777" y="18028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15005" y="3994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237088" y="13726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Environment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Research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Infrastructures in Europe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78885" y="2786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868400" y="546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Content Placeholder 17" descr="ENVRIplus_participating RIs_figure_only circl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905" r="-45905"/>
          <a:stretch>
            <a:fillRect/>
          </a:stretch>
        </p:blipFill>
        <p:spPr>
          <a:xfrm>
            <a:off x="-1188640" y="1018492"/>
            <a:ext cx="11431986" cy="5952918"/>
          </a:xfrm>
        </p:spPr>
      </p:pic>
      <p:pic>
        <p:nvPicPr>
          <p:cNvPr id="11" name="Image 10" descr="ENVRI 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2052628" cy="10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9627" y="50807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94777" y="18028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15005" y="3994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237088" y="13726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Environment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Research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Infrastructures in Europe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78885" y="2786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868400" y="546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Content Placeholder 17" descr="ENVRIplus_participating RIs_figure_only circl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905" r="-45905"/>
          <a:stretch>
            <a:fillRect/>
          </a:stretch>
        </p:blipFill>
        <p:spPr>
          <a:xfrm>
            <a:off x="-1188640" y="1018492"/>
            <a:ext cx="11431986" cy="5952918"/>
          </a:xfrm>
        </p:spPr>
      </p:pic>
      <p:pic>
        <p:nvPicPr>
          <p:cNvPr id="11" name="Image 10" descr="ENVRI 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2052628" cy="1074094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stCxn id="17" idx="5"/>
          </p:cNvCxnSpPr>
          <p:nvPr/>
        </p:nvCxnSpPr>
        <p:spPr>
          <a:xfrm>
            <a:off x="6088066" y="4027640"/>
            <a:ext cx="1436262" cy="769512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941691" y="2970889"/>
            <a:ext cx="2284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Coordinate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mobilize</a:t>
            </a:r>
            <a:endParaRPr lang="fr-FR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JTF</a:t>
            </a:r>
          </a:p>
          <a:p>
            <a:pPr algn="ctr"/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239" y="4974616"/>
            <a:ext cx="1757877" cy="97777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737219" y="1600200"/>
            <a:ext cx="1582616" cy="85285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37219" y="3299684"/>
            <a:ext cx="1582616" cy="85285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737219" y="4709120"/>
            <a:ext cx="1582616" cy="85285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5494872" y="2453054"/>
            <a:ext cx="0" cy="846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528527" y="4152538"/>
            <a:ext cx="0" cy="5565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7199" y="1773997"/>
            <a:ext cx="8695352" cy="445844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FR" sz="2400" dirty="0" err="1" smtClean="0"/>
              <a:t>Choice</a:t>
            </a:r>
            <a:r>
              <a:rPr lang="fr-FR" sz="2400" dirty="0" smtClean="0"/>
              <a:t> and </a:t>
            </a:r>
            <a:r>
              <a:rPr lang="fr-FR" sz="2400" dirty="0" err="1" smtClean="0"/>
              <a:t>operation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seafloor</a:t>
            </a:r>
            <a:r>
              <a:rPr lang="fr-FR" sz="2400" dirty="0" smtClean="0"/>
              <a:t> </a:t>
            </a:r>
            <a:r>
              <a:rPr lang="fr-FR" sz="2400" dirty="0" err="1" smtClean="0"/>
              <a:t>seismometers</a:t>
            </a:r>
            <a:r>
              <a:rPr lang="fr-FR" sz="2400" dirty="0" smtClean="0"/>
              <a:t> </a:t>
            </a:r>
            <a:r>
              <a:rPr lang="fr-FR" sz="2400" dirty="0" err="1" smtClean="0"/>
              <a:t>according</a:t>
            </a:r>
            <a:r>
              <a:rPr lang="fr-FR" sz="2400" dirty="0" smtClean="0"/>
              <a:t> to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requirements</a:t>
            </a:r>
            <a:r>
              <a:rPr lang="fr-FR" sz="2400" dirty="0" smtClean="0"/>
              <a:t> and data management</a:t>
            </a:r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err="1" smtClean="0"/>
              <a:t>Improve</a:t>
            </a:r>
            <a:r>
              <a:rPr lang="fr-FR" sz="2400" dirty="0" smtClean="0"/>
              <a:t> spatial </a:t>
            </a:r>
            <a:r>
              <a:rPr lang="fr-FR" sz="2400" dirty="0" err="1" smtClean="0"/>
              <a:t>coverage</a:t>
            </a:r>
            <a:r>
              <a:rPr lang="fr-FR" sz="2400" dirty="0" smtClean="0"/>
              <a:t> of </a:t>
            </a:r>
            <a:r>
              <a:rPr lang="fr-FR" sz="2400" dirty="0" err="1" smtClean="0"/>
              <a:t>seismic</a:t>
            </a:r>
            <a:r>
              <a:rPr lang="fr-FR" sz="2400" dirty="0" smtClean="0"/>
              <a:t> </a:t>
            </a:r>
            <a:r>
              <a:rPr lang="fr-FR" sz="2400" dirty="0" err="1" smtClean="0"/>
              <a:t>recording</a:t>
            </a:r>
            <a:r>
              <a:rPr lang="fr-FR" sz="2400" dirty="0" smtClean="0"/>
              <a:t> </a:t>
            </a:r>
            <a:r>
              <a:rPr lang="fr-FR" sz="2400" dirty="0" err="1" smtClean="0"/>
              <a:t>thanks</a:t>
            </a:r>
            <a:r>
              <a:rPr lang="fr-FR" sz="2400" dirty="0" smtClean="0"/>
              <a:t> to the JTF SMART </a:t>
            </a:r>
            <a:r>
              <a:rPr lang="fr-FR" sz="2400" dirty="0" err="1" smtClean="0"/>
              <a:t>SuBsea</a:t>
            </a:r>
            <a:r>
              <a:rPr lang="fr-FR" sz="2400" dirty="0" smtClean="0"/>
              <a:t> </a:t>
            </a:r>
            <a:r>
              <a:rPr lang="fr-FR" sz="2400" dirty="0" err="1" smtClean="0"/>
              <a:t>Cable</a:t>
            </a:r>
            <a:r>
              <a:rPr lang="fr-FR" sz="2400" dirty="0" smtClean="0"/>
              <a:t>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– For instance case </a:t>
            </a:r>
            <a:r>
              <a:rPr lang="fr-FR" sz="2400" dirty="0" err="1" smtClean="0"/>
              <a:t>study</a:t>
            </a:r>
            <a:r>
              <a:rPr lang="fr-FR" sz="2400" dirty="0" smtClean="0"/>
              <a:t> for </a:t>
            </a:r>
            <a:r>
              <a:rPr lang="fr-FR" sz="2400" dirty="0" err="1" smtClean="0"/>
              <a:t>southern</a:t>
            </a:r>
            <a:r>
              <a:rPr lang="fr-FR" sz="2400" dirty="0" smtClean="0"/>
              <a:t> Europe</a:t>
            </a:r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err="1" smtClean="0"/>
              <a:t>Validate</a:t>
            </a:r>
            <a:r>
              <a:rPr lang="fr-FR" sz="2400" dirty="0" smtClean="0"/>
              <a:t> </a:t>
            </a:r>
            <a:r>
              <a:rPr lang="fr-FR" sz="2400" dirty="0" err="1" smtClean="0"/>
              <a:t>innovative</a:t>
            </a:r>
            <a:r>
              <a:rPr lang="fr-FR" sz="2400" dirty="0" smtClean="0"/>
              <a:t> instruments (MEMS, </a:t>
            </a:r>
            <a:r>
              <a:rPr lang="fr-FR" sz="2400" dirty="0" err="1" smtClean="0"/>
              <a:t>Fiber</a:t>
            </a:r>
            <a:r>
              <a:rPr lang="fr-FR" sz="2400" dirty="0" smtClean="0"/>
              <a:t> </a:t>
            </a:r>
            <a:r>
              <a:rPr lang="fr-FR" sz="2400" dirty="0" err="1" smtClean="0"/>
              <a:t>optics</a:t>
            </a:r>
            <a:r>
              <a:rPr lang="fr-FR" sz="2400" dirty="0" smtClean="0"/>
              <a:t>) , 10km extensions on FO </a:t>
            </a:r>
            <a:r>
              <a:rPr lang="fr-FR" sz="2400" dirty="0" err="1" smtClean="0"/>
              <a:t>with</a:t>
            </a:r>
            <a:r>
              <a:rPr lang="fr-FR" sz="2400" dirty="0" smtClean="0"/>
              <a:t> power over </a:t>
            </a:r>
            <a:r>
              <a:rPr lang="fr-FR" sz="2400" dirty="0" err="1" smtClean="0"/>
              <a:t>fiber</a:t>
            </a:r>
            <a:r>
              <a:rPr lang="fr-FR" sz="2400" dirty="0" smtClean="0"/>
              <a:t>,…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  <p:pic>
        <p:nvPicPr>
          <p:cNvPr id="4" name="Image 3" descr="ENVRI 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9929"/>
            <a:ext cx="2052628" cy="107409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196" y="280998"/>
            <a:ext cx="2163675" cy="12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827088" y="30163"/>
            <a:ext cx="8316912" cy="590550"/>
          </a:xfrm>
        </p:spPr>
        <p:txBody>
          <a:bodyPr>
            <a:normAutofit fontScale="90000"/>
          </a:bodyPr>
          <a:lstStyle/>
          <a:p>
            <a:r>
              <a:rPr lang="fr-FR" altLang="fr-FR" sz="3600" b="1" dirty="0" smtClean="0">
                <a:solidFill>
                  <a:schemeClr val="accent2"/>
                </a:solidFill>
              </a:rPr>
              <a:t>Can </a:t>
            </a:r>
            <a:r>
              <a:rPr lang="fr-FR" altLang="fr-FR" sz="3600" b="1" dirty="0" err="1" smtClean="0">
                <a:solidFill>
                  <a:schemeClr val="accent2"/>
                </a:solidFill>
              </a:rPr>
              <a:t>we</a:t>
            </a:r>
            <a:r>
              <a:rPr lang="fr-FR" altLang="fr-FR" sz="3600" b="1" dirty="0" smtClean="0">
                <a:solidFill>
                  <a:schemeClr val="accent2"/>
                </a:solidFill>
              </a:rPr>
              <a:t> </a:t>
            </a:r>
            <a:r>
              <a:rPr lang="fr-FR" altLang="fr-FR" sz="3600" b="1" dirty="0" err="1" smtClean="0">
                <a:solidFill>
                  <a:schemeClr val="accent2"/>
                </a:solidFill>
              </a:rPr>
              <a:t>coordinate</a:t>
            </a:r>
            <a:r>
              <a:rPr lang="fr-FR" altLang="fr-FR" sz="3600" b="1" dirty="0" smtClean="0">
                <a:solidFill>
                  <a:schemeClr val="accent2"/>
                </a:solidFill>
              </a:rPr>
              <a:t> data management </a:t>
            </a:r>
            <a:r>
              <a:rPr lang="fr-FR" altLang="fr-FR" sz="3600" b="1" dirty="0" err="1" smtClean="0">
                <a:solidFill>
                  <a:schemeClr val="accent2"/>
                </a:solidFill>
              </a:rPr>
              <a:t>choices</a:t>
            </a:r>
            <a:r>
              <a:rPr lang="fr-FR" altLang="fr-FR" sz="3600" b="1" dirty="0" smtClean="0">
                <a:solidFill>
                  <a:schemeClr val="accent2"/>
                </a:solidFill>
              </a:rPr>
              <a:t>?</a:t>
            </a:r>
            <a:endParaRPr lang="fr-FR" altLang="fr-FR" sz="3600" b="1" dirty="0" smtClean="0">
              <a:solidFill>
                <a:schemeClr val="accent2"/>
              </a:solidFill>
            </a:endParaRPr>
          </a:p>
        </p:txBody>
      </p:sp>
      <p:sp>
        <p:nvSpPr>
          <p:cNvPr id="9219" name="Flèche droite 1"/>
          <p:cNvSpPr>
            <a:spLocks noChangeArrowheads="1"/>
          </p:cNvSpPr>
          <p:nvPr/>
        </p:nvSpPr>
        <p:spPr bwMode="auto">
          <a:xfrm>
            <a:off x="846138" y="1668463"/>
            <a:ext cx="7993062" cy="431800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2401888" y="981075"/>
            <a:ext cx="54721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 flow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...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60563" y="2889250"/>
            <a:ext cx="7075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Real time data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received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(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decoding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for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sensor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web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enablement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decoding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for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cybersecurity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 control,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alerts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,…)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Flèche à angle droit 4"/>
          <p:cNvSpPr/>
          <p:nvPr/>
        </p:nvSpPr>
        <p:spPr bwMode="auto">
          <a:xfrm rot="5400000">
            <a:off x="1543050" y="2732088"/>
            <a:ext cx="268287" cy="465138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47813" y="2205038"/>
            <a:ext cx="64801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Data on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follow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up of instrumentation (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sensor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registry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sensor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types qualification, calibration,…)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Flèche à angle droit 8"/>
          <p:cNvSpPr/>
          <p:nvPr/>
        </p:nvSpPr>
        <p:spPr bwMode="auto">
          <a:xfrm rot="5400000">
            <a:off x="1055688" y="2092325"/>
            <a:ext cx="268288" cy="465137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46138" y="1385888"/>
            <a:ext cx="22129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In-situ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Observation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11863" y="1401763"/>
            <a:ext cx="31321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Products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from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elaborated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data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52600" y="2506663"/>
            <a:ext cx="57451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Log book 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of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sea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operations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(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deployment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repair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,…)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with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precise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positionning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Flèche à angle droit 12"/>
          <p:cNvSpPr/>
          <p:nvPr/>
        </p:nvSpPr>
        <p:spPr bwMode="auto">
          <a:xfrm rot="5400000">
            <a:off x="1261269" y="2409032"/>
            <a:ext cx="268287" cy="463550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230438" y="3208338"/>
            <a:ext cx="6580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 time data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dissemination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(ftp, web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according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to international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recognized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procedures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5" name="Flèche à angle droit 14"/>
          <p:cNvSpPr/>
          <p:nvPr/>
        </p:nvSpPr>
        <p:spPr bwMode="auto">
          <a:xfrm rot="5400000">
            <a:off x="1776413" y="3108325"/>
            <a:ext cx="268288" cy="465137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547813" y="6092825"/>
            <a:ext cx="64801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Very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long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term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archiving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security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and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interoperability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of data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throughout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datacenters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endParaRPr lang="fr-FR"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30538" y="3865563"/>
            <a:ext cx="57800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Quality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 c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ontrol (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automated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or expert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driven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 and 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diffusion 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of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qualified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data (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web)</a:t>
            </a:r>
          </a:p>
        </p:txBody>
      </p:sp>
      <p:sp>
        <p:nvSpPr>
          <p:cNvPr id="20" name="Flèche à angle droit 19"/>
          <p:cNvSpPr/>
          <p:nvPr/>
        </p:nvSpPr>
        <p:spPr bwMode="auto">
          <a:xfrm rot="5400000">
            <a:off x="2620169" y="3674269"/>
            <a:ext cx="269875" cy="608013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06764" y="4343727"/>
            <a:ext cx="62626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Constitution of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elaborated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datasets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either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according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to </a:t>
            </a:r>
            <a:r>
              <a:rPr lang="fr-FR" sz="12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routine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procedures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or  (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operational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oceanography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operational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tsunami warning,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operational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seismic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monitoring)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fr-FR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fr-FR" sz="1200" b="1" u="sng" dirty="0" smtClean="0">
                <a:solidFill>
                  <a:schemeClr val="bg2">
                    <a:lumMod val="50000"/>
                  </a:schemeClr>
                </a:solidFill>
              </a:rPr>
              <a:t>or </a:t>
            </a:r>
            <a:r>
              <a:rPr lang="fr-FR" sz="1200" b="1" u="sng" dirty="0" err="1" smtClean="0">
                <a:solidFill>
                  <a:schemeClr val="bg2">
                    <a:lumMod val="50000"/>
                  </a:schemeClr>
                </a:solidFill>
              </a:rPr>
              <a:t>specific</a:t>
            </a:r>
            <a:r>
              <a:rPr lang="fr-FR" sz="12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 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for </a:t>
            </a:r>
            <a:r>
              <a:rPr lang="fr-FR" sz="12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scientific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teams. </a:t>
            </a:r>
            <a:endParaRPr lang="fr-FR" sz="1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Flèche à angle droit 21"/>
          <p:cNvSpPr/>
          <p:nvPr/>
        </p:nvSpPr>
        <p:spPr bwMode="auto">
          <a:xfrm rot="5400000">
            <a:off x="2896393" y="4333082"/>
            <a:ext cx="268288" cy="365125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33913" y="5257800"/>
            <a:ext cx="44021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Archiving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and publication of </a:t>
            </a:r>
            <a:r>
              <a:rPr lang="fr-FR" sz="1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datasets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allocation of DOI </a:t>
            </a:r>
            <a:r>
              <a:rPr lang="fr-FR" sz="1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according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to a </a:t>
            </a:r>
            <a:r>
              <a:rPr lang="fr-FR" sz="1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common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policy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of JTF  </a:t>
            </a:r>
            <a:endParaRPr lang="fr-FR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Flèche à angle droit 23"/>
          <p:cNvSpPr/>
          <p:nvPr/>
        </p:nvSpPr>
        <p:spPr bwMode="auto">
          <a:xfrm rot="5400000">
            <a:off x="3913982" y="4958556"/>
            <a:ext cx="268288" cy="866775"/>
          </a:xfrm>
          <a:prstGeom prst="bentUp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46625" y="5678488"/>
            <a:ext cx="41148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Visualisation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fr-FR" sz="1200" b="1" dirty="0" err="1" smtClean="0">
                <a:solidFill>
                  <a:schemeClr val="accent1">
                    <a:lumMod val="50000"/>
                  </a:schemeClr>
                </a:solidFill>
              </a:rPr>
              <a:t>Maps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...</a:t>
            </a:r>
          </a:p>
        </p:txBody>
      </p:sp>
      <p:sp>
        <p:nvSpPr>
          <p:cNvPr id="26" name="Flèche à angle droit 25"/>
          <p:cNvSpPr/>
          <p:nvPr/>
        </p:nvSpPr>
        <p:spPr bwMode="auto">
          <a:xfrm rot="5400000">
            <a:off x="4025900" y="5380038"/>
            <a:ext cx="269875" cy="866775"/>
          </a:xfrm>
          <a:prstGeom prst="bentUp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60140" y="6433094"/>
            <a:ext cx="324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An R&amp;D  use case in ENVRIPLUS?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97763" y="6678386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Ifremer </a:t>
            </a:r>
            <a:r>
              <a:rPr lang="fr-FR" sz="800" dirty="0" err="1" smtClean="0"/>
              <a:t>Carval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598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893" y="491445"/>
            <a:ext cx="9142413" cy="460375"/>
          </a:xfrm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we address the cyber-security </a:t>
            </a:r>
            <a:r>
              <a:rPr lang="en-US" altLang="fr-F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oncerns </a:t>
            </a:r>
            <a:r>
              <a:rPr lang="en-US" alt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 system?</a:t>
            </a:r>
            <a:endParaRPr lang="en-US" altLang="fr-FR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2738" y="1484313"/>
            <a:ext cx="8594725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alt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</a:t>
            </a:r>
            <a:r>
              <a:rPr lang="en-US" altLang="fr-FR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unreadable to unauthorized entities (even channel hosts).</a:t>
            </a:r>
          </a:p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endParaRPr lang="en-US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alt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Authenticity: </a:t>
            </a:r>
            <a:r>
              <a:rPr lang="en-US" altLang="fr-FR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should be generated by the correct/expected entities.</a:t>
            </a:r>
          </a:p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endParaRPr lang="en-US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alt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Integrity: </a:t>
            </a:r>
            <a:r>
              <a:rPr lang="en-US" altLang="fr-FR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should not be modified by unauthorized entities (even channel hosts).</a:t>
            </a:r>
          </a:p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endParaRPr lang="en-US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alt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Availability: </a:t>
            </a:r>
            <a:r>
              <a:rPr lang="en-US" altLang="fr-FR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data should be available, along with the archive.</a:t>
            </a:r>
          </a:p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endParaRPr lang="en-US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025" indent="-327025" algn="just">
              <a:buFont typeface="Times New Roman" panose="02020603050405020304" pitchFamily="18" charset="0"/>
              <a:buChar char="•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alt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Blocking: </a:t>
            </a:r>
            <a:r>
              <a:rPr lang="en-US" altLang="fr-FR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authorities be enabled </a:t>
            </a:r>
            <a:r>
              <a:rPr lang="en-US" altLang="fr-FR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stop data transfer at any point of </a:t>
            </a:r>
            <a:r>
              <a:rPr lang="en-US" altLang="fr-FR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time?</a:t>
            </a:r>
            <a:endParaRPr lang="en-US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68043" y="6368143"/>
            <a:ext cx="1149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ENVRIPLUS-</a:t>
            </a:r>
            <a:r>
              <a:rPr lang="fr-FR" sz="900" dirty="0" err="1" smtClean="0"/>
              <a:t>ENSTABr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6674384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25"/>
            <a:ext cx="9142413" cy="460375"/>
          </a:xfrm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Concerns for the </a:t>
            </a:r>
            <a:r>
              <a:rPr lang="fr-FR" alt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submarine</a:t>
            </a:r>
            <a:r>
              <a:rPr lang="fr-FR" alt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r>
              <a:rPr lang="fr-FR" alt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altLang="fr-F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557463" y="922338"/>
            <a:ext cx="457200" cy="27463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555875" y="340360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305300" y="91440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305300" y="340360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defRPr/>
            </a:pPr>
            <a:r>
              <a:rPr lang="en-US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fr-FR" sz="14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6130925" y="922338"/>
            <a:ext cx="457200" cy="27463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6129338" y="340360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0491" name="Rectangle 27"/>
          <p:cNvSpPr>
            <a:spLocks noChangeArrowheads="1"/>
          </p:cNvSpPr>
          <p:nvPr/>
        </p:nvSpPr>
        <p:spPr bwMode="auto">
          <a:xfrm>
            <a:off x="4343400" y="6158708"/>
            <a:ext cx="382588" cy="57943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2" name="AutoShape 30"/>
          <p:cNvCxnSpPr>
            <a:cxnSpLocks noChangeShapeType="1"/>
            <a:endCxn id="15392" idx="2"/>
          </p:cNvCxnSpPr>
          <p:nvPr/>
        </p:nvCxnSpPr>
        <p:spPr bwMode="auto">
          <a:xfrm rot="16200000" flipH="1">
            <a:off x="2599532" y="2756694"/>
            <a:ext cx="463550" cy="2947987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3" name="AutoShape 31"/>
          <p:cNvCxnSpPr>
            <a:cxnSpLocks noChangeShapeType="1"/>
            <a:endCxn id="15392" idx="6"/>
          </p:cNvCxnSpPr>
          <p:nvPr/>
        </p:nvCxnSpPr>
        <p:spPr bwMode="auto">
          <a:xfrm rot="5400000">
            <a:off x="6150769" y="2763044"/>
            <a:ext cx="311150" cy="3087688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4305300" y="432435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SDM</a:t>
            </a:r>
            <a:endParaRPr lang="en-US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5" name="AutoShape 36"/>
          <p:cNvCxnSpPr>
            <a:cxnSpLocks noChangeShapeType="1"/>
            <a:endCxn id="20491" idx="0"/>
          </p:cNvCxnSpPr>
          <p:nvPr/>
        </p:nvCxnSpPr>
        <p:spPr bwMode="auto">
          <a:xfrm rot="16200000" flipH="1">
            <a:off x="3659188" y="5282408"/>
            <a:ext cx="669925" cy="1082675"/>
          </a:xfrm>
          <a:prstGeom prst="bentConnector3">
            <a:avLst>
              <a:gd name="adj1" fmla="val 50347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6" name="AutoShape 37"/>
          <p:cNvCxnSpPr>
            <a:cxnSpLocks noChangeShapeType="1"/>
            <a:endCxn id="20491" idx="0"/>
          </p:cNvCxnSpPr>
          <p:nvPr/>
        </p:nvCxnSpPr>
        <p:spPr bwMode="auto">
          <a:xfrm rot="5400000">
            <a:off x="4739481" y="5283202"/>
            <a:ext cx="669925" cy="1081088"/>
          </a:xfrm>
          <a:prstGeom prst="bentConnector3">
            <a:avLst>
              <a:gd name="adj1" fmla="val 50347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7" name="AutoShape 45"/>
          <p:cNvCxnSpPr>
            <a:cxnSpLocks noChangeShapeType="1"/>
            <a:stCxn id="15392" idx="3"/>
          </p:cNvCxnSpPr>
          <p:nvPr/>
        </p:nvCxnSpPr>
        <p:spPr bwMode="auto">
          <a:xfrm rot="5400000">
            <a:off x="3434556" y="4579144"/>
            <a:ext cx="957263" cy="9175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8" name="AutoShape 46"/>
          <p:cNvCxnSpPr>
            <a:cxnSpLocks noChangeShapeType="1"/>
            <a:stCxn id="15392" idx="5"/>
          </p:cNvCxnSpPr>
          <p:nvPr/>
        </p:nvCxnSpPr>
        <p:spPr bwMode="auto">
          <a:xfrm rot="16200000" flipH="1">
            <a:off x="4676775" y="4578350"/>
            <a:ext cx="957263" cy="91916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9" name="Connecteur droit avec flèche 15"/>
          <p:cNvCxnSpPr>
            <a:cxnSpLocks noChangeShapeType="1"/>
            <a:stCxn id="15372" idx="6"/>
          </p:cNvCxnSpPr>
          <p:nvPr/>
        </p:nvCxnSpPr>
        <p:spPr bwMode="auto">
          <a:xfrm>
            <a:off x="4762500" y="3541713"/>
            <a:ext cx="385763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0" name="Connecteur droit avec flèche 58"/>
          <p:cNvCxnSpPr>
            <a:cxnSpLocks noChangeShapeType="1"/>
            <a:endCxn id="15379" idx="2"/>
          </p:cNvCxnSpPr>
          <p:nvPr/>
        </p:nvCxnSpPr>
        <p:spPr bwMode="auto">
          <a:xfrm flipV="1">
            <a:off x="5745163" y="3541713"/>
            <a:ext cx="3841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1" name="Connecteur droit 18"/>
          <p:cNvCxnSpPr>
            <a:cxnSpLocks noChangeShapeType="1"/>
          </p:cNvCxnSpPr>
          <p:nvPr/>
        </p:nvCxnSpPr>
        <p:spPr bwMode="auto">
          <a:xfrm>
            <a:off x="5154613" y="3543300"/>
            <a:ext cx="59055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2" name="Connecteur droit avec flèche 62"/>
          <p:cNvCxnSpPr>
            <a:cxnSpLocks noChangeShapeType="1"/>
          </p:cNvCxnSpPr>
          <p:nvPr/>
        </p:nvCxnSpPr>
        <p:spPr bwMode="auto">
          <a:xfrm>
            <a:off x="2987675" y="3543300"/>
            <a:ext cx="385763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3" name="Connecteur droit avec flèche 63"/>
          <p:cNvCxnSpPr>
            <a:cxnSpLocks noChangeShapeType="1"/>
            <a:endCxn id="15372" idx="2"/>
          </p:cNvCxnSpPr>
          <p:nvPr/>
        </p:nvCxnSpPr>
        <p:spPr bwMode="auto">
          <a:xfrm flipV="1">
            <a:off x="3924300" y="3541713"/>
            <a:ext cx="381000" cy="1587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4" name="Connecteur droit 64"/>
          <p:cNvCxnSpPr>
            <a:cxnSpLocks noChangeShapeType="1"/>
          </p:cNvCxnSpPr>
          <p:nvPr/>
        </p:nvCxnSpPr>
        <p:spPr bwMode="auto">
          <a:xfrm>
            <a:off x="3373438" y="3546475"/>
            <a:ext cx="6207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5" name="Connecteur droit avec flèche 67"/>
          <p:cNvCxnSpPr>
            <a:cxnSpLocks noChangeShapeType="1"/>
            <a:stCxn id="15365" idx="0"/>
            <a:endCxn id="15364" idx="4"/>
          </p:cNvCxnSpPr>
          <p:nvPr/>
        </p:nvCxnSpPr>
        <p:spPr bwMode="auto">
          <a:xfrm flipV="1">
            <a:off x="2784475" y="1196975"/>
            <a:ext cx="1588" cy="2206625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6" name="Connecteur droit avec flèche 70"/>
          <p:cNvCxnSpPr>
            <a:cxnSpLocks noChangeShapeType="1"/>
            <a:stCxn id="15372" idx="0"/>
            <a:endCxn id="15371" idx="4"/>
          </p:cNvCxnSpPr>
          <p:nvPr/>
        </p:nvCxnSpPr>
        <p:spPr bwMode="auto">
          <a:xfrm flipV="1">
            <a:off x="4533900" y="1189038"/>
            <a:ext cx="0" cy="2214562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7" name="Connecteur droit avec flèche 71"/>
          <p:cNvCxnSpPr>
            <a:cxnSpLocks noChangeShapeType="1"/>
            <a:stCxn id="15379" idx="0"/>
            <a:endCxn id="15378" idx="4"/>
          </p:cNvCxnSpPr>
          <p:nvPr/>
        </p:nvCxnSpPr>
        <p:spPr bwMode="auto">
          <a:xfrm flipV="1">
            <a:off x="6357938" y="1196975"/>
            <a:ext cx="1587" cy="2206625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8" name="Connecteur droit avec flèche 76"/>
          <p:cNvCxnSpPr>
            <a:cxnSpLocks noChangeShapeType="1"/>
            <a:endCxn id="15365" idx="2"/>
          </p:cNvCxnSpPr>
          <p:nvPr/>
        </p:nvCxnSpPr>
        <p:spPr bwMode="auto">
          <a:xfrm flipV="1">
            <a:off x="1814513" y="3541713"/>
            <a:ext cx="741362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9" name="Connecteur droit avec flèche 79"/>
          <p:cNvCxnSpPr>
            <a:cxnSpLocks noChangeShapeType="1"/>
            <a:stCxn id="15379" idx="6"/>
          </p:cNvCxnSpPr>
          <p:nvPr/>
        </p:nvCxnSpPr>
        <p:spPr bwMode="auto">
          <a:xfrm>
            <a:off x="6586538" y="3540919"/>
            <a:ext cx="761660" cy="2381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0" name="Connecteur droit avec flèche 82"/>
          <p:cNvCxnSpPr>
            <a:cxnSpLocks noChangeShapeType="1"/>
            <a:stCxn id="15392" idx="4"/>
          </p:cNvCxnSpPr>
          <p:nvPr/>
        </p:nvCxnSpPr>
        <p:spPr bwMode="auto">
          <a:xfrm>
            <a:off x="4533900" y="4598988"/>
            <a:ext cx="1588" cy="12525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11" name="ZoneTexte 37"/>
          <p:cNvSpPr txBox="1">
            <a:spLocks noChangeArrowheads="1"/>
          </p:cNvSpPr>
          <p:nvPr/>
        </p:nvSpPr>
        <p:spPr bwMode="auto">
          <a:xfrm>
            <a:off x="1357313" y="922338"/>
            <a:ext cx="104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  <p:sp>
        <p:nvSpPr>
          <p:cNvPr id="20512" name="ZoneTexte 38"/>
          <p:cNvSpPr txBox="1">
            <a:spLocks noChangeArrowheads="1"/>
          </p:cNvSpPr>
          <p:nvPr/>
        </p:nvSpPr>
        <p:spPr bwMode="auto">
          <a:xfrm>
            <a:off x="1061357" y="4812053"/>
            <a:ext cx="2319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and operational environment  </a:t>
            </a:r>
            <a:r>
              <a:rPr lang="en-US" alt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endParaRPr lang="en-US" alt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3" name="ZoneTexte 39"/>
          <p:cNvSpPr txBox="1">
            <a:spLocks noChangeArrowheads="1"/>
          </p:cNvSpPr>
          <p:nvPr/>
        </p:nvSpPr>
        <p:spPr bwMode="auto">
          <a:xfrm>
            <a:off x="491332" y="2948089"/>
            <a:ext cx="1160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r-F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End 1</a:t>
            </a:r>
            <a:endParaRPr lang="en-US" alt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4" name="ZoneTexte 40"/>
          <p:cNvSpPr txBox="1">
            <a:spLocks noChangeArrowheads="1"/>
          </p:cNvSpPr>
          <p:nvPr/>
        </p:nvSpPr>
        <p:spPr bwMode="auto">
          <a:xfrm>
            <a:off x="7245351" y="2947501"/>
            <a:ext cx="1801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fr-F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end 2</a:t>
            </a:r>
            <a:endParaRPr lang="en-US" alt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5" name="Rectangle 57"/>
          <p:cNvSpPr>
            <a:spLocks noChangeArrowheads="1"/>
          </p:cNvSpPr>
          <p:nvPr/>
        </p:nvSpPr>
        <p:spPr bwMode="auto">
          <a:xfrm>
            <a:off x="7593013" y="155892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defRPr sz="2000" b="1">
                <a:solidFill>
                  <a:srgbClr val="CC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500"/>
              </a:spcBef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500"/>
              </a:spcBef>
              <a:defRPr sz="2000" b="1">
                <a:solidFill>
                  <a:srgbClr val="008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defRPr sz="2000" b="1">
                <a:solidFill>
                  <a:srgbClr val="0033CC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700"/>
              </a:spcBef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Attacks</a:t>
            </a:r>
          </a:p>
        </p:txBody>
      </p:sp>
      <p:pic>
        <p:nvPicPr>
          <p:cNvPr id="205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1374775"/>
            <a:ext cx="560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7" name="Flèche droite 49"/>
          <p:cNvSpPr>
            <a:spLocks noChangeArrowheads="1"/>
          </p:cNvSpPr>
          <p:nvPr/>
        </p:nvSpPr>
        <p:spPr bwMode="auto">
          <a:xfrm rot="6941760">
            <a:off x="8108156" y="2216945"/>
            <a:ext cx="549275" cy="239712"/>
          </a:xfrm>
          <a:prstGeom prst="rightArrow">
            <a:avLst>
              <a:gd name="adj1" fmla="val 65065"/>
              <a:gd name="adj2" fmla="val 50262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>
            <a:lvl1pPr eaLnBrk="0" hangingPunct="0">
              <a:spcBef>
                <a:spcPts val="500"/>
              </a:spcBef>
              <a:defRPr sz="2000" b="1">
                <a:solidFill>
                  <a:srgbClr val="CC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500"/>
              </a:spcBef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500"/>
              </a:spcBef>
              <a:defRPr sz="2000" b="1">
                <a:solidFill>
                  <a:srgbClr val="008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defRPr sz="2000" b="1">
                <a:solidFill>
                  <a:srgbClr val="0033CC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700"/>
              </a:spcBef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b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518" name="Rectangle 57"/>
          <p:cNvSpPr>
            <a:spLocks noChangeArrowheads="1"/>
          </p:cNvSpPr>
          <p:nvPr/>
        </p:nvSpPr>
        <p:spPr bwMode="auto">
          <a:xfrm>
            <a:off x="600075" y="1563688"/>
            <a:ext cx="110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defRPr sz="2000" b="1">
                <a:solidFill>
                  <a:srgbClr val="CC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500"/>
              </a:spcBef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500"/>
              </a:spcBef>
              <a:defRPr sz="2000" b="1">
                <a:solidFill>
                  <a:srgbClr val="008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defRPr sz="2000" b="1">
                <a:solidFill>
                  <a:srgbClr val="0033CC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700"/>
              </a:spcBef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Attacks</a:t>
            </a:r>
          </a:p>
        </p:txBody>
      </p:sp>
      <p:pic>
        <p:nvPicPr>
          <p:cNvPr id="205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62063"/>
            <a:ext cx="5603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0" name="Flèche droite 49"/>
          <p:cNvSpPr>
            <a:spLocks noChangeArrowheads="1"/>
          </p:cNvSpPr>
          <p:nvPr/>
        </p:nvSpPr>
        <p:spPr bwMode="auto">
          <a:xfrm rot="3917758">
            <a:off x="284956" y="2148682"/>
            <a:ext cx="549275" cy="239712"/>
          </a:xfrm>
          <a:prstGeom prst="rightArrow">
            <a:avLst>
              <a:gd name="adj1" fmla="val 65065"/>
              <a:gd name="adj2" fmla="val 50262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>
            <a:lvl1pPr eaLnBrk="0" hangingPunct="0">
              <a:spcBef>
                <a:spcPts val="500"/>
              </a:spcBef>
              <a:defRPr sz="2000" b="1">
                <a:solidFill>
                  <a:srgbClr val="CC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500"/>
              </a:spcBef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500"/>
              </a:spcBef>
              <a:defRPr sz="2000" b="1">
                <a:solidFill>
                  <a:srgbClr val="008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defRPr sz="2000" b="1">
                <a:solidFill>
                  <a:srgbClr val="0033CC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700"/>
              </a:spcBef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b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521" name="Rectangle 57"/>
          <p:cNvSpPr>
            <a:spLocks noChangeArrowheads="1"/>
          </p:cNvSpPr>
          <p:nvPr/>
        </p:nvSpPr>
        <p:spPr bwMode="auto">
          <a:xfrm>
            <a:off x="4270375" y="2297113"/>
            <a:ext cx="1101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defRPr sz="2000" b="1">
                <a:solidFill>
                  <a:srgbClr val="CC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500"/>
              </a:spcBef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500"/>
              </a:spcBef>
              <a:defRPr sz="2000" b="1">
                <a:solidFill>
                  <a:srgbClr val="008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defRPr sz="2000" b="1">
                <a:solidFill>
                  <a:srgbClr val="0033CC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700"/>
              </a:spcBef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Attacks</a:t>
            </a:r>
          </a:p>
        </p:txBody>
      </p:sp>
      <p:pic>
        <p:nvPicPr>
          <p:cNvPr id="205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111375"/>
            <a:ext cx="5603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3" name="Flèche droite 49"/>
          <p:cNvSpPr>
            <a:spLocks noChangeArrowheads="1"/>
          </p:cNvSpPr>
          <p:nvPr/>
        </p:nvSpPr>
        <p:spPr bwMode="auto">
          <a:xfrm rot="6941760">
            <a:off x="4783931" y="2955132"/>
            <a:ext cx="549275" cy="239712"/>
          </a:xfrm>
          <a:prstGeom prst="rightArrow">
            <a:avLst>
              <a:gd name="adj1" fmla="val 65065"/>
              <a:gd name="adj2" fmla="val 50262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>
            <a:lvl1pPr eaLnBrk="0" hangingPunct="0">
              <a:spcBef>
                <a:spcPts val="500"/>
              </a:spcBef>
              <a:defRPr sz="2000" b="1">
                <a:solidFill>
                  <a:srgbClr val="CC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500"/>
              </a:spcBef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500"/>
              </a:spcBef>
              <a:defRPr sz="2000" b="1">
                <a:solidFill>
                  <a:srgbClr val="008000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defRPr sz="2000" b="1">
                <a:solidFill>
                  <a:srgbClr val="0033CC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700"/>
              </a:spcBef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80808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b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061357" y="3374435"/>
            <a:ext cx="753156" cy="624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7348198" y="3374434"/>
            <a:ext cx="753156" cy="624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5"/>
            <a:endCxn id="47" idx="3"/>
          </p:cNvCxnSpPr>
          <p:nvPr/>
        </p:nvCxnSpPr>
        <p:spPr>
          <a:xfrm flipV="1">
            <a:off x="1704216" y="3907458"/>
            <a:ext cx="5754279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978784" y="3834885"/>
            <a:ext cx="251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Subsea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cable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consortium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41132" y="5863867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SDM = Smart </a:t>
            </a:r>
            <a:r>
              <a:rPr lang="fr-FR" sz="1600" i="1" dirty="0" err="1" smtClean="0"/>
              <a:t>Cable</a:t>
            </a:r>
            <a:r>
              <a:rPr lang="fr-FR" sz="1600" i="1" dirty="0" smtClean="0"/>
              <a:t> </a:t>
            </a:r>
          </a:p>
          <a:p>
            <a:r>
              <a:rPr lang="fr-FR" sz="1600" i="1" dirty="0" smtClean="0"/>
              <a:t>Data Management</a:t>
            </a:r>
            <a:endParaRPr lang="fr-FR" sz="1600" i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5614988" y="6570061"/>
            <a:ext cx="1149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ENVRIPLUS-</a:t>
            </a:r>
            <a:r>
              <a:rPr lang="fr-FR" sz="900" dirty="0" err="1" smtClean="0"/>
              <a:t>ENSTABr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16352182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25"/>
            <a:ext cx="9142413" cy="460375"/>
          </a:xfrm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Concerns for the </a:t>
            </a:r>
            <a:r>
              <a:rPr lang="fr-FR" alt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submarine</a:t>
            </a:r>
            <a:r>
              <a:rPr lang="fr-FR" alt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r>
              <a:rPr lang="fr-FR" alt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altLang="fr-F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557463" y="922338"/>
            <a:ext cx="457200" cy="27463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555875" y="340360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305300" y="91440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305300" y="340360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defRPr/>
            </a:pPr>
            <a:r>
              <a:rPr lang="en-US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fr-FR" sz="14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6130925" y="922338"/>
            <a:ext cx="457200" cy="27463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6129338" y="340360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0491" name="Rectangle 27"/>
          <p:cNvSpPr>
            <a:spLocks noChangeArrowheads="1"/>
          </p:cNvSpPr>
          <p:nvPr/>
        </p:nvSpPr>
        <p:spPr bwMode="auto">
          <a:xfrm>
            <a:off x="4343400" y="6158708"/>
            <a:ext cx="382588" cy="57943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2" name="AutoShape 30"/>
          <p:cNvCxnSpPr>
            <a:cxnSpLocks noChangeShapeType="1"/>
            <a:endCxn id="15392" idx="2"/>
          </p:cNvCxnSpPr>
          <p:nvPr/>
        </p:nvCxnSpPr>
        <p:spPr bwMode="auto">
          <a:xfrm rot="16200000" flipH="1">
            <a:off x="2599532" y="2756694"/>
            <a:ext cx="463550" cy="2947987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3" name="AutoShape 31"/>
          <p:cNvCxnSpPr>
            <a:cxnSpLocks noChangeShapeType="1"/>
            <a:endCxn id="15392" idx="6"/>
          </p:cNvCxnSpPr>
          <p:nvPr/>
        </p:nvCxnSpPr>
        <p:spPr bwMode="auto">
          <a:xfrm rot="5400000">
            <a:off x="6150769" y="2763044"/>
            <a:ext cx="311150" cy="3087688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4305300" y="4324350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SDM</a:t>
            </a:r>
            <a:endParaRPr lang="en-US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95" name="AutoShape 36"/>
          <p:cNvCxnSpPr>
            <a:cxnSpLocks noChangeShapeType="1"/>
            <a:endCxn id="20491" idx="0"/>
          </p:cNvCxnSpPr>
          <p:nvPr/>
        </p:nvCxnSpPr>
        <p:spPr bwMode="auto">
          <a:xfrm rot="16200000" flipH="1">
            <a:off x="3659188" y="5282408"/>
            <a:ext cx="669925" cy="1082675"/>
          </a:xfrm>
          <a:prstGeom prst="bentConnector3">
            <a:avLst>
              <a:gd name="adj1" fmla="val 50347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6" name="AutoShape 37"/>
          <p:cNvCxnSpPr>
            <a:cxnSpLocks noChangeShapeType="1"/>
            <a:endCxn id="20491" idx="0"/>
          </p:cNvCxnSpPr>
          <p:nvPr/>
        </p:nvCxnSpPr>
        <p:spPr bwMode="auto">
          <a:xfrm rot="5400000">
            <a:off x="4739481" y="5283202"/>
            <a:ext cx="669925" cy="1081088"/>
          </a:xfrm>
          <a:prstGeom prst="bentConnector3">
            <a:avLst>
              <a:gd name="adj1" fmla="val 50347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7" name="AutoShape 45"/>
          <p:cNvCxnSpPr>
            <a:cxnSpLocks noChangeShapeType="1"/>
            <a:stCxn id="15392" idx="3"/>
          </p:cNvCxnSpPr>
          <p:nvPr/>
        </p:nvCxnSpPr>
        <p:spPr bwMode="auto">
          <a:xfrm rot="5400000">
            <a:off x="3434556" y="4579144"/>
            <a:ext cx="957263" cy="9175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8" name="AutoShape 46"/>
          <p:cNvCxnSpPr>
            <a:cxnSpLocks noChangeShapeType="1"/>
            <a:stCxn id="15392" idx="5"/>
          </p:cNvCxnSpPr>
          <p:nvPr/>
        </p:nvCxnSpPr>
        <p:spPr bwMode="auto">
          <a:xfrm rot="16200000" flipH="1">
            <a:off x="4676775" y="4578350"/>
            <a:ext cx="957263" cy="91916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9" name="Connecteur droit avec flèche 15"/>
          <p:cNvCxnSpPr>
            <a:cxnSpLocks noChangeShapeType="1"/>
            <a:stCxn id="15372" idx="6"/>
          </p:cNvCxnSpPr>
          <p:nvPr/>
        </p:nvCxnSpPr>
        <p:spPr bwMode="auto">
          <a:xfrm>
            <a:off x="4762500" y="3541713"/>
            <a:ext cx="385763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0" name="Connecteur droit avec flèche 58"/>
          <p:cNvCxnSpPr>
            <a:cxnSpLocks noChangeShapeType="1"/>
            <a:endCxn id="15379" idx="2"/>
          </p:cNvCxnSpPr>
          <p:nvPr/>
        </p:nvCxnSpPr>
        <p:spPr bwMode="auto">
          <a:xfrm flipV="1">
            <a:off x="5745163" y="3541713"/>
            <a:ext cx="3841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1" name="Connecteur droit 18"/>
          <p:cNvCxnSpPr>
            <a:cxnSpLocks noChangeShapeType="1"/>
          </p:cNvCxnSpPr>
          <p:nvPr/>
        </p:nvCxnSpPr>
        <p:spPr bwMode="auto">
          <a:xfrm>
            <a:off x="5154613" y="3543300"/>
            <a:ext cx="59055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2" name="Connecteur droit avec flèche 62"/>
          <p:cNvCxnSpPr>
            <a:cxnSpLocks noChangeShapeType="1"/>
          </p:cNvCxnSpPr>
          <p:nvPr/>
        </p:nvCxnSpPr>
        <p:spPr bwMode="auto">
          <a:xfrm>
            <a:off x="2987675" y="3543300"/>
            <a:ext cx="385763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3" name="Connecteur droit avec flèche 63"/>
          <p:cNvCxnSpPr>
            <a:cxnSpLocks noChangeShapeType="1"/>
            <a:endCxn id="15372" idx="2"/>
          </p:cNvCxnSpPr>
          <p:nvPr/>
        </p:nvCxnSpPr>
        <p:spPr bwMode="auto">
          <a:xfrm flipV="1">
            <a:off x="3924300" y="3541713"/>
            <a:ext cx="381000" cy="1587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4" name="Connecteur droit 64"/>
          <p:cNvCxnSpPr>
            <a:cxnSpLocks noChangeShapeType="1"/>
          </p:cNvCxnSpPr>
          <p:nvPr/>
        </p:nvCxnSpPr>
        <p:spPr bwMode="auto">
          <a:xfrm>
            <a:off x="3373438" y="3546475"/>
            <a:ext cx="6207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5" name="Connecteur droit avec flèche 67"/>
          <p:cNvCxnSpPr>
            <a:cxnSpLocks noChangeShapeType="1"/>
            <a:stCxn id="15365" idx="0"/>
            <a:endCxn id="15364" idx="4"/>
          </p:cNvCxnSpPr>
          <p:nvPr/>
        </p:nvCxnSpPr>
        <p:spPr bwMode="auto">
          <a:xfrm flipV="1">
            <a:off x="2784475" y="1196975"/>
            <a:ext cx="1588" cy="2206625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6" name="Connecteur droit avec flèche 70"/>
          <p:cNvCxnSpPr>
            <a:cxnSpLocks noChangeShapeType="1"/>
            <a:stCxn id="15372" idx="0"/>
            <a:endCxn id="15371" idx="4"/>
          </p:cNvCxnSpPr>
          <p:nvPr/>
        </p:nvCxnSpPr>
        <p:spPr bwMode="auto">
          <a:xfrm flipV="1">
            <a:off x="4533900" y="1189038"/>
            <a:ext cx="0" cy="2214562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7" name="Connecteur droit avec flèche 71"/>
          <p:cNvCxnSpPr>
            <a:cxnSpLocks noChangeShapeType="1"/>
            <a:stCxn id="15379" idx="0"/>
            <a:endCxn id="15378" idx="4"/>
          </p:cNvCxnSpPr>
          <p:nvPr/>
        </p:nvCxnSpPr>
        <p:spPr bwMode="auto">
          <a:xfrm flipV="1">
            <a:off x="6357938" y="1196975"/>
            <a:ext cx="1587" cy="2206625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8" name="Connecteur droit avec flèche 76"/>
          <p:cNvCxnSpPr>
            <a:cxnSpLocks noChangeShapeType="1"/>
            <a:endCxn id="15365" idx="2"/>
          </p:cNvCxnSpPr>
          <p:nvPr/>
        </p:nvCxnSpPr>
        <p:spPr bwMode="auto">
          <a:xfrm flipV="1">
            <a:off x="1814513" y="3541713"/>
            <a:ext cx="741362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9" name="Connecteur droit avec flèche 79"/>
          <p:cNvCxnSpPr>
            <a:cxnSpLocks noChangeShapeType="1"/>
            <a:stCxn id="15379" idx="6"/>
          </p:cNvCxnSpPr>
          <p:nvPr/>
        </p:nvCxnSpPr>
        <p:spPr bwMode="auto">
          <a:xfrm>
            <a:off x="6586538" y="3540919"/>
            <a:ext cx="761660" cy="2381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0" name="Connecteur droit avec flèche 82"/>
          <p:cNvCxnSpPr>
            <a:cxnSpLocks noChangeShapeType="1"/>
            <a:stCxn id="15392" idx="4"/>
          </p:cNvCxnSpPr>
          <p:nvPr/>
        </p:nvCxnSpPr>
        <p:spPr bwMode="auto">
          <a:xfrm>
            <a:off x="4533900" y="4598988"/>
            <a:ext cx="1588" cy="12525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11" name="ZoneTexte 37"/>
          <p:cNvSpPr txBox="1">
            <a:spLocks noChangeArrowheads="1"/>
          </p:cNvSpPr>
          <p:nvPr/>
        </p:nvSpPr>
        <p:spPr bwMode="auto">
          <a:xfrm>
            <a:off x="1357313" y="922338"/>
            <a:ext cx="104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  <p:sp>
        <p:nvSpPr>
          <p:cNvPr id="20512" name="ZoneTexte 38"/>
          <p:cNvSpPr txBox="1">
            <a:spLocks noChangeArrowheads="1"/>
          </p:cNvSpPr>
          <p:nvPr/>
        </p:nvSpPr>
        <p:spPr bwMode="auto">
          <a:xfrm>
            <a:off x="-22128" y="4713288"/>
            <a:ext cx="51560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and operational environment  </a:t>
            </a:r>
            <a:r>
              <a:rPr lang="en-US" alt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endParaRPr lang="en-US" alt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3" name="ZoneTexte 39"/>
          <p:cNvSpPr txBox="1">
            <a:spLocks noChangeArrowheads="1"/>
          </p:cNvSpPr>
          <p:nvPr/>
        </p:nvSpPr>
        <p:spPr bwMode="auto">
          <a:xfrm>
            <a:off x="491332" y="2948089"/>
            <a:ext cx="1160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r-F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End 1</a:t>
            </a:r>
            <a:endParaRPr lang="en-US" alt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4" name="ZoneTexte 40"/>
          <p:cNvSpPr txBox="1">
            <a:spLocks noChangeArrowheads="1"/>
          </p:cNvSpPr>
          <p:nvPr/>
        </p:nvSpPr>
        <p:spPr bwMode="auto">
          <a:xfrm>
            <a:off x="7245351" y="2947501"/>
            <a:ext cx="1801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fr-F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end 2</a:t>
            </a:r>
            <a:endParaRPr lang="en-US" alt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061357" y="3374435"/>
            <a:ext cx="753156" cy="624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7348198" y="3374434"/>
            <a:ext cx="753156" cy="624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5"/>
            <a:endCxn id="47" idx="3"/>
          </p:cNvCxnSpPr>
          <p:nvPr/>
        </p:nvCxnSpPr>
        <p:spPr>
          <a:xfrm flipV="1">
            <a:off x="1704216" y="3907458"/>
            <a:ext cx="5754279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978784" y="3834885"/>
            <a:ext cx="246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Subseacable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consortium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57838" y="6140452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SDM = Smart </a:t>
            </a:r>
            <a:r>
              <a:rPr lang="fr-FR" sz="1200" i="1" dirty="0" err="1" smtClean="0"/>
              <a:t>Cable</a:t>
            </a:r>
            <a:r>
              <a:rPr lang="fr-FR" sz="1200" i="1" dirty="0" smtClean="0"/>
              <a:t> </a:t>
            </a:r>
          </a:p>
          <a:p>
            <a:r>
              <a:rPr lang="fr-FR" sz="1200" i="1" dirty="0" smtClean="0"/>
              <a:t>Data Management</a:t>
            </a:r>
            <a:endParaRPr lang="fr-FR" sz="1200" i="1" dirty="0"/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2555875" y="2360613"/>
            <a:ext cx="457200" cy="27463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2555875" y="1641475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50" name="AutoShape 6"/>
          <p:cNvCxnSpPr>
            <a:cxnSpLocks noChangeShapeType="1"/>
            <a:endCxn id="49" idx="0"/>
          </p:cNvCxnSpPr>
          <p:nvPr/>
        </p:nvCxnSpPr>
        <p:spPr bwMode="auto">
          <a:xfrm rot="5400000">
            <a:off x="2563019" y="1416844"/>
            <a:ext cx="444500" cy="4762"/>
          </a:xfrm>
          <a:prstGeom prst="bentConnector3">
            <a:avLst>
              <a:gd name="adj1" fmla="val 50037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" name="AutoShape 7"/>
          <p:cNvCxnSpPr>
            <a:cxnSpLocks noChangeShapeType="1"/>
            <a:stCxn id="49" idx="4"/>
            <a:endCxn id="48" idx="0"/>
          </p:cNvCxnSpPr>
          <p:nvPr/>
        </p:nvCxnSpPr>
        <p:spPr bwMode="auto">
          <a:xfrm rot="5400000">
            <a:off x="2563019" y="2137569"/>
            <a:ext cx="444500" cy="1588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4305300" y="2360613"/>
            <a:ext cx="457200" cy="27463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4305300" y="1641475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54" name="AutoShape 13"/>
          <p:cNvCxnSpPr>
            <a:cxnSpLocks noChangeShapeType="1"/>
            <a:endCxn id="53" idx="0"/>
          </p:cNvCxnSpPr>
          <p:nvPr/>
        </p:nvCxnSpPr>
        <p:spPr bwMode="auto">
          <a:xfrm rot="5400000">
            <a:off x="4307681" y="1415257"/>
            <a:ext cx="452437" cy="127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" name="AutoShape 14"/>
          <p:cNvCxnSpPr>
            <a:cxnSpLocks noChangeShapeType="1"/>
            <a:stCxn id="53" idx="4"/>
            <a:endCxn id="52" idx="0"/>
          </p:cNvCxnSpPr>
          <p:nvPr/>
        </p:nvCxnSpPr>
        <p:spPr bwMode="auto">
          <a:xfrm rot="5400000">
            <a:off x="4312444" y="2137569"/>
            <a:ext cx="444500" cy="1588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6129338" y="2360613"/>
            <a:ext cx="457200" cy="27463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7" name="Oval 17"/>
          <p:cNvSpPr>
            <a:spLocks noChangeArrowheads="1"/>
          </p:cNvSpPr>
          <p:nvPr/>
        </p:nvSpPr>
        <p:spPr bwMode="auto">
          <a:xfrm>
            <a:off x="6129338" y="1641475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defRPr/>
            </a:pPr>
            <a:r>
              <a:rPr lang="en-US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fr-FR" sz="14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AutoShape 20"/>
          <p:cNvCxnSpPr>
            <a:cxnSpLocks noChangeShapeType="1"/>
            <a:endCxn id="57" idx="0"/>
          </p:cNvCxnSpPr>
          <p:nvPr/>
        </p:nvCxnSpPr>
        <p:spPr bwMode="auto">
          <a:xfrm rot="5400000">
            <a:off x="6136482" y="1416843"/>
            <a:ext cx="444500" cy="4763"/>
          </a:xfrm>
          <a:prstGeom prst="bentConnector3">
            <a:avLst>
              <a:gd name="adj1" fmla="val 50037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AutoShape 21"/>
          <p:cNvCxnSpPr>
            <a:cxnSpLocks noChangeShapeType="1"/>
            <a:stCxn id="57" idx="4"/>
            <a:endCxn id="56" idx="0"/>
          </p:cNvCxnSpPr>
          <p:nvPr/>
        </p:nvCxnSpPr>
        <p:spPr bwMode="auto">
          <a:xfrm rot="5400000">
            <a:off x="6136482" y="2137569"/>
            <a:ext cx="444500" cy="1587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" name="Connecteur droit avec flèche 7"/>
          <p:cNvCxnSpPr>
            <a:cxnSpLocks noChangeShapeType="1"/>
            <a:endCxn id="49" idx="2"/>
          </p:cNvCxnSpPr>
          <p:nvPr/>
        </p:nvCxnSpPr>
        <p:spPr bwMode="auto">
          <a:xfrm>
            <a:off x="1968500" y="1420813"/>
            <a:ext cx="587375" cy="3587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ZoneTexte 81"/>
          <p:cNvSpPr txBox="1">
            <a:spLocks noChangeArrowheads="1"/>
          </p:cNvSpPr>
          <p:nvPr/>
        </p:nvSpPr>
        <p:spPr bwMode="auto">
          <a:xfrm>
            <a:off x="269875" y="2068513"/>
            <a:ext cx="1576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Boxes (</a:t>
            </a:r>
            <a:r>
              <a:rPr lang="en-US" altLang="fr-F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</a:p>
        </p:txBody>
      </p:sp>
      <p:cxnSp>
        <p:nvCxnSpPr>
          <p:cNvPr id="62" name="Connecteur droit avec flèche 82"/>
          <p:cNvCxnSpPr>
            <a:cxnSpLocks noChangeShapeType="1"/>
            <a:stCxn id="61" idx="3"/>
            <a:endCxn id="48" idx="2"/>
          </p:cNvCxnSpPr>
          <p:nvPr/>
        </p:nvCxnSpPr>
        <p:spPr bwMode="auto">
          <a:xfrm>
            <a:off x="1846263" y="2360613"/>
            <a:ext cx="709612" cy="138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Connecteur droit avec flèche 86"/>
          <p:cNvCxnSpPr>
            <a:cxnSpLocks noChangeShapeType="1"/>
            <a:endCxn id="57" idx="6"/>
          </p:cNvCxnSpPr>
          <p:nvPr/>
        </p:nvCxnSpPr>
        <p:spPr bwMode="auto">
          <a:xfrm flipH="1">
            <a:off x="6586538" y="1189038"/>
            <a:ext cx="506412" cy="5905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ZoneTexte 89"/>
          <p:cNvSpPr txBox="1">
            <a:spLocks noChangeArrowheads="1"/>
          </p:cNvSpPr>
          <p:nvPr/>
        </p:nvSpPr>
        <p:spPr bwMode="auto">
          <a:xfrm>
            <a:off x="7092950" y="1765300"/>
            <a:ext cx="2016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Encoding/Decoding </a:t>
            </a:r>
          </a:p>
          <a:p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altLang="fr-F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5" name="Connecteur droit avec flèche 91"/>
          <p:cNvCxnSpPr>
            <a:cxnSpLocks noChangeShapeType="1"/>
            <a:stCxn id="64" idx="1"/>
            <a:endCxn id="56" idx="6"/>
          </p:cNvCxnSpPr>
          <p:nvPr/>
        </p:nvCxnSpPr>
        <p:spPr bwMode="auto">
          <a:xfrm flipH="1">
            <a:off x="6586538" y="2057400"/>
            <a:ext cx="506412" cy="4413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ZoneTexte 5"/>
          <p:cNvSpPr txBox="1">
            <a:spLocks noChangeArrowheads="1"/>
          </p:cNvSpPr>
          <p:nvPr/>
        </p:nvSpPr>
        <p:spPr bwMode="auto">
          <a:xfrm>
            <a:off x="217488" y="1128713"/>
            <a:ext cx="1751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Boxes </a:t>
            </a:r>
          </a:p>
          <a:p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6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added</a:t>
            </a:r>
          </a:p>
        </p:txBody>
      </p:sp>
      <p:sp>
        <p:nvSpPr>
          <p:cNvPr id="67" name="ZoneTexte 85"/>
          <p:cNvSpPr txBox="1">
            <a:spLocks noChangeArrowheads="1"/>
          </p:cNvSpPr>
          <p:nvPr/>
        </p:nvSpPr>
        <p:spPr bwMode="auto">
          <a:xfrm>
            <a:off x="7092950" y="896938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Encoding/Decoding </a:t>
            </a:r>
          </a:p>
          <a:p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</a:t>
            </a: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sz="16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8" name="Oval 33"/>
          <p:cNvSpPr>
            <a:spLocks noChangeArrowheads="1"/>
          </p:cNvSpPr>
          <p:nvPr/>
        </p:nvSpPr>
        <p:spPr bwMode="auto">
          <a:xfrm>
            <a:off x="3224213" y="5241925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Oval 34"/>
          <p:cNvSpPr>
            <a:spLocks noChangeArrowheads="1"/>
          </p:cNvSpPr>
          <p:nvPr/>
        </p:nvSpPr>
        <p:spPr bwMode="auto">
          <a:xfrm>
            <a:off x="4305300" y="5241925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0" name="Oval 35"/>
          <p:cNvSpPr>
            <a:spLocks noChangeArrowheads="1"/>
          </p:cNvSpPr>
          <p:nvPr/>
        </p:nvSpPr>
        <p:spPr bwMode="auto">
          <a:xfrm>
            <a:off x="5384800" y="5241925"/>
            <a:ext cx="457200" cy="27463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fr-FR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AutoShape 36"/>
          <p:cNvCxnSpPr>
            <a:cxnSpLocks noChangeShapeType="1"/>
            <a:stCxn id="68" idx="4"/>
          </p:cNvCxnSpPr>
          <p:nvPr/>
        </p:nvCxnSpPr>
        <p:spPr bwMode="auto">
          <a:xfrm rot="16200000" flipH="1">
            <a:off x="3659188" y="5310188"/>
            <a:ext cx="669925" cy="1082675"/>
          </a:xfrm>
          <a:prstGeom prst="bentConnector3">
            <a:avLst>
              <a:gd name="adj1" fmla="val 45472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AutoShape 37"/>
          <p:cNvCxnSpPr>
            <a:cxnSpLocks noChangeShapeType="1"/>
            <a:stCxn id="70" idx="4"/>
          </p:cNvCxnSpPr>
          <p:nvPr/>
        </p:nvCxnSpPr>
        <p:spPr bwMode="auto">
          <a:xfrm rot="5400000">
            <a:off x="4739481" y="5310982"/>
            <a:ext cx="669925" cy="1081088"/>
          </a:xfrm>
          <a:prstGeom prst="bentConnector3">
            <a:avLst>
              <a:gd name="adj1" fmla="val 46691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" name="AutoShape 39"/>
          <p:cNvCxnSpPr>
            <a:cxnSpLocks noChangeShapeType="1"/>
            <a:stCxn id="69" idx="4"/>
          </p:cNvCxnSpPr>
          <p:nvPr/>
        </p:nvCxnSpPr>
        <p:spPr bwMode="auto">
          <a:xfrm rot="16200000" flipH="1">
            <a:off x="4199731" y="5850732"/>
            <a:ext cx="669925" cy="1588"/>
          </a:xfrm>
          <a:prstGeom prst="bentConnector3">
            <a:avLst>
              <a:gd name="adj1" fmla="val 50347"/>
            </a:avLst>
          </a:pr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4" name="ZoneTexte 75"/>
          <p:cNvSpPr txBox="1">
            <a:spLocks noChangeArrowheads="1"/>
          </p:cNvSpPr>
          <p:nvPr/>
        </p:nvSpPr>
        <p:spPr bwMode="auto">
          <a:xfrm>
            <a:off x="385763" y="5224463"/>
            <a:ext cx="172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Boxes </a:t>
            </a:r>
          </a:p>
          <a:p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fr-F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6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fr-F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B</a:t>
            </a:r>
            <a:r>
              <a:rPr lang="en-US" altLang="fr-FR" sz="16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added</a:t>
            </a:r>
          </a:p>
        </p:txBody>
      </p:sp>
      <p:cxnSp>
        <p:nvCxnSpPr>
          <p:cNvPr id="75" name="Connecteur droit avec flèche 76"/>
          <p:cNvCxnSpPr>
            <a:cxnSpLocks noChangeShapeType="1"/>
            <a:stCxn id="74" idx="3"/>
            <a:endCxn id="68" idx="2"/>
          </p:cNvCxnSpPr>
          <p:nvPr/>
        </p:nvCxnSpPr>
        <p:spPr bwMode="auto">
          <a:xfrm flipV="1">
            <a:off x="2109788" y="5380038"/>
            <a:ext cx="1114425" cy="136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ZoneTexte 96"/>
          <p:cNvSpPr txBox="1">
            <a:spLocks noChangeArrowheads="1"/>
          </p:cNvSpPr>
          <p:nvPr/>
        </p:nvSpPr>
        <p:spPr bwMode="auto">
          <a:xfrm>
            <a:off x="6864350" y="5473474"/>
            <a:ext cx="2016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Encoding/Decoding </a:t>
            </a:r>
          </a:p>
          <a:p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</a:t>
            </a: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sz="16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7" name="Connecteur droit avec flèche 97"/>
          <p:cNvCxnSpPr>
            <a:cxnSpLocks noChangeShapeType="1"/>
            <a:stCxn id="76" idx="1"/>
            <a:endCxn id="70" idx="6"/>
          </p:cNvCxnSpPr>
          <p:nvPr/>
        </p:nvCxnSpPr>
        <p:spPr bwMode="auto">
          <a:xfrm flipH="1" flipV="1">
            <a:off x="5842000" y="5379244"/>
            <a:ext cx="1022350" cy="38712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ZoneTexte 100"/>
          <p:cNvSpPr txBox="1">
            <a:spLocks noChangeArrowheads="1"/>
          </p:cNvSpPr>
          <p:nvPr/>
        </p:nvSpPr>
        <p:spPr bwMode="auto">
          <a:xfrm>
            <a:off x="6732588" y="4627563"/>
            <a:ext cx="2016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Encoding/Decoding </a:t>
            </a:r>
          </a:p>
          <a:p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altLang="fr-F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9" name="Connecteur droit avec flèche 102"/>
          <p:cNvCxnSpPr>
            <a:cxnSpLocks noChangeShapeType="1"/>
          </p:cNvCxnSpPr>
          <p:nvPr/>
        </p:nvCxnSpPr>
        <p:spPr bwMode="auto">
          <a:xfrm flipH="1" flipV="1">
            <a:off x="4695825" y="4559300"/>
            <a:ext cx="2036763" cy="3619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ZoneTexte 81"/>
          <p:cNvSpPr txBox="1"/>
          <p:nvPr/>
        </p:nvSpPr>
        <p:spPr>
          <a:xfrm>
            <a:off x="6732588" y="6545612"/>
            <a:ext cx="1149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ENVRIPLUS-</a:t>
            </a:r>
            <a:r>
              <a:rPr lang="fr-FR" sz="900" dirty="0" err="1" smtClean="0"/>
              <a:t>ENSTABr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525218003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435332"/>
            <a:ext cx="92852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EMSO ERIC and </a:t>
            </a:r>
            <a:r>
              <a:rPr lang="fr-FR" dirty="0" err="1" smtClean="0"/>
              <a:t>connected</a:t>
            </a:r>
            <a:r>
              <a:rPr lang="fr-FR" dirty="0" smtClean="0"/>
              <a:t> EC </a:t>
            </a:r>
            <a:r>
              <a:rPr lang="fr-FR" dirty="0" err="1" smtClean="0"/>
              <a:t>funded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help JTF </a:t>
            </a:r>
            <a:r>
              <a:rPr lang="fr-FR" dirty="0" err="1" smtClean="0"/>
              <a:t>develop</a:t>
            </a:r>
            <a:r>
              <a:rPr lang="fr-FR" dirty="0" smtClean="0"/>
              <a:t> Smart </a:t>
            </a:r>
            <a:r>
              <a:rPr lang="fr-FR" dirty="0" err="1" smtClean="0"/>
              <a:t>SubSea</a:t>
            </a:r>
            <a:r>
              <a:rPr lang="fr-FR" dirty="0" smtClean="0"/>
              <a:t> </a:t>
            </a:r>
            <a:r>
              <a:rPr lang="fr-FR" dirty="0" err="1" smtClean="0"/>
              <a:t>Cable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.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EMSO ERIC infrastructures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for the </a:t>
            </a:r>
            <a:r>
              <a:rPr lang="fr-FR" dirty="0" err="1" smtClean="0"/>
              <a:t>testing</a:t>
            </a:r>
            <a:r>
              <a:rPr lang="fr-FR" dirty="0" smtClean="0"/>
              <a:t> or the </a:t>
            </a:r>
            <a:r>
              <a:rPr lang="fr-FR" dirty="0" err="1" smtClean="0"/>
              <a:t>demonstration</a:t>
            </a:r>
            <a:r>
              <a:rPr lang="fr-FR" dirty="0" smtClean="0"/>
              <a:t> phase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testing</a:t>
            </a:r>
            <a:r>
              <a:rPr lang="fr-FR" dirty="0" smtClean="0"/>
              <a:t> components, </a:t>
            </a:r>
            <a:r>
              <a:rPr lang="fr-FR" dirty="0" err="1" smtClean="0"/>
              <a:t>burial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on </a:t>
            </a:r>
            <a:r>
              <a:rPr lang="fr-FR" dirty="0" err="1" smtClean="0"/>
              <a:t>sensors</a:t>
            </a:r>
            <a:r>
              <a:rPr lang="fr-FR" dirty="0" smtClean="0"/>
              <a:t>, thermal </a:t>
            </a:r>
            <a:r>
              <a:rPr lang="fr-FR" dirty="0" err="1" smtClean="0"/>
              <a:t>bias</a:t>
            </a:r>
            <a:r>
              <a:rPr lang="fr-FR" dirty="0" smtClean="0"/>
              <a:t>,…)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Paul </a:t>
            </a:r>
            <a:r>
              <a:rPr lang="fr-FR" dirty="0" err="1" smtClean="0"/>
              <a:t>Gaughan</a:t>
            </a:r>
            <a:r>
              <a:rPr lang="fr-FR" dirty="0" smtClean="0"/>
              <a:t> (EMSO/MI)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a talk and open the discussion </a:t>
            </a:r>
            <a:r>
              <a:rPr lang="fr-FR" dirty="0" err="1" smtClean="0"/>
              <a:t>tomorrow</a:t>
            </a:r>
            <a:r>
              <a:rPr lang="fr-FR" dirty="0" smtClean="0"/>
              <a:t> in session 7</a:t>
            </a:r>
          </a:p>
          <a:p>
            <a:pPr algn="ctr"/>
            <a:endParaRPr lang="fr-FR" dirty="0"/>
          </a:p>
        </p:txBody>
      </p:sp>
      <p:pic>
        <p:nvPicPr>
          <p:cNvPr id="6" name="Immagin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14376" r="6814" b="16065"/>
          <a:stretch/>
        </p:blipFill>
        <p:spPr bwMode="auto">
          <a:xfrm>
            <a:off x="81927" y="79392"/>
            <a:ext cx="2714644" cy="1000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50" y="53925"/>
            <a:ext cx="2163675" cy="12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5955" y="681487"/>
            <a:ext cx="599209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err="1" smtClean="0"/>
              <a:t>Thanks</a:t>
            </a:r>
            <a:r>
              <a:rPr lang="fr-FR" sz="4400" dirty="0" smtClean="0"/>
              <a:t> for </a:t>
            </a:r>
            <a:r>
              <a:rPr lang="fr-FR" sz="4400" dirty="0" err="1" smtClean="0"/>
              <a:t>your</a:t>
            </a:r>
            <a:r>
              <a:rPr lang="fr-FR" sz="4400" dirty="0" smtClean="0"/>
              <a:t> attention</a:t>
            </a:r>
          </a:p>
          <a:p>
            <a:pPr algn="ctr"/>
            <a:endParaRPr lang="fr-FR" sz="4400" dirty="0"/>
          </a:p>
          <a:p>
            <a:pPr algn="ctr"/>
            <a:endParaRPr lang="fr-FR" sz="4400" dirty="0" smtClean="0"/>
          </a:p>
          <a:p>
            <a:pPr algn="ctr"/>
            <a:endParaRPr lang="fr-FR" sz="4400" dirty="0"/>
          </a:p>
          <a:p>
            <a:pPr algn="ctr"/>
            <a:endParaRPr lang="fr-FR" sz="4400" dirty="0" smtClean="0"/>
          </a:p>
          <a:p>
            <a:pPr algn="ctr"/>
            <a:endParaRPr lang="fr-FR" sz="2800" dirty="0" smtClean="0"/>
          </a:p>
        </p:txBody>
      </p:sp>
      <p:pic>
        <p:nvPicPr>
          <p:cNvPr id="1026" name="Picture 2" descr="Bathyscaphe Trieste Toulon FNRS III auguste pi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" y="1638794"/>
            <a:ext cx="2036133" cy="15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5651299"/>
            <a:ext cx="9143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Wishing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long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to JTF Smart 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 lasting EMSO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and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institutions</a:t>
            </a: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4" descr="Résultat de recherche d'images pour &quot;ariane HROV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90" y="1638794"/>
            <a:ext cx="2128310" cy="14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MSO_mapp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7388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6361113"/>
            <a:ext cx="12303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eu-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728663" cy="48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38" y="6308725"/>
            <a:ext cx="7408862" cy="677863"/>
            <a:chOff x="22" y="3430"/>
            <a:chExt cx="5387" cy="523"/>
          </a:xfrm>
        </p:grpSpPr>
        <p:grpSp>
          <p:nvGrpSpPr>
            <p:cNvPr id="4" name="Gruppo 2"/>
            <p:cNvGrpSpPr>
              <a:grpSpLocks/>
            </p:cNvGrpSpPr>
            <p:nvPr/>
          </p:nvGrpSpPr>
          <p:grpSpPr bwMode="auto">
            <a:xfrm>
              <a:off x="22" y="3430"/>
              <a:ext cx="4846" cy="523"/>
              <a:chOff x="34925" y="5445124"/>
              <a:chExt cx="7693325" cy="830263"/>
            </a:xfrm>
          </p:grpSpPr>
          <p:pic>
            <p:nvPicPr>
              <p:cNvPr id="4107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925" y="5445124"/>
                <a:ext cx="7693325" cy="830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" name="Picture 7" descr="niozlogo_4c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643298" y="5568529"/>
                <a:ext cx="325099" cy="550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06" name="Picture 2" descr="http://www.departamentgeologie.ro/RCMNS-Bucharest2012/images/stories/congres/logo_geoecoma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19" y="3483"/>
              <a:ext cx="590" cy="3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CasellaDiTesto 14"/>
          <p:cNvSpPr txBox="1">
            <a:spLocks noChangeArrowheads="1"/>
          </p:cNvSpPr>
          <p:nvPr/>
        </p:nvSpPr>
        <p:spPr bwMode="auto">
          <a:xfrm>
            <a:off x="0" y="1290638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500" b="1" dirty="0">
                <a:solidFill>
                  <a:srgbClr val="002060"/>
                </a:solidFill>
                <a:ea typeface="AppleGothic" charset="-127"/>
                <a:cs typeface="Calibri" pitchFamily="34" charset="0"/>
              </a:rPr>
              <a:t>EMSO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2278063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Calibri" pitchFamily="34" charset="0"/>
              </a:rPr>
              <a:t>European Multidisciplinary Seafloor and  Water-Column Observatory</a:t>
            </a:r>
            <a:br>
              <a:rPr lang="en-GB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Calibri" pitchFamily="34" charset="0"/>
              </a:rPr>
            </a:br>
            <a:endParaRPr lang="it-IT" altLang="en-US" sz="2200" b="1" dirty="0">
              <a:ea typeface="Arial" charset="0"/>
              <a:cs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03648" y="5373216"/>
            <a:ext cx="7360096" cy="353943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on behalf of the EMSO </a:t>
            </a:r>
            <a:r>
              <a:rPr lang="en-GB" altLang="en-US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Consortium and ESONET Vi network</a:t>
            </a:r>
            <a:endParaRPr lang="it-IT" altLang="en-US" sz="1700" b="1" i="1" dirty="0" smtClean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04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0385" y="194608"/>
            <a:ext cx="8740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+mn-ea"/>
              </a:rPr>
              <a:t>EMSO </a:t>
            </a:r>
            <a:r>
              <a:rPr lang="en-US" sz="3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+mn-ea"/>
              </a:rPr>
              <a:t>European Research Infrastructure Consortium,</a:t>
            </a:r>
          </a:p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</a:t>
            </a:r>
            <a:r>
              <a:rPr lang="en-US" sz="3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company according to European law, established in 2016</a:t>
            </a:r>
            <a:r>
              <a:rPr lang="en-US" sz="3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+mn-ea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/>
                <a:ea typeface="AppleGothic"/>
                <a:cs typeface="Calibri"/>
              </a:rPr>
              <a:t> </a:t>
            </a:r>
            <a:endParaRPr lang="en-GB" sz="3000" b="1" dirty="0">
              <a:solidFill>
                <a:srgbClr val="002060"/>
              </a:solidFill>
              <a:latin typeface="Calibri"/>
              <a:ea typeface="AppleGothic"/>
              <a:cs typeface="Calibri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219200" y="2133600"/>
            <a:ext cx="6705600" cy="3581400"/>
          </a:xfrm>
          <a:prstGeom prst="rect">
            <a:avLst/>
          </a:prstGeom>
          <a:solidFill>
            <a:srgbClr val="DBEEF4"/>
          </a:solidFill>
          <a:ln w="9525">
            <a:solidFill>
              <a:srgbClr val="00009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300" b="1" dirty="0" smtClean="0">
                <a:solidFill>
                  <a:srgbClr val="002060"/>
                </a:solidFill>
                <a:latin typeface="Calibri" charset="0"/>
              </a:rPr>
              <a:t>EMSO</a:t>
            </a:r>
            <a:r>
              <a:rPr lang="en-US" altLang="en-US" sz="2300" dirty="0" smtClean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GB" altLang="en-US" sz="2300" dirty="0" smtClean="0">
                <a:solidFill>
                  <a:srgbClr val="002060"/>
                </a:solidFill>
                <a:latin typeface="Calibri" charset="0"/>
              </a:rPr>
              <a:t>is the European </a:t>
            </a:r>
            <a:r>
              <a:rPr lang="en-US" altLang="en-US" sz="2300" dirty="0" smtClean="0">
                <a:solidFill>
                  <a:srgbClr val="002060"/>
                </a:solidFill>
                <a:latin typeface="Calibri" charset="0"/>
              </a:rPr>
              <a:t>Research Infrastructure</a:t>
            </a:r>
            <a:r>
              <a:rPr lang="en-GB" altLang="en-US" sz="2300" dirty="0" smtClean="0">
                <a:solidFill>
                  <a:srgbClr val="002060"/>
                </a:solidFill>
                <a:latin typeface="Calibri" charset="0"/>
              </a:rPr>
              <a:t> of</a:t>
            </a:r>
            <a:r>
              <a:rPr lang="en-GB" altLang="en-US" sz="2300" b="1" dirty="0" smtClean="0">
                <a:solidFill>
                  <a:srgbClr val="002060"/>
                </a:solidFill>
                <a:latin typeface="Calibri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GB" altLang="en-US" sz="2300" b="1" i="1" dirty="0" smtClean="0">
                <a:solidFill>
                  <a:srgbClr val="002060"/>
                </a:solidFill>
                <a:latin typeface="Calibri" charset="0"/>
              </a:rPr>
              <a:t>fixed seafloor and water column observatories</a:t>
            </a:r>
            <a:r>
              <a:rPr lang="en-GB" altLang="en-US" sz="2300" dirty="0" smtClean="0">
                <a:solidFill>
                  <a:srgbClr val="002060"/>
                </a:solidFill>
                <a:latin typeface="Calibri" charset="0"/>
              </a:rPr>
              <a:t> constituting a distributed infrastructure for long-term monitoring of marine environmental processes</a:t>
            </a:r>
            <a:endParaRPr lang="it-IT" altLang="en-US" sz="2300" dirty="0" smtClean="0">
              <a:solidFill>
                <a:srgbClr val="00206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2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679450" y="1511300"/>
            <a:ext cx="7796213" cy="4419600"/>
            <a:chOff x="38" y="709"/>
            <a:chExt cx="4383" cy="3401"/>
          </a:xfrm>
        </p:grpSpPr>
        <p:pic>
          <p:nvPicPr>
            <p:cNvPr id="923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" y="709"/>
              <a:ext cx="4156" cy="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Imagen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" y="3472"/>
              <a:ext cx="780" cy="50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cxnSp>
          <p:nvCxnSpPr>
            <p:cNvPr id="193" name="Connettore 2 192"/>
            <p:cNvCxnSpPr>
              <a:cxnSpLocks noChangeShapeType="1"/>
            </p:cNvCxnSpPr>
            <p:nvPr/>
          </p:nvCxnSpPr>
          <p:spPr bwMode="auto">
            <a:xfrm flipH="1">
              <a:off x="2344" y="2296"/>
              <a:ext cx="128" cy="377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5" name="Connettore 2 194"/>
            <p:cNvCxnSpPr>
              <a:cxnSpLocks noChangeShapeType="1"/>
            </p:cNvCxnSpPr>
            <p:nvPr/>
          </p:nvCxnSpPr>
          <p:spPr bwMode="auto">
            <a:xfrm flipH="1">
              <a:off x="3152" y="1162"/>
              <a:ext cx="545" cy="89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6" name="Connettore 2 195"/>
            <p:cNvCxnSpPr>
              <a:cxnSpLocks noChangeShapeType="1"/>
            </p:cNvCxnSpPr>
            <p:nvPr/>
          </p:nvCxnSpPr>
          <p:spPr bwMode="auto">
            <a:xfrm>
              <a:off x="748" y="1843"/>
              <a:ext cx="318" cy="40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7" name="Connettore 2 196"/>
            <p:cNvCxnSpPr>
              <a:cxnSpLocks noChangeShapeType="1"/>
            </p:cNvCxnSpPr>
            <p:nvPr/>
          </p:nvCxnSpPr>
          <p:spPr bwMode="auto">
            <a:xfrm flipH="1">
              <a:off x="522" y="2750"/>
              <a:ext cx="104" cy="180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8" name="Connettore 2 197"/>
            <p:cNvCxnSpPr>
              <a:cxnSpLocks noChangeShapeType="1"/>
            </p:cNvCxnSpPr>
            <p:nvPr/>
          </p:nvCxnSpPr>
          <p:spPr bwMode="auto">
            <a:xfrm flipV="1">
              <a:off x="794" y="3619"/>
              <a:ext cx="309" cy="104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9" name="Connettore 2 198"/>
            <p:cNvCxnSpPr>
              <a:cxnSpLocks noChangeShapeType="1"/>
            </p:cNvCxnSpPr>
            <p:nvPr/>
          </p:nvCxnSpPr>
          <p:spPr bwMode="auto">
            <a:xfrm flipH="1" flipV="1">
              <a:off x="1383" y="3248"/>
              <a:ext cx="136" cy="364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0" name="Connettore 2 199"/>
            <p:cNvCxnSpPr>
              <a:cxnSpLocks noChangeShapeType="1"/>
            </p:cNvCxnSpPr>
            <p:nvPr/>
          </p:nvCxnSpPr>
          <p:spPr bwMode="auto">
            <a:xfrm flipH="1" flipV="1">
              <a:off x="2816" y="3249"/>
              <a:ext cx="110" cy="363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1" name="Connettore 2 200"/>
            <p:cNvCxnSpPr>
              <a:cxnSpLocks noChangeShapeType="1"/>
            </p:cNvCxnSpPr>
            <p:nvPr/>
          </p:nvCxnSpPr>
          <p:spPr bwMode="auto">
            <a:xfrm>
              <a:off x="3187" y="2960"/>
              <a:ext cx="12" cy="19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2" name="Connettore 2 201"/>
            <p:cNvCxnSpPr>
              <a:cxnSpLocks noChangeShapeType="1"/>
            </p:cNvCxnSpPr>
            <p:nvPr/>
          </p:nvCxnSpPr>
          <p:spPr bwMode="auto">
            <a:xfrm flipH="1">
              <a:off x="3537" y="2756"/>
              <a:ext cx="328" cy="122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5" name="Connettore 2 224"/>
            <p:cNvCxnSpPr>
              <a:cxnSpLocks noChangeShapeType="1"/>
            </p:cNvCxnSpPr>
            <p:nvPr/>
          </p:nvCxnSpPr>
          <p:spPr bwMode="auto">
            <a:xfrm flipV="1">
              <a:off x="2109" y="1069"/>
              <a:ext cx="444" cy="93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3" name="Connettore 2 32"/>
            <p:cNvCxnSpPr>
              <a:cxnSpLocks noChangeShapeType="1"/>
            </p:cNvCxnSpPr>
            <p:nvPr/>
          </p:nvCxnSpPr>
          <p:spPr bwMode="auto">
            <a:xfrm flipH="1" flipV="1">
              <a:off x="2018" y="2931"/>
              <a:ext cx="87" cy="363"/>
            </a:xfrm>
            <a:prstGeom prst="straightConnector1">
              <a:avLst/>
            </a:prstGeom>
            <a:noFill/>
            <a:ln w="25400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7" name="Connettore 2 36"/>
            <p:cNvCxnSpPr>
              <a:cxnSpLocks noChangeShapeType="1"/>
            </p:cNvCxnSpPr>
            <p:nvPr/>
          </p:nvCxnSpPr>
          <p:spPr bwMode="auto">
            <a:xfrm flipH="1">
              <a:off x="2425" y="1661"/>
              <a:ext cx="274" cy="233"/>
            </a:xfrm>
            <a:prstGeom prst="straightConnector1">
              <a:avLst/>
            </a:prstGeom>
            <a:noFill/>
            <a:ln w="25400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9244" name="CasellaDiTesto 40"/>
            <p:cNvSpPr txBox="1">
              <a:spLocks noChangeArrowheads="1"/>
            </p:cNvSpPr>
            <p:nvPr/>
          </p:nvSpPr>
          <p:spPr bwMode="auto">
            <a:xfrm>
              <a:off x="1973" y="1752"/>
              <a:ext cx="49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r>
                <a:rPr lang="it-IT" altLang="en-US" sz="1000" b="1">
                  <a:solidFill>
                    <a:srgbClr val="33CCCC"/>
                  </a:solidFill>
                  <a:latin typeface="Calibri" pitchFamily="34" charset="0"/>
                </a:rPr>
                <a:t>Koljö Fjord</a:t>
              </a:r>
              <a:endParaRPr lang="en-GB" altLang="en-US" sz="1000" b="1">
                <a:solidFill>
                  <a:srgbClr val="33CCCC"/>
                </a:solidFill>
                <a:latin typeface="Calibri" pitchFamily="34" charset="0"/>
              </a:endParaRPr>
            </a:p>
          </p:txBody>
        </p:sp>
        <p:sp>
          <p:nvSpPr>
            <p:cNvPr id="9245" name="CasellaDiTesto 41"/>
            <p:cNvSpPr txBox="1">
              <a:spLocks noChangeArrowheads="1"/>
            </p:cNvSpPr>
            <p:nvPr/>
          </p:nvSpPr>
          <p:spPr bwMode="auto">
            <a:xfrm>
              <a:off x="1701" y="2840"/>
              <a:ext cx="41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r>
                <a:rPr lang="it-IT" altLang="en-US" sz="900" b="1">
                  <a:solidFill>
                    <a:srgbClr val="33CCCC"/>
                  </a:solidFill>
                  <a:latin typeface="Calibri" pitchFamily="34" charset="0"/>
                  <a:cs typeface="Arial" pitchFamily="34" charset="0"/>
                </a:rPr>
                <a:t>OBSEA</a:t>
              </a:r>
              <a:endParaRPr lang="en-GB" altLang="en-US" sz="900" b="1">
                <a:solidFill>
                  <a:srgbClr val="33CCCC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924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2" y="3067"/>
              <a:ext cx="566" cy="42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247" name="Picture 2" descr="Z:\Backup\Documenti\Filmati+foto\NEARESTfotoselez\DSC_0006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6" y="3597"/>
              <a:ext cx="772" cy="5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9248" name="Picture 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25" y="2296"/>
              <a:ext cx="497" cy="69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9249" name="Picture 9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25" y="936"/>
              <a:ext cx="678" cy="507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9250" name="Picture 2" descr="Lander am HMMV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65" y="807"/>
              <a:ext cx="698" cy="58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cxnSp>
          <p:nvCxnSpPr>
            <p:cNvPr id="48" name="Connettore 2 47"/>
            <p:cNvCxnSpPr>
              <a:cxnSpLocks noChangeShapeType="1"/>
            </p:cNvCxnSpPr>
            <p:nvPr/>
          </p:nvCxnSpPr>
          <p:spPr bwMode="auto">
            <a:xfrm flipV="1">
              <a:off x="1645" y="2468"/>
              <a:ext cx="162" cy="40"/>
            </a:xfrm>
            <a:prstGeom prst="straightConnector1">
              <a:avLst/>
            </a:prstGeom>
            <a:noFill/>
            <a:ln w="25400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9252" name="CasellaDiTesto 53"/>
            <p:cNvSpPr txBox="1">
              <a:spLocks noChangeArrowheads="1"/>
            </p:cNvSpPr>
            <p:nvPr/>
          </p:nvSpPr>
          <p:spPr bwMode="auto">
            <a:xfrm>
              <a:off x="1624" y="2545"/>
              <a:ext cx="47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r>
                <a:rPr lang="it-IT" altLang="en-US" sz="900" b="1" smtClean="0">
                  <a:solidFill>
                    <a:srgbClr val="33CCCC"/>
                  </a:solidFill>
                  <a:latin typeface="Calibri" pitchFamily="34" charset="0"/>
                  <a:cs typeface="Arial" pitchFamily="34" charset="0"/>
                </a:rPr>
                <a:t>Molène</a:t>
              </a:r>
              <a:endParaRPr lang="en-GB" altLang="en-US" sz="900" b="1" dirty="0">
                <a:solidFill>
                  <a:srgbClr val="33CCCC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253" name="CasellaDiTesto 54"/>
            <p:cNvSpPr txBox="1">
              <a:spLocks noChangeArrowheads="1"/>
            </p:cNvSpPr>
            <p:nvPr/>
          </p:nvSpPr>
          <p:spPr bwMode="auto">
            <a:xfrm>
              <a:off x="1439" y="2140"/>
              <a:ext cx="45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r>
                <a:rPr lang="it-IT" altLang="en-US" sz="900" b="1">
                  <a:solidFill>
                    <a:srgbClr val="33CCCC"/>
                  </a:solidFill>
                  <a:latin typeface="Calibri" pitchFamily="34" charset="0"/>
                  <a:cs typeface="Arial" pitchFamily="34" charset="0"/>
                </a:rPr>
                <a:t>SmartBay</a:t>
              </a:r>
              <a:endParaRPr lang="en-GB" altLang="en-US" sz="900" b="1">
                <a:solidFill>
                  <a:srgbClr val="33CCCC"/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56" name="Connettore 2 55"/>
            <p:cNvCxnSpPr>
              <a:cxnSpLocks noChangeShapeType="1"/>
            </p:cNvCxnSpPr>
            <p:nvPr/>
          </p:nvCxnSpPr>
          <p:spPr bwMode="auto">
            <a:xfrm>
              <a:off x="1383" y="1888"/>
              <a:ext cx="56" cy="335"/>
            </a:xfrm>
            <a:prstGeom prst="straightConnector1">
              <a:avLst/>
            </a:prstGeom>
            <a:noFill/>
            <a:ln w="25400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9255" name="Picture 37" descr="C:\Users\Poalo\Desktop\SmartBayimagesmall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57" y="1685"/>
              <a:ext cx="544" cy="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256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55" y="2469"/>
              <a:ext cx="595" cy="41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cxnSp>
          <p:nvCxnSpPr>
            <p:cNvPr id="2" name="Connettore 2 201"/>
            <p:cNvCxnSpPr>
              <a:cxnSpLocks noChangeShapeType="1"/>
            </p:cNvCxnSpPr>
            <p:nvPr/>
          </p:nvCxnSpPr>
          <p:spPr bwMode="auto">
            <a:xfrm>
              <a:off x="3470" y="2115"/>
              <a:ext cx="95" cy="505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9258" name="Immagine 1" descr="Immagin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198" y="1707"/>
              <a:ext cx="713" cy="48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9259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72" y="1409"/>
              <a:ext cx="582" cy="32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260" name="Picture 1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31" y="2195"/>
              <a:ext cx="518" cy="576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9261" name="Picture 5" descr="O:\Aree_Comuni\Geostar\Foto\SN1_LIDO\Foto installazione 2012\Foto INGV\IMG_0263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01" y="3430"/>
              <a:ext cx="651" cy="589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9262" name="Picture 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034" y="1933"/>
              <a:ext cx="756" cy="571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9263" name="Picture 3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835" y="2213"/>
              <a:ext cx="539" cy="763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9264" name="Picture 1" descr="Collage of PAP mooring images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8" y="1298"/>
              <a:ext cx="992" cy="58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59" name="Stella a 5 punte 58"/>
            <p:cNvSpPr>
              <a:spLocks noChangeAspect="1"/>
            </p:cNvSpPr>
            <p:nvPr/>
          </p:nvSpPr>
          <p:spPr>
            <a:xfrm>
              <a:off x="3016" y="3430"/>
              <a:ext cx="136" cy="138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0" name="Stella a 5 punte 59"/>
            <p:cNvSpPr>
              <a:spLocks noChangeAspect="1"/>
            </p:cNvSpPr>
            <p:nvPr/>
          </p:nvSpPr>
          <p:spPr>
            <a:xfrm>
              <a:off x="681" y="3475"/>
              <a:ext cx="137" cy="137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Stella a 5 punte 60"/>
            <p:cNvSpPr>
              <a:spLocks noChangeAspect="1"/>
            </p:cNvSpPr>
            <p:nvPr/>
          </p:nvSpPr>
          <p:spPr>
            <a:xfrm>
              <a:off x="431" y="2181"/>
              <a:ext cx="137" cy="136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2" name="Stella a 5 punte 61"/>
            <p:cNvSpPr>
              <a:spLocks noChangeAspect="1"/>
            </p:cNvSpPr>
            <p:nvPr/>
          </p:nvSpPr>
          <p:spPr>
            <a:xfrm>
              <a:off x="2632" y="1951"/>
              <a:ext cx="137" cy="136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Stella a 5 punte 62"/>
            <p:cNvSpPr>
              <a:spLocks noChangeAspect="1"/>
            </p:cNvSpPr>
            <p:nvPr/>
          </p:nvSpPr>
          <p:spPr>
            <a:xfrm>
              <a:off x="2109" y="799"/>
              <a:ext cx="137" cy="136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4" name="Stella a 5 punte 63"/>
            <p:cNvSpPr>
              <a:spLocks noChangeAspect="1"/>
            </p:cNvSpPr>
            <p:nvPr/>
          </p:nvSpPr>
          <p:spPr>
            <a:xfrm>
              <a:off x="3770" y="2045"/>
              <a:ext cx="136" cy="136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" name="Stella a 5 punte 60"/>
            <p:cNvSpPr>
              <a:spLocks noChangeAspect="1"/>
            </p:cNvSpPr>
            <p:nvPr/>
          </p:nvSpPr>
          <p:spPr>
            <a:xfrm>
              <a:off x="68" y="1298"/>
              <a:ext cx="136" cy="136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" name="Stella a 5 punte 60"/>
            <p:cNvSpPr>
              <a:spLocks noChangeAspect="1"/>
            </p:cNvSpPr>
            <p:nvPr/>
          </p:nvSpPr>
          <p:spPr>
            <a:xfrm>
              <a:off x="4180" y="2311"/>
              <a:ext cx="136" cy="138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58" name="CasellaDiTesto 57"/>
          <p:cNvSpPr txBox="1"/>
          <p:nvPr/>
        </p:nvSpPr>
        <p:spPr>
          <a:xfrm>
            <a:off x="49628" y="390476"/>
            <a:ext cx="84582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827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7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EMSO nodes</a:t>
            </a:r>
            <a:endParaRPr lang="it-IT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197386" y="6214253"/>
            <a:ext cx="9413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827088"/>
            <a:r>
              <a:rPr lang="it-IT" altLang="en-US" b="1" dirty="0">
                <a:solidFill>
                  <a:srgbClr val="002060"/>
                </a:solidFill>
                <a:latin typeface="Calibri" pitchFamily="34" charset="0"/>
              </a:rPr>
              <a:t> nodes</a:t>
            </a: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071854" y="6264505"/>
            <a:ext cx="431800" cy="431800"/>
            <a:chOff x="4604" y="1797"/>
            <a:chExt cx="272" cy="272"/>
          </a:xfrm>
        </p:grpSpPr>
        <p:sp>
          <p:nvSpPr>
            <p:cNvPr id="9228" name="Rectangle 59"/>
            <p:cNvSpPr>
              <a:spLocks noChangeArrowheads="1"/>
            </p:cNvSpPr>
            <p:nvPr/>
          </p:nvSpPr>
          <p:spPr bwMode="auto">
            <a:xfrm>
              <a:off x="4604" y="1797"/>
              <a:ext cx="272" cy="18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29" name="Line 60"/>
            <p:cNvSpPr>
              <a:spLocks noChangeShapeType="1"/>
            </p:cNvSpPr>
            <p:nvPr/>
          </p:nvSpPr>
          <p:spPr bwMode="auto">
            <a:xfrm>
              <a:off x="4740" y="1979"/>
              <a:ext cx="136" cy="9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6557298" y="6002338"/>
            <a:ext cx="13954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827088"/>
            <a:r>
              <a:rPr lang="it-IT" altLang="en-US" b="1" dirty="0">
                <a:solidFill>
                  <a:srgbClr val="002060"/>
                </a:solidFill>
                <a:latin typeface="Calibri" pitchFamily="34" charset="0"/>
              </a:rPr>
              <a:t>test sites</a:t>
            </a:r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6125498" y="6067425"/>
            <a:ext cx="444500" cy="434975"/>
            <a:chOff x="4596" y="2464"/>
            <a:chExt cx="280" cy="274"/>
          </a:xfrm>
        </p:grpSpPr>
        <p:sp>
          <p:nvSpPr>
            <p:cNvPr id="9226" name="Rectangle 58"/>
            <p:cNvSpPr>
              <a:spLocks noChangeArrowheads="1"/>
            </p:cNvSpPr>
            <p:nvPr/>
          </p:nvSpPr>
          <p:spPr bwMode="auto">
            <a:xfrm>
              <a:off x="4596" y="2464"/>
              <a:ext cx="272" cy="18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27" name="Line 61"/>
            <p:cNvSpPr>
              <a:spLocks noChangeShapeType="1"/>
            </p:cNvSpPr>
            <p:nvPr/>
          </p:nvSpPr>
          <p:spPr bwMode="auto">
            <a:xfrm>
              <a:off x="4740" y="2648"/>
              <a:ext cx="136" cy="9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5" name="Immagine 7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14376" r="6814" b="16065"/>
          <a:stretch/>
        </p:blipFill>
        <p:spPr bwMode="auto">
          <a:xfrm>
            <a:off x="81927" y="79392"/>
            <a:ext cx="2714644" cy="1000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084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2"/>
          <p:cNvSpPr txBox="1">
            <a:spLocks/>
          </p:cNvSpPr>
          <p:nvPr/>
        </p:nvSpPr>
        <p:spPr bwMode="auto">
          <a:xfrm>
            <a:off x="206375" y="1484313"/>
            <a:ext cx="8785225" cy="439261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pPr marL="180975" lvl="1" defTabSz="1008063">
              <a:buFontTx/>
              <a:buBlip>
                <a:blip r:embed="rId3"/>
              </a:buBlip>
            </a:pPr>
            <a:endParaRPr lang="it-IT" alt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180975" lvl="1" defTabSz="1008063">
              <a:buFontTx/>
              <a:buBlip>
                <a:blip r:embed="rId3"/>
              </a:buBlip>
            </a:pPr>
            <a:r>
              <a:rPr lang="it-IT" altLang="en-US" sz="2000" b="1" dirty="0" smtClean="0">
                <a:solidFill>
                  <a:srgbClr val="002060"/>
                </a:solidFill>
                <a:latin typeface="Calibri" pitchFamily="34" charset="0"/>
              </a:rPr>
              <a:t>EMSO and ESONET Vi supported the creation of the Joint Task Force (2011) and participated to some of the reference documents</a:t>
            </a:r>
          </a:p>
          <a:p>
            <a:pPr marL="180975" lvl="1" defTabSz="1008063"/>
            <a:endParaRPr lang="it-IT" altLang="en-US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180975" lvl="1" defTabSz="1008063">
              <a:buFontTx/>
              <a:buBlip>
                <a:blip r:embed="rId3"/>
              </a:buBlip>
            </a:pPr>
            <a:r>
              <a:rPr lang="en-CA" altLang="en-US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CA" altLang="en-US" sz="2000" b="1" dirty="0" smtClean="0">
                <a:solidFill>
                  <a:srgbClr val="002060"/>
                </a:solidFill>
                <a:latin typeface="Calibri" pitchFamily="34" charset="0"/>
              </a:rPr>
              <a:t>EMSO interim office sent a formal letter of support to JTF Smart subsea cable plan</a:t>
            </a:r>
          </a:p>
          <a:p>
            <a:pPr marL="180975" lvl="1" defTabSz="1008063"/>
            <a:endParaRPr lang="it-IT" altLang="en-US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180975" lvl="1" defTabSz="1008063">
              <a:buFontTx/>
              <a:buBlip>
                <a:blip r:embed="rId3"/>
              </a:buBlip>
            </a:pPr>
            <a:r>
              <a:rPr lang="en-CA" altLang="en-US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CA" altLang="en-US" sz="2000" b="1" dirty="0" smtClean="0">
                <a:solidFill>
                  <a:srgbClr val="002060"/>
                </a:solidFill>
                <a:latin typeface="Calibri" pitchFamily="34" charset="0"/>
              </a:rPr>
              <a:t>Common interest in </a:t>
            </a:r>
            <a:r>
              <a:rPr lang="en-CA" altLang="en-US" sz="2000" b="1" dirty="0" smtClean="0">
                <a:solidFill>
                  <a:srgbClr val="002060"/>
                </a:solidFill>
                <a:latin typeface="Calibri" pitchFamily="34" charset="0"/>
              </a:rPr>
              <a:t>a wide distribution of generic instruments on the seafloor :  spatial complementarity</a:t>
            </a:r>
          </a:p>
          <a:p>
            <a:pPr marL="180975" lvl="1" defTabSz="1008063">
              <a:buFontTx/>
              <a:buBlip>
                <a:blip r:embed="rId3"/>
              </a:buBlip>
            </a:pPr>
            <a:endParaRPr lang="it-IT" altLang="en-US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180975" lvl="1" defTabSz="1008063">
              <a:buFontTx/>
              <a:buBlip>
                <a:blip r:embed="rId3"/>
              </a:buBlip>
            </a:pPr>
            <a:r>
              <a:rPr lang="it-IT" altLang="en-US" sz="2000" b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it-IT" altLang="en-US" sz="2000" b="1" dirty="0" smtClean="0">
                <a:solidFill>
                  <a:srgbClr val="002060"/>
                </a:solidFill>
                <a:latin typeface="Calibri" pitchFamily="34" charset="0"/>
              </a:rPr>
              <a:t>Support of establishing common standards and participate to R&amp;D</a:t>
            </a:r>
          </a:p>
          <a:p>
            <a:pPr marL="180975" lvl="1" defTabSz="1008063"/>
            <a:endParaRPr lang="it-IT" altLang="en-US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80975" lvl="1" defTabSz="1008063">
              <a:buFontTx/>
              <a:buBlip>
                <a:blip r:embed="rId3"/>
              </a:buBlip>
            </a:pPr>
            <a:r>
              <a:rPr lang="it-IT" altLang="en-US" sz="2000" b="1" dirty="0" smtClean="0">
                <a:solidFill>
                  <a:srgbClr val="002060"/>
                </a:solidFill>
                <a:latin typeface="Calibri" pitchFamily="34" charset="0"/>
              </a:rPr>
              <a:t>Will to participate to the prototyping and testing phase</a:t>
            </a:r>
            <a:endParaRPr lang="it-IT" altLang="en-US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180975" lvl="1" defTabSz="1008063"/>
            <a:endParaRPr lang="it-IT" altLang="en-US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2900" y="787400"/>
            <a:ext cx="845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8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</a:rPr>
              <a:t>EMSO-ERIC and JTF </a:t>
            </a:r>
            <a:endParaRPr lang="it-IT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389" y="-32298"/>
            <a:ext cx="2726611" cy="1516611"/>
          </a:xfrm>
          <a:prstGeom prst="rect">
            <a:avLst/>
          </a:prstGeom>
        </p:spPr>
      </p:pic>
      <p:pic>
        <p:nvPicPr>
          <p:cNvPr id="7" name="Immagin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14376" r="6814" b="16065"/>
          <a:stretch/>
        </p:blipFill>
        <p:spPr bwMode="auto">
          <a:xfrm>
            <a:off x="81927" y="71228"/>
            <a:ext cx="2714644" cy="1000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666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71613"/>
            <a:ext cx="5190780" cy="35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sellaDiTesto 22"/>
          <p:cNvSpPr txBox="1"/>
          <p:nvPr/>
        </p:nvSpPr>
        <p:spPr>
          <a:xfrm>
            <a:off x="342900" y="787400"/>
            <a:ext cx="84582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827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7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EMSO Governance</a:t>
            </a:r>
            <a:endParaRPr lang="it-IT" altLang="en-US" sz="32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11273" name="Segnaposto contenuto 2"/>
          <p:cNvSpPr txBox="1">
            <a:spLocks/>
          </p:cNvSpPr>
          <p:nvPr/>
        </p:nvSpPr>
        <p:spPr bwMode="auto">
          <a:xfrm>
            <a:off x="5270740" y="1531144"/>
            <a:ext cx="4287328" cy="172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marL="98425" indent="-98425" defTabSz="1008063">
              <a:lnSpc>
                <a:spcPct val="90000"/>
              </a:lnSpc>
              <a:spcBef>
                <a:spcPct val="20000"/>
              </a:spcBef>
            </a:pPr>
            <a:r>
              <a:rPr lang="en-GB" altLang="en-US" sz="1900" b="1" dirty="0">
                <a:solidFill>
                  <a:srgbClr val="002060"/>
                </a:solidFill>
                <a:latin typeface="Calibri" pitchFamily="34" charset="0"/>
              </a:rPr>
              <a:t>        EMSO-ERIC will:</a:t>
            </a:r>
          </a:p>
          <a:p>
            <a:pPr marL="98425" indent="-98425" defTabSz="1008063">
              <a:lnSpc>
                <a:spcPct val="90000"/>
              </a:lnSpc>
              <a:spcBef>
                <a:spcPct val="20000"/>
              </a:spcBef>
            </a:pPr>
            <a:endParaRPr lang="en-GB" altLang="en-US" sz="19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GB" altLang="en-US" sz="19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altLang="en-US" sz="1900" dirty="0">
                <a:solidFill>
                  <a:srgbClr val="002060"/>
                </a:solidFill>
                <a:latin typeface="Calibri" pitchFamily="34" charset="0"/>
              </a:rPr>
              <a:t>Establish </a:t>
            </a:r>
            <a:r>
              <a:rPr lang="en-GB" altLang="en-US" sz="1900" dirty="0" smtClean="0">
                <a:solidFill>
                  <a:srgbClr val="002060"/>
                </a:solidFill>
                <a:latin typeface="Calibri" pitchFamily="34" charset="0"/>
              </a:rPr>
              <a:t>agreements with </a:t>
            </a:r>
            <a:r>
              <a:rPr lang="en-GB" altLang="en-US" sz="1900" dirty="0">
                <a:solidFill>
                  <a:srgbClr val="002060"/>
                </a:solidFill>
                <a:latin typeface="Calibri" pitchFamily="34" charset="0"/>
              </a:rPr>
              <a:t>equipment/</a:t>
            </a:r>
            <a:r>
              <a:rPr lang="en-GB" altLang="en-US" sz="1900" dirty="0" err="1">
                <a:solidFill>
                  <a:srgbClr val="002060"/>
                </a:solidFill>
                <a:latin typeface="Calibri" pitchFamily="34" charset="0"/>
              </a:rPr>
              <a:t>facilit</a:t>
            </a:r>
            <a:r>
              <a:rPr lang="en-US" altLang="en-US" sz="1900" dirty="0" smtClean="0">
                <a:solidFill>
                  <a:srgbClr val="002060"/>
                </a:solidFill>
                <a:latin typeface="Calibri" pitchFamily="34" charset="0"/>
              </a:rPr>
              <a:t>y </a:t>
            </a:r>
            <a:r>
              <a:rPr lang="en-GB" altLang="en-US" sz="1900" dirty="0" smtClean="0">
                <a:solidFill>
                  <a:srgbClr val="002060"/>
                </a:solidFill>
                <a:latin typeface="Calibri" pitchFamily="34" charset="0"/>
              </a:rPr>
              <a:t>owners such as JTF Smart cables partners</a:t>
            </a:r>
          </a:p>
          <a:p>
            <a:pPr marL="392113" lvl="1" indent="-96838" defTabSz="1008063">
              <a:lnSpc>
                <a:spcPct val="90000"/>
              </a:lnSpc>
            </a:pPr>
            <a:r>
              <a:rPr lang="en-GB" altLang="en-US" sz="1900" dirty="0" smtClean="0">
                <a:solidFill>
                  <a:srgbClr val="002060"/>
                </a:solidFill>
                <a:latin typeface="Calibri" pitchFamily="34" charset="0"/>
              </a:rPr>
              <a:t>     </a:t>
            </a:r>
            <a:endParaRPr lang="en-GB" altLang="en-US" sz="1900" dirty="0">
              <a:solidFill>
                <a:srgbClr val="002060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</a:pPr>
            <a:endParaRPr lang="en-GB" altLang="en-US" sz="1900" dirty="0">
              <a:solidFill>
                <a:srgbClr val="002060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4"/>
              </a:buBlip>
            </a:pPr>
            <a:endParaRPr lang="en-GB" altLang="en-US" sz="19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GB" altLang="en-US" sz="1900" dirty="0" smtClean="0">
                <a:solidFill>
                  <a:srgbClr val="002060"/>
                </a:solidFill>
                <a:latin typeface="Calibri" pitchFamily="34" charset="0"/>
              </a:rPr>
              <a:t>Stimulate user group ESONET Vi</a:t>
            </a:r>
          </a:p>
          <a:p>
            <a:pPr marL="295275" lvl="1" defTabSz="1008063">
              <a:lnSpc>
                <a:spcPct val="90000"/>
              </a:lnSpc>
            </a:pPr>
            <a:r>
              <a:rPr lang="en-GB" altLang="en-US" sz="1900" dirty="0" smtClean="0">
                <a:solidFill>
                  <a:srgbClr val="002060"/>
                </a:solidFill>
                <a:latin typeface="Calibri" pitchFamily="34" charset="0"/>
              </a:rPr>
              <a:t>(training, exchange, conferences on time series,…)</a:t>
            </a:r>
            <a:endParaRPr lang="en-GB" altLang="en-US" sz="19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7" name="Picture 23" descr="Image of National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3392" y="5135769"/>
            <a:ext cx="369714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7" descr="Image of National Fla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921" y="5143881"/>
            <a:ext cx="369714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9" descr="Image of National 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07714" y="5144451"/>
            <a:ext cx="347610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Image of National Fl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250" y="5135769"/>
            <a:ext cx="369714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Image of National Fla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6574" y="5122635"/>
            <a:ext cx="369714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5" descr="Image of National Fla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06355" y="5141768"/>
            <a:ext cx="369714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 descr="Image of National Fla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5697" y="5132647"/>
            <a:ext cx="369714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9" descr="Image of National Fla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1731" y="5150397"/>
            <a:ext cx="369714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1" descr="Image of Union Flag &amp; Naval J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8146" y="5144451"/>
            <a:ext cx="360181" cy="2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5" descr="Image of National Fla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8731" y="5144451"/>
            <a:ext cx="416075" cy="26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3" descr="Image of National Fla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2691" y="5150397"/>
            <a:ext cx="375435" cy="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5" descr="Image of National Fla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45370" y="5150397"/>
            <a:ext cx="344471" cy="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7" descr="Image of National Fla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47476" y="5150396"/>
            <a:ext cx="399626" cy="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391656" y="5476769"/>
            <a:ext cx="1340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ERIC EMSO </a:t>
            </a:r>
          </a:p>
          <a:p>
            <a:pPr algn="ctr"/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fr-FR" dirty="0"/>
              <a:t>M</a:t>
            </a:r>
            <a:r>
              <a:rPr lang="fr-FR" dirty="0" smtClean="0"/>
              <a:t>ay </a:t>
            </a:r>
            <a:r>
              <a:rPr lang="fr-FR" dirty="0" smtClean="0"/>
              <a:t>2016</a:t>
            </a:r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3288220" y="5443351"/>
            <a:ext cx="1706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ERIC EMSO </a:t>
            </a:r>
          </a:p>
          <a:p>
            <a:pPr algn="ctr"/>
            <a:r>
              <a:rPr lang="fr-FR" dirty="0" err="1" smtClean="0"/>
              <a:t>Later</a:t>
            </a:r>
            <a:r>
              <a:rPr lang="fr-FR" dirty="0" smtClean="0"/>
              <a:t> on in 2016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828344" y="5443351"/>
            <a:ext cx="281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Esonet</a:t>
            </a:r>
            <a:r>
              <a:rPr lang="fr-FR" dirty="0" smtClean="0"/>
              <a:t>  Vi institutes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endParaRPr lang="fr-FR" dirty="0" smtClean="0"/>
          </a:p>
          <a:p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countries in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8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28319" y="2960498"/>
            <a:ext cx="1284290" cy="714355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176331" y="1164237"/>
            <a:ext cx="5128643" cy="3675181"/>
            <a:chOff x="176331" y="1164237"/>
            <a:chExt cx="5128643" cy="3675181"/>
          </a:xfrm>
        </p:grpSpPr>
        <p:sp>
          <p:nvSpPr>
            <p:cNvPr id="3" name="Rectangle 2"/>
            <p:cNvSpPr/>
            <p:nvPr/>
          </p:nvSpPr>
          <p:spPr>
            <a:xfrm>
              <a:off x="463565" y="2769079"/>
              <a:ext cx="4841409" cy="1044307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Executive</a:t>
              </a:r>
              <a:r>
                <a:rPr lang="fr-FR" dirty="0" smtClean="0"/>
                <a:t> </a:t>
              </a:r>
              <a:r>
                <a:rPr lang="fr-FR" dirty="0" err="1" smtClean="0"/>
                <a:t>Board</a:t>
              </a:r>
              <a:endParaRPr lang="fr-FR" dirty="0" smtClean="0"/>
            </a:p>
            <a:p>
              <a:pPr algn="ctr"/>
              <a:r>
                <a:rPr lang="fr-FR" dirty="0" smtClean="0"/>
                <a:t>………………………………….</a:t>
              </a:r>
            </a:p>
          </p:txBody>
        </p:sp>
        <p:sp>
          <p:nvSpPr>
            <p:cNvPr id="28" name="Freccia circolare a destra 27"/>
            <p:cNvSpPr/>
            <p:nvPr/>
          </p:nvSpPr>
          <p:spPr>
            <a:xfrm>
              <a:off x="176331" y="1333306"/>
              <a:ext cx="731837" cy="121602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272" name="CasellaDiTesto 21"/>
            <p:cNvSpPr txBox="1">
              <a:spLocks noChangeArrowheads="1"/>
            </p:cNvSpPr>
            <p:nvPr/>
          </p:nvSpPr>
          <p:spPr bwMode="auto">
            <a:xfrm>
              <a:off x="463565" y="1164237"/>
              <a:ext cx="1274762" cy="338138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bg1"/>
                  </a:solidFill>
                </a:rPr>
                <a:t>ESONET-Vi</a:t>
              </a:r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4233404" y="3384421"/>
              <a:ext cx="1071570" cy="42862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Head of Service</a:t>
              </a:r>
              <a:endParaRPr lang="fr-FR" sz="1200" dirty="0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4124768" y="4292209"/>
              <a:ext cx="1145972" cy="547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Science Service</a:t>
              </a:r>
              <a:endParaRPr lang="fr-FR" dirty="0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2988964" y="4273516"/>
              <a:ext cx="1071570" cy="5659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Engineering</a:t>
              </a:r>
              <a:r>
                <a:rPr lang="fr-FR" sz="1200" dirty="0" smtClean="0"/>
                <a:t> Service</a:t>
              </a:r>
              <a:endParaRPr lang="fr-FR" sz="1200" dirty="0"/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463565" y="3378834"/>
              <a:ext cx="1184080" cy="42862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Head of </a:t>
              </a:r>
              <a:r>
                <a:rPr lang="fr-FR" sz="1100" dirty="0" err="1" smtClean="0"/>
                <a:t>Regional</a:t>
              </a:r>
              <a:r>
                <a:rPr lang="fr-FR" sz="1100" dirty="0" smtClean="0"/>
                <a:t> Team 1</a:t>
              </a:r>
              <a:endParaRPr lang="fr-FR" sz="1100" dirty="0"/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1806410" y="3384758"/>
              <a:ext cx="1184080" cy="42862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Head of </a:t>
              </a:r>
              <a:r>
                <a:rPr lang="fr-FR" sz="1100" dirty="0" err="1" smtClean="0"/>
                <a:t>Regional</a:t>
              </a:r>
              <a:r>
                <a:rPr lang="fr-FR" sz="1100" dirty="0" smtClean="0"/>
                <a:t> Team 2</a:t>
              </a:r>
              <a:endParaRPr lang="fr-FR" sz="1100" dirty="0"/>
            </a:p>
          </p:txBody>
        </p:sp>
      </p:grpSp>
      <p:pic>
        <p:nvPicPr>
          <p:cNvPr id="52" name="Immagine 7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14376" r="6814" b="16065"/>
          <a:stretch/>
        </p:blipFill>
        <p:spPr bwMode="auto">
          <a:xfrm>
            <a:off x="81927" y="79392"/>
            <a:ext cx="2714644" cy="1000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222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93" y="0"/>
            <a:ext cx="9315261" cy="519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92" y="5151272"/>
            <a:ext cx="1284290" cy="7143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37355" y="5422351"/>
            <a:ext cx="382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partly</a:t>
            </a:r>
            <a:r>
              <a:rPr lang="fr-FR" sz="2800" dirty="0" smtClean="0"/>
              <a:t> </a:t>
            </a:r>
            <a:r>
              <a:rPr lang="fr-FR" sz="2800" dirty="0" err="1" smtClean="0"/>
              <a:t>addressed</a:t>
            </a:r>
            <a:r>
              <a:rPr lang="fr-FR" sz="2800" dirty="0" smtClean="0"/>
              <a:t> by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034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41" y="801389"/>
            <a:ext cx="532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EMSO </a:t>
            </a:r>
            <a:r>
              <a:rPr lang="fr-FR" dirty="0" err="1" smtClean="0"/>
              <a:t>nodes</a:t>
            </a:r>
            <a:r>
              <a:rPr lang="fr-FR" dirty="0" smtClean="0"/>
              <a:t> (</a:t>
            </a:r>
            <a:r>
              <a:rPr lang="fr-FR" dirty="0" err="1" smtClean="0"/>
              <a:t>cabled</a:t>
            </a:r>
            <a:r>
              <a:rPr lang="fr-FR" dirty="0" smtClean="0"/>
              <a:t> or not)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have an</a:t>
            </a:r>
          </a:p>
          <a:p>
            <a:r>
              <a:rPr lang="fr-FR" b="1" dirty="0" smtClean="0"/>
              <a:t>EMSO </a:t>
            </a:r>
            <a:r>
              <a:rPr lang="fr-FR" b="1" dirty="0" err="1" smtClean="0"/>
              <a:t>Generic</a:t>
            </a:r>
            <a:r>
              <a:rPr lang="fr-FR" b="1" dirty="0" smtClean="0"/>
              <a:t> Instrumentation Module (EGIM)s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" y="1954893"/>
            <a:ext cx="2372003" cy="2894694"/>
          </a:xfrm>
          <a:prstGeom prst="rect">
            <a:avLst/>
          </a:prstGeom>
        </p:spPr>
      </p:pic>
      <p:pic>
        <p:nvPicPr>
          <p:cNvPr id="5" name="Immagin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14376" r="6814" b="16065"/>
          <a:stretch/>
        </p:blipFill>
        <p:spPr bwMode="auto">
          <a:xfrm>
            <a:off x="81927" y="79392"/>
            <a:ext cx="2714644" cy="1000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93" y="6080687"/>
            <a:ext cx="1191986" cy="66301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10644" y="1522648"/>
            <a:ext cx="17888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Salinity</a:t>
            </a:r>
            <a:endParaRPr lang="fr-FR" dirty="0" smtClean="0"/>
          </a:p>
          <a:p>
            <a:r>
              <a:rPr lang="fr-FR" dirty="0" err="1" smtClean="0"/>
              <a:t>Dissolved</a:t>
            </a:r>
            <a:r>
              <a:rPr lang="fr-FR" dirty="0" smtClean="0"/>
              <a:t> </a:t>
            </a:r>
            <a:r>
              <a:rPr lang="fr-FR" dirty="0" err="1" smtClean="0"/>
              <a:t>oxygen</a:t>
            </a:r>
            <a:endParaRPr lang="fr-FR" dirty="0" smtClean="0"/>
          </a:p>
          <a:p>
            <a:r>
              <a:rPr lang="fr-FR" dirty="0" err="1" smtClean="0"/>
              <a:t>Turbidity</a:t>
            </a:r>
            <a:endParaRPr lang="fr-FR" dirty="0" smtClean="0"/>
          </a:p>
          <a:p>
            <a:r>
              <a:rPr lang="fr-FR" dirty="0" err="1" smtClean="0"/>
              <a:t>Ocean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 smtClean="0"/>
          </a:p>
          <a:p>
            <a:r>
              <a:rPr lang="fr-FR" dirty="0" smtClean="0"/>
              <a:t>Passive </a:t>
            </a:r>
            <a:r>
              <a:rPr lang="fr-FR" dirty="0" err="1" smtClean="0"/>
              <a:t>acoustics</a:t>
            </a:r>
            <a:endParaRPr lang="fr-FR" dirty="0" smtClean="0"/>
          </a:p>
          <a:p>
            <a:r>
              <a:rPr lang="fr-FR" dirty="0" err="1"/>
              <a:t>Temperature</a:t>
            </a:r>
            <a:endParaRPr lang="fr-FR" dirty="0"/>
          </a:p>
          <a:p>
            <a:r>
              <a:rPr lang="fr-FR" dirty="0" err="1"/>
              <a:t>Precise</a:t>
            </a:r>
            <a:r>
              <a:rPr lang="fr-FR" dirty="0"/>
              <a:t> pressure</a:t>
            </a:r>
          </a:p>
          <a:p>
            <a:r>
              <a:rPr lang="fr-FR" i="1" dirty="0" smtClean="0"/>
              <a:t> </a:t>
            </a:r>
            <a:r>
              <a:rPr lang="fr-FR" sz="1400" i="1" dirty="0" smtClean="0"/>
              <a:t>options:</a:t>
            </a:r>
          </a:p>
          <a:p>
            <a:r>
              <a:rPr lang="fr-FR" sz="1400" i="1" dirty="0" err="1" smtClean="0"/>
              <a:t>Seismic</a:t>
            </a:r>
            <a:r>
              <a:rPr lang="fr-FR" sz="1400" i="1" dirty="0" err="1"/>
              <a:t>s</a:t>
            </a:r>
            <a:endParaRPr lang="fr-FR" sz="1400" i="1" dirty="0" smtClean="0"/>
          </a:p>
          <a:p>
            <a:endParaRPr lang="fr-FR" sz="1400" i="1" dirty="0" smtClean="0"/>
          </a:p>
          <a:p>
            <a:r>
              <a:rPr lang="fr-FR" sz="1400" i="1" dirty="0" smtClean="0"/>
              <a:t>Fluorescence</a:t>
            </a:r>
          </a:p>
          <a:p>
            <a:r>
              <a:rPr lang="fr-FR" sz="1400" i="1" dirty="0"/>
              <a:t>C</a:t>
            </a:r>
            <a:r>
              <a:rPr lang="fr-FR" sz="1400" i="1" dirty="0" smtClean="0"/>
              <a:t>amera</a:t>
            </a:r>
            <a:endParaRPr lang="fr-FR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754759" y="3020866"/>
            <a:ext cx="1712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Temperature</a:t>
            </a:r>
            <a:endParaRPr lang="fr-FR" dirty="0" smtClean="0"/>
          </a:p>
          <a:p>
            <a:r>
              <a:rPr lang="fr-FR" dirty="0" err="1" smtClean="0"/>
              <a:t>Precise</a:t>
            </a:r>
            <a:r>
              <a:rPr lang="fr-FR" dirty="0" smtClean="0"/>
              <a:t> pressure</a:t>
            </a:r>
          </a:p>
          <a:p>
            <a:r>
              <a:rPr lang="fr-FR" dirty="0" err="1" smtClean="0"/>
              <a:t>Seismics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410644" y="1522648"/>
            <a:ext cx="1788888" cy="3555538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59430" y="1500093"/>
            <a:ext cx="1788888" cy="3555538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42441" y="2626317"/>
            <a:ext cx="5872059" cy="6194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86359" y="5144549"/>
            <a:ext cx="355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subsea</a:t>
            </a:r>
            <a:r>
              <a:rPr lang="fr-FR" dirty="0" smtClean="0"/>
              <a:t> </a:t>
            </a:r>
            <a:r>
              <a:rPr lang="fr-FR" dirty="0" err="1" smtClean="0"/>
              <a:t>repeaters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</a:p>
          <a:p>
            <a:r>
              <a:rPr lang="fr-FR" dirty="0" smtClean="0"/>
              <a:t>have </a:t>
            </a:r>
            <a:r>
              <a:rPr lang="fr-FR" b="1" dirty="0" smtClean="0"/>
              <a:t>a SMART </a:t>
            </a:r>
            <a:r>
              <a:rPr lang="fr-FR" b="1" dirty="0" err="1" smtClean="0"/>
              <a:t>cable</a:t>
            </a:r>
            <a:r>
              <a:rPr lang="fr-FR" b="1" dirty="0" smtClean="0"/>
              <a:t> </a:t>
            </a:r>
            <a:r>
              <a:rPr lang="fr-FR" dirty="0" err="1" smtClean="0"/>
              <a:t>device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10243" y="5502729"/>
            <a:ext cx="336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EMSODEV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2016</a:t>
            </a:r>
            <a:endParaRPr lang="fr-FR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R2 BU with remote ear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3967" y="2131157"/>
            <a:ext cx="1443256" cy="5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R2 BU with remote ear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5806" y="4089287"/>
            <a:ext cx="1443256" cy="5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R2 BU with remote ear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9026" y="459941"/>
            <a:ext cx="1443256" cy="5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841283" y="101012"/>
            <a:ext cx="437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objectives/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technologies?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5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48635" y="2940575"/>
            <a:ext cx="5099683" cy="1174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8641" y="801389"/>
            <a:ext cx="532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EMSO </a:t>
            </a:r>
            <a:r>
              <a:rPr lang="fr-FR" dirty="0" err="1" smtClean="0"/>
              <a:t>nodes</a:t>
            </a:r>
            <a:r>
              <a:rPr lang="fr-FR" dirty="0" smtClean="0"/>
              <a:t> (</a:t>
            </a:r>
            <a:r>
              <a:rPr lang="fr-FR" dirty="0" err="1" smtClean="0"/>
              <a:t>cabled</a:t>
            </a:r>
            <a:r>
              <a:rPr lang="fr-FR" dirty="0" smtClean="0"/>
              <a:t> or not)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have an</a:t>
            </a:r>
          </a:p>
          <a:p>
            <a:r>
              <a:rPr lang="fr-FR" b="1" dirty="0" smtClean="0"/>
              <a:t>EMSO </a:t>
            </a:r>
            <a:r>
              <a:rPr lang="fr-FR" b="1" dirty="0" err="1" smtClean="0"/>
              <a:t>Generic</a:t>
            </a:r>
            <a:r>
              <a:rPr lang="fr-FR" b="1" dirty="0" smtClean="0"/>
              <a:t> Instrumentation Module (EGIM)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" y="1954893"/>
            <a:ext cx="2372003" cy="2894694"/>
          </a:xfrm>
          <a:prstGeom prst="rect">
            <a:avLst/>
          </a:prstGeom>
        </p:spPr>
      </p:pic>
      <p:pic>
        <p:nvPicPr>
          <p:cNvPr id="5" name="Immagin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14376" r="6814" b="16065"/>
          <a:stretch/>
        </p:blipFill>
        <p:spPr bwMode="auto">
          <a:xfrm>
            <a:off x="81927" y="79392"/>
            <a:ext cx="2714644" cy="1000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93" y="6080687"/>
            <a:ext cx="1191986" cy="66301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10644" y="1522648"/>
            <a:ext cx="17888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Salinity</a:t>
            </a:r>
            <a:endParaRPr lang="fr-FR" dirty="0" smtClean="0"/>
          </a:p>
          <a:p>
            <a:r>
              <a:rPr lang="fr-FR" dirty="0" err="1" smtClean="0"/>
              <a:t>Dissolved</a:t>
            </a:r>
            <a:r>
              <a:rPr lang="fr-FR" dirty="0" smtClean="0"/>
              <a:t> </a:t>
            </a:r>
            <a:r>
              <a:rPr lang="fr-FR" dirty="0" err="1" smtClean="0"/>
              <a:t>oxygen</a:t>
            </a:r>
            <a:endParaRPr lang="fr-FR" dirty="0" smtClean="0"/>
          </a:p>
          <a:p>
            <a:r>
              <a:rPr lang="fr-FR" dirty="0" err="1" smtClean="0"/>
              <a:t>Turbidity</a:t>
            </a:r>
            <a:endParaRPr lang="fr-FR" dirty="0" smtClean="0"/>
          </a:p>
          <a:p>
            <a:r>
              <a:rPr lang="fr-FR" dirty="0" err="1" smtClean="0"/>
              <a:t>Ocean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 smtClean="0"/>
          </a:p>
          <a:p>
            <a:r>
              <a:rPr lang="fr-FR" dirty="0" smtClean="0"/>
              <a:t>Passive </a:t>
            </a:r>
            <a:r>
              <a:rPr lang="fr-FR" dirty="0" err="1" smtClean="0"/>
              <a:t>acoustics</a:t>
            </a:r>
            <a:endParaRPr lang="fr-FR" dirty="0" smtClean="0"/>
          </a:p>
          <a:p>
            <a:r>
              <a:rPr lang="fr-FR" dirty="0" err="1"/>
              <a:t>Temperature</a:t>
            </a:r>
            <a:endParaRPr lang="fr-FR" dirty="0"/>
          </a:p>
          <a:p>
            <a:r>
              <a:rPr lang="fr-FR" dirty="0" err="1"/>
              <a:t>Precise</a:t>
            </a:r>
            <a:r>
              <a:rPr lang="fr-FR" dirty="0"/>
              <a:t> pressure</a:t>
            </a:r>
          </a:p>
          <a:p>
            <a:r>
              <a:rPr lang="fr-FR" i="1" dirty="0" smtClean="0"/>
              <a:t> </a:t>
            </a:r>
            <a:r>
              <a:rPr lang="fr-FR" sz="1400" i="1" dirty="0" smtClean="0"/>
              <a:t>options:</a:t>
            </a:r>
          </a:p>
          <a:p>
            <a:r>
              <a:rPr lang="fr-FR" sz="1400" i="1" dirty="0" err="1" smtClean="0"/>
              <a:t>Seismic</a:t>
            </a:r>
            <a:r>
              <a:rPr lang="fr-FR" sz="1400" i="1" dirty="0" err="1"/>
              <a:t>s</a:t>
            </a:r>
            <a:endParaRPr lang="fr-FR" sz="1400" i="1" dirty="0" smtClean="0"/>
          </a:p>
          <a:p>
            <a:endParaRPr lang="fr-FR" sz="1400" i="1" dirty="0" smtClean="0"/>
          </a:p>
          <a:p>
            <a:r>
              <a:rPr lang="fr-FR" sz="1400" i="1" dirty="0" smtClean="0"/>
              <a:t>Fluorescence</a:t>
            </a:r>
          </a:p>
          <a:p>
            <a:r>
              <a:rPr lang="fr-FR" sz="1400" i="1" dirty="0"/>
              <a:t>C</a:t>
            </a:r>
            <a:r>
              <a:rPr lang="fr-FR" sz="1400" i="1" dirty="0" smtClean="0"/>
              <a:t>amera</a:t>
            </a:r>
            <a:endParaRPr lang="fr-FR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754759" y="3020866"/>
            <a:ext cx="1712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Temperature</a:t>
            </a:r>
            <a:endParaRPr lang="fr-FR" dirty="0" smtClean="0"/>
          </a:p>
          <a:p>
            <a:r>
              <a:rPr lang="fr-FR" dirty="0" err="1" smtClean="0"/>
              <a:t>Precise</a:t>
            </a:r>
            <a:r>
              <a:rPr lang="fr-FR" dirty="0" smtClean="0"/>
              <a:t> pressure</a:t>
            </a:r>
          </a:p>
          <a:p>
            <a:r>
              <a:rPr lang="fr-FR" dirty="0" err="1" smtClean="0"/>
              <a:t>Seismics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410644" y="1522648"/>
            <a:ext cx="1788888" cy="3555538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59430" y="1500093"/>
            <a:ext cx="1788888" cy="3555538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42441" y="2626317"/>
            <a:ext cx="5872059" cy="6194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86359" y="5144549"/>
            <a:ext cx="355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subsea</a:t>
            </a:r>
            <a:r>
              <a:rPr lang="fr-FR" dirty="0" smtClean="0"/>
              <a:t> </a:t>
            </a:r>
            <a:r>
              <a:rPr lang="fr-FR" dirty="0" err="1" smtClean="0"/>
              <a:t>repeaters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</a:p>
          <a:p>
            <a:r>
              <a:rPr lang="fr-FR" dirty="0" smtClean="0"/>
              <a:t>have </a:t>
            </a:r>
            <a:r>
              <a:rPr lang="fr-FR" b="1" dirty="0" smtClean="0"/>
              <a:t>a SMART </a:t>
            </a:r>
            <a:r>
              <a:rPr lang="fr-FR" b="1" dirty="0" err="1" smtClean="0"/>
              <a:t>cable</a:t>
            </a:r>
            <a:r>
              <a:rPr lang="fr-FR" b="1" dirty="0" smtClean="0"/>
              <a:t> </a:t>
            </a:r>
            <a:r>
              <a:rPr lang="fr-FR" dirty="0" err="1" smtClean="0"/>
              <a:t>device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10243" y="5502729"/>
            <a:ext cx="336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EMSODEV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2016</a:t>
            </a:r>
            <a:endParaRPr lang="fr-FR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R2 BU with remote ear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3967" y="2131157"/>
            <a:ext cx="1443256" cy="5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R2 BU with remote ear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5806" y="4089287"/>
            <a:ext cx="1443256" cy="5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R2 BU with remote ear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9026" y="459941"/>
            <a:ext cx="1443256" cy="5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841283" y="101012"/>
            <a:ext cx="437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objectives/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technologies?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3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5FCB45AE39849B109A7D86B4994DD" ma:contentTypeVersion="1" ma:contentTypeDescription="Create a new document." ma:contentTypeScope="" ma:versionID="c2afccde9f5383d81cfc8458655e820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29ACD1-9702-45B5-91B3-2DF81DBC7B0F}"/>
</file>

<file path=customXml/itemProps2.xml><?xml version="1.0" encoding="utf-8"?>
<ds:datastoreItem xmlns:ds="http://schemas.openxmlformats.org/officeDocument/2006/customXml" ds:itemID="{639C43B9-B57D-4A1B-A44E-5FB0DE156453}"/>
</file>

<file path=customXml/itemProps3.xml><?xml version="1.0" encoding="utf-8"?>
<ds:datastoreItem xmlns:ds="http://schemas.openxmlformats.org/officeDocument/2006/customXml" ds:itemID="{88241170-61B9-4A90-821C-622CEF0CB3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1005</Words>
  <Application>Microsoft Office PowerPoint</Application>
  <PresentationFormat>Affichage à l'écran (4:3)</PresentationFormat>
  <Paragraphs>224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MS PGothic</vt:lpstr>
      <vt:lpstr>MS PGothic</vt:lpstr>
      <vt:lpstr>AppleGothic</vt:lpstr>
      <vt:lpstr>Arial</vt:lpstr>
      <vt:lpstr>Calibri</vt:lpstr>
      <vt:lpstr>Courier New</vt:lpstr>
      <vt:lpstr>DejaVu Sans</vt:lpstr>
      <vt:lpstr>Droid Sans Fallback</vt:lpstr>
      <vt:lpstr>Times New Roman</vt:lpstr>
      <vt:lpstr>Trebuchet MS</vt:lpstr>
      <vt:lpstr>Office Theme</vt:lpstr>
      <vt:lpstr>5th Workshop on "SMART Cable Systems: Latest Developments and Designing the Wet Demonstrator Project"   (Dubai, UAE, 17-18 April 2016)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Environment  Research Infrastructures in Europe</vt:lpstr>
      <vt:lpstr>Environment  Research Infrastructures in Europe</vt:lpstr>
      <vt:lpstr>Présentation PowerPoint</vt:lpstr>
      <vt:lpstr>Can we coordinate data management choices?</vt:lpstr>
      <vt:lpstr>Could we address the cyber-security concerns of the instrumentation system?</vt:lpstr>
      <vt:lpstr>Security Concerns for the submarine cable systems</vt:lpstr>
      <vt:lpstr>Security Concerns for the submarine cable systems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Jean-Francois ROLIN, Ifremer Brest PDG-REM-RDT, </cp:lastModifiedBy>
  <cp:revision>46</cp:revision>
  <dcterms:created xsi:type="dcterms:W3CDTF">2016-02-05T15:38:40Z</dcterms:created>
  <dcterms:modified xsi:type="dcterms:W3CDTF">2016-04-14T15:41:08Z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0x010100A9B5FCB45AE39849B109A7D86B4994DD</vt:lpwstr>
  </property>
</Properties>
</file>