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05" r:id="rId2"/>
    <p:sldId id="314" r:id="rId3"/>
    <p:sldId id="315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</p:sldIdLst>
  <p:sldSz cx="9144000" cy="6858000" type="screen4x3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46" autoAdjust="0"/>
    <p:restoredTop sz="94660"/>
  </p:normalViewPr>
  <p:slideViewPr>
    <p:cSldViewPr snapToGrid="0" snapToObjects="1" showGuides="1">
      <p:cViewPr>
        <p:scale>
          <a:sx n="52" d="100"/>
          <a:sy n="52" d="100"/>
        </p:scale>
        <p:origin x="-1662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7301"/>
    </p:cViewPr>
  </p:sorter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9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43458-52AD-4732-8CDD-1DD0811904F2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9" y="6456617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9C3D32-BE30-4FAD-8B4A-E63DFB82193F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7146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5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926" y="5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933D4-F91A-4EA5-9A61-A67F16632459}" type="datetimeFigureOut">
              <a:rPr lang="en-US" smtClean="0"/>
              <a:pPr/>
              <a:t>4/24/2015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191" y="3228979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6456368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926" y="6456368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5ECFA5-82D6-4FAA-AC71-4FE3398F1523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0427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5ECFA5-82D6-4FAA-AC71-4FE3398F15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0079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506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9944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2459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m2m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3" Type="http://schemas.openxmlformats.org/officeDocument/2006/relationships/image" Target="../media/image18.png"/><Relationship Id="rId21" Type="http://schemas.openxmlformats.org/officeDocument/2006/relationships/image" Target="../media/image35.png"/><Relationship Id="rId7" Type="http://schemas.openxmlformats.org/officeDocument/2006/relationships/image" Target="../media/image22.png"/><Relationship Id="rId12" Type="http://schemas.microsoft.com/office/2007/relationships/hdphoto" Target="../media/hdphoto1.wdp"/><Relationship Id="rId17" Type="http://schemas.openxmlformats.org/officeDocument/2006/relationships/image" Target="../media/image31.png"/><Relationship Id="rId2" Type="http://schemas.openxmlformats.org/officeDocument/2006/relationships/image" Target="../media/image17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29.png"/><Relationship Id="rId10" Type="http://schemas.openxmlformats.org/officeDocument/2006/relationships/image" Target="../media/image25.png"/><Relationship Id="rId19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6.png"/><Relationship Id="rId7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1.png"/><Relationship Id="rId4" Type="http://schemas.microsoft.com/office/2007/relationships/hdphoto" Target="../media/hdphoto1.wdp"/><Relationship Id="rId9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83625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5400" dirty="0">
              <a:solidFill>
                <a:srgbClr val="558ED5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4910596"/>
            <a:ext cx="8229600" cy="7437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5522"/>
            <a:ext cx="8229600" cy="1828800"/>
          </a:xfrm>
        </p:spPr>
        <p:txBody>
          <a:bodyPr>
            <a:noAutofit/>
          </a:bodyPr>
          <a:lstStyle/>
          <a:p>
            <a:r>
              <a:rPr lang="en-US" sz="2800" dirty="0"/>
              <a:t>ITU Workshop on "Future Trust and Knowledge Infrastructure", Phase 1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Geneva, Switzerland, 24 April 2015</a:t>
            </a:r>
            <a:endParaRPr lang="en-US" sz="2400" i="1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451886"/>
            <a:ext cx="8229600" cy="320243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16000" b="1" dirty="0" smtClean="0"/>
              <a:t/>
            </a:r>
            <a:br>
              <a:rPr lang="en-US" sz="16000" b="1" dirty="0" smtClean="0"/>
            </a:br>
            <a:r>
              <a:rPr lang="en-US" sz="12800" b="1" dirty="0" smtClean="0"/>
              <a:t>Session 4 – </a:t>
            </a:r>
            <a:r>
              <a:rPr lang="en-US" sz="12800" b="1" dirty="0" err="1"/>
              <a:t>IoT</a:t>
            </a:r>
            <a:r>
              <a:rPr lang="en-US" sz="12800" b="1" dirty="0"/>
              <a:t> data platform based on oneM2M </a:t>
            </a:r>
            <a:endParaRPr lang="en-US" sz="12800" b="1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12800" b="1" dirty="0"/>
              <a:t/>
            </a:r>
            <a:br>
              <a:rPr lang="en-US" sz="12800" b="1" dirty="0"/>
            </a:br>
            <a:r>
              <a:rPr lang="fr-FR" sz="12800" b="1" dirty="0"/>
              <a:t>Dr. Omar </a:t>
            </a:r>
            <a:r>
              <a:rPr lang="fr-FR" sz="12800" b="1" dirty="0" err="1"/>
              <a:t>Elloumi</a:t>
            </a:r>
            <a:r>
              <a:rPr lang="fr-FR" sz="12800" b="1" dirty="0"/>
              <a:t>, </a:t>
            </a:r>
            <a:endParaRPr lang="fr-FR" sz="12800" b="1" dirty="0" smtClean="0"/>
          </a:p>
          <a:p>
            <a:pPr marL="0" indent="0" algn="ctr">
              <a:spcBef>
                <a:spcPct val="0"/>
              </a:spcBef>
              <a:buNone/>
            </a:pPr>
            <a:r>
              <a:rPr lang="fr-FR" sz="9600" b="1" dirty="0" err="1"/>
              <a:t>Technical</a:t>
            </a:r>
            <a:r>
              <a:rPr lang="fr-FR" sz="9600" b="1" dirty="0"/>
              <a:t> </a:t>
            </a:r>
            <a:r>
              <a:rPr lang="fr-FR" sz="9600" b="1" dirty="0" err="1"/>
              <a:t>Plenary</a:t>
            </a:r>
            <a:r>
              <a:rPr lang="fr-FR" sz="9600" b="1" dirty="0"/>
              <a:t> Chair,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fr-FR" sz="9600" b="1" dirty="0"/>
              <a:t>Alcatel-Lucent (oneM2M </a:t>
            </a:r>
            <a:r>
              <a:rPr lang="fr-FR" sz="9600" b="1" dirty="0" err="1"/>
              <a:t>member</a:t>
            </a:r>
            <a:r>
              <a:rPr lang="fr-FR" sz="9600" b="1" dirty="0"/>
              <a:t>)</a:t>
            </a:r>
            <a:endParaRPr lang="en-US" sz="9600" b="1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9600" b="1" dirty="0"/>
              <a:t>oneM2M </a:t>
            </a:r>
            <a:r>
              <a:rPr lang="en-US" sz="9600" b="1" dirty="0">
                <a:hlinkClick r:id="rId3"/>
              </a:rPr>
              <a:t>www.oneM2M.org</a:t>
            </a:r>
            <a:r>
              <a:rPr lang="en-US" sz="9600" b="1" dirty="0"/>
              <a:t> </a:t>
            </a:r>
          </a:p>
          <a:p>
            <a:pPr marL="0" indent="0" algn="ctr">
              <a:buNone/>
            </a:pPr>
            <a:endParaRPr lang="en-US" sz="16000" b="1" i="1" dirty="0"/>
          </a:p>
          <a:p>
            <a:pPr marL="0" indent="0" algn="ctr">
              <a:buNone/>
            </a:pPr>
            <a:r>
              <a:rPr lang="en-US" sz="16000" b="1" i="1" dirty="0" smtClean="0"/>
              <a:t/>
            </a:r>
            <a:br>
              <a:rPr lang="en-US" sz="16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en-US" b="1" i="1" dirty="0" smtClean="0"/>
              <a:t> </a:t>
            </a:r>
            <a: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US" dirty="0" smtClean="0">
                <a:latin typeface="Calibri" panose="020F0502020204030204" pitchFamily="34" charset="0"/>
                <a:cs typeface="Arial" panose="020B0604020202020204" pitchFamily="34" charset="0"/>
              </a:rPr>
              <a:t>								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41434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e 122"/>
          <p:cNvGrpSpPr/>
          <p:nvPr/>
        </p:nvGrpSpPr>
        <p:grpSpPr>
          <a:xfrm>
            <a:off x="2016286" y="2698080"/>
            <a:ext cx="1377950" cy="915060"/>
            <a:chOff x="7590809" y="2731909"/>
            <a:chExt cx="1377950" cy="915060"/>
          </a:xfrm>
        </p:grpSpPr>
        <p:pic>
          <p:nvPicPr>
            <p:cNvPr id="124" name="Picture 2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042612" y="2731909"/>
              <a:ext cx="474345" cy="643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25" name="Text Box 6"/>
            <p:cNvSpPr txBox="1">
              <a:spLocks noChangeArrowheads="1"/>
            </p:cNvSpPr>
            <p:nvPr/>
          </p:nvSpPr>
          <p:spPr bwMode="auto">
            <a:xfrm>
              <a:off x="7590809" y="3384874"/>
              <a:ext cx="1377950" cy="26209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  <a:t>Patient</a:t>
              </a:r>
              <a:endParaRPr lang="en-US" sz="1000" b="1" dirty="0">
                <a:solidFill>
                  <a:srgbClr val="000000"/>
                </a:solidFill>
                <a:latin typeface="+mj-lt"/>
                <a:ea typeface="ＭＳ Ｐゴシック" pitchFamily="-65" charset="-128"/>
                <a:cs typeface="Arial" pitchFamily="34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0" y="1544738"/>
            <a:ext cx="5699255" cy="4584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" name="Nuage 203"/>
          <p:cNvSpPr/>
          <p:nvPr/>
        </p:nvSpPr>
        <p:spPr>
          <a:xfrm>
            <a:off x="5063844" y="4320000"/>
            <a:ext cx="1440000" cy="1440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2" name="Nuage 201"/>
          <p:cNvSpPr/>
          <p:nvPr/>
        </p:nvSpPr>
        <p:spPr>
          <a:xfrm>
            <a:off x="2626094" y="3600000"/>
            <a:ext cx="1440000" cy="2160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8437" name="Rectangle 3"/>
          <p:cNvSpPr>
            <a:spLocks noChangeArrowheads="1"/>
          </p:cNvSpPr>
          <p:nvPr/>
        </p:nvSpPr>
        <p:spPr bwMode="auto">
          <a:xfrm>
            <a:off x="0" y="757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/>
          </a:p>
        </p:txBody>
      </p:sp>
      <p:sp>
        <p:nvSpPr>
          <p:cNvPr id="74" name="Double flèche horizontale 73"/>
          <p:cNvSpPr/>
          <p:nvPr/>
        </p:nvSpPr>
        <p:spPr>
          <a:xfrm rot="20050811">
            <a:off x="7499114" y="4796386"/>
            <a:ext cx="543464" cy="184271"/>
          </a:xfrm>
          <a:prstGeom prst="left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6" name="Image 115" descr="relay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33990" y="4488248"/>
            <a:ext cx="688860" cy="69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" name="Picture 13" descr="C:\Documents-Nicolas\Documents-Sierra\SWIR AirVantage Offering\Graphic Material\Icons\Librairies\automotive\automotive_operat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8539093" y="4269474"/>
            <a:ext cx="485775" cy="659405"/>
          </a:xfrm>
          <a:prstGeom prst="rect">
            <a:avLst/>
          </a:prstGeom>
          <a:noFill/>
        </p:spPr>
      </p:pic>
      <p:grpSp>
        <p:nvGrpSpPr>
          <p:cNvPr id="25" name="Groupe 24"/>
          <p:cNvGrpSpPr/>
          <p:nvPr/>
        </p:nvGrpSpPr>
        <p:grpSpPr>
          <a:xfrm>
            <a:off x="6439025" y="3518938"/>
            <a:ext cx="1377950" cy="856202"/>
            <a:chOff x="7067528" y="2373326"/>
            <a:chExt cx="1377950" cy="856202"/>
          </a:xfrm>
        </p:grpSpPr>
        <p:sp>
          <p:nvSpPr>
            <p:cNvPr id="108" name="Text Box 6"/>
            <p:cNvSpPr txBox="1">
              <a:spLocks noChangeArrowheads="1"/>
            </p:cNvSpPr>
            <p:nvPr/>
          </p:nvSpPr>
          <p:spPr bwMode="auto">
            <a:xfrm>
              <a:off x="7067528" y="2858670"/>
              <a:ext cx="1377950" cy="37085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  <a:t>E-Health</a:t>
              </a:r>
              <a:b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</a:br>
              <a: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  <a:t>Web-application</a:t>
              </a:r>
              <a:endParaRPr lang="en-US" sz="1000" b="1" dirty="0">
                <a:solidFill>
                  <a:srgbClr val="000000"/>
                </a:solidFill>
                <a:latin typeface="+mj-lt"/>
                <a:ea typeface="ＭＳ Ｐゴシック" pitchFamily="-65" charset="-128"/>
                <a:cs typeface="Arial" pitchFamily="34" charset="0"/>
              </a:endParaRPr>
            </a:p>
          </p:txBody>
        </p:sp>
        <p:grpSp>
          <p:nvGrpSpPr>
            <p:cNvPr id="24" name="Groupe 23"/>
            <p:cNvGrpSpPr/>
            <p:nvPr/>
          </p:nvGrpSpPr>
          <p:grpSpPr>
            <a:xfrm>
              <a:off x="7192057" y="2373326"/>
              <a:ext cx="1192188" cy="636562"/>
              <a:chOff x="7192057" y="2373326"/>
              <a:chExt cx="1192188" cy="636562"/>
            </a:xfrm>
          </p:grpSpPr>
          <p:pic>
            <p:nvPicPr>
              <p:cNvPr id="106" name="Picture 4" descr="C:\Anyware\Pictures\Hosting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192057" y="2380135"/>
                <a:ext cx="780766" cy="50047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</p:pic>
          <p:pic>
            <p:nvPicPr>
              <p:cNvPr id="107" name="Picture 69" descr="db.png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7903765" y="2373326"/>
                <a:ext cx="480480" cy="636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7" name="Picture 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580499" y="2467528"/>
                <a:ext cx="534117" cy="395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30" name="Groupe 29"/>
          <p:cNvGrpSpPr/>
          <p:nvPr/>
        </p:nvGrpSpPr>
        <p:grpSpPr>
          <a:xfrm>
            <a:off x="7778118" y="2286000"/>
            <a:ext cx="1449950" cy="937247"/>
            <a:chOff x="4320000" y="2736000"/>
            <a:chExt cx="1449950" cy="937247"/>
          </a:xfrm>
        </p:grpSpPr>
        <p:pic>
          <p:nvPicPr>
            <p:cNvPr id="133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4320000" y="2988000"/>
              <a:ext cx="704482" cy="685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4" name="Groupe 133"/>
            <p:cNvGrpSpPr/>
            <p:nvPr/>
          </p:nvGrpSpPr>
          <p:grpSpPr>
            <a:xfrm>
              <a:off x="4392000" y="2736000"/>
              <a:ext cx="1377950" cy="932610"/>
              <a:chOff x="7503035" y="5288331"/>
              <a:chExt cx="1377950" cy="932610"/>
            </a:xfrm>
          </p:grpSpPr>
          <p:pic>
            <p:nvPicPr>
              <p:cNvPr id="135" name="Picture 13" descr="C:\Documents-Nicolas\Documents-Sierra\SWIR AirVantage Offering\Graphic Material\Icons\Librairies\automotive\automotive_operator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flipH="1">
                <a:off x="7949123" y="5288331"/>
                <a:ext cx="485775" cy="659405"/>
              </a:xfrm>
              <a:prstGeom prst="rect">
                <a:avLst/>
              </a:prstGeom>
              <a:noFill/>
            </p:spPr>
          </p:pic>
          <p:sp>
            <p:nvSpPr>
              <p:cNvPr id="136" name="Text Box 6"/>
              <p:cNvSpPr txBox="1">
                <a:spLocks noChangeArrowheads="1"/>
              </p:cNvSpPr>
              <p:nvPr/>
            </p:nvSpPr>
            <p:spPr bwMode="auto">
              <a:xfrm>
                <a:off x="7503035" y="5958846"/>
                <a:ext cx="1377950" cy="26209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defRPr/>
                </a:pPr>
                <a:r>
                  <a:rPr lang="en-US" sz="1000" b="1" dirty="0" err="1" smtClean="0">
                    <a:solidFill>
                      <a:srgbClr val="000000"/>
                    </a:solidFill>
                    <a:latin typeface="+mj-lt"/>
                    <a:ea typeface="ＭＳ Ｐゴシック" pitchFamily="-65" charset="-128"/>
                    <a:cs typeface="Arial" pitchFamily="34" charset="0"/>
                  </a:rPr>
                  <a:t>Medicalized</a:t>
                </a:r>
                <a:r>
                  <a:rPr lang="en-US" sz="1000" b="1" dirty="0" smtClean="0">
                    <a:solidFill>
                      <a:srgbClr val="000000"/>
                    </a:solidFill>
                    <a:latin typeface="+mj-lt"/>
                    <a:ea typeface="ＭＳ Ｐゴシック" pitchFamily="-65" charset="-128"/>
                    <a:cs typeface="Arial" pitchFamily="34" charset="0"/>
                  </a:rPr>
                  <a:t> support</a:t>
                </a:r>
                <a:endParaRPr lang="en-US" sz="1000" b="1" dirty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endParaRPr>
              </a:p>
            </p:txBody>
          </p:sp>
        </p:grpSp>
      </p:grpSp>
      <p:sp>
        <p:nvSpPr>
          <p:cNvPr id="137" name="Double flèche horizontale 136"/>
          <p:cNvSpPr/>
          <p:nvPr/>
        </p:nvSpPr>
        <p:spPr>
          <a:xfrm rot="5400000" flipH="1">
            <a:off x="6683937" y="3085333"/>
            <a:ext cx="540000" cy="178750"/>
          </a:xfrm>
          <a:prstGeom prst="left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Double flèche horizontale 137"/>
          <p:cNvSpPr/>
          <p:nvPr/>
        </p:nvSpPr>
        <p:spPr>
          <a:xfrm rot="905717">
            <a:off x="4097704" y="3482036"/>
            <a:ext cx="2340000" cy="178750"/>
          </a:xfrm>
          <a:prstGeom prst="left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Groupe 165"/>
          <p:cNvGrpSpPr/>
          <p:nvPr/>
        </p:nvGrpSpPr>
        <p:grpSpPr>
          <a:xfrm>
            <a:off x="6318000" y="5063770"/>
            <a:ext cx="1620000" cy="756997"/>
            <a:chOff x="6872792" y="5832408"/>
            <a:chExt cx="1620000" cy="756997"/>
          </a:xfrm>
        </p:grpSpPr>
        <p:pic>
          <p:nvPicPr>
            <p:cNvPr id="167" name="Picture 4" descr="C:\Anyware\Pictures\Hostin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68722" y="5839217"/>
              <a:ext cx="780766" cy="50047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</p:pic>
        <p:pic>
          <p:nvPicPr>
            <p:cNvPr id="168" name="Picture 69" descr="db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80430" y="5832408"/>
              <a:ext cx="480480" cy="636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9" name="Text Box 6"/>
            <p:cNvSpPr txBox="1">
              <a:spLocks noChangeArrowheads="1"/>
            </p:cNvSpPr>
            <p:nvPr/>
          </p:nvSpPr>
          <p:spPr bwMode="auto">
            <a:xfrm>
              <a:off x="6872792" y="6332847"/>
              <a:ext cx="1620000" cy="25655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  <a:t>M2M Platform</a:t>
              </a:r>
              <a:endParaRPr lang="en-US" sz="1000" b="1" dirty="0">
                <a:solidFill>
                  <a:srgbClr val="000000"/>
                </a:solidFill>
                <a:latin typeface="+mj-lt"/>
                <a:ea typeface="ＭＳ Ｐゴシック" pitchFamily="-65" charset="-128"/>
                <a:cs typeface="Arial" pitchFamily="34" charset="0"/>
              </a:endParaRPr>
            </a:p>
          </p:txBody>
        </p:sp>
      </p:grpSp>
      <p:grpSp>
        <p:nvGrpSpPr>
          <p:cNvPr id="28706" name="Groupe 28705"/>
          <p:cNvGrpSpPr/>
          <p:nvPr/>
        </p:nvGrpSpPr>
        <p:grpSpPr>
          <a:xfrm>
            <a:off x="1183230" y="3563709"/>
            <a:ext cx="1311720" cy="1137726"/>
            <a:chOff x="1394645" y="3848818"/>
            <a:chExt cx="1311720" cy="1137726"/>
          </a:xfrm>
        </p:grpSpPr>
        <p:sp>
          <p:nvSpPr>
            <p:cNvPr id="157" name="ZoneTexte 156"/>
            <p:cNvSpPr txBox="1"/>
            <p:nvPr/>
          </p:nvSpPr>
          <p:spPr>
            <a:xfrm>
              <a:off x="1446160" y="4555657"/>
              <a:ext cx="10763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Blood Pressure</a:t>
              </a:r>
              <a:br>
                <a:rPr lang="en-US" sz="1100" b="1" dirty="0" smtClean="0"/>
              </a:br>
              <a:r>
                <a:rPr lang="en-US" sz="1100" b="1" dirty="0" smtClean="0"/>
                <a:t>Meter</a:t>
              </a:r>
              <a:endParaRPr lang="en-US" sz="1100" b="1" dirty="0"/>
            </a:p>
          </p:txBody>
        </p:sp>
        <p:grpSp>
          <p:nvGrpSpPr>
            <p:cNvPr id="28705" name="Groupe 28704"/>
            <p:cNvGrpSpPr/>
            <p:nvPr/>
          </p:nvGrpSpPr>
          <p:grpSpPr>
            <a:xfrm>
              <a:off x="1394645" y="3848818"/>
              <a:ext cx="1311720" cy="832422"/>
              <a:chOff x="1394645" y="3848818"/>
              <a:chExt cx="1311720" cy="832422"/>
            </a:xfrm>
          </p:grpSpPr>
          <p:pic>
            <p:nvPicPr>
              <p:cNvPr id="158" name="Picture 5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4645" y="3848818"/>
                <a:ext cx="1243284" cy="8324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70" name="Image 165" descr="communicationGPRS_Right_transp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="" xmlns:a14="http://schemas.microsoft.com/office/drawing/2010/main">
                      <a14:imgLayer r:embed="rId12">
                        <a14:imgEffect>
                          <a14:colorTemperature colorTemp="3000"/>
                        </a14:imgEffect>
                        <a14:imgEffect>
                          <a14:saturation sat="1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 rot="3600000">
                <a:off x="2506125" y="4207929"/>
                <a:ext cx="200200" cy="200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708" name="Groupe 28707"/>
          <p:cNvGrpSpPr/>
          <p:nvPr/>
        </p:nvGrpSpPr>
        <p:grpSpPr>
          <a:xfrm>
            <a:off x="1478124" y="5049162"/>
            <a:ext cx="1228201" cy="1066359"/>
            <a:chOff x="1478124" y="5080449"/>
            <a:chExt cx="1228201" cy="1066359"/>
          </a:xfrm>
        </p:grpSpPr>
        <p:sp>
          <p:nvSpPr>
            <p:cNvPr id="155" name="ZoneTexte 154"/>
            <p:cNvSpPr txBox="1"/>
            <p:nvPr/>
          </p:nvSpPr>
          <p:spPr>
            <a:xfrm>
              <a:off x="1478124" y="5885198"/>
              <a:ext cx="107632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Scales</a:t>
              </a:r>
              <a:endParaRPr lang="en-US" sz="1100" b="1" dirty="0"/>
            </a:p>
          </p:txBody>
        </p:sp>
        <p:grpSp>
          <p:nvGrpSpPr>
            <p:cNvPr id="28707" name="Groupe 28706"/>
            <p:cNvGrpSpPr/>
            <p:nvPr/>
          </p:nvGrpSpPr>
          <p:grpSpPr>
            <a:xfrm>
              <a:off x="1478193" y="5080449"/>
              <a:ext cx="1228132" cy="823283"/>
              <a:chOff x="1478193" y="5080449"/>
              <a:chExt cx="1228132" cy="823283"/>
            </a:xfrm>
          </p:grpSpPr>
          <p:pic>
            <p:nvPicPr>
              <p:cNvPr id="154" name="Picture 4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1478193" y="5080449"/>
                <a:ext cx="1076187" cy="823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72" name="Image 165" descr="communicationGPRS_Right_transp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="" xmlns:a14="http://schemas.microsoft.com/office/drawing/2010/main">
                      <a14:imgLayer r:embed="rId12">
                        <a14:imgEffect>
                          <a14:colorTemperature colorTemp="3000"/>
                        </a14:imgEffect>
                        <a14:imgEffect>
                          <a14:saturation sat="1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320000">
                <a:off x="2506125" y="5173791"/>
                <a:ext cx="200200" cy="200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8709" name="Groupe 28708"/>
          <p:cNvGrpSpPr/>
          <p:nvPr/>
        </p:nvGrpSpPr>
        <p:grpSpPr>
          <a:xfrm>
            <a:off x="2508250" y="4354259"/>
            <a:ext cx="1377950" cy="751141"/>
            <a:chOff x="2626094" y="4696167"/>
            <a:chExt cx="1377950" cy="751141"/>
          </a:xfrm>
        </p:grpSpPr>
        <p:pic>
          <p:nvPicPr>
            <p:cNvPr id="76" name="Picture 8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193444" y="4696167"/>
              <a:ext cx="243247" cy="308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" name="Text Box 6"/>
            <p:cNvSpPr txBox="1">
              <a:spLocks noChangeArrowheads="1"/>
            </p:cNvSpPr>
            <p:nvPr/>
          </p:nvSpPr>
          <p:spPr bwMode="auto">
            <a:xfrm>
              <a:off x="2626094" y="4907308"/>
              <a:ext cx="1377950" cy="54000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000" tIns="46800" rIns="90000" bIns="46800" anchor="ctr" anchorCtr="0"/>
            <a:lstStyle/>
            <a:p>
              <a:pPr algn="ctr">
                <a:defRPr/>
              </a:pPr>
              <a: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  <a:t>Bluetooth Smart</a:t>
              </a:r>
              <a:b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</a:br>
              <a:r>
                <a:rPr lang="en-US" sz="1000" b="1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  <a:t>Network</a:t>
              </a:r>
              <a:endParaRPr lang="en-US" sz="1000" b="1" dirty="0">
                <a:solidFill>
                  <a:srgbClr val="000000"/>
                </a:solidFill>
                <a:latin typeface="+mj-lt"/>
                <a:ea typeface="ＭＳ Ｐゴシック" pitchFamily="-65" charset="-128"/>
                <a:cs typeface="Arial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7612571" y="4233964"/>
            <a:ext cx="1377950" cy="1127382"/>
            <a:chOff x="4302878" y="1616802"/>
            <a:chExt cx="1377950" cy="1127382"/>
          </a:xfrm>
        </p:grpSpPr>
        <p:pic>
          <p:nvPicPr>
            <p:cNvPr id="75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 flipH="1">
              <a:off x="4754306" y="1616802"/>
              <a:ext cx="475094" cy="750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5" name="Text Box 6"/>
            <p:cNvSpPr txBox="1">
              <a:spLocks noChangeArrowheads="1"/>
            </p:cNvSpPr>
            <p:nvPr/>
          </p:nvSpPr>
          <p:spPr bwMode="auto">
            <a:xfrm>
              <a:off x="4302878" y="2373326"/>
              <a:ext cx="1377950" cy="370858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 lIns="90000" tIns="46800" rIns="90000" bIns="46800"/>
            <a:lstStyle/>
            <a:p>
              <a:pPr algn="ctr">
                <a:defRPr/>
              </a:pPr>
              <a:r>
                <a:rPr lang="en-US" sz="1000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  <a:t>Tech support</a:t>
              </a:r>
              <a:br>
                <a:rPr lang="en-US" sz="1000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</a:br>
              <a:r>
                <a:rPr lang="en-US" sz="1000" dirty="0" smtClean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rPr>
                <a:t>Application</a:t>
              </a:r>
              <a:endParaRPr lang="en-US" sz="1000" dirty="0">
                <a:solidFill>
                  <a:srgbClr val="000000"/>
                </a:solidFill>
                <a:latin typeface="+mj-lt"/>
                <a:ea typeface="ＭＳ Ｐゴシック" pitchFamily="-65" charset="-128"/>
                <a:cs typeface="Arial" pitchFamily="34" charset="0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6403025" y="1866597"/>
            <a:ext cx="1449950" cy="937247"/>
            <a:chOff x="4320000" y="2736000"/>
            <a:chExt cx="1449950" cy="937247"/>
          </a:xfrm>
        </p:grpSpPr>
        <p:pic>
          <p:nvPicPr>
            <p:cNvPr id="128" name="Picture 2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 flipH="1">
              <a:off x="4320000" y="2988000"/>
              <a:ext cx="704482" cy="685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27" name="Groupe 126"/>
            <p:cNvGrpSpPr/>
            <p:nvPr/>
          </p:nvGrpSpPr>
          <p:grpSpPr>
            <a:xfrm>
              <a:off x="4392000" y="2736000"/>
              <a:ext cx="1377950" cy="915967"/>
              <a:chOff x="7636882" y="3920122"/>
              <a:chExt cx="1377950" cy="915967"/>
            </a:xfrm>
          </p:grpSpPr>
          <p:pic>
            <p:nvPicPr>
              <p:cNvPr id="129" name="Picture 24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 flipH="1">
                <a:off x="8085827" y="3920122"/>
                <a:ext cx="480060" cy="6496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0" name="Text Box 6"/>
              <p:cNvSpPr txBox="1">
                <a:spLocks noChangeArrowheads="1"/>
              </p:cNvSpPr>
              <p:nvPr/>
            </p:nvSpPr>
            <p:spPr bwMode="auto">
              <a:xfrm>
                <a:off x="7636882" y="4573994"/>
                <a:ext cx="1377950" cy="262095"/>
              </a:xfrm>
              <a:prstGeom prst="rect">
                <a:avLst/>
              </a:prstGeom>
              <a:noFill/>
              <a:ln w="19050">
                <a:noFill/>
                <a:miter lim="800000"/>
                <a:headEnd/>
                <a:tailEnd/>
              </a:ln>
            </p:spPr>
            <p:txBody>
              <a:bodyPr lIns="90000" tIns="46800" rIns="90000" bIns="46800"/>
              <a:lstStyle/>
              <a:p>
                <a:pPr algn="ctr">
                  <a:defRPr/>
                </a:pPr>
                <a:r>
                  <a:rPr lang="en-US" sz="1000" b="1" dirty="0" smtClean="0">
                    <a:solidFill>
                      <a:srgbClr val="000000"/>
                    </a:solidFill>
                    <a:latin typeface="+mj-lt"/>
                    <a:ea typeface="ＭＳ Ｐゴシック" pitchFamily="-65" charset="-128"/>
                    <a:cs typeface="Arial" pitchFamily="34" charset="0"/>
                  </a:rPr>
                  <a:t>Doctor</a:t>
                </a:r>
                <a:endParaRPr lang="en-US" sz="1000" b="1" dirty="0">
                  <a:solidFill>
                    <a:srgbClr val="000000"/>
                  </a:solidFill>
                  <a:latin typeface="+mj-lt"/>
                  <a:ea typeface="ＭＳ Ｐゴシック" pitchFamily="-65" charset="-128"/>
                  <a:cs typeface="Arial" pitchFamily="34" charset="0"/>
                </a:endParaRPr>
              </a:p>
            </p:txBody>
          </p:sp>
        </p:grpSp>
      </p:grpSp>
      <p:sp>
        <p:nvSpPr>
          <p:cNvPr id="193" name="Double flèche horizontale 192"/>
          <p:cNvSpPr/>
          <p:nvPr/>
        </p:nvSpPr>
        <p:spPr>
          <a:xfrm rot="19855129" flipH="1">
            <a:off x="7432951" y="3248029"/>
            <a:ext cx="540000" cy="178750"/>
          </a:xfrm>
          <a:prstGeom prst="left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Double flèche horizontale 194"/>
          <p:cNvSpPr/>
          <p:nvPr/>
        </p:nvSpPr>
        <p:spPr>
          <a:xfrm rot="5400000" flipH="1">
            <a:off x="6683937" y="4591865"/>
            <a:ext cx="540000" cy="178750"/>
          </a:xfrm>
          <a:prstGeom prst="leftRightArrow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Double flèche horizontale 195"/>
          <p:cNvSpPr/>
          <p:nvPr/>
        </p:nvSpPr>
        <p:spPr>
          <a:xfrm rot="1660824">
            <a:off x="2702317" y="3981840"/>
            <a:ext cx="1440000" cy="178750"/>
          </a:xfrm>
          <a:prstGeom prst="left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9" name="Image 165" descr="communicationGPRS_Right_transp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flipH="1">
            <a:off x="6338925" y="4898299"/>
            <a:ext cx="200200" cy="2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" name="Text Box 6"/>
          <p:cNvSpPr txBox="1">
            <a:spLocks noChangeArrowheads="1"/>
          </p:cNvSpPr>
          <p:nvPr/>
        </p:nvSpPr>
        <p:spPr bwMode="auto">
          <a:xfrm>
            <a:off x="5185604" y="5076000"/>
            <a:ext cx="1377950" cy="5400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lIns="90000" tIns="46800" rIns="90000" bIns="46800" anchor="ctr" anchorCtr="0"/>
          <a:lstStyle/>
          <a:p>
            <a:pPr algn="ctr">
              <a:defRPr/>
            </a:pPr>
            <a:r>
              <a:rPr lang="en-US" sz="1000" b="1" dirty="0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Arial" pitchFamily="34" charset="0"/>
              </a:rPr>
              <a:t>Cellular</a:t>
            </a:r>
            <a:br>
              <a:rPr lang="en-US" sz="1000" b="1" dirty="0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Arial" pitchFamily="34" charset="0"/>
              </a:rPr>
            </a:br>
            <a:r>
              <a:rPr lang="en-US" sz="1000" b="1" dirty="0" smtClean="0">
                <a:solidFill>
                  <a:srgbClr val="000000"/>
                </a:solidFill>
                <a:latin typeface="+mj-lt"/>
                <a:ea typeface="ＭＳ Ｐゴシック" pitchFamily="-65" charset="-128"/>
                <a:cs typeface="Arial" pitchFamily="34" charset="0"/>
              </a:rPr>
              <a:t>Network</a:t>
            </a:r>
            <a:endParaRPr lang="en-US" sz="1000" b="1" dirty="0">
              <a:solidFill>
                <a:srgbClr val="000000"/>
              </a:solidFill>
              <a:latin typeface="+mj-lt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205" name="Double flèche horizontale 204"/>
          <p:cNvSpPr/>
          <p:nvPr/>
        </p:nvSpPr>
        <p:spPr>
          <a:xfrm rot="1180149">
            <a:off x="2534328" y="4199529"/>
            <a:ext cx="1440000" cy="178750"/>
          </a:xfrm>
          <a:prstGeom prst="left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Double flèche horizontale 210"/>
          <p:cNvSpPr/>
          <p:nvPr/>
        </p:nvSpPr>
        <p:spPr>
          <a:xfrm rot="20419851" flipV="1">
            <a:off x="2685068" y="4996465"/>
            <a:ext cx="1260000" cy="178750"/>
          </a:xfrm>
          <a:prstGeom prst="leftRightArrow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04175" y="2597456"/>
            <a:ext cx="704482" cy="685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" name="Image 165" descr="communicationGPRS_Right_transp.PNG"/>
          <p:cNvPicPr>
            <a:picLocks noChangeAspect="1"/>
          </p:cNvPicPr>
          <p:nvPr/>
        </p:nvPicPr>
        <p:blipFill>
          <a:blip r:embed="rId11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2">
                    <a14:imgEffect>
                      <a14:colorTemperature colorTemp="3000"/>
                    </a14:imgEffect>
                    <a14:imgEffect>
                      <a14:saturation sat="150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4020000">
            <a:off x="3757236" y="3086527"/>
            <a:ext cx="200200" cy="20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711" name="Groupe 28710"/>
          <p:cNvGrpSpPr/>
          <p:nvPr/>
        </p:nvGrpSpPr>
        <p:grpSpPr>
          <a:xfrm>
            <a:off x="4611339" y="3245313"/>
            <a:ext cx="853810" cy="617962"/>
            <a:chOff x="4611339" y="3256232"/>
            <a:chExt cx="853810" cy="617962"/>
          </a:xfrm>
        </p:grpSpPr>
        <p:pic>
          <p:nvPicPr>
            <p:cNvPr id="214" name="Picture 10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793451" y="3256232"/>
              <a:ext cx="671698" cy="617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8" name="Image 165" descr="communicationGPRS_Right_transp.PNG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colorTemperature colorTemp="3000"/>
                      </a14:imgEffect>
                      <a14:imgEffect>
                        <a14:saturation sat="1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4400000">
              <a:off x="4611379" y="3465073"/>
              <a:ext cx="200200" cy="20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7" name="Groupe 76"/>
          <p:cNvGrpSpPr/>
          <p:nvPr/>
        </p:nvGrpSpPr>
        <p:grpSpPr>
          <a:xfrm>
            <a:off x="2015434" y="3245216"/>
            <a:ext cx="716704" cy="589377"/>
            <a:chOff x="2015434" y="3030873"/>
            <a:chExt cx="716704" cy="589377"/>
          </a:xfrm>
        </p:grpSpPr>
        <p:pic>
          <p:nvPicPr>
            <p:cNvPr id="78" name="Image 165" descr="communicationGPRS_Right_transp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="" xmlns:a14="http://schemas.microsoft.com/office/drawing/2010/main">
                    <a14:imgLayer r:embed="rId12">
                      <a14:imgEffect>
                        <a14:colorTemperature colorTemp="3000"/>
                      </a14:imgEffect>
                      <a14:imgEffect>
                        <a14:saturation sat="1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4560000">
              <a:off x="2531898" y="3420010"/>
              <a:ext cx="200200" cy="20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015434" y="3030873"/>
              <a:ext cx="485204" cy="5657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80" name="Groupe 79"/>
          <p:cNvGrpSpPr/>
          <p:nvPr/>
        </p:nvGrpSpPr>
        <p:grpSpPr>
          <a:xfrm>
            <a:off x="3657600" y="4320572"/>
            <a:ext cx="1847849" cy="1186238"/>
            <a:chOff x="3657600" y="4320572"/>
            <a:chExt cx="1847849" cy="1186238"/>
          </a:xfrm>
        </p:grpSpPr>
        <p:sp>
          <p:nvSpPr>
            <p:cNvPr id="81" name="ZoneTexte 80"/>
            <p:cNvSpPr txBox="1"/>
            <p:nvPr/>
          </p:nvSpPr>
          <p:spPr>
            <a:xfrm>
              <a:off x="3657600" y="4906646"/>
              <a:ext cx="184784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Pill dispenser</a:t>
              </a:r>
              <a:br>
                <a:rPr lang="en-US" sz="1100" b="1" dirty="0" smtClean="0"/>
              </a:br>
              <a:r>
                <a:rPr lang="en-US" sz="1100" b="1" dirty="0" smtClean="0"/>
                <a:t>with integrated</a:t>
              </a:r>
              <a:br>
                <a:rPr lang="en-US" sz="1100" b="1" dirty="0" smtClean="0"/>
              </a:br>
              <a:r>
                <a:rPr lang="en-US" sz="1100" b="1" dirty="0" smtClean="0"/>
                <a:t>comm. gateway</a:t>
              </a:r>
            </a:p>
          </p:txBody>
        </p:sp>
        <p:grpSp>
          <p:nvGrpSpPr>
            <p:cNvPr id="82" name="Groupe 81"/>
            <p:cNvGrpSpPr/>
            <p:nvPr/>
          </p:nvGrpSpPr>
          <p:grpSpPr>
            <a:xfrm>
              <a:off x="4091914" y="4320572"/>
              <a:ext cx="1204158" cy="702468"/>
              <a:chOff x="4025242" y="5203505"/>
              <a:chExt cx="1204158" cy="702468"/>
            </a:xfrm>
          </p:grpSpPr>
          <p:grpSp>
            <p:nvGrpSpPr>
              <p:cNvPr id="83" name="Groupe 82"/>
              <p:cNvGrpSpPr/>
              <p:nvPr/>
            </p:nvGrpSpPr>
            <p:grpSpPr>
              <a:xfrm>
                <a:off x="4146522" y="5203505"/>
                <a:ext cx="1082878" cy="702468"/>
                <a:chOff x="4146522" y="2208588"/>
                <a:chExt cx="1082878" cy="702468"/>
              </a:xfrm>
            </p:grpSpPr>
            <p:pic>
              <p:nvPicPr>
                <p:cNvPr id="85" name="Image 165" descr="communicationGPRS_Right_transp.PNG"/>
                <p:cNvPicPr>
                  <a:picLocks noChangeAspect="1"/>
                </p:cNvPicPr>
                <p:nvPr/>
              </p:nvPicPr>
              <p:blipFill>
                <a:blip r:embed="rId17" cstate="print"/>
                <a:srcRect/>
                <a:stretch>
                  <a:fillRect/>
                </a:stretch>
              </p:blipFill>
              <p:spPr bwMode="auto">
                <a:xfrm>
                  <a:off x="5029200" y="2208588"/>
                  <a:ext cx="200200" cy="2002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86" name="Groupe 85"/>
                <p:cNvGrpSpPr/>
                <p:nvPr/>
              </p:nvGrpSpPr>
              <p:grpSpPr>
                <a:xfrm>
                  <a:off x="4146522" y="2258612"/>
                  <a:ext cx="870005" cy="652444"/>
                  <a:chOff x="1938336" y="2560181"/>
                  <a:chExt cx="870005" cy="652444"/>
                </a:xfrm>
              </p:grpSpPr>
              <p:pic>
                <p:nvPicPr>
                  <p:cNvPr id="87" name="Picture 3"/>
                  <p:cNvPicPr>
                    <a:picLocks noChangeAspect="1" noChangeArrowheads="1"/>
                  </p:cNvPicPr>
                  <p:nvPr/>
                </p:nvPicPr>
                <p:blipFill>
                  <a:blip r:embed="rId20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938336" y="2590673"/>
                    <a:ext cx="856366" cy="62195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8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1" cstate="print">
                    <a:extLst>
                      <a:ext uri="{28A0092B-C50C-407E-A947-70E740481C1C}">
                        <a14:useLocalDpi xmlns=""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047481" y="2560181"/>
                    <a:ext cx="760860" cy="3851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</p:grpSp>
          <p:pic>
            <p:nvPicPr>
              <p:cNvPr id="84" name="Image 165" descr="communicationGPRS_Right_transp.PNG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="" xmlns:a14="http://schemas.microsoft.com/office/drawing/2010/main">
                      <a14:imgLayer r:embed="rId12">
                        <a14:imgEffect>
                          <a14:colorTemperature colorTemp="3000"/>
                        </a14:imgEffect>
                        <a14:imgEffect>
                          <a14:saturation sat="1500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0280000" flipH="1">
                <a:off x="4025242" y="5220677"/>
                <a:ext cx="200200" cy="200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Scenario – E-Health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885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Espace réservé du contenu 2"/>
          <p:cNvSpPr>
            <a:spLocks noGrp="1"/>
          </p:cNvSpPr>
          <p:nvPr>
            <p:ph idx="1"/>
          </p:nvPr>
        </p:nvSpPr>
        <p:spPr>
          <a:xfrm>
            <a:off x="498475" y="1525588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IP-based, but interworks with specific IP and non IP technologies in the M2M Area networks</a:t>
            </a:r>
          </a:p>
          <a:p>
            <a:r>
              <a:rPr lang="en-US" sz="2000" dirty="0" err="1" smtClean="0"/>
              <a:t>RESTful</a:t>
            </a:r>
            <a:r>
              <a:rPr lang="en-US" sz="2000" dirty="0" smtClean="0"/>
              <a:t> resource oriented APIs, resources are representations of devices, applications, things and related descriptions, etc.</a:t>
            </a:r>
          </a:p>
          <a:p>
            <a:r>
              <a:rPr lang="en-US" sz="2000" dirty="0" smtClean="0"/>
              <a:t>Distributed intelligence (device, gateway, edge, cloud)</a:t>
            </a:r>
          </a:p>
          <a:p>
            <a:r>
              <a:rPr lang="en-US" sz="2000" dirty="0" smtClean="0"/>
              <a:t>Reuse of existing device management frameworks</a:t>
            </a:r>
          </a:p>
          <a:p>
            <a:r>
              <a:rPr lang="en-US" sz="2000" dirty="0" smtClean="0"/>
              <a:t>Reuse of existing data exchange protocols</a:t>
            </a:r>
          </a:p>
          <a:p>
            <a:r>
              <a:rPr lang="en-US" sz="2000" dirty="0" smtClean="0"/>
              <a:t>Reuse of existing security</a:t>
            </a:r>
          </a:p>
          <a:p>
            <a:r>
              <a:rPr lang="en-US" sz="2000" dirty="0" smtClean="0"/>
              <a:t>Reuse of underlying network capabilities such as location, triggering, etc.</a:t>
            </a:r>
          </a:p>
          <a:p>
            <a:r>
              <a:rPr lang="en-US" sz="2000" dirty="0" smtClean="0"/>
              <a:t>Resource access control policies allows many to many communications framework</a:t>
            </a:r>
          </a:p>
          <a:p>
            <a:r>
              <a:rPr lang="en-US" sz="2000" dirty="0" smtClean="0"/>
              <a:t>Future proof – ready to add semantics support</a:t>
            </a:r>
          </a:p>
          <a:p>
            <a:r>
              <a:rPr lang="en-US" sz="2000" dirty="0" smtClean="0"/>
              <a:t>No mandated implementation (Database choice, intelligence location, etc.)</a:t>
            </a: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Design </a:t>
            </a:r>
            <a:r>
              <a:rPr lang="fr-FR" dirty="0" err="1" smtClean="0"/>
              <a:t>principles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59666" y="2816975"/>
            <a:ext cx="1913242" cy="302757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5346" y="2816975"/>
            <a:ext cx="2353652" cy="302757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1379" y="3788051"/>
            <a:ext cx="1913242" cy="20565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8" name="Groupe 57"/>
          <p:cNvGrpSpPr/>
          <p:nvPr/>
        </p:nvGrpSpPr>
        <p:grpSpPr>
          <a:xfrm>
            <a:off x="1478193" y="3823866"/>
            <a:ext cx="1228132" cy="823283"/>
            <a:chOff x="1478193" y="5080449"/>
            <a:chExt cx="1228132" cy="823283"/>
          </a:xfrm>
        </p:grpSpPr>
        <p:pic>
          <p:nvPicPr>
            <p:cNvPr id="5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78193" y="5080449"/>
              <a:ext cx="1076187" cy="823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Image 165" descr="communicationGPRS_Right_transp.PN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colorTemperature colorTemp="3000"/>
                      </a14:imgEffect>
                      <a14:imgEffect>
                        <a14:saturation sat="1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1320000">
              <a:off x="2506125" y="5173791"/>
              <a:ext cx="200200" cy="20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8" name="Groupe 67"/>
          <p:cNvGrpSpPr/>
          <p:nvPr/>
        </p:nvGrpSpPr>
        <p:grpSpPr>
          <a:xfrm>
            <a:off x="4091914" y="3808508"/>
            <a:ext cx="1204158" cy="702468"/>
            <a:chOff x="4025242" y="5203505"/>
            <a:chExt cx="1204158" cy="702468"/>
          </a:xfrm>
        </p:grpSpPr>
        <p:grpSp>
          <p:nvGrpSpPr>
            <p:cNvPr id="69" name="Groupe 68"/>
            <p:cNvGrpSpPr/>
            <p:nvPr/>
          </p:nvGrpSpPr>
          <p:grpSpPr>
            <a:xfrm>
              <a:off x="4146522" y="5203505"/>
              <a:ext cx="1082878" cy="702468"/>
              <a:chOff x="4146522" y="2208588"/>
              <a:chExt cx="1082878" cy="702468"/>
            </a:xfrm>
          </p:grpSpPr>
          <p:pic>
            <p:nvPicPr>
              <p:cNvPr id="71" name="Image 165" descr="communicationGPRS_Right_transp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029200" y="2208588"/>
                <a:ext cx="200200" cy="200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72" name="Groupe 71"/>
              <p:cNvGrpSpPr/>
              <p:nvPr/>
            </p:nvGrpSpPr>
            <p:grpSpPr>
              <a:xfrm>
                <a:off x="4146522" y="2258612"/>
                <a:ext cx="870005" cy="652444"/>
                <a:chOff x="1938336" y="2560181"/>
                <a:chExt cx="870005" cy="652444"/>
              </a:xfrm>
            </p:grpSpPr>
            <p:pic>
              <p:nvPicPr>
                <p:cNvPr id="73" name="Picture 3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38336" y="2590673"/>
                  <a:ext cx="856366" cy="62195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4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7481" y="2560181"/>
                  <a:ext cx="760860" cy="38514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pic>
          <p:nvPicPr>
            <p:cNvPr id="70" name="Image 165" descr="communicationGPRS_Right_transp.PN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="" xmlns:a14="http://schemas.microsoft.com/office/drawing/2010/main">
                    <a14:imgLayer r:embed="rId4">
                      <a14:imgEffect>
                        <a14:colorTemperature colorTemp="3000"/>
                      </a14:imgEffect>
                      <a14:imgEffect>
                        <a14:saturation sat="15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 rot="20280000" flipH="1">
              <a:off x="4025242" y="5220677"/>
              <a:ext cx="200200" cy="20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0" name="Groupe 79"/>
          <p:cNvGrpSpPr/>
          <p:nvPr/>
        </p:nvGrpSpPr>
        <p:grpSpPr>
          <a:xfrm>
            <a:off x="6338925" y="3929035"/>
            <a:ext cx="1367193" cy="802033"/>
            <a:chOff x="6338925" y="4898299"/>
            <a:chExt cx="1367193" cy="802033"/>
          </a:xfrm>
        </p:grpSpPr>
        <p:grpSp>
          <p:nvGrpSpPr>
            <p:cNvPr id="81" name="Groupe 80"/>
            <p:cNvGrpSpPr/>
            <p:nvPr/>
          </p:nvGrpSpPr>
          <p:grpSpPr>
            <a:xfrm>
              <a:off x="6513930" y="5063770"/>
              <a:ext cx="1192188" cy="636562"/>
              <a:chOff x="7068722" y="5832408"/>
              <a:chExt cx="1192188" cy="636562"/>
            </a:xfrm>
          </p:grpSpPr>
          <p:pic>
            <p:nvPicPr>
              <p:cNvPr id="83" name="Picture 4" descr="C:\Anyware\Pictures\Hosting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068722" y="5839217"/>
                <a:ext cx="780766" cy="500478"/>
              </a:xfrm>
              <a:prstGeom prst="rect">
                <a:avLst/>
              </a:prstGeom>
              <a:noFill/>
              <a:ln w="6350">
                <a:noFill/>
                <a:miter lim="800000"/>
                <a:headEnd/>
                <a:tailEnd/>
              </a:ln>
            </p:spPr>
          </p:pic>
          <p:pic>
            <p:nvPicPr>
              <p:cNvPr id="84" name="Picture 69" descr="db.png"/>
              <p:cNvPicPr>
                <a:picLocks noChangeAspect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7780430" y="5832408"/>
                <a:ext cx="480480" cy="636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" name="Image 165" descr="communicationGPRS_Right_transp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6338925" y="4898299"/>
              <a:ext cx="200200" cy="20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Nuage 10"/>
          <p:cNvSpPr/>
          <p:nvPr/>
        </p:nvSpPr>
        <p:spPr>
          <a:xfrm>
            <a:off x="4572172" y="4724051"/>
            <a:ext cx="3240000" cy="936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  Underlying</a:t>
            </a:r>
            <a:b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  Network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Nuage 11"/>
          <p:cNvSpPr/>
          <p:nvPr/>
        </p:nvSpPr>
        <p:spPr>
          <a:xfrm>
            <a:off x="1332000" y="4724051"/>
            <a:ext cx="3240000" cy="936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        Underlying</a:t>
            </a:r>
            <a:b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        Network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1476000" y="2996052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ounded Rectangle 6"/>
          <p:cNvSpPr/>
          <p:nvPr/>
        </p:nvSpPr>
        <p:spPr>
          <a:xfrm>
            <a:off x="1512000" y="3032052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7" name="Rounded Rectangle 6"/>
          <p:cNvSpPr/>
          <p:nvPr/>
        </p:nvSpPr>
        <p:spPr>
          <a:xfrm>
            <a:off x="1548000" y="3068052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AE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9" name="Rounded Rectangle 6"/>
          <p:cNvSpPr/>
          <p:nvPr/>
        </p:nvSpPr>
        <p:spPr>
          <a:xfrm>
            <a:off x="1440900" y="4940052"/>
            <a:ext cx="1152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NSE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2" name="Rounded Rectangle 6"/>
          <p:cNvSpPr/>
          <p:nvPr/>
        </p:nvSpPr>
        <p:spPr>
          <a:xfrm>
            <a:off x="4032114" y="2996052"/>
            <a:ext cx="936000" cy="504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ounded Rectangle 6"/>
          <p:cNvSpPr/>
          <p:nvPr/>
        </p:nvSpPr>
        <p:spPr>
          <a:xfrm>
            <a:off x="4068114" y="3032052"/>
            <a:ext cx="936000" cy="504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ounded Rectangle 6"/>
          <p:cNvSpPr/>
          <p:nvPr/>
        </p:nvSpPr>
        <p:spPr>
          <a:xfrm>
            <a:off x="4104114" y="3068052"/>
            <a:ext cx="936000" cy="504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AE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6" name="Rounded Rectangle 6"/>
          <p:cNvSpPr/>
          <p:nvPr/>
        </p:nvSpPr>
        <p:spPr>
          <a:xfrm>
            <a:off x="3456000" y="4940052"/>
            <a:ext cx="1008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NSE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2" name="Rounded Rectangle 6"/>
          <p:cNvSpPr/>
          <p:nvPr/>
        </p:nvSpPr>
        <p:spPr>
          <a:xfrm>
            <a:off x="6552000" y="4940052"/>
            <a:ext cx="1152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NSE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Rounded Rectangle 6"/>
          <p:cNvSpPr/>
          <p:nvPr/>
        </p:nvSpPr>
        <p:spPr>
          <a:xfrm>
            <a:off x="4680000" y="4940052"/>
            <a:ext cx="1008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NSE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059666" y="5629108"/>
            <a:ext cx="1913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Application Service Node</a:t>
            </a:r>
            <a:endParaRPr lang="en-US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3395346" y="5629108"/>
            <a:ext cx="2353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Middle Node</a:t>
            </a:r>
            <a:endParaRPr lang="en-US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6171379" y="5629109"/>
            <a:ext cx="1913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Infrastructure Node</a:t>
            </a:r>
            <a:endParaRPr lang="en-US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67650" y="2996052"/>
            <a:ext cx="12643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1400" dirty="0" smtClean="0"/>
              <a:t>Application</a:t>
            </a:r>
            <a:br>
              <a:rPr lang="en-US" sz="1400" dirty="0" smtClean="0"/>
            </a:br>
            <a:r>
              <a:rPr lang="en-US" sz="1400" dirty="0" smtClean="0"/>
              <a:t>Layer</a:t>
            </a:r>
            <a:endParaRPr lang="en-US" sz="1400" dirty="0"/>
          </a:p>
        </p:txBody>
      </p:sp>
      <p:sp>
        <p:nvSpPr>
          <p:cNvPr id="42" name="ZoneTexte 41"/>
          <p:cNvSpPr txBox="1"/>
          <p:nvPr/>
        </p:nvSpPr>
        <p:spPr>
          <a:xfrm>
            <a:off x="67650" y="4868886"/>
            <a:ext cx="12643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1400" dirty="0" smtClean="0"/>
              <a:t>Network</a:t>
            </a:r>
            <a:br>
              <a:rPr lang="en-US" sz="1400" dirty="0" smtClean="0"/>
            </a:br>
            <a:r>
              <a:rPr lang="en-US" sz="1400" dirty="0" smtClean="0"/>
              <a:t>Layer</a:t>
            </a:r>
            <a:endParaRPr lang="en-US" sz="1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Architecture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28" name="Rounded Rectangle 6"/>
          <p:cNvSpPr/>
          <p:nvPr/>
        </p:nvSpPr>
        <p:spPr>
          <a:xfrm>
            <a:off x="6588000" y="2996052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ounded Rectangle 6"/>
          <p:cNvSpPr/>
          <p:nvPr/>
        </p:nvSpPr>
        <p:spPr>
          <a:xfrm>
            <a:off x="6624000" y="3032052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 smtClean="0">
                <a:solidFill>
                  <a:srgbClr val="FFFFFF"/>
                </a:solidFill>
                <a:cs typeface="Arial" pitchFamily="34" charset="0"/>
              </a:rPr>
              <a:t>AE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8" name="ZoneTexte 87"/>
          <p:cNvSpPr txBox="1"/>
          <p:nvPr/>
        </p:nvSpPr>
        <p:spPr>
          <a:xfrm>
            <a:off x="216172" y="599993"/>
            <a:ext cx="8712000" cy="1721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hangingPunct="0">
              <a:spcAft>
                <a:spcPts val="600"/>
              </a:spcAft>
              <a:tabLst>
                <a:tab pos="1887538" algn="l"/>
              </a:tabLst>
            </a:pPr>
            <a:endParaRPr lang="en-US" sz="1400" b="1" dirty="0" smtClean="0"/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endParaRPr lang="en-US" sz="1400" b="1" dirty="0"/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 smtClean="0"/>
              <a:t>Application Entity</a:t>
            </a:r>
            <a:r>
              <a:rPr lang="en-US" sz="1400" dirty="0"/>
              <a:t>	</a:t>
            </a:r>
            <a:r>
              <a:rPr lang="en-US" sz="1400" dirty="0" smtClean="0"/>
              <a:t>Provides application logic for the end-to-end M2M solutions</a:t>
            </a:r>
          </a:p>
          <a:p>
            <a:pPr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 smtClean="0"/>
              <a:t>Network </a:t>
            </a:r>
            <a:r>
              <a:rPr lang="en-US" sz="1400" b="1" dirty="0"/>
              <a:t>Services </a:t>
            </a:r>
            <a:r>
              <a:rPr lang="en-US" sz="1400" b="1" dirty="0" smtClean="0"/>
              <a:t>Entity</a:t>
            </a:r>
            <a:r>
              <a:rPr lang="en-US" sz="1400" dirty="0" smtClean="0"/>
              <a:t>	Provides </a:t>
            </a:r>
            <a:r>
              <a:rPr lang="en-US" sz="1400" dirty="0"/>
              <a:t>services to the CSEs besides the pure data </a:t>
            </a:r>
            <a:r>
              <a:rPr lang="en-US" sz="1400" dirty="0" smtClean="0"/>
              <a:t>transport</a:t>
            </a:r>
            <a:endParaRPr lang="en-US" sz="1400" dirty="0"/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 smtClean="0"/>
              <a:t>Node	</a:t>
            </a:r>
            <a:r>
              <a:rPr lang="en-US" sz="1400" dirty="0" smtClean="0"/>
              <a:t>Logical </a:t>
            </a:r>
            <a:r>
              <a:rPr lang="en-US" sz="1400" dirty="0"/>
              <a:t>equivalent of a physical (or possibly virtualized, especially on the server side) device</a:t>
            </a:r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4934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/>
          <p:cNvSpPr/>
          <p:nvPr/>
        </p:nvSpPr>
        <p:spPr>
          <a:xfrm>
            <a:off x="8183680" y="3806339"/>
            <a:ext cx="796478" cy="20565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059666" y="2835263"/>
            <a:ext cx="1913242" cy="302757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5346" y="2835263"/>
            <a:ext cx="2353652" cy="302757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171379" y="3806339"/>
            <a:ext cx="1913242" cy="205650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67650" y="4729949"/>
            <a:ext cx="823284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67650" y="3806340"/>
            <a:ext cx="8232845" cy="0"/>
          </a:xfrm>
          <a:prstGeom prst="line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Nuage 10"/>
          <p:cNvSpPr/>
          <p:nvPr/>
        </p:nvSpPr>
        <p:spPr>
          <a:xfrm>
            <a:off x="4572172" y="4742339"/>
            <a:ext cx="3240000" cy="936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  Underlying</a:t>
            </a:r>
            <a:b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  Network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Nuage 11"/>
          <p:cNvSpPr/>
          <p:nvPr/>
        </p:nvSpPr>
        <p:spPr>
          <a:xfrm>
            <a:off x="1332000" y="4742339"/>
            <a:ext cx="3240000" cy="936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        Underlying</a:t>
            </a:r>
            <a:b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1200" dirty="0" smtClean="0">
                <a:solidFill>
                  <a:schemeClr val="accent4">
                    <a:lumMod val="75000"/>
                  </a:schemeClr>
                </a:solidFill>
              </a:rPr>
              <a:t>         Network</a:t>
            </a:r>
            <a:endParaRPr 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1476000" y="3014340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4" name="Rounded Rectangle 6"/>
          <p:cNvSpPr/>
          <p:nvPr/>
        </p:nvSpPr>
        <p:spPr>
          <a:xfrm>
            <a:off x="1512000" y="3050340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6" name="Rounded Rectangle 6"/>
          <p:cNvSpPr/>
          <p:nvPr/>
        </p:nvSpPr>
        <p:spPr>
          <a:xfrm>
            <a:off x="1440000" y="4022340"/>
            <a:ext cx="1152000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17" name="Rounded Rectangle 6"/>
          <p:cNvSpPr/>
          <p:nvPr/>
        </p:nvSpPr>
        <p:spPr>
          <a:xfrm>
            <a:off x="1548000" y="3086340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AE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8" name="Connecteur droit avec flèche 17"/>
          <p:cNvCxnSpPr>
            <a:stCxn id="16" idx="0"/>
            <a:endCxn id="17" idx="2"/>
          </p:cNvCxnSpPr>
          <p:nvPr/>
        </p:nvCxnSpPr>
        <p:spPr>
          <a:xfrm flipV="1">
            <a:off x="2016000" y="3590340"/>
            <a:ext cx="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6"/>
          <p:cNvSpPr/>
          <p:nvPr/>
        </p:nvSpPr>
        <p:spPr>
          <a:xfrm>
            <a:off x="1440900" y="4958340"/>
            <a:ext cx="1152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NSE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20" name="Connecteur droit avec flèche 19"/>
          <p:cNvCxnSpPr>
            <a:stCxn id="19" idx="0"/>
            <a:endCxn id="16" idx="2"/>
          </p:cNvCxnSpPr>
          <p:nvPr/>
        </p:nvCxnSpPr>
        <p:spPr>
          <a:xfrm flipH="1" flipV="1">
            <a:off x="2016000" y="4526340"/>
            <a:ext cx="90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6"/>
          <p:cNvSpPr/>
          <p:nvPr/>
        </p:nvSpPr>
        <p:spPr>
          <a:xfrm>
            <a:off x="3996000" y="4022340"/>
            <a:ext cx="1152000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22" name="Rounded Rectangle 6"/>
          <p:cNvSpPr/>
          <p:nvPr/>
        </p:nvSpPr>
        <p:spPr>
          <a:xfrm>
            <a:off x="4032114" y="3014340"/>
            <a:ext cx="936000" cy="504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3" name="Rounded Rectangle 6"/>
          <p:cNvSpPr/>
          <p:nvPr/>
        </p:nvSpPr>
        <p:spPr>
          <a:xfrm>
            <a:off x="4068114" y="3050340"/>
            <a:ext cx="936000" cy="504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4" name="Rounded Rectangle 6"/>
          <p:cNvSpPr/>
          <p:nvPr/>
        </p:nvSpPr>
        <p:spPr>
          <a:xfrm>
            <a:off x="4104114" y="3086340"/>
            <a:ext cx="936000" cy="504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AE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25" name="Connecteur droit avec flèche 24"/>
          <p:cNvCxnSpPr>
            <a:stCxn id="21" idx="0"/>
            <a:endCxn id="24" idx="2"/>
          </p:cNvCxnSpPr>
          <p:nvPr/>
        </p:nvCxnSpPr>
        <p:spPr>
          <a:xfrm flipV="1">
            <a:off x="4572000" y="3590340"/>
            <a:ext cx="114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6"/>
          <p:cNvSpPr/>
          <p:nvPr/>
        </p:nvSpPr>
        <p:spPr>
          <a:xfrm>
            <a:off x="3456000" y="4958340"/>
            <a:ext cx="1008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NSE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7" name="Rounded Rectangle 6"/>
          <p:cNvSpPr/>
          <p:nvPr/>
        </p:nvSpPr>
        <p:spPr>
          <a:xfrm>
            <a:off x="6552000" y="4022340"/>
            <a:ext cx="1152000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28" name="Rounded Rectangle 6"/>
          <p:cNvSpPr/>
          <p:nvPr/>
        </p:nvSpPr>
        <p:spPr>
          <a:xfrm>
            <a:off x="6588000" y="3014340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29" name="Rounded Rectangle 6"/>
          <p:cNvSpPr/>
          <p:nvPr/>
        </p:nvSpPr>
        <p:spPr>
          <a:xfrm>
            <a:off x="6624000" y="3050340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0" name="Rounded Rectangle 6"/>
          <p:cNvSpPr/>
          <p:nvPr/>
        </p:nvSpPr>
        <p:spPr>
          <a:xfrm>
            <a:off x="6660000" y="3086340"/>
            <a:ext cx="936000" cy="504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AE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31" name="Connecteur droit avec flèche 30"/>
          <p:cNvCxnSpPr>
            <a:stCxn id="27" idx="0"/>
            <a:endCxn id="30" idx="2"/>
          </p:cNvCxnSpPr>
          <p:nvPr/>
        </p:nvCxnSpPr>
        <p:spPr>
          <a:xfrm flipV="1">
            <a:off x="7128000" y="3590340"/>
            <a:ext cx="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6"/>
          <p:cNvSpPr/>
          <p:nvPr/>
        </p:nvSpPr>
        <p:spPr>
          <a:xfrm>
            <a:off x="6552000" y="4958340"/>
            <a:ext cx="1152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NSE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33" name="Connecteur droit avec flèche 32"/>
          <p:cNvCxnSpPr>
            <a:stCxn id="32" idx="0"/>
            <a:endCxn id="27" idx="2"/>
          </p:cNvCxnSpPr>
          <p:nvPr/>
        </p:nvCxnSpPr>
        <p:spPr>
          <a:xfrm flipV="1">
            <a:off x="7128000" y="4526340"/>
            <a:ext cx="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 flipV="1">
            <a:off x="4912860" y="4526340"/>
            <a:ext cx="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 flipV="1">
            <a:off x="4226966" y="4526340"/>
            <a:ext cx="0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ounded Rectangle 6"/>
          <p:cNvSpPr/>
          <p:nvPr/>
        </p:nvSpPr>
        <p:spPr>
          <a:xfrm>
            <a:off x="4680000" y="4958340"/>
            <a:ext cx="1008000" cy="504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NSE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1059666" y="5647396"/>
            <a:ext cx="1913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Application Service Node</a:t>
            </a:r>
            <a:endParaRPr lang="en-US" sz="14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3395346" y="5647396"/>
            <a:ext cx="235365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Middle Node</a:t>
            </a:r>
            <a:endParaRPr lang="en-US" sz="14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6171379" y="5647397"/>
            <a:ext cx="191324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Infrastructure Node</a:t>
            </a:r>
            <a:endParaRPr lang="en-US" sz="1400" b="1" dirty="0"/>
          </a:p>
        </p:txBody>
      </p:sp>
      <p:sp>
        <p:nvSpPr>
          <p:cNvPr id="40" name="ZoneTexte 39"/>
          <p:cNvSpPr txBox="1"/>
          <p:nvPr/>
        </p:nvSpPr>
        <p:spPr>
          <a:xfrm>
            <a:off x="67650" y="3014340"/>
            <a:ext cx="12643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1400" dirty="0" smtClean="0"/>
              <a:t>Application</a:t>
            </a:r>
            <a:br>
              <a:rPr lang="en-US" sz="1400" dirty="0" smtClean="0"/>
            </a:br>
            <a:r>
              <a:rPr lang="en-US" sz="1400" dirty="0" smtClean="0"/>
              <a:t>Layer</a:t>
            </a:r>
            <a:endParaRPr lang="en-US" sz="1400" dirty="0"/>
          </a:p>
        </p:txBody>
      </p:sp>
      <p:sp>
        <p:nvSpPr>
          <p:cNvPr id="41" name="ZoneTexte 40"/>
          <p:cNvSpPr txBox="1"/>
          <p:nvPr/>
        </p:nvSpPr>
        <p:spPr>
          <a:xfrm>
            <a:off x="67650" y="3951174"/>
            <a:ext cx="12643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1400" dirty="0" smtClean="0"/>
              <a:t>Service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 smtClean="0"/>
              <a:t>Layer</a:t>
            </a:r>
            <a:endParaRPr lang="en-US" dirty="0"/>
          </a:p>
        </p:txBody>
      </p:sp>
      <p:sp>
        <p:nvSpPr>
          <p:cNvPr id="42" name="ZoneTexte 41"/>
          <p:cNvSpPr txBox="1"/>
          <p:nvPr/>
        </p:nvSpPr>
        <p:spPr>
          <a:xfrm>
            <a:off x="67650" y="4887174"/>
            <a:ext cx="126435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36000" rIns="36000" rtlCol="0" anchor="ctr" anchorCtr="0">
            <a:noAutofit/>
          </a:bodyPr>
          <a:lstStyle/>
          <a:p>
            <a:pPr algn="ctr"/>
            <a:r>
              <a:rPr lang="en-US" sz="1400" dirty="0" smtClean="0"/>
              <a:t>Network</a:t>
            </a:r>
            <a:br>
              <a:rPr lang="en-US" sz="1400" dirty="0" smtClean="0"/>
            </a:br>
            <a:r>
              <a:rPr lang="en-US" sz="1400" dirty="0" smtClean="0"/>
              <a:t>Layer</a:t>
            </a:r>
            <a:endParaRPr lang="en-US" sz="1400" dirty="0"/>
          </a:p>
        </p:txBody>
      </p:sp>
      <p:sp>
        <p:nvSpPr>
          <p:cNvPr id="43" name="Arc 42"/>
          <p:cNvSpPr/>
          <p:nvPr/>
        </p:nvSpPr>
        <p:spPr>
          <a:xfrm>
            <a:off x="2448000" y="4175730"/>
            <a:ext cx="1692000" cy="720000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Arc 43"/>
          <p:cNvSpPr/>
          <p:nvPr/>
        </p:nvSpPr>
        <p:spPr>
          <a:xfrm>
            <a:off x="5004114" y="4175730"/>
            <a:ext cx="1692000" cy="720000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2016287" y="3685949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Mca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016000" y="4628041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err="1" smtClean="0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574304" y="3685949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Mca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8" name="ZoneTexte 47"/>
          <p:cNvSpPr txBox="1"/>
          <p:nvPr/>
        </p:nvSpPr>
        <p:spPr>
          <a:xfrm>
            <a:off x="7111140" y="3685949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Mca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7111140" y="4628041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err="1" smtClean="0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0" name="ZoneTexte 49"/>
          <p:cNvSpPr txBox="1"/>
          <p:nvPr/>
        </p:nvSpPr>
        <p:spPr>
          <a:xfrm>
            <a:off x="4552860" y="4628041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err="1" smtClean="0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4226966" y="4628041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err="1" smtClean="0">
                <a:solidFill>
                  <a:schemeClr val="accent1"/>
                </a:solidFill>
              </a:rPr>
              <a:t>Mcn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006000" y="4628041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Mcc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760000" y="4628041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Mcc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75" name="ZoneTexte 74"/>
          <p:cNvSpPr txBox="1"/>
          <p:nvPr/>
        </p:nvSpPr>
        <p:spPr>
          <a:xfrm>
            <a:off x="216000" y="1030224"/>
            <a:ext cx="8712000" cy="17212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/>
              <a:t>Reference Point</a:t>
            </a:r>
            <a:r>
              <a:rPr lang="en-US" sz="1400" dirty="0"/>
              <a:t>	</a:t>
            </a:r>
            <a:r>
              <a:rPr lang="en-US" sz="1400" dirty="0" smtClean="0"/>
              <a:t>One </a:t>
            </a:r>
            <a:r>
              <a:rPr lang="en-US" sz="1400" dirty="0"/>
              <a:t>or more </a:t>
            </a:r>
            <a:r>
              <a:rPr lang="en-US" sz="1400" dirty="0" smtClean="0"/>
              <a:t>interfaces </a:t>
            </a:r>
            <a:r>
              <a:rPr lang="en-US" sz="1400" dirty="0"/>
              <a:t>- Mca, </a:t>
            </a:r>
            <a:r>
              <a:rPr lang="en-US" sz="1400" dirty="0" err="1"/>
              <a:t>Mcn</a:t>
            </a:r>
            <a:r>
              <a:rPr lang="en-US" sz="1400" dirty="0"/>
              <a:t>, Mcc and Mcc’ (between 2 service providers)</a:t>
            </a:r>
          </a:p>
          <a:p>
            <a:pPr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 smtClean="0"/>
              <a:t>Common Services Entity</a:t>
            </a:r>
            <a:r>
              <a:rPr lang="en-US" sz="1400" dirty="0"/>
              <a:t>	</a:t>
            </a:r>
            <a:r>
              <a:rPr lang="en-US" sz="1400" dirty="0" smtClean="0"/>
              <a:t>Provides the set of "service functions" that are common to the M2M environments</a:t>
            </a:r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 smtClean="0"/>
              <a:t>Application Entity</a:t>
            </a:r>
            <a:r>
              <a:rPr lang="en-US" sz="1400" dirty="0"/>
              <a:t>	</a:t>
            </a:r>
            <a:r>
              <a:rPr lang="en-US" sz="1400" dirty="0" smtClean="0"/>
              <a:t>Provides application logic for the end-to-end M2M solutions</a:t>
            </a:r>
          </a:p>
          <a:p>
            <a:pPr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 smtClean="0"/>
              <a:t>Network </a:t>
            </a:r>
            <a:r>
              <a:rPr lang="en-US" sz="1400" b="1" dirty="0"/>
              <a:t>Services </a:t>
            </a:r>
            <a:r>
              <a:rPr lang="en-US" sz="1400" b="1" dirty="0" smtClean="0"/>
              <a:t>Entity</a:t>
            </a:r>
            <a:r>
              <a:rPr lang="en-US" sz="1400" dirty="0" smtClean="0"/>
              <a:t>	Provides </a:t>
            </a:r>
            <a:r>
              <a:rPr lang="en-US" sz="1400" dirty="0"/>
              <a:t>services to the CSEs besides the pure data </a:t>
            </a:r>
            <a:r>
              <a:rPr lang="en-US" sz="1400" dirty="0" smtClean="0"/>
              <a:t>transport</a:t>
            </a:r>
            <a:endParaRPr lang="en-US" sz="1400" dirty="0"/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r>
              <a:rPr lang="en-US" sz="1400" b="1" dirty="0" smtClean="0"/>
              <a:t>Node	</a:t>
            </a:r>
            <a:r>
              <a:rPr lang="en-US" sz="1400" dirty="0" smtClean="0"/>
              <a:t>Logical </a:t>
            </a:r>
            <a:r>
              <a:rPr lang="en-US" sz="1400" dirty="0"/>
              <a:t>equivalent of a physical (or possibly virtualized, especially on the server side) device</a:t>
            </a:r>
          </a:p>
          <a:p>
            <a:pPr lvl="0" hangingPunct="0">
              <a:spcAft>
                <a:spcPts val="600"/>
              </a:spcAft>
              <a:tabLst>
                <a:tab pos="1887538" algn="l"/>
              </a:tabLst>
            </a:pPr>
            <a:endParaRPr lang="en-US" sz="1400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Architecture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85" name="Rounded Rectangle 6"/>
          <p:cNvSpPr/>
          <p:nvPr/>
        </p:nvSpPr>
        <p:spPr>
          <a:xfrm>
            <a:off x="8283672" y="4022340"/>
            <a:ext cx="596495" cy="50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FFFFFF"/>
                </a:solidFill>
                <a:cs typeface="Arial" pitchFamily="34" charset="0"/>
              </a:rPr>
              <a:t>CSE</a:t>
            </a:r>
          </a:p>
        </p:txBody>
      </p:sp>
      <p:sp>
        <p:nvSpPr>
          <p:cNvPr id="86" name="Arc 85"/>
          <p:cNvSpPr/>
          <p:nvPr/>
        </p:nvSpPr>
        <p:spPr>
          <a:xfrm>
            <a:off x="7437672" y="4175730"/>
            <a:ext cx="1008000" cy="720000"/>
          </a:xfrm>
          <a:prstGeom prst="arc">
            <a:avLst>
              <a:gd name="adj1" fmla="val 21550740"/>
              <a:gd name="adj2" fmla="val 10893906"/>
            </a:avLst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7" name="ZoneTexte 86"/>
          <p:cNvSpPr txBox="1"/>
          <p:nvPr/>
        </p:nvSpPr>
        <p:spPr>
          <a:xfrm>
            <a:off x="7793400" y="4634340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400" b="1" dirty="0" smtClean="0">
                <a:solidFill>
                  <a:schemeClr val="accent1"/>
                </a:solidFill>
              </a:rPr>
              <a:t>Mcc’</a:t>
            </a:r>
            <a:endParaRPr lang="en-US" sz="1400" b="1" dirty="0">
              <a:solidFill>
                <a:schemeClr val="accent1"/>
              </a:solidFill>
            </a:endParaRPr>
          </a:p>
        </p:txBody>
      </p:sp>
      <p:sp>
        <p:nvSpPr>
          <p:cNvPr id="89" name="ZoneTexte 88"/>
          <p:cNvSpPr txBox="1"/>
          <p:nvPr/>
        </p:nvSpPr>
        <p:spPr>
          <a:xfrm>
            <a:off x="8221919" y="5647397"/>
            <a:ext cx="72000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400" b="1" dirty="0" smtClean="0"/>
              <a:t>Inf. Node</a:t>
            </a:r>
            <a:endParaRPr lang="en-US" sz="1400" b="1" dirty="0"/>
          </a:p>
        </p:txBody>
      </p:sp>
    </p:spTree>
    <p:extLst>
      <p:ext uri="{BB962C8B-B14F-4D97-AF65-F5344CB8AC3E}">
        <p14:creationId xmlns="" xmlns:p14="http://schemas.microsoft.com/office/powerpoint/2010/main" val="25541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Concrete</a:t>
            </a:r>
            <a:r>
              <a:rPr lang="fr-FR" dirty="0" smtClean="0"/>
              <a:t> </a:t>
            </a:r>
            <a:r>
              <a:rPr lang="fr-FR" smtClean="0"/>
              <a:t>example</a:t>
            </a:r>
            <a:endParaRPr lang="en-US" dirty="0" smtClean="0">
              <a:solidFill>
                <a:srgbClr val="558ED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65"/>
          <p:cNvSpPr txBox="1">
            <a:spLocks noChangeArrowheads="1"/>
          </p:cNvSpPr>
          <p:nvPr/>
        </p:nvSpPr>
        <p:spPr bwMode="auto">
          <a:xfrm>
            <a:off x="539750" y="4876800"/>
            <a:ext cx="37115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measurement value available</a:t>
            </a:r>
          </a:p>
        </p:txBody>
      </p:sp>
      <p:sp>
        <p:nvSpPr>
          <p:cNvPr id="7" name="TextBox 68"/>
          <p:cNvSpPr txBox="1">
            <a:spLocks noChangeArrowheads="1"/>
          </p:cNvSpPr>
          <p:nvPr/>
        </p:nvSpPr>
        <p:spPr bwMode="auto">
          <a:xfrm>
            <a:off x="539750" y="4876800"/>
            <a:ext cx="216091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Write to </a:t>
            </a:r>
            <a:r>
              <a:rPr lang="en-US" dirty="0" smtClean="0"/>
              <a:t>//MN-CSE/A</a:t>
            </a:r>
            <a:endParaRPr lang="en-US" dirty="0"/>
          </a:p>
        </p:txBody>
      </p:sp>
      <p:sp>
        <p:nvSpPr>
          <p:cNvPr id="8" name="TextBox 69"/>
          <p:cNvSpPr txBox="1">
            <a:spLocks noChangeArrowheads="1"/>
          </p:cNvSpPr>
          <p:nvPr/>
        </p:nvSpPr>
        <p:spPr bwMode="auto">
          <a:xfrm>
            <a:off x="539750" y="4876800"/>
            <a:ext cx="790633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MN-CSE </a:t>
            </a:r>
            <a:r>
              <a:rPr lang="en-US" dirty="0"/>
              <a:t>notifies aggregation app about new data, </a:t>
            </a:r>
            <a:r>
              <a:rPr lang="en-US" dirty="0" smtClean="0"/>
              <a:t>MN-CSE </a:t>
            </a:r>
            <a:r>
              <a:rPr lang="en-US" dirty="0"/>
              <a:t>keep a copy of the data</a:t>
            </a:r>
          </a:p>
          <a:p>
            <a:r>
              <a:rPr lang="en-US" dirty="0"/>
              <a:t> for subsequent use</a:t>
            </a:r>
          </a:p>
        </p:txBody>
      </p:sp>
      <p:sp>
        <p:nvSpPr>
          <p:cNvPr id="9" name="TextBox 79"/>
          <p:cNvSpPr txBox="1">
            <a:spLocks noChangeArrowheads="1"/>
          </p:cNvSpPr>
          <p:nvPr/>
        </p:nvSpPr>
        <p:spPr bwMode="auto">
          <a:xfrm>
            <a:off x="539750" y="4876800"/>
            <a:ext cx="3711575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New measurement value available</a:t>
            </a:r>
          </a:p>
        </p:txBody>
      </p:sp>
      <p:sp>
        <p:nvSpPr>
          <p:cNvPr id="10" name="TextBox 83"/>
          <p:cNvSpPr txBox="1">
            <a:spLocks noChangeArrowheads="1"/>
          </p:cNvSpPr>
          <p:nvPr/>
        </p:nvSpPr>
        <p:spPr bwMode="auto">
          <a:xfrm>
            <a:off x="539750" y="4876800"/>
            <a:ext cx="216091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Write to </a:t>
            </a:r>
            <a:r>
              <a:rPr lang="en-US" dirty="0" smtClean="0"/>
              <a:t>//MN-CSE/A</a:t>
            </a:r>
            <a:endParaRPr lang="en-US" dirty="0"/>
          </a:p>
        </p:txBody>
      </p:sp>
      <p:sp>
        <p:nvSpPr>
          <p:cNvPr id="11" name="TextBox 84"/>
          <p:cNvSpPr txBox="1">
            <a:spLocks noChangeArrowheads="1"/>
          </p:cNvSpPr>
          <p:nvPr/>
        </p:nvSpPr>
        <p:spPr bwMode="auto">
          <a:xfrm>
            <a:off x="539750" y="4876800"/>
            <a:ext cx="795923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MN-CSE </a:t>
            </a:r>
            <a:r>
              <a:rPr lang="en-US" dirty="0"/>
              <a:t>notifies aggregation app about new data, </a:t>
            </a:r>
            <a:r>
              <a:rPr lang="en-US" dirty="0" smtClean="0"/>
              <a:t>MN-CSE </a:t>
            </a:r>
            <a:r>
              <a:rPr lang="en-US" dirty="0"/>
              <a:t>keep a copy of the data </a:t>
            </a:r>
          </a:p>
          <a:p>
            <a:r>
              <a:rPr lang="en-US" dirty="0"/>
              <a:t>for subsequent use</a:t>
            </a:r>
          </a:p>
        </p:txBody>
      </p:sp>
      <p:sp>
        <p:nvSpPr>
          <p:cNvPr id="12" name="TextBox 90"/>
          <p:cNvSpPr txBox="1">
            <a:spLocks noChangeArrowheads="1"/>
          </p:cNvSpPr>
          <p:nvPr/>
        </p:nvSpPr>
        <p:spPr bwMode="auto">
          <a:xfrm>
            <a:off x="539750" y="4876800"/>
            <a:ext cx="151765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… etc, etc …</a:t>
            </a:r>
          </a:p>
        </p:txBody>
      </p:sp>
      <p:sp>
        <p:nvSpPr>
          <p:cNvPr id="13" name="TextBox 92"/>
          <p:cNvSpPr txBox="1">
            <a:spLocks noChangeArrowheads="1"/>
          </p:cNvSpPr>
          <p:nvPr/>
        </p:nvSpPr>
        <p:spPr bwMode="auto">
          <a:xfrm>
            <a:off x="539750" y="4876800"/>
            <a:ext cx="6465424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Ask </a:t>
            </a:r>
            <a:r>
              <a:rPr lang="en-US" dirty="0" smtClean="0"/>
              <a:t>MN-CSE </a:t>
            </a:r>
            <a:r>
              <a:rPr lang="en-US" dirty="0"/>
              <a:t>to write aggregated/transformed data to </a:t>
            </a:r>
            <a:r>
              <a:rPr lang="en-US" dirty="0" smtClean="0"/>
              <a:t>//IN-CSE/B</a:t>
            </a:r>
            <a:r>
              <a:rPr lang="en-US" dirty="0"/>
              <a:t>….</a:t>
            </a:r>
            <a:br>
              <a:rPr lang="en-US" dirty="0"/>
            </a:br>
            <a:r>
              <a:rPr lang="en-US" dirty="0"/>
              <a:t>and BTW, this is low priority and you got 12 h time for that!</a:t>
            </a:r>
          </a:p>
        </p:txBody>
      </p:sp>
      <p:sp>
        <p:nvSpPr>
          <p:cNvPr id="14" name="TextBox 96"/>
          <p:cNvSpPr txBox="1">
            <a:spLocks noChangeArrowheads="1"/>
          </p:cNvSpPr>
          <p:nvPr/>
        </p:nvSpPr>
        <p:spPr bwMode="auto">
          <a:xfrm>
            <a:off x="539750" y="4876800"/>
            <a:ext cx="6675161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MN-CSE </a:t>
            </a:r>
            <a:r>
              <a:rPr lang="en-US" dirty="0"/>
              <a:t>checks with policies and when time is good gets connected…</a:t>
            </a:r>
          </a:p>
        </p:txBody>
      </p:sp>
      <p:sp>
        <p:nvSpPr>
          <p:cNvPr id="15" name="TextBox 99"/>
          <p:cNvSpPr txBox="1">
            <a:spLocks noChangeArrowheads="1"/>
          </p:cNvSpPr>
          <p:nvPr/>
        </p:nvSpPr>
        <p:spPr bwMode="auto">
          <a:xfrm>
            <a:off x="539750" y="4876800"/>
            <a:ext cx="42243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..and writes aggregated data to </a:t>
            </a:r>
            <a:r>
              <a:rPr lang="en-US" dirty="0" smtClean="0"/>
              <a:t>//IN-CSE/B</a:t>
            </a:r>
            <a:endParaRPr lang="en-US" dirty="0"/>
          </a:p>
        </p:txBody>
      </p:sp>
      <p:sp>
        <p:nvSpPr>
          <p:cNvPr id="16" name="TextBox 101"/>
          <p:cNvSpPr txBox="1">
            <a:spLocks noChangeArrowheads="1"/>
          </p:cNvSpPr>
          <p:nvPr/>
        </p:nvSpPr>
        <p:spPr bwMode="auto">
          <a:xfrm>
            <a:off x="539750" y="4876800"/>
            <a:ext cx="5373843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IN-CSE </a:t>
            </a:r>
            <a:r>
              <a:rPr lang="en-US" dirty="0"/>
              <a:t>notifies network app (DB, HRN) about new data.</a:t>
            </a:r>
          </a:p>
        </p:txBody>
      </p:sp>
      <p:sp>
        <p:nvSpPr>
          <p:cNvPr id="17" name="TextBox 102"/>
          <p:cNvSpPr txBox="1">
            <a:spLocks noChangeArrowheads="1"/>
          </p:cNvSpPr>
          <p:nvPr/>
        </p:nvSpPr>
        <p:spPr bwMode="auto">
          <a:xfrm>
            <a:off x="539750" y="4876800"/>
            <a:ext cx="7315529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Measurement app can simply keep on delivering its data to the </a:t>
            </a:r>
            <a:r>
              <a:rPr lang="en-US" dirty="0" smtClean="0"/>
              <a:t>MN-CSE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Aggregation app gets always notified about the new bits coming in</a:t>
            </a:r>
          </a:p>
          <a:p>
            <a:r>
              <a:rPr lang="en-US" dirty="0" smtClean="0"/>
              <a:t>MN-CSE </a:t>
            </a:r>
            <a:r>
              <a:rPr lang="en-US" dirty="0"/>
              <a:t>will store-and-forward aggregated/transformed data at a good time</a:t>
            </a:r>
            <a:br>
              <a:rPr lang="en-US" dirty="0"/>
            </a:br>
            <a:r>
              <a:rPr lang="en-US" dirty="0" smtClean="0"/>
              <a:t>IN-CSE </a:t>
            </a:r>
            <a:r>
              <a:rPr lang="en-US" dirty="0"/>
              <a:t>will notify DB app when new data arrived</a:t>
            </a:r>
          </a:p>
          <a:p>
            <a:r>
              <a:rPr lang="en-US" dirty="0"/>
              <a:t>=&gt; Very little effort to synch the different apps</a:t>
            </a:r>
          </a:p>
        </p:txBody>
      </p:sp>
      <p:sp>
        <p:nvSpPr>
          <p:cNvPr id="18" name="Rectangle à coins arrondis 94"/>
          <p:cNvSpPr/>
          <p:nvPr/>
        </p:nvSpPr>
        <p:spPr bwMode="auto">
          <a:xfrm>
            <a:off x="2901398" y="1662902"/>
            <a:ext cx="1280044" cy="2917506"/>
          </a:xfrm>
          <a:prstGeom prst="roundRect">
            <a:avLst/>
          </a:prstGeom>
          <a:solidFill>
            <a:srgbClr val="F0F0F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9" name="Rounded Rectangle 153"/>
          <p:cNvSpPr/>
          <p:nvPr/>
        </p:nvSpPr>
        <p:spPr bwMode="auto">
          <a:xfrm>
            <a:off x="2959004" y="2773448"/>
            <a:ext cx="1152139" cy="1548599"/>
          </a:xfrm>
          <a:prstGeom prst="roundRect">
            <a:avLst/>
          </a:prstGeom>
          <a:solidFill>
            <a:srgbClr val="008FFA"/>
          </a:solidFill>
          <a:ln w="9525" cap="flat" cmpd="sng" algn="ctr">
            <a:solidFill>
              <a:srgbClr val="008FFA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1143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7910" name="Text Box 70"/>
          <p:cNvSpPr txBox="1">
            <a:spLocks noChangeArrowheads="1"/>
          </p:cNvSpPr>
          <p:nvPr/>
        </p:nvSpPr>
        <p:spPr bwMode="auto">
          <a:xfrm>
            <a:off x="2427288" y="1323975"/>
            <a:ext cx="2216150" cy="307975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636568"/>
                </a:solidFill>
                <a:latin typeface="Trebuchet MS" pitchFamily="34" charset="0"/>
              </a:rPr>
              <a:t>M2M  Gateway</a:t>
            </a:r>
          </a:p>
        </p:txBody>
      </p:sp>
      <p:sp>
        <p:nvSpPr>
          <p:cNvPr id="37911" name="Text Box 125"/>
          <p:cNvSpPr txBox="1">
            <a:spLocks noChangeArrowheads="1"/>
          </p:cNvSpPr>
          <p:nvPr/>
        </p:nvSpPr>
        <p:spPr bwMode="auto">
          <a:xfrm>
            <a:off x="2901950" y="2863850"/>
            <a:ext cx="123825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MN-CSE</a:t>
            </a:r>
            <a:endParaRPr lang="en-GB" sz="1200" b="1" dirty="0">
              <a:solidFill>
                <a:schemeClr val="bg1"/>
              </a:solidFill>
            </a:endParaRPr>
          </a:p>
        </p:txBody>
      </p:sp>
      <p:cxnSp>
        <p:nvCxnSpPr>
          <p:cNvPr id="37912" name="AutoShape 62"/>
          <p:cNvCxnSpPr>
            <a:cxnSpLocks noChangeShapeType="1"/>
            <a:stCxn id="37913" idx="2"/>
          </p:cNvCxnSpPr>
          <p:nvPr/>
        </p:nvCxnSpPr>
        <p:spPr bwMode="auto">
          <a:xfrm>
            <a:off x="3535363" y="2414588"/>
            <a:ext cx="0" cy="360362"/>
          </a:xfrm>
          <a:prstGeom prst="straightConnector1">
            <a:avLst/>
          </a:prstGeom>
          <a:noFill/>
          <a:ln w="50800">
            <a:solidFill>
              <a:srgbClr val="008FFA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7913" name="AutoShape 84" descr="bpct-blend2"/>
          <p:cNvSpPr>
            <a:spLocks noChangeArrowheads="1"/>
          </p:cNvSpPr>
          <p:nvPr/>
        </p:nvSpPr>
        <p:spPr bwMode="auto">
          <a:xfrm>
            <a:off x="2959100" y="1758950"/>
            <a:ext cx="1152525" cy="655638"/>
          </a:xfrm>
          <a:prstGeom prst="flowChartAlternateProcess">
            <a:avLst/>
          </a:prstGeom>
          <a:solidFill>
            <a:srgbClr val="0068A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914" name="Text Box 70"/>
          <p:cNvSpPr txBox="1">
            <a:spLocks noChangeArrowheads="1"/>
          </p:cNvSpPr>
          <p:nvPr/>
        </p:nvSpPr>
        <p:spPr bwMode="auto">
          <a:xfrm>
            <a:off x="2959100" y="1784350"/>
            <a:ext cx="1152525" cy="646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Trebuchet MS" pitchFamily="34" charset="0"/>
              </a:rPr>
              <a:t>Aggregation &amp; format conversion</a:t>
            </a:r>
            <a:endParaRPr lang="en-GB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25" name="Rounded Rectangle 194"/>
          <p:cNvSpPr/>
          <p:nvPr/>
        </p:nvSpPr>
        <p:spPr bwMode="auto">
          <a:xfrm>
            <a:off x="6184996" y="1629823"/>
            <a:ext cx="1152139" cy="3181013"/>
          </a:xfrm>
          <a:prstGeom prst="roundRect">
            <a:avLst/>
          </a:prstGeom>
          <a:solidFill>
            <a:srgbClr val="008FFA"/>
          </a:solidFill>
          <a:ln w="9525" cap="flat" cmpd="sng" algn="ctr">
            <a:solidFill>
              <a:srgbClr val="008FFA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" h="114300"/>
          </a:sp3d>
        </p:spPr>
        <p:txBody>
          <a:bodyPr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7918" name="AutoShape 3" descr="bpct-blend2"/>
          <p:cNvSpPr>
            <a:spLocks noChangeArrowheads="1"/>
          </p:cNvSpPr>
          <p:nvPr/>
        </p:nvSpPr>
        <p:spPr bwMode="auto">
          <a:xfrm>
            <a:off x="7797800" y="2795588"/>
            <a:ext cx="1209675" cy="576262"/>
          </a:xfrm>
          <a:prstGeom prst="flowChartAlternateProcess">
            <a:avLst/>
          </a:prstGeom>
          <a:solidFill>
            <a:srgbClr val="0068A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7" name="Nuage 90"/>
          <p:cNvSpPr/>
          <p:nvPr/>
        </p:nvSpPr>
        <p:spPr>
          <a:xfrm rot="5635521">
            <a:off x="933450" y="2455863"/>
            <a:ext cx="2655887" cy="1074738"/>
          </a:xfrm>
          <a:prstGeom prst="cloud">
            <a:avLst/>
          </a:prstGeom>
          <a:solidFill>
            <a:srgbClr val="EAEAEA"/>
          </a:solidFill>
          <a:ln w="9525" algn="ctr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eaVert"/>
          <a:lstStyle/>
          <a:p>
            <a:pPr algn="ctr">
              <a:defRPr/>
            </a:pPr>
            <a:endParaRPr lang="en-GB">
              <a:solidFill>
                <a:schemeClr val="accent1"/>
              </a:solidFill>
            </a:endParaRPr>
          </a:p>
        </p:txBody>
      </p:sp>
      <p:sp>
        <p:nvSpPr>
          <p:cNvPr id="37920" name="Text Box 125"/>
          <p:cNvSpPr txBox="1">
            <a:spLocks noChangeArrowheads="1"/>
          </p:cNvSpPr>
          <p:nvPr/>
        </p:nvSpPr>
        <p:spPr bwMode="auto">
          <a:xfrm>
            <a:off x="6169025" y="2092325"/>
            <a:ext cx="118427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IN-CSE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37921" name="Text Box 70"/>
          <p:cNvSpPr txBox="1">
            <a:spLocks noChangeArrowheads="1"/>
          </p:cNvSpPr>
          <p:nvPr/>
        </p:nvSpPr>
        <p:spPr bwMode="auto">
          <a:xfrm>
            <a:off x="344488" y="2603500"/>
            <a:ext cx="1254125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400" b="1">
                <a:solidFill>
                  <a:srgbClr val="636568"/>
                </a:solidFill>
                <a:latin typeface="Trebuchet MS" pitchFamily="34" charset="0"/>
              </a:rPr>
              <a:t>M2M Device</a:t>
            </a:r>
          </a:p>
        </p:txBody>
      </p:sp>
      <p:sp>
        <p:nvSpPr>
          <p:cNvPr id="30" name="Rectangle à coins arrondis 94"/>
          <p:cNvSpPr/>
          <p:nvPr/>
        </p:nvSpPr>
        <p:spPr bwMode="auto">
          <a:xfrm>
            <a:off x="4594517" y="2621770"/>
            <a:ext cx="1190083" cy="979320"/>
          </a:xfrm>
          <a:prstGeom prst="roundRect">
            <a:avLst/>
          </a:prstGeom>
          <a:solidFill>
            <a:srgbClr val="97D2FF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7925" name="Text Box 70"/>
          <p:cNvSpPr txBox="1">
            <a:spLocks noChangeArrowheads="1"/>
          </p:cNvSpPr>
          <p:nvPr/>
        </p:nvSpPr>
        <p:spPr bwMode="auto">
          <a:xfrm>
            <a:off x="1616075" y="2722563"/>
            <a:ext cx="124618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100" b="1">
                <a:solidFill>
                  <a:srgbClr val="636568"/>
                </a:solidFill>
                <a:latin typeface="Trebuchet MS" pitchFamily="34" charset="0"/>
              </a:rPr>
              <a:t>Local</a:t>
            </a:r>
            <a:br>
              <a:rPr lang="en-GB" sz="1100" b="1">
                <a:solidFill>
                  <a:srgbClr val="636568"/>
                </a:solidFill>
                <a:latin typeface="Trebuchet MS" pitchFamily="34" charset="0"/>
              </a:rPr>
            </a:br>
            <a:r>
              <a:rPr lang="en-GB" sz="1100" b="1">
                <a:solidFill>
                  <a:srgbClr val="636568"/>
                </a:solidFill>
                <a:latin typeface="Trebuchet MS" pitchFamily="34" charset="0"/>
              </a:rPr>
              <a:t>Connectivity</a:t>
            </a:r>
          </a:p>
        </p:txBody>
      </p:sp>
      <p:sp>
        <p:nvSpPr>
          <p:cNvPr id="32" name="Rectangle à coins arrondis 94"/>
          <p:cNvSpPr/>
          <p:nvPr/>
        </p:nvSpPr>
        <p:spPr bwMode="auto">
          <a:xfrm>
            <a:off x="328725" y="2909805"/>
            <a:ext cx="1244386" cy="1670603"/>
          </a:xfrm>
          <a:prstGeom prst="roundRect">
            <a:avLst/>
          </a:prstGeom>
          <a:solidFill>
            <a:srgbClr val="F0F0F0"/>
          </a:soli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cxnSp>
        <p:nvCxnSpPr>
          <p:cNvPr id="37929" name="AutoShape 62"/>
          <p:cNvCxnSpPr>
            <a:cxnSpLocks noChangeShapeType="1"/>
            <a:stCxn id="37932" idx="3"/>
          </p:cNvCxnSpPr>
          <p:nvPr/>
        </p:nvCxnSpPr>
        <p:spPr bwMode="auto">
          <a:xfrm flipV="1">
            <a:off x="1519238" y="3549650"/>
            <a:ext cx="1439862" cy="14288"/>
          </a:xfrm>
          <a:prstGeom prst="straightConnector1">
            <a:avLst/>
          </a:prstGeom>
          <a:noFill/>
          <a:ln w="50800">
            <a:solidFill>
              <a:srgbClr val="008FFA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7930" name="Text Box 70"/>
          <p:cNvSpPr txBox="1">
            <a:spLocks noChangeArrowheads="1"/>
          </p:cNvSpPr>
          <p:nvPr/>
        </p:nvSpPr>
        <p:spPr bwMode="auto">
          <a:xfrm>
            <a:off x="4572000" y="2278063"/>
            <a:ext cx="1266825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rgbClr val="636568"/>
                </a:solidFill>
                <a:latin typeface="Trebuchet MS" pitchFamily="34" charset="0"/>
              </a:rPr>
              <a:t>3G Network</a:t>
            </a:r>
          </a:p>
        </p:txBody>
      </p:sp>
      <p:cxnSp>
        <p:nvCxnSpPr>
          <p:cNvPr id="37931" name="AutoShape 62"/>
          <p:cNvCxnSpPr>
            <a:cxnSpLocks noChangeShapeType="1"/>
          </p:cNvCxnSpPr>
          <p:nvPr/>
        </p:nvCxnSpPr>
        <p:spPr bwMode="auto">
          <a:xfrm flipH="1">
            <a:off x="7337425" y="3081338"/>
            <a:ext cx="498475" cy="3175"/>
          </a:xfrm>
          <a:prstGeom prst="straightConnector1">
            <a:avLst/>
          </a:prstGeom>
          <a:noFill/>
          <a:ln w="50800">
            <a:solidFill>
              <a:srgbClr val="008FFA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7932" name="AutoShape 82" descr="bpct-blend2"/>
          <p:cNvSpPr>
            <a:spLocks noChangeArrowheads="1"/>
          </p:cNvSpPr>
          <p:nvPr/>
        </p:nvSpPr>
        <p:spPr bwMode="auto">
          <a:xfrm>
            <a:off x="366713" y="3097213"/>
            <a:ext cx="1152525" cy="935037"/>
          </a:xfrm>
          <a:prstGeom prst="flowChartAlternateProcess">
            <a:avLst/>
          </a:prstGeom>
          <a:solidFill>
            <a:srgbClr val="0068A8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prstShdw prst="shdw17" dist="17961" dir="2700000">
              <a:srgbClr val="000000"/>
            </a:prstShdw>
          </a:effec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37933" name="Text Box 70"/>
          <p:cNvSpPr txBox="1">
            <a:spLocks noChangeArrowheads="1"/>
          </p:cNvSpPr>
          <p:nvPr/>
        </p:nvSpPr>
        <p:spPr bwMode="auto">
          <a:xfrm>
            <a:off x="366713" y="3313113"/>
            <a:ext cx="1209675" cy="461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Trebuchet MS" pitchFamily="34" charset="0"/>
              </a:rPr>
              <a:t>Measurement App. </a:t>
            </a:r>
            <a:endParaRPr lang="en-GB" sz="14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7934" name="Text Box 70"/>
          <p:cNvSpPr txBox="1">
            <a:spLocks noChangeArrowheads="1"/>
          </p:cNvSpPr>
          <p:nvPr/>
        </p:nvSpPr>
        <p:spPr bwMode="auto">
          <a:xfrm>
            <a:off x="7715250" y="2852738"/>
            <a:ext cx="1408113" cy="646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 b="1">
                <a:solidFill>
                  <a:schemeClr val="bg1"/>
                </a:solidFill>
                <a:latin typeface="Trebuchet MS" pitchFamily="34" charset="0"/>
              </a:rPr>
              <a:t>M2M customer’s application </a:t>
            </a:r>
            <a:br>
              <a:rPr lang="en-GB" sz="1200" b="1">
                <a:solidFill>
                  <a:schemeClr val="bg1"/>
                </a:solidFill>
                <a:latin typeface="Trebuchet MS" pitchFamily="34" charset="0"/>
              </a:rPr>
            </a:br>
            <a:endParaRPr lang="en-GB" sz="1200" b="1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37935" name="Can 60"/>
          <p:cNvSpPr>
            <a:spLocks noChangeArrowheads="1"/>
          </p:cNvSpPr>
          <p:nvPr/>
        </p:nvSpPr>
        <p:spPr bwMode="auto">
          <a:xfrm>
            <a:off x="3305175" y="3314700"/>
            <a:ext cx="460375" cy="749300"/>
          </a:xfrm>
          <a:prstGeom prst="can">
            <a:avLst>
              <a:gd name="adj" fmla="val 250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A</a:t>
            </a:r>
          </a:p>
        </p:txBody>
      </p:sp>
      <p:pic>
        <p:nvPicPr>
          <p:cNvPr id="40" name="Picture 33" descr="MC9004325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3716338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37" name="Can 63"/>
          <p:cNvSpPr>
            <a:spLocks noChangeArrowheads="1"/>
          </p:cNvSpPr>
          <p:nvPr/>
        </p:nvSpPr>
        <p:spPr bwMode="auto">
          <a:xfrm>
            <a:off x="6530975" y="2565400"/>
            <a:ext cx="460375" cy="979488"/>
          </a:xfrm>
          <a:prstGeom prst="can">
            <a:avLst>
              <a:gd name="adj" fmla="val 2502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/>
              <a:t>B</a:t>
            </a:r>
          </a:p>
        </p:txBody>
      </p:sp>
      <p:sp>
        <p:nvSpPr>
          <p:cNvPr id="42" name="Can 64"/>
          <p:cNvSpPr>
            <a:spLocks noChangeArrowheads="1"/>
          </p:cNvSpPr>
          <p:nvPr/>
        </p:nvSpPr>
        <p:spPr bwMode="auto">
          <a:xfrm>
            <a:off x="7280275" y="1171047"/>
            <a:ext cx="461963" cy="749300"/>
          </a:xfrm>
          <a:prstGeom prst="can">
            <a:avLst>
              <a:gd name="adj" fmla="val 2495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43" name="TextBox 66"/>
          <p:cNvSpPr txBox="1">
            <a:spLocks noChangeArrowheads="1"/>
          </p:cNvSpPr>
          <p:nvPr/>
        </p:nvSpPr>
        <p:spPr bwMode="auto">
          <a:xfrm>
            <a:off x="7856538" y="1344084"/>
            <a:ext cx="1287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Resources</a:t>
            </a:r>
          </a:p>
        </p:txBody>
      </p:sp>
      <p:pic>
        <p:nvPicPr>
          <p:cNvPr id="44" name="Picture 33" descr="MC9004325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3863" y="3716338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5" name="AutoShape 62"/>
          <p:cNvCxnSpPr>
            <a:cxnSpLocks noChangeShapeType="1"/>
          </p:cNvCxnSpPr>
          <p:nvPr/>
        </p:nvCxnSpPr>
        <p:spPr bwMode="auto">
          <a:xfrm>
            <a:off x="4111625" y="3082925"/>
            <a:ext cx="2073275" cy="0"/>
          </a:xfrm>
          <a:prstGeom prst="straightConnector1">
            <a:avLst/>
          </a:prstGeom>
          <a:noFill/>
          <a:ln w="50800">
            <a:solidFill>
              <a:srgbClr val="008FFA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6" name="TextBox 44"/>
          <p:cNvSpPr txBox="1">
            <a:spLocks noChangeArrowheads="1"/>
          </p:cNvSpPr>
          <p:nvPr/>
        </p:nvSpPr>
        <p:spPr bwMode="auto">
          <a:xfrm>
            <a:off x="539750" y="4876800"/>
            <a:ext cx="8093075" cy="1200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Starting assumptions:</a:t>
            </a:r>
            <a:br>
              <a:rPr lang="en-US" dirty="0"/>
            </a:br>
            <a:r>
              <a:rPr lang="en-US" dirty="0"/>
              <a:t>- Bootstrapping / DM is done (provisioning of credentials/apps)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 smtClean="0"/>
              <a:t>MN-CSE </a:t>
            </a:r>
            <a:r>
              <a:rPr lang="en-US" dirty="0"/>
              <a:t>and </a:t>
            </a:r>
            <a:r>
              <a:rPr lang="en-US" dirty="0" smtClean="0"/>
              <a:t>IN-CSE </a:t>
            </a:r>
            <a:r>
              <a:rPr lang="en-US" dirty="0"/>
              <a:t>have logically connected (authentication, binding, encryption) </a:t>
            </a:r>
          </a:p>
          <a:p>
            <a:r>
              <a:rPr lang="en-US" dirty="0"/>
              <a:t>- Apps have authenticated to </a:t>
            </a:r>
            <a:r>
              <a:rPr lang="en-US" dirty="0" err="1" smtClean="0"/>
              <a:t>xCSE</a:t>
            </a:r>
            <a:r>
              <a:rPr lang="en-US" dirty="0" smtClean="0"/>
              <a:t> </a:t>
            </a:r>
            <a:r>
              <a:rPr lang="en-US" dirty="0"/>
              <a:t>and access right were established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 bwMode="auto">
          <a:xfrm>
            <a:off x="457200" y="76200"/>
            <a:ext cx="822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97500"/>
          </a:bodyPr>
          <a:lstStyle/>
          <a:p>
            <a:pPr>
              <a:defRPr/>
            </a:pP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ea typeface="+mj-ea"/>
              <a:cs typeface="+mj-cs"/>
            </a:endParaRPr>
          </a:p>
        </p:txBody>
      </p:sp>
      <p:pic>
        <p:nvPicPr>
          <p:cNvPr id="48" name="Picture 33" descr="MC9004325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1213" y="3663950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33" descr="MC900432599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3613" y="3816350"/>
            <a:ext cx="346075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23 L 0.32135 -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35 -3.33333E-6 L 0.32135 -0.268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0.00023 L 0.32135 -3.333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35 -3.33333E-6 L 0.32135 -0.26875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35 -0.26875 L 0.32135 -0.10902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135 -0.10902 L 0.68038 -0.10902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038 -0.10902 L 0.86319 -0.10902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42" grpId="0" animBg="1"/>
      <p:bldP spid="42" grpId="1" animBg="1"/>
      <p:bldP spid="43" grpId="0"/>
      <p:bldP spid="43" grpId="1"/>
      <p:bldP spid="46" grpId="0" animBg="1"/>
      <p:bldP spid="4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814529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en-US" sz="2600" b="1" dirty="0" smtClean="0"/>
              <a:t>Resource-based information model</a:t>
            </a:r>
          </a:p>
          <a:p>
            <a:pPr marL="180975" indent="-180975">
              <a:tabLst>
                <a:tab pos="3943350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Information is stored in the system as Resources</a:t>
            </a:r>
          </a:p>
          <a:p>
            <a:pPr marL="180975" indent="-180975">
              <a:tabLst>
                <a:tab pos="3943350" algn="l"/>
              </a:tabLst>
              <a:defRPr/>
            </a:pPr>
            <a:r>
              <a:rPr lang="en-US" sz="1800" dirty="0" smtClean="0">
                <a:solidFill>
                  <a:schemeClr val="tx1"/>
                </a:solidFill>
              </a:rPr>
              <a:t>A given Resource can be identified with a Uniform Resource Identifier</a:t>
            </a:r>
          </a:p>
          <a:p>
            <a:pPr marL="180975" lvl="1" indent="-180975">
              <a:lnSpc>
                <a:spcPct val="100000"/>
              </a:lnSpc>
              <a:buFont typeface="Arial" charset="0"/>
              <a:buChar char="•"/>
              <a:tabLst>
                <a:tab pos="3943350" algn="l"/>
              </a:tabLst>
              <a:defRPr/>
            </a:pPr>
            <a:r>
              <a:rPr lang="en-GB" sz="1800" dirty="0">
                <a:solidFill>
                  <a:schemeClr val="tx1"/>
                </a:solidFill>
              </a:rPr>
              <a:t>A given Resource </a:t>
            </a:r>
            <a:r>
              <a:rPr lang="en-GB" sz="1800" dirty="0" smtClean="0">
                <a:solidFill>
                  <a:schemeClr val="tx1"/>
                </a:solidFill>
              </a:rPr>
              <a:t>is of one </a:t>
            </a:r>
            <a:r>
              <a:rPr lang="en-GB" sz="1800" dirty="0">
                <a:solidFill>
                  <a:schemeClr val="tx1"/>
                </a:solidFill>
              </a:rPr>
              <a:t>of the defined Resource </a:t>
            </a:r>
            <a:r>
              <a:rPr lang="en-GB" sz="1800" dirty="0" smtClean="0">
                <a:solidFill>
                  <a:schemeClr val="tx1"/>
                </a:solidFill>
              </a:rPr>
              <a:t>Types</a:t>
            </a:r>
          </a:p>
          <a:p>
            <a:pPr marL="180975" lvl="1" indent="-180975">
              <a:lnSpc>
                <a:spcPct val="100000"/>
              </a:lnSpc>
              <a:buFont typeface="Arial" charset="0"/>
              <a:buChar char="•"/>
              <a:tabLst>
                <a:tab pos="3943350" algn="l"/>
              </a:tabLst>
              <a:defRPr/>
            </a:pPr>
            <a:r>
              <a:rPr lang="en-GB" sz="1800" dirty="0" smtClean="0">
                <a:solidFill>
                  <a:schemeClr val="tx1"/>
                </a:solidFill>
              </a:rPr>
              <a:t>The Resource Type determines the </a:t>
            </a:r>
            <a:r>
              <a:rPr lang="en-GB" sz="1800" dirty="0">
                <a:solidFill>
                  <a:schemeClr val="tx1"/>
                </a:solidFill>
              </a:rPr>
              <a:t>semantics of the information </a:t>
            </a:r>
            <a:r>
              <a:rPr lang="en-GB" sz="1800" dirty="0" smtClean="0">
                <a:solidFill>
                  <a:schemeClr val="tx1"/>
                </a:solidFill>
              </a:rPr>
              <a:t>in </a:t>
            </a:r>
            <a:r>
              <a:rPr lang="en-GB" sz="1800" dirty="0">
                <a:solidFill>
                  <a:schemeClr val="tx1"/>
                </a:solidFill>
              </a:rPr>
              <a:t>the </a:t>
            </a:r>
            <a:r>
              <a:rPr lang="en-GB" sz="1800" dirty="0" smtClean="0">
                <a:solidFill>
                  <a:schemeClr val="tx1"/>
                </a:solidFill>
              </a:rPr>
              <a:t>Resource</a:t>
            </a:r>
            <a:endParaRPr lang="en-GB" sz="1800" dirty="0">
              <a:solidFill>
                <a:schemeClr val="tx1"/>
              </a:solidFill>
            </a:endParaRPr>
          </a:p>
          <a:p>
            <a:pPr marL="180975" lvl="1" indent="-180975">
              <a:lnSpc>
                <a:spcPct val="100000"/>
              </a:lnSpc>
              <a:buFont typeface="Arial" charset="0"/>
              <a:buChar char="•"/>
              <a:tabLst>
                <a:tab pos="3943350" algn="l"/>
              </a:tabLst>
              <a:defRPr/>
            </a:pPr>
            <a:r>
              <a:rPr lang="en-GB" sz="1800" dirty="0">
                <a:solidFill>
                  <a:schemeClr val="tx1"/>
                </a:solidFill>
              </a:rPr>
              <a:t>Resources can be Created, Read, Updated or Deleted to manipulate the information</a:t>
            </a:r>
          </a:p>
          <a:p>
            <a:pPr marL="180975" lvl="1" indent="-180975">
              <a:lnSpc>
                <a:spcPct val="100000"/>
              </a:lnSpc>
              <a:buFont typeface="Arial" charset="0"/>
              <a:buChar char="•"/>
              <a:tabLst>
                <a:tab pos="3943350" algn="l"/>
              </a:tabLst>
              <a:defRPr/>
            </a:pPr>
            <a:r>
              <a:rPr lang="en-GB" sz="1800" dirty="0">
                <a:solidFill>
                  <a:schemeClr val="tx1"/>
                </a:solidFill>
              </a:rPr>
              <a:t>Resources are </a:t>
            </a:r>
            <a:r>
              <a:rPr lang="en-GB" sz="1800" dirty="0" smtClean="0">
                <a:solidFill>
                  <a:schemeClr val="tx1"/>
                </a:solidFill>
              </a:rPr>
              <a:t>organized in a </a:t>
            </a:r>
            <a:r>
              <a:rPr lang="en-GB" sz="1800" dirty="0">
                <a:solidFill>
                  <a:schemeClr val="tx1"/>
                </a:solidFill>
              </a:rPr>
              <a:t>tree-like </a:t>
            </a:r>
            <a:r>
              <a:rPr lang="en-GB" sz="1800" dirty="0" smtClean="0">
                <a:solidFill>
                  <a:schemeClr val="tx1"/>
                </a:solidFill>
              </a:rPr>
              <a:t>structure and connected by links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757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Information Modelling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331" y="3258920"/>
            <a:ext cx="3843337" cy="252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8143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101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Communication Protocols</a:t>
            </a:r>
            <a:br>
              <a:rPr lang="en-US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850" y="824891"/>
            <a:ext cx="8229600" cy="672600"/>
          </a:xfrm>
        </p:spPr>
        <p:txBody>
          <a:bodyPr>
            <a:noAutofit/>
          </a:bodyPr>
          <a:lstStyle/>
          <a:p>
            <a:pPr marL="4763" lvl="1" indent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2400" b="1" dirty="0" smtClean="0">
                <a:latin typeface="Calibri"/>
                <a:ea typeface="+mj-ea"/>
                <a:cs typeface="Calibri"/>
              </a:rPr>
              <a:t>Reuse IP-based existing protocols</a:t>
            </a:r>
            <a:endParaRPr lang="en-GB" sz="2400" b="1" dirty="0">
              <a:latin typeface="Calibri"/>
              <a:ea typeface="+mj-ea"/>
              <a:cs typeface="Calibri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763926" y="1362456"/>
            <a:ext cx="1616148" cy="72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Service Layer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Core Protocols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TS-0004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1253313" y="2331506"/>
            <a:ext cx="1616148" cy="5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CoAP</a:t>
            </a:r>
            <a:r>
              <a:rPr lang="en-US" dirty="0" smtClean="0"/>
              <a:t> Binding</a:t>
            </a:r>
            <a:br>
              <a:rPr lang="en-US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TS-0008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6274539" y="2331506"/>
            <a:ext cx="1616148" cy="5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MQTT Binding</a:t>
            </a:r>
            <a:br>
              <a:rPr lang="en-US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TS-0010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Rectangle à coins arrondis 8"/>
          <p:cNvSpPr/>
          <p:nvPr/>
        </p:nvSpPr>
        <p:spPr>
          <a:xfrm>
            <a:off x="3763926" y="2331506"/>
            <a:ext cx="1616148" cy="5400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HTTP Binding</a:t>
            </a:r>
            <a:br>
              <a:rPr lang="en-US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TS-0009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auto">
          <a:xfrm>
            <a:off x="457200" y="3100714"/>
            <a:ext cx="8229600" cy="107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tx1"/>
                </a:solidFill>
                <a:ea typeface="ＭＳ Ｐゴシック" pitchFamily="34" charset="-128"/>
              </a:rPr>
              <a:t>XML or JSON Content serialization</a:t>
            </a:r>
          </a:p>
          <a:p>
            <a:pPr marL="0" lvl="1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GB" b="1" dirty="0" smtClean="0">
                <a:solidFill>
                  <a:schemeClr val="tx1"/>
                </a:solidFill>
                <a:ea typeface="ＭＳ Ｐゴシック" pitchFamily="34" charset="-128"/>
              </a:rPr>
              <a:t>HTTP Example</a:t>
            </a:r>
            <a:endParaRPr lang="en-GB" b="1" dirty="0" smtClean="0">
              <a:ea typeface="ＭＳ Ｐゴシック" pitchFamily="34" charset="-128"/>
            </a:endParaRPr>
          </a:p>
        </p:txBody>
      </p:sp>
      <p:cxnSp>
        <p:nvCxnSpPr>
          <p:cNvPr id="21" name="Connecteur en angle 20"/>
          <p:cNvCxnSpPr>
            <a:endCxn id="6" idx="0"/>
          </p:cNvCxnSpPr>
          <p:nvPr/>
        </p:nvCxnSpPr>
        <p:spPr>
          <a:xfrm>
            <a:off x="4578350" y="2185156"/>
            <a:ext cx="2504263" cy="146350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Connecteur en angle 22"/>
          <p:cNvCxnSpPr>
            <a:stCxn id="7" idx="2"/>
            <a:endCxn id="9" idx="0"/>
          </p:cNvCxnSpPr>
          <p:nvPr/>
        </p:nvCxnSpPr>
        <p:spPr>
          <a:xfrm rot="5400000">
            <a:off x="4447475" y="2206981"/>
            <a:ext cx="249050" cy="12700"/>
          </a:xfrm>
          <a:prstGeom prst="bentConnector3">
            <a:avLst>
              <a:gd name="adj1" fmla="val 97807"/>
            </a:avLst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4" name="Connecteur en angle 23"/>
          <p:cNvCxnSpPr>
            <a:stCxn id="8" idx="0"/>
          </p:cNvCxnSpPr>
          <p:nvPr/>
        </p:nvCxnSpPr>
        <p:spPr>
          <a:xfrm rot="5400000" flipH="1" flipV="1">
            <a:off x="3246699" y="999854"/>
            <a:ext cx="146341" cy="2516964"/>
          </a:xfrm>
          <a:prstGeom prst="bentConnector2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6" name="Espace réservé du contenu 2"/>
          <p:cNvSpPr txBox="1">
            <a:spLocks/>
          </p:cNvSpPr>
          <p:nvPr/>
        </p:nvSpPr>
        <p:spPr bwMode="auto">
          <a:xfrm>
            <a:off x="160350" y="4029456"/>
            <a:ext cx="439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REQUEST</a:t>
            </a:r>
            <a:endParaRPr lang="en-US" sz="3000" dirty="0" smtClean="0"/>
          </a:p>
          <a:p>
            <a:pPr marL="0" indent="0">
              <a:buNone/>
            </a:pPr>
            <a:r>
              <a:rPr lang="en-US" sz="1400" dirty="0" smtClean="0"/>
              <a:t>GET http://provider.net/home/temperature HTTP/1.1</a:t>
            </a:r>
            <a:br>
              <a:rPr lang="en-US" sz="1400" dirty="0" smtClean="0"/>
            </a:br>
            <a:r>
              <a:rPr lang="en-US" sz="1400" dirty="0" smtClean="0"/>
              <a:t>Host: provider.net</a:t>
            </a:r>
            <a:br>
              <a:rPr lang="en-US" sz="1400" dirty="0" smtClean="0"/>
            </a:br>
            <a:r>
              <a:rPr lang="en-US" sz="1400" dirty="0"/>
              <a:t>From: //provider.net/CSE-1234/WeatherApp42</a:t>
            </a:r>
            <a:br>
              <a:rPr lang="en-US" sz="1400" dirty="0"/>
            </a:br>
            <a:r>
              <a:rPr lang="fr-FR" sz="1400" dirty="0" smtClean="0"/>
              <a:t>X-M2M-RI</a:t>
            </a:r>
            <a:r>
              <a:rPr lang="fr-FR" sz="1400" dirty="0"/>
              <a:t>: </a:t>
            </a:r>
            <a:r>
              <a:rPr lang="fr-FR" sz="1400" dirty="0" smtClean="0"/>
              <a:t>56398096</a:t>
            </a:r>
            <a:br>
              <a:rPr lang="fr-FR" sz="1400" dirty="0" smtClean="0"/>
            </a:br>
            <a:r>
              <a:rPr lang="en-US" sz="1400" dirty="0" smtClean="0"/>
              <a:t>Accept: </a:t>
            </a:r>
            <a:r>
              <a:rPr lang="en-US" sz="1400" dirty="0"/>
              <a:t>application/onem2m-resource+json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fr-FR" sz="1400" dirty="0"/>
          </a:p>
        </p:txBody>
      </p:sp>
      <p:sp>
        <p:nvSpPr>
          <p:cNvPr id="37" name="Espace réservé du contenu 2"/>
          <p:cNvSpPr txBox="1">
            <a:spLocks/>
          </p:cNvSpPr>
          <p:nvPr/>
        </p:nvSpPr>
        <p:spPr bwMode="auto">
          <a:xfrm>
            <a:off x="4591650" y="4029456"/>
            <a:ext cx="439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 smtClean="0"/>
              <a:t>RESPONSE</a:t>
            </a:r>
            <a:endParaRPr lang="en-US" sz="3000" dirty="0" smtClean="0"/>
          </a:p>
          <a:p>
            <a:pPr marL="0" indent="0">
              <a:buNone/>
            </a:pPr>
            <a:r>
              <a:rPr lang="en-US" sz="1400" dirty="0" smtClean="0"/>
              <a:t>HTTP/1.1 200 OK</a:t>
            </a:r>
            <a:br>
              <a:rPr lang="en-US" sz="1400" dirty="0" smtClean="0"/>
            </a:br>
            <a:r>
              <a:rPr lang="fr-FR" sz="1400" dirty="0"/>
              <a:t>X-M2M-RI: 56398096</a:t>
            </a: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1400" dirty="0" smtClean="0"/>
              <a:t>Content-Type</a:t>
            </a:r>
            <a:r>
              <a:rPr lang="en-US" sz="1400" dirty="0"/>
              <a:t>: </a:t>
            </a:r>
            <a:r>
              <a:rPr lang="en-US" sz="1400" dirty="0" smtClean="0"/>
              <a:t>application/onem2m-resource+json</a:t>
            </a:r>
            <a:r>
              <a:rPr lang="fr-FR" sz="1400" dirty="0"/>
              <a:t/>
            </a:r>
            <a:br>
              <a:rPr lang="fr-FR" sz="1400" dirty="0"/>
            </a:br>
            <a:r>
              <a:rPr lang="en-US" sz="1400" dirty="0" smtClean="0"/>
              <a:t>Content-Length</a:t>
            </a:r>
            <a:r>
              <a:rPr lang="en-US" sz="1400" dirty="0"/>
              <a:t>: </a:t>
            </a:r>
            <a:r>
              <a:rPr lang="en-US" sz="1400" dirty="0" smtClean="0"/>
              <a:t>107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fr-FR" sz="1400" dirty="0" smtClean="0"/>
              <a:t>{"</a:t>
            </a:r>
            <a:r>
              <a:rPr lang="fr-FR" sz="1400" dirty="0" err="1"/>
              <a:t>typeOfContent</a:t>
            </a:r>
            <a:r>
              <a:rPr lang="fr-FR" sz="1400" dirty="0"/>
              <a:t>":"</a:t>
            </a:r>
            <a:r>
              <a:rPr lang="fr-FR" sz="1400" dirty="0" smtClean="0"/>
              <a:t>application/</a:t>
            </a:r>
            <a:r>
              <a:rPr lang="fr-FR" sz="1400" dirty="0" err="1" smtClean="0"/>
              <a:t>json</a:t>
            </a:r>
            <a:r>
              <a:rPr lang="fr-FR" sz="1400" dirty="0" smtClean="0"/>
              <a:t>",</a:t>
            </a:r>
            <a:br>
              <a:rPr lang="fr-FR" sz="1400" dirty="0" smtClean="0"/>
            </a:br>
            <a:r>
              <a:rPr lang="en-US" sz="1400" dirty="0" smtClean="0"/>
              <a:t>"</a:t>
            </a:r>
            <a:r>
              <a:rPr lang="en-US" sz="1400" dirty="0"/>
              <a:t>encoding":1</a:t>
            </a:r>
            <a:r>
              <a:rPr lang="en-US" sz="1400" dirty="0" smtClean="0"/>
              <a:t>, </a:t>
            </a:r>
            <a:r>
              <a:rPr lang="fr-FR" sz="1400" dirty="0" smtClean="0"/>
              <a:t/>
            </a:r>
            <a:br>
              <a:rPr lang="fr-FR" sz="1400" dirty="0" smtClean="0"/>
            </a:br>
            <a:r>
              <a:rPr lang="en-US" sz="1400" dirty="0" smtClean="0"/>
              <a:t>"</a:t>
            </a:r>
            <a:r>
              <a:rPr lang="en-US" sz="1400" dirty="0"/>
              <a:t>content</a:t>
            </a:r>
            <a:r>
              <a:rPr lang="en-US" sz="1400" dirty="0" smtClean="0"/>
              <a:t>": "{'timestamp':1413405177000,'value':25.32}"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 smtClean="0"/>
              <a:t>}</a:t>
            </a:r>
            <a:endParaRPr lang="fr-FR" sz="1400" dirty="0"/>
          </a:p>
        </p:txBody>
      </p:sp>
    </p:spTree>
    <p:extLst>
      <p:ext uri="{BB962C8B-B14F-4D97-AF65-F5344CB8AC3E}">
        <p14:creationId xmlns="" xmlns:p14="http://schemas.microsoft.com/office/powerpoint/2010/main" val="263033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Security</a:t>
            </a:r>
            <a:br>
              <a:rPr lang="en-US" dirty="0" smtClean="0"/>
            </a:br>
            <a:r>
              <a:rPr lang="en-US" dirty="0" smtClean="0"/>
              <a:t>Challenges      &amp;     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83080"/>
            <a:ext cx="4038600" cy="4262967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accent3"/>
                </a:solidFill>
              </a:rPr>
              <a:t>Large </a:t>
            </a:r>
            <a:r>
              <a:rPr lang="en-US" dirty="0">
                <a:solidFill>
                  <a:schemeClr val="accent3"/>
                </a:solidFill>
              </a:rPr>
              <a:t>variety of </a:t>
            </a:r>
            <a:r>
              <a:rPr lang="en-US" dirty="0" smtClean="0">
                <a:solidFill>
                  <a:schemeClr val="accent3"/>
                </a:solidFill>
              </a:rPr>
              <a:t>scenarios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Any device in any deployment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accent6"/>
                </a:solidFill>
              </a:rPr>
              <a:t>A </a:t>
            </a:r>
            <a:r>
              <a:rPr lang="en-US" dirty="0" smtClean="0">
                <a:solidFill>
                  <a:schemeClr val="accent6"/>
                </a:solidFill>
              </a:rPr>
              <a:t>device cannot </a:t>
            </a:r>
            <a:r>
              <a:rPr lang="en-US" dirty="0">
                <a:solidFill>
                  <a:schemeClr val="accent6"/>
                </a:solidFill>
              </a:rPr>
              <a:t>make </a:t>
            </a:r>
            <a:r>
              <a:rPr lang="en-US" dirty="0" smtClean="0">
                <a:solidFill>
                  <a:schemeClr val="accent6"/>
                </a:solidFill>
              </a:rPr>
              <a:t>“judgment calls” on privacy 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83080"/>
            <a:ext cx="41910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accent3"/>
                </a:solidFill>
              </a:rPr>
              <a:t>Secure communication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various authentication options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/>
            </a:r>
            <a:br>
              <a:rPr lang="en-US" dirty="0" smtClean="0">
                <a:solidFill>
                  <a:schemeClr val="accent3"/>
                </a:solidFill>
              </a:rPr>
            </a:br>
            <a:endParaRPr lang="en-US" dirty="0" smtClean="0">
              <a:solidFill>
                <a:schemeClr val="accent3"/>
              </a:solidFill>
            </a:endParaRPr>
          </a:p>
          <a:p>
            <a:pPr marL="514350" indent="-514350">
              <a:buFont typeface="+mj-lt"/>
              <a:buAutoNum type="alphaUcPeriod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Remote provisioning </a:t>
            </a:r>
          </a:p>
          <a:p>
            <a:pPr marL="800100" lvl="2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various authentication options</a:t>
            </a:r>
            <a:r>
              <a:rPr lang="en-US" dirty="0" smtClean="0">
                <a:solidFill>
                  <a:schemeClr val="accent3"/>
                </a:solidFill>
              </a:rPr>
              <a:t/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>
                <a:solidFill>
                  <a:schemeClr val="accent3"/>
                </a:solidFill>
              </a:rPr>
              <a:t/>
            </a:r>
            <a:br>
              <a:rPr lang="en-US" dirty="0" smtClean="0">
                <a:solidFill>
                  <a:schemeClr val="accent3"/>
                </a:solidFill>
              </a:rPr>
            </a:b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 smtClean="0">
                <a:solidFill>
                  <a:schemeClr val="accent6"/>
                </a:solidFill>
              </a:rPr>
              <a:t>Access Control Policy</a:t>
            </a:r>
          </a:p>
          <a:p>
            <a:pPr marL="800100" lvl="2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express wide variety of rules</a:t>
            </a:r>
            <a:endParaRPr lang="en-US" dirty="0">
              <a:solidFill>
                <a:schemeClr val="accent6"/>
              </a:solidFill>
            </a:endParaRPr>
          </a:p>
          <a:p>
            <a:pPr marL="514350" indent="-514350">
              <a:buFont typeface="+mj-lt"/>
              <a:buAutoNum type="alphaUcPeriod"/>
            </a:pPr>
            <a:endParaRPr lang="en-US" b="1" dirty="0" smtClean="0">
              <a:solidFill>
                <a:schemeClr val="accent6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9854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à coins arrondis 30"/>
          <p:cNvSpPr/>
          <p:nvPr/>
        </p:nvSpPr>
        <p:spPr>
          <a:xfrm>
            <a:off x="6261626" y="3426708"/>
            <a:ext cx="1490400" cy="50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/>
          <p:cNvSpPr/>
          <p:nvPr/>
        </p:nvSpPr>
        <p:spPr>
          <a:xfrm>
            <a:off x="6461428" y="1824067"/>
            <a:ext cx="1090800" cy="5040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2" name="Groupe 11"/>
          <p:cNvGrpSpPr/>
          <p:nvPr/>
        </p:nvGrpSpPr>
        <p:grpSpPr>
          <a:xfrm>
            <a:off x="745138" y="3657600"/>
            <a:ext cx="3329614" cy="801916"/>
            <a:chOff x="934553" y="3613715"/>
            <a:chExt cx="3329614" cy="801916"/>
          </a:xfrm>
        </p:grpSpPr>
        <p:pic>
          <p:nvPicPr>
            <p:cNvPr id="76" name="그림 101"/>
            <p:cNvPicPr>
              <a:picLocks noChangeAspect="1"/>
            </p:cNvPicPr>
            <p:nvPr/>
          </p:nvPicPr>
          <p:blipFill>
            <a:blip r:embed="rId2" cstate="print">
              <a:duotone>
                <a:srgbClr val="FFFFF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553" y="3613715"/>
              <a:ext cx="649490" cy="80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그림 101"/>
            <p:cNvPicPr>
              <a:picLocks noChangeAspect="1"/>
            </p:cNvPicPr>
            <p:nvPr/>
          </p:nvPicPr>
          <p:blipFill>
            <a:blip r:embed="rId2" cstate="print">
              <a:duotone>
                <a:srgbClr val="FFFFFF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4677" y="3613715"/>
              <a:ext cx="649490" cy="8019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149" name="직선 연결선 36"/>
          <p:cNvCxnSpPr>
            <a:cxnSpLocks noChangeShapeType="1"/>
          </p:cNvCxnSpPr>
          <p:nvPr/>
        </p:nvCxnSpPr>
        <p:spPr bwMode="auto">
          <a:xfrm>
            <a:off x="220663" y="3071052"/>
            <a:ext cx="4475162" cy="0"/>
          </a:xfrm>
          <a:prstGeom prst="line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2336" y="2547832"/>
            <a:ext cx="8659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latinLnBrk="1" hangingPunct="1"/>
            <a:r>
              <a:rPr lang="en-US" altLang="ko-KR" sz="1400" b="1" dirty="0">
                <a:solidFill>
                  <a:srgbClr val="000000"/>
                </a:solidFill>
                <a:latin typeface="+mj-lt"/>
                <a:ea typeface="Dotum" pitchFamily="34" charset="-127"/>
              </a:rPr>
              <a:t>oneM2M</a:t>
            </a:r>
          </a:p>
          <a:p>
            <a:pPr algn="ctr" eaLnBrk="1" latinLnBrk="1" hangingPunct="1"/>
            <a:r>
              <a:rPr lang="en-US" altLang="ko-KR" sz="1400" b="1" dirty="0">
                <a:solidFill>
                  <a:srgbClr val="000000"/>
                </a:solidFill>
                <a:latin typeface="+mj-lt"/>
                <a:ea typeface="Dotum" pitchFamily="34" charset="-127"/>
              </a:rPr>
              <a:t>Domain</a:t>
            </a:r>
            <a:endParaRPr lang="ko-KR" altLang="en-US" sz="1400" b="1" dirty="0">
              <a:solidFill>
                <a:srgbClr val="000000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3281" y="3071052"/>
            <a:ext cx="76976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latinLnBrk="1" hangingPunct="1"/>
            <a:r>
              <a:rPr lang="en-US" altLang="ko-KR" sz="1400" b="1" dirty="0">
                <a:solidFill>
                  <a:srgbClr val="000000"/>
                </a:solidFill>
                <a:latin typeface="+mj-lt"/>
                <a:ea typeface="Dotum" pitchFamily="34" charset="-127"/>
              </a:rPr>
              <a:t>DM</a:t>
            </a:r>
          </a:p>
          <a:p>
            <a:pPr algn="ctr" eaLnBrk="1" latinLnBrk="1" hangingPunct="1"/>
            <a:r>
              <a:rPr lang="en-US" altLang="ko-KR" sz="1400" b="1" dirty="0">
                <a:solidFill>
                  <a:srgbClr val="000000"/>
                </a:solidFill>
                <a:latin typeface="+mj-lt"/>
                <a:ea typeface="Dotum" pitchFamily="34" charset="-127"/>
              </a:rPr>
              <a:t>Domain</a:t>
            </a:r>
            <a:endParaRPr lang="ko-KR" altLang="en-US" sz="1400" b="1" dirty="0">
              <a:solidFill>
                <a:srgbClr val="000000"/>
              </a:solidFill>
              <a:latin typeface="+mj-lt"/>
              <a:ea typeface="Dotum" pitchFamily="34" charset="-127"/>
            </a:endParaRPr>
          </a:p>
        </p:txBody>
      </p:sp>
      <p:sp>
        <p:nvSpPr>
          <p:cNvPr id="65" name="타원 64"/>
          <p:cNvSpPr/>
          <p:nvPr/>
        </p:nvSpPr>
        <p:spPr bwMode="auto">
          <a:xfrm>
            <a:off x="479425" y="4246563"/>
            <a:ext cx="1339850" cy="1739900"/>
          </a:xfrm>
          <a:prstGeom prst="ellipse">
            <a:avLst/>
          </a:prstGeom>
          <a:solidFill>
            <a:srgbClr val="FFFFFF">
              <a:lumMod val="95000"/>
            </a:srgbClr>
          </a:solidFill>
          <a:ln w="19050" cap="flat" cmpd="sng" algn="ctr">
            <a:solidFill>
              <a:srgbClr val="FFFFFF">
                <a:lumMod val="8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wrap="none" lIns="0" anchor="ctr"/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 b="1" kern="0" dirty="0">
              <a:solidFill>
                <a:srgbClr val="000000"/>
              </a:solidFill>
              <a:latin typeface="Trebuchet MS" pitchFamily="34" charset="0"/>
              <a:ea typeface="굴림"/>
            </a:endParaRPr>
          </a:p>
        </p:txBody>
      </p:sp>
      <p:sp>
        <p:nvSpPr>
          <p:cNvPr id="67" name="타원 66"/>
          <p:cNvSpPr/>
          <p:nvPr/>
        </p:nvSpPr>
        <p:spPr bwMode="auto">
          <a:xfrm>
            <a:off x="3227388" y="4262438"/>
            <a:ext cx="1341437" cy="1739900"/>
          </a:xfrm>
          <a:prstGeom prst="ellipse">
            <a:avLst/>
          </a:prstGeom>
          <a:solidFill>
            <a:srgbClr val="FFFFFF">
              <a:lumMod val="95000"/>
            </a:srgbClr>
          </a:solidFill>
          <a:ln w="19050" cap="flat" cmpd="sng" algn="ctr">
            <a:solidFill>
              <a:srgbClr val="FFFFFF">
                <a:lumMod val="85000"/>
              </a:srgbClr>
            </a:solidFill>
            <a:prstDash val="dash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 b="1" kern="0" dirty="0">
              <a:solidFill>
                <a:srgbClr val="000000"/>
              </a:solidFill>
              <a:latin typeface="Trebuchet MS" pitchFamily="34" charset="0"/>
              <a:ea typeface="굴림"/>
            </a:endParaRPr>
          </a:p>
        </p:txBody>
      </p:sp>
      <p:cxnSp>
        <p:nvCxnSpPr>
          <p:cNvPr id="82" name="직선 연결선 81"/>
          <p:cNvCxnSpPr>
            <a:stCxn id="47" idx="2"/>
          </p:cNvCxnSpPr>
          <p:nvPr/>
        </p:nvCxnSpPr>
        <p:spPr bwMode="auto">
          <a:xfrm>
            <a:off x="2410729" y="3377210"/>
            <a:ext cx="1561197" cy="889990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직선 연결선 89"/>
          <p:cNvCxnSpPr>
            <a:stCxn id="47" idx="2"/>
          </p:cNvCxnSpPr>
          <p:nvPr/>
        </p:nvCxnSpPr>
        <p:spPr bwMode="auto">
          <a:xfrm flipH="1">
            <a:off x="1053307" y="3377210"/>
            <a:ext cx="1357422" cy="842365"/>
          </a:xfrm>
          <a:prstGeom prst="line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930" y="3498708"/>
            <a:ext cx="1345794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794" y="1896067"/>
            <a:ext cx="1018065" cy="3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Interworking – OMA &amp; </a:t>
            </a:r>
            <a:r>
              <a:rPr lang="en-US" dirty="0" smtClean="0"/>
              <a:t>BBF</a:t>
            </a:r>
            <a:br>
              <a:rPr lang="en-US" dirty="0" smtClean="0"/>
            </a:br>
            <a:endParaRPr lang="fr-FR" dirty="0"/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 bwMode="auto">
          <a:xfrm>
            <a:off x="457200" y="984998"/>
            <a:ext cx="8229600" cy="6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 algn="ctr">
              <a:spcBef>
                <a:spcPts val="300"/>
              </a:spcBef>
              <a:spcAft>
                <a:spcPts val="0"/>
              </a:spcAft>
              <a:buFont typeface="Arial" charset="0"/>
              <a:buNone/>
            </a:pPr>
            <a:r>
              <a:rPr lang="en-GB" b="1" dirty="0" smtClean="0">
                <a:solidFill>
                  <a:schemeClr val="tx1"/>
                </a:solidFill>
                <a:ea typeface="ＭＳ Ｐゴシック" pitchFamily="34" charset="-128"/>
              </a:rPr>
              <a:t>Reuse existing Device Management technologies</a:t>
            </a:r>
            <a:endParaRPr lang="en-GB" b="1" dirty="0">
              <a:ea typeface="ＭＳ Ｐゴシック" pitchFamily="34" charset="-128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1608670" y="1634951"/>
            <a:ext cx="1603059" cy="65505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Application Entity</a:t>
            </a:r>
            <a:endParaRPr lang="en-US" dirty="0"/>
          </a:p>
        </p:txBody>
      </p:sp>
      <p:sp>
        <p:nvSpPr>
          <p:cNvPr id="47" name="Rounded Rectangle 6"/>
          <p:cNvSpPr/>
          <p:nvPr/>
        </p:nvSpPr>
        <p:spPr>
          <a:xfrm>
            <a:off x="1609729" y="2722010"/>
            <a:ext cx="1602000" cy="655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IN-CSE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48" name="Connecteur droit avec flèche 47"/>
          <p:cNvCxnSpPr>
            <a:stCxn id="47" idx="0"/>
            <a:endCxn id="4" idx="2"/>
          </p:cNvCxnSpPr>
          <p:nvPr/>
        </p:nvCxnSpPr>
        <p:spPr>
          <a:xfrm flipH="1" flipV="1">
            <a:off x="2410200" y="2290010"/>
            <a:ext cx="529" cy="43200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410729" y="2403954"/>
            <a:ext cx="360000" cy="216000"/>
          </a:xfrm>
          <a:prstGeom prst="rect">
            <a:avLst/>
          </a:prstGeom>
          <a:noFill/>
          <a:effectLst>
            <a:outerShdw blurRad="25400" dist="25400" dir="2700000" algn="tl" rotWithShape="0">
              <a:schemeClr val="bg1">
                <a:alpha val="6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100" dirty="0" smtClean="0">
                <a:solidFill>
                  <a:schemeClr val="accent1"/>
                </a:solidFill>
              </a:rPr>
              <a:t>Mca</a:t>
            </a:r>
            <a:endParaRPr lang="en-US" sz="1100" dirty="0">
              <a:solidFill>
                <a:schemeClr val="accent1"/>
              </a:solidFill>
            </a:endParaRPr>
          </a:p>
        </p:txBody>
      </p:sp>
      <p:sp>
        <p:nvSpPr>
          <p:cNvPr id="60" name="모서리가 둥근 직사각형 97"/>
          <p:cNvSpPr/>
          <p:nvPr/>
        </p:nvSpPr>
        <p:spPr bwMode="auto">
          <a:xfrm>
            <a:off x="6466828" y="2511954"/>
            <a:ext cx="1080000" cy="36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dirty="0">
                <a:solidFill>
                  <a:prstClr val="black"/>
                </a:solidFill>
                <a:latin typeface="+mj-lt"/>
                <a:ea typeface="굴림" pitchFamily="50" charset="-127"/>
                <a:cs typeface="+mn-cs"/>
              </a:rPr>
              <a:t>OMA DM 2.0</a:t>
            </a:r>
            <a:endParaRPr lang="ko-KR" altLang="en-US" sz="1400" kern="0" dirty="0">
              <a:solidFill>
                <a:prstClr val="black"/>
              </a:solidFill>
              <a:latin typeface="+mj-lt"/>
              <a:ea typeface="굴림" pitchFamily="50" charset="-127"/>
              <a:cs typeface="+mn-cs"/>
            </a:endParaRPr>
          </a:p>
        </p:txBody>
      </p:sp>
      <p:sp>
        <p:nvSpPr>
          <p:cNvPr id="83" name="모서리가 둥근 직사각형 97"/>
          <p:cNvSpPr/>
          <p:nvPr/>
        </p:nvSpPr>
        <p:spPr bwMode="auto">
          <a:xfrm>
            <a:off x="5200491" y="2511954"/>
            <a:ext cx="1080000" cy="36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dirty="0">
                <a:solidFill>
                  <a:prstClr val="black"/>
                </a:solidFill>
                <a:latin typeface="+mj-lt"/>
                <a:ea typeface="굴림" pitchFamily="50" charset="-127"/>
              </a:rPr>
              <a:t>OMA DM 1.3</a:t>
            </a:r>
            <a:endParaRPr lang="ko-KR" altLang="en-US" sz="1400" kern="0" dirty="0">
              <a:solidFill>
                <a:prstClr val="black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61" name="모서리가 둥근 직사각형 97"/>
          <p:cNvSpPr/>
          <p:nvPr/>
        </p:nvSpPr>
        <p:spPr bwMode="auto">
          <a:xfrm>
            <a:off x="7733163" y="2511954"/>
            <a:ext cx="1080000" cy="36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</a:pPr>
            <a:r>
              <a:rPr lang="en-US" altLang="ko-KR" sz="1400" kern="0" dirty="0">
                <a:solidFill>
                  <a:prstClr val="black"/>
                </a:solidFill>
                <a:latin typeface="+mj-lt"/>
                <a:ea typeface="굴림" pitchFamily="50" charset="-127"/>
                <a:cs typeface="+mn-cs"/>
              </a:rPr>
              <a:t>OMA LWM2M</a:t>
            </a:r>
            <a:endParaRPr lang="ko-KR" altLang="en-US" sz="1400" kern="0" dirty="0">
              <a:solidFill>
                <a:prstClr val="black"/>
              </a:solidFill>
              <a:latin typeface="+mj-lt"/>
              <a:ea typeface="굴림" pitchFamily="50" charset="-127"/>
              <a:cs typeface="+mn-cs"/>
            </a:endParaRPr>
          </a:p>
        </p:txBody>
      </p:sp>
      <p:sp>
        <p:nvSpPr>
          <p:cNvPr id="62" name="모서리가 둥근 직사각형 97"/>
          <p:cNvSpPr/>
          <p:nvPr/>
        </p:nvSpPr>
        <p:spPr bwMode="auto">
          <a:xfrm>
            <a:off x="6466828" y="4058558"/>
            <a:ext cx="1080000" cy="360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400" kern="0" dirty="0" smtClean="0">
                <a:solidFill>
                  <a:prstClr val="black"/>
                </a:solidFill>
                <a:latin typeface="+mj-lt"/>
                <a:ea typeface="굴림" pitchFamily="50" charset="-127"/>
              </a:rPr>
              <a:t>BBF TR-069</a:t>
            </a:r>
            <a:endParaRPr lang="ko-KR" altLang="en-US" sz="1400" kern="0" dirty="0">
              <a:solidFill>
                <a:prstClr val="black"/>
              </a:solidFill>
              <a:latin typeface="+mj-lt"/>
              <a:ea typeface="굴림" pitchFamily="50" charset="-127"/>
            </a:endParaRPr>
          </a:p>
        </p:txBody>
      </p:sp>
      <p:sp>
        <p:nvSpPr>
          <p:cNvPr id="13" name="Rectangle à coins arrondis 12"/>
          <p:cNvSpPr/>
          <p:nvPr/>
        </p:nvSpPr>
        <p:spPr>
          <a:xfrm>
            <a:off x="529883" y="4253635"/>
            <a:ext cx="1080000" cy="46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BBF Server</a:t>
            </a:r>
            <a:endParaRPr lang="fr-FR" sz="1400" dirty="0"/>
          </a:p>
        </p:txBody>
      </p:sp>
      <p:sp>
        <p:nvSpPr>
          <p:cNvPr id="70" name="Rectangle à coins arrondis 69"/>
          <p:cNvSpPr/>
          <p:nvPr/>
        </p:nvSpPr>
        <p:spPr>
          <a:xfrm>
            <a:off x="529883" y="4898788"/>
            <a:ext cx="1080000" cy="46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BBF CPE</a:t>
            </a:r>
            <a:endParaRPr lang="fr-FR" sz="1400" dirty="0"/>
          </a:p>
        </p:txBody>
      </p:sp>
      <p:sp>
        <p:nvSpPr>
          <p:cNvPr id="71" name="Rectangle à coins arrondis 70"/>
          <p:cNvSpPr/>
          <p:nvPr/>
        </p:nvSpPr>
        <p:spPr>
          <a:xfrm>
            <a:off x="529883" y="5513510"/>
            <a:ext cx="1080000" cy="4672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BBF </a:t>
            </a:r>
            <a:r>
              <a:rPr lang="fr-FR" sz="1400" dirty="0" err="1" smtClean="0"/>
              <a:t>Device</a:t>
            </a:r>
            <a:endParaRPr lang="fr-FR" sz="1400" dirty="0"/>
          </a:p>
        </p:txBody>
      </p:sp>
      <p:sp>
        <p:nvSpPr>
          <p:cNvPr id="94" name="Rectangle à coins arrondis 93"/>
          <p:cNvSpPr/>
          <p:nvPr/>
        </p:nvSpPr>
        <p:spPr>
          <a:xfrm>
            <a:off x="3358106" y="4252832"/>
            <a:ext cx="1080000" cy="46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DM Server</a:t>
            </a:r>
            <a:endParaRPr lang="fr-FR" sz="1400" dirty="0"/>
          </a:p>
        </p:txBody>
      </p:sp>
      <p:sp>
        <p:nvSpPr>
          <p:cNvPr id="95" name="Rectangle à coins arrondis 94"/>
          <p:cNvSpPr/>
          <p:nvPr/>
        </p:nvSpPr>
        <p:spPr>
          <a:xfrm>
            <a:off x="3358106" y="5513510"/>
            <a:ext cx="1080000" cy="4672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DM Client</a:t>
            </a:r>
            <a:endParaRPr lang="fr-FR" sz="1400" dirty="0"/>
          </a:p>
        </p:txBody>
      </p:sp>
    </p:spTree>
    <p:extLst>
      <p:ext uri="{BB962C8B-B14F-4D97-AF65-F5344CB8AC3E}">
        <p14:creationId xmlns="" xmlns:p14="http://schemas.microsoft.com/office/powerpoint/2010/main" val="2909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6690" y="648610"/>
            <a:ext cx="2209800" cy="1055686"/>
          </a:xfrm>
        </p:spPr>
        <p:txBody>
          <a:bodyPr>
            <a:noAutofit/>
          </a:bodyPr>
          <a:lstStyle/>
          <a:p>
            <a:r>
              <a:rPr lang="en-US" sz="3200" b="0" dirty="0" smtClean="0">
                <a:solidFill>
                  <a:srgbClr val="C00000"/>
                </a:solidFill>
                <a:latin typeface="+mj-lt"/>
                <a:cs typeface="+mj-cs"/>
              </a:rPr>
              <a:t>Privacy </a:t>
            </a:r>
            <a:br>
              <a:rPr lang="en-US" sz="3200" b="0" dirty="0" smtClean="0">
                <a:solidFill>
                  <a:srgbClr val="C00000"/>
                </a:solidFill>
                <a:latin typeface="+mj-lt"/>
                <a:cs typeface="+mj-cs"/>
              </a:rPr>
            </a:br>
            <a:r>
              <a:rPr lang="en-US" sz="3200" b="0" dirty="0" smtClean="0">
                <a:solidFill>
                  <a:srgbClr val="C00000"/>
                </a:solidFill>
                <a:latin typeface="+mj-lt"/>
                <a:cs typeface="+mj-cs"/>
              </a:rPr>
              <a:t>principles</a:t>
            </a:r>
            <a:endParaRPr lang="en-US" sz="3200" b="0" dirty="0">
              <a:solidFill>
                <a:srgbClr val="C00000"/>
              </a:solidFill>
              <a:latin typeface="+mj-lt"/>
              <a:cs typeface="+mj-cs"/>
            </a:endParaRPr>
          </a:p>
        </p:txBody>
      </p:sp>
      <p:sp>
        <p:nvSpPr>
          <p:cNvPr id="44" name="Espace réservé du contenu 2"/>
          <p:cNvSpPr txBox="1">
            <a:spLocks/>
          </p:cNvSpPr>
          <p:nvPr/>
        </p:nvSpPr>
        <p:spPr bwMode="auto">
          <a:xfrm>
            <a:off x="457200" y="984998"/>
            <a:ext cx="8229600" cy="67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63" lvl="1" indent="0" algn="ctr">
              <a:spcBef>
                <a:spcPts val="300"/>
              </a:spcBef>
              <a:spcAft>
                <a:spcPts val="0"/>
              </a:spcAft>
              <a:buFont typeface="Arial" charset="0"/>
              <a:buNone/>
            </a:pPr>
            <a:endParaRPr lang="en-US" b="1">
              <a:ea typeface="ＭＳ Ｐゴシック" pitchFamily="34" charset="-128"/>
            </a:endParaRPr>
          </a:p>
        </p:txBody>
      </p:sp>
      <p:cxnSp>
        <p:nvCxnSpPr>
          <p:cNvPr id="38" name="Straight Connector 14"/>
          <p:cNvCxnSpPr/>
          <p:nvPr/>
        </p:nvCxnSpPr>
        <p:spPr>
          <a:xfrm>
            <a:off x="4554438" y="5024172"/>
            <a:ext cx="3708032" cy="0"/>
          </a:xfrm>
          <a:prstGeom prst="line">
            <a:avLst/>
          </a:prstGeom>
          <a:noFill/>
          <a:ln w="12700" cap="flat" cmpd="sng">
            <a:gradFill flip="none" rotWithShape="1">
              <a:gsLst>
                <a:gs pos="100000">
                  <a:srgbClr val="A9A9A9">
                    <a:alpha val="0"/>
                  </a:srgb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10800000" scaled="0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41" name="Straight Connector 15"/>
          <p:cNvCxnSpPr/>
          <p:nvPr/>
        </p:nvCxnSpPr>
        <p:spPr>
          <a:xfrm flipH="1">
            <a:off x="867462" y="5024172"/>
            <a:ext cx="3708032" cy="0"/>
          </a:xfrm>
          <a:prstGeom prst="line">
            <a:avLst/>
          </a:prstGeom>
          <a:noFill/>
          <a:ln w="12700" cap="flat" cmpd="sng">
            <a:gradFill flip="none" rotWithShape="1">
              <a:gsLst>
                <a:gs pos="100000">
                  <a:srgbClr val="A9A9A9">
                    <a:alpha val="0"/>
                  </a:srgb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10800000" scaled="0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42" name="Straight Connector 41"/>
          <p:cNvCxnSpPr/>
          <p:nvPr/>
        </p:nvCxnSpPr>
        <p:spPr>
          <a:xfrm flipH="1">
            <a:off x="-719053" y="2876111"/>
            <a:ext cx="851908" cy="73524"/>
          </a:xfrm>
          <a:prstGeom prst="line">
            <a:avLst/>
          </a:prstGeom>
          <a:noFill/>
          <a:ln w="12700" cap="flat" cmpd="sng">
            <a:gradFill flip="none" rotWithShape="1">
              <a:gsLst>
                <a:gs pos="100000">
                  <a:srgbClr val="A9A9A9">
                    <a:alpha val="0"/>
                  </a:srgb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10800000" scaled="0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43" name="Group 58"/>
          <p:cNvGrpSpPr/>
          <p:nvPr/>
        </p:nvGrpSpPr>
        <p:grpSpPr>
          <a:xfrm>
            <a:off x="874835" y="4682074"/>
            <a:ext cx="7394962" cy="488730"/>
            <a:chOff x="1137285" y="914639"/>
            <a:chExt cx="9613451" cy="1224523"/>
          </a:xfrm>
        </p:grpSpPr>
        <p:sp>
          <p:nvSpPr>
            <p:cNvPr id="45" name="Rectangle 44"/>
            <p:cNvSpPr/>
            <p:nvPr/>
          </p:nvSpPr>
          <p:spPr bwMode="auto">
            <a:xfrm>
              <a:off x="3606106" y="914639"/>
              <a:ext cx="7144630" cy="12245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smtClean="0">
                  <a:solidFill>
                    <a:schemeClr val="bg1"/>
                  </a:solidFill>
                  <a:latin typeface="Trebuchet MS"/>
                  <a:cs typeface="Trebuchet MS"/>
                </a:rPr>
                <a:t>   System allows tracing and history of all interactions</a:t>
              </a: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1137285" y="914639"/>
              <a:ext cx="2410160" cy="12245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Accountability</a:t>
              </a:r>
              <a:endParaRPr lang="en-US" sz="1200" b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3" name="Group 64"/>
          <p:cNvGrpSpPr/>
          <p:nvPr/>
        </p:nvGrpSpPr>
        <p:grpSpPr>
          <a:xfrm>
            <a:off x="874835" y="2057400"/>
            <a:ext cx="7394962" cy="914400"/>
            <a:chOff x="1137285" y="3509855"/>
            <a:chExt cx="9613451" cy="1224523"/>
          </a:xfrm>
        </p:grpSpPr>
        <p:sp>
          <p:nvSpPr>
            <p:cNvPr id="54" name="Rectangle 53"/>
            <p:cNvSpPr/>
            <p:nvPr/>
          </p:nvSpPr>
          <p:spPr bwMode="auto">
            <a:xfrm>
              <a:off x="3606106" y="3509855"/>
              <a:ext cx="7144630" cy="12245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Each resource has an Access Control Policy (ACP) which specifies who (which entity) can access the resource, R/W permissions and under which context (time of the day, etc)</a:t>
              </a:r>
            </a:p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Applications link published data to ACP according to user consented purpose</a:t>
              </a: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1137285" y="3509855"/>
              <a:ext cx="2410160" cy="1224523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Use limitation</a:t>
              </a:r>
              <a:endParaRPr lang="en-US" sz="1200" b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56" name="Group 67"/>
          <p:cNvGrpSpPr/>
          <p:nvPr/>
        </p:nvGrpSpPr>
        <p:grpSpPr>
          <a:xfrm>
            <a:off x="874835" y="3048000"/>
            <a:ext cx="7394962" cy="564418"/>
            <a:chOff x="1137285" y="4807902"/>
            <a:chExt cx="9613451" cy="1224523"/>
          </a:xfrm>
        </p:grpSpPr>
        <p:sp>
          <p:nvSpPr>
            <p:cNvPr id="57" name="Rectangle 56"/>
            <p:cNvSpPr/>
            <p:nvPr/>
          </p:nvSpPr>
          <p:spPr bwMode="auto">
            <a:xfrm>
              <a:off x="3606106" y="4807902"/>
              <a:ext cx="7144630" cy="12245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Collected data is assigned a time-stamp and linked to a producer entity</a:t>
              </a:r>
            </a:p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Expiration time ensures old data is removed – could be used to enforce data retention policy </a:t>
              </a:r>
              <a:endParaRPr lang="en-US" sz="1100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1137285" y="4807902"/>
              <a:ext cx="2410160" cy="1224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Data quality</a:t>
              </a:r>
              <a:endParaRPr lang="en-US" sz="1200" b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cxnSp>
        <p:nvCxnSpPr>
          <p:cNvPr id="59" name="Straight Connector 14"/>
          <p:cNvCxnSpPr/>
          <p:nvPr/>
        </p:nvCxnSpPr>
        <p:spPr>
          <a:xfrm>
            <a:off x="4552341" y="3802918"/>
            <a:ext cx="3708032" cy="0"/>
          </a:xfrm>
          <a:prstGeom prst="line">
            <a:avLst/>
          </a:prstGeom>
          <a:noFill/>
          <a:ln w="12700" cap="flat" cmpd="sng">
            <a:gradFill flip="none" rotWithShape="1">
              <a:gsLst>
                <a:gs pos="100000">
                  <a:srgbClr val="A9A9A9">
                    <a:alpha val="0"/>
                  </a:srgb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10800000" scaled="0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63" name="Straight Connector 15"/>
          <p:cNvCxnSpPr/>
          <p:nvPr/>
        </p:nvCxnSpPr>
        <p:spPr>
          <a:xfrm flipH="1">
            <a:off x="865366" y="3581400"/>
            <a:ext cx="3706635" cy="477628"/>
          </a:xfrm>
          <a:prstGeom prst="line">
            <a:avLst/>
          </a:prstGeom>
          <a:noFill/>
          <a:ln w="12700" cap="flat" cmpd="sng">
            <a:gradFill flip="none" rotWithShape="1">
              <a:gsLst>
                <a:gs pos="100000">
                  <a:srgbClr val="A9A9A9">
                    <a:alpha val="0"/>
                  </a:srgb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10800000" scaled="0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64" name="Group 58"/>
          <p:cNvGrpSpPr/>
          <p:nvPr/>
        </p:nvGrpSpPr>
        <p:grpSpPr>
          <a:xfrm>
            <a:off x="872738" y="3695700"/>
            <a:ext cx="7394962" cy="381000"/>
            <a:chOff x="1137285" y="914639"/>
            <a:chExt cx="9613451" cy="1224523"/>
          </a:xfrm>
        </p:grpSpPr>
        <p:sp>
          <p:nvSpPr>
            <p:cNvPr id="66" name="Rectangle 65"/>
            <p:cNvSpPr/>
            <p:nvPr/>
          </p:nvSpPr>
          <p:spPr bwMode="auto">
            <a:xfrm>
              <a:off x="3606106" y="914639"/>
              <a:ext cx="7144630" cy="12245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smtClean="0">
                  <a:solidFill>
                    <a:schemeClr val="bg1"/>
                  </a:solidFill>
                  <a:latin typeface="Trebuchet MS"/>
                  <a:cs typeface="Trebuchet MS"/>
                </a:rPr>
                <a:t>  Authentication and authorization, secure communications</a:t>
              </a: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1137285" y="914639"/>
              <a:ext cx="2410160" cy="12245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Security safeguards</a:t>
              </a:r>
              <a:endParaRPr lang="en-US" sz="1200" b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69" name="Group 61"/>
          <p:cNvGrpSpPr/>
          <p:nvPr/>
        </p:nvGrpSpPr>
        <p:grpSpPr>
          <a:xfrm>
            <a:off x="872738" y="4163490"/>
            <a:ext cx="7394962" cy="412018"/>
            <a:chOff x="1137285" y="2212686"/>
            <a:chExt cx="9613451" cy="1224523"/>
          </a:xfrm>
        </p:grpSpPr>
        <p:sp>
          <p:nvSpPr>
            <p:cNvPr id="72" name="Rectangle 71"/>
            <p:cNvSpPr/>
            <p:nvPr/>
          </p:nvSpPr>
          <p:spPr bwMode="auto">
            <a:xfrm>
              <a:off x="3606106" y="2212686"/>
              <a:ext cx="7144630" cy="12245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430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100" smtClean="0">
                  <a:solidFill>
                    <a:schemeClr val="bg1"/>
                  </a:solidFill>
                  <a:latin typeface="Trebuchet MS"/>
                  <a:cs typeface="Trebuchet MS"/>
                </a:rPr>
                <a:t>  PI owner provides prior consent about the intended use of data – applications set Access Control Policy accordingly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137285" y="2212686"/>
              <a:ext cx="2410160" cy="1224523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b="1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Participation</a:t>
              </a:r>
              <a:endParaRPr lang="en-US" sz="1200" b="1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86" name="Titre 1"/>
          <p:cNvSpPr txBox="1">
            <a:spLocks/>
          </p:cNvSpPr>
          <p:nvPr/>
        </p:nvSpPr>
        <p:spPr bwMode="auto">
          <a:xfrm>
            <a:off x="4235245" y="640619"/>
            <a:ext cx="335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oneM2M technology answer examples</a:t>
            </a:r>
            <a:endParaRPr kumimoji="0" lang="en-US" sz="3200" b="0" i="0" u="none" strike="noStrike" kern="1200" cap="none" spc="0" normalizeH="0" baseline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96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799260"/>
            <a:ext cx="8969376" cy="395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1" name="Connecteur droit 110"/>
          <p:cNvCxnSpPr/>
          <p:nvPr/>
        </p:nvCxnSpPr>
        <p:spPr>
          <a:xfrm flipH="1" flipV="1">
            <a:off x="4572000" y="2015260"/>
            <a:ext cx="3602400" cy="2163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V="1">
            <a:off x="1435800" y="2015260"/>
            <a:ext cx="3136200" cy="185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6" name="Connecteur droit 105"/>
          <p:cNvCxnSpPr/>
          <p:nvPr/>
        </p:nvCxnSpPr>
        <p:spPr>
          <a:xfrm flipV="1">
            <a:off x="2315999" y="2015260"/>
            <a:ext cx="2256001" cy="1847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necteur droit 106"/>
          <p:cNvCxnSpPr/>
          <p:nvPr/>
        </p:nvCxnSpPr>
        <p:spPr>
          <a:xfrm flipV="1">
            <a:off x="4455286" y="2015260"/>
            <a:ext cx="116714" cy="16764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necteur droit 107"/>
          <p:cNvCxnSpPr/>
          <p:nvPr/>
        </p:nvCxnSpPr>
        <p:spPr>
          <a:xfrm flipH="1" flipV="1">
            <a:off x="4572000" y="2015260"/>
            <a:ext cx="2168560" cy="1947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necteur droit 108"/>
          <p:cNvCxnSpPr/>
          <p:nvPr/>
        </p:nvCxnSpPr>
        <p:spPr>
          <a:xfrm>
            <a:off x="4572000" y="2015260"/>
            <a:ext cx="2804028" cy="194751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>
            <a:off x="4572000" y="2015260"/>
            <a:ext cx="3602399" cy="1724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9" name="Groupe 18"/>
          <p:cNvGrpSpPr/>
          <p:nvPr/>
        </p:nvGrpSpPr>
        <p:grpSpPr>
          <a:xfrm>
            <a:off x="3927886" y="3475744"/>
            <a:ext cx="1054800" cy="432000"/>
            <a:chOff x="3886200" y="4881632"/>
            <a:chExt cx="1054800" cy="432000"/>
          </a:xfrm>
        </p:grpSpPr>
        <p:sp>
          <p:nvSpPr>
            <p:cNvPr id="73" name="Rounded Rectangle 13"/>
            <p:cNvSpPr/>
            <p:nvPr/>
          </p:nvSpPr>
          <p:spPr>
            <a:xfrm>
              <a:off x="3886200" y="4881632"/>
              <a:ext cx="1054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2513" y="4917632"/>
              <a:ext cx="98217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0" name="Groupe 19"/>
          <p:cNvGrpSpPr/>
          <p:nvPr/>
        </p:nvGrpSpPr>
        <p:grpSpPr>
          <a:xfrm>
            <a:off x="7034028" y="3739951"/>
            <a:ext cx="684000" cy="432000"/>
            <a:chOff x="6912212" y="3380691"/>
            <a:chExt cx="684000" cy="432000"/>
          </a:xfrm>
        </p:grpSpPr>
        <p:sp>
          <p:nvSpPr>
            <p:cNvPr id="75" name="Rounded Rectangle 13"/>
            <p:cNvSpPr/>
            <p:nvPr/>
          </p:nvSpPr>
          <p:spPr>
            <a:xfrm>
              <a:off x="6912212" y="3380691"/>
              <a:ext cx="68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212" y="3416691"/>
              <a:ext cx="612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1" name="Groupe 20"/>
          <p:cNvGrpSpPr/>
          <p:nvPr/>
        </p:nvGrpSpPr>
        <p:grpSpPr>
          <a:xfrm>
            <a:off x="6524559" y="3746775"/>
            <a:ext cx="432000" cy="432000"/>
            <a:chOff x="5221831" y="4419600"/>
            <a:chExt cx="432000" cy="432000"/>
          </a:xfrm>
        </p:grpSpPr>
        <p:sp>
          <p:nvSpPr>
            <p:cNvPr id="76" name="Rounded Rectangle 13"/>
            <p:cNvSpPr/>
            <p:nvPr/>
          </p:nvSpPr>
          <p:spPr>
            <a:xfrm>
              <a:off x="5221831" y="4419600"/>
              <a:ext cx="43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31" y="4455600"/>
              <a:ext cx="36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6" name="Groupe 65"/>
          <p:cNvGrpSpPr/>
          <p:nvPr/>
        </p:nvGrpSpPr>
        <p:grpSpPr>
          <a:xfrm>
            <a:off x="1975800" y="3654444"/>
            <a:ext cx="680400" cy="432000"/>
            <a:chOff x="1975800" y="3295184"/>
            <a:chExt cx="680400" cy="432000"/>
          </a:xfrm>
        </p:grpSpPr>
        <p:sp>
          <p:nvSpPr>
            <p:cNvPr id="70" name="Rounded Rectangle 13"/>
            <p:cNvSpPr/>
            <p:nvPr/>
          </p:nvSpPr>
          <p:spPr>
            <a:xfrm>
              <a:off x="1975800" y="3295184"/>
              <a:ext cx="680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104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1074" y="3323697"/>
              <a:ext cx="609851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7" name="Groupe 66"/>
          <p:cNvGrpSpPr/>
          <p:nvPr/>
        </p:nvGrpSpPr>
        <p:grpSpPr>
          <a:xfrm>
            <a:off x="971400" y="3655744"/>
            <a:ext cx="792000" cy="432000"/>
            <a:chOff x="971400" y="3296484"/>
            <a:chExt cx="792000" cy="432000"/>
          </a:xfrm>
        </p:grpSpPr>
        <p:sp>
          <p:nvSpPr>
            <p:cNvPr id="69" name="Rounded Rectangle 13"/>
            <p:cNvSpPr/>
            <p:nvPr/>
          </p:nvSpPr>
          <p:spPr>
            <a:xfrm>
              <a:off x="971400" y="3296484"/>
              <a:ext cx="792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128" name="Picture 3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400" y="3323697"/>
              <a:ext cx="72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e 5"/>
          <p:cNvGrpSpPr/>
          <p:nvPr/>
        </p:nvGrpSpPr>
        <p:grpSpPr>
          <a:xfrm>
            <a:off x="7814400" y="3965860"/>
            <a:ext cx="720000" cy="432000"/>
            <a:chOff x="7737806" y="3683697"/>
            <a:chExt cx="720000" cy="432000"/>
          </a:xfrm>
        </p:grpSpPr>
        <p:sp>
          <p:nvSpPr>
            <p:cNvPr id="78" name="Rounded Rectangle 13"/>
            <p:cNvSpPr/>
            <p:nvPr/>
          </p:nvSpPr>
          <p:spPr>
            <a:xfrm>
              <a:off x="7737806" y="3683697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2806" y="3719697"/>
              <a:ext cx="65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" name="Groupe 4"/>
          <p:cNvGrpSpPr/>
          <p:nvPr/>
        </p:nvGrpSpPr>
        <p:grpSpPr>
          <a:xfrm>
            <a:off x="7814400" y="3497932"/>
            <a:ext cx="720000" cy="432000"/>
            <a:chOff x="7883605" y="3235816"/>
            <a:chExt cx="720000" cy="432000"/>
          </a:xfrm>
        </p:grpSpPr>
        <p:sp>
          <p:nvSpPr>
            <p:cNvPr id="77" name="Rounded Rectangle 13"/>
            <p:cNvSpPr/>
            <p:nvPr/>
          </p:nvSpPr>
          <p:spPr>
            <a:xfrm>
              <a:off x="7883605" y="3235816"/>
              <a:ext cx="720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4501" y="3271816"/>
              <a:ext cx="61820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3378600" y="5411376"/>
            <a:ext cx="1090800" cy="432000"/>
            <a:chOff x="2809425" y="5029200"/>
            <a:chExt cx="1090800" cy="432000"/>
          </a:xfrm>
        </p:grpSpPr>
        <p:sp>
          <p:nvSpPr>
            <p:cNvPr id="33" name="Rounded Rectangle 14"/>
            <p:cNvSpPr/>
            <p:nvPr/>
          </p:nvSpPr>
          <p:spPr>
            <a:xfrm>
              <a:off x="2809425" y="5029200"/>
              <a:ext cx="109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792" y="5065200"/>
              <a:ext cx="1018065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4" name="Groupe 23"/>
          <p:cNvGrpSpPr/>
          <p:nvPr/>
        </p:nvGrpSpPr>
        <p:grpSpPr>
          <a:xfrm>
            <a:off x="5769000" y="5411376"/>
            <a:ext cx="774000" cy="432000"/>
            <a:chOff x="5958458" y="5638800"/>
            <a:chExt cx="774000" cy="432000"/>
          </a:xfrm>
        </p:grpSpPr>
        <p:sp>
          <p:nvSpPr>
            <p:cNvPr id="48" name="Rounded Rectangle 14"/>
            <p:cNvSpPr/>
            <p:nvPr/>
          </p:nvSpPr>
          <p:spPr>
            <a:xfrm>
              <a:off x="5958458" y="5638800"/>
              <a:ext cx="7740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114" name="Picture 18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931" y="5674800"/>
              <a:ext cx="701053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" name="Groupe 24"/>
          <p:cNvGrpSpPr/>
          <p:nvPr/>
        </p:nvGrpSpPr>
        <p:grpSpPr>
          <a:xfrm>
            <a:off x="6903000" y="5411376"/>
            <a:ext cx="640800" cy="432000"/>
            <a:chOff x="7033993" y="5232679"/>
            <a:chExt cx="640800" cy="432000"/>
          </a:xfrm>
        </p:grpSpPr>
        <p:sp>
          <p:nvSpPr>
            <p:cNvPr id="71" name="Rounded Rectangle 14"/>
            <p:cNvSpPr/>
            <p:nvPr/>
          </p:nvSpPr>
          <p:spPr>
            <a:xfrm>
              <a:off x="7033993" y="5232679"/>
              <a:ext cx="6408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4119" name="Picture 23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0028" y="5268679"/>
              <a:ext cx="570000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e 1"/>
          <p:cNvGrpSpPr/>
          <p:nvPr/>
        </p:nvGrpSpPr>
        <p:grpSpPr>
          <a:xfrm>
            <a:off x="4829400" y="5411376"/>
            <a:ext cx="579600" cy="432000"/>
            <a:chOff x="4514400" y="5832000"/>
            <a:chExt cx="579600" cy="432000"/>
          </a:xfrm>
        </p:grpSpPr>
        <p:sp>
          <p:nvSpPr>
            <p:cNvPr id="46" name="Rounded Rectangle 14"/>
            <p:cNvSpPr/>
            <p:nvPr/>
          </p:nvSpPr>
          <p:spPr>
            <a:xfrm>
              <a:off x="4514400" y="5832000"/>
              <a:ext cx="5796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651" y="5868000"/>
              <a:ext cx="507097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Rounded Rectangle 14"/>
          <p:cNvSpPr/>
          <p:nvPr/>
        </p:nvSpPr>
        <p:spPr>
          <a:xfrm>
            <a:off x="2789001" y="1799260"/>
            <a:ext cx="3565999" cy="432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2">
                    <a:lumMod val="75000"/>
                  </a:schemeClr>
                </a:solidFill>
              </a:rPr>
              <a:t>Over 200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member organizations in oneM2M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Partnership</a:t>
            </a:r>
            <a:r>
              <a:rPr lang="fr-FR" dirty="0"/>
              <a:t> Project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1763400" y="5411376"/>
            <a:ext cx="1418400" cy="432000"/>
            <a:chOff x="1435800" y="5638800"/>
            <a:chExt cx="1418400" cy="432000"/>
          </a:xfrm>
        </p:grpSpPr>
        <p:sp>
          <p:nvSpPr>
            <p:cNvPr id="51" name="Rounded Rectangle 14"/>
            <p:cNvSpPr/>
            <p:nvPr/>
          </p:nvSpPr>
          <p:spPr>
            <a:xfrm>
              <a:off x="1435800" y="5638800"/>
              <a:ext cx="1418400" cy="4320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2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pic>
          <p:nvPicPr>
            <p:cNvPr id="52" name="Picture 10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2103" y="5674800"/>
              <a:ext cx="1345794" cy="36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416313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1066800"/>
            <a:ext cx="91440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Thank You!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4505325"/>
            <a:ext cx="9144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Q&amp;A</a:t>
            </a:r>
          </a:p>
        </p:txBody>
      </p:sp>
      <p:pic>
        <p:nvPicPr>
          <p:cNvPr id="6" name="Picture 7" descr="C:\Documents and Settings\mcauley\Local Settings\Temp\wz83a6\oneM2M\oneM2M-Logo.gif"/>
          <p:cNvPicPr>
            <a:picLocks noChangeAspect="1" noChangeArrowheads="1"/>
          </p:cNvPicPr>
          <p:nvPr/>
        </p:nvPicPr>
        <p:blipFill>
          <a:blip r:embed="rId2" cstate="print"/>
          <a:srcRect t="7465"/>
          <a:stretch>
            <a:fillRect/>
          </a:stretch>
        </p:blipFill>
        <p:spPr bwMode="auto">
          <a:xfrm>
            <a:off x="2667000" y="2057400"/>
            <a:ext cx="3955666" cy="2498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0207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  <a:defRPr/>
            </a:pPr>
            <a:endParaRPr lang="en-US" sz="2600" b="1" dirty="0" smtClean="0"/>
          </a:p>
          <a:p>
            <a:pPr marL="0" indent="0" algn="ctr">
              <a:spcBef>
                <a:spcPts val="1800"/>
              </a:spcBef>
              <a:buNone/>
              <a:defRPr/>
            </a:pPr>
            <a:r>
              <a:rPr lang="en-US" b="1" dirty="0" smtClean="0"/>
              <a:t>Purpose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 specify and promote</a:t>
            </a:r>
            <a:r>
              <a:rPr lang="en-US" dirty="0"/>
              <a:t> </a:t>
            </a:r>
            <a:r>
              <a:rPr lang="en-US" dirty="0" smtClean="0"/>
              <a:t>an</a:t>
            </a:r>
            <a:br>
              <a:rPr lang="en-US" dirty="0" smtClean="0"/>
            </a:br>
            <a:r>
              <a:rPr lang="en-US" b="1" dirty="0" smtClean="0">
                <a:solidFill>
                  <a:schemeClr val="accent1"/>
                </a:solidFill>
              </a:rPr>
              <a:t>M2M Common Service Layer</a:t>
            </a:r>
          </a:p>
          <a:p>
            <a:pPr marL="0" indent="0" algn="ctr">
              <a:spcBef>
                <a:spcPts val="1800"/>
              </a:spcBef>
              <a:buNone/>
              <a:defRPr/>
            </a:pPr>
            <a:endParaRPr lang="en-US" sz="2600" b="1" dirty="0" smtClean="0"/>
          </a:p>
          <a:p>
            <a:pPr marL="0" indent="0" algn="ctr">
              <a:spcBef>
                <a:spcPts val="1800"/>
              </a:spcBef>
              <a:buNone/>
              <a:defRPr/>
            </a:pPr>
            <a:r>
              <a:rPr lang="en-US" b="1" dirty="0" smtClean="0"/>
              <a:t>Deliverables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b="1" dirty="0" smtClean="0">
                <a:solidFill>
                  <a:schemeClr val="accent1"/>
                </a:solidFill>
              </a:rPr>
              <a:t>Technical Reports and Technical Specifications</a:t>
            </a:r>
            <a:endParaRPr lang="en-US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Purpose &amp; </a:t>
            </a:r>
            <a:r>
              <a:rPr lang="en-US" dirty="0"/>
              <a:t>Deliverables</a:t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9992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M2M Common Service Layer in a nutshell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It is a software layer</a:t>
            </a:r>
          </a:p>
          <a:p>
            <a:r>
              <a:rPr lang="en-US" dirty="0" smtClean="0"/>
              <a:t>It sits between M2M applications and communication HW/SW that provides data transport</a:t>
            </a:r>
          </a:p>
          <a:p>
            <a:r>
              <a:rPr lang="en-US" dirty="0" smtClean="0"/>
              <a:t>It normally rides on top of IP</a:t>
            </a:r>
          </a:p>
          <a:p>
            <a:r>
              <a:rPr lang="en-US" dirty="0" smtClean="0"/>
              <a:t>It provides functions that M2M applications across different industry segments commonly need. Those functions are exposed to Applications via IT-friendly APIs.</a:t>
            </a:r>
          </a:p>
          <a:p>
            <a:r>
              <a:rPr lang="fr-FR" dirty="0" smtClean="0"/>
              <a:t>It </a:t>
            </a:r>
            <a:r>
              <a:rPr lang="fr-FR" dirty="0" err="1" smtClean="0"/>
              <a:t>allows</a:t>
            </a:r>
            <a:r>
              <a:rPr lang="fr-FR" dirty="0" smtClean="0"/>
              <a:t> for </a:t>
            </a:r>
            <a:r>
              <a:rPr lang="fr-FR" dirty="0" err="1" smtClean="0"/>
              <a:t>distributed</a:t>
            </a:r>
            <a:r>
              <a:rPr lang="fr-FR" dirty="0" smtClean="0"/>
              <a:t> intelligence (</a:t>
            </a:r>
            <a:r>
              <a:rPr lang="fr-FR" dirty="0" err="1" smtClean="0"/>
              <a:t>device</a:t>
            </a:r>
            <a:r>
              <a:rPr lang="fr-FR" dirty="0" smtClean="0"/>
              <a:t>, </a:t>
            </a:r>
            <a:r>
              <a:rPr lang="fr-FR" dirty="0" err="1" smtClean="0"/>
              <a:t>gateway</a:t>
            </a:r>
            <a:r>
              <a:rPr lang="fr-FR" dirty="0" smtClean="0"/>
              <a:t>, </a:t>
            </a:r>
            <a:r>
              <a:rPr lang="fr-FR" dirty="0" err="1" smtClean="0"/>
              <a:t>cloud</a:t>
            </a:r>
            <a:r>
              <a:rPr lang="fr-FR" dirty="0" smtClean="0"/>
              <a:t> </a:t>
            </a:r>
            <a:r>
              <a:rPr lang="fr-FR" dirty="0" err="1" smtClean="0"/>
              <a:t>apps</a:t>
            </a:r>
            <a:r>
              <a:rPr lang="fr-FR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992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evron 5"/>
          <p:cNvSpPr/>
          <p:nvPr/>
        </p:nvSpPr>
        <p:spPr bwMode="auto">
          <a:xfrm>
            <a:off x="290513" y="1752600"/>
            <a:ext cx="2003425" cy="1093787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50799" rIns="0" bIns="50799" anchor="ctr"/>
          <a:lstStyle/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Use cases</a:t>
            </a:r>
          </a:p>
        </p:txBody>
      </p:sp>
      <p:sp>
        <p:nvSpPr>
          <p:cNvPr id="7" name="Chevron 6"/>
          <p:cNvSpPr/>
          <p:nvPr/>
        </p:nvSpPr>
        <p:spPr bwMode="auto">
          <a:xfrm>
            <a:off x="2057400" y="1752600"/>
            <a:ext cx="2446338" cy="1093787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50799" rIns="0" bIns="50799" anchor="ctr"/>
          <a:lstStyle/>
          <a:p>
            <a:pPr algn="ctr">
              <a:defRPr/>
            </a:pPr>
            <a:r>
              <a:rPr lang="en-US" sz="160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Requirements</a:t>
            </a:r>
          </a:p>
        </p:txBody>
      </p:sp>
      <p:sp>
        <p:nvSpPr>
          <p:cNvPr id="8" name="Chevron 7"/>
          <p:cNvSpPr/>
          <p:nvPr/>
        </p:nvSpPr>
        <p:spPr bwMode="auto">
          <a:xfrm>
            <a:off x="4325938" y="1752600"/>
            <a:ext cx="2446337" cy="1093787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50799" rIns="0" bIns="50799" anchor="ctr"/>
          <a:lstStyle/>
          <a:p>
            <a:pPr algn="ctr">
              <a:defRPr/>
            </a:pPr>
            <a:r>
              <a:rPr lang="en-US" sz="16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Architecture</a:t>
            </a:r>
          </a:p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APIs </a:t>
            </a:r>
            <a:r>
              <a:rPr lang="en-US" sz="1600" dirty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and protocols</a:t>
            </a:r>
          </a:p>
        </p:txBody>
      </p:sp>
      <p:sp>
        <p:nvSpPr>
          <p:cNvPr id="9" name="Chevron 8"/>
          <p:cNvSpPr/>
          <p:nvPr/>
        </p:nvSpPr>
        <p:spPr bwMode="auto">
          <a:xfrm>
            <a:off x="6559550" y="1752600"/>
            <a:ext cx="2446338" cy="1093787"/>
          </a:xfrm>
          <a:prstGeom prst="chevron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0" tIns="50799" rIns="0" bIns="50799" anchor="ctr"/>
          <a:lstStyle/>
          <a:p>
            <a:pPr algn="ctr">
              <a:defRPr/>
            </a:pPr>
            <a:r>
              <a:rPr lang="en-US" sz="1600" dirty="0" smtClean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Test and </a:t>
            </a:r>
            <a:r>
              <a:rPr lang="en-US" sz="1600" dirty="0" err="1" smtClean="0">
                <a:solidFill>
                  <a:schemeClr val="bg1"/>
                </a:solidFill>
                <a:latin typeface="Trebuchet MS" pitchFamily="34" charset="0"/>
                <a:cs typeface="Tahoma" pitchFamily="34" charset="0"/>
              </a:rPr>
              <a:t>Interop</a:t>
            </a:r>
            <a:endParaRPr lang="en-US" sz="1600" dirty="0">
              <a:solidFill>
                <a:schemeClr val="bg1"/>
              </a:solidFill>
              <a:latin typeface="Trebuchet MS" pitchFamily="34" charset="0"/>
              <a:cs typeface="Tahoma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Standardization</a:t>
            </a:r>
            <a:r>
              <a:rPr lang="fr-FR" dirty="0" smtClean="0"/>
              <a:t> </a:t>
            </a:r>
            <a:r>
              <a:rPr lang="fr-FR" dirty="0" err="1" smtClean="0"/>
              <a:t>approach</a:t>
            </a:r>
            <a:endParaRPr lang="en-US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04800" y="32766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Automotive</a:t>
            </a:r>
            <a:endParaRPr lang="en-US" sz="1400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57200" y="39624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Home</a:t>
            </a:r>
            <a:endParaRPr lang="en-US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609600" y="46482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Energy</a:t>
            </a:r>
            <a:endParaRPr lang="en-US" sz="1400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762000" y="53340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E-</a:t>
            </a:r>
            <a:r>
              <a:rPr lang="fr-FR" sz="1400" dirty="0" err="1" smtClean="0"/>
              <a:t>Health</a:t>
            </a:r>
            <a:endParaRPr lang="en-US" sz="1400" dirty="0"/>
          </a:p>
        </p:txBody>
      </p:sp>
      <p:sp>
        <p:nvSpPr>
          <p:cNvPr id="20" name="Rectangle à coins arrondis 19"/>
          <p:cNvSpPr/>
          <p:nvPr/>
        </p:nvSpPr>
        <p:spPr>
          <a:xfrm>
            <a:off x="2362200" y="32766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Security &amp; </a:t>
            </a:r>
            <a:r>
              <a:rPr lang="fr-FR" sz="1400" dirty="0" err="1" smtClean="0"/>
              <a:t>privacy</a:t>
            </a:r>
            <a:endParaRPr lang="en-US" sz="1400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2514600" y="39624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Device Management</a:t>
            </a:r>
            <a:endParaRPr lang="en-US" sz="1400" dirty="0"/>
          </a:p>
        </p:txBody>
      </p:sp>
      <p:sp>
        <p:nvSpPr>
          <p:cNvPr id="22" name="Rectangle à coins arrondis 21"/>
          <p:cNvSpPr/>
          <p:nvPr/>
        </p:nvSpPr>
        <p:spPr>
          <a:xfrm>
            <a:off x="2667000" y="46482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Data exchange</a:t>
            </a:r>
            <a:endParaRPr lang="en-US" sz="1400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2819400" y="53340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Interworking</a:t>
            </a:r>
            <a:endParaRPr lang="en-US" sz="1400" dirty="0"/>
          </a:p>
        </p:txBody>
      </p:sp>
      <p:sp>
        <p:nvSpPr>
          <p:cNvPr id="25" name="Rectangle à coins arrondis 24"/>
          <p:cNvSpPr/>
          <p:nvPr/>
        </p:nvSpPr>
        <p:spPr>
          <a:xfrm>
            <a:off x="4572000" y="32766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IP communications</a:t>
            </a:r>
            <a:endParaRPr lang="en-US" sz="1400" dirty="0"/>
          </a:p>
        </p:txBody>
      </p:sp>
      <p:sp>
        <p:nvSpPr>
          <p:cNvPr id="26" name="Rectangle à coins arrondis 25"/>
          <p:cNvSpPr/>
          <p:nvPr/>
        </p:nvSpPr>
        <p:spPr>
          <a:xfrm>
            <a:off x="4724400" y="39624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Restful </a:t>
            </a:r>
            <a:r>
              <a:rPr lang="en-US" sz="1400" dirty="0" err="1" smtClean="0"/>
              <a:t>webservices</a:t>
            </a:r>
            <a:r>
              <a:rPr lang="en-US" sz="1400" dirty="0" smtClean="0"/>
              <a:t> APIs</a:t>
            </a:r>
            <a:endParaRPr lang="en-US" sz="1400" dirty="0"/>
          </a:p>
        </p:txBody>
      </p:sp>
      <p:sp>
        <p:nvSpPr>
          <p:cNvPr id="27" name="Rectangle à coins arrondis 26"/>
          <p:cNvSpPr/>
          <p:nvPr/>
        </p:nvSpPr>
        <p:spPr>
          <a:xfrm>
            <a:off x="4876800" y="46482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Reuse</a:t>
            </a:r>
            <a:r>
              <a:rPr lang="fr-FR" sz="1400" dirty="0" smtClean="0"/>
              <a:t> of </a:t>
            </a:r>
            <a:r>
              <a:rPr lang="fr-FR" sz="1400" dirty="0" err="1" smtClean="0"/>
              <a:t>existing</a:t>
            </a:r>
            <a:r>
              <a:rPr lang="fr-FR" sz="1400" dirty="0" smtClean="0"/>
              <a:t> </a:t>
            </a:r>
            <a:r>
              <a:rPr lang="fr-FR" sz="1400" dirty="0" err="1" smtClean="0"/>
              <a:t>protocols</a:t>
            </a:r>
            <a:endParaRPr lang="en-US" sz="1400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5029200" y="53340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Semantics</a:t>
            </a:r>
            <a:r>
              <a:rPr lang="fr-FR" sz="1400" dirty="0" smtClean="0"/>
              <a:t> </a:t>
            </a:r>
            <a:r>
              <a:rPr lang="fr-FR" sz="1400" dirty="0" err="1" smtClean="0"/>
              <a:t>framework</a:t>
            </a:r>
            <a:r>
              <a:rPr lang="fr-FR" sz="1400" dirty="0" smtClean="0"/>
              <a:t> (future)</a:t>
            </a:r>
            <a:endParaRPr lang="en-US" sz="1400" dirty="0"/>
          </a:p>
        </p:txBody>
      </p:sp>
      <p:sp>
        <p:nvSpPr>
          <p:cNvPr id="30" name="Rectangle à coins arrondis 29"/>
          <p:cNvSpPr/>
          <p:nvPr/>
        </p:nvSpPr>
        <p:spPr>
          <a:xfrm>
            <a:off x="6765852" y="32766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Reference points</a:t>
            </a:r>
            <a:endParaRPr lang="en-US" sz="1400" dirty="0"/>
          </a:p>
        </p:txBody>
      </p:sp>
      <p:sp>
        <p:nvSpPr>
          <p:cNvPr id="33" name="Rectangle à coins arrondis 32"/>
          <p:cNvSpPr/>
          <p:nvPr/>
        </p:nvSpPr>
        <p:spPr>
          <a:xfrm>
            <a:off x="6918252" y="39624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Device certification</a:t>
            </a:r>
            <a:endParaRPr lang="en-US" sz="1400" dirty="0"/>
          </a:p>
        </p:txBody>
      </p:sp>
      <p:sp>
        <p:nvSpPr>
          <p:cNvPr id="34" name="Rectangle à coins arrondis 33"/>
          <p:cNvSpPr/>
          <p:nvPr/>
        </p:nvSpPr>
        <p:spPr>
          <a:xfrm>
            <a:off x="7070652" y="4648200"/>
            <a:ext cx="1616148" cy="6096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Open source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99926469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6" grpId="0" build="allAtOnce" animBg="1"/>
      <p:bldP spid="17" grpId="0" build="allAtOnce" animBg="1"/>
      <p:bldP spid="19" grpId="0" build="allAtOnce" animBg="1"/>
      <p:bldP spid="20" grpId="0" build="allAtOnce" animBg="1"/>
      <p:bldP spid="21" grpId="0" build="allAtOnce" animBg="1"/>
      <p:bldP spid="22" grpId="0" build="allAtOnce" animBg="1"/>
      <p:bldP spid="23" grpId="0" build="allAtOnce" animBg="1"/>
      <p:bldP spid="25" grpId="0" build="allAtOnce" animBg="1"/>
      <p:bldP spid="26" grpId="0" build="allAtOnce" animBg="1"/>
      <p:bldP spid="27" grpId="0" build="allAtOnce" animBg="1"/>
      <p:bldP spid="28" grpId="0" build="allAtOnce" animBg="1"/>
      <p:bldP spid="30" grpId="0" build="allAtOnce" animBg="1"/>
      <p:bldP spid="33" grpId="0" build="allAtOnce" animBg="1"/>
      <p:bldP spid="34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oneM2M Architecture approach</a:t>
            </a:r>
            <a:endParaRPr lang="en-US" dirty="0"/>
          </a:p>
        </p:txBody>
      </p:sp>
      <p:sp>
        <p:nvSpPr>
          <p:cNvPr id="85" name="TextBox 30"/>
          <p:cNvSpPr txBox="1"/>
          <p:nvPr/>
        </p:nvSpPr>
        <p:spPr>
          <a:xfrm>
            <a:off x="2895867" y="4242663"/>
            <a:ext cx="3048035" cy="83693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accent6"/>
                </a:solidFill>
                <a:latin typeface="Trebuchet MS" pitchFamily="34" charset="0"/>
              </a:rPr>
              <a:t>Horizontal framework, Restful API</a:t>
            </a:r>
          </a:p>
          <a:p>
            <a:pPr algn="ctr">
              <a:spcBef>
                <a:spcPts val="0"/>
              </a:spcBef>
            </a:pPr>
            <a:r>
              <a:rPr lang="fr-FR" sz="1100" b="1" dirty="0" err="1" smtClean="0">
                <a:solidFill>
                  <a:schemeClr val="accent6"/>
                </a:solidFill>
                <a:latin typeface="Trebuchet MS" pitchFamily="34" charset="0"/>
              </a:rPr>
              <a:t>Objects</a:t>
            </a:r>
            <a:r>
              <a:rPr lang="fr-FR" sz="1100" b="1" dirty="0" smtClean="0">
                <a:solidFill>
                  <a:schemeClr val="accent6"/>
                </a:solidFill>
                <a:latin typeface="Trebuchet MS" pitchFamily="34" charset="0"/>
              </a:rPr>
              <a:t> </a:t>
            </a:r>
            <a:r>
              <a:rPr lang="fr-FR" sz="1100" b="1" dirty="0" err="1" smtClean="0">
                <a:solidFill>
                  <a:schemeClr val="accent6"/>
                </a:solidFill>
                <a:latin typeface="Trebuchet MS" pitchFamily="34" charset="0"/>
              </a:rPr>
              <a:t>represented</a:t>
            </a:r>
            <a:r>
              <a:rPr lang="fr-FR" sz="1100" b="1" dirty="0" smtClean="0">
                <a:solidFill>
                  <a:schemeClr val="accent6"/>
                </a:solidFill>
                <a:latin typeface="Trebuchet MS" pitchFamily="34" charset="0"/>
              </a:rPr>
              <a:t> as </a:t>
            </a:r>
            <a:r>
              <a:rPr lang="fr-FR" sz="1100" b="1" dirty="0" err="1" smtClean="0">
                <a:solidFill>
                  <a:schemeClr val="accent6"/>
                </a:solidFill>
                <a:latin typeface="Trebuchet MS" pitchFamily="34" charset="0"/>
              </a:rPr>
              <a:t>resource</a:t>
            </a:r>
            <a:endParaRPr lang="fr-FR" sz="1100" b="1" dirty="0" smtClean="0">
              <a:solidFill>
                <a:schemeClr val="accent6"/>
              </a:solidFill>
              <a:latin typeface="Trebuchet MS" pitchFamily="34" charset="0"/>
            </a:endParaRPr>
          </a:p>
          <a:p>
            <a:pPr algn="ctr">
              <a:spcBef>
                <a:spcPts val="0"/>
              </a:spcBef>
            </a:pPr>
            <a:r>
              <a:rPr lang="fr-FR" sz="1100" b="1" dirty="0" smtClean="0">
                <a:solidFill>
                  <a:schemeClr val="accent6"/>
                </a:solidFill>
                <a:latin typeface="Trebuchet MS" pitchFamily="34" charset="0"/>
              </a:rPr>
              <a:t>Access control </a:t>
            </a:r>
            <a:r>
              <a:rPr lang="fr-FR" sz="1100" b="1" dirty="0" err="1" smtClean="0">
                <a:solidFill>
                  <a:schemeClr val="accent6"/>
                </a:solidFill>
                <a:latin typeface="Trebuchet MS" pitchFamily="34" charset="0"/>
              </a:rPr>
              <a:t>policy</a:t>
            </a:r>
            <a:r>
              <a:rPr lang="fr-FR" sz="1100" b="1" dirty="0" smtClean="0">
                <a:solidFill>
                  <a:schemeClr val="accent6"/>
                </a:solidFill>
                <a:latin typeface="Trebuchet MS" pitchFamily="34" charset="0"/>
              </a:rPr>
              <a:t> to </a:t>
            </a:r>
            <a:r>
              <a:rPr lang="fr-FR" sz="1100" b="1" dirty="0" err="1" smtClean="0">
                <a:solidFill>
                  <a:schemeClr val="accent6"/>
                </a:solidFill>
                <a:latin typeface="Trebuchet MS" pitchFamily="34" charset="0"/>
              </a:rPr>
              <a:t>access</a:t>
            </a:r>
            <a:r>
              <a:rPr lang="fr-FR" sz="1100" b="1" dirty="0" smtClean="0">
                <a:solidFill>
                  <a:schemeClr val="accent6"/>
                </a:solidFill>
                <a:latin typeface="Trebuchet MS" pitchFamily="34" charset="0"/>
              </a:rPr>
              <a:t> </a:t>
            </a:r>
            <a:r>
              <a:rPr lang="fr-FR" sz="1100" b="1" dirty="0" err="1" smtClean="0">
                <a:solidFill>
                  <a:schemeClr val="accent6"/>
                </a:solidFill>
                <a:latin typeface="Trebuchet MS" pitchFamily="34" charset="0"/>
              </a:rPr>
              <a:t>resource</a:t>
            </a:r>
            <a:endParaRPr lang="en-US" sz="11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86" name="TextBox 31"/>
          <p:cNvSpPr txBox="1"/>
          <p:nvPr/>
        </p:nvSpPr>
        <p:spPr>
          <a:xfrm>
            <a:off x="6178243" y="4253876"/>
            <a:ext cx="2508557" cy="890553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100" b="1" dirty="0" err="1" smtClean="0">
                <a:solidFill>
                  <a:schemeClr val="accent6"/>
                </a:solidFill>
                <a:latin typeface="Trebuchet MS" pitchFamily="34" charset="0"/>
              </a:rPr>
              <a:t>IoT</a:t>
            </a:r>
            <a:r>
              <a:rPr lang="en-US" sz="1100" b="1" dirty="0" smtClean="0">
                <a:solidFill>
                  <a:schemeClr val="accent6"/>
                </a:solidFill>
                <a:latin typeface="Trebuchet MS" pitchFamily="34" charset="0"/>
              </a:rPr>
              <a:t> will be based on </a:t>
            </a:r>
            <a:r>
              <a:rPr lang="en-US" sz="1100" b="1" dirty="0" err="1" smtClean="0">
                <a:solidFill>
                  <a:schemeClr val="accent6"/>
                </a:solidFill>
                <a:latin typeface="Trebuchet MS" pitchFamily="34" charset="0"/>
              </a:rPr>
              <a:t>ontologies</a:t>
            </a:r>
            <a:r>
              <a:rPr lang="en-US" sz="1100" b="1" dirty="0" smtClean="0">
                <a:solidFill>
                  <a:schemeClr val="accent6"/>
                </a:solidFill>
                <a:latin typeface="Trebuchet MS" pitchFamily="34" charset="0"/>
              </a:rPr>
              <a:t> (formal description of concepts and relationships, e.g. W3C Semantic Sensor Network) as well as big data frameworks</a:t>
            </a:r>
            <a:endParaRPr lang="en-US" sz="1100" b="1" dirty="0">
              <a:solidFill>
                <a:schemeClr val="accent6"/>
              </a:solidFill>
              <a:latin typeface="Trebuchet MS" pitchFamily="34" charset="0"/>
            </a:endParaRPr>
          </a:p>
        </p:txBody>
      </p:sp>
      <p:sp>
        <p:nvSpPr>
          <p:cNvPr id="88" name="TextBox 21"/>
          <p:cNvSpPr txBox="1"/>
          <p:nvPr/>
        </p:nvSpPr>
        <p:spPr>
          <a:xfrm>
            <a:off x="152400" y="4261583"/>
            <a:ext cx="2590349" cy="3118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endParaRPr lang="en-US" sz="1400" b="1" dirty="0" smtClean="0">
              <a:solidFill>
                <a:srgbClr val="404040"/>
              </a:solidFill>
              <a:latin typeface="Trebuchet MS" pitchFamily="34" charset="0"/>
            </a:endParaRPr>
          </a:p>
        </p:txBody>
      </p:sp>
      <p:sp>
        <p:nvSpPr>
          <p:cNvPr id="91" name="TextBox 19"/>
          <p:cNvSpPr txBox="1"/>
          <p:nvPr/>
        </p:nvSpPr>
        <p:spPr>
          <a:xfrm>
            <a:off x="193296" y="4210982"/>
            <a:ext cx="2508557" cy="933447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sz="1100" b="1" dirty="0" smtClean="0">
                <a:solidFill>
                  <a:schemeClr val="accent6"/>
                </a:solidFill>
                <a:latin typeface="Trebuchet MS" pitchFamily="34" charset="0"/>
              </a:rPr>
              <a:t>Currently developed solutions are similar are vertically integrated, with limited integration of data models (</a:t>
            </a:r>
            <a:r>
              <a:rPr lang="en-US" sz="1100" b="1" dirty="0" err="1" smtClean="0">
                <a:solidFill>
                  <a:schemeClr val="accent6"/>
                </a:solidFill>
                <a:latin typeface="Trebuchet MS" pitchFamily="34" charset="0"/>
              </a:rPr>
              <a:t>Zigbee</a:t>
            </a:r>
            <a:r>
              <a:rPr lang="en-US" sz="1100" b="1" dirty="0" smtClean="0">
                <a:solidFill>
                  <a:schemeClr val="accent6"/>
                </a:solidFill>
                <a:latin typeface="Trebuchet MS" pitchFamily="34" charset="0"/>
              </a:rPr>
              <a:t>, DLMS for smart meters, etc.).</a:t>
            </a:r>
          </a:p>
        </p:txBody>
      </p:sp>
      <p:sp>
        <p:nvSpPr>
          <p:cNvPr id="93" name="Rectangle à coins arrondis 92"/>
          <p:cNvSpPr/>
          <p:nvPr/>
        </p:nvSpPr>
        <p:spPr>
          <a:xfrm>
            <a:off x="1025125" y="1929907"/>
            <a:ext cx="802236" cy="21600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94" name="Rectangle à coins arrondis 93"/>
          <p:cNvSpPr/>
          <p:nvPr/>
        </p:nvSpPr>
        <p:spPr>
          <a:xfrm>
            <a:off x="1897119" y="1929907"/>
            <a:ext cx="802236" cy="21600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96" name="Rectangle à coins arrondis 95"/>
          <p:cNvSpPr/>
          <p:nvPr/>
        </p:nvSpPr>
        <p:spPr>
          <a:xfrm>
            <a:off x="163096" y="1929907"/>
            <a:ext cx="802236" cy="216004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grpSp>
        <p:nvGrpSpPr>
          <p:cNvPr id="97" name="Groupe 1"/>
          <p:cNvGrpSpPr/>
          <p:nvPr/>
        </p:nvGrpSpPr>
        <p:grpSpPr>
          <a:xfrm>
            <a:off x="1092408" y="2618249"/>
            <a:ext cx="373527" cy="185920"/>
            <a:chOff x="3419883" y="4290178"/>
            <a:chExt cx="797047" cy="421410"/>
          </a:xfrm>
        </p:grpSpPr>
        <p:sp>
          <p:nvSpPr>
            <p:cNvPr id="194" name="Freeform 113"/>
            <p:cNvSpPr>
              <a:spLocks/>
            </p:cNvSpPr>
            <p:nvPr/>
          </p:nvSpPr>
          <p:spPr bwMode="auto">
            <a:xfrm>
              <a:off x="3419883" y="4290178"/>
              <a:ext cx="164144" cy="342494"/>
            </a:xfrm>
            <a:custGeom>
              <a:avLst/>
              <a:gdLst/>
              <a:ahLst/>
              <a:cxnLst>
                <a:cxn ang="0">
                  <a:pos x="18" y="92"/>
                </a:cxn>
                <a:cxn ang="0">
                  <a:pos x="22" y="91"/>
                </a:cxn>
                <a:cxn ang="0">
                  <a:pos x="27" y="92"/>
                </a:cxn>
                <a:cxn ang="0">
                  <a:pos x="27" y="34"/>
                </a:cxn>
                <a:cxn ang="0">
                  <a:pos x="39" y="34"/>
                </a:cxn>
                <a:cxn ang="0">
                  <a:pos x="43" y="32"/>
                </a:cxn>
                <a:cxn ang="0">
                  <a:pos x="43" y="27"/>
                </a:cxn>
                <a:cxn ang="0">
                  <a:pos x="32" y="3"/>
                </a:cxn>
                <a:cxn ang="0">
                  <a:pos x="28" y="0"/>
                </a:cxn>
                <a:cxn ang="0">
                  <a:pos x="15" y="0"/>
                </a:cxn>
                <a:cxn ang="0">
                  <a:pos x="11" y="3"/>
                </a:cxn>
                <a:cxn ang="0">
                  <a:pos x="0" y="27"/>
                </a:cxn>
                <a:cxn ang="0">
                  <a:pos x="1" y="32"/>
                </a:cxn>
                <a:cxn ang="0">
                  <a:pos x="4" y="34"/>
                </a:cxn>
                <a:cxn ang="0">
                  <a:pos x="18" y="34"/>
                </a:cxn>
                <a:cxn ang="0">
                  <a:pos x="18" y="92"/>
                </a:cxn>
              </a:cxnLst>
              <a:rect l="0" t="0" r="r" b="b"/>
              <a:pathLst>
                <a:path w="44" h="92">
                  <a:moveTo>
                    <a:pt x="18" y="92"/>
                  </a:moveTo>
                  <a:cubicBezTo>
                    <a:pt x="19" y="92"/>
                    <a:pt x="21" y="91"/>
                    <a:pt x="22" y="91"/>
                  </a:cubicBezTo>
                  <a:cubicBezTo>
                    <a:pt x="24" y="91"/>
                    <a:pt x="25" y="92"/>
                    <a:pt x="27" y="92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1" y="34"/>
                    <a:pt x="42" y="33"/>
                    <a:pt x="43" y="32"/>
                  </a:cubicBezTo>
                  <a:cubicBezTo>
                    <a:pt x="44" y="30"/>
                    <a:pt x="44" y="29"/>
                    <a:pt x="43" y="27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1" y="1"/>
                    <a:pt x="30" y="0"/>
                    <a:pt x="28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2" y="1"/>
                    <a:pt x="11" y="3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9"/>
                    <a:pt x="0" y="30"/>
                    <a:pt x="1" y="32"/>
                  </a:cubicBezTo>
                  <a:cubicBezTo>
                    <a:pt x="1" y="33"/>
                    <a:pt x="3" y="34"/>
                    <a:pt x="4" y="34"/>
                  </a:cubicBezTo>
                  <a:cubicBezTo>
                    <a:pt x="18" y="34"/>
                    <a:pt x="18" y="34"/>
                    <a:pt x="18" y="34"/>
                  </a:cubicBezTo>
                  <a:lnTo>
                    <a:pt x="18" y="92"/>
                  </a:lnTo>
                  <a:close/>
                </a:path>
              </a:pathLst>
            </a:custGeom>
            <a:ln>
              <a:noFill/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 sz="800"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95" name="Freeform 114"/>
            <p:cNvSpPr>
              <a:spLocks/>
            </p:cNvSpPr>
            <p:nvPr/>
          </p:nvSpPr>
          <p:spPr bwMode="auto">
            <a:xfrm>
              <a:off x="3934412" y="4364359"/>
              <a:ext cx="282518" cy="347229"/>
            </a:xfrm>
            <a:custGeom>
              <a:avLst/>
              <a:gdLst/>
              <a:ahLst/>
              <a:cxnLst>
                <a:cxn ang="0">
                  <a:pos x="72" y="36"/>
                </a:cxn>
                <a:cxn ang="0">
                  <a:pos x="46" y="36"/>
                </a:cxn>
                <a:cxn ang="0">
                  <a:pos x="46" y="30"/>
                </a:cxn>
                <a:cxn ang="0">
                  <a:pos x="54" y="30"/>
                </a:cxn>
                <a:cxn ang="0">
                  <a:pos x="61" y="24"/>
                </a:cxn>
                <a:cxn ang="0">
                  <a:pos x="61" y="6"/>
                </a:cxn>
                <a:cxn ang="0">
                  <a:pos x="54" y="0"/>
                </a:cxn>
                <a:cxn ang="0">
                  <a:pos x="19" y="0"/>
                </a:cxn>
                <a:cxn ang="0">
                  <a:pos x="13" y="6"/>
                </a:cxn>
                <a:cxn ang="0">
                  <a:pos x="13" y="24"/>
                </a:cxn>
                <a:cxn ang="0">
                  <a:pos x="19" y="30"/>
                </a:cxn>
                <a:cxn ang="0">
                  <a:pos x="27" y="30"/>
                </a:cxn>
                <a:cxn ang="0">
                  <a:pos x="27" y="36"/>
                </a:cxn>
                <a:cxn ang="0">
                  <a:pos x="4" y="36"/>
                </a:cxn>
                <a:cxn ang="0">
                  <a:pos x="0" y="41"/>
                </a:cxn>
                <a:cxn ang="0">
                  <a:pos x="0" y="88"/>
                </a:cxn>
                <a:cxn ang="0">
                  <a:pos x="4" y="93"/>
                </a:cxn>
                <a:cxn ang="0">
                  <a:pos x="8" y="88"/>
                </a:cxn>
                <a:cxn ang="0">
                  <a:pos x="8" y="59"/>
                </a:cxn>
                <a:cxn ang="0">
                  <a:pos x="67" y="59"/>
                </a:cxn>
                <a:cxn ang="0">
                  <a:pos x="67" y="88"/>
                </a:cxn>
                <a:cxn ang="0">
                  <a:pos x="72" y="93"/>
                </a:cxn>
                <a:cxn ang="0">
                  <a:pos x="76" y="88"/>
                </a:cxn>
                <a:cxn ang="0">
                  <a:pos x="76" y="41"/>
                </a:cxn>
                <a:cxn ang="0">
                  <a:pos x="72" y="36"/>
                </a:cxn>
              </a:cxnLst>
              <a:rect l="0" t="0" r="r" b="b"/>
              <a:pathLst>
                <a:path w="76" h="93">
                  <a:moveTo>
                    <a:pt x="72" y="36"/>
                  </a:moveTo>
                  <a:cubicBezTo>
                    <a:pt x="46" y="36"/>
                    <a:pt x="46" y="36"/>
                    <a:pt x="46" y="36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54" y="30"/>
                    <a:pt x="54" y="30"/>
                    <a:pt x="54" y="30"/>
                  </a:cubicBezTo>
                  <a:cubicBezTo>
                    <a:pt x="58" y="30"/>
                    <a:pt x="61" y="28"/>
                    <a:pt x="61" y="2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1" y="3"/>
                    <a:pt x="58" y="0"/>
                    <a:pt x="54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0"/>
                    <a:pt x="13" y="3"/>
                    <a:pt x="13" y="6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8"/>
                    <a:pt x="16" y="30"/>
                    <a:pt x="19" y="30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1" y="36"/>
                    <a:pt x="0" y="38"/>
                    <a:pt x="0" y="41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91"/>
                    <a:pt x="1" y="93"/>
                    <a:pt x="4" y="93"/>
                  </a:cubicBezTo>
                  <a:cubicBezTo>
                    <a:pt x="6" y="93"/>
                    <a:pt x="8" y="91"/>
                    <a:pt x="8" y="88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67" y="59"/>
                    <a:pt x="67" y="59"/>
                    <a:pt x="67" y="59"/>
                  </a:cubicBezTo>
                  <a:cubicBezTo>
                    <a:pt x="67" y="88"/>
                    <a:pt x="67" y="88"/>
                    <a:pt x="67" y="88"/>
                  </a:cubicBezTo>
                  <a:cubicBezTo>
                    <a:pt x="67" y="91"/>
                    <a:pt x="69" y="93"/>
                    <a:pt x="72" y="93"/>
                  </a:cubicBezTo>
                  <a:cubicBezTo>
                    <a:pt x="74" y="93"/>
                    <a:pt x="76" y="91"/>
                    <a:pt x="76" y="88"/>
                  </a:cubicBezTo>
                  <a:cubicBezTo>
                    <a:pt x="76" y="41"/>
                    <a:pt x="76" y="41"/>
                    <a:pt x="76" y="41"/>
                  </a:cubicBezTo>
                  <a:cubicBezTo>
                    <a:pt x="76" y="38"/>
                    <a:pt x="74" y="36"/>
                    <a:pt x="72" y="36"/>
                  </a:cubicBezTo>
                  <a:close/>
                </a:path>
              </a:pathLst>
            </a:custGeom>
            <a:ln>
              <a:noFill/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 sz="800">
                <a:latin typeface="Trebuchet MS" pitchFamily="34" charset="0"/>
                <a:cs typeface="Tahoma" pitchFamily="34" charset="0"/>
              </a:endParaRPr>
            </a:p>
          </p:txBody>
        </p:sp>
        <p:sp>
          <p:nvSpPr>
            <p:cNvPr id="196" name="Freeform 115"/>
            <p:cNvSpPr>
              <a:spLocks/>
            </p:cNvSpPr>
            <p:nvPr/>
          </p:nvSpPr>
          <p:spPr bwMode="auto">
            <a:xfrm>
              <a:off x="3538256" y="4419600"/>
              <a:ext cx="374060" cy="291988"/>
            </a:xfrm>
            <a:custGeom>
              <a:avLst/>
              <a:gdLst/>
              <a:ahLst/>
              <a:cxnLst>
                <a:cxn ang="0">
                  <a:pos x="95" y="21"/>
                </a:cxn>
                <a:cxn ang="0">
                  <a:pos x="89" y="21"/>
                </a:cxn>
                <a:cxn ang="0">
                  <a:pos x="89" y="4"/>
                </a:cxn>
                <a:cxn ang="0">
                  <a:pos x="85" y="0"/>
                </a:cxn>
                <a:cxn ang="0">
                  <a:pos x="15" y="0"/>
                </a:cxn>
                <a:cxn ang="0">
                  <a:pos x="11" y="4"/>
                </a:cxn>
                <a:cxn ang="0">
                  <a:pos x="11" y="21"/>
                </a:cxn>
                <a:cxn ang="0">
                  <a:pos x="4" y="21"/>
                </a:cxn>
                <a:cxn ang="0">
                  <a:pos x="0" y="26"/>
                </a:cxn>
                <a:cxn ang="0">
                  <a:pos x="0" y="56"/>
                </a:cxn>
                <a:cxn ang="0">
                  <a:pos x="4" y="61"/>
                </a:cxn>
                <a:cxn ang="0">
                  <a:pos x="12" y="61"/>
                </a:cxn>
                <a:cxn ang="0">
                  <a:pos x="12" y="73"/>
                </a:cxn>
                <a:cxn ang="0">
                  <a:pos x="17" y="78"/>
                </a:cxn>
                <a:cxn ang="0">
                  <a:pos x="21" y="73"/>
                </a:cxn>
                <a:cxn ang="0">
                  <a:pos x="21" y="61"/>
                </a:cxn>
                <a:cxn ang="0">
                  <a:pos x="79" y="61"/>
                </a:cxn>
                <a:cxn ang="0">
                  <a:pos x="79" y="73"/>
                </a:cxn>
                <a:cxn ang="0">
                  <a:pos x="83" y="78"/>
                </a:cxn>
                <a:cxn ang="0">
                  <a:pos x="88" y="73"/>
                </a:cxn>
                <a:cxn ang="0">
                  <a:pos x="88" y="61"/>
                </a:cxn>
                <a:cxn ang="0">
                  <a:pos x="95" y="61"/>
                </a:cxn>
                <a:cxn ang="0">
                  <a:pos x="100" y="56"/>
                </a:cxn>
                <a:cxn ang="0">
                  <a:pos x="100" y="26"/>
                </a:cxn>
                <a:cxn ang="0">
                  <a:pos x="95" y="21"/>
                </a:cxn>
              </a:cxnLst>
              <a:rect l="0" t="0" r="r" b="b"/>
              <a:pathLst>
                <a:path w="100" h="78">
                  <a:moveTo>
                    <a:pt x="95" y="21"/>
                  </a:moveTo>
                  <a:cubicBezTo>
                    <a:pt x="89" y="21"/>
                    <a:pt x="89" y="21"/>
                    <a:pt x="89" y="21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9" y="2"/>
                    <a:pt x="87" y="0"/>
                    <a:pt x="8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3" y="0"/>
                    <a:pt x="11" y="2"/>
                    <a:pt x="11" y="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0" y="23"/>
                    <a:pt x="0" y="2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9"/>
                    <a:pt x="2" y="61"/>
                    <a:pt x="4" y="61"/>
                  </a:cubicBezTo>
                  <a:cubicBezTo>
                    <a:pt x="12" y="61"/>
                    <a:pt x="12" y="61"/>
                    <a:pt x="12" y="61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12" y="76"/>
                    <a:pt x="14" y="78"/>
                    <a:pt x="17" y="78"/>
                  </a:cubicBezTo>
                  <a:cubicBezTo>
                    <a:pt x="19" y="78"/>
                    <a:pt x="21" y="76"/>
                    <a:pt x="21" y="73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9" y="76"/>
                    <a:pt x="81" y="78"/>
                    <a:pt x="83" y="78"/>
                  </a:cubicBezTo>
                  <a:cubicBezTo>
                    <a:pt x="86" y="78"/>
                    <a:pt x="88" y="76"/>
                    <a:pt x="88" y="73"/>
                  </a:cubicBezTo>
                  <a:cubicBezTo>
                    <a:pt x="88" y="61"/>
                    <a:pt x="88" y="61"/>
                    <a:pt x="88" y="61"/>
                  </a:cubicBezTo>
                  <a:cubicBezTo>
                    <a:pt x="95" y="61"/>
                    <a:pt x="95" y="61"/>
                    <a:pt x="95" y="61"/>
                  </a:cubicBezTo>
                  <a:cubicBezTo>
                    <a:pt x="98" y="61"/>
                    <a:pt x="100" y="59"/>
                    <a:pt x="100" y="56"/>
                  </a:cubicBezTo>
                  <a:cubicBezTo>
                    <a:pt x="100" y="26"/>
                    <a:pt x="100" y="26"/>
                    <a:pt x="100" y="26"/>
                  </a:cubicBezTo>
                  <a:cubicBezTo>
                    <a:pt x="100" y="23"/>
                    <a:pt x="98" y="21"/>
                    <a:pt x="95" y="21"/>
                  </a:cubicBezTo>
                  <a:close/>
                </a:path>
              </a:pathLst>
            </a:custGeom>
            <a:ln>
              <a:noFill/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en-US" sz="800">
                <a:latin typeface="Trebuchet MS" pitchFamily="34" charset="0"/>
                <a:cs typeface="Tahoma" pitchFamily="34" charset="0"/>
              </a:endParaRPr>
            </a:p>
          </p:txBody>
        </p:sp>
      </p:grpSp>
      <p:sp>
        <p:nvSpPr>
          <p:cNvPr id="98" name="Freeform 141"/>
          <p:cNvSpPr>
            <a:spLocks noEditPoints="1"/>
          </p:cNvSpPr>
          <p:nvPr/>
        </p:nvSpPr>
        <p:spPr bwMode="auto">
          <a:xfrm>
            <a:off x="1952581" y="3224490"/>
            <a:ext cx="188133" cy="276329"/>
          </a:xfrm>
          <a:custGeom>
            <a:avLst/>
            <a:gdLst/>
            <a:ahLst/>
            <a:cxnLst>
              <a:cxn ang="0">
                <a:pos x="445" y="1123"/>
              </a:cxn>
              <a:cxn ang="0">
                <a:pos x="445" y="418"/>
              </a:cxn>
              <a:cxn ang="0">
                <a:pos x="446" y="417"/>
              </a:cxn>
              <a:cxn ang="0">
                <a:pos x="502" y="571"/>
              </a:cxn>
              <a:cxn ang="0">
                <a:pos x="630" y="753"/>
              </a:cxn>
              <a:cxn ang="0">
                <a:pos x="651" y="755"/>
              </a:cxn>
              <a:cxn ang="0">
                <a:pos x="661" y="733"/>
              </a:cxn>
              <a:cxn ang="0">
                <a:pos x="583" y="534"/>
              </a:cxn>
              <a:cxn ang="0">
                <a:pos x="479" y="385"/>
              </a:cxn>
              <a:cxn ang="0">
                <a:pos x="484" y="361"/>
              </a:cxn>
              <a:cxn ang="0">
                <a:pos x="475" y="328"/>
              </a:cxn>
              <a:cxn ang="0">
                <a:pos x="606" y="212"/>
              </a:cxn>
              <a:cxn ang="0">
                <a:pos x="728" y="26"/>
              </a:cxn>
              <a:cxn ang="0">
                <a:pos x="722" y="6"/>
              </a:cxn>
              <a:cxn ang="0">
                <a:pos x="699" y="4"/>
              </a:cxn>
              <a:cxn ang="0">
                <a:pos x="543" y="150"/>
              </a:cxn>
              <a:cxn ang="0">
                <a:pos x="442" y="303"/>
              </a:cxn>
              <a:cxn ang="0">
                <a:pos x="422" y="299"/>
              </a:cxn>
              <a:cxn ang="0">
                <a:pos x="383" y="314"/>
              </a:cxn>
              <a:cxn ang="0">
                <a:pos x="273" y="244"/>
              </a:cxn>
              <a:cxn ang="0">
                <a:pos x="206" y="289"/>
              </a:cxn>
              <a:cxn ang="0">
                <a:pos x="134" y="218"/>
              </a:cxn>
              <a:cxn ang="0">
                <a:pos x="140" y="190"/>
              </a:cxn>
              <a:cxn ang="0">
                <a:pos x="22" y="162"/>
              </a:cxn>
              <a:cxn ang="0">
                <a:pos x="4" y="174"/>
              </a:cxn>
              <a:cxn ang="0">
                <a:pos x="10" y="197"/>
              </a:cxn>
              <a:cxn ang="0">
                <a:pos x="195" y="303"/>
              </a:cxn>
              <a:cxn ang="0">
                <a:pos x="362" y="352"/>
              </a:cxn>
              <a:cxn ang="0">
                <a:pos x="361" y="361"/>
              </a:cxn>
              <a:cxn ang="0">
                <a:pos x="400" y="418"/>
              </a:cxn>
              <a:cxn ang="0">
                <a:pos x="400" y="1123"/>
              </a:cxn>
              <a:cxn ang="0">
                <a:pos x="424" y="1138"/>
              </a:cxn>
              <a:cxn ang="0">
                <a:pos x="445" y="1123"/>
              </a:cxn>
              <a:cxn ang="0">
                <a:pos x="205" y="245"/>
              </a:cxn>
              <a:cxn ang="0">
                <a:pos x="233" y="217"/>
              </a:cxn>
              <a:cxn ang="0">
                <a:pos x="205" y="190"/>
              </a:cxn>
              <a:cxn ang="0">
                <a:pos x="178" y="217"/>
              </a:cxn>
              <a:cxn ang="0">
                <a:pos x="205" y="245"/>
              </a:cxn>
            </a:cxnLst>
            <a:rect l="0" t="0" r="r" b="b"/>
            <a:pathLst>
              <a:path w="728" h="1138">
                <a:moveTo>
                  <a:pt x="445" y="1123"/>
                </a:moveTo>
                <a:cubicBezTo>
                  <a:pt x="445" y="418"/>
                  <a:pt x="445" y="418"/>
                  <a:pt x="445" y="418"/>
                </a:cubicBezTo>
                <a:cubicBezTo>
                  <a:pt x="445" y="418"/>
                  <a:pt x="446" y="418"/>
                  <a:pt x="446" y="417"/>
                </a:cubicBezTo>
                <a:cubicBezTo>
                  <a:pt x="456" y="450"/>
                  <a:pt x="479" y="521"/>
                  <a:pt x="502" y="571"/>
                </a:cubicBezTo>
                <a:cubicBezTo>
                  <a:pt x="533" y="638"/>
                  <a:pt x="630" y="753"/>
                  <a:pt x="630" y="753"/>
                </a:cubicBezTo>
                <a:cubicBezTo>
                  <a:pt x="630" y="753"/>
                  <a:pt x="645" y="758"/>
                  <a:pt x="651" y="755"/>
                </a:cubicBezTo>
                <a:cubicBezTo>
                  <a:pt x="659" y="751"/>
                  <a:pt x="661" y="733"/>
                  <a:pt x="661" y="733"/>
                </a:cubicBezTo>
                <a:cubicBezTo>
                  <a:pt x="661" y="733"/>
                  <a:pt x="607" y="576"/>
                  <a:pt x="583" y="534"/>
                </a:cubicBezTo>
                <a:cubicBezTo>
                  <a:pt x="562" y="498"/>
                  <a:pt x="496" y="408"/>
                  <a:pt x="479" y="385"/>
                </a:cubicBezTo>
                <a:cubicBezTo>
                  <a:pt x="482" y="377"/>
                  <a:pt x="484" y="369"/>
                  <a:pt x="484" y="361"/>
                </a:cubicBezTo>
                <a:cubicBezTo>
                  <a:pt x="484" y="349"/>
                  <a:pt x="481" y="338"/>
                  <a:pt x="475" y="328"/>
                </a:cubicBezTo>
                <a:cubicBezTo>
                  <a:pt x="493" y="314"/>
                  <a:pt x="563" y="259"/>
                  <a:pt x="606" y="212"/>
                </a:cubicBezTo>
                <a:cubicBezTo>
                  <a:pt x="657" y="159"/>
                  <a:pt x="728" y="26"/>
                  <a:pt x="728" y="26"/>
                </a:cubicBezTo>
                <a:cubicBezTo>
                  <a:pt x="728" y="26"/>
                  <a:pt x="728" y="11"/>
                  <a:pt x="722" y="6"/>
                </a:cubicBezTo>
                <a:cubicBezTo>
                  <a:pt x="716" y="0"/>
                  <a:pt x="699" y="4"/>
                  <a:pt x="699" y="4"/>
                </a:cubicBezTo>
                <a:cubicBezTo>
                  <a:pt x="699" y="4"/>
                  <a:pt x="572" y="113"/>
                  <a:pt x="543" y="150"/>
                </a:cubicBezTo>
                <a:cubicBezTo>
                  <a:pt x="517" y="183"/>
                  <a:pt x="457" y="278"/>
                  <a:pt x="442" y="303"/>
                </a:cubicBezTo>
                <a:cubicBezTo>
                  <a:pt x="436" y="300"/>
                  <a:pt x="429" y="299"/>
                  <a:pt x="422" y="299"/>
                </a:cubicBezTo>
                <a:cubicBezTo>
                  <a:pt x="407" y="299"/>
                  <a:pt x="394" y="305"/>
                  <a:pt x="383" y="314"/>
                </a:cubicBezTo>
                <a:cubicBezTo>
                  <a:pt x="366" y="302"/>
                  <a:pt x="319" y="270"/>
                  <a:pt x="273" y="244"/>
                </a:cubicBezTo>
                <a:cubicBezTo>
                  <a:pt x="262" y="270"/>
                  <a:pt x="236" y="289"/>
                  <a:pt x="206" y="289"/>
                </a:cubicBezTo>
                <a:cubicBezTo>
                  <a:pt x="167" y="289"/>
                  <a:pt x="134" y="257"/>
                  <a:pt x="134" y="218"/>
                </a:cubicBezTo>
                <a:cubicBezTo>
                  <a:pt x="134" y="208"/>
                  <a:pt x="136" y="199"/>
                  <a:pt x="140" y="190"/>
                </a:cubicBezTo>
                <a:cubicBezTo>
                  <a:pt x="80" y="174"/>
                  <a:pt x="22" y="162"/>
                  <a:pt x="22" y="162"/>
                </a:cubicBezTo>
                <a:cubicBezTo>
                  <a:pt x="22" y="162"/>
                  <a:pt x="7" y="167"/>
                  <a:pt x="4" y="174"/>
                </a:cubicBezTo>
                <a:cubicBezTo>
                  <a:pt x="0" y="181"/>
                  <a:pt x="10" y="197"/>
                  <a:pt x="10" y="197"/>
                </a:cubicBezTo>
                <a:cubicBezTo>
                  <a:pt x="10" y="197"/>
                  <a:pt x="151" y="286"/>
                  <a:pt x="195" y="303"/>
                </a:cubicBezTo>
                <a:cubicBezTo>
                  <a:pt x="231" y="317"/>
                  <a:pt x="325" y="342"/>
                  <a:pt x="362" y="352"/>
                </a:cubicBezTo>
                <a:cubicBezTo>
                  <a:pt x="361" y="355"/>
                  <a:pt x="361" y="358"/>
                  <a:pt x="361" y="361"/>
                </a:cubicBezTo>
                <a:cubicBezTo>
                  <a:pt x="361" y="387"/>
                  <a:pt x="377" y="409"/>
                  <a:pt x="400" y="418"/>
                </a:cubicBezTo>
                <a:cubicBezTo>
                  <a:pt x="400" y="1123"/>
                  <a:pt x="400" y="1123"/>
                  <a:pt x="400" y="1123"/>
                </a:cubicBezTo>
                <a:cubicBezTo>
                  <a:pt x="400" y="1123"/>
                  <a:pt x="402" y="1138"/>
                  <a:pt x="424" y="1138"/>
                </a:cubicBezTo>
                <a:cubicBezTo>
                  <a:pt x="424" y="1138"/>
                  <a:pt x="445" y="1137"/>
                  <a:pt x="445" y="1123"/>
                </a:cubicBezTo>
                <a:close/>
                <a:moveTo>
                  <a:pt x="205" y="245"/>
                </a:moveTo>
                <a:cubicBezTo>
                  <a:pt x="220" y="245"/>
                  <a:pt x="233" y="232"/>
                  <a:pt x="233" y="217"/>
                </a:cubicBezTo>
                <a:cubicBezTo>
                  <a:pt x="233" y="202"/>
                  <a:pt x="220" y="190"/>
                  <a:pt x="205" y="190"/>
                </a:cubicBezTo>
                <a:cubicBezTo>
                  <a:pt x="190" y="190"/>
                  <a:pt x="178" y="202"/>
                  <a:pt x="178" y="217"/>
                </a:cubicBezTo>
                <a:cubicBezTo>
                  <a:pt x="178" y="232"/>
                  <a:pt x="190" y="245"/>
                  <a:pt x="205" y="245"/>
                </a:cubicBezTo>
                <a:close/>
              </a:path>
            </a:pathLst>
          </a:custGeom>
          <a:ln>
            <a:noFill/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endParaRPr lang="en-US" sz="800">
              <a:latin typeface="+mn-lt"/>
            </a:endParaRPr>
          </a:p>
        </p:txBody>
      </p:sp>
      <p:grpSp>
        <p:nvGrpSpPr>
          <p:cNvPr id="99" name="Group 413"/>
          <p:cNvGrpSpPr/>
          <p:nvPr/>
        </p:nvGrpSpPr>
        <p:grpSpPr>
          <a:xfrm>
            <a:off x="2203406" y="2889136"/>
            <a:ext cx="185937" cy="197877"/>
            <a:chOff x="5470525" y="4935538"/>
            <a:chExt cx="474663" cy="536575"/>
          </a:xfrm>
          <a:solidFill>
            <a:schemeClr val="tx2"/>
          </a:solidFill>
        </p:grpSpPr>
        <p:sp>
          <p:nvSpPr>
            <p:cNvPr id="185" name="Oval 5"/>
            <p:cNvSpPr>
              <a:spLocks noChangeArrowheads="1"/>
            </p:cNvSpPr>
            <p:nvPr/>
          </p:nvSpPr>
          <p:spPr bwMode="auto">
            <a:xfrm>
              <a:off x="5567363" y="4954588"/>
              <a:ext cx="50800" cy="50800"/>
            </a:xfrm>
            <a:prstGeom prst="ellipse">
              <a:avLst/>
            </a:pr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186" name="Freeform 6"/>
            <p:cNvSpPr>
              <a:spLocks noEditPoints="1"/>
            </p:cNvSpPr>
            <p:nvPr/>
          </p:nvSpPr>
          <p:spPr bwMode="auto">
            <a:xfrm>
              <a:off x="5470525" y="4935538"/>
              <a:ext cx="474663" cy="474663"/>
            </a:xfrm>
            <a:custGeom>
              <a:avLst/>
              <a:gdLst>
                <a:gd name="T0" fmla="*/ 84 w 168"/>
                <a:gd name="T1" fmla="*/ 0 h 168"/>
                <a:gd name="T2" fmla="*/ 63 w 168"/>
                <a:gd name="T3" fmla="*/ 3 h 168"/>
                <a:gd name="T4" fmla="*/ 66 w 168"/>
                <a:gd name="T5" fmla="*/ 14 h 168"/>
                <a:gd name="T6" fmla="*/ 42 w 168"/>
                <a:gd name="T7" fmla="*/ 39 h 168"/>
                <a:gd name="T8" fmla="*/ 22 w 168"/>
                <a:gd name="T9" fmla="*/ 28 h 168"/>
                <a:gd name="T10" fmla="*/ 0 w 168"/>
                <a:gd name="T11" fmla="*/ 84 h 168"/>
                <a:gd name="T12" fmla="*/ 84 w 168"/>
                <a:gd name="T13" fmla="*/ 168 h 168"/>
                <a:gd name="T14" fmla="*/ 168 w 168"/>
                <a:gd name="T15" fmla="*/ 84 h 168"/>
                <a:gd name="T16" fmla="*/ 84 w 168"/>
                <a:gd name="T17" fmla="*/ 0 h 168"/>
                <a:gd name="T18" fmla="*/ 35 w 168"/>
                <a:gd name="T19" fmla="*/ 111 h 168"/>
                <a:gd name="T20" fmla="*/ 20 w 168"/>
                <a:gd name="T21" fmla="*/ 97 h 168"/>
                <a:gd name="T22" fmla="*/ 35 w 168"/>
                <a:gd name="T23" fmla="*/ 82 h 168"/>
                <a:gd name="T24" fmla="*/ 50 w 168"/>
                <a:gd name="T25" fmla="*/ 97 h 168"/>
                <a:gd name="T26" fmla="*/ 35 w 168"/>
                <a:gd name="T27" fmla="*/ 111 h 168"/>
                <a:gd name="T28" fmla="*/ 84 w 168"/>
                <a:gd name="T29" fmla="*/ 147 h 168"/>
                <a:gd name="T30" fmla="*/ 56 w 168"/>
                <a:gd name="T31" fmla="*/ 119 h 168"/>
                <a:gd name="T32" fmla="*/ 84 w 168"/>
                <a:gd name="T33" fmla="*/ 91 h 168"/>
                <a:gd name="T34" fmla="*/ 112 w 168"/>
                <a:gd name="T35" fmla="*/ 119 h 168"/>
                <a:gd name="T36" fmla="*/ 84 w 168"/>
                <a:gd name="T37" fmla="*/ 147 h 168"/>
                <a:gd name="T38" fmla="*/ 129 w 168"/>
                <a:gd name="T39" fmla="*/ 70 h 168"/>
                <a:gd name="T40" fmla="*/ 34 w 168"/>
                <a:gd name="T41" fmla="*/ 70 h 168"/>
                <a:gd name="T42" fmla="*/ 34 w 168"/>
                <a:gd name="T43" fmla="*/ 46 h 168"/>
                <a:gd name="T44" fmla="*/ 129 w 168"/>
                <a:gd name="T45" fmla="*/ 46 h 168"/>
                <a:gd name="T46" fmla="*/ 129 w 168"/>
                <a:gd name="T47" fmla="*/ 7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8" h="168">
                  <a:moveTo>
                    <a:pt x="84" y="0"/>
                  </a:moveTo>
                  <a:cubicBezTo>
                    <a:pt x="77" y="0"/>
                    <a:pt x="69" y="1"/>
                    <a:pt x="63" y="3"/>
                  </a:cubicBezTo>
                  <a:cubicBezTo>
                    <a:pt x="65" y="6"/>
                    <a:pt x="66" y="10"/>
                    <a:pt x="66" y="14"/>
                  </a:cubicBezTo>
                  <a:cubicBezTo>
                    <a:pt x="66" y="28"/>
                    <a:pt x="55" y="39"/>
                    <a:pt x="42" y="39"/>
                  </a:cubicBezTo>
                  <a:cubicBezTo>
                    <a:pt x="33" y="39"/>
                    <a:pt x="26" y="34"/>
                    <a:pt x="22" y="28"/>
                  </a:cubicBezTo>
                  <a:cubicBezTo>
                    <a:pt x="8" y="43"/>
                    <a:pt x="0" y="62"/>
                    <a:pt x="0" y="84"/>
                  </a:cubicBezTo>
                  <a:cubicBezTo>
                    <a:pt x="0" y="130"/>
                    <a:pt x="38" y="168"/>
                    <a:pt x="84" y="168"/>
                  </a:cubicBezTo>
                  <a:cubicBezTo>
                    <a:pt x="130" y="168"/>
                    <a:pt x="168" y="130"/>
                    <a:pt x="168" y="84"/>
                  </a:cubicBezTo>
                  <a:cubicBezTo>
                    <a:pt x="168" y="37"/>
                    <a:pt x="130" y="0"/>
                    <a:pt x="84" y="0"/>
                  </a:cubicBezTo>
                  <a:close/>
                  <a:moveTo>
                    <a:pt x="35" y="111"/>
                  </a:moveTo>
                  <a:cubicBezTo>
                    <a:pt x="27" y="111"/>
                    <a:pt x="20" y="105"/>
                    <a:pt x="20" y="97"/>
                  </a:cubicBezTo>
                  <a:cubicBezTo>
                    <a:pt x="20" y="89"/>
                    <a:pt x="27" y="82"/>
                    <a:pt x="35" y="82"/>
                  </a:cubicBezTo>
                  <a:cubicBezTo>
                    <a:pt x="43" y="82"/>
                    <a:pt x="50" y="89"/>
                    <a:pt x="50" y="97"/>
                  </a:cubicBezTo>
                  <a:cubicBezTo>
                    <a:pt x="50" y="105"/>
                    <a:pt x="43" y="111"/>
                    <a:pt x="35" y="111"/>
                  </a:cubicBezTo>
                  <a:close/>
                  <a:moveTo>
                    <a:pt x="84" y="147"/>
                  </a:moveTo>
                  <a:cubicBezTo>
                    <a:pt x="69" y="147"/>
                    <a:pt x="56" y="134"/>
                    <a:pt x="56" y="119"/>
                  </a:cubicBezTo>
                  <a:cubicBezTo>
                    <a:pt x="56" y="103"/>
                    <a:pt x="69" y="91"/>
                    <a:pt x="84" y="91"/>
                  </a:cubicBezTo>
                  <a:cubicBezTo>
                    <a:pt x="99" y="91"/>
                    <a:pt x="112" y="103"/>
                    <a:pt x="112" y="119"/>
                  </a:cubicBezTo>
                  <a:cubicBezTo>
                    <a:pt x="112" y="134"/>
                    <a:pt x="99" y="147"/>
                    <a:pt x="84" y="147"/>
                  </a:cubicBezTo>
                  <a:close/>
                  <a:moveTo>
                    <a:pt x="129" y="70"/>
                  </a:moveTo>
                  <a:cubicBezTo>
                    <a:pt x="34" y="70"/>
                    <a:pt x="34" y="70"/>
                    <a:pt x="34" y="70"/>
                  </a:cubicBezTo>
                  <a:cubicBezTo>
                    <a:pt x="34" y="46"/>
                    <a:pt x="34" y="46"/>
                    <a:pt x="34" y="46"/>
                  </a:cubicBezTo>
                  <a:cubicBezTo>
                    <a:pt x="129" y="46"/>
                    <a:pt x="129" y="46"/>
                    <a:pt x="129" y="46"/>
                  </a:cubicBezTo>
                  <a:lnTo>
                    <a:pt x="129" y="70"/>
                  </a:ln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187" name="Freeform 7"/>
            <p:cNvSpPr>
              <a:spLocks noEditPoints="1"/>
            </p:cNvSpPr>
            <p:nvPr/>
          </p:nvSpPr>
          <p:spPr bwMode="auto">
            <a:xfrm>
              <a:off x="5619750" y="5073651"/>
              <a:ext cx="34925" cy="50800"/>
            </a:xfrm>
            <a:custGeom>
              <a:avLst/>
              <a:gdLst>
                <a:gd name="T0" fmla="*/ 0 w 12"/>
                <a:gd name="T1" fmla="*/ 13 h 18"/>
                <a:gd name="T2" fmla="*/ 6 w 12"/>
                <a:gd name="T3" fmla="*/ 18 h 18"/>
                <a:gd name="T4" fmla="*/ 12 w 12"/>
                <a:gd name="T5" fmla="*/ 13 h 18"/>
                <a:gd name="T6" fmla="*/ 8 w 12"/>
                <a:gd name="T7" fmla="*/ 9 h 18"/>
                <a:gd name="T8" fmla="*/ 8 w 12"/>
                <a:gd name="T9" fmla="*/ 8 h 18"/>
                <a:gd name="T10" fmla="*/ 12 w 12"/>
                <a:gd name="T11" fmla="*/ 4 h 18"/>
                <a:gd name="T12" fmla="*/ 6 w 12"/>
                <a:gd name="T13" fmla="*/ 0 h 18"/>
                <a:gd name="T14" fmla="*/ 1 w 12"/>
                <a:gd name="T15" fmla="*/ 4 h 18"/>
                <a:gd name="T16" fmla="*/ 4 w 12"/>
                <a:gd name="T17" fmla="*/ 8 h 18"/>
                <a:gd name="T18" fmla="*/ 4 w 12"/>
                <a:gd name="T19" fmla="*/ 8 h 18"/>
                <a:gd name="T20" fmla="*/ 0 w 12"/>
                <a:gd name="T21" fmla="*/ 13 h 18"/>
                <a:gd name="T22" fmla="*/ 2 w 12"/>
                <a:gd name="T23" fmla="*/ 4 h 18"/>
                <a:gd name="T24" fmla="*/ 6 w 12"/>
                <a:gd name="T25" fmla="*/ 1 h 18"/>
                <a:gd name="T26" fmla="*/ 10 w 12"/>
                <a:gd name="T27" fmla="*/ 4 h 18"/>
                <a:gd name="T28" fmla="*/ 7 w 12"/>
                <a:gd name="T29" fmla="*/ 8 h 18"/>
                <a:gd name="T30" fmla="*/ 2 w 12"/>
                <a:gd name="T31" fmla="*/ 4 h 18"/>
                <a:gd name="T32" fmla="*/ 5 w 12"/>
                <a:gd name="T33" fmla="*/ 9 h 18"/>
                <a:gd name="T34" fmla="*/ 11 w 12"/>
                <a:gd name="T35" fmla="*/ 13 h 18"/>
                <a:gd name="T36" fmla="*/ 6 w 12"/>
                <a:gd name="T37" fmla="*/ 17 h 18"/>
                <a:gd name="T38" fmla="*/ 1 w 12"/>
                <a:gd name="T39" fmla="*/ 13 h 18"/>
                <a:gd name="T40" fmla="*/ 5 w 12"/>
                <a:gd name="T4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8">
                  <a:moveTo>
                    <a:pt x="0" y="13"/>
                  </a:moveTo>
                  <a:cubicBezTo>
                    <a:pt x="0" y="16"/>
                    <a:pt x="2" y="18"/>
                    <a:pt x="6" y="18"/>
                  </a:cubicBezTo>
                  <a:cubicBezTo>
                    <a:pt x="10" y="18"/>
                    <a:pt x="12" y="16"/>
                    <a:pt x="12" y="13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2" y="6"/>
                    <a:pt x="12" y="4"/>
                  </a:cubicBezTo>
                  <a:cubicBezTo>
                    <a:pt x="12" y="1"/>
                    <a:pt x="10" y="0"/>
                    <a:pt x="6" y="0"/>
                  </a:cubicBezTo>
                  <a:cubicBezTo>
                    <a:pt x="2" y="0"/>
                    <a:pt x="1" y="1"/>
                    <a:pt x="1" y="4"/>
                  </a:cubicBezTo>
                  <a:cubicBezTo>
                    <a:pt x="1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3"/>
                  </a:cubicBezTo>
                  <a:close/>
                  <a:moveTo>
                    <a:pt x="2" y="4"/>
                  </a:moveTo>
                  <a:cubicBezTo>
                    <a:pt x="2" y="2"/>
                    <a:pt x="3" y="1"/>
                    <a:pt x="6" y="1"/>
                  </a:cubicBezTo>
                  <a:cubicBezTo>
                    <a:pt x="9" y="1"/>
                    <a:pt x="10" y="2"/>
                    <a:pt x="10" y="4"/>
                  </a:cubicBezTo>
                  <a:cubicBezTo>
                    <a:pt x="10" y="6"/>
                    <a:pt x="9" y="7"/>
                    <a:pt x="7" y="8"/>
                  </a:cubicBezTo>
                  <a:cubicBezTo>
                    <a:pt x="5" y="7"/>
                    <a:pt x="2" y="7"/>
                    <a:pt x="2" y="4"/>
                  </a:cubicBezTo>
                  <a:close/>
                  <a:moveTo>
                    <a:pt x="5" y="9"/>
                  </a:moveTo>
                  <a:cubicBezTo>
                    <a:pt x="8" y="10"/>
                    <a:pt x="11" y="10"/>
                    <a:pt x="11" y="13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3" y="17"/>
                    <a:pt x="1" y="15"/>
                    <a:pt x="1" y="13"/>
                  </a:cubicBezTo>
                  <a:cubicBezTo>
                    <a:pt x="1" y="11"/>
                    <a:pt x="3" y="10"/>
                    <a:pt x="5" y="9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188" name="Freeform 8"/>
            <p:cNvSpPr>
              <a:spLocks noEditPoints="1"/>
            </p:cNvSpPr>
            <p:nvPr/>
          </p:nvSpPr>
          <p:spPr bwMode="auto">
            <a:xfrm>
              <a:off x="5665788" y="5073651"/>
              <a:ext cx="33338" cy="50800"/>
            </a:xfrm>
            <a:custGeom>
              <a:avLst/>
              <a:gdLst>
                <a:gd name="T0" fmla="*/ 0 w 12"/>
                <a:gd name="T1" fmla="*/ 13 h 18"/>
                <a:gd name="T2" fmla="*/ 6 w 12"/>
                <a:gd name="T3" fmla="*/ 18 h 18"/>
                <a:gd name="T4" fmla="*/ 12 w 12"/>
                <a:gd name="T5" fmla="*/ 13 h 18"/>
                <a:gd name="T6" fmla="*/ 8 w 12"/>
                <a:gd name="T7" fmla="*/ 9 h 18"/>
                <a:gd name="T8" fmla="*/ 8 w 12"/>
                <a:gd name="T9" fmla="*/ 8 h 18"/>
                <a:gd name="T10" fmla="*/ 11 w 12"/>
                <a:gd name="T11" fmla="*/ 4 h 18"/>
                <a:gd name="T12" fmla="*/ 6 w 12"/>
                <a:gd name="T13" fmla="*/ 0 h 18"/>
                <a:gd name="T14" fmla="*/ 0 w 12"/>
                <a:gd name="T15" fmla="*/ 4 h 18"/>
                <a:gd name="T16" fmla="*/ 3 w 12"/>
                <a:gd name="T17" fmla="*/ 8 h 18"/>
                <a:gd name="T18" fmla="*/ 3 w 12"/>
                <a:gd name="T19" fmla="*/ 8 h 18"/>
                <a:gd name="T20" fmla="*/ 0 w 12"/>
                <a:gd name="T21" fmla="*/ 13 h 18"/>
                <a:gd name="T22" fmla="*/ 2 w 12"/>
                <a:gd name="T23" fmla="*/ 4 h 18"/>
                <a:gd name="T24" fmla="*/ 6 w 12"/>
                <a:gd name="T25" fmla="*/ 1 h 18"/>
                <a:gd name="T26" fmla="*/ 10 w 12"/>
                <a:gd name="T27" fmla="*/ 4 h 18"/>
                <a:gd name="T28" fmla="*/ 7 w 12"/>
                <a:gd name="T29" fmla="*/ 8 h 18"/>
                <a:gd name="T30" fmla="*/ 2 w 12"/>
                <a:gd name="T31" fmla="*/ 4 h 18"/>
                <a:gd name="T32" fmla="*/ 5 w 12"/>
                <a:gd name="T33" fmla="*/ 9 h 18"/>
                <a:gd name="T34" fmla="*/ 10 w 12"/>
                <a:gd name="T35" fmla="*/ 13 h 18"/>
                <a:gd name="T36" fmla="*/ 6 w 12"/>
                <a:gd name="T37" fmla="*/ 17 h 18"/>
                <a:gd name="T38" fmla="*/ 1 w 12"/>
                <a:gd name="T39" fmla="*/ 13 h 18"/>
                <a:gd name="T40" fmla="*/ 5 w 12"/>
                <a:gd name="T4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8">
                  <a:moveTo>
                    <a:pt x="0" y="13"/>
                  </a:moveTo>
                  <a:cubicBezTo>
                    <a:pt x="0" y="16"/>
                    <a:pt x="2" y="18"/>
                    <a:pt x="6" y="18"/>
                  </a:cubicBezTo>
                  <a:cubicBezTo>
                    <a:pt x="10" y="18"/>
                    <a:pt x="12" y="16"/>
                    <a:pt x="12" y="13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6"/>
                    <a:pt x="2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9"/>
                    <a:pt x="0" y="11"/>
                    <a:pt x="0" y="13"/>
                  </a:cubicBezTo>
                  <a:close/>
                  <a:moveTo>
                    <a:pt x="2" y="4"/>
                  </a:moveTo>
                  <a:cubicBezTo>
                    <a:pt x="2" y="2"/>
                    <a:pt x="3" y="1"/>
                    <a:pt x="6" y="1"/>
                  </a:cubicBezTo>
                  <a:cubicBezTo>
                    <a:pt x="9" y="1"/>
                    <a:pt x="10" y="2"/>
                    <a:pt x="10" y="4"/>
                  </a:cubicBezTo>
                  <a:cubicBezTo>
                    <a:pt x="10" y="6"/>
                    <a:pt x="9" y="7"/>
                    <a:pt x="7" y="8"/>
                  </a:cubicBezTo>
                  <a:cubicBezTo>
                    <a:pt x="4" y="7"/>
                    <a:pt x="2" y="7"/>
                    <a:pt x="2" y="4"/>
                  </a:cubicBezTo>
                  <a:close/>
                  <a:moveTo>
                    <a:pt x="5" y="9"/>
                  </a:moveTo>
                  <a:cubicBezTo>
                    <a:pt x="7" y="10"/>
                    <a:pt x="10" y="10"/>
                    <a:pt x="10" y="13"/>
                  </a:cubicBezTo>
                  <a:cubicBezTo>
                    <a:pt x="10" y="16"/>
                    <a:pt x="9" y="17"/>
                    <a:pt x="6" y="17"/>
                  </a:cubicBezTo>
                  <a:cubicBezTo>
                    <a:pt x="2" y="17"/>
                    <a:pt x="1" y="15"/>
                    <a:pt x="1" y="13"/>
                  </a:cubicBezTo>
                  <a:cubicBezTo>
                    <a:pt x="1" y="11"/>
                    <a:pt x="3" y="10"/>
                    <a:pt x="5" y="9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189" name="Freeform 9"/>
            <p:cNvSpPr>
              <a:spLocks noEditPoints="1"/>
            </p:cNvSpPr>
            <p:nvPr/>
          </p:nvSpPr>
          <p:spPr bwMode="auto">
            <a:xfrm>
              <a:off x="5708650" y="5073651"/>
              <a:ext cx="33338" cy="50800"/>
            </a:xfrm>
            <a:custGeom>
              <a:avLst/>
              <a:gdLst>
                <a:gd name="T0" fmla="*/ 0 w 12"/>
                <a:gd name="T1" fmla="*/ 13 h 18"/>
                <a:gd name="T2" fmla="*/ 6 w 12"/>
                <a:gd name="T3" fmla="*/ 18 h 18"/>
                <a:gd name="T4" fmla="*/ 12 w 12"/>
                <a:gd name="T5" fmla="*/ 13 h 18"/>
                <a:gd name="T6" fmla="*/ 9 w 12"/>
                <a:gd name="T7" fmla="*/ 9 h 18"/>
                <a:gd name="T8" fmla="*/ 9 w 12"/>
                <a:gd name="T9" fmla="*/ 8 h 18"/>
                <a:gd name="T10" fmla="*/ 12 w 12"/>
                <a:gd name="T11" fmla="*/ 4 h 18"/>
                <a:gd name="T12" fmla="*/ 6 w 12"/>
                <a:gd name="T13" fmla="*/ 0 h 18"/>
                <a:gd name="T14" fmla="*/ 1 w 12"/>
                <a:gd name="T15" fmla="*/ 4 h 18"/>
                <a:gd name="T16" fmla="*/ 4 w 12"/>
                <a:gd name="T17" fmla="*/ 8 h 18"/>
                <a:gd name="T18" fmla="*/ 4 w 12"/>
                <a:gd name="T19" fmla="*/ 8 h 18"/>
                <a:gd name="T20" fmla="*/ 0 w 12"/>
                <a:gd name="T21" fmla="*/ 13 h 18"/>
                <a:gd name="T22" fmla="*/ 2 w 12"/>
                <a:gd name="T23" fmla="*/ 4 h 18"/>
                <a:gd name="T24" fmla="*/ 6 w 12"/>
                <a:gd name="T25" fmla="*/ 1 h 18"/>
                <a:gd name="T26" fmla="*/ 10 w 12"/>
                <a:gd name="T27" fmla="*/ 4 h 18"/>
                <a:gd name="T28" fmla="*/ 7 w 12"/>
                <a:gd name="T29" fmla="*/ 8 h 18"/>
                <a:gd name="T30" fmla="*/ 2 w 12"/>
                <a:gd name="T31" fmla="*/ 4 h 18"/>
                <a:gd name="T32" fmla="*/ 5 w 12"/>
                <a:gd name="T33" fmla="*/ 9 h 18"/>
                <a:gd name="T34" fmla="*/ 11 w 12"/>
                <a:gd name="T35" fmla="*/ 13 h 18"/>
                <a:gd name="T36" fmla="*/ 6 w 12"/>
                <a:gd name="T37" fmla="*/ 17 h 18"/>
                <a:gd name="T38" fmla="*/ 2 w 12"/>
                <a:gd name="T39" fmla="*/ 13 h 18"/>
                <a:gd name="T40" fmla="*/ 5 w 12"/>
                <a:gd name="T4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8">
                  <a:moveTo>
                    <a:pt x="0" y="13"/>
                  </a:moveTo>
                  <a:cubicBezTo>
                    <a:pt x="0" y="16"/>
                    <a:pt x="2" y="18"/>
                    <a:pt x="6" y="18"/>
                  </a:cubicBezTo>
                  <a:cubicBezTo>
                    <a:pt x="10" y="18"/>
                    <a:pt x="12" y="16"/>
                    <a:pt x="12" y="13"/>
                  </a:cubicBezTo>
                  <a:cubicBezTo>
                    <a:pt x="12" y="10"/>
                    <a:pt x="11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2" y="6"/>
                    <a:pt x="12" y="4"/>
                  </a:cubicBezTo>
                  <a:cubicBezTo>
                    <a:pt x="12" y="1"/>
                    <a:pt x="10" y="0"/>
                    <a:pt x="6" y="0"/>
                  </a:cubicBezTo>
                  <a:cubicBezTo>
                    <a:pt x="3" y="0"/>
                    <a:pt x="1" y="1"/>
                    <a:pt x="1" y="4"/>
                  </a:cubicBezTo>
                  <a:cubicBezTo>
                    <a:pt x="1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9"/>
                    <a:pt x="0" y="11"/>
                    <a:pt x="0" y="13"/>
                  </a:cubicBezTo>
                  <a:close/>
                  <a:moveTo>
                    <a:pt x="2" y="4"/>
                  </a:moveTo>
                  <a:cubicBezTo>
                    <a:pt x="2" y="2"/>
                    <a:pt x="4" y="1"/>
                    <a:pt x="6" y="1"/>
                  </a:cubicBezTo>
                  <a:cubicBezTo>
                    <a:pt x="9" y="1"/>
                    <a:pt x="10" y="2"/>
                    <a:pt x="10" y="4"/>
                  </a:cubicBezTo>
                  <a:cubicBezTo>
                    <a:pt x="10" y="6"/>
                    <a:pt x="9" y="7"/>
                    <a:pt x="7" y="8"/>
                  </a:cubicBezTo>
                  <a:cubicBezTo>
                    <a:pt x="5" y="7"/>
                    <a:pt x="2" y="7"/>
                    <a:pt x="2" y="4"/>
                  </a:cubicBezTo>
                  <a:close/>
                  <a:moveTo>
                    <a:pt x="5" y="9"/>
                  </a:moveTo>
                  <a:cubicBezTo>
                    <a:pt x="8" y="10"/>
                    <a:pt x="11" y="10"/>
                    <a:pt x="11" y="13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3" y="17"/>
                    <a:pt x="2" y="15"/>
                    <a:pt x="2" y="13"/>
                  </a:cubicBezTo>
                  <a:cubicBezTo>
                    <a:pt x="2" y="11"/>
                    <a:pt x="3" y="10"/>
                    <a:pt x="5" y="9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190" name="Freeform 10"/>
            <p:cNvSpPr>
              <a:spLocks noEditPoints="1"/>
            </p:cNvSpPr>
            <p:nvPr/>
          </p:nvSpPr>
          <p:spPr bwMode="auto">
            <a:xfrm>
              <a:off x="5753100" y="5073651"/>
              <a:ext cx="33338" cy="50800"/>
            </a:xfrm>
            <a:custGeom>
              <a:avLst/>
              <a:gdLst>
                <a:gd name="T0" fmla="*/ 0 w 12"/>
                <a:gd name="T1" fmla="*/ 13 h 18"/>
                <a:gd name="T2" fmla="*/ 6 w 12"/>
                <a:gd name="T3" fmla="*/ 18 h 18"/>
                <a:gd name="T4" fmla="*/ 12 w 12"/>
                <a:gd name="T5" fmla="*/ 13 h 18"/>
                <a:gd name="T6" fmla="*/ 8 w 12"/>
                <a:gd name="T7" fmla="*/ 9 h 18"/>
                <a:gd name="T8" fmla="*/ 8 w 12"/>
                <a:gd name="T9" fmla="*/ 8 h 18"/>
                <a:gd name="T10" fmla="*/ 11 w 12"/>
                <a:gd name="T11" fmla="*/ 4 h 18"/>
                <a:gd name="T12" fmla="*/ 6 w 12"/>
                <a:gd name="T13" fmla="*/ 0 h 18"/>
                <a:gd name="T14" fmla="*/ 1 w 12"/>
                <a:gd name="T15" fmla="*/ 4 h 18"/>
                <a:gd name="T16" fmla="*/ 4 w 12"/>
                <a:gd name="T17" fmla="*/ 8 h 18"/>
                <a:gd name="T18" fmla="*/ 4 w 12"/>
                <a:gd name="T19" fmla="*/ 8 h 18"/>
                <a:gd name="T20" fmla="*/ 0 w 12"/>
                <a:gd name="T21" fmla="*/ 13 h 18"/>
                <a:gd name="T22" fmla="*/ 2 w 12"/>
                <a:gd name="T23" fmla="*/ 4 h 18"/>
                <a:gd name="T24" fmla="*/ 6 w 12"/>
                <a:gd name="T25" fmla="*/ 1 h 18"/>
                <a:gd name="T26" fmla="*/ 10 w 12"/>
                <a:gd name="T27" fmla="*/ 4 h 18"/>
                <a:gd name="T28" fmla="*/ 7 w 12"/>
                <a:gd name="T29" fmla="*/ 8 h 18"/>
                <a:gd name="T30" fmla="*/ 2 w 12"/>
                <a:gd name="T31" fmla="*/ 4 h 18"/>
                <a:gd name="T32" fmla="*/ 5 w 12"/>
                <a:gd name="T33" fmla="*/ 9 h 18"/>
                <a:gd name="T34" fmla="*/ 11 w 12"/>
                <a:gd name="T35" fmla="*/ 13 h 18"/>
                <a:gd name="T36" fmla="*/ 6 w 12"/>
                <a:gd name="T37" fmla="*/ 17 h 18"/>
                <a:gd name="T38" fmla="*/ 1 w 12"/>
                <a:gd name="T39" fmla="*/ 13 h 18"/>
                <a:gd name="T40" fmla="*/ 5 w 12"/>
                <a:gd name="T4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8">
                  <a:moveTo>
                    <a:pt x="0" y="13"/>
                  </a:moveTo>
                  <a:cubicBezTo>
                    <a:pt x="0" y="16"/>
                    <a:pt x="2" y="18"/>
                    <a:pt x="6" y="18"/>
                  </a:cubicBezTo>
                  <a:cubicBezTo>
                    <a:pt x="10" y="18"/>
                    <a:pt x="12" y="16"/>
                    <a:pt x="12" y="13"/>
                  </a:cubicBezTo>
                  <a:cubicBezTo>
                    <a:pt x="12" y="10"/>
                    <a:pt x="10" y="9"/>
                    <a:pt x="8" y="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0" y="8"/>
                    <a:pt x="11" y="6"/>
                    <a:pt x="11" y="4"/>
                  </a:cubicBezTo>
                  <a:cubicBezTo>
                    <a:pt x="11" y="1"/>
                    <a:pt x="10" y="0"/>
                    <a:pt x="6" y="0"/>
                  </a:cubicBezTo>
                  <a:cubicBezTo>
                    <a:pt x="2" y="0"/>
                    <a:pt x="1" y="1"/>
                    <a:pt x="1" y="4"/>
                  </a:cubicBezTo>
                  <a:cubicBezTo>
                    <a:pt x="1" y="6"/>
                    <a:pt x="2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1" y="9"/>
                    <a:pt x="0" y="11"/>
                    <a:pt x="0" y="13"/>
                  </a:cubicBezTo>
                  <a:close/>
                  <a:moveTo>
                    <a:pt x="2" y="4"/>
                  </a:moveTo>
                  <a:cubicBezTo>
                    <a:pt x="2" y="2"/>
                    <a:pt x="3" y="1"/>
                    <a:pt x="6" y="1"/>
                  </a:cubicBezTo>
                  <a:cubicBezTo>
                    <a:pt x="9" y="1"/>
                    <a:pt x="10" y="2"/>
                    <a:pt x="10" y="4"/>
                  </a:cubicBezTo>
                  <a:cubicBezTo>
                    <a:pt x="10" y="6"/>
                    <a:pt x="9" y="7"/>
                    <a:pt x="7" y="8"/>
                  </a:cubicBezTo>
                  <a:cubicBezTo>
                    <a:pt x="4" y="7"/>
                    <a:pt x="2" y="7"/>
                    <a:pt x="2" y="4"/>
                  </a:cubicBezTo>
                  <a:close/>
                  <a:moveTo>
                    <a:pt x="5" y="9"/>
                  </a:moveTo>
                  <a:cubicBezTo>
                    <a:pt x="8" y="10"/>
                    <a:pt x="11" y="10"/>
                    <a:pt x="11" y="13"/>
                  </a:cubicBezTo>
                  <a:cubicBezTo>
                    <a:pt x="11" y="16"/>
                    <a:pt x="9" y="17"/>
                    <a:pt x="6" y="17"/>
                  </a:cubicBezTo>
                  <a:cubicBezTo>
                    <a:pt x="3" y="17"/>
                    <a:pt x="1" y="15"/>
                    <a:pt x="1" y="13"/>
                  </a:cubicBezTo>
                  <a:cubicBezTo>
                    <a:pt x="1" y="11"/>
                    <a:pt x="3" y="10"/>
                    <a:pt x="5" y="9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191" name="Freeform 11"/>
            <p:cNvSpPr>
              <a:spLocks/>
            </p:cNvSpPr>
            <p:nvPr/>
          </p:nvSpPr>
          <p:spPr bwMode="auto">
            <a:xfrm>
              <a:off x="5659438" y="5427663"/>
              <a:ext cx="93663" cy="44450"/>
            </a:xfrm>
            <a:custGeom>
              <a:avLst/>
              <a:gdLst>
                <a:gd name="T0" fmla="*/ 31 w 33"/>
                <a:gd name="T1" fmla="*/ 0 h 16"/>
                <a:gd name="T2" fmla="*/ 3 w 33"/>
                <a:gd name="T3" fmla="*/ 0 h 16"/>
                <a:gd name="T4" fmla="*/ 0 w 33"/>
                <a:gd name="T5" fmla="*/ 6 h 16"/>
                <a:gd name="T6" fmla="*/ 0 w 33"/>
                <a:gd name="T7" fmla="*/ 10 h 16"/>
                <a:gd name="T8" fmla="*/ 3 w 33"/>
                <a:gd name="T9" fmla="*/ 16 h 16"/>
                <a:gd name="T10" fmla="*/ 31 w 33"/>
                <a:gd name="T11" fmla="*/ 16 h 16"/>
                <a:gd name="T12" fmla="*/ 33 w 33"/>
                <a:gd name="T13" fmla="*/ 10 h 16"/>
                <a:gd name="T14" fmla="*/ 33 w 33"/>
                <a:gd name="T15" fmla="*/ 6 h 16"/>
                <a:gd name="T16" fmla="*/ 31 w 3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16">
                  <a:moveTo>
                    <a:pt x="3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3"/>
                    <a:pt x="1" y="16"/>
                    <a:pt x="3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2" y="16"/>
                    <a:pt x="33" y="13"/>
                    <a:pt x="33" y="10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2" y="0"/>
                    <a:pt x="31" y="0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192" name="Freeform 12"/>
            <p:cNvSpPr>
              <a:spLocks/>
            </p:cNvSpPr>
            <p:nvPr/>
          </p:nvSpPr>
          <p:spPr bwMode="auto">
            <a:xfrm>
              <a:off x="5694363" y="5232401"/>
              <a:ext cx="69850" cy="55563"/>
            </a:xfrm>
            <a:custGeom>
              <a:avLst/>
              <a:gdLst>
                <a:gd name="T0" fmla="*/ 0 w 44"/>
                <a:gd name="T1" fmla="*/ 30 h 35"/>
                <a:gd name="T2" fmla="*/ 3 w 44"/>
                <a:gd name="T3" fmla="*/ 35 h 35"/>
                <a:gd name="T4" fmla="*/ 7 w 44"/>
                <a:gd name="T5" fmla="*/ 34 h 35"/>
                <a:gd name="T6" fmla="*/ 44 w 44"/>
                <a:gd name="T7" fmla="*/ 0 h 35"/>
                <a:gd name="T8" fmla="*/ 3 w 44"/>
                <a:gd name="T9" fmla="*/ 28 h 35"/>
                <a:gd name="T10" fmla="*/ 0 w 44"/>
                <a:gd name="T11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5">
                  <a:moveTo>
                    <a:pt x="0" y="30"/>
                  </a:moveTo>
                  <a:lnTo>
                    <a:pt x="3" y="35"/>
                  </a:lnTo>
                  <a:lnTo>
                    <a:pt x="7" y="34"/>
                  </a:lnTo>
                  <a:lnTo>
                    <a:pt x="44" y="0"/>
                  </a:lnTo>
                  <a:lnTo>
                    <a:pt x="3" y="28"/>
                  </a:lnTo>
                  <a:lnTo>
                    <a:pt x="0" y="30"/>
                  </a:ln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  <p:sp>
          <p:nvSpPr>
            <p:cNvPr id="193" name="Freeform 13"/>
            <p:cNvSpPr>
              <a:spLocks/>
            </p:cNvSpPr>
            <p:nvPr/>
          </p:nvSpPr>
          <p:spPr bwMode="auto">
            <a:xfrm>
              <a:off x="5549900" y="5181601"/>
              <a:ext cx="28575" cy="39688"/>
            </a:xfrm>
            <a:custGeom>
              <a:avLst/>
              <a:gdLst>
                <a:gd name="T0" fmla="*/ 0 w 18"/>
                <a:gd name="T1" fmla="*/ 0 h 25"/>
                <a:gd name="T2" fmla="*/ 14 w 18"/>
                <a:gd name="T3" fmla="*/ 21 h 25"/>
                <a:gd name="T4" fmla="*/ 14 w 18"/>
                <a:gd name="T5" fmla="*/ 25 h 25"/>
                <a:gd name="T6" fmla="*/ 18 w 18"/>
                <a:gd name="T7" fmla="*/ 23 h 25"/>
                <a:gd name="T8" fmla="*/ 16 w 18"/>
                <a:gd name="T9" fmla="*/ 19 h 25"/>
                <a:gd name="T10" fmla="*/ 0 w 18"/>
                <a:gd name="T11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5">
                  <a:moveTo>
                    <a:pt x="0" y="0"/>
                  </a:moveTo>
                  <a:lnTo>
                    <a:pt x="14" y="21"/>
                  </a:lnTo>
                  <a:lnTo>
                    <a:pt x="14" y="25"/>
                  </a:lnTo>
                  <a:lnTo>
                    <a:pt x="18" y="23"/>
                  </a:lnTo>
                  <a:lnTo>
                    <a:pt x="16" y="19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rebuchet MS" pitchFamily="34" charset="0"/>
              </a:endParaRPr>
            </a:p>
          </p:txBody>
        </p:sp>
      </p:grpSp>
      <p:grpSp>
        <p:nvGrpSpPr>
          <p:cNvPr id="100" name="Groupe 44"/>
          <p:cNvGrpSpPr/>
          <p:nvPr/>
        </p:nvGrpSpPr>
        <p:grpSpPr>
          <a:xfrm>
            <a:off x="362231" y="3031967"/>
            <a:ext cx="96928" cy="152084"/>
            <a:chOff x="457200" y="3314172"/>
            <a:chExt cx="206829" cy="344715"/>
          </a:xfrm>
        </p:grpSpPr>
        <p:sp>
          <p:nvSpPr>
            <p:cNvPr id="181" name="Freeform 13"/>
            <p:cNvSpPr>
              <a:spLocks/>
            </p:cNvSpPr>
            <p:nvPr/>
          </p:nvSpPr>
          <p:spPr bwMode="auto">
            <a:xfrm>
              <a:off x="576943" y="3508301"/>
              <a:ext cx="87086" cy="146958"/>
            </a:xfrm>
            <a:custGeom>
              <a:avLst/>
              <a:gdLst>
                <a:gd name="T0" fmla="*/ 27 w 27"/>
                <a:gd name="T1" fmla="*/ 8 h 46"/>
                <a:gd name="T2" fmla="*/ 26 w 27"/>
                <a:gd name="T3" fmla="*/ 5 h 46"/>
                <a:gd name="T4" fmla="*/ 26 w 27"/>
                <a:gd name="T5" fmla="*/ 5 h 46"/>
                <a:gd name="T6" fmla="*/ 26 w 27"/>
                <a:gd name="T7" fmla="*/ 4 h 46"/>
                <a:gd name="T8" fmla="*/ 23 w 27"/>
                <a:gd name="T9" fmla="*/ 1 h 46"/>
                <a:gd name="T10" fmla="*/ 23 w 27"/>
                <a:gd name="T11" fmla="*/ 1 h 46"/>
                <a:gd name="T12" fmla="*/ 22 w 27"/>
                <a:gd name="T13" fmla="*/ 1 h 46"/>
                <a:gd name="T14" fmla="*/ 21 w 27"/>
                <a:gd name="T15" fmla="*/ 0 h 46"/>
                <a:gd name="T16" fmla="*/ 20 w 27"/>
                <a:gd name="T17" fmla="*/ 0 h 46"/>
                <a:gd name="T18" fmla="*/ 20 w 27"/>
                <a:gd name="T19" fmla="*/ 0 h 46"/>
                <a:gd name="T20" fmla="*/ 19 w 27"/>
                <a:gd name="T21" fmla="*/ 0 h 46"/>
                <a:gd name="T22" fmla="*/ 17 w 27"/>
                <a:gd name="T23" fmla="*/ 0 h 46"/>
                <a:gd name="T24" fmla="*/ 10 w 27"/>
                <a:gd name="T25" fmla="*/ 0 h 46"/>
                <a:gd name="T26" fmla="*/ 9 w 27"/>
                <a:gd name="T27" fmla="*/ 0 h 46"/>
                <a:gd name="T28" fmla="*/ 8 w 27"/>
                <a:gd name="T29" fmla="*/ 0 h 46"/>
                <a:gd name="T30" fmla="*/ 8 w 27"/>
                <a:gd name="T31" fmla="*/ 0 h 46"/>
                <a:gd name="T32" fmla="*/ 7 w 27"/>
                <a:gd name="T33" fmla="*/ 0 h 46"/>
                <a:gd name="T34" fmla="*/ 2 w 27"/>
                <a:gd name="T35" fmla="*/ 4 h 46"/>
                <a:gd name="T36" fmla="*/ 1 w 27"/>
                <a:gd name="T37" fmla="*/ 5 h 46"/>
                <a:gd name="T38" fmla="*/ 1 w 27"/>
                <a:gd name="T39" fmla="*/ 6 h 46"/>
                <a:gd name="T40" fmla="*/ 1 w 27"/>
                <a:gd name="T41" fmla="*/ 7 h 46"/>
                <a:gd name="T42" fmla="*/ 0 w 27"/>
                <a:gd name="T43" fmla="*/ 8 h 46"/>
                <a:gd name="T44" fmla="*/ 0 w 27"/>
                <a:gd name="T45" fmla="*/ 8 h 46"/>
                <a:gd name="T46" fmla="*/ 0 w 27"/>
                <a:gd name="T47" fmla="*/ 10 h 46"/>
                <a:gd name="T48" fmla="*/ 0 w 27"/>
                <a:gd name="T49" fmla="*/ 15 h 46"/>
                <a:gd name="T50" fmla="*/ 5 w 27"/>
                <a:gd name="T51" fmla="*/ 23 h 46"/>
                <a:gd name="T52" fmla="*/ 5 w 27"/>
                <a:gd name="T53" fmla="*/ 45 h 46"/>
                <a:gd name="T54" fmla="*/ 6 w 27"/>
                <a:gd name="T55" fmla="*/ 46 h 46"/>
                <a:gd name="T56" fmla="*/ 21 w 27"/>
                <a:gd name="T57" fmla="*/ 46 h 46"/>
                <a:gd name="T58" fmla="*/ 23 w 27"/>
                <a:gd name="T59" fmla="*/ 45 h 46"/>
                <a:gd name="T60" fmla="*/ 23 w 27"/>
                <a:gd name="T61" fmla="*/ 23 h 46"/>
                <a:gd name="T62" fmla="*/ 27 w 27"/>
                <a:gd name="T63" fmla="*/ 16 h 46"/>
                <a:gd name="T64" fmla="*/ 27 w 27"/>
                <a:gd name="T65" fmla="*/ 15 h 46"/>
                <a:gd name="T66" fmla="*/ 27 w 27"/>
                <a:gd name="T67" fmla="*/ 10 h 46"/>
                <a:gd name="T68" fmla="*/ 27 w 27"/>
                <a:gd name="T69" fmla="*/ 8 h 46"/>
                <a:gd name="T70" fmla="*/ 27 w 27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46">
                  <a:moveTo>
                    <a:pt x="27" y="8"/>
                  </a:moveTo>
                  <a:cubicBezTo>
                    <a:pt x="27" y="7"/>
                    <a:pt x="27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2" y="22"/>
                    <a:pt x="5" y="2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6"/>
                    <a:pt x="6" y="46"/>
                    <a:pt x="6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7" y="19"/>
                    <a:pt x="27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82" name="Freeform 14"/>
            <p:cNvSpPr>
              <a:spLocks/>
            </p:cNvSpPr>
            <p:nvPr/>
          </p:nvSpPr>
          <p:spPr bwMode="auto">
            <a:xfrm>
              <a:off x="595086" y="3446615"/>
              <a:ext cx="52615" cy="50800"/>
            </a:xfrm>
            <a:custGeom>
              <a:avLst/>
              <a:gdLst>
                <a:gd name="T0" fmla="*/ 8 w 16"/>
                <a:gd name="T1" fmla="*/ 16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8 w 16"/>
                <a:gd name="T9" fmla="*/ 0 h 16"/>
                <a:gd name="T10" fmla="*/ 0 w 16"/>
                <a:gd name="T11" fmla="*/ 8 h 16"/>
                <a:gd name="T12" fmla="*/ 8 w 1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83" name="Freeform 15"/>
            <p:cNvSpPr>
              <a:spLocks/>
            </p:cNvSpPr>
            <p:nvPr/>
          </p:nvSpPr>
          <p:spPr bwMode="auto">
            <a:xfrm>
              <a:off x="482600" y="3314172"/>
              <a:ext cx="65314" cy="67129"/>
            </a:xfrm>
            <a:custGeom>
              <a:avLst/>
              <a:gdLst>
                <a:gd name="T0" fmla="*/ 10 w 20"/>
                <a:gd name="T1" fmla="*/ 21 h 21"/>
                <a:gd name="T2" fmla="*/ 10 w 20"/>
                <a:gd name="T3" fmla="*/ 21 h 21"/>
                <a:gd name="T4" fmla="*/ 20 w 20"/>
                <a:gd name="T5" fmla="*/ 10 h 21"/>
                <a:gd name="T6" fmla="*/ 10 w 20"/>
                <a:gd name="T7" fmla="*/ 0 h 21"/>
                <a:gd name="T8" fmla="*/ 10 w 20"/>
                <a:gd name="T9" fmla="*/ 0 h 21"/>
                <a:gd name="T10" fmla="*/ 0 w 20"/>
                <a:gd name="T11" fmla="*/ 10 h 21"/>
                <a:gd name="T12" fmla="*/ 10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6" y="21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84" name="Freeform 18"/>
            <p:cNvSpPr>
              <a:spLocks/>
            </p:cNvSpPr>
            <p:nvPr/>
          </p:nvSpPr>
          <p:spPr bwMode="auto">
            <a:xfrm>
              <a:off x="457200" y="3392186"/>
              <a:ext cx="116114" cy="266701"/>
            </a:xfrm>
            <a:custGeom>
              <a:avLst/>
              <a:gdLst>
                <a:gd name="T0" fmla="*/ 36 w 36"/>
                <a:gd name="T1" fmla="*/ 11 h 83"/>
                <a:gd name="T2" fmla="*/ 36 w 36"/>
                <a:gd name="T3" fmla="*/ 11 h 83"/>
                <a:gd name="T4" fmla="*/ 34 w 36"/>
                <a:gd name="T5" fmla="*/ 7 h 83"/>
                <a:gd name="T6" fmla="*/ 34 w 36"/>
                <a:gd name="T7" fmla="*/ 7 h 83"/>
                <a:gd name="T8" fmla="*/ 33 w 36"/>
                <a:gd name="T9" fmla="*/ 6 h 83"/>
                <a:gd name="T10" fmla="*/ 30 w 36"/>
                <a:gd name="T11" fmla="*/ 2 h 83"/>
                <a:gd name="T12" fmla="*/ 30 w 36"/>
                <a:gd name="T13" fmla="*/ 2 h 83"/>
                <a:gd name="T14" fmla="*/ 28 w 36"/>
                <a:gd name="T15" fmla="*/ 1 h 83"/>
                <a:gd name="T16" fmla="*/ 27 w 36"/>
                <a:gd name="T17" fmla="*/ 1 h 83"/>
                <a:gd name="T18" fmla="*/ 26 w 36"/>
                <a:gd name="T19" fmla="*/ 1 h 83"/>
                <a:gd name="T20" fmla="*/ 26 w 36"/>
                <a:gd name="T21" fmla="*/ 1 h 83"/>
                <a:gd name="T22" fmla="*/ 25 w 36"/>
                <a:gd name="T23" fmla="*/ 0 h 83"/>
                <a:gd name="T24" fmla="*/ 23 w 36"/>
                <a:gd name="T25" fmla="*/ 0 h 83"/>
                <a:gd name="T26" fmla="*/ 13 w 36"/>
                <a:gd name="T27" fmla="*/ 0 h 83"/>
                <a:gd name="T28" fmla="*/ 11 w 36"/>
                <a:gd name="T29" fmla="*/ 0 h 83"/>
                <a:gd name="T30" fmla="*/ 10 w 36"/>
                <a:gd name="T31" fmla="*/ 1 h 83"/>
                <a:gd name="T32" fmla="*/ 10 w 36"/>
                <a:gd name="T33" fmla="*/ 1 h 83"/>
                <a:gd name="T34" fmla="*/ 9 w 36"/>
                <a:gd name="T35" fmla="*/ 1 h 83"/>
                <a:gd name="T36" fmla="*/ 8 w 36"/>
                <a:gd name="T37" fmla="*/ 1 h 83"/>
                <a:gd name="T38" fmla="*/ 8 w 36"/>
                <a:gd name="T39" fmla="*/ 1 h 83"/>
                <a:gd name="T40" fmla="*/ 7 w 36"/>
                <a:gd name="T41" fmla="*/ 2 h 83"/>
                <a:gd name="T42" fmla="*/ 7 w 36"/>
                <a:gd name="T43" fmla="*/ 2 h 83"/>
                <a:gd name="T44" fmla="*/ 7 w 36"/>
                <a:gd name="T45" fmla="*/ 2 h 83"/>
                <a:gd name="T46" fmla="*/ 7 w 36"/>
                <a:gd name="T47" fmla="*/ 2 h 83"/>
                <a:gd name="T48" fmla="*/ 6 w 36"/>
                <a:gd name="T49" fmla="*/ 2 h 83"/>
                <a:gd name="T50" fmla="*/ 3 w 36"/>
                <a:gd name="T51" fmla="*/ 6 h 83"/>
                <a:gd name="T52" fmla="*/ 2 w 36"/>
                <a:gd name="T53" fmla="*/ 7 h 83"/>
                <a:gd name="T54" fmla="*/ 2 w 36"/>
                <a:gd name="T55" fmla="*/ 7 h 83"/>
                <a:gd name="T56" fmla="*/ 1 w 36"/>
                <a:gd name="T57" fmla="*/ 11 h 83"/>
                <a:gd name="T58" fmla="*/ 1 w 36"/>
                <a:gd name="T59" fmla="*/ 11 h 83"/>
                <a:gd name="T60" fmla="*/ 0 w 36"/>
                <a:gd name="T61" fmla="*/ 13 h 83"/>
                <a:gd name="T62" fmla="*/ 0 w 36"/>
                <a:gd name="T63" fmla="*/ 20 h 83"/>
                <a:gd name="T64" fmla="*/ 0 w 36"/>
                <a:gd name="T65" fmla="*/ 32 h 83"/>
                <a:gd name="T66" fmla="*/ 7 w 36"/>
                <a:gd name="T67" fmla="*/ 43 h 83"/>
                <a:gd name="T68" fmla="*/ 7 w 36"/>
                <a:gd name="T69" fmla="*/ 81 h 83"/>
                <a:gd name="T70" fmla="*/ 8 w 36"/>
                <a:gd name="T71" fmla="*/ 83 h 83"/>
                <a:gd name="T72" fmla="*/ 28 w 36"/>
                <a:gd name="T73" fmla="*/ 83 h 83"/>
                <a:gd name="T74" fmla="*/ 29 w 36"/>
                <a:gd name="T75" fmla="*/ 81 h 83"/>
                <a:gd name="T76" fmla="*/ 29 w 36"/>
                <a:gd name="T77" fmla="*/ 43 h 83"/>
                <a:gd name="T78" fmla="*/ 36 w 36"/>
                <a:gd name="T79" fmla="*/ 34 h 83"/>
                <a:gd name="T80" fmla="*/ 36 w 36"/>
                <a:gd name="T81" fmla="*/ 32 h 83"/>
                <a:gd name="T82" fmla="*/ 36 w 36"/>
                <a:gd name="T83" fmla="*/ 13 h 83"/>
                <a:gd name="T84" fmla="*/ 36 w 36"/>
                <a:gd name="T85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83">
                  <a:moveTo>
                    <a:pt x="36" y="11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8" y="1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4" y="4"/>
                    <a:pt x="3" y="6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3" y="41"/>
                    <a:pt x="7" y="4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7" y="83"/>
                    <a:pt x="8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83"/>
                    <a:pt x="29" y="82"/>
                    <a:pt x="29" y="8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1"/>
                    <a:pt x="35" y="38"/>
                    <a:pt x="36" y="34"/>
                  </a:cubicBezTo>
                  <a:cubicBezTo>
                    <a:pt x="36" y="33"/>
                    <a:pt x="36" y="32"/>
                    <a:pt x="36" y="3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6" y="12"/>
                    <a:pt x="36" y="11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</p:grpSp>
      <p:grpSp>
        <p:nvGrpSpPr>
          <p:cNvPr id="101" name="Groupe 49"/>
          <p:cNvGrpSpPr/>
          <p:nvPr/>
        </p:nvGrpSpPr>
        <p:grpSpPr>
          <a:xfrm>
            <a:off x="1643943" y="2793968"/>
            <a:ext cx="96928" cy="152084"/>
            <a:chOff x="457200" y="3314172"/>
            <a:chExt cx="206829" cy="344715"/>
          </a:xfrm>
        </p:grpSpPr>
        <p:sp>
          <p:nvSpPr>
            <p:cNvPr id="177" name="Freeform 13"/>
            <p:cNvSpPr>
              <a:spLocks/>
            </p:cNvSpPr>
            <p:nvPr/>
          </p:nvSpPr>
          <p:spPr bwMode="auto">
            <a:xfrm>
              <a:off x="576943" y="3508301"/>
              <a:ext cx="87086" cy="146958"/>
            </a:xfrm>
            <a:custGeom>
              <a:avLst/>
              <a:gdLst>
                <a:gd name="T0" fmla="*/ 27 w 27"/>
                <a:gd name="T1" fmla="*/ 8 h 46"/>
                <a:gd name="T2" fmla="*/ 26 w 27"/>
                <a:gd name="T3" fmla="*/ 5 h 46"/>
                <a:gd name="T4" fmla="*/ 26 w 27"/>
                <a:gd name="T5" fmla="*/ 5 h 46"/>
                <a:gd name="T6" fmla="*/ 26 w 27"/>
                <a:gd name="T7" fmla="*/ 4 h 46"/>
                <a:gd name="T8" fmla="*/ 23 w 27"/>
                <a:gd name="T9" fmla="*/ 1 h 46"/>
                <a:gd name="T10" fmla="*/ 23 w 27"/>
                <a:gd name="T11" fmla="*/ 1 h 46"/>
                <a:gd name="T12" fmla="*/ 22 w 27"/>
                <a:gd name="T13" fmla="*/ 1 h 46"/>
                <a:gd name="T14" fmla="*/ 21 w 27"/>
                <a:gd name="T15" fmla="*/ 0 h 46"/>
                <a:gd name="T16" fmla="*/ 20 w 27"/>
                <a:gd name="T17" fmla="*/ 0 h 46"/>
                <a:gd name="T18" fmla="*/ 20 w 27"/>
                <a:gd name="T19" fmla="*/ 0 h 46"/>
                <a:gd name="T20" fmla="*/ 19 w 27"/>
                <a:gd name="T21" fmla="*/ 0 h 46"/>
                <a:gd name="T22" fmla="*/ 17 w 27"/>
                <a:gd name="T23" fmla="*/ 0 h 46"/>
                <a:gd name="T24" fmla="*/ 10 w 27"/>
                <a:gd name="T25" fmla="*/ 0 h 46"/>
                <a:gd name="T26" fmla="*/ 9 w 27"/>
                <a:gd name="T27" fmla="*/ 0 h 46"/>
                <a:gd name="T28" fmla="*/ 8 w 27"/>
                <a:gd name="T29" fmla="*/ 0 h 46"/>
                <a:gd name="T30" fmla="*/ 8 w 27"/>
                <a:gd name="T31" fmla="*/ 0 h 46"/>
                <a:gd name="T32" fmla="*/ 7 w 27"/>
                <a:gd name="T33" fmla="*/ 0 h 46"/>
                <a:gd name="T34" fmla="*/ 2 w 27"/>
                <a:gd name="T35" fmla="*/ 4 h 46"/>
                <a:gd name="T36" fmla="*/ 1 w 27"/>
                <a:gd name="T37" fmla="*/ 5 h 46"/>
                <a:gd name="T38" fmla="*/ 1 w 27"/>
                <a:gd name="T39" fmla="*/ 6 h 46"/>
                <a:gd name="T40" fmla="*/ 1 w 27"/>
                <a:gd name="T41" fmla="*/ 7 h 46"/>
                <a:gd name="T42" fmla="*/ 0 w 27"/>
                <a:gd name="T43" fmla="*/ 8 h 46"/>
                <a:gd name="T44" fmla="*/ 0 w 27"/>
                <a:gd name="T45" fmla="*/ 8 h 46"/>
                <a:gd name="T46" fmla="*/ 0 w 27"/>
                <a:gd name="T47" fmla="*/ 10 h 46"/>
                <a:gd name="T48" fmla="*/ 0 w 27"/>
                <a:gd name="T49" fmla="*/ 15 h 46"/>
                <a:gd name="T50" fmla="*/ 5 w 27"/>
                <a:gd name="T51" fmla="*/ 23 h 46"/>
                <a:gd name="T52" fmla="*/ 5 w 27"/>
                <a:gd name="T53" fmla="*/ 45 h 46"/>
                <a:gd name="T54" fmla="*/ 6 w 27"/>
                <a:gd name="T55" fmla="*/ 46 h 46"/>
                <a:gd name="T56" fmla="*/ 21 w 27"/>
                <a:gd name="T57" fmla="*/ 46 h 46"/>
                <a:gd name="T58" fmla="*/ 23 w 27"/>
                <a:gd name="T59" fmla="*/ 45 h 46"/>
                <a:gd name="T60" fmla="*/ 23 w 27"/>
                <a:gd name="T61" fmla="*/ 23 h 46"/>
                <a:gd name="T62" fmla="*/ 27 w 27"/>
                <a:gd name="T63" fmla="*/ 16 h 46"/>
                <a:gd name="T64" fmla="*/ 27 w 27"/>
                <a:gd name="T65" fmla="*/ 15 h 46"/>
                <a:gd name="T66" fmla="*/ 27 w 27"/>
                <a:gd name="T67" fmla="*/ 10 h 46"/>
                <a:gd name="T68" fmla="*/ 27 w 27"/>
                <a:gd name="T69" fmla="*/ 8 h 46"/>
                <a:gd name="T70" fmla="*/ 27 w 27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46">
                  <a:moveTo>
                    <a:pt x="27" y="8"/>
                  </a:moveTo>
                  <a:cubicBezTo>
                    <a:pt x="27" y="7"/>
                    <a:pt x="27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2" y="22"/>
                    <a:pt x="5" y="2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6"/>
                    <a:pt x="6" y="46"/>
                    <a:pt x="6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7" y="19"/>
                    <a:pt x="27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78" name="Freeform 14"/>
            <p:cNvSpPr>
              <a:spLocks/>
            </p:cNvSpPr>
            <p:nvPr/>
          </p:nvSpPr>
          <p:spPr bwMode="auto">
            <a:xfrm>
              <a:off x="595086" y="3446615"/>
              <a:ext cx="52615" cy="50800"/>
            </a:xfrm>
            <a:custGeom>
              <a:avLst/>
              <a:gdLst>
                <a:gd name="T0" fmla="*/ 8 w 16"/>
                <a:gd name="T1" fmla="*/ 16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8 w 16"/>
                <a:gd name="T9" fmla="*/ 0 h 16"/>
                <a:gd name="T10" fmla="*/ 0 w 16"/>
                <a:gd name="T11" fmla="*/ 8 h 16"/>
                <a:gd name="T12" fmla="*/ 8 w 1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79" name="Freeform 15"/>
            <p:cNvSpPr>
              <a:spLocks/>
            </p:cNvSpPr>
            <p:nvPr/>
          </p:nvSpPr>
          <p:spPr bwMode="auto">
            <a:xfrm>
              <a:off x="482600" y="3314172"/>
              <a:ext cx="65314" cy="67129"/>
            </a:xfrm>
            <a:custGeom>
              <a:avLst/>
              <a:gdLst>
                <a:gd name="T0" fmla="*/ 10 w 20"/>
                <a:gd name="T1" fmla="*/ 21 h 21"/>
                <a:gd name="T2" fmla="*/ 10 w 20"/>
                <a:gd name="T3" fmla="*/ 21 h 21"/>
                <a:gd name="T4" fmla="*/ 20 w 20"/>
                <a:gd name="T5" fmla="*/ 10 h 21"/>
                <a:gd name="T6" fmla="*/ 10 w 20"/>
                <a:gd name="T7" fmla="*/ 0 h 21"/>
                <a:gd name="T8" fmla="*/ 10 w 20"/>
                <a:gd name="T9" fmla="*/ 0 h 21"/>
                <a:gd name="T10" fmla="*/ 0 w 20"/>
                <a:gd name="T11" fmla="*/ 10 h 21"/>
                <a:gd name="T12" fmla="*/ 10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6" y="21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80" name="Freeform 18"/>
            <p:cNvSpPr>
              <a:spLocks/>
            </p:cNvSpPr>
            <p:nvPr/>
          </p:nvSpPr>
          <p:spPr bwMode="auto">
            <a:xfrm>
              <a:off x="457200" y="3392186"/>
              <a:ext cx="116114" cy="266701"/>
            </a:xfrm>
            <a:custGeom>
              <a:avLst/>
              <a:gdLst>
                <a:gd name="T0" fmla="*/ 36 w 36"/>
                <a:gd name="T1" fmla="*/ 11 h 83"/>
                <a:gd name="T2" fmla="*/ 36 w 36"/>
                <a:gd name="T3" fmla="*/ 11 h 83"/>
                <a:gd name="T4" fmla="*/ 34 w 36"/>
                <a:gd name="T5" fmla="*/ 7 h 83"/>
                <a:gd name="T6" fmla="*/ 34 w 36"/>
                <a:gd name="T7" fmla="*/ 7 h 83"/>
                <a:gd name="T8" fmla="*/ 33 w 36"/>
                <a:gd name="T9" fmla="*/ 6 h 83"/>
                <a:gd name="T10" fmla="*/ 30 w 36"/>
                <a:gd name="T11" fmla="*/ 2 h 83"/>
                <a:gd name="T12" fmla="*/ 30 w 36"/>
                <a:gd name="T13" fmla="*/ 2 h 83"/>
                <a:gd name="T14" fmla="*/ 28 w 36"/>
                <a:gd name="T15" fmla="*/ 1 h 83"/>
                <a:gd name="T16" fmla="*/ 27 w 36"/>
                <a:gd name="T17" fmla="*/ 1 h 83"/>
                <a:gd name="T18" fmla="*/ 26 w 36"/>
                <a:gd name="T19" fmla="*/ 1 h 83"/>
                <a:gd name="T20" fmla="*/ 26 w 36"/>
                <a:gd name="T21" fmla="*/ 1 h 83"/>
                <a:gd name="T22" fmla="*/ 25 w 36"/>
                <a:gd name="T23" fmla="*/ 0 h 83"/>
                <a:gd name="T24" fmla="*/ 23 w 36"/>
                <a:gd name="T25" fmla="*/ 0 h 83"/>
                <a:gd name="T26" fmla="*/ 13 w 36"/>
                <a:gd name="T27" fmla="*/ 0 h 83"/>
                <a:gd name="T28" fmla="*/ 11 w 36"/>
                <a:gd name="T29" fmla="*/ 0 h 83"/>
                <a:gd name="T30" fmla="*/ 10 w 36"/>
                <a:gd name="T31" fmla="*/ 1 h 83"/>
                <a:gd name="T32" fmla="*/ 10 w 36"/>
                <a:gd name="T33" fmla="*/ 1 h 83"/>
                <a:gd name="T34" fmla="*/ 9 w 36"/>
                <a:gd name="T35" fmla="*/ 1 h 83"/>
                <a:gd name="T36" fmla="*/ 8 w 36"/>
                <a:gd name="T37" fmla="*/ 1 h 83"/>
                <a:gd name="T38" fmla="*/ 8 w 36"/>
                <a:gd name="T39" fmla="*/ 1 h 83"/>
                <a:gd name="T40" fmla="*/ 7 w 36"/>
                <a:gd name="T41" fmla="*/ 2 h 83"/>
                <a:gd name="T42" fmla="*/ 7 w 36"/>
                <a:gd name="T43" fmla="*/ 2 h 83"/>
                <a:gd name="T44" fmla="*/ 7 w 36"/>
                <a:gd name="T45" fmla="*/ 2 h 83"/>
                <a:gd name="T46" fmla="*/ 7 w 36"/>
                <a:gd name="T47" fmla="*/ 2 h 83"/>
                <a:gd name="T48" fmla="*/ 6 w 36"/>
                <a:gd name="T49" fmla="*/ 2 h 83"/>
                <a:gd name="T50" fmla="*/ 3 w 36"/>
                <a:gd name="T51" fmla="*/ 6 h 83"/>
                <a:gd name="T52" fmla="*/ 2 w 36"/>
                <a:gd name="T53" fmla="*/ 7 h 83"/>
                <a:gd name="T54" fmla="*/ 2 w 36"/>
                <a:gd name="T55" fmla="*/ 7 h 83"/>
                <a:gd name="T56" fmla="*/ 1 w 36"/>
                <a:gd name="T57" fmla="*/ 11 h 83"/>
                <a:gd name="T58" fmla="*/ 1 w 36"/>
                <a:gd name="T59" fmla="*/ 11 h 83"/>
                <a:gd name="T60" fmla="*/ 0 w 36"/>
                <a:gd name="T61" fmla="*/ 13 h 83"/>
                <a:gd name="T62" fmla="*/ 0 w 36"/>
                <a:gd name="T63" fmla="*/ 20 h 83"/>
                <a:gd name="T64" fmla="*/ 0 w 36"/>
                <a:gd name="T65" fmla="*/ 32 h 83"/>
                <a:gd name="T66" fmla="*/ 7 w 36"/>
                <a:gd name="T67" fmla="*/ 43 h 83"/>
                <a:gd name="T68" fmla="*/ 7 w 36"/>
                <a:gd name="T69" fmla="*/ 81 h 83"/>
                <a:gd name="T70" fmla="*/ 8 w 36"/>
                <a:gd name="T71" fmla="*/ 83 h 83"/>
                <a:gd name="T72" fmla="*/ 28 w 36"/>
                <a:gd name="T73" fmla="*/ 83 h 83"/>
                <a:gd name="T74" fmla="*/ 29 w 36"/>
                <a:gd name="T75" fmla="*/ 81 h 83"/>
                <a:gd name="T76" fmla="*/ 29 w 36"/>
                <a:gd name="T77" fmla="*/ 43 h 83"/>
                <a:gd name="T78" fmla="*/ 36 w 36"/>
                <a:gd name="T79" fmla="*/ 34 h 83"/>
                <a:gd name="T80" fmla="*/ 36 w 36"/>
                <a:gd name="T81" fmla="*/ 32 h 83"/>
                <a:gd name="T82" fmla="*/ 36 w 36"/>
                <a:gd name="T83" fmla="*/ 13 h 83"/>
                <a:gd name="T84" fmla="*/ 36 w 36"/>
                <a:gd name="T85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83">
                  <a:moveTo>
                    <a:pt x="36" y="11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8" y="1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4" y="4"/>
                    <a:pt x="3" y="6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3" y="41"/>
                    <a:pt x="7" y="4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7" y="83"/>
                    <a:pt x="8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83"/>
                    <a:pt x="29" y="82"/>
                    <a:pt x="29" y="8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1"/>
                    <a:pt x="35" y="38"/>
                    <a:pt x="36" y="34"/>
                  </a:cubicBezTo>
                  <a:cubicBezTo>
                    <a:pt x="36" y="33"/>
                    <a:pt x="36" y="32"/>
                    <a:pt x="36" y="3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6" y="12"/>
                    <a:pt x="36" y="11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</p:grpSp>
      <p:grpSp>
        <p:nvGrpSpPr>
          <p:cNvPr id="102" name="Groupe 54"/>
          <p:cNvGrpSpPr/>
          <p:nvPr/>
        </p:nvGrpSpPr>
        <p:grpSpPr>
          <a:xfrm>
            <a:off x="2481052" y="2639917"/>
            <a:ext cx="96928" cy="152084"/>
            <a:chOff x="457200" y="3314172"/>
            <a:chExt cx="206829" cy="344715"/>
          </a:xfrm>
        </p:grpSpPr>
        <p:sp>
          <p:nvSpPr>
            <p:cNvPr id="173" name="Freeform 13"/>
            <p:cNvSpPr>
              <a:spLocks/>
            </p:cNvSpPr>
            <p:nvPr/>
          </p:nvSpPr>
          <p:spPr bwMode="auto">
            <a:xfrm>
              <a:off x="576943" y="3508301"/>
              <a:ext cx="87086" cy="146958"/>
            </a:xfrm>
            <a:custGeom>
              <a:avLst/>
              <a:gdLst>
                <a:gd name="T0" fmla="*/ 27 w 27"/>
                <a:gd name="T1" fmla="*/ 8 h 46"/>
                <a:gd name="T2" fmla="*/ 26 w 27"/>
                <a:gd name="T3" fmla="*/ 5 h 46"/>
                <a:gd name="T4" fmla="*/ 26 w 27"/>
                <a:gd name="T5" fmla="*/ 5 h 46"/>
                <a:gd name="T6" fmla="*/ 26 w 27"/>
                <a:gd name="T7" fmla="*/ 4 h 46"/>
                <a:gd name="T8" fmla="*/ 23 w 27"/>
                <a:gd name="T9" fmla="*/ 1 h 46"/>
                <a:gd name="T10" fmla="*/ 23 w 27"/>
                <a:gd name="T11" fmla="*/ 1 h 46"/>
                <a:gd name="T12" fmla="*/ 22 w 27"/>
                <a:gd name="T13" fmla="*/ 1 h 46"/>
                <a:gd name="T14" fmla="*/ 21 w 27"/>
                <a:gd name="T15" fmla="*/ 0 h 46"/>
                <a:gd name="T16" fmla="*/ 20 w 27"/>
                <a:gd name="T17" fmla="*/ 0 h 46"/>
                <a:gd name="T18" fmla="*/ 20 w 27"/>
                <a:gd name="T19" fmla="*/ 0 h 46"/>
                <a:gd name="T20" fmla="*/ 19 w 27"/>
                <a:gd name="T21" fmla="*/ 0 h 46"/>
                <a:gd name="T22" fmla="*/ 17 w 27"/>
                <a:gd name="T23" fmla="*/ 0 h 46"/>
                <a:gd name="T24" fmla="*/ 10 w 27"/>
                <a:gd name="T25" fmla="*/ 0 h 46"/>
                <a:gd name="T26" fmla="*/ 9 w 27"/>
                <a:gd name="T27" fmla="*/ 0 h 46"/>
                <a:gd name="T28" fmla="*/ 8 w 27"/>
                <a:gd name="T29" fmla="*/ 0 h 46"/>
                <a:gd name="T30" fmla="*/ 8 w 27"/>
                <a:gd name="T31" fmla="*/ 0 h 46"/>
                <a:gd name="T32" fmla="*/ 7 w 27"/>
                <a:gd name="T33" fmla="*/ 0 h 46"/>
                <a:gd name="T34" fmla="*/ 2 w 27"/>
                <a:gd name="T35" fmla="*/ 4 h 46"/>
                <a:gd name="T36" fmla="*/ 1 w 27"/>
                <a:gd name="T37" fmla="*/ 5 h 46"/>
                <a:gd name="T38" fmla="*/ 1 w 27"/>
                <a:gd name="T39" fmla="*/ 6 h 46"/>
                <a:gd name="T40" fmla="*/ 1 w 27"/>
                <a:gd name="T41" fmla="*/ 7 h 46"/>
                <a:gd name="T42" fmla="*/ 0 w 27"/>
                <a:gd name="T43" fmla="*/ 8 h 46"/>
                <a:gd name="T44" fmla="*/ 0 w 27"/>
                <a:gd name="T45" fmla="*/ 8 h 46"/>
                <a:gd name="T46" fmla="*/ 0 w 27"/>
                <a:gd name="T47" fmla="*/ 10 h 46"/>
                <a:gd name="T48" fmla="*/ 0 w 27"/>
                <a:gd name="T49" fmla="*/ 15 h 46"/>
                <a:gd name="T50" fmla="*/ 5 w 27"/>
                <a:gd name="T51" fmla="*/ 23 h 46"/>
                <a:gd name="T52" fmla="*/ 5 w 27"/>
                <a:gd name="T53" fmla="*/ 45 h 46"/>
                <a:gd name="T54" fmla="*/ 6 w 27"/>
                <a:gd name="T55" fmla="*/ 46 h 46"/>
                <a:gd name="T56" fmla="*/ 21 w 27"/>
                <a:gd name="T57" fmla="*/ 46 h 46"/>
                <a:gd name="T58" fmla="*/ 23 w 27"/>
                <a:gd name="T59" fmla="*/ 45 h 46"/>
                <a:gd name="T60" fmla="*/ 23 w 27"/>
                <a:gd name="T61" fmla="*/ 23 h 46"/>
                <a:gd name="T62" fmla="*/ 27 w 27"/>
                <a:gd name="T63" fmla="*/ 16 h 46"/>
                <a:gd name="T64" fmla="*/ 27 w 27"/>
                <a:gd name="T65" fmla="*/ 15 h 46"/>
                <a:gd name="T66" fmla="*/ 27 w 27"/>
                <a:gd name="T67" fmla="*/ 10 h 46"/>
                <a:gd name="T68" fmla="*/ 27 w 27"/>
                <a:gd name="T69" fmla="*/ 8 h 46"/>
                <a:gd name="T70" fmla="*/ 27 w 27"/>
                <a:gd name="T71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7" h="46">
                  <a:moveTo>
                    <a:pt x="27" y="8"/>
                  </a:moveTo>
                  <a:cubicBezTo>
                    <a:pt x="27" y="7"/>
                    <a:pt x="27" y="6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3"/>
                    <a:pt x="24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0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19" y="0"/>
                    <a:pt x="19" y="0"/>
                  </a:cubicBezTo>
                  <a:cubicBezTo>
                    <a:pt x="19" y="0"/>
                    <a:pt x="18" y="0"/>
                    <a:pt x="17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1"/>
                    <a:pt x="3" y="2"/>
                    <a:pt x="2" y="4"/>
                  </a:cubicBezTo>
                  <a:cubicBezTo>
                    <a:pt x="2" y="4"/>
                    <a:pt x="2" y="5"/>
                    <a:pt x="1" y="5"/>
                  </a:cubicBezTo>
                  <a:cubicBezTo>
                    <a:pt x="1" y="5"/>
                    <a:pt x="1" y="6"/>
                    <a:pt x="1" y="6"/>
                  </a:cubicBezTo>
                  <a:cubicBezTo>
                    <a:pt x="1" y="6"/>
                    <a:pt x="1" y="6"/>
                    <a:pt x="1" y="7"/>
                  </a:cubicBezTo>
                  <a:cubicBezTo>
                    <a:pt x="1" y="7"/>
                    <a:pt x="1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8"/>
                    <a:pt x="2" y="22"/>
                    <a:pt x="5" y="23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6"/>
                    <a:pt x="6" y="46"/>
                    <a:pt x="6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6"/>
                    <a:pt x="23" y="46"/>
                    <a:pt x="23" y="45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7" y="19"/>
                    <a:pt x="27" y="16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74" name="Freeform 14"/>
            <p:cNvSpPr>
              <a:spLocks/>
            </p:cNvSpPr>
            <p:nvPr/>
          </p:nvSpPr>
          <p:spPr bwMode="auto">
            <a:xfrm>
              <a:off x="595086" y="3446615"/>
              <a:ext cx="52615" cy="50800"/>
            </a:xfrm>
            <a:custGeom>
              <a:avLst/>
              <a:gdLst>
                <a:gd name="T0" fmla="*/ 8 w 16"/>
                <a:gd name="T1" fmla="*/ 16 h 16"/>
                <a:gd name="T2" fmla="*/ 8 w 16"/>
                <a:gd name="T3" fmla="*/ 16 h 16"/>
                <a:gd name="T4" fmla="*/ 16 w 16"/>
                <a:gd name="T5" fmla="*/ 8 h 16"/>
                <a:gd name="T6" fmla="*/ 8 w 16"/>
                <a:gd name="T7" fmla="*/ 0 h 16"/>
                <a:gd name="T8" fmla="*/ 8 w 16"/>
                <a:gd name="T9" fmla="*/ 0 h 16"/>
                <a:gd name="T10" fmla="*/ 0 w 16"/>
                <a:gd name="T11" fmla="*/ 8 h 16"/>
                <a:gd name="T12" fmla="*/ 8 w 16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8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12" y="16"/>
                    <a:pt x="16" y="12"/>
                    <a:pt x="16" y="8"/>
                  </a:cubicBezTo>
                  <a:cubicBezTo>
                    <a:pt x="16" y="3"/>
                    <a:pt x="12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3"/>
                    <a:pt x="0" y="8"/>
                  </a:cubicBezTo>
                  <a:cubicBezTo>
                    <a:pt x="0" y="12"/>
                    <a:pt x="3" y="16"/>
                    <a:pt x="8" y="16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75" name="Freeform 15"/>
            <p:cNvSpPr>
              <a:spLocks/>
            </p:cNvSpPr>
            <p:nvPr/>
          </p:nvSpPr>
          <p:spPr bwMode="auto">
            <a:xfrm>
              <a:off x="482600" y="3314172"/>
              <a:ext cx="65314" cy="67129"/>
            </a:xfrm>
            <a:custGeom>
              <a:avLst/>
              <a:gdLst>
                <a:gd name="T0" fmla="*/ 10 w 20"/>
                <a:gd name="T1" fmla="*/ 21 h 21"/>
                <a:gd name="T2" fmla="*/ 10 w 20"/>
                <a:gd name="T3" fmla="*/ 21 h 21"/>
                <a:gd name="T4" fmla="*/ 20 w 20"/>
                <a:gd name="T5" fmla="*/ 10 h 21"/>
                <a:gd name="T6" fmla="*/ 10 w 20"/>
                <a:gd name="T7" fmla="*/ 0 h 21"/>
                <a:gd name="T8" fmla="*/ 10 w 20"/>
                <a:gd name="T9" fmla="*/ 0 h 21"/>
                <a:gd name="T10" fmla="*/ 0 w 20"/>
                <a:gd name="T11" fmla="*/ 10 h 21"/>
                <a:gd name="T12" fmla="*/ 10 w 2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1">
                  <a:moveTo>
                    <a:pt x="10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6" y="21"/>
                    <a:pt x="20" y="16"/>
                    <a:pt x="20" y="10"/>
                  </a:cubicBezTo>
                  <a:cubicBezTo>
                    <a:pt x="20" y="4"/>
                    <a:pt x="16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6"/>
                    <a:pt x="4" y="21"/>
                    <a:pt x="10" y="21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76" name="Freeform 18"/>
            <p:cNvSpPr>
              <a:spLocks/>
            </p:cNvSpPr>
            <p:nvPr/>
          </p:nvSpPr>
          <p:spPr bwMode="auto">
            <a:xfrm>
              <a:off x="457200" y="3392186"/>
              <a:ext cx="116114" cy="266701"/>
            </a:xfrm>
            <a:custGeom>
              <a:avLst/>
              <a:gdLst>
                <a:gd name="T0" fmla="*/ 36 w 36"/>
                <a:gd name="T1" fmla="*/ 11 h 83"/>
                <a:gd name="T2" fmla="*/ 36 w 36"/>
                <a:gd name="T3" fmla="*/ 11 h 83"/>
                <a:gd name="T4" fmla="*/ 34 w 36"/>
                <a:gd name="T5" fmla="*/ 7 h 83"/>
                <a:gd name="T6" fmla="*/ 34 w 36"/>
                <a:gd name="T7" fmla="*/ 7 h 83"/>
                <a:gd name="T8" fmla="*/ 33 w 36"/>
                <a:gd name="T9" fmla="*/ 6 h 83"/>
                <a:gd name="T10" fmla="*/ 30 w 36"/>
                <a:gd name="T11" fmla="*/ 2 h 83"/>
                <a:gd name="T12" fmla="*/ 30 w 36"/>
                <a:gd name="T13" fmla="*/ 2 h 83"/>
                <a:gd name="T14" fmla="*/ 28 w 36"/>
                <a:gd name="T15" fmla="*/ 1 h 83"/>
                <a:gd name="T16" fmla="*/ 27 w 36"/>
                <a:gd name="T17" fmla="*/ 1 h 83"/>
                <a:gd name="T18" fmla="*/ 26 w 36"/>
                <a:gd name="T19" fmla="*/ 1 h 83"/>
                <a:gd name="T20" fmla="*/ 26 w 36"/>
                <a:gd name="T21" fmla="*/ 1 h 83"/>
                <a:gd name="T22" fmla="*/ 25 w 36"/>
                <a:gd name="T23" fmla="*/ 0 h 83"/>
                <a:gd name="T24" fmla="*/ 23 w 36"/>
                <a:gd name="T25" fmla="*/ 0 h 83"/>
                <a:gd name="T26" fmla="*/ 13 w 36"/>
                <a:gd name="T27" fmla="*/ 0 h 83"/>
                <a:gd name="T28" fmla="*/ 11 w 36"/>
                <a:gd name="T29" fmla="*/ 0 h 83"/>
                <a:gd name="T30" fmla="*/ 10 w 36"/>
                <a:gd name="T31" fmla="*/ 1 h 83"/>
                <a:gd name="T32" fmla="*/ 10 w 36"/>
                <a:gd name="T33" fmla="*/ 1 h 83"/>
                <a:gd name="T34" fmla="*/ 9 w 36"/>
                <a:gd name="T35" fmla="*/ 1 h 83"/>
                <a:gd name="T36" fmla="*/ 8 w 36"/>
                <a:gd name="T37" fmla="*/ 1 h 83"/>
                <a:gd name="T38" fmla="*/ 8 w 36"/>
                <a:gd name="T39" fmla="*/ 1 h 83"/>
                <a:gd name="T40" fmla="*/ 7 w 36"/>
                <a:gd name="T41" fmla="*/ 2 h 83"/>
                <a:gd name="T42" fmla="*/ 7 w 36"/>
                <a:gd name="T43" fmla="*/ 2 h 83"/>
                <a:gd name="T44" fmla="*/ 7 w 36"/>
                <a:gd name="T45" fmla="*/ 2 h 83"/>
                <a:gd name="T46" fmla="*/ 7 w 36"/>
                <a:gd name="T47" fmla="*/ 2 h 83"/>
                <a:gd name="T48" fmla="*/ 6 w 36"/>
                <a:gd name="T49" fmla="*/ 2 h 83"/>
                <a:gd name="T50" fmla="*/ 3 w 36"/>
                <a:gd name="T51" fmla="*/ 6 h 83"/>
                <a:gd name="T52" fmla="*/ 2 w 36"/>
                <a:gd name="T53" fmla="*/ 7 h 83"/>
                <a:gd name="T54" fmla="*/ 2 w 36"/>
                <a:gd name="T55" fmla="*/ 7 h 83"/>
                <a:gd name="T56" fmla="*/ 1 w 36"/>
                <a:gd name="T57" fmla="*/ 11 h 83"/>
                <a:gd name="T58" fmla="*/ 1 w 36"/>
                <a:gd name="T59" fmla="*/ 11 h 83"/>
                <a:gd name="T60" fmla="*/ 0 w 36"/>
                <a:gd name="T61" fmla="*/ 13 h 83"/>
                <a:gd name="T62" fmla="*/ 0 w 36"/>
                <a:gd name="T63" fmla="*/ 20 h 83"/>
                <a:gd name="T64" fmla="*/ 0 w 36"/>
                <a:gd name="T65" fmla="*/ 32 h 83"/>
                <a:gd name="T66" fmla="*/ 7 w 36"/>
                <a:gd name="T67" fmla="*/ 43 h 83"/>
                <a:gd name="T68" fmla="*/ 7 w 36"/>
                <a:gd name="T69" fmla="*/ 81 h 83"/>
                <a:gd name="T70" fmla="*/ 8 w 36"/>
                <a:gd name="T71" fmla="*/ 83 h 83"/>
                <a:gd name="T72" fmla="*/ 28 w 36"/>
                <a:gd name="T73" fmla="*/ 83 h 83"/>
                <a:gd name="T74" fmla="*/ 29 w 36"/>
                <a:gd name="T75" fmla="*/ 81 h 83"/>
                <a:gd name="T76" fmla="*/ 29 w 36"/>
                <a:gd name="T77" fmla="*/ 43 h 83"/>
                <a:gd name="T78" fmla="*/ 36 w 36"/>
                <a:gd name="T79" fmla="*/ 34 h 83"/>
                <a:gd name="T80" fmla="*/ 36 w 36"/>
                <a:gd name="T81" fmla="*/ 32 h 83"/>
                <a:gd name="T82" fmla="*/ 36 w 36"/>
                <a:gd name="T83" fmla="*/ 13 h 83"/>
                <a:gd name="T84" fmla="*/ 36 w 36"/>
                <a:gd name="T85" fmla="*/ 1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6" h="83">
                  <a:moveTo>
                    <a:pt x="36" y="11"/>
                  </a:moveTo>
                  <a:cubicBezTo>
                    <a:pt x="36" y="11"/>
                    <a:pt x="36" y="11"/>
                    <a:pt x="36" y="11"/>
                  </a:cubicBezTo>
                  <a:cubicBezTo>
                    <a:pt x="35" y="9"/>
                    <a:pt x="35" y="8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6"/>
                    <a:pt x="34" y="6"/>
                    <a:pt x="33" y="6"/>
                  </a:cubicBezTo>
                  <a:cubicBezTo>
                    <a:pt x="33" y="4"/>
                    <a:pt x="32" y="3"/>
                    <a:pt x="30" y="2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9" y="2"/>
                    <a:pt x="29" y="2"/>
                    <a:pt x="28" y="1"/>
                  </a:cubicBezTo>
                  <a:cubicBezTo>
                    <a:pt x="28" y="1"/>
                    <a:pt x="27" y="1"/>
                    <a:pt x="27" y="1"/>
                  </a:cubicBezTo>
                  <a:cubicBezTo>
                    <a:pt x="27" y="1"/>
                    <a:pt x="27" y="1"/>
                    <a:pt x="26" y="1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2" y="0"/>
                    <a:pt x="11" y="0"/>
                  </a:cubicBezTo>
                  <a:cubicBezTo>
                    <a:pt x="11" y="0"/>
                    <a:pt x="11" y="0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3"/>
                    <a:pt x="4" y="4"/>
                    <a:pt x="3" y="6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7"/>
                    <a:pt x="3" y="41"/>
                    <a:pt x="7" y="43"/>
                  </a:cubicBezTo>
                  <a:cubicBezTo>
                    <a:pt x="7" y="81"/>
                    <a:pt x="7" y="81"/>
                    <a:pt x="7" y="81"/>
                  </a:cubicBezTo>
                  <a:cubicBezTo>
                    <a:pt x="7" y="82"/>
                    <a:pt x="7" y="83"/>
                    <a:pt x="8" y="83"/>
                  </a:cubicBezTo>
                  <a:cubicBezTo>
                    <a:pt x="28" y="83"/>
                    <a:pt x="28" y="83"/>
                    <a:pt x="28" y="83"/>
                  </a:cubicBezTo>
                  <a:cubicBezTo>
                    <a:pt x="29" y="83"/>
                    <a:pt x="29" y="82"/>
                    <a:pt x="29" y="81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1"/>
                    <a:pt x="35" y="38"/>
                    <a:pt x="36" y="34"/>
                  </a:cubicBezTo>
                  <a:cubicBezTo>
                    <a:pt x="36" y="33"/>
                    <a:pt x="36" y="32"/>
                    <a:pt x="36" y="32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6" y="12"/>
                    <a:pt x="36" y="11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</a:endParaRPr>
            </a:p>
          </p:txBody>
        </p:sp>
      </p:grpSp>
      <p:grpSp>
        <p:nvGrpSpPr>
          <p:cNvPr id="103" name="Groupe 72"/>
          <p:cNvGrpSpPr/>
          <p:nvPr/>
        </p:nvGrpSpPr>
        <p:grpSpPr>
          <a:xfrm>
            <a:off x="331623" y="2684006"/>
            <a:ext cx="177702" cy="95253"/>
            <a:chOff x="1039586" y="2886000"/>
            <a:chExt cx="379187" cy="215901"/>
          </a:xfrm>
        </p:grpSpPr>
        <p:sp>
          <p:nvSpPr>
            <p:cNvPr id="171" name="Freeform 19"/>
            <p:cNvSpPr>
              <a:spLocks noEditPoints="1"/>
            </p:cNvSpPr>
            <p:nvPr/>
          </p:nvSpPr>
          <p:spPr bwMode="auto">
            <a:xfrm>
              <a:off x="1039586" y="2886000"/>
              <a:ext cx="244929" cy="177800"/>
            </a:xfrm>
            <a:custGeom>
              <a:avLst/>
              <a:gdLst>
                <a:gd name="T0" fmla="*/ 76 w 76"/>
                <a:gd name="T1" fmla="*/ 34 h 55"/>
                <a:gd name="T2" fmla="*/ 76 w 76"/>
                <a:gd name="T3" fmla="*/ 7 h 55"/>
                <a:gd name="T4" fmla="*/ 70 w 76"/>
                <a:gd name="T5" fmla="*/ 0 h 55"/>
                <a:gd name="T6" fmla="*/ 55 w 76"/>
                <a:gd name="T7" fmla="*/ 0 h 55"/>
                <a:gd name="T8" fmla="*/ 21 w 76"/>
                <a:gd name="T9" fmla="*/ 0 h 55"/>
                <a:gd name="T10" fmla="*/ 6 w 76"/>
                <a:gd name="T11" fmla="*/ 0 h 55"/>
                <a:gd name="T12" fmla="*/ 0 w 76"/>
                <a:gd name="T13" fmla="*/ 7 h 55"/>
                <a:gd name="T14" fmla="*/ 0 w 76"/>
                <a:gd name="T15" fmla="*/ 22 h 55"/>
                <a:gd name="T16" fmla="*/ 0 w 76"/>
                <a:gd name="T17" fmla="*/ 48 h 55"/>
                <a:gd name="T18" fmla="*/ 6 w 76"/>
                <a:gd name="T19" fmla="*/ 55 h 55"/>
                <a:gd name="T20" fmla="*/ 69 w 76"/>
                <a:gd name="T21" fmla="*/ 55 h 55"/>
                <a:gd name="T22" fmla="*/ 69 w 76"/>
                <a:gd name="T23" fmla="*/ 48 h 55"/>
                <a:gd name="T24" fmla="*/ 76 w 76"/>
                <a:gd name="T25" fmla="*/ 34 h 55"/>
                <a:gd name="T26" fmla="*/ 65 w 76"/>
                <a:gd name="T27" fmla="*/ 43 h 55"/>
                <a:gd name="T28" fmla="*/ 13 w 76"/>
                <a:gd name="T29" fmla="*/ 43 h 55"/>
                <a:gd name="T30" fmla="*/ 13 w 76"/>
                <a:gd name="T31" fmla="*/ 10 h 55"/>
                <a:gd name="T32" fmla="*/ 65 w 76"/>
                <a:gd name="T33" fmla="*/ 10 h 55"/>
                <a:gd name="T34" fmla="*/ 65 w 76"/>
                <a:gd name="T35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55">
                  <a:moveTo>
                    <a:pt x="76" y="34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4" y="0"/>
                    <a:pt x="7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3"/>
                    <a:pt x="68" y="50"/>
                    <a:pt x="69" y="48"/>
                  </a:cubicBezTo>
                  <a:lnTo>
                    <a:pt x="76" y="34"/>
                  </a:lnTo>
                  <a:close/>
                  <a:moveTo>
                    <a:pt x="65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65" y="10"/>
                    <a:pt x="65" y="10"/>
                    <a:pt x="65" y="10"/>
                  </a:cubicBezTo>
                  <a:lnTo>
                    <a:pt x="65" y="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2" name="Freeform 20"/>
            <p:cNvSpPr>
              <a:spLocks noEditPoints="1"/>
            </p:cNvSpPr>
            <p:nvPr/>
          </p:nvSpPr>
          <p:spPr bwMode="auto">
            <a:xfrm>
              <a:off x="1264558" y="2911400"/>
              <a:ext cx="154215" cy="190501"/>
            </a:xfrm>
            <a:custGeom>
              <a:avLst/>
              <a:gdLst>
                <a:gd name="T0" fmla="*/ 32 w 48"/>
                <a:gd name="T1" fmla="*/ 4 h 59"/>
                <a:gd name="T2" fmla="*/ 26 w 48"/>
                <a:gd name="T3" fmla="*/ 1 h 59"/>
                <a:gd name="T4" fmla="*/ 18 w 48"/>
                <a:gd name="T5" fmla="*/ 7 h 59"/>
                <a:gd name="T6" fmla="*/ 2 w 48"/>
                <a:gd name="T7" fmla="*/ 41 h 59"/>
                <a:gd name="T8" fmla="*/ 8 w 48"/>
                <a:gd name="T9" fmla="*/ 50 h 59"/>
                <a:gd name="T10" fmla="*/ 22 w 48"/>
                <a:gd name="T11" fmla="*/ 58 h 59"/>
                <a:gd name="T12" fmla="*/ 46 w 48"/>
                <a:gd name="T13" fmla="*/ 18 h 59"/>
                <a:gd name="T14" fmla="*/ 11 w 48"/>
                <a:gd name="T15" fmla="*/ 45 h 59"/>
                <a:gd name="T16" fmla="*/ 9 w 48"/>
                <a:gd name="T17" fmla="*/ 39 h 59"/>
                <a:gd name="T18" fmla="*/ 11 w 48"/>
                <a:gd name="T19" fmla="*/ 45 h 59"/>
                <a:gd name="T20" fmla="*/ 10 w 48"/>
                <a:gd name="T21" fmla="*/ 38 h 59"/>
                <a:gd name="T22" fmla="*/ 16 w 48"/>
                <a:gd name="T23" fmla="*/ 36 h 59"/>
                <a:gd name="T24" fmla="*/ 17 w 48"/>
                <a:gd name="T25" fmla="*/ 35 h 59"/>
                <a:gd name="T26" fmla="*/ 14 w 48"/>
                <a:gd name="T27" fmla="*/ 29 h 59"/>
                <a:gd name="T28" fmla="*/ 17 w 48"/>
                <a:gd name="T29" fmla="*/ 35 h 59"/>
                <a:gd name="T30" fmla="*/ 13 w 48"/>
                <a:gd name="T31" fmla="*/ 46 h 59"/>
                <a:gd name="T32" fmla="*/ 19 w 48"/>
                <a:gd name="T33" fmla="*/ 45 h 59"/>
                <a:gd name="T34" fmla="*/ 20 w 48"/>
                <a:gd name="T35" fmla="*/ 43 h 59"/>
                <a:gd name="T36" fmla="*/ 17 w 48"/>
                <a:gd name="T37" fmla="*/ 37 h 59"/>
                <a:gd name="T38" fmla="*/ 20 w 48"/>
                <a:gd name="T39" fmla="*/ 43 h 59"/>
                <a:gd name="T40" fmla="*/ 18 w 48"/>
                <a:gd name="T41" fmla="*/ 36 h 59"/>
                <a:gd name="T42" fmla="*/ 24 w 48"/>
                <a:gd name="T43" fmla="*/ 34 h 59"/>
                <a:gd name="T44" fmla="*/ 23 w 48"/>
                <a:gd name="T45" fmla="*/ 52 h 59"/>
                <a:gd name="T46" fmla="*/ 21 w 48"/>
                <a:gd name="T47" fmla="*/ 46 h 59"/>
                <a:gd name="T48" fmla="*/ 23 w 48"/>
                <a:gd name="T49" fmla="*/ 52 h 59"/>
                <a:gd name="T50" fmla="*/ 22 w 48"/>
                <a:gd name="T51" fmla="*/ 44 h 59"/>
                <a:gd name="T52" fmla="*/ 28 w 48"/>
                <a:gd name="T53" fmla="*/ 43 h 59"/>
                <a:gd name="T54" fmla="*/ 29 w 48"/>
                <a:gd name="T55" fmla="*/ 41 h 59"/>
                <a:gd name="T56" fmla="*/ 26 w 48"/>
                <a:gd name="T57" fmla="*/ 35 h 59"/>
                <a:gd name="T58" fmla="*/ 29 w 48"/>
                <a:gd name="T59" fmla="*/ 41 h 59"/>
                <a:gd name="T60" fmla="*/ 16 w 48"/>
                <a:gd name="T61" fmla="*/ 25 h 59"/>
                <a:gd name="T62" fmla="*/ 41 w 48"/>
                <a:gd name="T63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59">
                  <a:moveTo>
                    <a:pt x="45" y="11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1"/>
                    <a:pt x="20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4"/>
                    <a:pt x="1" y="47"/>
                    <a:pt x="3" y="48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4" y="59"/>
                    <a:pt x="27" y="58"/>
                    <a:pt x="28" y="55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8" y="15"/>
                    <a:pt x="47" y="12"/>
                    <a:pt x="45" y="11"/>
                  </a:cubicBezTo>
                  <a:close/>
                  <a:moveTo>
                    <a:pt x="11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5"/>
                  </a:lnTo>
                  <a:close/>
                  <a:moveTo>
                    <a:pt x="14" y="40"/>
                  </a:moveTo>
                  <a:cubicBezTo>
                    <a:pt x="10" y="38"/>
                    <a:pt x="10" y="38"/>
                    <a:pt x="10" y="38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6" y="36"/>
                    <a:pt x="16" y="36"/>
                    <a:pt x="16" y="36"/>
                  </a:cubicBezTo>
                  <a:lnTo>
                    <a:pt x="14" y="40"/>
                  </a:lnTo>
                  <a:close/>
                  <a:moveTo>
                    <a:pt x="17" y="35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17" y="35"/>
                  </a:lnTo>
                  <a:close/>
                  <a:moveTo>
                    <a:pt x="17" y="48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7" y="48"/>
                  </a:lnTo>
                  <a:close/>
                  <a:moveTo>
                    <a:pt x="20" y="43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2" y="40"/>
                    <a:pt x="22" y="40"/>
                    <a:pt x="22" y="40"/>
                  </a:cubicBezTo>
                  <a:lnTo>
                    <a:pt x="20" y="43"/>
                  </a:lnTo>
                  <a:close/>
                  <a:moveTo>
                    <a:pt x="23" y="38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4" y="34"/>
                    <a:pt x="24" y="34"/>
                    <a:pt x="24" y="34"/>
                  </a:cubicBezTo>
                  <a:lnTo>
                    <a:pt x="23" y="38"/>
                  </a:lnTo>
                  <a:close/>
                  <a:moveTo>
                    <a:pt x="23" y="52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5" y="48"/>
                    <a:pt x="25" y="48"/>
                    <a:pt x="25" y="48"/>
                  </a:cubicBezTo>
                  <a:lnTo>
                    <a:pt x="23" y="52"/>
                  </a:lnTo>
                  <a:close/>
                  <a:moveTo>
                    <a:pt x="26" y="46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8" y="43"/>
                    <a:pt x="28" y="43"/>
                    <a:pt x="28" y="43"/>
                  </a:cubicBezTo>
                  <a:lnTo>
                    <a:pt x="26" y="46"/>
                  </a:lnTo>
                  <a:close/>
                  <a:moveTo>
                    <a:pt x="29" y="41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0" y="38"/>
                    <a:pt x="30" y="38"/>
                    <a:pt x="30" y="38"/>
                  </a:cubicBezTo>
                  <a:lnTo>
                    <a:pt x="29" y="41"/>
                  </a:lnTo>
                  <a:close/>
                  <a:moveTo>
                    <a:pt x="33" y="33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41" y="17"/>
                    <a:pt x="41" y="17"/>
                    <a:pt x="41" y="17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104" name="Groupe 86"/>
          <p:cNvGrpSpPr/>
          <p:nvPr/>
        </p:nvGrpSpPr>
        <p:grpSpPr>
          <a:xfrm>
            <a:off x="2088623" y="2630546"/>
            <a:ext cx="177702" cy="95253"/>
            <a:chOff x="1039586" y="2886000"/>
            <a:chExt cx="379187" cy="215901"/>
          </a:xfrm>
        </p:grpSpPr>
        <p:sp>
          <p:nvSpPr>
            <p:cNvPr id="169" name="Freeform 19"/>
            <p:cNvSpPr>
              <a:spLocks noEditPoints="1"/>
            </p:cNvSpPr>
            <p:nvPr/>
          </p:nvSpPr>
          <p:spPr bwMode="auto">
            <a:xfrm>
              <a:off x="1039586" y="2886000"/>
              <a:ext cx="244929" cy="177800"/>
            </a:xfrm>
            <a:custGeom>
              <a:avLst/>
              <a:gdLst>
                <a:gd name="T0" fmla="*/ 76 w 76"/>
                <a:gd name="T1" fmla="*/ 34 h 55"/>
                <a:gd name="T2" fmla="*/ 76 w 76"/>
                <a:gd name="T3" fmla="*/ 7 h 55"/>
                <a:gd name="T4" fmla="*/ 70 w 76"/>
                <a:gd name="T5" fmla="*/ 0 h 55"/>
                <a:gd name="T6" fmla="*/ 55 w 76"/>
                <a:gd name="T7" fmla="*/ 0 h 55"/>
                <a:gd name="T8" fmla="*/ 21 w 76"/>
                <a:gd name="T9" fmla="*/ 0 h 55"/>
                <a:gd name="T10" fmla="*/ 6 w 76"/>
                <a:gd name="T11" fmla="*/ 0 h 55"/>
                <a:gd name="T12" fmla="*/ 0 w 76"/>
                <a:gd name="T13" fmla="*/ 7 h 55"/>
                <a:gd name="T14" fmla="*/ 0 w 76"/>
                <a:gd name="T15" fmla="*/ 22 h 55"/>
                <a:gd name="T16" fmla="*/ 0 w 76"/>
                <a:gd name="T17" fmla="*/ 48 h 55"/>
                <a:gd name="T18" fmla="*/ 6 w 76"/>
                <a:gd name="T19" fmla="*/ 55 h 55"/>
                <a:gd name="T20" fmla="*/ 69 w 76"/>
                <a:gd name="T21" fmla="*/ 55 h 55"/>
                <a:gd name="T22" fmla="*/ 69 w 76"/>
                <a:gd name="T23" fmla="*/ 48 h 55"/>
                <a:gd name="T24" fmla="*/ 76 w 76"/>
                <a:gd name="T25" fmla="*/ 34 h 55"/>
                <a:gd name="T26" fmla="*/ 65 w 76"/>
                <a:gd name="T27" fmla="*/ 43 h 55"/>
                <a:gd name="T28" fmla="*/ 13 w 76"/>
                <a:gd name="T29" fmla="*/ 43 h 55"/>
                <a:gd name="T30" fmla="*/ 13 w 76"/>
                <a:gd name="T31" fmla="*/ 10 h 55"/>
                <a:gd name="T32" fmla="*/ 65 w 76"/>
                <a:gd name="T33" fmla="*/ 10 h 55"/>
                <a:gd name="T34" fmla="*/ 65 w 76"/>
                <a:gd name="T35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55">
                  <a:moveTo>
                    <a:pt x="76" y="34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4" y="0"/>
                    <a:pt x="7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3"/>
                    <a:pt x="68" y="50"/>
                    <a:pt x="69" y="48"/>
                  </a:cubicBezTo>
                  <a:lnTo>
                    <a:pt x="76" y="34"/>
                  </a:lnTo>
                  <a:close/>
                  <a:moveTo>
                    <a:pt x="65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65" y="10"/>
                    <a:pt x="65" y="10"/>
                    <a:pt x="65" y="10"/>
                  </a:cubicBezTo>
                  <a:lnTo>
                    <a:pt x="65" y="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0" name="Freeform 20"/>
            <p:cNvSpPr>
              <a:spLocks noEditPoints="1"/>
            </p:cNvSpPr>
            <p:nvPr/>
          </p:nvSpPr>
          <p:spPr bwMode="auto">
            <a:xfrm>
              <a:off x="1264558" y="2911400"/>
              <a:ext cx="154215" cy="190501"/>
            </a:xfrm>
            <a:custGeom>
              <a:avLst/>
              <a:gdLst>
                <a:gd name="T0" fmla="*/ 32 w 48"/>
                <a:gd name="T1" fmla="*/ 4 h 59"/>
                <a:gd name="T2" fmla="*/ 26 w 48"/>
                <a:gd name="T3" fmla="*/ 1 h 59"/>
                <a:gd name="T4" fmla="*/ 18 w 48"/>
                <a:gd name="T5" fmla="*/ 7 h 59"/>
                <a:gd name="T6" fmla="*/ 2 w 48"/>
                <a:gd name="T7" fmla="*/ 41 h 59"/>
                <a:gd name="T8" fmla="*/ 8 w 48"/>
                <a:gd name="T9" fmla="*/ 50 h 59"/>
                <a:gd name="T10" fmla="*/ 22 w 48"/>
                <a:gd name="T11" fmla="*/ 58 h 59"/>
                <a:gd name="T12" fmla="*/ 46 w 48"/>
                <a:gd name="T13" fmla="*/ 18 h 59"/>
                <a:gd name="T14" fmla="*/ 11 w 48"/>
                <a:gd name="T15" fmla="*/ 45 h 59"/>
                <a:gd name="T16" fmla="*/ 9 w 48"/>
                <a:gd name="T17" fmla="*/ 39 h 59"/>
                <a:gd name="T18" fmla="*/ 11 w 48"/>
                <a:gd name="T19" fmla="*/ 45 h 59"/>
                <a:gd name="T20" fmla="*/ 10 w 48"/>
                <a:gd name="T21" fmla="*/ 38 h 59"/>
                <a:gd name="T22" fmla="*/ 16 w 48"/>
                <a:gd name="T23" fmla="*/ 36 h 59"/>
                <a:gd name="T24" fmla="*/ 17 w 48"/>
                <a:gd name="T25" fmla="*/ 35 h 59"/>
                <a:gd name="T26" fmla="*/ 14 w 48"/>
                <a:gd name="T27" fmla="*/ 29 h 59"/>
                <a:gd name="T28" fmla="*/ 17 w 48"/>
                <a:gd name="T29" fmla="*/ 35 h 59"/>
                <a:gd name="T30" fmla="*/ 13 w 48"/>
                <a:gd name="T31" fmla="*/ 46 h 59"/>
                <a:gd name="T32" fmla="*/ 19 w 48"/>
                <a:gd name="T33" fmla="*/ 45 h 59"/>
                <a:gd name="T34" fmla="*/ 20 w 48"/>
                <a:gd name="T35" fmla="*/ 43 h 59"/>
                <a:gd name="T36" fmla="*/ 17 w 48"/>
                <a:gd name="T37" fmla="*/ 37 h 59"/>
                <a:gd name="T38" fmla="*/ 20 w 48"/>
                <a:gd name="T39" fmla="*/ 43 h 59"/>
                <a:gd name="T40" fmla="*/ 18 w 48"/>
                <a:gd name="T41" fmla="*/ 36 h 59"/>
                <a:gd name="T42" fmla="*/ 24 w 48"/>
                <a:gd name="T43" fmla="*/ 34 h 59"/>
                <a:gd name="T44" fmla="*/ 23 w 48"/>
                <a:gd name="T45" fmla="*/ 52 h 59"/>
                <a:gd name="T46" fmla="*/ 21 w 48"/>
                <a:gd name="T47" fmla="*/ 46 h 59"/>
                <a:gd name="T48" fmla="*/ 23 w 48"/>
                <a:gd name="T49" fmla="*/ 52 h 59"/>
                <a:gd name="T50" fmla="*/ 22 w 48"/>
                <a:gd name="T51" fmla="*/ 44 h 59"/>
                <a:gd name="T52" fmla="*/ 28 w 48"/>
                <a:gd name="T53" fmla="*/ 43 h 59"/>
                <a:gd name="T54" fmla="*/ 29 w 48"/>
                <a:gd name="T55" fmla="*/ 41 h 59"/>
                <a:gd name="T56" fmla="*/ 26 w 48"/>
                <a:gd name="T57" fmla="*/ 35 h 59"/>
                <a:gd name="T58" fmla="*/ 29 w 48"/>
                <a:gd name="T59" fmla="*/ 41 h 59"/>
                <a:gd name="T60" fmla="*/ 16 w 48"/>
                <a:gd name="T61" fmla="*/ 25 h 59"/>
                <a:gd name="T62" fmla="*/ 41 w 48"/>
                <a:gd name="T63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59">
                  <a:moveTo>
                    <a:pt x="45" y="11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1"/>
                    <a:pt x="20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4"/>
                    <a:pt x="1" y="47"/>
                    <a:pt x="3" y="48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4" y="59"/>
                    <a:pt x="27" y="58"/>
                    <a:pt x="28" y="55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8" y="15"/>
                    <a:pt x="47" y="12"/>
                    <a:pt x="45" y="11"/>
                  </a:cubicBezTo>
                  <a:close/>
                  <a:moveTo>
                    <a:pt x="11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5"/>
                  </a:lnTo>
                  <a:close/>
                  <a:moveTo>
                    <a:pt x="14" y="40"/>
                  </a:moveTo>
                  <a:cubicBezTo>
                    <a:pt x="10" y="38"/>
                    <a:pt x="10" y="38"/>
                    <a:pt x="10" y="38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6" y="36"/>
                    <a:pt x="16" y="36"/>
                    <a:pt x="16" y="36"/>
                  </a:cubicBezTo>
                  <a:lnTo>
                    <a:pt x="14" y="40"/>
                  </a:lnTo>
                  <a:close/>
                  <a:moveTo>
                    <a:pt x="17" y="35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17" y="35"/>
                  </a:lnTo>
                  <a:close/>
                  <a:moveTo>
                    <a:pt x="17" y="48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7" y="48"/>
                  </a:lnTo>
                  <a:close/>
                  <a:moveTo>
                    <a:pt x="20" y="43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2" y="40"/>
                    <a:pt x="22" y="40"/>
                    <a:pt x="22" y="40"/>
                  </a:cubicBezTo>
                  <a:lnTo>
                    <a:pt x="20" y="43"/>
                  </a:lnTo>
                  <a:close/>
                  <a:moveTo>
                    <a:pt x="23" y="38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4" y="34"/>
                    <a:pt x="24" y="34"/>
                    <a:pt x="24" y="34"/>
                  </a:cubicBezTo>
                  <a:lnTo>
                    <a:pt x="23" y="38"/>
                  </a:lnTo>
                  <a:close/>
                  <a:moveTo>
                    <a:pt x="23" y="52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5" y="48"/>
                    <a:pt x="25" y="48"/>
                    <a:pt x="25" y="48"/>
                  </a:cubicBezTo>
                  <a:lnTo>
                    <a:pt x="23" y="52"/>
                  </a:lnTo>
                  <a:close/>
                  <a:moveTo>
                    <a:pt x="26" y="46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8" y="43"/>
                    <a:pt x="28" y="43"/>
                    <a:pt x="28" y="43"/>
                  </a:cubicBezTo>
                  <a:lnTo>
                    <a:pt x="26" y="46"/>
                  </a:lnTo>
                  <a:close/>
                  <a:moveTo>
                    <a:pt x="29" y="41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0" y="38"/>
                    <a:pt x="30" y="38"/>
                    <a:pt x="30" y="38"/>
                  </a:cubicBezTo>
                  <a:lnTo>
                    <a:pt x="29" y="41"/>
                  </a:lnTo>
                  <a:close/>
                  <a:moveTo>
                    <a:pt x="33" y="33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41" y="17"/>
                    <a:pt x="41" y="17"/>
                    <a:pt x="41" y="17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105" name="Groupe 89"/>
          <p:cNvGrpSpPr/>
          <p:nvPr/>
        </p:nvGrpSpPr>
        <p:grpSpPr>
          <a:xfrm>
            <a:off x="1369708" y="2982986"/>
            <a:ext cx="177702" cy="95253"/>
            <a:chOff x="1039586" y="2886000"/>
            <a:chExt cx="379187" cy="215901"/>
          </a:xfrm>
        </p:grpSpPr>
        <p:sp>
          <p:nvSpPr>
            <p:cNvPr id="167" name="Freeform 19"/>
            <p:cNvSpPr>
              <a:spLocks noEditPoints="1"/>
            </p:cNvSpPr>
            <p:nvPr/>
          </p:nvSpPr>
          <p:spPr bwMode="auto">
            <a:xfrm>
              <a:off x="1039586" y="2886000"/>
              <a:ext cx="244929" cy="177800"/>
            </a:xfrm>
            <a:custGeom>
              <a:avLst/>
              <a:gdLst>
                <a:gd name="T0" fmla="*/ 76 w 76"/>
                <a:gd name="T1" fmla="*/ 34 h 55"/>
                <a:gd name="T2" fmla="*/ 76 w 76"/>
                <a:gd name="T3" fmla="*/ 7 h 55"/>
                <a:gd name="T4" fmla="*/ 70 w 76"/>
                <a:gd name="T5" fmla="*/ 0 h 55"/>
                <a:gd name="T6" fmla="*/ 55 w 76"/>
                <a:gd name="T7" fmla="*/ 0 h 55"/>
                <a:gd name="T8" fmla="*/ 21 w 76"/>
                <a:gd name="T9" fmla="*/ 0 h 55"/>
                <a:gd name="T10" fmla="*/ 6 w 76"/>
                <a:gd name="T11" fmla="*/ 0 h 55"/>
                <a:gd name="T12" fmla="*/ 0 w 76"/>
                <a:gd name="T13" fmla="*/ 7 h 55"/>
                <a:gd name="T14" fmla="*/ 0 w 76"/>
                <a:gd name="T15" fmla="*/ 22 h 55"/>
                <a:gd name="T16" fmla="*/ 0 w 76"/>
                <a:gd name="T17" fmla="*/ 48 h 55"/>
                <a:gd name="T18" fmla="*/ 6 w 76"/>
                <a:gd name="T19" fmla="*/ 55 h 55"/>
                <a:gd name="T20" fmla="*/ 69 w 76"/>
                <a:gd name="T21" fmla="*/ 55 h 55"/>
                <a:gd name="T22" fmla="*/ 69 w 76"/>
                <a:gd name="T23" fmla="*/ 48 h 55"/>
                <a:gd name="T24" fmla="*/ 76 w 76"/>
                <a:gd name="T25" fmla="*/ 34 h 55"/>
                <a:gd name="T26" fmla="*/ 65 w 76"/>
                <a:gd name="T27" fmla="*/ 43 h 55"/>
                <a:gd name="T28" fmla="*/ 13 w 76"/>
                <a:gd name="T29" fmla="*/ 43 h 55"/>
                <a:gd name="T30" fmla="*/ 13 w 76"/>
                <a:gd name="T31" fmla="*/ 10 h 55"/>
                <a:gd name="T32" fmla="*/ 65 w 76"/>
                <a:gd name="T33" fmla="*/ 10 h 55"/>
                <a:gd name="T34" fmla="*/ 65 w 76"/>
                <a:gd name="T35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6" h="55">
                  <a:moveTo>
                    <a:pt x="76" y="34"/>
                  </a:moveTo>
                  <a:cubicBezTo>
                    <a:pt x="76" y="7"/>
                    <a:pt x="76" y="7"/>
                    <a:pt x="76" y="7"/>
                  </a:cubicBezTo>
                  <a:cubicBezTo>
                    <a:pt x="76" y="3"/>
                    <a:pt x="74" y="0"/>
                    <a:pt x="7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3"/>
                    <a:pt x="0" y="7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52"/>
                    <a:pt x="3" y="55"/>
                    <a:pt x="6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8" y="53"/>
                    <a:pt x="68" y="50"/>
                    <a:pt x="69" y="48"/>
                  </a:cubicBezTo>
                  <a:lnTo>
                    <a:pt x="76" y="34"/>
                  </a:lnTo>
                  <a:close/>
                  <a:moveTo>
                    <a:pt x="65" y="43"/>
                  </a:moveTo>
                  <a:cubicBezTo>
                    <a:pt x="13" y="43"/>
                    <a:pt x="13" y="43"/>
                    <a:pt x="13" y="43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65" y="10"/>
                    <a:pt x="65" y="10"/>
                    <a:pt x="65" y="10"/>
                  </a:cubicBezTo>
                  <a:lnTo>
                    <a:pt x="65" y="4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8" name="Freeform 20"/>
            <p:cNvSpPr>
              <a:spLocks noEditPoints="1"/>
            </p:cNvSpPr>
            <p:nvPr/>
          </p:nvSpPr>
          <p:spPr bwMode="auto">
            <a:xfrm>
              <a:off x="1264558" y="2911400"/>
              <a:ext cx="154215" cy="190501"/>
            </a:xfrm>
            <a:custGeom>
              <a:avLst/>
              <a:gdLst>
                <a:gd name="T0" fmla="*/ 32 w 48"/>
                <a:gd name="T1" fmla="*/ 4 h 59"/>
                <a:gd name="T2" fmla="*/ 26 w 48"/>
                <a:gd name="T3" fmla="*/ 1 h 59"/>
                <a:gd name="T4" fmla="*/ 18 w 48"/>
                <a:gd name="T5" fmla="*/ 7 h 59"/>
                <a:gd name="T6" fmla="*/ 2 w 48"/>
                <a:gd name="T7" fmla="*/ 41 h 59"/>
                <a:gd name="T8" fmla="*/ 8 w 48"/>
                <a:gd name="T9" fmla="*/ 50 h 59"/>
                <a:gd name="T10" fmla="*/ 22 w 48"/>
                <a:gd name="T11" fmla="*/ 58 h 59"/>
                <a:gd name="T12" fmla="*/ 46 w 48"/>
                <a:gd name="T13" fmla="*/ 18 h 59"/>
                <a:gd name="T14" fmla="*/ 11 w 48"/>
                <a:gd name="T15" fmla="*/ 45 h 59"/>
                <a:gd name="T16" fmla="*/ 9 w 48"/>
                <a:gd name="T17" fmla="*/ 39 h 59"/>
                <a:gd name="T18" fmla="*/ 11 w 48"/>
                <a:gd name="T19" fmla="*/ 45 h 59"/>
                <a:gd name="T20" fmla="*/ 10 w 48"/>
                <a:gd name="T21" fmla="*/ 38 h 59"/>
                <a:gd name="T22" fmla="*/ 16 w 48"/>
                <a:gd name="T23" fmla="*/ 36 h 59"/>
                <a:gd name="T24" fmla="*/ 17 w 48"/>
                <a:gd name="T25" fmla="*/ 35 h 59"/>
                <a:gd name="T26" fmla="*/ 14 w 48"/>
                <a:gd name="T27" fmla="*/ 29 h 59"/>
                <a:gd name="T28" fmla="*/ 17 w 48"/>
                <a:gd name="T29" fmla="*/ 35 h 59"/>
                <a:gd name="T30" fmla="*/ 13 w 48"/>
                <a:gd name="T31" fmla="*/ 46 h 59"/>
                <a:gd name="T32" fmla="*/ 19 w 48"/>
                <a:gd name="T33" fmla="*/ 45 h 59"/>
                <a:gd name="T34" fmla="*/ 20 w 48"/>
                <a:gd name="T35" fmla="*/ 43 h 59"/>
                <a:gd name="T36" fmla="*/ 17 w 48"/>
                <a:gd name="T37" fmla="*/ 37 h 59"/>
                <a:gd name="T38" fmla="*/ 20 w 48"/>
                <a:gd name="T39" fmla="*/ 43 h 59"/>
                <a:gd name="T40" fmla="*/ 18 w 48"/>
                <a:gd name="T41" fmla="*/ 36 h 59"/>
                <a:gd name="T42" fmla="*/ 24 w 48"/>
                <a:gd name="T43" fmla="*/ 34 h 59"/>
                <a:gd name="T44" fmla="*/ 23 w 48"/>
                <a:gd name="T45" fmla="*/ 52 h 59"/>
                <a:gd name="T46" fmla="*/ 21 w 48"/>
                <a:gd name="T47" fmla="*/ 46 h 59"/>
                <a:gd name="T48" fmla="*/ 23 w 48"/>
                <a:gd name="T49" fmla="*/ 52 h 59"/>
                <a:gd name="T50" fmla="*/ 22 w 48"/>
                <a:gd name="T51" fmla="*/ 44 h 59"/>
                <a:gd name="T52" fmla="*/ 28 w 48"/>
                <a:gd name="T53" fmla="*/ 43 h 59"/>
                <a:gd name="T54" fmla="*/ 29 w 48"/>
                <a:gd name="T55" fmla="*/ 41 h 59"/>
                <a:gd name="T56" fmla="*/ 26 w 48"/>
                <a:gd name="T57" fmla="*/ 35 h 59"/>
                <a:gd name="T58" fmla="*/ 29 w 48"/>
                <a:gd name="T59" fmla="*/ 41 h 59"/>
                <a:gd name="T60" fmla="*/ 16 w 48"/>
                <a:gd name="T61" fmla="*/ 25 h 59"/>
                <a:gd name="T62" fmla="*/ 41 w 48"/>
                <a:gd name="T63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" h="59">
                  <a:moveTo>
                    <a:pt x="45" y="11"/>
                  </a:move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4" y="0"/>
                    <a:pt x="22" y="1"/>
                    <a:pt x="20" y="4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44"/>
                    <a:pt x="1" y="47"/>
                    <a:pt x="3" y="48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4" y="59"/>
                    <a:pt x="27" y="58"/>
                    <a:pt x="28" y="55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8" y="15"/>
                    <a:pt x="47" y="12"/>
                    <a:pt x="45" y="11"/>
                  </a:cubicBezTo>
                  <a:close/>
                  <a:moveTo>
                    <a:pt x="11" y="45"/>
                  </a:moveTo>
                  <a:cubicBezTo>
                    <a:pt x="7" y="43"/>
                    <a:pt x="7" y="43"/>
                    <a:pt x="7" y="43"/>
                  </a:cubicBezTo>
                  <a:cubicBezTo>
                    <a:pt x="9" y="39"/>
                    <a:pt x="9" y="39"/>
                    <a:pt x="9" y="39"/>
                  </a:cubicBezTo>
                  <a:cubicBezTo>
                    <a:pt x="13" y="42"/>
                    <a:pt x="13" y="42"/>
                    <a:pt x="13" y="42"/>
                  </a:cubicBezTo>
                  <a:lnTo>
                    <a:pt x="11" y="45"/>
                  </a:lnTo>
                  <a:close/>
                  <a:moveTo>
                    <a:pt x="14" y="40"/>
                  </a:moveTo>
                  <a:cubicBezTo>
                    <a:pt x="10" y="38"/>
                    <a:pt x="10" y="38"/>
                    <a:pt x="10" y="38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6" y="36"/>
                    <a:pt x="16" y="36"/>
                    <a:pt x="16" y="36"/>
                  </a:cubicBezTo>
                  <a:lnTo>
                    <a:pt x="14" y="40"/>
                  </a:lnTo>
                  <a:close/>
                  <a:moveTo>
                    <a:pt x="17" y="35"/>
                  </a:moveTo>
                  <a:cubicBezTo>
                    <a:pt x="12" y="32"/>
                    <a:pt x="12" y="32"/>
                    <a:pt x="12" y="32"/>
                  </a:cubicBezTo>
                  <a:cubicBezTo>
                    <a:pt x="14" y="29"/>
                    <a:pt x="14" y="29"/>
                    <a:pt x="14" y="29"/>
                  </a:cubicBezTo>
                  <a:cubicBezTo>
                    <a:pt x="18" y="31"/>
                    <a:pt x="18" y="31"/>
                    <a:pt x="18" y="31"/>
                  </a:cubicBezTo>
                  <a:lnTo>
                    <a:pt x="17" y="35"/>
                  </a:lnTo>
                  <a:close/>
                  <a:moveTo>
                    <a:pt x="17" y="48"/>
                  </a:moveTo>
                  <a:cubicBezTo>
                    <a:pt x="13" y="46"/>
                    <a:pt x="13" y="46"/>
                    <a:pt x="13" y="46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9" y="45"/>
                    <a:pt x="19" y="45"/>
                    <a:pt x="19" y="45"/>
                  </a:cubicBezTo>
                  <a:lnTo>
                    <a:pt x="17" y="48"/>
                  </a:lnTo>
                  <a:close/>
                  <a:moveTo>
                    <a:pt x="20" y="43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22" y="40"/>
                    <a:pt x="22" y="40"/>
                    <a:pt x="22" y="40"/>
                  </a:cubicBezTo>
                  <a:lnTo>
                    <a:pt x="20" y="43"/>
                  </a:lnTo>
                  <a:close/>
                  <a:moveTo>
                    <a:pt x="23" y="38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4" y="34"/>
                    <a:pt x="24" y="34"/>
                    <a:pt x="24" y="34"/>
                  </a:cubicBezTo>
                  <a:lnTo>
                    <a:pt x="23" y="38"/>
                  </a:lnTo>
                  <a:close/>
                  <a:moveTo>
                    <a:pt x="23" y="52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5" y="48"/>
                    <a:pt x="25" y="48"/>
                    <a:pt x="25" y="48"/>
                  </a:cubicBezTo>
                  <a:lnTo>
                    <a:pt x="23" y="52"/>
                  </a:lnTo>
                  <a:close/>
                  <a:moveTo>
                    <a:pt x="26" y="46"/>
                  </a:moveTo>
                  <a:cubicBezTo>
                    <a:pt x="22" y="44"/>
                    <a:pt x="22" y="44"/>
                    <a:pt x="22" y="44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8" y="43"/>
                    <a:pt x="28" y="43"/>
                    <a:pt x="28" y="43"/>
                  </a:cubicBezTo>
                  <a:lnTo>
                    <a:pt x="26" y="46"/>
                  </a:lnTo>
                  <a:close/>
                  <a:moveTo>
                    <a:pt x="29" y="41"/>
                  </a:moveTo>
                  <a:cubicBezTo>
                    <a:pt x="24" y="39"/>
                    <a:pt x="24" y="39"/>
                    <a:pt x="24" y="39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0" y="38"/>
                    <a:pt x="30" y="38"/>
                    <a:pt x="30" y="38"/>
                  </a:cubicBezTo>
                  <a:lnTo>
                    <a:pt x="29" y="41"/>
                  </a:lnTo>
                  <a:close/>
                  <a:moveTo>
                    <a:pt x="33" y="33"/>
                  </a:moveTo>
                  <a:cubicBezTo>
                    <a:pt x="16" y="25"/>
                    <a:pt x="16" y="25"/>
                    <a:pt x="16" y="25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41" y="17"/>
                    <a:pt x="41" y="17"/>
                    <a:pt x="41" y="17"/>
                  </a:cubicBezTo>
                  <a:lnTo>
                    <a:pt x="33" y="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pic>
        <p:nvPicPr>
          <p:cNvPr id="10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87" y="3444603"/>
            <a:ext cx="233449" cy="31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Rectangle à coins arrondis 106"/>
          <p:cNvSpPr/>
          <p:nvPr/>
        </p:nvSpPr>
        <p:spPr>
          <a:xfrm>
            <a:off x="185519" y="1993438"/>
            <a:ext cx="757389" cy="47648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chemeClr val="tx1"/>
                </a:solidFill>
              </a:rPr>
              <a:t>Automotive</a:t>
            </a:r>
            <a:br>
              <a:rPr lang="en-US" sz="800" smtClean="0">
                <a:solidFill>
                  <a:schemeClr val="tx1"/>
                </a:solidFill>
              </a:rPr>
            </a:br>
            <a:r>
              <a:rPr lang="en-US" sz="800" smtClean="0">
                <a:solidFill>
                  <a:schemeClr val="tx1"/>
                </a:solidFill>
              </a:rPr>
              <a:t>Application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08" name="Rectangle à coins arrondis 107"/>
          <p:cNvSpPr/>
          <p:nvPr/>
        </p:nvSpPr>
        <p:spPr>
          <a:xfrm>
            <a:off x="1919543" y="1993438"/>
            <a:ext cx="757389" cy="47648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chemeClr val="tx1"/>
                </a:solidFill>
              </a:rPr>
              <a:t>Energy</a:t>
            </a:r>
            <a:br>
              <a:rPr lang="en-US" sz="800" smtClean="0">
                <a:solidFill>
                  <a:schemeClr val="tx1"/>
                </a:solidFill>
              </a:rPr>
            </a:br>
            <a:r>
              <a:rPr lang="en-US" sz="800" smtClean="0">
                <a:solidFill>
                  <a:schemeClr val="tx1"/>
                </a:solidFill>
              </a:rPr>
              <a:t>Application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09" name="Rectangle à coins arrondis 108"/>
          <p:cNvSpPr/>
          <p:nvPr/>
        </p:nvSpPr>
        <p:spPr>
          <a:xfrm>
            <a:off x="1047548" y="1993438"/>
            <a:ext cx="757389" cy="47648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smtClean="0">
                <a:solidFill>
                  <a:schemeClr val="tx1"/>
                </a:solidFill>
              </a:rPr>
              <a:t>Home</a:t>
            </a:r>
            <a:br>
              <a:rPr lang="en-US" sz="800" smtClean="0">
                <a:solidFill>
                  <a:schemeClr val="tx1"/>
                </a:solidFill>
              </a:rPr>
            </a:br>
            <a:r>
              <a:rPr lang="en-US" sz="800" smtClean="0">
                <a:solidFill>
                  <a:schemeClr val="tx1"/>
                </a:solidFill>
              </a:rPr>
              <a:t>Application</a:t>
            </a:r>
            <a:endParaRPr lang="en-US" sz="800">
              <a:solidFill>
                <a:schemeClr val="tx1"/>
              </a:solidFill>
            </a:endParaRPr>
          </a:p>
        </p:txBody>
      </p:sp>
      <p:cxnSp>
        <p:nvCxnSpPr>
          <p:cNvPr id="110" name="Connecteur droit 13"/>
          <p:cNvCxnSpPr/>
          <p:nvPr/>
        </p:nvCxnSpPr>
        <p:spPr>
          <a:xfrm flipV="1">
            <a:off x="1248485" y="3445678"/>
            <a:ext cx="300109" cy="235820"/>
          </a:xfrm>
          <a:prstGeom prst="line">
            <a:avLst/>
          </a:prstGeom>
          <a:ln w="1905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1" name="Connecteur droit 110"/>
          <p:cNvCxnSpPr/>
          <p:nvPr/>
        </p:nvCxnSpPr>
        <p:spPr>
          <a:xfrm flipH="1">
            <a:off x="1248486" y="2792001"/>
            <a:ext cx="86749" cy="883865"/>
          </a:xfrm>
          <a:prstGeom prst="line">
            <a:avLst/>
          </a:prstGeom>
          <a:ln w="1905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3" name="Connecteur droit 112"/>
          <p:cNvCxnSpPr>
            <a:endCxn id="167" idx="14"/>
          </p:cNvCxnSpPr>
          <p:nvPr/>
        </p:nvCxnSpPr>
        <p:spPr>
          <a:xfrm flipV="1">
            <a:off x="1248485" y="3044314"/>
            <a:ext cx="140856" cy="637184"/>
          </a:xfrm>
          <a:prstGeom prst="line">
            <a:avLst/>
          </a:prstGeom>
          <a:ln w="1905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15" name="Picture 1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161737" y="3599830"/>
            <a:ext cx="173498" cy="1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7" name="Connecteur droit 116"/>
          <p:cNvCxnSpPr/>
          <p:nvPr/>
        </p:nvCxnSpPr>
        <p:spPr>
          <a:xfrm flipH="1">
            <a:off x="2508260" y="3477465"/>
            <a:ext cx="15304" cy="279895"/>
          </a:xfrm>
          <a:prstGeom prst="line">
            <a:avLst/>
          </a:prstGeom>
          <a:ln w="1905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8" name="Connecteur droit 127"/>
          <p:cNvCxnSpPr/>
          <p:nvPr/>
        </p:nvCxnSpPr>
        <p:spPr>
          <a:xfrm flipH="1" flipV="1">
            <a:off x="2063730" y="3479099"/>
            <a:ext cx="444530" cy="269635"/>
          </a:xfrm>
          <a:prstGeom prst="line">
            <a:avLst/>
          </a:prstGeom>
          <a:ln w="1905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9" name="Connecteur droit 128"/>
          <p:cNvCxnSpPr/>
          <p:nvPr/>
        </p:nvCxnSpPr>
        <p:spPr>
          <a:xfrm flipH="1">
            <a:off x="2131214" y="3748734"/>
            <a:ext cx="367546" cy="83510"/>
          </a:xfrm>
          <a:prstGeom prst="line">
            <a:avLst/>
          </a:prstGeom>
          <a:ln w="19050"/>
          <a:effectLst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1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605" y="3590951"/>
            <a:ext cx="233449" cy="312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19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21510" y="3667067"/>
            <a:ext cx="173498" cy="163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7" name="Group 516"/>
          <p:cNvGrpSpPr/>
          <p:nvPr/>
        </p:nvGrpSpPr>
        <p:grpSpPr>
          <a:xfrm>
            <a:off x="253812" y="3410280"/>
            <a:ext cx="270403" cy="129489"/>
            <a:chOff x="3041651" y="6356344"/>
            <a:chExt cx="823912" cy="419100"/>
          </a:xfrm>
          <a:solidFill>
            <a:srgbClr val="C00000"/>
          </a:solidFill>
        </p:grpSpPr>
        <p:sp>
          <p:nvSpPr>
            <p:cNvPr id="165" name="Oval 25"/>
            <p:cNvSpPr>
              <a:spLocks noChangeArrowheads="1"/>
            </p:cNvSpPr>
            <p:nvPr/>
          </p:nvSpPr>
          <p:spPr bwMode="auto">
            <a:xfrm>
              <a:off x="3248025" y="6370638"/>
              <a:ext cx="52387" cy="508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  <p:sp>
          <p:nvSpPr>
            <p:cNvPr id="166" name="Freeform 26"/>
            <p:cNvSpPr>
              <a:spLocks noEditPoints="1"/>
            </p:cNvSpPr>
            <p:nvPr/>
          </p:nvSpPr>
          <p:spPr bwMode="auto">
            <a:xfrm>
              <a:off x="3041651" y="6356344"/>
              <a:ext cx="823912" cy="419100"/>
            </a:xfrm>
            <a:custGeom>
              <a:avLst/>
              <a:gdLst>
                <a:gd name="T0" fmla="*/ 286 w 292"/>
                <a:gd name="T1" fmla="*/ 129 h 148"/>
                <a:gd name="T2" fmla="*/ 196 w 292"/>
                <a:gd name="T3" fmla="*/ 14 h 148"/>
                <a:gd name="T4" fmla="*/ 180 w 292"/>
                <a:gd name="T5" fmla="*/ 0 h 148"/>
                <a:gd name="T6" fmla="*/ 103 w 292"/>
                <a:gd name="T7" fmla="*/ 0 h 148"/>
                <a:gd name="T8" fmla="*/ 108 w 292"/>
                <a:gd name="T9" fmla="*/ 14 h 148"/>
                <a:gd name="T10" fmla="*/ 84 w 292"/>
                <a:gd name="T11" fmla="*/ 38 h 148"/>
                <a:gd name="T12" fmla="*/ 70 w 292"/>
                <a:gd name="T13" fmla="*/ 34 h 148"/>
                <a:gd name="T14" fmla="*/ 5 w 292"/>
                <a:gd name="T15" fmla="*/ 132 h 148"/>
                <a:gd name="T16" fmla="*/ 15 w 292"/>
                <a:gd name="T17" fmla="*/ 148 h 148"/>
                <a:gd name="T18" fmla="*/ 276 w 292"/>
                <a:gd name="T19" fmla="*/ 148 h 148"/>
                <a:gd name="T20" fmla="*/ 286 w 292"/>
                <a:gd name="T21" fmla="*/ 129 h 148"/>
                <a:gd name="T22" fmla="*/ 138 w 292"/>
                <a:gd name="T23" fmla="*/ 1 h 148"/>
                <a:gd name="T24" fmla="*/ 144 w 292"/>
                <a:gd name="T25" fmla="*/ 1 h 148"/>
                <a:gd name="T26" fmla="*/ 152 w 292"/>
                <a:gd name="T27" fmla="*/ 44 h 148"/>
                <a:gd name="T28" fmla="*/ 132 w 292"/>
                <a:gd name="T29" fmla="*/ 44 h 148"/>
                <a:gd name="T30" fmla="*/ 138 w 292"/>
                <a:gd name="T31" fmla="*/ 1 h 148"/>
                <a:gd name="T32" fmla="*/ 113 w 292"/>
                <a:gd name="T33" fmla="*/ 132 h 148"/>
                <a:gd name="T34" fmla="*/ 131 w 292"/>
                <a:gd name="T35" fmla="*/ 63 h 148"/>
                <a:gd name="T36" fmla="*/ 154 w 292"/>
                <a:gd name="T37" fmla="*/ 63 h 148"/>
                <a:gd name="T38" fmla="*/ 175 w 292"/>
                <a:gd name="T39" fmla="*/ 132 h 148"/>
                <a:gd name="T40" fmla="*/ 113 w 292"/>
                <a:gd name="T41" fmla="*/ 1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2" h="148">
                  <a:moveTo>
                    <a:pt x="286" y="129"/>
                  </a:moveTo>
                  <a:cubicBezTo>
                    <a:pt x="196" y="14"/>
                    <a:pt x="196" y="14"/>
                    <a:pt x="196" y="14"/>
                  </a:cubicBezTo>
                  <a:cubicBezTo>
                    <a:pt x="190" y="5"/>
                    <a:pt x="187" y="0"/>
                    <a:pt x="180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06" y="4"/>
                    <a:pt x="108" y="9"/>
                    <a:pt x="108" y="14"/>
                  </a:cubicBezTo>
                  <a:cubicBezTo>
                    <a:pt x="108" y="27"/>
                    <a:pt x="97" y="38"/>
                    <a:pt x="84" y="38"/>
                  </a:cubicBezTo>
                  <a:cubicBezTo>
                    <a:pt x="79" y="38"/>
                    <a:pt x="74" y="36"/>
                    <a:pt x="70" y="34"/>
                  </a:cubicBezTo>
                  <a:cubicBezTo>
                    <a:pt x="5" y="132"/>
                    <a:pt x="5" y="132"/>
                    <a:pt x="5" y="132"/>
                  </a:cubicBezTo>
                  <a:cubicBezTo>
                    <a:pt x="0" y="140"/>
                    <a:pt x="8" y="148"/>
                    <a:pt x="15" y="148"/>
                  </a:cubicBezTo>
                  <a:cubicBezTo>
                    <a:pt x="276" y="148"/>
                    <a:pt x="276" y="148"/>
                    <a:pt x="276" y="148"/>
                  </a:cubicBezTo>
                  <a:cubicBezTo>
                    <a:pt x="284" y="148"/>
                    <a:pt x="292" y="138"/>
                    <a:pt x="286" y="129"/>
                  </a:cubicBezTo>
                  <a:close/>
                  <a:moveTo>
                    <a:pt x="138" y="1"/>
                  </a:moveTo>
                  <a:cubicBezTo>
                    <a:pt x="144" y="1"/>
                    <a:pt x="144" y="1"/>
                    <a:pt x="144" y="1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32" y="44"/>
                    <a:pt x="132" y="44"/>
                    <a:pt x="132" y="44"/>
                  </a:cubicBezTo>
                  <a:lnTo>
                    <a:pt x="138" y="1"/>
                  </a:lnTo>
                  <a:close/>
                  <a:moveTo>
                    <a:pt x="113" y="132"/>
                  </a:moveTo>
                  <a:cubicBezTo>
                    <a:pt x="131" y="63"/>
                    <a:pt x="131" y="63"/>
                    <a:pt x="131" y="6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75" y="132"/>
                    <a:pt x="175" y="132"/>
                    <a:pt x="175" y="132"/>
                  </a:cubicBezTo>
                  <a:lnTo>
                    <a:pt x="113" y="132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  <a:latin typeface="+mn-lt"/>
              </a:endParaRPr>
            </a:p>
          </p:txBody>
        </p:sp>
      </p:grpSp>
      <p:grpSp>
        <p:nvGrpSpPr>
          <p:cNvPr id="141" name="Group 102"/>
          <p:cNvGrpSpPr>
            <a:grpSpLocks/>
          </p:cNvGrpSpPr>
          <p:nvPr/>
        </p:nvGrpSpPr>
        <p:grpSpPr bwMode="auto">
          <a:xfrm>
            <a:off x="613095" y="2914518"/>
            <a:ext cx="298884" cy="132257"/>
            <a:chOff x="-3174" y="2215"/>
            <a:chExt cx="534" cy="251"/>
          </a:xfrm>
          <a:solidFill>
            <a:srgbClr val="00747A"/>
          </a:solidFill>
        </p:grpSpPr>
        <p:sp>
          <p:nvSpPr>
            <p:cNvPr id="160" name="Line 103"/>
            <p:cNvSpPr>
              <a:spLocks noChangeShapeType="1"/>
            </p:cNvSpPr>
            <p:nvPr/>
          </p:nvSpPr>
          <p:spPr bwMode="auto">
            <a:xfrm>
              <a:off x="-2829" y="2308"/>
              <a:ext cx="0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62" name="Line 104"/>
            <p:cNvSpPr>
              <a:spLocks noChangeShapeType="1"/>
            </p:cNvSpPr>
            <p:nvPr/>
          </p:nvSpPr>
          <p:spPr bwMode="auto">
            <a:xfrm>
              <a:off x="-2829" y="2308"/>
              <a:ext cx="0" cy="0"/>
            </a:xfrm>
            <a:prstGeom prst="lin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63" name="Freeform 105"/>
            <p:cNvSpPr>
              <a:spLocks/>
            </p:cNvSpPr>
            <p:nvPr/>
          </p:nvSpPr>
          <p:spPr bwMode="auto">
            <a:xfrm>
              <a:off x="-3174" y="2215"/>
              <a:ext cx="534" cy="251"/>
            </a:xfrm>
            <a:custGeom>
              <a:avLst/>
              <a:gdLst/>
              <a:ahLst/>
              <a:cxnLst>
                <a:cxn ang="0">
                  <a:pos x="219" y="65"/>
                </a:cxn>
                <a:cxn ang="0">
                  <a:pos x="159" y="32"/>
                </a:cxn>
                <a:cxn ang="0">
                  <a:pos x="100" y="6"/>
                </a:cxn>
                <a:cxn ang="0">
                  <a:pos x="30" y="23"/>
                </a:cxn>
                <a:cxn ang="0">
                  <a:pos x="33" y="31"/>
                </a:cxn>
                <a:cxn ang="0">
                  <a:pos x="19" y="45"/>
                </a:cxn>
                <a:cxn ang="0">
                  <a:pos x="11" y="43"/>
                </a:cxn>
                <a:cxn ang="0">
                  <a:pos x="8" y="50"/>
                </a:cxn>
                <a:cxn ang="0">
                  <a:pos x="19" y="93"/>
                </a:cxn>
                <a:cxn ang="0">
                  <a:pos x="21" y="93"/>
                </a:cxn>
                <a:cxn ang="0">
                  <a:pos x="38" y="106"/>
                </a:cxn>
                <a:cxn ang="0">
                  <a:pos x="55" y="93"/>
                </a:cxn>
                <a:cxn ang="0">
                  <a:pos x="161" y="93"/>
                </a:cxn>
                <a:cxn ang="0">
                  <a:pos x="177" y="106"/>
                </a:cxn>
                <a:cxn ang="0">
                  <a:pos x="194" y="93"/>
                </a:cxn>
                <a:cxn ang="0">
                  <a:pos x="219" y="65"/>
                </a:cxn>
              </a:cxnLst>
              <a:rect l="0" t="0" r="r" b="b"/>
              <a:pathLst>
                <a:path w="226" h="106">
                  <a:moveTo>
                    <a:pt x="219" y="65"/>
                  </a:moveTo>
                  <a:cubicBezTo>
                    <a:pt x="213" y="41"/>
                    <a:pt x="174" y="39"/>
                    <a:pt x="159" y="32"/>
                  </a:cubicBezTo>
                  <a:cubicBezTo>
                    <a:pt x="144" y="26"/>
                    <a:pt x="126" y="10"/>
                    <a:pt x="100" y="6"/>
                  </a:cubicBezTo>
                  <a:cubicBezTo>
                    <a:pt x="65" y="0"/>
                    <a:pt x="42" y="12"/>
                    <a:pt x="30" y="23"/>
                  </a:cubicBezTo>
                  <a:cubicBezTo>
                    <a:pt x="32" y="25"/>
                    <a:pt x="33" y="28"/>
                    <a:pt x="33" y="31"/>
                  </a:cubicBezTo>
                  <a:cubicBezTo>
                    <a:pt x="33" y="39"/>
                    <a:pt x="27" y="45"/>
                    <a:pt x="19" y="45"/>
                  </a:cubicBezTo>
                  <a:cubicBezTo>
                    <a:pt x="16" y="45"/>
                    <a:pt x="13" y="44"/>
                    <a:pt x="11" y="43"/>
                  </a:cubicBezTo>
                  <a:cubicBezTo>
                    <a:pt x="10" y="45"/>
                    <a:pt x="9" y="47"/>
                    <a:pt x="8" y="50"/>
                  </a:cubicBezTo>
                  <a:cubicBezTo>
                    <a:pt x="8" y="50"/>
                    <a:pt x="0" y="93"/>
                    <a:pt x="19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3" y="101"/>
                    <a:pt x="30" y="106"/>
                    <a:pt x="38" y="106"/>
                  </a:cubicBezTo>
                  <a:cubicBezTo>
                    <a:pt x="46" y="106"/>
                    <a:pt x="53" y="101"/>
                    <a:pt x="55" y="93"/>
                  </a:cubicBezTo>
                  <a:cubicBezTo>
                    <a:pt x="85" y="93"/>
                    <a:pt x="131" y="93"/>
                    <a:pt x="161" y="93"/>
                  </a:cubicBezTo>
                  <a:cubicBezTo>
                    <a:pt x="163" y="101"/>
                    <a:pt x="169" y="106"/>
                    <a:pt x="177" y="106"/>
                  </a:cubicBezTo>
                  <a:cubicBezTo>
                    <a:pt x="186" y="106"/>
                    <a:pt x="192" y="100"/>
                    <a:pt x="194" y="93"/>
                  </a:cubicBezTo>
                  <a:cubicBezTo>
                    <a:pt x="194" y="93"/>
                    <a:pt x="226" y="93"/>
                    <a:pt x="219" y="65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64" name="Oval 106"/>
            <p:cNvSpPr>
              <a:spLocks noChangeArrowheads="1"/>
            </p:cNvSpPr>
            <p:nvPr/>
          </p:nvSpPr>
          <p:spPr bwMode="auto">
            <a:xfrm>
              <a:off x="-3143" y="2275"/>
              <a:ext cx="26" cy="2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42" name="Group 409"/>
          <p:cNvGrpSpPr/>
          <p:nvPr/>
        </p:nvGrpSpPr>
        <p:grpSpPr>
          <a:xfrm>
            <a:off x="1475138" y="3312845"/>
            <a:ext cx="236463" cy="184185"/>
            <a:chOff x="6646864" y="2246313"/>
            <a:chExt cx="533400" cy="441327"/>
          </a:xfrm>
          <a:solidFill>
            <a:srgbClr val="34B4E4"/>
          </a:solidFill>
        </p:grpSpPr>
        <p:sp>
          <p:nvSpPr>
            <p:cNvPr id="153" name="Freeform 26"/>
            <p:cNvSpPr>
              <a:spLocks noEditPoints="1"/>
            </p:cNvSpPr>
            <p:nvPr/>
          </p:nvSpPr>
          <p:spPr bwMode="auto">
            <a:xfrm>
              <a:off x="6991351" y="2246313"/>
              <a:ext cx="146050" cy="144463"/>
            </a:xfrm>
            <a:custGeom>
              <a:avLst/>
              <a:gdLst>
                <a:gd name="T0" fmla="*/ 48 w 52"/>
                <a:gd name="T1" fmla="*/ 0 h 51"/>
                <a:gd name="T2" fmla="*/ 4 w 52"/>
                <a:gd name="T3" fmla="*/ 0 h 51"/>
                <a:gd name="T4" fmla="*/ 0 w 52"/>
                <a:gd name="T5" fmla="*/ 5 h 51"/>
                <a:gd name="T6" fmla="*/ 0 w 52"/>
                <a:gd name="T7" fmla="*/ 46 h 51"/>
                <a:gd name="T8" fmla="*/ 4 w 52"/>
                <a:gd name="T9" fmla="*/ 51 h 51"/>
                <a:gd name="T10" fmla="*/ 48 w 52"/>
                <a:gd name="T11" fmla="*/ 51 h 51"/>
                <a:gd name="T12" fmla="*/ 52 w 52"/>
                <a:gd name="T13" fmla="*/ 46 h 51"/>
                <a:gd name="T14" fmla="*/ 52 w 52"/>
                <a:gd name="T15" fmla="*/ 5 h 51"/>
                <a:gd name="T16" fmla="*/ 48 w 52"/>
                <a:gd name="T17" fmla="*/ 0 h 51"/>
                <a:gd name="T18" fmla="*/ 23 w 52"/>
                <a:gd name="T19" fmla="*/ 9 h 51"/>
                <a:gd name="T20" fmla="*/ 28 w 52"/>
                <a:gd name="T21" fmla="*/ 9 h 51"/>
                <a:gd name="T22" fmla="*/ 28 w 52"/>
                <a:gd name="T23" fmla="*/ 21 h 51"/>
                <a:gd name="T24" fmla="*/ 23 w 52"/>
                <a:gd name="T25" fmla="*/ 21 h 51"/>
                <a:gd name="T26" fmla="*/ 23 w 52"/>
                <a:gd name="T27" fmla="*/ 9 h 51"/>
                <a:gd name="T28" fmla="*/ 12 w 52"/>
                <a:gd name="T29" fmla="*/ 21 h 51"/>
                <a:gd name="T30" fmla="*/ 7 w 52"/>
                <a:gd name="T31" fmla="*/ 21 h 51"/>
                <a:gd name="T32" fmla="*/ 7 w 52"/>
                <a:gd name="T33" fmla="*/ 9 h 51"/>
                <a:gd name="T34" fmla="*/ 12 w 52"/>
                <a:gd name="T35" fmla="*/ 9 h 51"/>
                <a:gd name="T36" fmla="*/ 12 w 52"/>
                <a:gd name="T37" fmla="*/ 21 h 51"/>
                <a:gd name="T38" fmla="*/ 25 w 52"/>
                <a:gd name="T39" fmla="*/ 46 h 51"/>
                <a:gd name="T40" fmla="*/ 21 w 52"/>
                <a:gd name="T41" fmla="*/ 44 h 51"/>
                <a:gd name="T42" fmla="*/ 37 w 52"/>
                <a:gd name="T43" fmla="*/ 21 h 51"/>
                <a:gd name="T44" fmla="*/ 25 w 52"/>
                <a:gd name="T45" fmla="*/ 46 h 51"/>
                <a:gd name="T46" fmla="*/ 45 w 52"/>
                <a:gd name="T47" fmla="*/ 21 h 51"/>
                <a:gd name="T48" fmla="*/ 39 w 52"/>
                <a:gd name="T49" fmla="*/ 21 h 51"/>
                <a:gd name="T50" fmla="*/ 39 w 52"/>
                <a:gd name="T51" fmla="*/ 9 h 51"/>
                <a:gd name="T52" fmla="*/ 45 w 52"/>
                <a:gd name="T53" fmla="*/ 9 h 51"/>
                <a:gd name="T54" fmla="*/ 45 w 52"/>
                <a:gd name="T55" fmla="*/ 2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2" h="51">
                  <a:moveTo>
                    <a:pt x="48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9"/>
                    <a:pt x="2" y="51"/>
                    <a:pt x="4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50" y="51"/>
                    <a:pt x="52" y="49"/>
                    <a:pt x="52" y="46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52" y="2"/>
                    <a:pt x="50" y="0"/>
                    <a:pt x="48" y="0"/>
                  </a:cubicBezTo>
                  <a:close/>
                  <a:moveTo>
                    <a:pt x="23" y="9"/>
                  </a:moveTo>
                  <a:cubicBezTo>
                    <a:pt x="28" y="9"/>
                    <a:pt x="28" y="9"/>
                    <a:pt x="28" y="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3" y="21"/>
                    <a:pt x="23" y="21"/>
                    <a:pt x="23" y="21"/>
                  </a:cubicBezTo>
                  <a:lnTo>
                    <a:pt x="23" y="9"/>
                  </a:lnTo>
                  <a:close/>
                  <a:moveTo>
                    <a:pt x="12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12" y="9"/>
                    <a:pt x="12" y="9"/>
                    <a:pt x="12" y="9"/>
                  </a:cubicBezTo>
                  <a:lnTo>
                    <a:pt x="12" y="21"/>
                  </a:lnTo>
                  <a:close/>
                  <a:moveTo>
                    <a:pt x="25" y="46"/>
                  </a:moveTo>
                  <a:cubicBezTo>
                    <a:pt x="21" y="44"/>
                    <a:pt x="21" y="44"/>
                    <a:pt x="21" y="44"/>
                  </a:cubicBezTo>
                  <a:cubicBezTo>
                    <a:pt x="37" y="21"/>
                    <a:pt x="37" y="21"/>
                    <a:pt x="37" y="21"/>
                  </a:cubicBezTo>
                  <a:lnTo>
                    <a:pt x="25" y="46"/>
                  </a:lnTo>
                  <a:close/>
                  <a:moveTo>
                    <a:pt x="45" y="21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9" y="9"/>
                    <a:pt x="39" y="9"/>
                    <a:pt x="39" y="9"/>
                  </a:cubicBezTo>
                  <a:cubicBezTo>
                    <a:pt x="45" y="9"/>
                    <a:pt x="45" y="9"/>
                    <a:pt x="45" y="9"/>
                  </a:cubicBezTo>
                  <a:lnTo>
                    <a:pt x="45" y="21"/>
                  </a:ln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58" name="Freeform 27"/>
            <p:cNvSpPr>
              <a:spLocks/>
            </p:cNvSpPr>
            <p:nvPr/>
          </p:nvSpPr>
          <p:spPr bwMode="auto">
            <a:xfrm>
              <a:off x="6767513" y="2314576"/>
              <a:ext cx="53975" cy="53975"/>
            </a:xfrm>
            <a:custGeom>
              <a:avLst/>
              <a:gdLst>
                <a:gd name="T0" fmla="*/ 9 w 19"/>
                <a:gd name="T1" fmla="*/ 18 h 19"/>
                <a:gd name="T2" fmla="*/ 18 w 19"/>
                <a:gd name="T3" fmla="*/ 10 h 19"/>
                <a:gd name="T4" fmla="*/ 10 w 19"/>
                <a:gd name="T5" fmla="*/ 0 h 19"/>
                <a:gd name="T6" fmla="*/ 0 w 19"/>
                <a:gd name="T7" fmla="*/ 9 h 19"/>
                <a:gd name="T8" fmla="*/ 9 w 19"/>
                <a:gd name="T9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9" y="18"/>
                  </a:moveTo>
                  <a:cubicBezTo>
                    <a:pt x="14" y="19"/>
                    <a:pt x="18" y="15"/>
                    <a:pt x="18" y="10"/>
                  </a:cubicBezTo>
                  <a:cubicBezTo>
                    <a:pt x="19" y="5"/>
                    <a:pt x="15" y="1"/>
                    <a:pt x="10" y="0"/>
                  </a:cubicBezTo>
                  <a:cubicBezTo>
                    <a:pt x="5" y="0"/>
                    <a:pt x="1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  <p:sp>
          <p:nvSpPr>
            <p:cNvPr id="159" name="Freeform 28"/>
            <p:cNvSpPr>
              <a:spLocks/>
            </p:cNvSpPr>
            <p:nvPr/>
          </p:nvSpPr>
          <p:spPr bwMode="auto">
            <a:xfrm>
              <a:off x="6646864" y="2260602"/>
              <a:ext cx="533400" cy="427038"/>
            </a:xfrm>
            <a:custGeom>
              <a:avLst/>
              <a:gdLst>
                <a:gd name="T0" fmla="*/ 126 w 189"/>
                <a:gd name="T1" fmla="*/ 53 h 151"/>
                <a:gd name="T2" fmla="*/ 116 w 189"/>
                <a:gd name="T3" fmla="*/ 16 h 151"/>
                <a:gd name="T4" fmla="*/ 98 w 189"/>
                <a:gd name="T5" fmla="*/ 1 h 151"/>
                <a:gd name="T6" fmla="*/ 98 w 189"/>
                <a:gd name="T7" fmla="*/ 1 h 151"/>
                <a:gd name="T8" fmla="*/ 97 w 189"/>
                <a:gd name="T9" fmla="*/ 1 h 151"/>
                <a:gd name="T10" fmla="*/ 92 w 189"/>
                <a:gd name="T11" fmla="*/ 1 h 151"/>
                <a:gd name="T12" fmla="*/ 92 w 189"/>
                <a:gd name="T13" fmla="*/ 1 h 151"/>
                <a:gd name="T14" fmla="*/ 92 w 189"/>
                <a:gd name="T15" fmla="*/ 1 h 151"/>
                <a:gd name="T16" fmla="*/ 73 w 189"/>
                <a:gd name="T17" fmla="*/ 17 h 151"/>
                <a:gd name="T18" fmla="*/ 50 w 189"/>
                <a:gd name="T19" fmla="*/ 52 h 151"/>
                <a:gd name="T20" fmla="*/ 26 w 189"/>
                <a:gd name="T21" fmla="*/ 55 h 151"/>
                <a:gd name="T22" fmla="*/ 2 w 189"/>
                <a:gd name="T23" fmla="*/ 75 h 151"/>
                <a:gd name="T24" fmla="*/ 1 w 189"/>
                <a:gd name="T25" fmla="*/ 82 h 151"/>
                <a:gd name="T26" fmla="*/ 4 w 189"/>
                <a:gd name="T27" fmla="*/ 84 h 151"/>
                <a:gd name="T28" fmla="*/ 5 w 189"/>
                <a:gd name="T29" fmla="*/ 84 h 151"/>
                <a:gd name="T30" fmla="*/ 7 w 189"/>
                <a:gd name="T31" fmla="*/ 84 h 151"/>
                <a:gd name="T32" fmla="*/ 20 w 189"/>
                <a:gd name="T33" fmla="*/ 73 h 151"/>
                <a:gd name="T34" fmla="*/ 24 w 189"/>
                <a:gd name="T35" fmla="*/ 130 h 151"/>
                <a:gd name="T36" fmla="*/ 25 w 189"/>
                <a:gd name="T37" fmla="*/ 131 h 151"/>
                <a:gd name="T38" fmla="*/ 32 w 189"/>
                <a:gd name="T39" fmla="*/ 146 h 151"/>
                <a:gd name="T40" fmla="*/ 42 w 189"/>
                <a:gd name="T41" fmla="*/ 151 h 151"/>
                <a:gd name="T42" fmla="*/ 80 w 189"/>
                <a:gd name="T43" fmla="*/ 151 h 151"/>
                <a:gd name="T44" fmla="*/ 80 w 189"/>
                <a:gd name="T45" fmla="*/ 102 h 151"/>
                <a:gd name="T46" fmla="*/ 106 w 189"/>
                <a:gd name="T47" fmla="*/ 98 h 151"/>
                <a:gd name="T48" fmla="*/ 109 w 189"/>
                <a:gd name="T49" fmla="*/ 151 h 151"/>
                <a:gd name="T50" fmla="*/ 144 w 189"/>
                <a:gd name="T51" fmla="*/ 151 h 151"/>
                <a:gd name="T52" fmla="*/ 147 w 189"/>
                <a:gd name="T53" fmla="*/ 151 h 151"/>
                <a:gd name="T54" fmla="*/ 161 w 189"/>
                <a:gd name="T55" fmla="*/ 142 h 151"/>
                <a:gd name="T56" fmla="*/ 165 w 189"/>
                <a:gd name="T57" fmla="*/ 131 h 151"/>
                <a:gd name="T58" fmla="*/ 165 w 189"/>
                <a:gd name="T59" fmla="*/ 69 h 151"/>
                <a:gd name="T60" fmla="*/ 181 w 189"/>
                <a:gd name="T61" fmla="*/ 83 h 151"/>
                <a:gd name="T62" fmla="*/ 183 w 189"/>
                <a:gd name="T63" fmla="*/ 84 h 151"/>
                <a:gd name="T64" fmla="*/ 185 w 189"/>
                <a:gd name="T65" fmla="*/ 84 h 151"/>
                <a:gd name="T66" fmla="*/ 187 w 189"/>
                <a:gd name="T67" fmla="*/ 83 h 151"/>
                <a:gd name="T68" fmla="*/ 189 w 189"/>
                <a:gd name="T69" fmla="*/ 79 h 151"/>
                <a:gd name="T70" fmla="*/ 165 w 189"/>
                <a:gd name="T71" fmla="*/ 5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9" h="151">
                  <a:moveTo>
                    <a:pt x="161" y="53"/>
                  </a:moveTo>
                  <a:cubicBezTo>
                    <a:pt x="126" y="53"/>
                    <a:pt x="126" y="53"/>
                    <a:pt x="126" y="53"/>
                  </a:cubicBezTo>
                  <a:cubicBezTo>
                    <a:pt x="120" y="53"/>
                    <a:pt x="116" y="48"/>
                    <a:pt x="116" y="42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8" y="1"/>
                    <a:pt x="98" y="1"/>
                    <a:pt x="98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7" y="1"/>
                    <a:pt x="97" y="1"/>
                    <a:pt x="97" y="1"/>
                  </a:cubicBezTo>
                  <a:cubicBezTo>
                    <a:pt x="96" y="0"/>
                    <a:pt x="96" y="0"/>
                    <a:pt x="95" y="0"/>
                  </a:cubicBezTo>
                  <a:cubicBezTo>
                    <a:pt x="94" y="0"/>
                    <a:pt x="93" y="0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91" y="1"/>
                    <a:pt x="91" y="1"/>
                    <a:pt x="91" y="1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5" y="21"/>
                    <a:pt x="76" y="25"/>
                    <a:pt x="76" y="30"/>
                  </a:cubicBezTo>
                  <a:cubicBezTo>
                    <a:pt x="75" y="43"/>
                    <a:pt x="63" y="53"/>
                    <a:pt x="50" y="52"/>
                  </a:cubicBezTo>
                  <a:cubicBezTo>
                    <a:pt x="45" y="52"/>
                    <a:pt x="40" y="50"/>
                    <a:pt x="37" y="47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1" y="76"/>
                    <a:pt x="0" y="78"/>
                    <a:pt x="0" y="79"/>
                  </a:cubicBezTo>
                  <a:cubicBezTo>
                    <a:pt x="0" y="80"/>
                    <a:pt x="1" y="81"/>
                    <a:pt x="1" y="82"/>
                  </a:cubicBezTo>
                  <a:cubicBezTo>
                    <a:pt x="2" y="83"/>
                    <a:pt x="2" y="83"/>
                    <a:pt x="3" y="83"/>
                  </a:cubicBezTo>
                  <a:cubicBezTo>
                    <a:pt x="3" y="84"/>
                    <a:pt x="3" y="84"/>
                    <a:pt x="4" y="84"/>
                  </a:cubicBezTo>
                  <a:cubicBezTo>
                    <a:pt x="4" y="84"/>
                    <a:pt x="4" y="84"/>
                    <a:pt x="5" y="84"/>
                  </a:cubicBezTo>
                  <a:cubicBezTo>
                    <a:pt x="5" y="84"/>
                    <a:pt x="5" y="84"/>
                    <a:pt x="5" y="84"/>
                  </a:cubicBezTo>
                  <a:cubicBezTo>
                    <a:pt x="5" y="84"/>
                    <a:pt x="6" y="84"/>
                    <a:pt x="6" y="84"/>
                  </a:cubicBezTo>
                  <a:cubicBezTo>
                    <a:pt x="6" y="84"/>
                    <a:pt x="6" y="84"/>
                    <a:pt x="7" y="84"/>
                  </a:cubicBezTo>
                  <a:cubicBezTo>
                    <a:pt x="7" y="84"/>
                    <a:pt x="8" y="83"/>
                    <a:pt x="8" y="8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24" y="130"/>
                    <a:pt x="24" y="130"/>
                    <a:pt x="24" y="130"/>
                  </a:cubicBezTo>
                  <a:cubicBezTo>
                    <a:pt x="24" y="130"/>
                    <a:pt x="25" y="131"/>
                    <a:pt x="25" y="131"/>
                  </a:cubicBezTo>
                  <a:cubicBezTo>
                    <a:pt x="25" y="131"/>
                    <a:pt x="25" y="131"/>
                    <a:pt x="25" y="131"/>
                  </a:cubicBezTo>
                  <a:cubicBezTo>
                    <a:pt x="25" y="135"/>
                    <a:pt x="26" y="139"/>
                    <a:pt x="29" y="142"/>
                  </a:cubicBezTo>
                  <a:cubicBezTo>
                    <a:pt x="29" y="144"/>
                    <a:pt x="30" y="145"/>
                    <a:pt x="32" y="146"/>
                  </a:cubicBezTo>
                  <a:cubicBezTo>
                    <a:pt x="35" y="148"/>
                    <a:pt x="38" y="150"/>
                    <a:pt x="42" y="151"/>
                  </a:cubicBezTo>
                  <a:cubicBezTo>
                    <a:pt x="42" y="151"/>
                    <a:pt x="42" y="151"/>
                    <a:pt x="42" y="151"/>
                  </a:cubicBezTo>
                  <a:cubicBezTo>
                    <a:pt x="43" y="151"/>
                    <a:pt x="44" y="151"/>
                    <a:pt x="45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0" y="151"/>
                    <a:pt x="80" y="151"/>
                    <a:pt x="80" y="151"/>
                  </a:cubicBezTo>
                  <a:cubicBezTo>
                    <a:pt x="80" y="102"/>
                    <a:pt x="80" y="102"/>
                    <a:pt x="80" y="102"/>
                  </a:cubicBezTo>
                  <a:cubicBezTo>
                    <a:pt x="80" y="100"/>
                    <a:pt x="82" y="98"/>
                    <a:pt x="84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8" y="98"/>
                    <a:pt x="109" y="100"/>
                    <a:pt x="109" y="102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09" y="151"/>
                    <a:pt x="109" y="151"/>
                    <a:pt x="109" y="151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5" y="151"/>
                    <a:pt x="146" y="151"/>
                    <a:pt x="147" y="151"/>
                  </a:cubicBezTo>
                  <a:cubicBezTo>
                    <a:pt x="147" y="151"/>
                    <a:pt x="147" y="151"/>
                    <a:pt x="147" y="151"/>
                  </a:cubicBezTo>
                  <a:cubicBezTo>
                    <a:pt x="151" y="150"/>
                    <a:pt x="155" y="148"/>
                    <a:pt x="158" y="146"/>
                  </a:cubicBezTo>
                  <a:cubicBezTo>
                    <a:pt x="159" y="145"/>
                    <a:pt x="160" y="144"/>
                    <a:pt x="161" y="142"/>
                  </a:cubicBezTo>
                  <a:cubicBezTo>
                    <a:pt x="163" y="139"/>
                    <a:pt x="165" y="135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0"/>
                    <a:pt x="165" y="130"/>
                  </a:cubicBezTo>
                  <a:cubicBezTo>
                    <a:pt x="165" y="69"/>
                    <a:pt x="165" y="69"/>
                    <a:pt x="165" y="69"/>
                  </a:cubicBezTo>
                  <a:cubicBezTo>
                    <a:pt x="170" y="73"/>
                    <a:pt x="170" y="73"/>
                    <a:pt x="170" y="73"/>
                  </a:cubicBezTo>
                  <a:cubicBezTo>
                    <a:pt x="181" y="83"/>
                    <a:pt x="181" y="83"/>
                    <a:pt x="181" y="83"/>
                  </a:cubicBezTo>
                  <a:cubicBezTo>
                    <a:pt x="182" y="83"/>
                    <a:pt x="182" y="84"/>
                    <a:pt x="183" y="84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4" y="84"/>
                    <a:pt x="184" y="84"/>
                    <a:pt x="184" y="84"/>
                  </a:cubicBezTo>
                  <a:cubicBezTo>
                    <a:pt x="184" y="84"/>
                    <a:pt x="185" y="84"/>
                    <a:pt x="185" y="84"/>
                  </a:cubicBezTo>
                  <a:cubicBezTo>
                    <a:pt x="185" y="84"/>
                    <a:pt x="185" y="84"/>
                    <a:pt x="186" y="84"/>
                  </a:cubicBezTo>
                  <a:cubicBezTo>
                    <a:pt x="186" y="84"/>
                    <a:pt x="186" y="84"/>
                    <a:pt x="187" y="83"/>
                  </a:cubicBezTo>
                  <a:cubicBezTo>
                    <a:pt x="187" y="83"/>
                    <a:pt x="188" y="83"/>
                    <a:pt x="188" y="82"/>
                  </a:cubicBezTo>
                  <a:cubicBezTo>
                    <a:pt x="189" y="81"/>
                    <a:pt x="189" y="80"/>
                    <a:pt x="189" y="79"/>
                  </a:cubicBezTo>
                  <a:cubicBezTo>
                    <a:pt x="189" y="78"/>
                    <a:pt x="189" y="76"/>
                    <a:pt x="188" y="75"/>
                  </a:cubicBezTo>
                  <a:cubicBezTo>
                    <a:pt x="165" y="57"/>
                    <a:pt x="165" y="57"/>
                    <a:pt x="165" y="57"/>
                  </a:cubicBezTo>
                  <a:lnTo>
                    <a:pt x="161" y="53"/>
                  </a:ln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800">
                <a:solidFill>
                  <a:schemeClr val="tx1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43" name="Group 501"/>
          <p:cNvGrpSpPr/>
          <p:nvPr/>
        </p:nvGrpSpPr>
        <p:grpSpPr>
          <a:xfrm>
            <a:off x="2395394" y="3291544"/>
            <a:ext cx="283548" cy="185920"/>
            <a:chOff x="3790950" y="4365625"/>
            <a:chExt cx="904875" cy="630238"/>
          </a:xfrm>
          <a:solidFill>
            <a:srgbClr val="A88000"/>
          </a:solidFill>
        </p:grpSpPr>
        <p:sp>
          <p:nvSpPr>
            <p:cNvPr id="147" name="Freeform 5"/>
            <p:cNvSpPr>
              <a:spLocks/>
            </p:cNvSpPr>
            <p:nvPr/>
          </p:nvSpPr>
          <p:spPr bwMode="auto">
            <a:xfrm>
              <a:off x="3790950" y="4648200"/>
              <a:ext cx="60325" cy="57150"/>
            </a:xfrm>
            <a:custGeom>
              <a:avLst/>
              <a:gdLst>
                <a:gd name="T0" fmla="*/ 5 w 21"/>
                <a:gd name="T1" fmla="*/ 17 h 20"/>
                <a:gd name="T2" fmla="*/ 18 w 21"/>
                <a:gd name="T3" fmla="*/ 15 h 20"/>
                <a:gd name="T4" fmla="*/ 16 w 21"/>
                <a:gd name="T5" fmla="*/ 3 h 20"/>
                <a:gd name="T6" fmla="*/ 3 w 21"/>
                <a:gd name="T7" fmla="*/ 4 h 20"/>
                <a:gd name="T8" fmla="*/ 5 w 21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5" y="17"/>
                  </a:moveTo>
                  <a:cubicBezTo>
                    <a:pt x="9" y="20"/>
                    <a:pt x="15" y="19"/>
                    <a:pt x="18" y="15"/>
                  </a:cubicBezTo>
                  <a:cubicBezTo>
                    <a:pt x="21" y="11"/>
                    <a:pt x="20" y="5"/>
                    <a:pt x="16" y="3"/>
                  </a:cubicBezTo>
                  <a:cubicBezTo>
                    <a:pt x="12" y="0"/>
                    <a:pt x="6" y="0"/>
                    <a:pt x="3" y="4"/>
                  </a:cubicBezTo>
                  <a:cubicBezTo>
                    <a:pt x="0" y="9"/>
                    <a:pt x="1" y="14"/>
                    <a:pt x="5" y="17"/>
                  </a:cubicBez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800" kern="0">
                <a:solidFill>
                  <a:schemeClr val="tx1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148" name="Rectangle 6"/>
            <p:cNvSpPr>
              <a:spLocks noChangeArrowheads="1"/>
            </p:cNvSpPr>
            <p:nvPr/>
          </p:nvSpPr>
          <p:spPr bwMode="auto">
            <a:xfrm>
              <a:off x="3870325" y="4764088"/>
              <a:ext cx="119063" cy="174625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800" kern="0">
                <a:solidFill>
                  <a:schemeClr val="tx1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149" name="Freeform 7"/>
            <p:cNvSpPr>
              <a:spLocks noEditPoints="1"/>
            </p:cNvSpPr>
            <p:nvPr/>
          </p:nvSpPr>
          <p:spPr bwMode="auto">
            <a:xfrm>
              <a:off x="3797300" y="4365625"/>
              <a:ext cx="898525" cy="630238"/>
            </a:xfrm>
            <a:custGeom>
              <a:avLst/>
              <a:gdLst>
                <a:gd name="T0" fmla="*/ 312 w 318"/>
                <a:gd name="T1" fmla="*/ 76 h 223"/>
                <a:gd name="T2" fmla="*/ 300 w 318"/>
                <a:gd name="T3" fmla="*/ 95 h 223"/>
                <a:gd name="T4" fmla="*/ 294 w 318"/>
                <a:gd name="T5" fmla="*/ 111 h 223"/>
                <a:gd name="T6" fmla="*/ 274 w 318"/>
                <a:gd name="T7" fmla="*/ 131 h 223"/>
                <a:gd name="T8" fmla="*/ 267 w 318"/>
                <a:gd name="T9" fmla="*/ 8 h 223"/>
                <a:gd name="T10" fmla="*/ 214 w 318"/>
                <a:gd name="T11" fmla="*/ 3 h 223"/>
                <a:gd name="T12" fmla="*/ 119 w 318"/>
                <a:gd name="T13" fmla="*/ 0 h 223"/>
                <a:gd name="T14" fmla="*/ 70 w 318"/>
                <a:gd name="T15" fmla="*/ 3 h 223"/>
                <a:gd name="T16" fmla="*/ 30 w 318"/>
                <a:gd name="T17" fmla="*/ 102 h 223"/>
                <a:gd name="T18" fmla="*/ 9 w 318"/>
                <a:gd name="T19" fmla="*/ 223 h 223"/>
                <a:gd name="T20" fmla="*/ 214 w 318"/>
                <a:gd name="T21" fmla="*/ 171 h 223"/>
                <a:gd name="T22" fmla="*/ 221 w 318"/>
                <a:gd name="T23" fmla="*/ 207 h 223"/>
                <a:gd name="T24" fmla="*/ 308 w 318"/>
                <a:gd name="T25" fmla="*/ 223 h 223"/>
                <a:gd name="T26" fmla="*/ 296 w 318"/>
                <a:gd name="T27" fmla="*/ 131 h 223"/>
                <a:gd name="T28" fmla="*/ 304 w 318"/>
                <a:gd name="T29" fmla="*/ 110 h 223"/>
                <a:gd name="T30" fmla="*/ 317 w 318"/>
                <a:gd name="T31" fmla="*/ 101 h 223"/>
                <a:gd name="T32" fmla="*/ 206 w 318"/>
                <a:gd name="T33" fmla="*/ 15 h 223"/>
                <a:gd name="T34" fmla="*/ 203 w 318"/>
                <a:gd name="T35" fmla="*/ 55 h 223"/>
                <a:gd name="T36" fmla="*/ 172 w 318"/>
                <a:gd name="T37" fmla="*/ 20 h 223"/>
                <a:gd name="T38" fmla="*/ 149 w 318"/>
                <a:gd name="T39" fmla="*/ 36 h 223"/>
                <a:gd name="T40" fmla="*/ 157 w 318"/>
                <a:gd name="T41" fmla="*/ 55 h 223"/>
                <a:gd name="T42" fmla="*/ 159 w 318"/>
                <a:gd name="T43" fmla="*/ 15 h 223"/>
                <a:gd name="T44" fmla="*/ 123 w 318"/>
                <a:gd name="T45" fmla="*/ 55 h 223"/>
                <a:gd name="T46" fmla="*/ 76 w 318"/>
                <a:gd name="T47" fmla="*/ 62 h 223"/>
                <a:gd name="T48" fmla="*/ 110 w 318"/>
                <a:gd name="T49" fmla="*/ 55 h 223"/>
                <a:gd name="T50" fmla="*/ 98 w 318"/>
                <a:gd name="T51" fmla="*/ 81 h 223"/>
                <a:gd name="T52" fmla="*/ 116 w 318"/>
                <a:gd name="T53" fmla="*/ 51 h 223"/>
                <a:gd name="T54" fmla="*/ 76 w 318"/>
                <a:gd name="T55" fmla="*/ 15 h 223"/>
                <a:gd name="T56" fmla="*/ 70 w 318"/>
                <a:gd name="T57" fmla="*/ 50 h 223"/>
                <a:gd name="T58" fmla="*/ 70 w 318"/>
                <a:gd name="T59" fmla="*/ 97 h 223"/>
                <a:gd name="T60" fmla="*/ 19 w 318"/>
                <a:gd name="T61" fmla="*/ 134 h 223"/>
                <a:gd name="T62" fmla="*/ 111 w 318"/>
                <a:gd name="T63" fmla="*/ 102 h 223"/>
                <a:gd name="T64" fmla="*/ 90 w 318"/>
                <a:gd name="T65" fmla="*/ 210 h 223"/>
                <a:gd name="T66" fmla="*/ 214 w 318"/>
                <a:gd name="T67" fmla="*/ 164 h 223"/>
                <a:gd name="T68" fmla="*/ 214 w 318"/>
                <a:gd name="T69" fmla="*/ 164 h 223"/>
                <a:gd name="T70" fmla="*/ 214 w 318"/>
                <a:gd name="T71" fmla="*/ 141 h 223"/>
                <a:gd name="T72" fmla="*/ 164 w 318"/>
                <a:gd name="T73" fmla="*/ 112 h 223"/>
                <a:gd name="T74" fmla="*/ 214 w 318"/>
                <a:gd name="T75" fmla="*/ 62 h 223"/>
                <a:gd name="T76" fmla="*/ 195 w 318"/>
                <a:gd name="T77" fmla="*/ 36 h 223"/>
                <a:gd name="T78" fmla="*/ 243 w 318"/>
                <a:gd name="T79" fmla="*/ 30 h 223"/>
                <a:gd name="T80" fmla="*/ 227 w 318"/>
                <a:gd name="T81" fmla="*/ 62 h 223"/>
                <a:gd name="T82" fmla="*/ 263 w 318"/>
                <a:gd name="T83" fmla="*/ 104 h 223"/>
                <a:gd name="T84" fmla="*/ 244 w 318"/>
                <a:gd name="T85" fmla="*/ 39 h 223"/>
                <a:gd name="T86" fmla="*/ 239 w 318"/>
                <a:gd name="T87" fmla="*/ 34 h 223"/>
                <a:gd name="T88" fmla="*/ 239 w 318"/>
                <a:gd name="T89" fmla="*/ 81 h 223"/>
                <a:gd name="T90" fmla="*/ 239 w 318"/>
                <a:gd name="T91" fmla="*/ 129 h 223"/>
                <a:gd name="T92" fmla="*/ 225 w 318"/>
                <a:gd name="T93" fmla="*/ 200 h 223"/>
                <a:gd name="T94" fmla="*/ 221 w 318"/>
                <a:gd name="T95" fmla="*/ 194 h 223"/>
                <a:gd name="T96" fmla="*/ 227 w 318"/>
                <a:gd name="T97" fmla="*/ 159 h 223"/>
                <a:gd name="T98" fmla="*/ 239 w 318"/>
                <a:gd name="T99" fmla="*/ 152 h 223"/>
                <a:gd name="T100" fmla="*/ 243 w 318"/>
                <a:gd name="T101" fmla="*/ 125 h 223"/>
                <a:gd name="T102" fmla="*/ 267 w 318"/>
                <a:gd name="T103" fmla="*/ 131 h 223"/>
                <a:gd name="T104" fmla="*/ 267 w 318"/>
                <a:gd name="T105" fmla="*/ 113 h 223"/>
                <a:gd name="T106" fmla="*/ 267 w 318"/>
                <a:gd name="T107" fmla="*/ 64 h 223"/>
                <a:gd name="T108" fmla="*/ 267 w 318"/>
                <a:gd name="T109" fmla="*/ 17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8" h="223">
                  <a:moveTo>
                    <a:pt x="317" y="101"/>
                  </a:moveTo>
                  <a:cubicBezTo>
                    <a:pt x="318" y="98"/>
                    <a:pt x="316" y="93"/>
                    <a:pt x="311" y="90"/>
                  </a:cubicBezTo>
                  <a:cubicBezTo>
                    <a:pt x="315" y="81"/>
                    <a:pt x="315" y="81"/>
                    <a:pt x="315" y="81"/>
                  </a:cubicBezTo>
                  <a:cubicBezTo>
                    <a:pt x="316" y="78"/>
                    <a:pt x="312" y="76"/>
                    <a:pt x="312" y="76"/>
                  </a:cubicBezTo>
                  <a:cubicBezTo>
                    <a:pt x="309" y="75"/>
                    <a:pt x="307" y="78"/>
                    <a:pt x="307" y="78"/>
                  </a:cubicBezTo>
                  <a:cubicBezTo>
                    <a:pt x="303" y="87"/>
                    <a:pt x="303" y="87"/>
                    <a:pt x="303" y="87"/>
                  </a:cubicBezTo>
                  <a:cubicBezTo>
                    <a:pt x="298" y="86"/>
                    <a:pt x="293" y="88"/>
                    <a:pt x="291" y="92"/>
                  </a:cubicBezTo>
                  <a:cubicBezTo>
                    <a:pt x="300" y="95"/>
                    <a:pt x="300" y="95"/>
                    <a:pt x="300" y="95"/>
                  </a:cubicBezTo>
                  <a:cubicBezTo>
                    <a:pt x="299" y="99"/>
                    <a:pt x="299" y="99"/>
                    <a:pt x="299" y="99"/>
                  </a:cubicBezTo>
                  <a:cubicBezTo>
                    <a:pt x="293" y="98"/>
                    <a:pt x="288" y="100"/>
                    <a:pt x="287" y="104"/>
                  </a:cubicBezTo>
                  <a:cubicBezTo>
                    <a:pt x="296" y="107"/>
                    <a:pt x="296" y="107"/>
                    <a:pt x="296" y="107"/>
                  </a:cubicBezTo>
                  <a:cubicBezTo>
                    <a:pt x="294" y="111"/>
                    <a:pt x="294" y="111"/>
                    <a:pt x="294" y="111"/>
                  </a:cubicBezTo>
                  <a:cubicBezTo>
                    <a:pt x="289" y="110"/>
                    <a:pt x="284" y="112"/>
                    <a:pt x="282" y="116"/>
                  </a:cubicBezTo>
                  <a:cubicBezTo>
                    <a:pt x="291" y="119"/>
                    <a:pt x="291" y="119"/>
                    <a:pt x="291" y="119"/>
                  </a:cubicBezTo>
                  <a:cubicBezTo>
                    <a:pt x="287" y="131"/>
                    <a:pt x="287" y="131"/>
                    <a:pt x="287" y="131"/>
                  </a:cubicBezTo>
                  <a:cubicBezTo>
                    <a:pt x="274" y="131"/>
                    <a:pt x="274" y="131"/>
                    <a:pt x="274" y="131"/>
                  </a:cubicBezTo>
                  <a:cubicBezTo>
                    <a:pt x="274" y="3"/>
                    <a:pt x="274" y="3"/>
                    <a:pt x="274" y="3"/>
                  </a:cubicBezTo>
                  <a:cubicBezTo>
                    <a:pt x="274" y="1"/>
                    <a:pt x="272" y="0"/>
                    <a:pt x="270" y="0"/>
                  </a:cubicBezTo>
                  <a:cubicBezTo>
                    <a:pt x="268" y="0"/>
                    <a:pt x="267" y="1"/>
                    <a:pt x="267" y="3"/>
                  </a:cubicBezTo>
                  <a:cubicBezTo>
                    <a:pt x="267" y="8"/>
                    <a:pt x="267" y="8"/>
                    <a:pt x="267" y="8"/>
                  </a:cubicBezTo>
                  <a:cubicBezTo>
                    <a:pt x="221" y="8"/>
                    <a:pt x="221" y="8"/>
                    <a:pt x="221" y="8"/>
                  </a:cubicBezTo>
                  <a:cubicBezTo>
                    <a:pt x="221" y="3"/>
                    <a:pt x="221" y="3"/>
                    <a:pt x="221" y="3"/>
                  </a:cubicBezTo>
                  <a:cubicBezTo>
                    <a:pt x="221" y="1"/>
                    <a:pt x="219" y="0"/>
                    <a:pt x="218" y="0"/>
                  </a:cubicBezTo>
                  <a:cubicBezTo>
                    <a:pt x="216" y="0"/>
                    <a:pt x="214" y="1"/>
                    <a:pt x="214" y="3"/>
                  </a:cubicBezTo>
                  <a:cubicBezTo>
                    <a:pt x="214" y="8"/>
                    <a:pt x="214" y="8"/>
                    <a:pt x="214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1"/>
                    <a:pt x="121" y="0"/>
                    <a:pt x="119" y="0"/>
                  </a:cubicBezTo>
                  <a:cubicBezTo>
                    <a:pt x="118" y="0"/>
                    <a:pt x="116" y="1"/>
                    <a:pt x="116" y="3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65" y="0"/>
                    <a:pt x="63" y="1"/>
                    <a:pt x="63" y="3"/>
                  </a:cubicBezTo>
                  <a:cubicBezTo>
                    <a:pt x="63" y="102"/>
                    <a:pt x="63" y="102"/>
                    <a:pt x="63" y="102"/>
                  </a:cubicBezTo>
                  <a:cubicBezTo>
                    <a:pt x="30" y="102"/>
                    <a:pt x="30" y="102"/>
                    <a:pt x="30" y="102"/>
                  </a:cubicBezTo>
                  <a:cubicBezTo>
                    <a:pt x="32" y="109"/>
                    <a:pt x="31" y="117"/>
                    <a:pt x="26" y="123"/>
                  </a:cubicBezTo>
                  <a:cubicBezTo>
                    <a:pt x="20" y="131"/>
                    <a:pt x="10" y="134"/>
                    <a:pt x="0" y="132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219"/>
                    <a:pt x="4" y="223"/>
                    <a:pt x="9" y="223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60" y="223"/>
                    <a:pt x="164" y="219"/>
                    <a:pt x="164" y="213"/>
                  </a:cubicBezTo>
                  <a:cubicBezTo>
                    <a:pt x="164" y="165"/>
                    <a:pt x="164" y="165"/>
                    <a:pt x="164" y="165"/>
                  </a:cubicBezTo>
                  <a:cubicBezTo>
                    <a:pt x="214" y="171"/>
                    <a:pt x="214" y="171"/>
                    <a:pt x="214" y="171"/>
                  </a:cubicBezTo>
                  <a:cubicBezTo>
                    <a:pt x="214" y="218"/>
                    <a:pt x="214" y="218"/>
                    <a:pt x="214" y="218"/>
                  </a:cubicBezTo>
                  <a:cubicBezTo>
                    <a:pt x="214" y="220"/>
                    <a:pt x="216" y="221"/>
                    <a:pt x="218" y="221"/>
                  </a:cubicBezTo>
                  <a:cubicBezTo>
                    <a:pt x="219" y="221"/>
                    <a:pt x="221" y="220"/>
                    <a:pt x="221" y="218"/>
                  </a:cubicBezTo>
                  <a:cubicBezTo>
                    <a:pt x="221" y="207"/>
                    <a:pt x="221" y="207"/>
                    <a:pt x="221" y="207"/>
                  </a:cubicBezTo>
                  <a:cubicBezTo>
                    <a:pt x="239" y="207"/>
                    <a:pt x="239" y="207"/>
                    <a:pt x="239" y="207"/>
                  </a:cubicBezTo>
                  <a:cubicBezTo>
                    <a:pt x="239" y="213"/>
                    <a:pt x="239" y="213"/>
                    <a:pt x="239" y="213"/>
                  </a:cubicBezTo>
                  <a:cubicBezTo>
                    <a:pt x="239" y="219"/>
                    <a:pt x="242" y="223"/>
                    <a:pt x="247" y="223"/>
                  </a:cubicBezTo>
                  <a:cubicBezTo>
                    <a:pt x="308" y="223"/>
                    <a:pt x="308" y="223"/>
                    <a:pt x="308" y="223"/>
                  </a:cubicBezTo>
                  <a:cubicBezTo>
                    <a:pt x="313" y="223"/>
                    <a:pt x="316" y="219"/>
                    <a:pt x="316" y="213"/>
                  </a:cubicBezTo>
                  <a:cubicBezTo>
                    <a:pt x="316" y="141"/>
                    <a:pt x="316" y="141"/>
                    <a:pt x="316" y="141"/>
                  </a:cubicBezTo>
                  <a:cubicBezTo>
                    <a:pt x="316" y="135"/>
                    <a:pt x="313" y="131"/>
                    <a:pt x="308" y="131"/>
                  </a:cubicBezTo>
                  <a:cubicBezTo>
                    <a:pt x="296" y="131"/>
                    <a:pt x="296" y="131"/>
                    <a:pt x="296" y="131"/>
                  </a:cubicBezTo>
                  <a:cubicBezTo>
                    <a:pt x="299" y="122"/>
                    <a:pt x="299" y="122"/>
                    <a:pt x="299" y="122"/>
                  </a:cubicBezTo>
                  <a:cubicBezTo>
                    <a:pt x="308" y="125"/>
                    <a:pt x="308" y="125"/>
                    <a:pt x="308" y="125"/>
                  </a:cubicBezTo>
                  <a:cubicBezTo>
                    <a:pt x="309" y="121"/>
                    <a:pt x="307" y="117"/>
                    <a:pt x="302" y="114"/>
                  </a:cubicBezTo>
                  <a:cubicBezTo>
                    <a:pt x="304" y="110"/>
                    <a:pt x="304" y="110"/>
                    <a:pt x="304" y="110"/>
                  </a:cubicBezTo>
                  <a:cubicBezTo>
                    <a:pt x="312" y="113"/>
                    <a:pt x="312" y="113"/>
                    <a:pt x="312" y="113"/>
                  </a:cubicBezTo>
                  <a:cubicBezTo>
                    <a:pt x="314" y="109"/>
                    <a:pt x="311" y="105"/>
                    <a:pt x="307" y="102"/>
                  </a:cubicBezTo>
                  <a:cubicBezTo>
                    <a:pt x="308" y="98"/>
                    <a:pt x="308" y="98"/>
                    <a:pt x="308" y="98"/>
                  </a:cubicBezTo>
                  <a:lnTo>
                    <a:pt x="317" y="101"/>
                  </a:lnTo>
                  <a:close/>
                  <a:moveTo>
                    <a:pt x="206" y="15"/>
                  </a:moveTo>
                  <a:cubicBezTo>
                    <a:pt x="191" y="31"/>
                    <a:pt x="191" y="31"/>
                    <a:pt x="191" y="31"/>
                  </a:cubicBezTo>
                  <a:cubicBezTo>
                    <a:pt x="176" y="15"/>
                    <a:pt x="176" y="15"/>
                    <a:pt x="176" y="15"/>
                  </a:cubicBezTo>
                  <a:lnTo>
                    <a:pt x="206" y="15"/>
                  </a:lnTo>
                  <a:close/>
                  <a:moveTo>
                    <a:pt x="203" y="55"/>
                  </a:moveTo>
                  <a:cubicBezTo>
                    <a:pt x="177" y="55"/>
                    <a:pt x="177" y="55"/>
                    <a:pt x="177" y="55"/>
                  </a:cubicBezTo>
                  <a:cubicBezTo>
                    <a:pt x="191" y="41"/>
                    <a:pt x="191" y="41"/>
                    <a:pt x="191" y="41"/>
                  </a:cubicBezTo>
                  <a:lnTo>
                    <a:pt x="203" y="55"/>
                  </a:lnTo>
                  <a:close/>
                  <a:moveTo>
                    <a:pt x="172" y="20"/>
                  </a:moveTo>
                  <a:cubicBezTo>
                    <a:pt x="187" y="37"/>
                    <a:pt x="187" y="37"/>
                    <a:pt x="187" y="37"/>
                  </a:cubicBezTo>
                  <a:cubicBezTo>
                    <a:pt x="172" y="53"/>
                    <a:pt x="172" y="53"/>
                    <a:pt x="172" y="53"/>
                  </a:cubicBezTo>
                  <a:lnTo>
                    <a:pt x="172" y="20"/>
                  </a:lnTo>
                  <a:close/>
                  <a:moveTo>
                    <a:pt x="149" y="36"/>
                  </a:moveTo>
                  <a:cubicBezTo>
                    <a:pt x="165" y="19"/>
                    <a:pt x="165" y="19"/>
                    <a:pt x="165" y="19"/>
                  </a:cubicBezTo>
                  <a:cubicBezTo>
                    <a:pt x="165" y="53"/>
                    <a:pt x="165" y="53"/>
                    <a:pt x="165" y="53"/>
                  </a:cubicBezTo>
                  <a:lnTo>
                    <a:pt x="149" y="36"/>
                  </a:lnTo>
                  <a:close/>
                  <a:moveTo>
                    <a:pt x="157" y="55"/>
                  </a:moveTo>
                  <a:cubicBezTo>
                    <a:pt x="131" y="55"/>
                    <a:pt x="131" y="55"/>
                    <a:pt x="131" y="55"/>
                  </a:cubicBezTo>
                  <a:cubicBezTo>
                    <a:pt x="144" y="41"/>
                    <a:pt x="144" y="41"/>
                    <a:pt x="144" y="41"/>
                  </a:cubicBezTo>
                  <a:lnTo>
                    <a:pt x="157" y="55"/>
                  </a:lnTo>
                  <a:close/>
                  <a:moveTo>
                    <a:pt x="159" y="15"/>
                  </a:moveTo>
                  <a:cubicBezTo>
                    <a:pt x="145" y="31"/>
                    <a:pt x="145" y="31"/>
                    <a:pt x="145" y="31"/>
                  </a:cubicBezTo>
                  <a:cubicBezTo>
                    <a:pt x="130" y="15"/>
                    <a:pt x="130" y="15"/>
                    <a:pt x="130" y="15"/>
                  </a:cubicBezTo>
                  <a:lnTo>
                    <a:pt x="159" y="15"/>
                  </a:lnTo>
                  <a:close/>
                  <a:moveTo>
                    <a:pt x="123" y="18"/>
                  </a:moveTo>
                  <a:cubicBezTo>
                    <a:pt x="140" y="37"/>
                    <a:pt x="140" y="37"/>
                    <a:pt x="140" y="37"/>
                  </a:cubicBezTo>
                  <a:cubicBezTo>
                    <a:pt x="123" y="55"/>
                    <a:pt x="123" y="55"/>
                    <a:pt x="123" y="55"/>
                  </a:cubicBezTo>
                  <a:cubicBezTo>
                    <a:pt x="123" y="55"/>
                    <a:pt x="123" y="55"/>
                    <a:pt x="123" y="55"/>
                  </a:cubicBezTo>
                  <a:lnTo>
                    <a:pt x="123" y="18"/>
                  </a:lnTo>
                  <a:close/>
                  <a:moveTo>
                    <a:pt x="109" y="62"/>
                  </a:moveTo>
                  <a:cubicBezTo>
                    <a:pt x="92" y="77"/>
                    <a:pt x="92" y="77"/>
                    <a:pt x="92" y="77"/>
                  </a:cubicBezTo>
                  <a:cubicBezTo>
                    <a:pt x="76" y="62"/>
                    <a:pt x="76" y="62"/>
                    <a:pt x="76" y="62"/>
                  </a:cubicBezTo>
                  <a:lnTo>
                    <a:pt x="109" y="62"/>
                  </a:lnTo>
                  <a:close/>
                  <a:moveTo>
                    <a:pt x="76" y="55"/>
                  </a:moveTo>
                  <a:cubicBezTo>
                    <a:pt x="93" y="39"/>
                    <a:pt x="93" y="39"/>
                    <a:pt x="93" y="39"/>
                  </a:cubicBezTo>
                  <a:cubicBezTo>
                    <a:pt x="110" y="55"/>
                    <a:pt x="110" y="55"/>
                    <a:pt x="110" y="55"/>
                  </a:cubicBezTo>
                  <a:lnTo>
                    <a:pt x="76" y="55"/>
                  </a:lnTo>
                  <a:close/>
                  <a:moveTo>
                    <a:pt x="116" y="64"/>
                  </a:moveTo>
                  <a:cubicBezTo>
                    <a:pt x="116" y="98"/>
                    <a:pt x="116" y="98"/>
                    <a:pt x="116" y="98"/>
                  </a:cubicBezTo>
                  <a:cubicBezTo>
                    <a:pt x="98" y="81"/>
                    <a:pt x="98" y="81"/>
                    <a:pt x="98" y="81"/>
                  </a:cubicBezTo>
                  <a:lnTo>
                    <a:pt x="116" y="64"/>
                  </a:lnTo>
                  <a:close/>
                  <a:moveTo>
                    <a:pt x="98" y="35"/>
                  </a:moveTo>
                  <a:cubicBezTo>
                    <a:pt x="116" y="17"/>
                    <a:pt x="116" y="17"/>
                    <a:pt x="116" y="17"/>
                  </a:cubicBezTo>
                  <a:cubicBezTo>
                    <a:pt x="116" y="51"/>
                    <a:pt x="116" y="51"/>
                    <a:pt x="116" y="51"/>
                  </a:cubicBezTo>
                  <a:lnTo>
                    <a:pt x="98" y="35"/>
                  </a:lnTo>
                  <a:close/>
                  <a:moveTo>
                    <a:pt x="109" y="15"/>
                  </a:moveTo>
                  <a:cubicBezTo>
                    <a:pt x="92" y="30"/>
                    <a:pt x="92" y="30"/>
                    <a:pt x="92" y="30"/>
                  </a:cubicBezTo>
                  <a:cubicBezTo>
                    <a:pt x="76" y="15"/>
                    <a:pt x="76" y="15"/>
                    <a:pt x="76" y="15"/>
                  </a:cubicBezTo>
                  <a:lnTo>
                    <a:pt x="109" y="15"/>
                  </a:lnTo>
                  <a:close/>
                  <a:moveTo>
                    <a:pt x="70" y="17"/>
                  </a:moveTo>
                  <a:cubicBezTo>
                    <a:pt x="88" y="34"/>
                    <a:pt x="88" y="34"/>
                    <a:pt x="88" y="34"/>
                  </a:cubicBezTo>
                  <a:cubicBezTo>
                    <a:pt x="70" y="50"/>
                    <a:pt x="70" y="50"/>
                    <a:pt x="70" y="50"/>
                  </a:cubicBezTo>
                  <a:lnTo>
                    <a:pt x="70" y="17"/>
                  </a:lnTo>
                  <a:close/>
                  <a:moveTo>
                    <a:pt x="70" y="64"/>
                  </a:moveTo>
                  <a:cubicBezTo>
                    <a:pt x="88" y="81"/>
                    <a:pt x="88" y="81"/>
                    <a:pt x="88" y="81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70" y="64"/>
                  </a:lnTo>
                  <a:close/>
                  <a:moveTo>
                    <a:pt x="75" y="210"/>
                  </a:moveTo>
                  <a:cubicBezTo>
                    <a:pt x="19" y="210"/>
                    <a:pt x="19" y="210"/>
                    <a:pt x="19" y="21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75" y="134"/>
                    <a:pt x="75" y="134"/>
                    <a:pt x="75" y="134"/>
                  </a:cubicBezTo>
                  <a:lnTo>
                    <a:pt x="75" y="210"/>
                  </a:lnTo>
                  <a:close/>
                  <a:moveTo>
                    <a:pt x="93" y="86"/>
                  </a:moveTo>
                  <a:cubicBezTo>
                    <a:pt x="111" y="102"/>
                    <a:pt x="111" y="102"/>
                    <a:pt x="111" y="102"/>
                  </a:cubicBezTo>
                  <a:cubicBezTo>
                    <a:pt x="76" y="102"/>
                    <a:pt x="76" y="102"/>
                    <a:pt x="76" y="102"/>
                  </a:cubicBezTo>
                  <a:lnTo>
                    <a:pt x="93" y="86"/>
                  </a:lnTo>
                  <a:close/>
                  <a:moveTo>
                    <a:pt x="146" y="210"/>
                  </a:moveTo>
                  <a:cubicBezTo>
                    <a:pt x="90" y="210"/>
                    <a:pt x="90" y="210"/>
                    <a:pt x="90" y="210"/>
                  </a:cubicBezTo>
                  <a:cubicBezTo>
                    <a:pt x="90" y="134"/>
                    <a:pt x="90" y="134"/>
                    <a:pt x="90" y="134"/>
                  </a:cubicBezTo>
                  <a:cubicBezTo>
                    <a:pt x="146" y="134"/>
                    <a:pt x="146" y="134"/>
                    <a:pt x="146" y="134"/>
                  </a:cubicBezTo>
                  <a:lnTo>
                    <a:pt x="146" y="210"/>
                  </a:lnTo>
                  <a:close/>
                  <a:moveTo>
                    <a:pt x="214" y="164"/>
                  </a:moveTo>
                  <a:cubicBezTo>
                    <a:pt x="164" y="159"/>
                    <a:pt x="164" y="159"/>
                    <a:pt x="164" y="159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214" y="156"/>
                    <a:pt x="214" y="156"/>
                    <a:pt x="214" y="156"/>
                  </a:cubicBezTo>
                  <a:lnTo>
                    <a:pt x="214" y="164"/>
                  </a:lnTo>
                  <a:close/>
                  <a:moveTo>
                    <a:pt x="214" y="149"/>
                  </a:moveTo>
                  <a:cubicBezTo>
                    <a:pt x="164" y="139"/>
                    <a:pt x="164" y="139"/>
                    <a:pt x="164" y="139"/>
                  </a:cubicBezTo>
                  <a:cubicBezTo>
                    <a:pt x="164" y="128"/>
                    <a:pt x="164" y="128"/>
                    <a:pt x="164" y="128"/>
                  </a:cubicBezTo>
                  <a:cubicBezTo>
                    <a:pt x="214" y="141"/>
                    <a:pt x="214" y="141"/>
                    <a:pt x="214" y="141"/>
                  </a:cubicBezTo>
                  <a:lnTo>
                    <a:pt x="214" y="149"/>
                  </a:lnTo>
                  <a:close/>
                  <a:moveTo>
                    <a:pt x="214" y="134"/>
                  </a:moveTo>
                  <a:cubicBezTo>
                    <a:pt x="164" y="121"/>
                    <a:pt x="164" y="121"/>
                    <a:pt x="164" y="121"/>
                  </a:cubicBezTo>
                  <a:cubicBezTo>
                    <a:pt x="164" y="112"/>
                    <a:pt x="164" y="112"/>
                    <a:pt x="164" y="112"/>
                  </a:cubicBezTo>
                  <a:cubicBezTo>
                    <a:pt x="164" y="107"/>
                    <a:pt x="160" y="102"/>
                    <a:pt x="156" y="102"/>
                  </a:cubicBezTo>
                  <a:cubicBezTo>
                    <a:pt x="123" y="102"/>
                    <a:pt x="123" y="102"/>
                    <a:pt x="123" y="102"/>
                  </a:cubicBezTo>
                  <a:cubicBezTo>
                    <a:pt x="123" y="62"/>
                    <a:pt x="123" y="62"/>
                    <a:pt x="123" y="62"/>
                  </a:cubicBezTo>
                  <a:cubicBezTo>
                    <a:pt x="214" y="62"/>
                    <a:pt x="214" y="62"/>
                    <a:pt x="214" y="62"/>
                  </a:cubicBezTo>
                  <a:lnTo>
                    <a:pt x="214" y="134"/>
                  </a:lnTo>
                  <a:close/>
                  <a:moveTo>
                    <a:pt x="214" y="55"/>
                  </a:moveTo>
                  <a:cubicBezTo>
                    <a:pt x="214" y="55"/>
                    <a:pt x="214" y="55"/>
                    <a:pt x="214" y="55"/>
                  </a:cubicBezTo>
                  <a:cubicBezTo>
                    <a:pt x="195" y="36"/>
                    <a:pt x="195" y="36"/>
                    <a:pt x="195" y="36"/>
                  </a:cubicBezTo>
                  <a:cubicBezTo>
                    <a:pt x="214" y="16"/>
                    <a:pt x="214" y="16"/>
                    <a:pt x="214" y="16"/>
                  </a:cubicBezTo>
                  <a:lnTo>
                    <a:pt x="214" y="55"/>
                  </a:lnTo>
                  <a:close/>
                  <a:moveTo>
                    <a:pt x="259" y="15"/>
                  </a:moveTo>
                  <a:cubicBezTo>
                    <a:pt x="243" y="30"/>
                    <a:pt x="243" y="30"/>
                    <a:pt x="243" y="30"/>
                  </a:cubicBezTo>
                  <a:cubicBezTo>
                    <a:pt x="227" y="15"/>
                    <a:pt x="227" y="15"/>
                    <a:pt x="227" y="15"/>
                  </a:cubicBezTo>
                  <a:lnTo>
                    <a:pt x="259" y="15"/>
                  </a:lnTo>
                  <a:close/>
                  <a:moveTo>
                    <a:pt x="243" y="77"/>
                  </a:moveTo>
                  <a:cubicBezTo>
                    <a:pt x="227" y="62"/>
                    <a:pt x="227" y="62"/>
                    <a:pt x="227" y="62"/>
                  </a:cubicBezTo>
                  <a:cubicBezTo>
                    <a:pt x="259" y="62"/>
                    <a:pt x="259" y="62"/>
                    <a:pt x="259" y="62"/>
                  </a:cubicBezTo>
                  <a:lnTo>
                    <a:pt x="243" y="77"/>
                  </a:lnTo>
                  <a:close/>
                  <a:moveTo>
                    <a:pt x="244" y="86"/>
                  </a:moveTo>
                  <a:cubicBezTo>
                    <a:pt x="263" y="104"/>
                    <a:pt x="263" y="104"/>
                    <a:pt x="263" y="104"/>
                  </a:cubicBezTo>
                  <a:cubicBezTo>
                    <a:pt x="225" y="104"/>
                    <a:pt x="225" y="104"/>
                    <a:pt x="225" y="104"/>
                  </a:cubicBezTo>
                  <a:lnTo>
                    <a:pt x="244" y="86"/>
                  </a:lnTo>
                  <a:close/>
                  <a:moveTo>
                    <a:pt x="227" y="55"/>
                  </a:moveTo>
                  <a:cubicBezTo>
                    <a:pt x="244" y="39"/>
                    <a:pt x="244" y="39"/>
                    <a:pt x="244" y="39"/>
                  </a:cubicBezTo>
                  <a:cubicBezTo>
                    <a:pt x="261" y="55"/>
                    <a:pt x="261" y="55"/>
                    <a:pt x="261" y="55"/>
                  </a:cubicBezTo>
                  <a:lnTo>
                    <a:pt x="227" y="55"/>
                  </a:lnTo>
                  <a:close/>
                  <a:moveTo>
                    <a:pt x="221" y="17"/>
                  </a:moveTo>
                  <a:cubicBezTo>
                    <a:pt x="239" y="34"/>
                    <a:pt x="239" y="34"/>
                    <a:pt x="239" y="34"/>
                  </a:cubicBezTo>
                  <a:cubicBezTo>
                    <a:pt x="221" y="50"/>
                    <a:pt x="221" y="50"/>
                    <a:pt x="221" y="50"/>
                  </a:cubicBezTo>
                  <a:lnTo>
                    <a:pt x="221" y="17"/>
                  </a:lnTo>
                  <a:close/>
                  <a:moveTo>
                    <a:pt x="221" y="64"/>
                  </a:moveTo>
                  <a:cubicBezTo>
                    <a:pt x="239" y="81"/>
                    <a:pt x="239" y="81"/>
                    <a:pt x="239" y="81"/>
                  </a:cubicBezTo>
                  <a:cubicBezTo>
                    <a:pt x="221" y="97"/>
                    <a:pt x="221" y="97"/>
                    <a:pt x="221" y="97"/>
                  </a:cubicBezTo>
                  <a:lnTo>
                    <a:pt x="221" y="64"/>
                  </a:lnTo>
                  <a:close/>
                  <a:moveTo>
                    <a:pt x="221" y="112"/>
                  </a:moveTo>
                  <a:cubicBezTo>
                    <a:pt x="239" y="129"/>
                    <a:pt x="239" y="129"/>
                    <a:pt x="239" y="129"/>
                  </a:cubicBezTo>
                  <a:cubicBezTo>
                    <a:pt x="221" y="146"/>
                    <a:pt x="221" y="146"/>
                    <a:pt x="221" y="146"/>
                  </a:cubicBezTo>
                  <a:lnTo>
                    <a:pt x="221" y="112"/>
                  </a:lnTo>
                  <a:close/>
                  <a:moveTo>
                    <a:pt x="239" y="200"/>
                  </a:moveTo>
                  <a:cubicBezTo>
                    <a:pt x="225" y="200"/>
                    <a:pt x="225" y="200"/>
                    <a:pt x="225" y="200"/>
                  </a:cubicBezTo>
                  <a:cubicBezTo>
                    <a:pt x="239" y="188"/>
                    <a:pt x="239" y="188"/>
                    <a:pt x="239" y="188"/>
                  </a:cubicBezTo>
                  <a:lnTo>
                    <a:pt x="239" y="200"/>
                  </a:lnTo>
                  <a:close/>
                  <a:moveTo>
                    <a:pt x="239" y="178"/>
                  </a:moveTo>
                  <a:cubicBezTo>
                    <a:pt x="221" y="194"/>
                    <a:pt x="221" y="194"/>
                    <a:pt x="221" y="194"/>
                  </a:cubicBezTo>
                  <a:cubicBezTo>
                    <a:pt x="221" y="161"/>
                    <a:pt x="221" y="161"/>
                    <a:pt x="221" y="161"/>
                  </a:cubicBezTo>
                  <a:cubicBezTo>
                    <a:pt x="239" y="178"/>
                    <a:pt x="239" y="178"/>
                    <a:pt x="239" y="178"/>
                  </a:cubicBezTo>
                  <a:close/>
                  <a:moveTo>
                    <a:pt x="239" y="170"/>
                  </a:moveTo>
                  <a:cubicBezTo>
                    <a:pt x="227" y="159"/>
                    <a:pt x="227" y="159"/>
                    <a:pt x="227" y="159"/>
                  </a:cubicBezTo>
                  <a:cubicBezTo>
                    <a:pt x="239" y="159"/>
                    <a:pt x="239" y="159"/>
                    <a:pt x="239" y="159"/>
                  </a:cubicBezTo>
                  <a:lnTo>
                    <a:pt x="239" y="170"/>
                  </a:lnTo>
                  <a:close/>
                  <a:moveTo>
                    <a:pt x="239" y="141"/>
                  </a:moveTo>
                  <a:cubicBezTo>
                    <a:pt x="239" y="152"/>
                    <a:pt x="239" y="152"/>
                    <a:pt x="239" y="152"/>
                  </a:cubicBezTo>
                  <a:cubicBezTo>
                    <a:pt x="225" y="152"/>
                    <a:pt x="225" y="152"/>
                    <a:pt x="225" y="152"/>
                  </a:cubicBezTo>
                  <a:cubicBezTo>
                    <a:pt x="239" y="139"/>
                    <a:pt x="239" y="139"/>
                    <a:pt x="239" y="139"/>
                  </a:cubicBezTo>
                  <a:cubicBezTo>
                    <a:pt x="239" y="139"/>
                    <a:pt x="239" y="140"/>
                    <a:pt x="239" y="141"/>
                  </a:cubicBezTo>
                  <a:close/>
                  <a:moveTo>
                    <a:pt x="243" y="125"/>
                  </a:moveTo>
                  <a:cubicBezTo>
                    <a:pt x="227" y="110"/>
                    <a:pt x="227" y="110"/>
                    <a:pt x="227" y="110"/>
                  </a:cubicBezTo>
                  <a:cubicBezTo>
                    <a:pt x="259" y="110"/>
                    <a:pt x="259" y="110"/>
                    <a:pt x="259" y="110"/>
                  </a:cubicBezTo>
                  <a:lnTo>
                    <a:pt x="243" y="125"/>
                  </a:lnTo>
                  <a:close/>
                  <a:moveTo>
                    <a:pt x="267" y="131"/>
                  </a:moveTo>
                  <a:cubicBezTo>
                    <a:pt x="250" y="131"/>
                    <a:pt x="250" y="131"/>
                    <a:pt x="250" y="131"/>
                  </a:cubicBezTo>
                  <a:cubicBezTo>
                    <a:pt x="250" y="131"/>
                    <a:pt x="250" y="131"/>
                    <a:pt x="250" y="131"/>
                  </a:cubicBezTo>
                  <a:cubicBezTo>
                    <a:pt x="248" y="130"/>
                    <a:pt x="248" y="130"/>
                    <a:pt x="248" y="130"/>
                  </a:cubicBezTo>
                  <a:cubicBezTo>
                    <a:pt x="267" y="113"/>
                    <a:pt x="267" y="113"/>
                    <a:pt x="267" y="113"/>
                  </a:cubicBezTo>
                  <a:lnTo>
                    <a:pt x="267" y="131"/>
                  </a:lnTo>
                  <a:close/>
                  <a:moveTo>
                    <a:pt x="267" y="98"/>
                  </a:moveTo>
                  <a:cubicBezTo>
                    <a:pt x="248" y="81"/>
                    <a:pt x="248" y="81"/>
                    <a:pt x="248" y="81"/>
                  </a:cubicBezTo>
                  <a:cubicBezTo>
                    <a:pt x="267" y="64"/>
                    <a:pt x="267" y="64"/>
                    <a:pt x="267" y="64"/>
                  </a:cubicBezTo>
                  <a:lnTo>
                    <a:pt x="267" y="98"/>
                  </a:lnTo>
                  <a:close/>
                  <a:moveTo>
                    <a:pt x="267" y="51"/>
                  </a:moveTo>
                  <a:cubicBezTo>
                    <a:pt x="248" y="35"/>
                    <a:pt x="248" y="35"/>
                    <a:pt x="248" y="35"/>
                  </a:cubicBezTo>
                  <a:cubicBezTo>
                    <a:pt x="267" y="17"/>
                    <a:pt x="267" y="17"/>
                    <a:pt x="267" y="17"/>
                  </a:cubicBezTo>
                  <a:lnTo>
                    <a:pt x="267" y="51"/>
                  </a:lnTo>
                  <a:close/>
                </a:path>
              </a:pathLst>
            </a:cu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800" kern="0">
                <a:solidFill>
                  <a:schemeClr val="tx1"/>
                </a:solidFill>
                <a:latin typeface="Trebuchet MS" pitchFamily="34" charset="0"/>
                <a:cs typeface="+mn-cs"/>
              </a:endParaRPr>
            </a:p>
          </p:txBody>
        </p:sp>
        <p:sp>
          <p:nvSpPr>
            <p:cNvPr id="150" name="Rectangle 8"/>
            <p:cNvSpPr>
              <a:spLocks noChangeArrowheads="1"/>
            </p:cNvSpPr>
            <p:nvPr/>
          </p:nvSpPr>
          <p:spPr bwMode="auto">
            <a:xfrm>
              <a:off x="4071938" y="4764088"/>
              <a:ext cx="117475" cy="174625"/>
            </a:xfrm>
            <a:prstGeom prst="rect">
              <a:avLst/>
            </a:prstGeom>
            <a:ln>
              <a:noFill/>
            </a:ln>
            <a:extLst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800" kern="0">
                <a:solidFill>
                  <a:schemeClr val="tx1"/>
                </a:solidFill>
                <a:latin typeface="Trebuchet MS" pitchFamily="34" charset="0"/>
                <a:cs typeface="+mn-cs"/>
              </a:endParaRPr>
            </a:p>
          </p:txBody>
        </p:sp>
      </p:grpSp>
      <p:sp>
        <p:nvSpPr>
          <p:cNvPr id="198" name="Rectangle à coins arrondis 197"/>
          <p:cNvSpPr/>
          <p:nvPr/>
        </p:nvSpPr>
        <p:spPr>
          <a:xfrm>
            <a:off x="3974918" y="1906010"/>
            <a:ext cx="808138" cy="21729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99" name="Rectangle à coins arrondis 198"/>
          <p:cNvSpPr/>
          <p:nvPr/>
        </p:nvSpPr>
        <p:spPr>
          <a:xfrm>
            <a:off x="4853329" y="1906010"/>
            <a:ext cx="808138" cy="21729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00" name="Rectangle à coins arrondis 199"/>
          <p:cNvSpPr/>
          <p:nvPr/>
        </p:nvSpPr>
        <p:spPr>
          <a:xfrm>
            <a:off x="3106547" y="1906010"/>
            <a:ext cx="808138" cy="2172916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201" name="Rectangle à coins arrondis 200"/>
          <p:cNvSpPr/>
          <p:nvPr/>
        </p:nvSpPr>
        <p:spPr>
          <a:xfrm>
            <a:off x="3099253" y="1969919"/>
            <a:ext cx="844097" cy="4793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Automotive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Application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2" name="Rectangle à coins arrondis 201"/>
          <p:cNvSpPr/>
          <p:nvPr/>
        </p:nvSpPr>
        <p:spPr>
          <a:xfrm>
            <a:off x="4837817" y="1969919"/>
            <a:ext cx="839083" cy="4793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Energy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Application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03" name="Rectangle à coins arrondis 202"/>
          <p:cNvSpPr/>
          <p:nvPr/>
        </p:nvSpPr>
        <p:spPr>
          <a:xfrm>
            <a:off x="3962400" y="1969919"/>
            <a:ext cx="838199" cy="4793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Home</a:t>
            </a:r>
            <a:br>
              <a:rPr lang="en-US" sz="1000" dirty="0" smtClean="0">
                <a:solidFill>
                  <a:schemeClr val="tx1"/>
                </a:solidFill>
              </a:rPr>
            </a:br>
            <a:r>
              <a:rPr lang="en-US" sz="1000" dirty="0" smtClean="0">
                <a:solidFill>
                  <a:schemeClr val="tx1"/>
                </a:solidFill>
              </a:rPr>
              <a:t>Application</a:t>
            </a:r>
            <a:endParaRPr lang="en-US" sz="1000" dirty="0">
              <a:solidFill>
                <a:schemeClr val="tx1"/>
              </a:solidFill>
            </a:endParaRPr>
          </a:p>
        </p:txBody>
      </p:sp>
      <p:grpSp>
        <p:nvGrpSpPr>
          <p:cNvPr id="204" name="Groupe 420"/>
          <p:cNvGrpSpPr/>
          <p:nvPr/>
        </p:nvGrpSpPr>
        <p:grpSpPr>
          <a:xfrm>
            <a:off x="3134991" y="2513148"/>
            <a:ext cx="2487993" cy="1342095"/>
            <a:chOff x="978195" y="2880000"/>
            <a:chExt cx="7200000" cy="3024000"/>
          </a:xfrm>
        </p:grpSpPr>
        <p:sp>
          <p:nvSpPr>
            <p:cNvPr id="205" name="Rectangle à coins arrondis 204"/>
            <p:cNvSpPr/>
            <p:nvPr/>
          </p:nvSpPr>
          <p:spPr>
            <a:xfrm>
              <a:off x="978196" y="3672000"/>
              <a:ext cx="7187609" cy="648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Communication Technologies &amp; Protocols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206" name="Rectangle à coins arrondis 205"/>
            <p:cNvSpPr/>
            <p:nvPr/>
          </p:nvSpPr>
          <p:spPr>
            <a:xfrm>
              <a:off x="978196" y="4464000"/>
              <a:ext cx="7187609" cy="648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Communication Networks</a:t>
              </a:r>
            </a:p>
          </p:txBody>
        </p:sp>
        <p:sp>
          <p:nvSpPr>
            <p:cNvPr id="207" name="Rectangle à coins arrondis 206"/>
            <p:cNvSpPr/>
            <p:nvPr/>
          </p:nvSpPr>
          <p:spPr>
            <a:xfrm>
              <a:off x="978195" y="2880000"/>
              <a:ext cx="7200000" cy="6480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Common </a:t>
              </a:r>
              <a:r>
                <a:rPr lang="en-US" sz="1400" dirty="0">
                  <a:solidFill>
                    <a:schemeClr val="tx1"/>
                  </a:solidFill>
                </a:rPr>
                <a:t>Service </a:t>
              </a:r>
              <a:r>
                <a:rPr lang="en-US" sz="1400" dirty="0" smtClean="0">
                  <a:solidFill>
                    <a:schemeClr val="tx1"/>
                  </a:solidFill>
                </a:rPr>
                <a:t>Layer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8" name="Rectangle à coins arrondis 207"/>
            <p:cNvSpPr/>
            <p:nvPr/>
          </p:nvSpPr>
          <p:spPr>
            <a:xfrm>
              <a:off x="978196" y="5256000"/>
              <a:ext cx="7187609" cy="6480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Communication Devices &amp; Hardware</a:t>
              </a:r>
            </a:p>
          </p:txBody>
        </p:sp>
      </p:grpSp>
      <p:grpSp>
        <p:nvGrpSpPr>
          <p:cNvPr id="209" name="Group 373"/>
          <p:cNvGrpSpPr/>
          <p:nvPr/>
        </p:nvGrpSpPr>
        <p:grpSpPr>
          <a:xfrm>
            <a:off x="6520285" y="2408925"/>
            <a:ext cx="2100646" cy="1205935"/>
            <a:chOff x="4752024" y="1472425"/>
            <a:chExt cx="3759434" cy="2766683"/>
          </a:xfrm>
          <a:solidFill>
            <a:srgbClr val="FFFFFF">
              <a:lumMod val="75000"/>
            </a:srgbClr>
          </a:solidFill>
        </p:grpSpPr>
        <p:sp>
          <p:nvSpPr>
            <p:cNvPr id="210" name="Freeform 374"/>
            <p:cNvSpPr/>
            <p:nvPr/>
          </p:nvSpPr>
          <p:spPr bwMode="auto">
            <a:xfrm>
              <a:off x="4752024" y="1472425"/>
              <a:ext cx="3759434" cy="2766683"/>
            </a:xfrm>
            <a:custGeom>
              <a:avLst/>
              <a:gdLst>
                <a:gd name="connsiteX0" fmla="*/ 265113 w 1858963"/>
                <a:gd name="connsiteY0" fmla="*/ 688975 h 1570037"/>
                <a:gd name="connsiteX1" fmla="*/ 665163 w 1858963"/>
                <a:gd name="connsiteY1" fmla="*/ 60325 h 1570037"/>
                <a:gd name="connsiteX2" fmla="*/ 1236663 w 1858963"/>
                <a:gd name="connsiteY2" fmla="*/ 327025 h 1570037"/>
                <a:gd name="connsiteX3" fmla="*/ 1589088 w 1858963"/>
                <a:gd name="connsiteY3" fmla="*/ 365125 h 1570037"/>
                <a:gd name="connsiteX4" fmla="*/ 1589088 w 1858963"/>
                <a:gd name="connsiteY4" fmla="*/ 822325 h 1570037"/>
                <a:gd name="connsiteX5" fmla="*/ 1798638 w 1858963"/>
                <a:gd name="connsiteY5" fmla="*/ 1212850 h 1570037"/>
                <a:gd name="connsiteX6" fmla="*/ 1227138 w 1858963"/>
                <a:gd name="connsiteY6" fmla="*/ 1250950 h 1570037"/>
                <a:gd name="connsiteX7" fmla="*/ 874713 w 1858963"/>
                <a:gd name="connsiteY7" fmla="*/ 1565275 h 1570037"/>
                <a:gd name="connsiteX8" fmla="*/ 436563 w 1858963"/>
                <a:gd name="connsiteY8" fmla="*/ 1279525 h 1570037"/>
                <a:gd name="connsiteX9" fmla="*/ 26988 w 1858963"/>
                <a:gd name="connsiteY9" fmla="*/ 1174750 h 1570037"/>
                <a:gd name="connsiteX10" fmla="*/ 265113 w 1858963"/>
                <a:gd name="connsiteY10" fmla="*/ 688975 h 1570037"/>
                <a:gd name="connsiteX0" fmla="*/ 265113 w 1858963"/>
                <a:gd name="connsiteY0" fmla="*/ 688975 h 1570037"/>
                <a:gd name="connsiteX1" fmla="*/ 665163 w 1858963"/>
                <a:gd name="connsiteY1" fmla="*/ 60325 h 1570037"/>
                <a:gd name="connsiteX2" fmla="*/ 1236663 w 1858963"/>
                <a:gd name="connsiteY2" fmla="*/ 327025 h 1570037"/>
                <a:gd name="connsiteX3" fmla="*/ 1589088 w 1858963"/>
                <a:gd name="connsiteY3" fmla="*/ 365125 h 1570037"/>
                <a:gd name="connsiteX4" fmla="*/ 1589088 w 1858963"/>
                <a:gd name="connsiteY4" fmla="*/ 822325 h 1570037"/>
                <a:gd name="connsiteX5" fmla="*/ 1798638 w 1858963"/>
                <a:gd name="connsiteY5" fmla="*/ 1212850 h 1570037"/>
                <a:gd name="connsiteX6" fmla="*/ 1227138 w 1858963"/>
                <a:gd name="connsiteY6" fmla="*/ 1250950 h 1570037"/>
                <a:gd name="connsiteX7" fmla="*/ 874713 w 1858963"/>
                <a:gd name="connsiteY7" fmla="*/ 1565275 h 1570037"/>
                <a:gd name="connsiteX8" fmla="*/ 436563 w 1858963"/>
                <a:gd name="connsiteY8" fmla="*/ 1279525 h 1570037"/>
                <a:gd name="connsiteX9" fmla="*/ 26988 w 1858963"/>
                <a:gd name="connsiteY9" fmla="*/ 1174750 h 1570037"/>
                <a:gd name="connsiteX10" fmla="*/ 265113 w 1858963"/>
                <a:gd name="connsiteY10" fmla="*/ 688975 h 1570037"/>
                <a:gd name="connsiteX0" fmla="*/ 402588 w 1996438"/>
                <a:gd name="connsiteY0" fmla="*/ 688975 h 1570037"/>
                <a:gd name="connsiteX1" fmla="*/ 802638 w 1996438"/>
                <a:gd name="connsiteY1" fmla="*/ 60325 h 1570037"/>
                <a:gd name="connsiteX2" fmla="*/ 1374138 w 1996438"/>
                <a:gd name="connsiteY2" fmla="*/ 327025 h 1570037"/>
                <a:gd name="connsiteX3" fmla="*/ 1726563 w 1996438"/>
                <a:gd name="connsiteY3" fmla="*/ 365125 h 1570037"/>
                <a:gd name="connsiteX4" fmla="*/ 1726563 w 1996438"/>
                <a:gd name="connsiteY4" fmla="*/ 822325 h 1570037"/>
                <a:gd name="connsiteX5" fmla="*/ 1936113 w 1996438"/>
                <a:gd name="connsiteY5" fmla="*/ 1212850 h 1570037"/>
                <a:gd name="connsiteX6" fmla="*/ 1364613 w 1996438"/>
                <a:gd name="connsiteY6" fmla="*/ 1250950 h 1570037"/>
                <a:gd name="connsiteX7" fmla="*/ 1012188 w 1996438"/>
                <a:gd name="connsiteY7" fmla="*/ 1565275 h 1570037"/>
                <a:gd name="connsiteX8" fmla="*/ 574038 w 1996438"/>
                <a:gd name="connsiteY8" fmla="*/ 1279525 h 1570037"/>
                <a:gd name="connsiteX9" fmla="*/ 164463 w 1996438"/>
                <a:gd name="connsiteY9" fmla="*/ 1174750 h 1570037"/>
                <a:gd name="connsiteX10" fmla="*/ 402588 w 1996438"/>
                <a:gd name="connsiteY10" fmla="*/ 688975 h 1570037"/>
                <a:gd name="connsiteX0" fmla="*/ 402588 w 1996438"/>
                <a:gd name="connsiteY0" fmla="*/ 688975 h 1570037"/>
                <a:gd name="connsiteX1" fmla="*/ 802638 w 1996438"/>
                <a:gd name="connsiteY1" fmla="*/ 60325 h 1570037"/>
                <a:gd name="connsiteX2" fmla="*/ 1374138 w 1996438"/>
                <a:gd name="connsiteY2" fmla="*/ 327025 h 1570037"/>
                <a:gd name="connsiteX3" fmla="*/ 1726563 w 1996438"/>
                <a:gd name="connsiteY3" fmla="*/ 365125 h 1570037"/>
                <a:gd name="connsiteX4" fmla="*/ 1726563 w 1996438"/>
                <a:gd name="connsiteY4" fmla="*/ 822325 h 1570037"/>
                <a:gd name="connsiteX5" fmla="*/ 1936113 w 1996438"/>
                <a:gd name="connsiteY5" fmla="*/ 1212850 h 1570037"/>
                <a:gd name="connsiteX6" fmla="*/ 1364613 w 1996438"/>
                <a:gd name="connsiteY6" fmla="*/ 1250950 h 1570037"/>
                <a:gd name="connsiteX7" fmla="*/ 1012188 w 1996438"/>
                <a:gd name="connsiteY7" fmla="*/ 1565275 h 1570037"/>
                <a:gd name="connsiteX8" fmla="*/ 574038 w 1996438"/>
                <a:gd name="connsiteY8" fmla="*/ 1279525 h 1570037"/>
                <a:gd name="connsiteX9" fmla="*/ 164463 w 1996438"/>
                <a:gd name="connsiteY9" fmla="*/ 1174750 h 1570037"/>
                <a:gd name="connsiteX10" fmla="*/ 402588 w 1996438"/>
                <a:gd name="connsiteY10" fmla="*/ 688975 h 1570037"/>
                <a:gd name="connsiteX0" fmla="*/ 402588 w 1996438"/>
                <a:gd name="connsiteY0" fmla="*/ 688975 h 1570037"/>
                <a:gd name="connsiteX1" fmla="*/ 802638 w 1996438"/>
                <a:gd name="connsiteY1" fmla="*/ 60325 h 1570037"/>
                <a:gd name="connsiteX2" fmla="*/ 1374138 w 1996438"/>
                <a:gd name="connsiteY2" fmla="*/ 327025 h 1570037"/>
                <a:gd name="connsiteX3" fmla="*/ 1726563 w 1996438"/>
                <a:gd name="connsiteY3" fmla="*/ 365125 h 1570037"/>
                <a:gd name="connsiteX4" fmla="*/ 1726563 w 1996438"/>
                <a:gd name="connsiteY4" fmla="*/ 822325 h 1570037"/>
                <a:gd name="connsiteX5" fmla="*/ 1936113 w 1996438"/>
                <a:gd name="connsiteY5" fmla="*/ 1212850 h 1570037"/>
                <a:gd name="connsiteX6" fmla="*/ 1364613 w 1996438"/>
                <a:gd name="connsiteY6" fmla="*/ 1250950 h 1570037"/>
                <a:gd name="connsiteX7" fmla="*/ 1012188 w 1996438"/>
                <a:gd name="connsiteY7" fmla="*/ 1565275 h 1570037"/>
                <a:gd name="connsiteX8" fmla="*/ 574038 w 1996438"/>
                <a:gd name="connsiteY8" fmla="*/ 1279525 h 1570037"/>
                <a:gd name="connsiteX9" fmla="*/ 164463 w 1996438"/>
                <a:gd name="connsiteY9" fmla="*/ 1174750 h 1570037"/>
                <a:gd name="connsiteX10" fmla="*/ 402588 w 1996438"/>
                <a:gd name="connsiteY10" fmla="*/ 688975 h 1570037"/>
                <a:gd name="connsiteX0" fmla="*/ 402588 w 1996438"/>
                <a:gd name="connsiteY0" fmla="*/ 688975 h 1570037"/>
                <a:gd name="connsiteX1" fmla="*/ 802638 w 1996438"/>
                <a:gd name="connsiteY1" fmla="*/ 60325 h 1570037"/>
                <a:gd name="connsiteX2" fmla="*/ 1374138 w 1996438"/>
                <a:gd name="connsiteY2" fmla="*/ 327025 h 1570037"/>
                <a:gd name="connsiteX3" fmla="*/ 1726563 w 1996438"/>
                <a:gd name="connsiteY3" fmla="*/ 365125 h 1570037"/>
                <a:gd name="connsiteX4" fmla="*/ 1726563 w 1996438"/>
                <a:gd name="connsiteY4" fmla="*/ 822325 h 1570037"/>
                <a:gd name="connsiteX5" fmla="*/ 1936113 w 1996438"/>
                <a:gd name="connsiteY5" fmla="*/ 1212850 h 1570037"/>
                <a:gd name="connsiteX6" fmla="*/ 1364613 w 1996438"/>
                <a:gd name="connsiteY6" fmla="*/ 1250950 h 1570037"/>
                <a:gd name="connsiteX7" fmla="*/ 1012188 w 1996438"/>
                <a:gd name="connsiteY7" fmla="*/ 1565275 h 1570037"/>
                <a:gd name="connsiteX8" fmla="*/ 574038 w 1996438"/>
                <a:gd name="connsiteY8" fmla="*/ 1279525 h 1570037"/>
                <a:gd name="connsiteX9" fmla="*/ 164463 w 1996438"/>
                <a:gd name="connsiteY9" fmla="*/ 1174750 h 1570037"/>
                <a:gd name="connsiteX10" fmla="*/ 402588 w 1996438"/>
                <a:gd name="connsiteY10" fmla="*/ 688975 h 1570037"/>
                <a:gd name="connsiteX0" fmla="*/ 402588 w 1996438"/>
                <a:gd name="connsiteY0" fmla="*/ 688975 h 1570037"/>
                <a:gd name="connsiteX1" fmla="*/ 802638 w 1996438"/>
                <a:gd name="connsiteY1" fmla="*/ 60325 h 1570037"/>
                <a:gd name="connsiteX2" fmla="*/ 1374138 w 1996438"/>
                <a:gd name="connsiteY2" fmla="*/ 327025 h 1570037"/>
                <a:gd name="connsiteX3" fmla="*/ 1726563 w 1996438"/>
                <a:gd name="connsiteY3" fmla="*/ 365125 h 1570037"/>
                <a:gd name="connsiteX4" fmla="*/ 1726563 w 1996438"/>
                <a:gd name="connsiteY4" fmla="*/ 822325 h 1570037"/>
                <a:gd name="connsiteX5" fmla="*/ 1936113 w 1996438"/>
                <a:gd name="connsiteY5" fmla="*/ 1212850 h 1570037"/>
                <a:gd name="connsiteX6" fmla="*/ 1364613 w 1996438"/>
                <a:gd name="connsiteY6" fmla="*/ 1250950 h 1570037"/>
                <a:gd name="connsiteX7" fmla="*/ 1012188 w 1996438"/>
                <a:gd name="connsiteY7" fmla="*/ 1565275 h 1570037"/>
                <a:gd name="connsiteX8" fmla="*/ 574038 w 1996438"/>
                <a:gd name="connsiteY8" fmla="*/ 1279525 h 1570037"/>
                <a:gd name="connsiteX9" fmla="*/ 164463 w 1996438"/>
                <a:gd name="connsiteY9" fmla="*/ 1174750 h 1570037"/>
                <a:gd name="connsiteX10" fmla="*/ 402588 w 1996438"/>
                <a:gd name="connsiteY10" fmla="*/ 688975 h 1570037"/>
                <a:gd name="connsiteX0" fmla="*/ 402588 w 1996438"/>
                <a:gd name="connsiteY0" fmla="*/ 688975 h 1570037"/>
                <a:gd name="connsiteX1" fmla="*/ 802638 w 1996438"/>
                <a:gd name="connsiteY1" fmla="*/ 60325 h 1570037"/>
                <a:gd name="connsiteX2" fmla="*/ 1374138 w 1996438"/>
                <a:gd name="connsiteY2" fmla="*/ 327025 h 1570037"/>
                <a:gd name="connsiteX3" fmla="*/ 1726563 w 1996438"/>
                <a:gd name="connsiteY3" fmla="*/ 365125 h 1570037"/>
                <a:gd name="connsiteX4" fmla="*/ 1726563 w 1996438"/>
                <a:gd name="connsiteY4" fmla="*/ 822325 h 1570037"/>
                <a:gd name="connsiteX5" fmla="*/ 1936113 w 1996438"/>
                <a:gd name="connsiteY5" fmla="*/ 1212850 h 1570037"/>
                <a:gd name="connsiteX6" fmla="*/ 1364613 w 1996438"/>
                <a:gd name="connsiteY6" fmla="*/ 1250950 h 1570037"/>
                <a:gd name="connsiteX7" fmla="*/ 1012188 w 1996438"/>
                <a:gd name="connsiteY7" fmla="*/ 1565275 h 1570037"/>
                <a:gd name="connsiteX8" fmla="*/ 574038 w 1996438"/>
                <a:gd name="connsiteY8" fmla="*/ 1279525 h 1570037"/>
                <a:gd name="connsiteX9" fmla="*/ 164463 w 1996438"/>
                <a:gd name="connsiteY9" fmla="*/ 1174750 h 1570037"/>
                <a:gd name="connsiteX10" fmla="*/ 402588 w 1996438"/>
                <a:gd name="connsiteY10" fmla="*/ 688975 h 1570037"/>
                <a:gd name="connsiteX0" fmla="*/ 402588 w 1996438"/>
                <a:gd name="connsiteY0" fmla="*/ 688975 h 1570037"/>
                <a:gd name="connsiteX1" fmla="*/ 802638 w 1996438"/>
                <a:gd name="connsiteY1" fmla="*/ 60325 h 1570037"/>
                <a:gd name="connsiteX2" fmla="*/ 1374138 w 1996438"/>
                <a:gd name="connsiteY2" fmla="*/ 327025 h 1570037"/>
                <a:gd name="connsiteX3" fmla="*/ 1726563 w 1996438"/>
                <a:gd name="connsiteY3" fmla="*/ 365125 h 1570037"/>
                <a:gd name="connsiteX4" fmla="*/ 1726563 w 1996438"/>
                <a:gd name="connsiteY4" fmla="*/ 822325 h 1570037"/>
                <a:gd name="connsiteX5" fmla="*/ 1936113 w 1996438"/>
                <a:gd name="connsiteY5" fmla="*/ 1212850 h 1570037"/>
                <a:gd name="connsiteX6" fmla="*/ 1364613 w 1996438"/>
                <a:gd name="connsiteY6" fmla="*/ 1250950 h 1570037"/>
                <a:gd name="connsiteX7" fmla="*/ 1012188 w 1996438"/>
                <a:gd name="connsiteY7" fmla="*/ 1565275 h 1570037"/>
                <a:gd name="connsiteX8" fmla="*/ 574038 w 1996438"/>
                <a:gd name="connsiteY8" fmla="*/ 1279525 h 1570037"/>
                <a:gd name="connsiteX9" fmla="*/ 164463 w 1996438"/>
                <a:gd name="connsiteY9" fmla="*/ 1174750 h 1570037"/>
                <a:gd name="connsiteX10" fmla="*/ 402588 w 1996438"/>
                <a:gd name="connsiteY10" fmla="*/ 688975 h 1570037"/>
                <a:gd name="connsiteX0" fmla="*/ 402588 w 2025320"/>
                <a:gd name="connsiteY0" fmla="*/ 688975 h 1570037"/>
                <a:gd name="connsiteX1" fmla="*/ 802638 w 2025320"/>
                <a:gd name="connsiteY1" fmla="*/ 60325 h 1570037"/>
                <a:gd name="connsiteX2" fmla="*/ 1374138 w 2025320"/>
                <a:gd name="connsiteY2" fmla="*/ 327025 h 1570037"/>
                <a:gd name="connsiteX3" fmla="*/ 1726563 w 2025320"/>
                <a:gd name="connsiteY3" fmla="*/ 365125 h 1570037"/>
                <a:gd name="connsiteX4" fmla="*/ 1726563 w 2025320"/>
                <a:gd name="connsiteY4" fmla="*/ 822325 h 1570037"/>
                <a:gd name="connsiteX5" fmla="*/ 1936113 w 2025320"/>
                <a:gd name="connsiteY5" fmla="*/ 1212850 h 1570037"/>
                <a:gd name="connsiteX6" fmla="*/ 1364613 w 2025320"/>
                <a:gd name="connsiteY6" fmla="*/ 1250950 h 1570037"/>
                <a:gd name="connsiteX7" fmla="*/ 1012188 w 2025320"/>
                <a:gd name="connsiteY7" fmla="*/ 1565275 h 1570037"/>
                <a:gd name="connsiteX8" fmla="*/ 574038 w 2025320"/>
                <a:gd name="connsiteY8" fmla="*/ 1279525 h 1570037"/>
                <a:gd name="connsiteX9" fmla="*/ 164463 w 2025320"/>
                <a:gd name="connsiteY9" fmla="*/ 1174750 h 1570037"/>
                <a:gd name="connsiteX10" fmla="*/ 402588 w 2025320"/>
                <a:gd name="connsiteY10" fmla="*/ 688975 h 1570037"/>
                <a:gd name="connsiteX0" fmla="*/ 402588 w 2025320"/>
                <a:gd name="connsiteY0" fmla="*/ 688975 h 1570037"/>
                <a:gd name="connsiteX1" fmla="*/ 802638 w 2025320"/>
                <a:gd name="connsiteY1" fmla="*/ 60325 h 1570037"/>
                <a:gd name="connsiteX2" fmla="*/ 1374138 w 2025320"/>
                <a:gd name="connsiteY2" fmla="*/ 327025 h 1570037"/>
                <a:gd name="connsiteX3" fmla="*/ 1726563 w 2025320"/>
                <a:gd name="connsiteY3" fmla="*/ 365125 h 1570037"/>
                <a:gd name="connsiteX4" fmla="*/ 1726563 w 2025320"/>
                <a:gd name="connsiteY4" fmla="*/ 822325 h 1570037"/>
                <a:gd name="connsiteX5" fmla="*/ 1936113 w 2025320"/>
                <a:gd name="connsiteY5" fmla="*/ 1212850 h 1570037"/>
                <a:gd name="connsiteX6" fmla="*/ 1364613 w 2025320"/>
                <a:gd name="connsiteY6" fmla="*/ 1250950 h 1570037"/>
                <a:gd name="connsiteX7" fmla="*/ 1012188 w 2025320"/>
                <a:gd name="connsiteY7" fmla="*/ 1565275 h 1570037"/>
                <a:gd name="connsiteX8" fmla="*/ 574038 w 2025320"/>
                <a:gd name="connsiteY8" fmla="*/ 1279525 h 1570037"/>
                <a:gd name="connsiteX9" fmla="*/ 164463 w 2025320"/>
                <a:gd name="connsiteY9" fmla="*/ 1174750 h 1570037"/>
                <a:gd name="connsiteX10" fmla="*/ 402588 w 2025320"/>
                <a:gd name="connsiteY10" fmla="*/ 688975 h 1570037"/>
                <a:gd name="connsiteX0" fmla="*/ 402588 w 2025320"/>
                <a:gd name="connsiteY0" fmla="*/ 688975 h 1570037"/>
                <a:gd name="connsiteX1" fmla="*/ 802638 w 2025320"/>
                <a:gd name="connsiteY1" fmla="*/ 60325 h 1570037"/>
                <a:gd name="connsiteX2" fmla="*/ 1374138 w 2025320"/>
                <a:gd name="connsiteY2" fmla="*/ 327025 h 1570037"/>
                <a:gd name="connsiteX3" fmla="*/ 1726563 w 2025320"/>
                <a:gd name="connsiteY3" fmla="*/ 365125 h 1570037"/>
                <a:gd name="connsiteX4" fmla="*/ 1726563 w 2025320"/>
                <a:gd name="connsiteY4" fmla="*/ 822325 h 1570037"/>
                <a:gd name="connsiteX5" fmla="*/ 1936113 w 2025320"/>
                <a:gd name="connsiteY5" fmla="*/ 1212850 h 1570037"/>
                <a:gd name="connsiteX6" fmla="*/ 1364613 w 2025320"/>
                <a:gd name="connsiteY6" fmla="*/ 1250950 h 1570037"/>
                <a:gd name="connsiteX7" fmla="*/ 1012188 w 2025320"/>
                <a:gd name="connsiteY7" fmla="*/ 1565275 h 1570037"/>
                <a:gd name="connsiteX8" fmla="*/ 574038 w 2025320"/>
                <a:gd name="connsiteY8" fmla="*/ 1279525 h 1570037"/>
                <a:gd name="connsiteX9" fmla="*/ 164463 w 2025320"/>
                <a:gd name="connsiteY9" fmla="*/ 1174750 h 1570037"/>
                <a:gd name="connsiteX10" fmla="*/ 402588 w 2025320"/>
                <a:gd name="connsiteY10" fmla="*/ 688975 h 1570037"/>
                <a:gd name="connsiteX0" fmla="*/ 402588 w 2025320"/>
                <a:gd name="connsiteY0" fmla="*/ 688975 h 1570037"/>
                <a:gd name="connsiteX1" fmla="*/ 802638 w 2025320"/>
                <a:gd name="connsiteY1" fmla="*/ 60325 h 1570037"/>
                <a:gd name="connsiteX2" fmla="*/ 1374138 w 2025320"/>
                <a:gd name="connsiteY2" fmla="*/ 327025 h 1570037"/>
                <a:gd name="connsiteX3" fmla="*/ 1726563 w 2025320"/>
                <a:gd name="connsiteY3" fmla="*/ 365125 h 1570037"/>
                <a:gd name="connsiteX4" fmla="*/ 1726563 w 2025320"/>
                <a:gd name="connsiteY4" fmla="*/ 822325 h 1570037"/>
                <a:gd name="connsiteX5" fmla="*/ 1936113 w 2025320"/>
                <a:gd name="connsiteY5" fmla="*/ 1212850 h 1570037"/>
                <a:gd name="connsiteX6" fmla="*/ 1364613 w 2025320"/>
                <a:gd name="connsiteY6" fmla="*/ 1250950 h 1570037"/>
                <a:gd name="connsiteX7" fmla="*/ 1012188 w 2025320"/>
                <a:gd name="connsiteY7" fmla="*/ 1565275 h 1570037"/>
                <a:gd name="connsiteX8" fmla="*/ 574038 w 2025320"/>
                <a:gd name="connsiteY8" fmla="*/ 1279525 h 1570037"/>
                <a:gd name="connsiteX9" fmla="*/ 164463 w 2025320"/>
                <a:gd name="connsiteY9" fmla="*/ 1174750 h 1570037"/>
                <a:gd name="connsiteX10" fmla="*/ 402588 w 2025320"/>
                <a:gd name="connsiteY10" fmla="*/ 688975 h 1570037"/>
                <a:gd name="connsiteX0" fmla="*/ 402588 w 2025320"/>
                <a:gd name="connsiteY0" fmla="*/ 688975 h 1570037"/>
                <a:gd name="connsiteX1" fmla="*/ 802638 w 2025320"/>
                <a:gd name="connsiteY1" fmla="*/ 60325 h 1570037"/>
                <a:gd name="connsiteX2" fmla="*/ 1374138 w 2025320"/>
                <a:gd name="connsiteY2" fmla="*/ 327025 h 1570037"/>
                <a:gd name="connsiteX3" fmla="*/ 1726563 w 2025320"/>
                <a:gd name="connsiteY3" fmla="*/ 365125 h 1570037"/>
                <a:gd name="connsiteX4" fmla="*/ 1726563 w 2025320"/>
                <a:gd name="connsiteY4" fmla="*/ 822325 h 1570037"/>
                <a:gd name="connsiteX5" fmla="*/ 1936113 w 2025320"/>
                <a:gd name="connsiteY5" fmla="*/ 1212850 h 1570037"/>
                <a:gd name="connsiteX6" fmla="*/ 1364613 w 2025320"/>
                <a:gd name="connsiteY6" fmla="*/ 1250950 h 1570037"/>
                <a:gd name="connsiteX7" fmla="*/ 1012188 w 2025320"/>
                <a:gd name="connsiteY7" fmla="*/ 1565275 h 1570037"/>
                <a:gd name="connsiteX8" fmla="*/ 574038 w 2025320"/>
                <a:gd name="connsiteY8" fmla="*/ 1279525 h 1570037"/>
                <a:gd name="connsiteX9" fmla="*/ 164463 w 2025320"/>
                <a:gd name="connsiteY9" fmla="*/ 1174750 h 1570037"/>
                <a:gd name="connsiteX10" fmla="*/ 402588 w 2025320"/>
                <a:gd name="connsiteY10" fmla="*/ 688975 h 1570037"/>
                <a:gd name="connsiteX0" fmla="*/ 402588 w 2025320"/>
                <a:gd name="connsiteY0" fmla="*/ 688975 h 1570037"/>
                <a:gd name="connsiteX1" fmla="*/ 802638 w 2025320"/>
                <a:gd name="connsiteY1" fmla="*/ 60325 h 1570037"/>
                <a:gd name="connsiteX2" fmla="*/ 1374138 w 2025320"/>
                <a:gd name="connsiteY2" fmla="*/ 327025 h 1570037"/>
                <a:gd name="connsiteX3" fmla="*/ 1726563 w 2025320"/>
                <a:gd name="connsiteY3" fmla="*/ 365125 h 1570037"/>
                <a:gd name="connsiteX4" fmla="*/ 1726563 w 2025320"/>
                <a:gd name="connsiteY4" fmla="*/ 822325 h 1570037"/>
                <a:gd name="connsiteX5" fmla="*/ 1936113 w 2025320"/>
                <a:gd name="connsiteY5" fmla="*/ 1212850 h 1570037"/>
                <a:gd name="connsiteX6" fmla="*/ 1364613 w 2025320"/>
                <a:gd name="connsiteY6" fmla="*/ 1250950 h 1570037"/>
                <a:gd name="connsiteX7" fmla="*/ 1012188 w 2025320"/>
                <a:gd name="connsiteY7" fmla="*/ 1565275 h 1570037"/>
                <a:gd name="connsiteX8" fmla="*/ 574038 w 2025320"/>
                <a:gd name="connsiteY8" fmla="*/ 1279525 h 1570037"/>
                <a:gd name="connsiteX9" fmla="*/ 164463 w 2025320"/>
                <a:gd name="connsiteY9" fmla="*/ 1174750 h 1570037"/>
                <a:gd name="connsiteX10" fmla="*/ 402588 w 2025320"/>
                <a:gd name="connsiteY10" fmla="*/ 688975 h 1570037"/>
                <a:gd name="connsiteX0" fmla="*/ 402588 w 2025320"/>
                <a:gd name="connsiteY0" fmla="*/ 688975 h 1570037"/>
                <a:gd name="connsiteX1" fmla="*/ 802638 w 2025320"/>
                <a:gd name="connsiteY1" fmla="*/ 60325 h 1570037"/>
                <a:gd name="connsiteX2" fmla="*/ 1374138 w 2025320"/>
                <a:gd name="connsiteY2" fmla="*/ 327025 h 1570037"/>
                <a:gd name="connsiteX3" fmla="*/ 1726563 w 2025320"/>
                <a:gd name="connsiteY3" fmla="*/ 365125 h 1570037"/>
                <a:gd name="connsiteX4" fmla="*/ 1726563 w 2025320"/>
                <a:gd name="connsiteY4" fmla="*/ 822325 h 1570037"/>
                <a:gd name="connsiteX5" fmla="*/ 1936113 w 2025320"/>
                <a:gd name="connsiteY5" fmla="*/ 1212850 h 1570037"/>
                <a:gd name="connsiteX6" fmla="*/ 1364613 w 2025320"/>
                <a:gd name="connsiteY6" fmla="*/ 1250950 h 1570037"/>
                <a:gd name="connsiteX7" fmla="*/ 1012188 w 2025320"/>
                <a:gd name="connsiteY7" fmla="*/ 1565275 h 1570037"/>
                <a:gd name="connsiteX8" fmla="*/ 574038 w 2025320"/>
                <a:gd name="connsiteY8" fmla="*/ 1279525 h 1570037"/>
                <a:gd name="connsiteX9" fmla="*/ 164463 w 2025320"/>
                <a:gd name="connsiteY9" fmla="*/ 1174750 h 1570037"/>
                <a:gd name="connsiteX10" fmla="*/ 402588 w 2025320"/>
                <a:gd name="connsiteY10" fmla="*/ 688975 h 1570037"/>
                <a:gd name="connsiteX0" fmla="*/ 402588 w 2025320"/>
                <a:gd name="connsiteY0" fmla="*/ 688975 h 1570037"/>
                <a:gd name="connsiteX1" fmla="*/ 802638 w 2025320"/>
                <a:gd name="connsiteY1" fmla="*/ 60325 h 1570037"/>
                <a:gd name="connsiteX2" fmla="*/ 1374138 w 2025320"/>
                <a:gd name="connsiteY2" fmla="*/ 327025 h 1570037"/>
                <a:gd name="connsiteX3" fmla="*/ 1726563 w 2025320"/>
                <a:gd name="connsiteY3" fmla="*/ 365125 h 1570037"/>
                <a:gd name="connsiteX4" fmla="*/ 1726563 w 2025320"/>
                <a:gd name="connsiteY4" fmla="*/ 822325 h 1570037"/>
                <a:gd name="connsiteX5" fmla="*/ 1936113 w 2025320"/>
                <a:gd name="connsiteY5" fmla="*/ 1212850 h 1570037"/>
                <a:gd name="connsiteX6" fmla="*/ 1364613 w 2025320"/>
                <a:gd name="connsiteY6" fmla="*/ 1250950 h 1570037"/>
                <a:gd name="connsiteX7" fmla="*/ 1012188 w 2025320"/>
                <a:gd name="connsiteY7" fmla="*/ 1565275 h 1570037"/>
                <a:gd name="connsiteX8" fmla="*/ 574038 w 2025320"/>
                <a:gd name="connsiteY8" fmla="*/ 1279525 h 1570037"/>
                <a:gd name="connsiteX9" fmla="*/ 164463 w 2025320"/>
                <a:gd name="connsiteY9" fmla="*/ 1174750 h 1570037"/>
                <a:gd name="connsiteX10" fmla="*/ 402588 w 2025320"/>
                <a:gd name="connsiteY10" fmla="*/ 688975 h 1570037"/>
                <a:gd name="connsiteX0" fmla="*/ 402588 w 2025320"/>
                <a:gd name="connsiteY0" fmla="*/ 415925 h 1296987"/>
                <a:gd name="connsiteX1" fmla="*/ 1374138 w 2025320"/>
                <a:gd name="connsiteY1" fmla="*/ 53975 h 1296987"/>
                <a:gd name="connsiteX2" fmla="*/ 1726563 w 2025320"/>
                <a:gd name="connsiteY2" fmla="*/ 92075 h 1296987"/>
                <a:gd name="connsiteX3" fmla="*/ 1726563 w 2025320"/>
                <a:gd name="connsiteY3" fmla="*/ 549275 h 1296987"/>
                <a:gd name="connsiteX4" fmla="*/ 1936113 w 2025320"/>
                <a:gd name="connsiteY4" fmla="*/ 939800 h 1296987"/>
                <a:gd name="connsiteX5" fmla="*/ 1364613 w 2025320"/>
                <a:gd name="connsiteY5" fmla="*/ 977900 h 1296987"/>
                <a:gd name="connsiteX6" fmla="*/ 1012188 w 2025320"/>
                <a:gd name="connsiteY6" fmla="*/ 1292225 h 1296987"/>
                <a:gd name="connsiteX7" fmla="*/ 574038 w 2025320"/>
                <a:gd name="connsiteY7" fmla="*/ 1006475 h 1296987"/>
                <a:gd name="connsiteX8" fmla="*/ 164463 w 2025320"/>
                <a:gd name="connsiteY8" fmla="*/ 901700 h 1296987"/>
                <a:gd name="connsiteX9" fmla="*/ 402588 w 2025320"/>
                <a:gd name="connsiteY9" fmla="*/ 415925 h 1296987"/>
                <a:gd name="connsiteX0" fmla="*/ 402588 w 2025320"/>
                <a:gd name="connsiteY0" fmla="*/ 1092353 h 1973415"/>
                <a:gd name="connsiteX1" fmla="*/ 1374138 w 2025320"/>
                <a:gd name="connsiteY1" fmla="*/ 730403 h 1973415"/>
                <a:gd name="connsiteX2" fmla="*/ 1726563 w 2025320"/>
                <a:gd name="connsiteY2" fmla="*/ 768503 h 1973415"/>
                <a:gd name="connsiteX3" fmla="*/ 1726563 w 2025320"/>
                <a:gd name="connsiteY3" fmla="*/ 1225703 h 1973415"/>
                <a:gd name="connsiteX4" fmla="*/ 1936113 w 2025320"/>
                <a:gd name="connsiteY4" fmla="*/ 1616228 h 1973415"/>
                <a:gd name="connsiteX5" fmla="*/ 1364613 w 2025320"/>
                <a:gd name="connsiteY5" fmla="*/ 1654328 h 1973415"/>
                <a:gd name="connsiteX6" fmla="*/ 1012188 w 2025320"/>
                <a:gd name="connsiteY6" fmla="*/ 1968653 h 1973415"/>
                <a:gd name="connsiteX7" fmla="*/ 574038 w 2025320"/>
                <a:gd name="connsiteY7" fmla="*/ 1682903 h 1973415"/>
                <a:gd name="connsiteX8" fmla="*/ 164463 w 2025320"/>
                <a:gd name="connsiteY8" fmla="*/ 1578128 h 1973415"/>
                <a:gd name="connsiteX9" fmla="*/ 402588 w 2025320"/>
                <a:gd name="connsiteY9" fmla="*/ 1092353 h 1973415"/>
                <a:gd name="connsiteX0" fmla="*/ 402588 w 2025320"/>
                <a:gd name="connsiteY0" fmla="*/ 1092353 h 1973415"/>
                <a:gd name="connsiteX1" fmla="*/ 1374138 w 2025320"/>
                <a:gd name="connsiteY1" fmla="*/ 730403 h 1973415"/>
                <a:gd name="connsiteX2" fmla="*/ 1726563 w 2025320"/>
                <a:gd name="connsiteY2" fmla="*/ 768503 h 1973415"/>
                <a:gd name="connsiteX3" fmla="*/ 1726563 w 2025320"/>
                <a:gd name="connsiteY3" fmla="*/ 1225703 h 1973415"/>
                <a:gd name="connsiteX4" fmla="*/ 1936113 w 2025320"/>
                <a:gd name="connsiteY4" fmla="*/ 1616228 h 1973415"/>
                <a:gd name="connsiteX5" fmla="*/ 1364613 w 2025320"/>
                <a:gd name="connsiteY5" fmla="*/ 1654328 h 1973415"/>
                <a:gd name="connsiteX6" fmla="*/ 1012188 w 2025320"/>
                <a:gd name="connsiteY6" fmla="*/ 1968653 h 1973415"/>
                <a:gd name="connsiteX7" fmla="*/ 574038 w 2025320"/>
                <a:gd name="connsiteY7" fmla="*/ 1682903 h 1973415"/>
                <a:gd name="connsiteX8" fmla="*/ 164463 w 2025320"/>
                <a:gd name="connsiteY8" fmla="*/ 1578128 h 1973415"/>
                <a:gd name="connsiteX9" fmla="*/ 402588 w 2025320"/>
                <a:gd name="connsiteY9" fmla="*/ 1092353 h 1973415"/>
                <a:gd name="connsiteX0" fmla="*/ 402588 w 2025320"/>
                <a:gd name="connsiteY0" fmla="*/ 853262 h 1734324"/>
                <a:gd name="connsiteX1" fmla="*/ 1374138 w 2025320"/>
                <a:gd name="connsiteY1" fmla="*/ 491312 h 1734324"/>
                <a:gd name="connsiteX2" fmla="*/ 1726563 w 2025320"/>
                <a:gd name="connsiteY2" fmla="*/ 529412 h 1734324"/>
                <a:gd name="connsiteX3" fmla="*/ 1726563 w 2025320"/>
                <a:gd name="connsiteY3" fmla="*/ 986612 h 1734324"/>
                <a:gd name="connsiteX4" fmla="*/ 1936113 w 2025320"/>
                <a:gd name="connsiteY4" fmla="*/ 1377137 h 1734324"/>
                <a:gd name="connsiteX5" fmla="*/ 1364613 w 2025320"/>
                <a:gd name="connsiteY5" fmla="*/ 1415237 h 1734324"/>
                <a:gd name="connsiteX6" fmla="*/ 1012188 w 2025320"/>
                <a:gd name="connsiteY6" fmla="*/ 1729562 h 1734324"/>
                <a:gd name="connsiteX7" fmla="*/ 574038 w 2025320"/>
                <a:gd name="connsiteY7" fmla="*/ 1443812 h 1734324"/>
                <a:gd name="connsiteX8" fmla="*/ 164463 w 2025320"/>
                <a:gd name="connsiteY8" fmla="*/ 1339037 h 1734324"/>
                <a:gd name="connsiteX9" fmla="*/ 402588 w 2025320"/>
                <a:gd name="connsiteY9" fmla="*/ 853262 h 1734324"/>
                <a:gd name="connsiteX0" fmla="*/ 402588 w 2025320"/>
                <a:gd name="connsiteY0" fmla="*/ 853262 h 1734324"/>
                <a:gd name="connsiteX1" fmla="*/ 1374138 w 2025320"/>
                <a:gd name="connsiteY1" fmla="*/ 491312 h 1734324"/>
                <a:gd name="connsiteX2" fmla="*/ 1726563 w 2025320"/>
                <a:gd name="connsiteY2" fmla="*/ 529412 h 1734324"/>
                <a:gd name="connsiteX3" fmla="*/ 1726563 w 2025320"/>
                <a:gd name="connsiteY3" fmla="*/ 986612 h 1734324"/>
                <a:gd name="connsiteX4" fmla="*/ 1936113 w 2025320"/>
                <a:gd name="connsiteY4" fmla="*/ 1377137 h 1734324"/>
                <a:gd name="connsiteX5" fmla="*/ 1364613 w 2025320"/>
                <a:gd name="connsiteY5" fmla="*/ 1415237 h 1734324"/>
                <a:gd name="connsiteX6" fmla="*/ 1012188 w 2025320"/>
                <a:gd name="connsiteY6" fmla="*/ 1729562 h 1734324"/>
                <a:gd name="connsiteX7" fmla="*/ 574038 w 2025320"/>
                <a:gd name="connsiteY7" fmla="*/ 1443812 h 1734324"/>
                <a:gd name="connsiteX8" fmla="*/ 164463 w 2025320"/>
                <a:gd name="connsiteY8" fmla="*/ 1339037 h 1734324"/>
                <a:gd name="connsiteX9" fmla="*/ 402588 w 2025320"/>
                <a:gd name="connsiteY9" fmla="*/ 853262 h 1734324"/>
                <a:gd name="connsiteX0" fmla="*/ 402588 w 1996438"/>
                <a:gd name="connsiteY0" fmla="*/ 853262 h 1734324"/>
                <a:gd name="connsiteX1" fmla="*/ 1374138 w 1996438"/>
                <a:gd name="connsiteY1" fmla="*/ 491312 h 1734324"/>
                <a:gd name="connsiteX2" fmla="*/ 1726563 w 1996438"/>
                <a:gd name="connsiteY2" fmla="*/ 986612 h 1734324"/>
                <a:gd name="connsiteX3" fmla="*/ 1936113 w 1996438"/>
                <a:gd name="connsiteY3" fmla="*/ 1377137 h 1734324"/>
                <a:gd name="connsiteX4" fmla="*/ 1364613 w 1996438"/>
                <a:gd name="connsiteY4" fmla="*/ 1415237 h 1734324"/>
                <a:gd name="connsiteX5" fmla="*/ 1012188 w 1996438"/>
                <a:gd name="connsiteY5" fmla="*/ 1729562 h 1734324"/>
                <a:gd name="connsiteX6" fmla="*/ 574038 w 1996438"/>
                <a:gd name="connsiteY6" fmla="*/ 1443812 h 1734324"/>
                <a:gd name="connsiteX7" fmla="*/ 164463 w 1996438"/>
                <a:gd name="connsiteY7" fmla="*/ 1339037 h 1734324"/>
                <a:gd name="connsiteX8" fmla="*/ 402588 w 1996438"/>
                <a:gd name="connsiteY8" fmla="*/ 853262 h 1734324"/>
                <a:gd name="connsiteX0" fmla="*/ 402588 w 2057706"/>
                <a:gd name="connsiteY0" fmla="*/ 853262 h 1734324"/>
                <a:gd name="connsiteX1" fmla="*/ 1374138 w 2057706"/>
                <a:gd name="connsiteY1" fmla="*/ 491312 h 1734324"/>
                <a:gd name="connsiteX2" fmla="*/ 1726563 w 2057706"/>
                <a:gd name="connsiteY2" fmla="*/ 986612 h 1734324"/>
                <a:gd name="connsiteX3" fmla="*/ 1936113 w 2057706"/>
                <a:gd name="connsiteY3" fmla="*/ 1377137 h 1734324"/>
                <a:gd name="connsiteX4" fmla="*/ 1364613 w 2057706"/>
                <a:gd name="connsiteY4" fmla="*/ 1415237 h 1734324"/>
                <a:gd name="connsiteX5" fmla="*/ 1012188 w 2057706"/>
                <a:gd name="connsiteY5" fmla="*/ 1729562 h 1734324"/>
                <a:gd name="connsiteX6" fmla="*/ 574038 w 2057706"/>
                <a:gd name="connsiteY6" fmla="*/ 1443812 h 1734324"/>
                <a:gd name="connsiteX7" fmla="*/ 164463 w 2057706"/>
                <a:gd name="connsiteY7" fmla="*/ 1339037 h 1734324"/>
                <a:gd name="connsiteX8" fmla="*/ 402588 w 2057706"/>
                <a:gd name="connsiteY8" fmla="*/ 853262 h 1734324"/>
                <a:gd name="connsiteX0" fmla="*/ 402588 w 2057706"/>
                <a:gd name="connsiteY0" fmla="*/ 853262 h 1734324"/>
                <a:gd name="connsiteX1" fmla="*/ 1374138 w 2057706"/>
                <a:gd name="connsiteY1" fmla="*/ 491312 h 1734324"/>
                <a:gd name="connsiteX2" fmla="*/ 1726563 w 2057706"/>
                <a:gd name="connsiteY2" fmla="*/ 986612 h 1734324"/>
                <a:gd name="connsiteX3" fmla="*/ 1936113 w 2057706"/>
                <a:gd name="connsiteY3" fmla="*/ 1377137 h 1734324"/>
                <a:gd name="connsiteX4" fmla="*/ 1364613 w 2057706"/>
                <a:gd name="connsiteY4" fmla="*/ 1415237 h 1734324"/>
                <a:gd name="connsiteX5" fmla="*/ 1012188 w 2057706"/>
                <a:gd name="connsiteY5" fmla="*/ 1729562 h 1734324"/>
                <a:gd name="connsiteX6" fmla="*/ 574038 w 2057706"/>
                <a:gd name="connsiteY6" fmla="*/ 1443812 h 1734324"/>
                <a:gd name="connsiteX7" fmla="*/ 164463 w 2057706"/>
                <a:gd name="connsiteY7" fmla="*/ 1339037 h 1734324"/>
                <a:gd name="connsiteX8" fmla="*/ 402588 w 2057706"/>
                <a:gd name="connsiteY8" fmla="*/ 853262 h 1734324"/>
                <a:gd name="connsiteX0" fmla="*/ 402588 w 2057706"/>
                <a:gd name="connsiteY0" fmla="*/ 853262 h 1734324"/>
                <a:gd name="connsiteX1" fmla="*/ 1374138 w 2057706"/>
                <a:gd name="connsiteY1" fmla="*/ 491312 h 1734324"/>
                <a:gd name="connsiteX2" fmla="*/ 1726563 w 2057706"/>
                <a:gd name="connsiteY2" fmla="*/ 986612 h 1734324"/>
                <a:gd name="connsiteX3" fmla="*/ 1364613 w 2057706"/>
                <a:gd name="connsiteY3" fmla="*/ 1415237 h 1734324"/>
                <a:gd name="connsiteX4" fmla="*/ 1012188 w 2057706"/>
                <a:gd name="connsiteY4" fmla="*/ 1729562 h 1734324"/>
                <a:gd name="connsiteX5" fmla="*/ 574038 w 2057706"/>
                <a:gd name="connsiteY5" fmla="*/ 1443812 h 1734324"/>
                <a:gd name="connsiteX6" fmla="*/ 164463 w 2057706"/>
                <a:gd name="connsiteY6" fmla="*/ 1339037 h 1734324"/>
                <a:gd name="connsiteX7" fmla="*/ 402588 w 2057706"/>
                <a:gd name="connsiteY7" fmla="*/ 853262 h 1734324"/>
                <a:gd name="connsiteX0" fmla="*/ 402588 w 2307420"/>
                <a:gd name="connsiteY0" fmla="*/ 853262 h 1734324"/>
                <a:gd name="connsiteX1" fmla="*/ 1374138 w 2307420"/>
                <a:gd name="connsiteY1" fmla="*/ 491312 h 1734324"/>
                <a:gd name="connsiteX2" fmla="*/ 1726563 w 2307420"/>
                <a:gd name="connsiteY2" fmla="*/ 986612 h 1734324"/>
                <a:gd name="connsiteX3" fmla="*/ 1364613 w 2307420"/>
                <a:gd name="connsiteY3" fmla="*/ 1415237 h 1734324"/>
                <a:gd name="connsiteX4" fmla="*/ 1012188 w 2307420"/>
                <a:gd name="connsiteY4" fmla="*/ 1729562 h 1734324"/>
                <a:gd name="connsiteX5" fmla="*/ 574038 w 2307420"/>
                <a:gd name="connsiteY5" fmla="*/ 1443812 h 1734324"/>
                <a:gd name="connsiteX6" fmla="*/ 164463 w 2307420"/>
                <a:gd name="connsiteY6" fmla="*/ 1339037 h 1734324"/>
                <a:gd name="connsiteX7" fmla="*/ 402588 w 2307420"/>
                <a:gd name="connsiteY7" fmla="*/ 853262 h 1734324"/>
                <a:gd name="connsiteX0" fmla="*/ 402588 w 2307420"/>
                <a:gd name="connsiteY0" fmla="*/ 853262 h 1734324"/>
                <a:gd name="connsiteX1" fmla="*/ 1374138 w 2307420"/>
                <a:gd name="connsiteY1" fmla="*/ 491312 h 1734324"/>
                <a:gd name="connsiteX2" fmla="*/ 1726563 w 2307420"/>
                <a:gd name="connsiteY2" fmla="*/ 986612 h 1734324"/>
                <a:gd name="connsiteX3" fmla="*/ 1364613 w 2307420"/>
                <a:gd name="connsiteY3" fmla="*/ 1415237 h 1734324"/>
                <a:gd name="connsiteX4" fmla="*/ 1012188 w 2307420"/>
                <a:gd name="connsiteY4" fmla="*/ 1729562 h 1734324"/>
                <a:gd name="connsiteX5" fmla="*/ 574038 w 2307420"/>
                <a:gd name="connsiteY5" fmla="*/ 1443812 h 1734324"/>
                <a:gd name="connsiteX6" fmla="*/ 164463 w 2307420"/>
                <a:gd name="connsiteY6" fmla="*/ 1339037 h 1734324"/>
                <a:gd name="connsiteX7" fmla="*/ 402588 w 2307420"/>
                <a:gd name="connsiteY7" fmla="*/ 853262 h 1734324"/>
                <a:gd name="connsiteX0" fmla="*/ 402588 w 2307420"/>
                <a:gd name="connsiteY0" fmla="*/ 853262 h 1571924"/>
                <a:gd name="connsiteX1" fmla="*/ 1374138 w 2307420"/>
                <a:gd name="connsiteY1" fmla="*/ 491312 h 1571924"/>
                <a:gd name="connsiteX2" fmla="*/ 1726563 w 2307420"/>
                <a:gd name="connsiteY2" fmla="*/ 986612 h 1571924"/>
                <a:gd name="connsiteX3" fmla="*/ 1364613 w 2307420"/>
                <a:gd name="connsiteY3" fmla="*/ 1415237 h 1571924"/>
                <a:gd name="connsiteX4" fmla="*/ 574038 w 2307420"/>
                <a:gd name="connsiteY4" fmla="*/ 1443812 h 1571924"/>
                <a:gd name="connsiteX5" fmla="*/ 164463 w 2307420"/>
                <a:gd name="connsiteY5" fmla="*/ 1339037 h 1571924"/>
                <a:gd name="connsiteX6" fmla="*/ 402588 w 2307420"/>
                <a:gd name="connsiteY6" fmla="*/ 853262 h 1571924"/>
                <a:gd name="connsiteX0" fmla="*/ 402588 w 2307420"/>
                <a:gd name="connsiteY0" fmla="*/ 853262 h 1991975"/>
                <a:gd name="connsiteX1" fmla="*/ 1374138 w 2307420"/>
                <a:gd name="connsiteY1" fmla="*/ 491312 h 1991975"/>
                <a:gd name="connsiteX2" fmla="*/ 1726563 w 2307420"/>
                <a:gd name="connsiteY2" fmla="*/ 986612 h 1991975"/>
                <a:gd name="connsiteX3" fmla="*/ 1364613 w 2307420"/>
                <a:gd name="connsiteY3" fmla="*/ 1415237 h 1991975"/>
                <a:gd name="connsiteX4" fmla="*/ 574038 w 2307420"/>
                <a:gd name="connsiteY4" fmla="*/ 1443812 h 1991975"/>
                <a:gd name="connsiteX5" fmla="*/ 164463 w 2307420"/>
                <a:gd name="connsiteY5" fmla="*/ 1339037 h 1991975"/>
                <a:gd name="connsiteX6" fmla="*/ 402588 w 2307420"/>
                <a:gd name="connsiteY6" fmla="*/ 853262 h 1991975"/>
                <a:gd name="connsiteX0" fmla="*/ 402588 w 2307420"/>
                <a:gd name="connsiteY0" fmla="*/ 853262 h 1991975"/>
                <a:gd name="connsiteX1" fmla="*/ 1374138 w 2307420"/>
                <a:gd name="connsiteY1" fmla="*/ 491312 h 1991975"/>
                <a:gd name="connsiteX2" fmla="*/ 1726563 w 2307420"/>
                <a:gd name="connsiteY2" fmla="*/ 986612 h 1991975"/>
                <a:gd name="connsiteX3" fmla="*/ 1364613 w 2307420"/>
                <a:gd name="connsiteY3" fmla="*/ 1415237 h 1991975"/>
                <a:gd name="connsiteX4" fmla="*/ 574038 w 2307420"/>
                <a:gd name="connsiteY4" fmla="*/ 1443812 h 1991975"/>
                <a:gd name="connsiteX5" fmla="*/ 164463 w 2307420"/>
                <a:gd name="connsiteY5" fmla="*/ 1339037 h 1991975"/>
                <a:gd name="connsiteX6" fmla="*/ 402588 w 2307420"/>
                <a:gd name="connsiteY6" fmla="*/ 853262 h 1991975"/>
                <a:gd name="connsiteX0" fmla="*/ 133350 w 2038182"/>
                <a:gd name="connsiteY0" fmla="*/ 853262 h 1991975"/>
                <a:gd name="connsiteX1" fmla="*/ 1104900 w 2038182"/>
                <a:gd name="connsiteY1" fmla="*/ 491312 h 1991975"/>
                <a:gd name="connsiteX2" fmla="*/ 1457325 w 2038182"/>
                <a:gd name="connsiteY2" fmla="*/ 986612 h 1991975"/>
                <a:gd name="connsiteX3" fmla="*/ 1095375 w 2038182"/>
                <a:gd name="connsiteY3" fmla="*/ 1415237 h 1991975"/>
                <a:gd name="connsiteX4" fmla="*/ 304800 w 2038182"/>
                <a:gd name="connsiteY4" fmla="*/ 1443812 h 1991975"/>
                <a:gd name="connsiteX5" fmla="*/ 133350 w 2038182"/>
                <a:gd name="connsiteY5" fmla="*/ 853262 h 1991975"/>
                <a:gd name="connsiteX0" fmla="*/ 532763 w 2437595"/>
                <a:gd name="connsiteY0" fmla="*/ 853262 h 1991975"/>
                <a:gd name="connsiteX1" fmla="*/ 1504313 w 2437595"/>
                <a:gd name="connsiteY1" fmla="*/ 491312 h 1991975"/>
                <a:gd name="connsiteX2" fmla="*/ 1856738 w 2437595"/>
                <a:gd name="connsiteY2" fmla="*/ 986612 h 1991975"/>
                <a:gd name="connsiteX3" fmla="*/ 1494788 w 2437595"/>
                <a:gd name="connsiteY3" fmla="*/ 1415237 h 1991975"/>
                <a:gd name="connsiteX4" fmla="*/ 704213 w 2437595"/>
                <a:gd name="connsiteY4" fmla="*/ 1443812 h 1991975"/>
                <a:gd name="connsiteX5" fmla="*/ 532763 w 2437595"/>
                <a:gd name="connsiteY5" fmla="*/ 853262 h 1991975"/>
                <a:gd name="connsiteX0" fmla="*/ 532763 w 2437595"/>
                <a:gd name="connsiteY0" fmla="*/ 853262 h 1991975"/>
                <a:gd name="connsiteX1" fmla="*/ 1504313 w 2437595"/>
                <a:gd name="connsiteY1" fmla="*/ 491312 h 1991975"/>
                <a:gd name="connsiteX2" fmla="*/ 1856738 w 2437595"/>
                <a:gd name="connsiteY2" fmla="*/ 986612 h 1991975"/>
                <a:gd name="connsiteX3" fmla="*/ 1494788 w 2437595"/>
                <a:gd name="connsiteY3" fmla="*/ 1415237 h 1991975"/>
                <a:gd name="connsiteX4" fmla="*/ 704213 w 2437595"/>
                <a:gd name="connsiteY4" fmla="*/ 1443812 h 1991975"/>
                <a:gd name="connsiteX5" fmla="*/ 532763 w 2437595"/>
                <a:gd name="connsiteY5" fmla="*/ 853262 h 1991975"/>
                <a:gd name="connsiteX0" fmla="*/ 346067 w 2250899"/>
                <a:gd name="connsiteY0" fmla="*/ 853262 h 1991975"/>
                <a:gd name="connsiteX1" fmla="*/ 1317617 w 2250899"/>
                <a:gd name="connsiteY1" fmla="*/ 491312 h 1991975"/>
                <a:gd name="connsiteX2" fmla="*/ 1670042 w 2250899"/>
                <a:gd name="connsiteY2" fmla="*/ 986612 h 1991975"/>
                <a:gd name="connsiteX3" fmla="*/ 1308092 w 2250899"/>
                <a:gd name="connsiteY3" fmla="*/ 1415237 h 1991975"/>
                <a:gd name="connsiteX4" fmla="*/ 517517 w 2250899"/>
                <a:gd name="connsiteY4" fmla="*/ 1443812 h 1991975"/>
                <a:gd name="connsiteX5" fmla="*/ 346067 w 2250899"/>
                <a:gd name="connsiteY5" fmla="*/ 853262 h 1991975"/>
                <a:gd name="connsiteX0" fmla="*/ 346067 w 2250899"/>
                <a:gd name="connsiteY0" fmla="*/ 853262 h 1991975"/>
                <a:gd name="connsiteX1" fmla="*/ 1317617 w 2250899"/>
                <a:gd name="connsiteY1" fmla="*/ 491312 h 1991975"/>
                <a:gd name="connsiteX2" fmla="*/ 1670042 w 2250899"/>
                <a:gd name="connsiteY2" fmla="*/ 986612 h 1991975"/>
                <a:gd name="connsiteX3" fmla="*/ 1308092 w 2250899"/>
                <a:gd name="connsiteY3" fmla="*/ 1415237 h 1991975"/>
                <a:gd name="connsiteX4" fmla="*/ 517517 w 2250899"/>
                <a:gd name="connsiteY4" fmla="*/ 1443812 h 1991975"/>
                <a:gd name="connsiteX5" fmla="*/ 346067 w 2250899"/>
                <a:gd name="connsiteY5" fmla="*/ 853262 h 1991975"/>
                <a:gd name="connsiteX0" fmla="*/ 346067 w 2250899"/>
                <a:gd name="connsiteY0" fmla="*/ 853262 h 1991975"/>
                <a:gd name="connsiteX1" fmla="*/ 1317617 w 2250899"/>
                <a:gd name="connsiteY1" fmla="*/ 491312 h 1991975"/>
                <a:gd name="connsiteX2" fmla="*/ 1670042 w 2250899"/>
                <a:gd name="connsiteY2" fmla="*/ 986612 h 1991975"/>
                <a:gd name="connsiteX3" fmla="*/ 1308092 w 2250899"/>
                <a:gd name="connsiteY3" fmla="*/ 1415237 h 1991975"/>
                <a:gd name="connsiteX4" fmla="*/ 517517 w 2250899"/>
                <a:gd name="connsiteY4" fmla="*/ 1443812 h 1991975"/>
                <a:gd name="connsiteX5" fmla="*/ 346067 w 2250899"/>
                <a:gd name="connsiteY5" fmla="*/ 853262 h 1991975"/>
                <a:gd name="connsiteX0" fmla="*/ 346067 w 2250899"/>
                <a:gd name="connsiteY0" fmla="*/ 853262 h 1923866"/>
                <a:gd name="connsiteX1" fmla="*/ 1317617 w 2250899"/>
                <a:gd name="connsiteY1" fmla="*/ 491312 h 1923866"/>
                <a:gd name="connsiteX2" fmla="*/ 1670042 w 2250899"/>
                <a:gd name="connsiteY2" fmla="*/ 986612 h 1923866"/>
                <a:gd name="connsiteX3" fmla="*/ 1308092 w 2250899"/>
                <a:gd name="connsiteY3" fmla="*/ 1415237 h 1923866"/>
                <a:gd name="connsiteX4" fmla="*/ 517517 w 2250899"/>
                <a:gd name="connsiteY4" fmla="*/ 1443812 h 1923866"/>
                <a:gd name="connsiteX5" fmla="*/ 346067 w 2250899"/>
                <a:gd name="connsiteY5" fmla="*/ 853262 h 1923866"/>
                <a:gd name="connsiteX0" fmla="*/ 346067 w 2250899"/>
                <a:gd name="connsiteY0" fmla="*/ 853262 h 1923866"/>
                <a:gd name="connsiteX1" fmla="*/ 1317617 w 2250899"/>
                <a:gd name="connsiteY1" fmla="*/ 491312 h 1923866"/>
                <a:gd name="connsiteX2" fmla="*/ 1670042 w 2250899"/>
                <a:gd name="connsiteY2" fmla="*/ 986612 h 1923866"/>
                <a:gd name="connsiteX3" fmla="*/ 1308092 w 2250899"/>
                <a:gd name="connsiteY3" fmla="*/ 1415237 h 1923866"/>
                <a:gd name="connsiteX4" fmla="*/ 517517 w 2250899"/>
                <a:gd name="connsiteY4" fmla="*/ 1443812 h 1923866"/>
                <a:gd name="connsiteX5" fmla="*/ 346067 w 2250899"/>
                <a:gd name="connsiteY5" fmla="*/ 853262 h 1923866"/>
                <a:gd name="connsiteX0" fmla="*/ 463220 w 2368052"/>
                <a:gd name="connsiteY0" fmla="*/ 853262 h 1923866"/>
                <a:gd name="connsiteX1" fmla="*/ 1434770 w 2368052"/>
                <a:gd name="connsiteY1" fmla="*/ 491312 h 1923866"/>
                <a:gd name="connsiteX2" fmla="*/ 1787195 w 2368052"/>
                <a:gd name="connsiteY2" fmla="*/ 986612 h 1923866"/>
                <a:gd name="connsiteX3" fmla="*/ 1425245 w 2368052"/>
                <a:gd name="connsiteY3" fmla="*/ 1415237 h 1923866"/>
                <a:gd name="connsiteX4" fmla="*/ 634670 w 2368052"/>
                <a:gd name="connsiteY4" fmla="*/ 1443812 h 1923866"/>
                <a:gd name="connsiteX5" fmla="*/ 463220 w 2368052"/>
                <a:gd name="connsiteY5" fmla="*/ 853262 h 1923866"/>
                <a:gd name="connsiteX0" fmla="*/ 463220 w 2368052"/>
                <a:gd name="connsiteY0" fmla="*/ 853262 h 1923866"/>
                <a:gd name="connsiteX1" fmla="*/ 1434770 w 2368052"/>
                <a:gd name="connsiteY1" fmla="*/ 491312 h 1923866"/>
                <a:gd name="connsiteX2" fmla="*/ 1787195 w 2368052"/>
                <a:gd name="connsiteY2" fmla="*/ 986612 h 1923866"/>
                <a:gd name="connsiteX3" fmla="*/ 1425245 w 2368052"/>
                <a:gd name="connsiteY3" fmla="*/ 1415237 h 1923866"/>
                <a:gd name="connsiteX4" fmla="*/ 634670 w 2368052"/>
                <a:gd name="connsiteY4" fmla="*/ 1443812 h 1923866"/>
                <a:gd name="connsiteX5" fmla="*/ 463220 w 2368052"/>
                <a:gd name="connsiteY5" fmla="*/ 853262 h 1923866"/>
                <a:gd name="connsiteX0" fmla="*/ 463220 w 2368052"/>
                <a:gd name="connsiteY0" fmla="*/ 750857 h 1821461"/>
                <a:gd name="connsiteX1" fmla="*/ 1434770 w 2368052"/>
                <a:gd name="connsiteY1" fmla="*/ 388907 h 1821461"/>
                <a:gd name="connsiteX2" fmla="*/ 1787195 w 2368052"/>
                <a:gd name="connsiteY2" fmla="*/ 884207 h 1821461"/>
                <a:gd name="connsiteX3" fmla="*/ 1425245 w 2368052"/>
                <a:gd name="connsiteY3" fmla="*/ 1312832 h 1821461"/>
                <a:gd name="connsiteX4" fmla="*/ 634670 w 2368052"/>
                <a:gd name="connsiteY4" fmla="*/ 1341407 h 1821461"/>
                <a:gd name="connsiteX5" fmla="*/ 463220 w 2368052"/>
                <a:gd name="connsiteY5" fmla="*/ 750857 h 1821461"/>
                <a:gd name="connsiteX0" fmla="*/ 463220 w 2368052"/>
                <a:gd name="connsiteY0" fmla="*/ 824680 h 1895284"/>
                <a:gd name="connsiteX1" fmla="*/ 1434770 w 2368052"/>
                <a:gd name="connsiteY1" fmla="*/ 462730 h 1895284"/>
                <a:gd name="connsiteX2" fmla="*/ 1787195 w 2368052"/>
                <a:gd name="connsiteY2" fmla="*/ 958030 h 1895284"/>
                <a:gd name="connsiteX3" fmla="*/ 1425245 w 2368052"/>
                <a:gd name="connsiteY3" fmla="*/ 1386655 h 1895284"/>
                <a:gd name="connsiteX4" fmla="*/ 634670 w 2368052"/>
                <a:gd name="connsiteY4" fmla="*/ 1415230 h 1895284"/>
                <a:gd name="connsiteX5" fmla="*/ 463220 w 2368052"/>
                <a:gd name="connsiteY5" fmla="*/ 824680 h 1895284"/>
                <a:gd name="connsiteX0" fmla="*/ 463220 w 2368052"/>
                <a:gd name="connsiteY0" fmla="*/ 824680 h 1895284"/>
                <a:gd name="connsiteX1" fmla="*/ 1434770 w 2368052"/>
                <a:gd name="connsiteY1" fmla="*/ 462730 h 1895284"/>
                <a:gd name="connsiteX2" fmla="*/ 1787195 w 2368052"/>
                <a:gd name="connsiteY2" fmla="*/ 958030 h 1895284"/>
                <a:gd name="connsiteX3" fmla="*/ 1425245 w 2368052"/>
                <a:gd name="connsiteY3" fmla="*/ 1386655 h 1895284"/>
                <a:gd name="connsiteX4" fmla="*/ 634670 w 2368052"/>
                <a:gd name="connsiteY4" fmla="*/ 1415230 h 1895284"/>
                <a:gd name="connsiteX5" fmla="*/ 463220 w 2368052"/>
                <a:gd name="connsiteY5" fmla="*/ 824680 h 1895284"/>
                <a:gd name="connsiteX0" fmla="*/ 463220 w 2368052"/>
                <a:gd name="connsiteY0" fmla="*/ 824680 h 1895284"/>
                <a:gd name="connsiteX1" fmla="*/ 1434770 w 2368052"/>
                <a:gd name="connsiteY1" fmla="*/ 462730 h 1895284"/>
                <a:gd name="connsiteX2" fmla="*/ 1787195 w 2368052"/>
                <a:gd name="connsiteY2" fmla="*/ 958030 h 1895284"/>
                <a:gd name="connsiteX3" fmla="*/ 1425245 w 2368052"/>
                <a:gd name="connsiteY3" fmla="*/ 1386655 h 1895284"/>
                <a:gd name="connsiteX4" fmla="*/ 634670 w 2368052"/>
                <a:gd name="connsiteY4" fmla="*/ 1415230 h 1895284"/>
                <a:gd name="connsiteX5" fmla="*/ 463220 w 2368052"/>
                <a:gd name="connsiteY5" fmla="*/ 824680 h 1895284"/>
                <a:gd name="connsiteX0" fmla="*/ 463220 w 2339462"/>
                <a:gd name="connsiteY0" fmla="*/ 824680 h 1895284"/>
                <a:gd name="connsiteX1" fmla="*/ 1434770 w 2339462"/>
                <a:gd name="connsiteY1" fmla="*/ 462730 h 1895284"/>
                <a:gd name="connsiteX2" fmla="*/ 1787195 w 2339462"/>
                <a:gd name="connsiteY2" fmla="*/ 958030 h 1895284"/>
                <a:gd name="connsiteX3" fmla="*/ 1425245 w 2339462"/>
                <a:gd name="connsiteY3" fmla="*/ 1386655 h 1895284"/>
                <a:gd name="connsiteX4" fmla="*/ 634670 w 2339462"/>
                <a:gd name="connsiteY4" fmla="*/ 1415230 h 1895284"/>
                <a:gd name="connsiteX5" fmla="*/ 463220 w 2339462"/>
                <a:gd name="connsiteY5" fmla="*/ 824680 h 1895284"/>
                <a:gd name="connsiteX0" fmla="*/ 463220 w 2489493"/>
                <a:gd name="connsiteY0" fmla="*/ 824680 h 1895284"/>
                <a:gd name="connsiteX1" fmla="*/ 1434770 w 2489493"/>
                <a:gd name="connsiteY1" fmla="*/ 462730 h 1895284"/>
                <a:gd name="connsiteX2" fmla="*/ 1937226 w 2489493"/>
                <a:gd name="connsiteY2" fmla="*/ 888969 h 1895284"/>
                <a:gd name="connsiteX3" fmla="*/ 1425245 w 2489493"/>
                <a:gd name="connsiteY3" fmla="*/ 1386655 h 1895284"/>
                <a:gd name="connsiteX4" fmla="*/ 634670 w 2489493"/>
                <a:gd name="connsiteY4" fmla="*/ 1415230 h 1895284"/>
                <a:gd name="connsiteX5" fmla="*/ 463220 w 2489493"/>
                <a:gd name="connsiteY5" fmla="*/ 824680 h 1895284"/>
                <a:gd name="connsiteX0" fmla="*/ 463220 w 2489493"/>
                <a:gd name="connsiteY0" fmla="*/ 824680 h 1895284"/>
                <a:gd name="connsiteX1" fmla="*/ 1434770 w 2489493"/>
                <a:gd name="connsiteY1" fmla="*/ 462730 h 1895284"/>
                <a:gd name="connsiteX2" fmla="*/ 1937226 w 2489493"/>
                <a:gd name="connsiteY2" fmla="*/ 888969 h 1895284"/>
                <a:gd name="connsiteX3" fmla="*/ 1425245 w 2489493"/>
                <a:gd name="connsiteY3" fmla="*/ 1386655 h 1895284"/>
                <a:gd name="connsiteX4" fmla="*/ 634670 w 2489493"/>
                <a:gd name="connsiteY4" fmla="*/ 1415230 h 1895284"/>
                <a:gd name="connsiteX5" fmla="*/ 463220 w 2489493"/>
                <a:gd name="connsiteY5" fmla="*/ 824680 h 1895284"/>
                <a:gd name="connsiteX0" fmla="*/ 463220 w 2489493"/>
                <a:gd name="connsiteY0" fmla="*/ 824680 h 1895284"/>
                <a:gd name="connsiteX1" fmla="*/ 1434770 w 2489493"/>
                <a:gd name="connsiteY1" fmla="*/ 462730 h 1895284"/>
                <a:gd name="connsiteX2" fmla="*/ 1937226 w 2489493"/>
                <a:gd name="connsiteY2" fmla="*/ 888969 h 1895284"/>
                <a:gd name="connsiteX3" fmla="*/ 1425245 w 2489493"/>
                <a:gd name="connsiteY3" fmla="*/ 1386655 h 1895284"/>
                <a:gd name="connsiteX4" fmla="*/ 634670 w 2489493"/>
                <a:gd name="connsiteY4" fmla="*/ 1415230 h 1895284"/>
                <a:gd name="connsiteX5" fmla="*/ 463220 w 2489493"/>
                <a:gd name="connsiteY5" fmla="*/ 824680 h 1895284"/>
                <a:gd name="connsiteX0" fmla="*/ 463220 w 2489493"/>
                <a:gd name="connsiteY0" fmla="*/ 824680 h 1895284"/>
                <a:gd name="connsiteX1" fmla="*/ 1434770 w 2489493"/>
                <a:gd name="connsiteY1" fmla="*/ 462730 h 1895284"/>
                <a:gd name="connsiteX2" fmla="*/ 1937226 w 2489493"/>
                <a:gd name="connsiteY2" fmla="*/ 888969 h 1895284"/>
                <a:gd name="connsiteX3" fmla="*/ 1425245 w 2489493"/>
                <a:gd name="connsiteY3" fmla="*/ 1386655 h 1895284"/>
                <a:gd name="connsiteX4" fmla="*/ 634670 w 2489493"/>
                <a:gd name="connsiteY4" fmla="*/ 1415230 h 1895284"/>
                <a:gd name="connsiteX5" fmla="*/ 463220 w 2489493"/>
                <a:gd name="connsiteY5" fmla="*/ 824680 h 1895284"/>
                <a:gd name="connsiteX0" fmla="*/ 463220 w 2489493"/>
                <a:gd name="connsiteY0" fmla="*/ 824680 h 1895284"/>
                <a:gd name="connsiteX1" fmla="*/ 1434770 w 2489493"/>
                <a:gd name="connsiteY1" fmla="*/ 462730 h 1895284"/>
                <a:gd name="connsiteX2" fmla="*/ 1937226 w 2489493"/>
                <a:gd name="connsiteY2" fmla="*/ 888969 h 1895284"/>
                <a:gd name="connsiteX3" fmla="*/ 1425245 w 2489493"/>
                <a:gd name="connsiteY3" fmla="*/ 1386655 h 1895284"/>
                <a:gd name="connsiteX4" fmla="*/ 634670 w 2489493"/>
                <a:gd name="connsiteY4" fmla="*/ 1415230 h 1895284"/>
                <a:gd name="connsiteX5" fmla="*/ 463220 w 2489493"/>
                <a:gd name="connsiteY5" fmla="*/ 824680 h 1895284"/>
                <a:gd name="connsiteX0" fmla="*/ 463220 w 2489493"/>
                <a:gd name="connsiteY0" fmla="*/ 824680 h 1848449"/>
                <a:gd name="connsiteX1" fmla="*/ 1434770 w 2489493"/>
                <a:gd name="connsiteY1" fmla="*/ 462730 h 1848449"/>
                <a:gd name="connsiteX2" fmla="*/ 1937226 w 2489493"/>
                <a:gd name="connsiteY2" fmla="*/ 888969 h 1848449"/>
                <a:gd name="connsiteX3" fmla="*/ 1425245 w 2489493"/>
                <a:gd name="connsiteY3" fmla="*/ 1386655 h 1848449"/>
                <a:gd name="connsiteX4" fmla="*/ 634670 w 2489493"/>
                <a:gd name="connsiteY4" fmla="*/ 1415230 h 1848449"/>
                <a:gd name="connsiteX5" fmla="*/ 463220 w 2489493"/>
                <a:gd name="connsiteY5" fmla="*/ 824680 h 1848449"/>
                <a:gd name="connsiteX0" fmla="*/ 463220 w 2489493"/>
                <a:gd name="connsiteY0" fmla="*/ 824680 h 1832252"/>
                <a:gd name="connsiteX1" fmla="*/ 1434770 w 2489493"/>
                <a:gd name="connsiteY1" fmla="*/ 462730 h 1832252"/>
                <a:gd name="connsiteX2" fmla="*/ 1937226 w 2489493"/>
                <a:gd name="connsiteY2" fmla="*/ 888969 h 1832252"/>
                <a:gd name="connsiteX3" fmla="*/ 1425245 w 2489493"/>
                <a:gd name="connsiteY3" fmla="*/ 1386655 h 1832252"/>
                <a:gd name="connsiteX4" fmla="*/ 634670 w 2489493"/>
                <a:gd name="connsiteY4" fmla="*/ 1415230 h 1832252"/>
                <a:gd name="connsiteX5" fmla="*/ 463220 w 2489493"/>
                <a:gd name="connsiteY5" fmla="*/ 824680 h 1832252"/>
                <a:gd name="connsiteX0" fmla="*/ 463220 w 2489493"/>
                <a:gd name="connsiteY0" fmla="*/ 824680 h 1832252"/>
                <a:gd name="connsiteX1" fmla="*/ 1434770 w 2489493"/>
                <a:gd name="connsiteY1" fmla="*/ 462730 h 1832252"/>
                <a:gd name="connsiteX2" fmla="*/ 1937226 w 2489493"/>
                <a:gd name="connsiteY2" fmla="*/ 888969 h 1832252"/>
                <a:gd name="connsiteX3" fmla="*/ 1425245 w 2489493"/>
                <a:gd name="connsiteY3" fmla="*/ 1386655 h 1832252"/>
                <a:gd name="connsiteX4" fmla="*/ 634670 w 2489493"/>
                <a:gd name="connsiteY4" fmla="*/ 1415230 h 1832252"/>
                <a:gd name="connsiteX5" fmla="*/ 463220 w 2489493"/>
                <a:gd name="connsiteY5" fmla="*/ 824680 h 1832252"/>
                <a:gd name="connsiteX0" fmla="*/ 463220 w 2489493"/>
                <a:gd name="connsiteY0" fmla="*/ 824680 h 1832252"/>
                <a:gd name="connsiteX1" fmla="*/ 1434770 w 2489493"/>
                <a:gd name="connsiteY1" fmla="*/ 462730 h 1832252"/>
                <a:gd name="connsiteX2" fmla="*/ 1937226 w 2489493"/>
                <a:gd name="connsiteY2" fmla="*/ 888969 h 1832252"/>
                <a:gd name="connsiteX3" fmla="*/ 1425245 w 2489493"/>
                <a:gd name="connsiteY3" fmla="*/ 1386655 h 1832252"/>
                <a:gd name="connsiteX4" fmla="*/ 634670 w 2489493"/>
                <a:gd name="connsiteY4" fmla="*/ 1415230 h 1832252"/>
                <a:gd name="connsiteX5" fmla="*/ 463220 w 2489493"/>
                <a:gd name="connsiteY5" fmla="*/ 824680 h 1832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89493" h="1832252">
                  <a:moveTo>
                    <a:pt x="463220" y="824680"/>
                  </a:moveTo>
                  <a:cubicBezTo>
                    <a:pt x="454331" y="156710"/>
                    <a:pt x="1209806" y="0"/>
                    <a:pt x="1434770" y="462730"/>
                  </a:cubicBezTo>
                  <a:cubicBezTo>
                    <a:pt x="1900667" y="361628"/>
                    <a:pt x="2038306" y="598955"/>
                    <a:pt x="1937226" y="888969"/>
                  </a:cubicBezTo>
                  <a:cubicBezTo>
                    <a:pt x="2489493" y="1233456"/>
                    <a:pt x="1655256" y="1734793"/>
                    <a:pt x="1425245" y="1386655"/>
                  </a:cubicBezTo>
                  <a:cubicBezTo>
                    <a:pt x="1427930" y="1783837"/>
                    <a:pt x="783251" y="1832252"/>
                    <a:pt x="634670" y="1415230"/>
                  </a:cubicBezTo>
                  <a:cubicBezTo>
                    <a:pt x="0" y="1426343"/>
                    <a:pt x="83654" y="860088"/>
                    <a:pt x="463220" y="824680"/>
                  </a:cubicBezTo>
                  <a:close/>
                </a:path>
              </a:pathLst>
            </a:custGeom>
            <a:grpFill/>
            <a:ln w="76200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ahoma" pitchFamily="34" charset="0"/>
              </a:endParaRPr>
            </a:p>
          </p:txBody>
        </p:sp>
        <p:sp>
          <p:nvSpPr>
            <p:cNvPr id="211" name="Oval 375"/>
            <p:cNvSpPr/>
            <p:nvPr/>
          </p:nvSpPr>
          <p:spPr bwMode="auto">
            <a:xfrm>
              <a:off x="5472120" y="2057361"/>
              <a:ext cx="200313" cy="200313"/>
            </a:xfrm>
            <a:prstGeom prst="ellipse">
              <a:avLst/>
            </a:prstGeom>
            <a:grpFill/>
            <a:ln w="762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ahoma" pitchFamily="34" charset="0"/>
              </a:endParaRPr>
            </a:p>
          </p:txBody>
        </p:sp>
      </p:grpSp>
      <p:grpSp>
        <p:nvGrpSpPr>
          <p:cNvPr id="212" name="Group 75"/>
          <p:cNvGrpSpPr>
            <a:grpSpLocks/>
          </p:cNvGrpSpPr>
          <p:nvPr/>
        </p:nvGrpSpPr>
        <p:grpSpPr bwMode="auto">
          <a:xfrm>
            <a:off x="6211100" y="2023026"/>
            <a:ext cx="494698" cy="379214"/>
            <a:chOff x="1241556" y="1538749"/>
            <a:chExt cx="720096" cy="706854"/>
          </a:xfrm>
        </p:grpSpPr>
        <p:grpSp>
          <p:nvGrpSpPr>
            <p:cNvPr id="213" name="Group 218"/>
            <p:cNvGrpSpPr/>
            <p:nvPr/>
          </p:nvGrpSpPr>
          <p:grpSpPr>
            <a:xfrm>
              <a:off x="1254799" y="1538749"/>
              <a:ext cx="706853" cy="706854"/>
              <a:chOff x="5292080" y="3717032"/>
              <a:chExt cx="1728192" cy="1728192"/>
            </a:xfrm>
            <a:solidFill>
              <a:srgbClr val="CF0072"/>
            </a:solidFill>
          </p:grpSpPr>
          <p:sp>
            <p:nvSpPr>
              <p:cNvPr id="215" name="Rounded Rectangle 380"/>
              <p:cNvSpPr/>
              <p:nvPr/>
            </p:nvSpPr>
            <p:spPr>
              <a:xfrm>
                <a:off x="5292080" y="3717032"/>
                <a:ext cx="1728192" cy="1728192"/>
              </a:xfrm>
              <a:prstGeom prst="roundRect">
                <a:avLst/>
              </a:prstGeom>
              <a:solidFill>
                <a:srgbClr val="C00000"/>
              </a:solidFill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216" name="Hexagon 381"/>
              <p:cNvSpPr/>
              <p:nvPr/>
            </p:nvSpPr>
            <p:spPr>
              <a:xfrm>
                <a:off x="5655001" y="4149080"/>
                <a:ext cx="1002351" cy="864096"/>
              </a:xfrm>
              <a:prstGeom prst="hexagon">
                <a:avLst/>
              </a:prstGeom>
              <a:solidFill>
                <a:srgbClr val="C00000"/>
              </a:solidFill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Tahoma" pitchFamily="34" charset="0"/>
                </a:endParaRPr>
              </a:p>
            </p:txBody>
          </p:sp>
          <p:cxnSp>
            <p:nvCxnSpPr>
              <p:cNvPr id="217" name="Straight Connector 382"/>
              <p:cNvCxnSpPr>
                <a:stCxn id="216" idx="0"/>
                <a:endCxn id="215" idx="3"/>
              </p:cNvCxnSpPr>
              <p:nvPr/>
            </p:nvCxnSpPr>
            <p:spPr>
              <a:xfrm>
                <a:off x="6657352" y="4581128"/>
                <a:ext cx="36292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18" name="Straight Connector 383"/>
              <p:cNvCxnSpPr/>
              <p:nvPr/>
            </p:nvCxnSpPr>
            <p:spPr>
              <a:xfrm>
                <a:off x="5292080" y="4581128"/>
                <a:ext cx="36292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19" name="Straight Connector 384"/>
              <p:cNvCxnSpPr/>
              <p:nvPr/>
            </p:nvCxnSpPr>
            <p:spPr>
              <a:xfrm>
                <a:off x="5292080" y="4149080"/>
                <a:ext cx="1728192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20" name="Straight Connector 385"/>
              <p:cNvCxnSpPr/>
              <p:nvPr/>
            </p:nvCxnSpPr>
            <p:spPr>
              <a:xfrm>
                <a:off x="5292080" y="5013176"/>
                <a:ext cx="1728192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21" name="Straight Connector 386"/>
              <p:cNvCxnSpPr>
                <a:stCxn id="215" idx="0"/>
              </p:cNvCxnSpPr>
              <p:nvPr/>
            </p:nvCxnSpPr>
            <p:spPr>
              <a:xfrm rot="16200000" flipH="1">
                <a:off x="5940152" y="3933056"/>
                <a:ext cx="432048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22" name="Straight Connector 387"/>
              <p:cNvCxnSpPr/>
              <p:nvPr/>
            </p:nvCxnSpPr>
            <p:spPr>
              <a:xfrm rot="16200000" flipH="1">
                <a:off x="5940152" y="5229200"/>
                <a:ext cx="432048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  <p:sp>
          <p:nvSpPr>
            <p:cNvPr id="214" name="Donut 379"/>
            <p:cNvSpPr/>
            <p:nvPr/>
          </p:nvSpPr>
          <p:spPr>
            <a:xfrm>
              <a:off x="1241556" y="1538749"/>
              <a:ext cx="144376" cy="144220"/>
            </a:xfrm>
            <a:prstGeom prst="donut">
              <a:avLst>
                <a:gd name="adj" fmla="val 29627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ahoma" pitchFamily="34" charset="0"/>
              </a:endParaRPr>
            </a:p>
          </p:txBody>
        </p:sp>
      </p:grpSp>
      <p:grpSp>
        <p:nvGrpSpPr>
          <p:cNvPr id="223" name="Group 75"/>
          <p:cNvGrpSpPr>
            <a:grpSpLocks/>
          </p:cNvGrpSpPr>
          <p:nvPr/>
        </p:nvGrpSpPr>
        <p:grpSpPr bwMode="auto">
          <a:xfrm>
            <a:off x="8128053" y="3663098"/>
            <a:ext cx="494698" cy="379214"/>
            <a:chOff x="1241556" y="1538749"/>
            <a:chExt cx="720096" cy="706854"/>
          </a:xfrm>
        </p:grpSpPr>
        <p:grpSp>
          <p:nvGrpSpPr>
            <p:cNvPr id="224" name="Group 218"/>
            <p:cNvGrpSpPr/>
            <p:nvPr/>
          </p:nvGrpSpPr>
          <p:grpSpPr>
            <a:xfrm>
              <a:off x="1254799" y="1538749"/>
              <a:ext cx="706853" cy="706854"/>
              <a:chOff x="5292080" y="3717032"/>
              <a:chExt cx="1728192" cy="1728192"/>
            </a:xfrm>
            <a:solidFill>
              <a:srgbClr val="CF0072"/>
            </a:solidFill>
          </p:grpSpPr>
          <p:sp>
            <p:nvSpPr>
              <p:cNvPr id="226" name="Rounded Rectangle 391"/>
              <p:cNvSpPr/>
              <p:nvPr/>
            </p:nvSpPr>
            <p:spPr>
              <a:xfrm>
                <a:off x="5292080" y="3717032"/>
                <a:ext cx="1728192" cy="1728192"/>
              </a:xfrm>
              <a:prstGeom prst="roundRect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Tahoma" pitchFamily="34" charset="0"/>
                </a:endParaRPr>
              </a:p>
            </p:txBody>
          </p:sp>
          <p:sp>
            <p:nvSpPr>
              <p:cNvPr id="227" name="Hexagon 392"/>
              <p:cNvSpPr/>
              <p:nvPr/>
            </p:nvSpPr>
            <p:spPr>
              <a:xfrm>
                <a:off x="5655001" y="4149080"/>
                <a:ext cx="1002351" cy="864096"/>
              </a:xfrm>
              <a:prstGeom prst="hexagon">
                <a:avLst/>
              </a:prstGeom>
              <a:solidFill>
                <a:schemeClr val="tx2"/>
              </a:solidFill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100" b="0" i="0" u="none" strike="noStrike" kern="0" cap="none" spc="0" normalizeH="0" baseline="0">
                  <a:ln>
                    <a:noFill/>
                  </a:ln>
                  <a:effectLst/>
                  <a:uLnTx/>
                  <a:uFillTx/>
                  <a:latin typeface="+mn-lt"/>
                  <a:ea typeface="+mn-ea"/>
                  <a:cs typeface="Tahoma" pitchFamily="34" charset="0"/>
                </a:endParaRPr>
              </a:p>
            </p:txBody>
          </p:sp>
          <p:cxnSp>
            <p:nvCxnSpPr>
              <p:cNvPr id="228" name="Straight Connector 393"/>
              <p:cNvCxnSpPr>
                <a:stCxn id="227" idx="0"/>
                <a:endCxn id="226" idx="3"/>
              </p:cNvCxnSpPr>
              <p:nvPr/>
            </p:nvCxnSpPr>
            <p:spPr>
              <a:xfrm>
                <a:off x="6657352" y="4581128"/>
                <a:ext cx="36292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29" name="Straight Connector 394"/>
              <p:cNvCxnSpPr/>
              <p:nvPr/>
            </p:nvCxnSpPr>
            <p:spPr>
              <a:xfrm>
                <a:off x="5292080" y="4581128"/>
                <a:ext cx="362920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30" name="Straight Connector 395"/>
              <p:cNvCxnSpPr/>
              <p:nvPr/>
            </p:nvCxnSpPr>
            <p:spPr>
              <a:xfrm>
                <a:off x="5292080" y="4149080"/>
                <a:ext cx="1728192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31" name="Straight Connector 396"/>
              <p:cNvCxnSpPr/>
              <p:nvPr/>
            </p:nvCxnSpPr>
            <p:spPr>
              <a:xfrm>
                <a:off x="5292080" y="5013176"/>
                <a:ext cx="1728192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32" name="Straight Connector 397"/>
              <p:cNvCxnSpPr>
                <a:stCxn id="226" idx="0"/>
              </p:cNvCxnSpPr>
              <p:nvPr/>
            </p:nvCxnSpPr>
            <p:spPr>
              <a:xfrm rot="16200000" flipH="1">
                <a:off x="5940152" y="3933056"/>
                <a:ext cx="432048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  <p:cxnSp>
            <p:nvCxnSpPr>
              <p:cNvPr id="233" name="Straight Connector 398"/>
              <p:cNvCxnSpPr/>
              <p:nvPr/>
            </p:nvCxnSpPr>
            <p:spPr>
              <a:xfrm rot="16200000" flipH="1">
                <a:off x="5940152" y="5229200"/>
                <a:ext cx="432048" cy="0"/>
              </a:xfrm>
              <a:prstGeom prst="line">
                <a:avLst/>
              </a:prstGeom>
              <a:grpFill/>
              <a:ln w="28575" cap="flat" cmpd="sng" algn="ctr">
                <a:solidFill>
                  <a:srgbClr val="FFFFFF"/>
                </a:solidFill>
                <a:prstDash val="solid"/>
              </a:ln>
              <a:effectLst/>
            </p:spPr>
          </p:cxnSp>
        </p:grpSp>
        <p:sp>
          <p:nvSpPr>
            <p:cNvPr id="225" name="Donut 390"/>
            <p:cNvSpPr/>
            <p:nvPr/>
          </p:nvSpPr>
          <p:spPr>
            <a:xfrm>
              <a:off x="1241556" y="1538749"/>
              <a:ext cx="144376" cy="144220"/>
            </a:xfrm>
            <a:prstGeom prst="donut">
              <a:avLst>
                <a:gd name="adj" fmla="val 29627"/>
              </a:avLst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Tahoma" pitchFamily="34" charset="0"/>
              </a:endParaRPr>
            </a:p>
          </p:txBody>
        </p:sp>
      </p:grpSp>
      <p:cxnSp>
        <p:nvCxnSpPr>
          <p:cNvPr id="234" name="Straight Connector 399"/>
          <p:cNvCxnSpPr/>
          <p:nvPr/>
        </p:nvCxnSpPr>
        <p:spPr>
          <a:xfrm flipH="1" flipV="1">
            <a:off x="6705797" y="2408925"/>
            <a:ext cx="309186" cy="289424"/>
          </a:xfrm>
          <a:prstGeom prst="line">
            <a:avLst/>
          </a:prstGeom>
          <a:noFill/>
          <a:ln w="63500" cap="rnd" cmpd="sng" algn="ctr">
            <a:solidFill>
              <a:srgbClr val="C00000"/>
            </a:solidFill>
            <a:prstDash val="sysDot"/>
            <a:headEnd type="arrow" w="med" len="sm"/>
            <a:tailEnd type="arrow" w="med" len="sm"/>
          </a:ln>
          <a:effectLst/>
        </p:spPr>
      </p:cxnSp>
      <p:sp>
        <p:nvSpPr>
          <p:cNvPr id="235" name="Freeform 100"/>
          <p:cNvSpPr>
            <a:spLocks noEditPoints="1"/>
          </p:cNvSpPr>
          <p:nvPr/>
        </p:nvSpPr>
        <p:spPr bwMode="auto">
          <a:xfrm>
            <a:off x="8066215" y="1828800"/>
            <a:ext cx="618372" cy="481097"/>
          </a:xfrm>
          <a:custGeom>
            <a:avLst/>
            <a:gdLst>
              <a:gd name="T0" fmla="*/ 2147483647 w 639"/>
              <a:gd name="T1" fmla="*/ 2147483647 h 636"/>
              <a:gd name="T2" fmla="*/ 2147483647 w 639"/>
              <a:gd name="T3" fmla="*/ 2147483647 h 636"/>
              <a:gd name="T4" fmla="*/ 2147483647 w 639"/>
              <a:gd name="T5" fmla="*/ 2147483647 h 636"/>
              <a:gd name="T6" fmla="*/ 2147483647 w 639"/>
              <a:gd name="T7" fmla="*/ 2147483647 h 636"/>
              <a:gd name="T8" fmla="*/ 2147483647 w 639"/>
              <a:gd name="T9" fmla="*/ 2147483647 h 636"/>
              <a:gd name="T10" fmla="*/ 2147483647 w 639"/>
              <a:gd name="T11" fmla="*/ 2147483647 h 636"/>
              <a:gd name="T12" fmla="*/ 2147483647 w 639"/>
              <a:gd name="T13" fmla="*/ 0 h 636"/>
              <a:gd name="T14" fmla="*/ 2147483647 w 639"/>
              <a:gd name="T15" fmla="*/ 2147483647 h 636"/>
              <a:gd name="T16" fmla="*/ 2147483647 w 639"/>
              <a:gd name="T17" fmla="*/ 2147483647 h 636"/>
              <a:gd name="T18" fmla="*/ 2147483647 w 639"/>
              <a:gd name="T19" fmla="*/ 2147483647 h 636"/>
              <a:gd name="T20" fmla="*/ 2147483647 w 639"/>
              <a:gd name="T21" fmla="*/ 2147483647 h 636"/>
              <a:gd name="T22" fmla="*/ 2147483647 w 639"/>
              <a:gd name="T23" fmla="*/ 2147483647 h 636"/>
              <a:gd name="T24" fmla="*/ 2147483647 w 639"/>
              <a:gd name="T25" fmla="*/ 2147483647 h 636"/>
              <a:gd name="T26" fmla="*/ 2147483647 w 639"/>
              <a:gd name="T27" fmla="*/ 2147483647 h 636"/>
              <a:gd name="T28" fmla="*/ 2147483647 w 639"/>
              <a:gd name="T29" fmla="*/ 2147483647 h 636"/>
              <a:gd name="T30" fmla="*/ 2147483647 w 639"/>
              <a:gd name="T31" fmla="*/ 2147483647 h 636"/>
              <a:gd name="T32" fmla="*/ 2147483647 w 639"/>
              <a:gd name="T33" fmla="*/ 2147483647 h 636"/>
              <a:gd name="T34" fmla="*/ 0 w 639"/>
              <a:gd name="T35" fmla="*/ 2147483647 h 636"/>
              <a:gd name="T36" fmla="*/ 2147483647 w 639"/>
              <a:gd name="T37" fmla="*/ 2147483647 h 636"/>
              <a:gd name="T38" fmla="*/ 2147483647 w 639"/>
              <a:gd name="T39" fmla="*/ 2147483647 h 636"/>
              <a:gd name="T40" fmla="*/ 2147483647 w 639"/>
              <a:gd name="T41" fmla="*/ 2147483647 h 636"/>
              <a:gd name="T42" fmla="*/ 2147483647 w 639"/>
              <a:gd name="T43" fmla="*/ 2147483647 h 636"/>
              <a:gd name="T44" fmla="*/ 2147483647 w 639"/>
              <a:gd name="T45" fmla="*/ 2147483647 h 636"/>
              <a:gd name="T46" fmla="*/ 2147483647 w 639"/>
              <a:gd name="T47" fmla="*/ 2147483647 h 636"/>
              <a:gd name="T48" fmla="*/ 2147483647 w 639"/>
              <a:gd name="T49" fmla="*/ 2147483647 h 636"/>
              <a:gd name="T50" fmla="*/ 2147483647 w 639"/>
              <a:gd name="T51" fmla="*/ 2147483647 h 636"/>
              <a:gd name="T52" fmla="*/ 2147483647 w 639"/>
              <a:gd name="T53" fmla="*/ 2147483647 h 636"/>
              <a:gd name="T54" fmla="*/ 2147483647 w 639"/>
              <a:gd name="T55" fmla="*/ 2147483647 h 636"/>
              <a:gd name="T56" fmla="*/ 2147483647 w 639"/>
              <a:gd name="T57" fmla="*/ 2147483647 h 636"/>
              <a:gd name="T58" fmla="*/ 2147483647 w 639"/>
              <a:gd name="T59" fmla="*/ 2147483647 h 636"/>
              <a:gd name="T60" fmla="*/ 2147483647 w 639"/>
              <a:gd name="T61" fmla="*/ 2147483647 h 636"/>
              <a:gd name="T62" fmla="*/ 2147483647 w 639"/>
              <a:gd name="T63" fmla="*/ 2147483647 h 636"/>
              <a:gd name="T64" fmla="*/ 2147483647 w 639"/>
              <a:gd name="T65" fmla="*/ 2147483647 h 636"/>
              <a:gd name="T66" fmla="*/ 2147483647 w 639"/>
              <a:gd name="T67" fmla="*/ 2147483647 h 636"/>
              <a:gd name="T68" fmla="*/ 2147483647 w 639"/>
              <a:gd name="T69" fmla="*/ 2147483647 h 636"/>
              <a:gd name="T70" fmla="*/ 2147483647 w 639"/>
              <a:gd name="T71" fmla="*/ 2147483647 h 636"/>
              <a:gd name="T72" fmla="*/ 2147483647 w 639"/>
              <a:gd name="T73" fmla="*/ 2147483647 h 636"/>
              <a:gd name="T74" fmla="*/ 2147483647 w 639"/>
              <a:gd name="T75" fmla="*/ 2147483647 h 636"/>
              <a:gd name="T76" fmla="*/ 2147483647 w 639"/>
              <a:gd name="T77" fmla="*/ 2147483647 h 636"/>
              <a:gd name="T78" fmla="*/ 2147483647 w 639"/>
              <a:gd name="T79" fmla="*/ 2147483647 h 636"/>
              <a:gd name="T80" fmla="*/ 2147483647 w 639"/>
              <a:gd name="T81" fmla="*/ 2147483647 h 636"/>
              <a:gd name="T82" fmla="*/ 2147483647 w 639"/>
              <a:gd name="T83" fmla="*/ 2147483647 h 636"/>
              <a:gd name="T84" fmla="*/ 2147483647 w 639"/>
              <a:gd name="T85" fmla="*/ 2147483647 h 636"/>
              <a:gd name="T86" fmla="*/ 2147483647 w 639"/>
              <a:gd name="T87" fmla="*/ 2147483647 h 636"/>
              <a:gd name="T88" fmla="*/ 2147483647 w 639"/>
              <a:gd name="T89" fmla="*/ 2147483647 h 636"/>
              <a:gd name="T90" fmla="*/ 2147483647 w 639"/>
              <a:gd name="T91" fmla="*/ 2147483647 h 636"/>
              <a:gd name="T92" fmla="*/ 2147483647 w 639"/>
              <a:gd name="T93" fmla="*/ 2147483647 h 6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639"/>
              <a:gd name="T142" fmla="*/ 0 h 636"/>
              <a:gd name="T143" fmla="*/ 639 w 639"/>
              <a:gd name="T144" fmla="*/ 636 h 6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639" h="636">
                <a:moveTo>
                  <a:pt x="626" y="566"/>
                </a:moveTo>
                <a:cubicBezTo>
                  <a:pt x="598" y="528"/>
                  <a:pt x="598" y="528"/>
                  <a:pt x="598" y="528"/>
                </a:cubicBezTo>
                <a:cubicBezTo>
                  <a:pt x="582" y="504"/>
                  <a:pt x="571" y="487"/>
                  <a:pt x="543" y="487"/>
                </a:cubicBezTo>
                <a:cubicBezTo>
                  <a:pt x="404" y="487"/>
                  <a:pt x="404" y="487"/>
                  <a:pt x="404" y="487"/>
                </a:cubicBezTo>
                <a:cubicBezTo>
                  <a:pt x="404" y="453"/>
                  <a:pt x="404" y="453"/>
                  <a:pt x="404" y="453"/>
                </a:cubicBezTo>
                <a:cubicBezTo>
                  <a:pt x="582" y="453"/>
                  <a:pt x="582" y="453"/>
                  <a:pt x="582" y="453"/>
                </a:cubicBezTo>
                <a:cubicBezTo>
                  <a:pt x="603" y="453"/>
                  <a:pt x="619" y="433"/>
                  <a:pt x="619" y="409"/>
                </a:cubicBezTo>
                <a:cubicBezTo>
                  <a:pt x="619" y="341"/>
                  <a:pt x="619" y="341"/>
                  <a:pt x="619" y="341"/>
                </a:cubicBezTo>
                <a:cubicBezTo>
                  <a:pt x="619" y="341"/>
                  <a:pt x="619" y="341"/>
                  <a:pt x="619" y="341"/>
                </a:cubicBezTo>
                <a:cubicBezTo>
                  <a:pt x="619" y="129"/>
                  <a:pt x="619" y="129"/>
                  <a:pt x="619" y="129"/>
                </a:cubicBezTo>
                <a:cubicBezTo>
                  <a:pt x="619" y="129"/>
                  <a:pt x="619" y="129"/>
                  <a:pt x="619" y="129"/>
                </a:cubicBezTo>
                <a:cubicBezTo>
                  <a:pt x="619" y="44"/>
                  <a:pt x="619" y="44"/>
                  <a:pt x="619" y="44"/>
                </a:cubicBezTo>
                <a:cubicBezTo>
                  <a:pt x="619" y="20"/>
                  <a:pt x="603" y="0"/>
                  <a:pt x="58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7" y="0"/>
                  <a:pt x="35" y="8"/>
                  <a:pt x="29" y="20"/>
                </a:cubicBezTo>
                <a:cubicBezTo>
                  <a:pt x="69" y="20"/>
                  <a:pt x="101" y="52"/>
                  <a:pt x="101" y="92"/>
                </a:cubicBezTo>
                <a:cubicBezTo>
                  <a:pt x="101" y="132"/>
                  <a:pt x="68" y="165"/>
                  <a:pt x="28" y="165"/>
                </a:cubicBezTo>
                <a:cubicBezTo>
                  <a:pt x="26" y="165"/>
                  <a:pt x="24" y="164"/>
                  <a:pt x="22" y="164"/>
                </a:cubicBezTo>
                <a:cubicBezTo>
                  <a:pt x="22" y="341"/>
                  <a:pt x="22" y="341"/>
                  <a:pt x="22" y="341"/>
                </a:cubicBezTo>
                <a:cubicBezTo>
                  <a:pt x="23" y="341"/>
                  <a:pt x="23" y="341"/>
                  <a:pt x="23" y="341"/>
                </a:cubicBezTo>
                <a:cubicBezTo>
                  <a:pt x="23" y="409"/>
                  <a:pt x="23" y="409"/>
                  <a:pt x="23" y="409"/>
                </a:cubicBezTo>
                <a:cubicBezTo>
                  <a:pt x="23" y="433"/>
                  <a:pt x="39" y="453"/>
                  <a:pt x="59" y="453"/>
                </a:cubicBezTo>
                <a:cubicBezTo>
                  <a:pt x="227" y="453"/>
                  <a:pt x="227" y="453"/>
                  <a:pt x="227" y="453"/>
                </a:cubicBezTo>
                <a:cubicBezTo>
                  <a:pt x="227" y="487"/>
                  <a:pt x="227" y="487"/>
                  <a:pt x="227" y="487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78" y="487"/>
                  <a:pt x="62" y="504"/>
                  <a:pt x="45" y="527"/>
                </a:cubicBezTo>
                <a:cubicBezTo>
                  <a:pt x="16" y="566"/>
                  <a:pt x="16" y="566"/>
                  <a:pt x="16" y="566"/>
                </a:cubicBezTo>
                <a:cubicBezTo>
                  <a:pt x="5" y="582"/>
                  <a:pt x="2" y="599"/>
                  <a:pt x="10" y="614"/>
                </a:cubicBezTo>
                <a:cubicBezTo>
                  <a:pt x="17" y="628"/>
                  <a:pt x="32" y="636"/>
                  <a:pt x="52" y="636"/>
                </a:cubicBezTo>
                <a:cubicBezTo>
                  <a:pt x="590" y="636"/>
                  <a:pt x="590" y="636"/>
                  <a:pt x="590" y="636"/>
                </a:cubicBezTo>
                <a:cubicBezTo>
                  <a:pt x="609" y="636"/>
                  <a:pt x="624" y="628"/>
                  <a:pt x="632" y="614"/>
                </a:cubicBezTo>
                <a:cubicBezTo>
                  <a:pt x="639" y="600"/>
                  <a:pt x="637" y="582"/>
                  <a:pt x="626" y="566"/>
                </a:cubicBezTo>
                <a:close/>
                <a:moveTo>
                  <a:pt x="28" y="119"/>
                </a:moveTo>
                <a:cubicBezTo>
                  <a:pt x="43" y="119"/>
                  <a:pt x="55" y="106"/>
                  <a:pt x="55" y="91"/>
                </a:cubicBezTo>
                <a:cubicBezTo>
                  <a:pt x="55" y="76"/>
                  <a:pt x="43" y="64"/>
                  <a:pt x="28" y="64"/>
                </a:cubicBezTo>
                <a:cubicBezTo>
                  <a:pt x="13" y="64"/>
                  <a:pt x="0" y="76"/>
                  <a:pt x="0" y="91"/>
                </a:cubicBezTo>
                <a:cubicBezTo>
                  <a:pt x="0" y="106"/>
                  <a:pt x="13" y="119"/>
                  <a:pt x="28" y="119"/>
                </a:cubicBezTo>
                <a:close/>
                <a:moveTo>
                  <a:pt x="535" y="383"/>
                </a:moveTo>
                <a:cubicBezTo>
                  <a:pt x="107" y="383"/>
                  <a:pt x="107" y="383"/>
                  <a:pt x="107" y="383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535" y="67"/>
                  <a:pt x="535" y="67"/>
                  <a:pt x="535" y="67"/>
                </a:cubicBezTo>
                <a:lnTo>
                  <a:pt x="535" y="383"/>
                </a:lnTo>
                <a:close/>
                <a:moveTo>
                  <a:pt x="508" y="144"/>
                </a:moveTo>
                <a:cubicBezTo>
                  <a:pt x="130" y="144"/>
                  <a:pt x="130" y="144"/>
                  <a:pt x="130" y="144"/>
                </a:cubicBezTo>
                <a:cubicBezTo>
                  <a:pt x="130" y="87"/>
                  <a:pt x="130" y="87"/>
                  <a:pt x="130" y="87"/>
                </a:cubicBezTo>
                <a:cubicBezTo>
                  <a:pt x="508" y="87"/>
                  <a:pt x="508" y="87"/>
                  <a:pt x="508" y="87"/>
                </a:cubicBezTo>
                <a:lnTo>
                  <a:pt x="508" y="144"/>
                </a:lnTo>
                <a:close/>
                <a:moveTo>
                  <a:pt x="396" y="363"/>
                </a:moveTo>
                <a:cubicBezTo>
                  <a:pt x="298" y="363"/>
                  <a:pt x="298" y="363"/>
                  <a:pt x="298" y="363"/>
                </a:cubicBezTo>
                <a:cubicBezTo>
                  <a:pt x="298" y="271"/>
                  <a:pt x="298" y="271"/>
                  <a:pt x="298" y="271"/>
                </a:cubicBezTo>
                <a:cubicBezTo>
                  <a:pt x="396" y="271"/>
                  <a:pt x="396" y="271"/>
                  <a:pt x="396" y="271"/>
                </a:cubicBezTo>
                <a:lnTo>
                  <a:pt x="396" y="363"/>
                </a:lnTo>
                <a:close/>
                <a:moveTo>
                  <a:pt x="506" y="363"/>
                </a:moveTo>
                <a:cubicBezTo>
                  <a:pt x="408" y="363"/>
                  <a:pt x="408" y="363"/>
                  <a:pt x="408" y="363"/>
                </a:cubicBezTo>
                <a:cubicBezTo>
                  <a:pt x="408" y="271"/>
                  <a:pt x="408" y="271"/>
                  <a:pt x="408" y="271"/>
                </a:cubicBezTo>
                <a:cubicBezTo>
                  <a:pt x="506" y="271"/>
                  <a:pt x="506" y="271"/>
                  <a:pt x="506" y="271"/>
                </a:cubicBezTo>
                <a:lnTo>
                  <a:pt x="506" y="363"/>
                </a:lnTo>
                <a:close/>
                <a:moveTo>
                  <a:pt x="506" y="205"/>
                </a:moveTo>
                <a:cubicBezTo>
                  <a:pt x="297" y="205"/>
                  <a:pt x="297" y="205"/>
                  <a:pt x="297" y="205"/>
                </a:cubicBezTo>
                <a:cubicBezTo>
                  <a:pt x="297" y="185"/>
                  <a:pt x="297" y="185"/>
                  <a:pt x="297" y="185"/>
                </a:cubicBezTo>
                <a:cubicBezTo>
                  <a:pt x="506" y="185"/>
                  <a:pt x="506" y="185"/>
                  <a:pt x="506" y="185"/>
                </a:cubicBezTo>
                <a:cubicBezTo>
                  <a:pt x="506" y="205"/>
                  <a:pt x="506" y="205"/>
                  <a:pt x="506" y="205"/>
                </a:cubicBezTo>
                <a:close/>
                <a:moveTo>
                  <a:pt x="506" y="241"/>
                </a:moveTo>
                <a:cubicBezTo>
                  <a:pt x="297" y="241"/>
                  <a:pt x="297" y="241"/>
                  <a:pt x="297" y="241"/>
                </a:cubicBezTo>
                <a:cubicBezTo>
                  <a:pt x="297" y="221"/>
                  <a:pt x="297" y="221"/>
                  <a:pt x="297" y="221"/>
                </a:cubicBezTo>
                <a:cubicBezTo>
                  <a:pt x="506" y="221"/>
                  <a:pt x="506" y="221"/>
                  <a:pt x="506" y="221"/>
                </a:cubicBezTo>
                <a:cubicBezTo>
                  <a:pt x="506" y="241"/>
                  <a:pt x="506" y="241"/>
                  <a:pt x="506" y="241"/>
                </a:cubicBezTo>
                <a:close/>
                <a:moveTo>
                  <a:pt x="188" y="353"/>
                </a:moveTo>
                <a:cubicBezTo>
                  <a:pt x="189" y="339"/>
                  <a:pt x="189" y="339"/>
                  <a:pt x="189" y="339"/>
                </a:cubicBezTo>
                <a:cubicBezTo>
                  <a:pt x="176" y="338"/>
                  <a:pt x="162" y="334"/>
                  <a:pt x="154" y="328"/>
                </a:cubicBezTo>
                <a:cubicBezTo>
                  <a:pt x="155" y="322"/>
                  <a:pt x="155" y="316"/>
                  <a:pt x="156" y="309"/>
                </a:cubicBezTo>
                <a:cubicBezTo>
                  <a:pt x="166" y="315"/>
                  <a:pt x="178" y="319"/>
                  <a:pt x="191" y="321"/>
                </a:cubicBezTo>
                <a:cubicBezTo>
                  <a:pt x="196" y="265"/>
                  <a:pt x="196" y="265"/>
                  <a:pt x="196" y="265"/>
                </a:cubicBezTo>
                <a:cubicBezTo>
                  <a:pt x="175" y="257"/>
                  <a:pt x="154" y="248"/>
                  <a:pt x="154" y="221"/>
                </a:cubicBezTo>
                <a:cubicBezTo>
                  <a:pt x="154" y="194"/>
                  <a:pt x="172" y="179"/>
                  <a:pt x="204" y="178"/>
                </a:cubicBezTo>
                <a:cubicBezTo>
                  <a:pt x="206" y="165"/>
                  <a:pt x="206" y="165"/>
                  <a:pt x="206" y="165"/>
                </a:cubicBezTo>
                <a:cubicBezTo>
                  <a:pt x="218" y="165"/>
                  <a:pt x="218" y="165"/>
                  <a:pt x="218" y="165"/>
                </a:cubicBezTo>
                <a:cubicBezTo>
                  <a:pt x="216" y="179"/>
                  <a:pt x="216" y="179"/>
                  <a:pt x="216" y="179"/>
                </a:cubicBezTo>
                <a:cubicBezTo>
                  <a:pt x="227" y="180"/>
                  <a:pt x="237" y="183"/>
                  <a:pt x="243" y="186"/>
                </a:cubicBezTo>
                <a:cubicBezTo>
                  <a:pt x="242" y="204"/>
                  <a:pt x="242" y="204"/>
                  <a:pt x="242" y="204"/>
                </a:cubicBezTo>
                <a:cubicBezTo>
                  <a:pt x="233" y="201"/>
                  <a:pt x="224" y="199"/>
                  <a:pt x="214" y="198"/>
                </a:cubicBezTo>
                <a:cubicBezTo>
                  <a:pt x="209" y="247"/>
                  <a:pt x="209" y="247"/>
                  <a:pt x="209" y="247"/>
                </a:cubicBezTo>
                <a:cubicBezTo>
                  <a:pt x="230" y="254"/>
                  <a:pt x="251" y="265"/>
                  <a:pt x="251" y="293"/>
                </a:cubicBezTo>
                <a:cubicBezTo>
                  <a:pt x="251" y="325"/>
                  <a:pt x="234" y="339"/>
                  <a:pt x="200" y="339"/>
                </a:cubicBezTo>
                <a:cubicBezTo>
                  <a:pt x="199" y="354"/>
                  <a:pt x="199" y="354"/>
                  <a:pt x="199" y="354"/>
                </a:cubicBezTo>
                <a:lnTo>
                  <a:pt x="188" y="353"/>
                </a:lnTo>
                <a:close/>
                <a:moveTo>
                  <a:pt x="198" y="243"/>
                </a:moveTo>
                <a:cubicBezTo>
                  <a:pt x="203" y="197"/>
                  <a:pt x="203" y="197"/>
                  <a:pt x="203" y="197"/>
                </a:cubicBezTo>
                <a:cubicBezTo>
                  <a:pt x="181" y="197"/>
                  <a:pt x="171" y="207"/>
                  <a:pt x="171" y="220"/>
                </a:cubicBezTo>
                <a:cubicBezTo>
                  <a:pt x="171" y="232"/>
                  <a:pt x="183" y="238"/>
                  <a:pt x="198" y="243"/>
                </a:cubicBezTo>
                <a:close/>
                <a:moveTo>
                  <a:pt x="207" y="269"/>
                </a:moveTo>
                <a:cubicBezTo>
                  <a:pt x="202" y="322"/>
                  <a:pt x="202" y="322"/>
                  <a:pt x="202" y="322"/>
                </a:cubicBezTo>
                <a:cubicBezTo>
                  <a:pt x="224" y="321"/>
                  <a:pt x="235" y="313"/>
                  <a:pt x="235" y="296"/>
                </a:cubicBezTo>
                <a:cubicBezTo>
                  <a:pt x="235" y="282"/>
                  <a:pt x="222" y="275"/>
                  <a:pt x="207" y="269"/>
                </a:cubicBezTo>
                <a:close/>
              </a:path>
            </a:pathLst>
          </a:custGeom>
          <a:solidFill>
            <a:srgbClr val="34B233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>
              <a:ln>
                <a:noFill/>
              </a:ln>
              <a:effectLst/>
              <a:uLnTx/>
              <a:uFillTx/>
              <a:latin typeface="+mn-lt"/>
              <a:cs typeface="Tahoma" pitchFamily="34" charset="0"/>
            </a:endParaRPr>
          </a:p>
        </p:txBody>
      </p:sp>
      <p:cxnSp>
        <p:nvCxnSpPr>
          <p:cNvPr id="236" name="Straight Connector 401"/>
          <p:cNvCxnSpPr/>
          <p:nvPr/>
        </p:nvCxnSpPr>
        <p:spPr>
          <a:xfrm flipH="1" flipV="1">
            <a:off x="8004378" y="3325435"/>
            <a:ext cx="309186" cy="289424"/>
          </a:xfrm>
          <a:prstGeom prst="line">
            <a:avLst/>
          </a:prstGeom>
          <a:noFill/>
          <a:ln w="63500" cap="rnd" cmpd="sng" algn="ctr">
            <a:solidFill>
              <a:schemeClr val="tx2"/>
            </a:solidFill>
            <a:prstDash val="sysDot"/>
            <a:headEnd type="arrow" w="med" len="sm"/>
            <a:tailEnd type="arrow" w="med" len="sm"/>
          </a:ln>
          <a:effectLst/>
        </p:spPr>
      </p:cxnSp>
      <p:cxnSp>
        <p:nvCxnSpPr>
          <p:cNvPr id="237" name="Straight Connector 402"/>
          <p:cNvCxnSpPr/>
          <p:nvPr/>
        </p:nvCxnSpPr>
        <p:spPr>
          <a:xfrm flipV="1">
            <a:off x="8004378" y="2367236"/>
            <a:ext cx="266326" cy="322858"/>
          </a:xfrm>
          <a:prstGeom prst="line">
            <a:avLst/>
          </a:prstGeom>
          <a:noFill/>
          <a:ln w="63500" cap="rnd" cmpd="sng" algn="ctr">
            <a:solidFill>
              <a:srgbClr val="34B233"/>
            </a:solidFill>
            <a:prstDash val="sysDot"/>
            <a:headEnd type="arrow" w="med" len="sm"/>
            <a:tailEnd type="arrow" w="med" len="sm"/>
          </a:ln>
          <a:effectLst/>
        </p:spPr>
      </p:cxnSp>
      <p:cxnSp>
        <p:nvCxnSpPr>
          <p:cNvPr id="238" name="Straight Connector 403"/>
          <p:cNvCxnSpPr/>
          <p:nvPr/>
        </p:nvCxnSpPr>
        <p:spPr>
          <a:xfrm flipV="1">
            <a:off x="6891309" y="3373673"/>
            <a:ext cx="266326" cy="322858"/>
          </a:xfrm>
          <a:prstGeom prst="line">
            <a:avLst/>
          </a:prstGeom>
          <a:noFill/>
          <a:ln w="63500" cap="rnd" cmpd="sng" algn="ctr">
            <a:solidFill>
              <a:srgbClr val="FFC000"/>
            </a:solidFill>
            <a:prstDash val="sysDot"/>
            <a:headEnd type="arrow" w="med" len="sm"/>
            <a:tailEnd type="arrow" w="med" len="sm"/>
          </a:ln>
          <a:effectLst/>
        </p:spPr>
      </p:cxnSp>
      <p:sp>
        <p:nvSpPr>
          <p:cNvPr id="239" name="Freeform 78"/>
          <p:cNvSpPr>
            <a:spLocks noChangeAspect="1" noEditPoints="1"/>
          </p:cNvSpPr>
          <p:nvPr/>
        </p:nvSpPr>
        <p:spPr bwMode="auto">
          <a:xfrm>
            <a:off x="6643960" y="3758296"/>
            <a:ext cx="368269" cy="441961"/>
          </a:xfrm>
          <a:custGeom>
            <a:avLst/>
            <a:gdLst/>
            <a:ahLst/>
            <a:cxnLst>
              <a:cxn ang="0">
                <a:pos x="103" y="0"/>
              </a:cxn>
              <a:cxn ang="0">
                <a:pos x="38" y="102"/>
              </a:cxn>
              <a:cxn ang="0">
                <a:pos x="0" y="593"/>
              </a:cxn>
              <a:cxn ang="0">
                <a:pos x="376" y="644"/>
              </a:cxn>
              <a:cxn ang="0">
                <a:pos x="419" y="49"/>
              </a:cxn>
              <a:cxn ang="0">
                <a:pos x="36" y="59"/>
              </a:cxn>
              <a:cxn ang="0">
                <a:pos x="36" y="4"/>
              </a:cxn>
              <a:cxn ang="0">
                <a:pos x="36" y="59"/>
              </a:cxn>
              <a:cxn ang="0">
                <a:pos x="55" y="568"/>
              </a:cxn>
              <a:cxn ang="0">
                <a:pos x="364" y="113"/>
              </a:cxn>
              <a:cxn ang="0">
                <a:pos x="290" y="185"/>
              </a:cxn>
              <a:cxn ang="0">
                <a:pos x="290" y="219"/>
              </a:cxn>
              <a:cxn ang="0">
                <a:pos x="263" y="309"/>
              </a:cxn>
              <a:cxn ang="0">
                <a:pos x="157" y="309"/>
              </a:cxn>
              <a:cxn ang="0">
                <a:pos x="130" y="282"/>
              </a:cxn>
              <a:cxn ang="0">
                <a:pos x="130" y="223"/>
              </a:cxn>
              <a:cxn ang="0">
                <a:pos x="157" y="158"/>
              </a:cxn>
              <a:cxn ang="0">
                <a:pos x="263" y="158"/>
              </a:cxn>
              <a:cxn ang="0">
                <a:pos x="290" y="185"/>
              </a:cxn>
              <a:cxn ang="0">
                <a:pos x="235" y="204"/>
              </a:cxn>
              <a:cxn ang="0">
                <a:pos x="218" y="201"/>
              </a:cxn>
              <a:cxn ang="0">
                <a:pos x="227" y="189"/>
              </a:cxn>
              <a:cxn ang="0">
                <a:pos x="237" y="168"/>
              </a:cxn>
              <a:cxn ang="0">
                <a:pos x="204" y="172"/>
              </a:cxn>
              <a:cxn ang="0">
                <a:pos x="192" y="204"/>
              </a:cxn>
              <a:cxn ang="0">
                <a:pos x="182" y="225"/>
              </a:cxn>
              <a:cxn ang="0">
                <a:pos x="192" y="295"/>
              </a:cxn>
              <a:cxn ang="0">
                <a:pos x="218" y="225"/>
              </a:cxn>
              <a:cxn ang="0">
                <a:pos x="292" y="397"/>
              </a:cxn>
              <a:cxn ang="0">
                <a:pos x="292" y="431"/>
              </a:cxn>
              <a:cxn ang="0">
                <a:pos x="265" y="522"/>
              </a:cxn>
              <a:cxn ang="0">
                <a:pos x="159" y="522"/>
              </a:cxn>
              <a:cxn ang="0">
                <a:pos x="132" y="494"/>
              </a:cxn>
              <a:cxn ang="0">
                <a:pos x="132" y="435"/>
              </a:cxn>
              <a:cxn ang="0">
                <a:pos x="159" y="370"/>
              </a:cxn>
              <a:cxn ang="0">
                <a:pos x="265" y="370"/>
              </a:cxn>
              <a:cxn ang="0">
                <a:pos x="292" y="397"/>
              </a:cxn>
              <a:cxn ang="0">
                <a:pos x="214" y="451"/>
              </a:cxn>
              <a:cxn ang="0">
                <a:pos x="209" y="479"/>
              </a:cxn>
              <a:cxn ang="0">
                <a:pos x="249" y="471"/>
              </a:cxn>
              <a:cxn ang="0">
                <a:pos x="249" y="431"/>
              </a:cxn>
              <a:cxn ang="0">
                <a:pos x="216" y="462"/>
              </a:cxn>
              <a:cxn ang="0">
                <a:pos x="200" y="432"/>
              </a:cxn>
              <a:cxn ang="0">
                <a:pos x="249" y="411"/>
              </a:cxn>
              <a:cxn ang="0">
                <a:pos x="177" y="400"/>
              </a:cxn>
              <a:cxn ang="0">
                <a:pos x="187" y="428"/>
              </a:cxn>
              <a:cxn ang="0">
                <a:pos x="136" y="462"/>
              </a:cxn>
              <a:cxn ang="0">
                <a:pos x="188" y="484"/>
              </a:cxn>
              <a:cxn ang="0">
                <a:pos x="201" y="480"/>
              </a:cxn>
            </a:cxnLst>
            <a:rect l="0" t="0" r="r" b="b"/>
            <a:pathLst>
              <a:path w="419" h="644">
                <a:moveTo>
                  <a:pt x="374" y="0"/>
                </a:moveTo>
                <a:cubicBezTo>
                  <a:pt x="103" y="0"/>
                  <a:pt x="103" y="0"/>
                  <a:pt x="103" y="0"/>
                </a:cubicBezTo>
                <a:cubicBezTo>
                  <a:pt x="107" y="10"/>
                  <a:pt x="110" y="20"/>
                  <a:pt x="110" y="30"/>
                </a:cubicBezTo>
                <a:cubicBezTo>
                  <a:pt x="110" y="70"/>
                  <a:pt x="78" y="102"/>
                  <a:pt x="38" y="102"/>
                </a:cubicBezTo>
                <a:cubicBezTo>
                  <a:pt x="24" y="102"/>
                  <a:pt x="11" y="98"/>
                  <a:pt x="0" y="91"/>
                </a:cubicBezTo>
                <a:cubicBezTo>
                  <a:pt x="0" y="593"/>
                  <a:pt x="0" y="593"/>
                  <a:pt x="0" y="593"/>
                </a:cubicBezTo>
                <a:cubicBezTo>
                  <a:pt x="0" y="621"/>
                  <a:pt x="20" y="644"/>
                  <a:pt x="43" y="644"/>
                </a:cubicBezTo>
                <a:cubicBezTo>
                  <a:pt x="376" y="644"/>
                  <a:pt x="376" y="644"/>
                  <a:pt x="376" y="644"/>
                </a:cubicBezTo>
                <a:cubicBezTo>
                  <a:pt x="399" y="644"/>
                  <a:pt x="419" y="619"/>
                  <a:pt x="419" y="591"/>
                </a:cubicBezTo>
                <a:cubicBezTo>
                  <a:pt x="419" y="49"/>
                  <a:pt x="419" y="49"/>
                  <a:pt x="419" y="49"/>
                </a:cubicBezTo>
                <a:cubicBezTo>
                  <a:pt x="419" y="21"/>
                  <a:pt x="398" y="0"/>
                  <a:pt x="374" y="0"/>
                </a:cubicBezTo>
                <a:close/>
                <a:moveTo>
                  <a:pt x="36" y="59"/>
                </a:moveTo>
                <a:cubicBezTo>
                  <a:pt x="52" y="59"/>
                  <a:pt x="64" y="47"/>
                  <a:pt x="64" y="31"/>
                </a:cubicBezTo>
                <a:cubicBezTo>
                  <a:pt x="64" y="16"/>
                  <a:pt x="52" y="4"/>
                  <a:pt x="36" y="4"/>
                </a:cubicBezTo>
                <a:cubicBezTo>
                  <a:pt x="21" y="4"/>
                  <a:pt x="9" y="16"/>
                  <a:pt x="9" y="31"/>
                </a:cubicBezTo>
                <a:cubicBezTo>
                  <a:pt x="9" y="47"/>
                  <a:pt x="21" y="59"/>
                  <a:pt x="36" y="59"/>
                </a:cubicBezTo>
                <a:close/>
                <a:moveTo>
                  <a:pt x="364" y="568"/>
                </a:moveTo>
                <a:cubicBezTo>
                  <a:pt x="55" y="568"/>
                  <a:pt x="55" y="568"/>
                  <a:pt x="55" y="568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364" y="113"/>
                  <a:pt x="364" y="113"/>
                  <a:pt x="364" y="113"/>
                </a:cubicBezTo>
                <a:lnTo>
                  <a:pt x="364" y="568"/>
                </a:lnTo>
                <a:close/>
                <a:moveTo>
                  <a:pt x="290" y="185"/>
                </a:moveTo>
                <a:cubicBezTo>
                  <a:pt x="290" y="185"/>
                  <a:pt x="290" y="185"/>
                  <a:pt x="290" y="185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290" y="282"/>
                  <a:pt x="290" y="282"/>
                  <a:pt x="290" y="282"/>
                </a:cubicBezTo>
                <a:cubicBezTo>
                  <a:pt x="290" y="297"/>
                  <a:pt x="278" y="309"/>
                  <a:pt x="263" y="309"/>
                </a:cubicBezTo>
                <a:cubicBezTo>
                  <a:pt x="224" y="309"/>
                  <a:pt x="224" y="309"/>
                  <a:pt x="224" y="309"/>
                </a:cubicBezTo>
                <a:cubicBezTo>
                  <a:pt x="157" y="309"/>
                  <a:pt x="157" y="309"/>
                  <a:pt x="157" y="309"/>
                </a:cubicBezTo>
                <a:cubicBezTo>
                  <a:pt x="153" y="309"/>
                  <a:pt x="153" y="309"/>
                  <a:pt x="153" y="309"/>
                </a:cubicBezTo>
                <a:cubicBezTo>
                  <a:pt x="138" y="309"/>
                  <a:pt x="130" y="297"/>
                  <a:pt x="130" y="282"/>
                </a:cubicBezTo>
                <a:cubicBezTo>
                  <a:pt x="130" y="282"/>
                  <a:pt x="130" y="282"/>
                  <a:pt x="130" y="282"/>
                </a:cubicBezTo>
                <a:cubicBezTo>
                  <a:pt x="130" y="223"/>
                  <a:pt x="130" y="223"/>
                  <a:pt x="130" y="223"/>
                </a:cubicBezTo>
                <a:cubicBezTo>
                  <a:pt x="130" y="185"/>
                  <a:pt x="130" y="185"/>
                  <a:pt x="130" y="185"/>
                </a:cubicBezTo>
                <a:cubicBezTo>
                  <a:pt x="130" y="170"/>
                  <a:pt x="142" y="158"/>
                  <a:pt x="157" y="158"/>
                </a:cubicBezTo>
                <a:cubicBezTo>
                  <a:pt x="197" y="158"/>
                  <a:pt x="197" y="158"/>
                  <a:pt x="197" y="158"/>
                </a:cubicBezTo>
                <a:cubicBezTo>
                  <a:pt x="263" y="158"/>
                  <a:pt x="263" y="158"/>
                  <a:pt x="263" y="158"/>
                </a:cubicBezTo>
                <a:cubicBezTo>
                  <a:pt x="268" y="158"/>
                  <a:pt x="268" y="158"/>
                  <a:pt x="268" y="158"/>
                </a:cubicBezTo>
                <a:cubicBezTo>
                  <a:pt x="283" y="158"/>
                  <a:pt x="290" y="170"/>
                  <a:pt x="290" y="185"/>
                </a:cubicBezTo>
                <a:close/>
                <a:moveTo>
                  <a:pt x="235" y="225"/>
                </a:moveTo>
                <a:cubicBezTo>
                  <a:pt x="235" y="204"/>
                  <a:pt x="235" y="204"/>
                  <a:pt x="235" y="204"/>
                </a:cubicBezTo>
                <a:cubicBezTo>
                  <a:pt x="218" y="204"/>
                  <a:pt x="218" y="204"/>
                  <a:pt x="218" y="204"/>
                </a:cubicBezTo>
                <a:cubicBezTo>
                  <a:pt x="218" y="201"/>
                  <a:pt x="218" y="201"/>
                  <a:pt x="218" y="201"/>
                </a:cubicBezTo>
                <a:cubicBezTo>
                  <a:pt x="218" y="197"/>
                  <a:pt x="219" y="193"/>
                  <a:pt x="220" y="192"/>
                </a:cubicBezTo>
                <a:cubicBezTo>
                  <a:pt x="221" y="190"/>
                  <a:pt x="224" y="189"/>
                  <a:pt x="227" y="189"/>
                </a:cubicBezTo>
                <a:cubicBezTo>
                  <a:pt x="230" y="189"/>
                  <a:pt x="233" y="189"/>
                  <a:pt x="237" y="189"/>
                </a:cubicBezTo>
                <a:cubicBezTo>
                  <a:pt x="237" y="168"/>
                  <a:pt x="237" y="168"/>
                  <a:pt x="237" y="168"/>
                </a:cubicBezTo>
                <a:cubicBezTo>
                  <a:pt x="232" y="168"/>
                  <a:pt x="228" y="168"/>
                  <a:pt x="225" y="168"/>
                </a:cubicBezTo>
                <a:cubicBezTo>
                  <a:pt x="216" y="168"/>
                  <a:pt x="209" y="169"/>
                  <a:pt x="204" y="172"/>
                </a:cubicBezTo>
                <a:cubicBezTo>
                  <a:pt x="199" y="176"/>
                  <a:pt x="196" y="180"/>
                  <a:pt x="194" y="184"/>
                </a:cubicBezTo>
                <a:cubicBezTo>
                  <a:pt x="193" y="188"/>
                  <a:pt x="192" y="195"/>
                  <a:pt x="192" y="204"/>
                </a:cubicBezTo>
                <a:cubicBezTo>
                  <a:pt x="182" y="204"/>
                  <a:pt x="182" y="204"/>
                  <a:pt x="182" y="204"/>
                </a:cubicBezTo>
                <a:cubicBezTo>
                  <a:pt x="182" y="225"/>
                  <a:pt x="182" y="225"/>
                  <a:pt x="182" y="225"/>
                </a:cubicBezTo>
                <a:cubicBezTo>
                  <a:pt x="192" y="225"/>
                  <a:pt x="192" y="225"/>
                  <a:pt x="192" y="225"/>
                </a:cubicBezTo>
                <a:cubicBezTo>
                  <a:pt x="192" y="295"/>
                  <a:pt x="192" y="295"/>
                  <a:pt x="192" y="295"/>
                </a:cubicBezTo>
                <a:cubicBezTo>
                  <a:pt x="218" y="295"/>
                  <a:pt x="218" y="295"/>
                  <a:pt x="218" y="295"/>
                </a:cubicBezTo>
                <a:cubicBezTo>
                  <a:pt x="218" y="225"/>
                  <a:pt x="218" y="225"/>
                  <a:pt x="218" y="225"/>
                </a:cubicBezTo>
                <a:lnTo>
                  <a:pt x="235" y="225"/>
                </a:lnTo>
                <a:close/>
                <a:moveTo>
                  <a:pt x="292" y="397"/>
                </a:moveTo>
                <a:cubicBezTo>
                  <a:pt x="292" y="397"/>
                  <a:pt x="292" y="397"/>
                  <a:pt x="292" y="397"/>
                </a:cubicBezTo>
                <a:cubicBezTo>
                  <a:pt x="292" y="431"/>
                  <a:pt x="292" y="431"/>
                  <a:pt x="292" y="431"/>
                </a:cubicBezTo>
                <a:cubicBezTo>
                  <a:pt x="292" y="494"/>
                  <a:pt x="292" y="494"/>
                  <a:pt x="292" y="494"/>
                </a:cubicBezTo>
                <a:cubicBezTo>
                  <a:pt x="292" y="509"/>
                  <a:pt x="280" y="522"/>
                  <a:pt x="265" y="522"/>
                </a:cubicBezTo>
                <a:cubicBezTo>
                  <a:pt x="225" y="522"/>
                  <a:pt x="225" y="522"/>
                  <a:pt x="225" y="522"/>
                </a:cubicBezTo>
                <a:cubicBezTo>
                  <a:pt x="159" y="522"/>
                  <a:pt x="159" y="522"/>
                  <a:pt x="159" y="522"/>
                </a:cubicBezTo>
                <a:cubicBezTo>
                  <a:pt x="154" y="522"/>
                  <a:pt x="154" y="522"/>
                  <a:pt x="154" y="522"/>
                </a:cubicBezTo>
                <a:cubicBezTo>
                  <a:pt x="139" y="522"/>
                  <a:pt x="132" y="509"/>
                  <a:pt x="132" y="494"/>
                </a:cubicBezTo>
                <a:cubicBezTo>
                  <a:pt x="132" y="494"/>
                  <a:pt x="132" y="494"/>
                  <a:pt x="132" y="494"/>
                </a:cubicBezTo>
                <a:cubicBezTo>
                  <a:pt x="132" y="435"/>
                  <a:pt x="132" y="435"/>
                  <a:pt x="132" y="435"/>
                </a:cubicBezTo>
                <a:cubicBezTo>
                  <a:pt x="132" y="397"/>
                  <a:pt x="132" y="397"/>
                  <a:pt x="132" y="397"/>
                </a:cubicBezTo>
                <a:cubicBezTo>
                  <a:pt x="132" y="382"/>
                  <a:pt x="144" y="370"/>
                  <a:pt x="159" y="370"/>
                </a:cubicBezTo>
                <a:cubicBezTo>
                  <a:pt x="198" y="370"/>
                  <a:pt x="198" y="370"/>
                  <a:pt x="198" y="370"/>
                </a:cubicBezTo>
                <a:cubicBezTo>
                  <a:pt x="265" y="370"/>
                  <a:pt x="265" y="370"/>
                  <a:pt x="265" y="370"/>
                </a:cubicBezTo>
                <a:cubicBezTo>
                  <a:pt x="269" y="370"/>
                  <a:pt x="269" y="370"/>
                  <a:pt x="269" y="370"/>
                </a:cubicBezTo>
                <a:cubicBezTo>
                  <a:pt x="284" y="370"/>
                  <a:pt x="292" y="382"/>
                  <a:pt x="292" y="397"/>
                </a:cubicBezTo>
                <a:close/>
                <a:moveTo>
                  <a:pt x="249" y="431"/>
                </a:moveTo>
                <a:cubicBezTo>
                  <a:pt x="230" y="431"/>
                  <a:pt x="214" y="440"/>
                  <a:pt x="214" y="451"/>
                </a:cubicBezTo>
                <a:cubicBezTo>
                  <a:pt x="214" y="457"/>
                  <a:pt x="219" y="463"/>
                  <a:pt x="227" y="467"/>
                </a:cubicBezTo>
                <a:cubicBezTo>
                  <a:pt x="222" y="476"/>
                  <a:pt x="209" y="479"/>
                  <a:pt x="209" y="479"/>
                </a:cubicBezTo>
                <a:cubicBezTo>
                  <a:pt x="225" y="478"/>
                  <a:pt x="234" y="474"/>
                  <a:pt x="238" y="470"/>
                </a:cubicBezTo>
                <a:cubicBezTo>
                  <a:pt x="241" y="471"/>
                  <a:pt x="245" y="471"/>
                  <a:pt x="249" y="471"/>
                </a:cubicBezTo>
                <a:cubicBezTo>
                  <a:pt x="268" y="471"/>
                  <a:pt x="283" y="462"/>
                  <a:pt x="283" y="451"/>
                </a:cubicBezTo>
                <a:cubicBezTo>
                  <a:pt x="283" y="440"/>
                  <a:pt x="268" y="431"/>
                  <a:pt x="249" y="431"/>
                </a:cubicBezTo>
                <a:close/>
                <a:moveTo>
                  <a:pt x="201" y="480"/>
                </a:moveTo>
                <a:cubicBezTo>
                  <a:pt x="210" y="475"/>
                  <a:pt x="216" y="469"/>
                  <a:pt x="216" y="462"/>
                </a:cubicBezTo>
                <a:cubicBezTo>
                  <a:pt x="216" y="450"/>
                  <a:pt x="201" y="441"/>
                  <a:pt x="182" y="439"/>
                </a:cubicBezTo>
                <a:cubicBezTo>
                  <a:pt x="191" y="437"/>
                  <a:pt x="196" y="434"/>
                  <a:pt x="200" y="432"/>
                </a:cubicBezTo>
                <a:cubicBezTo>
                  <a:pt x="203" y="432"/>
                  <a:pt x="207" y="433"/>
                  <a:pt x="211" y="433"/>
                </a:cubicBezTo>
                <a:cubicBezTo>
                  <a:pt x="232" y="433"/>
                  <a:pt x="249" y="423"/>
                  <a:pt x="249" y="411"/>
                </a:cubicBezTo>
                <a:cubicBezTo>
                  <a:pt x="249" y="399"/>
                  <a:pt x="232" y="389"/>
                  <a:pt x="211" y="389"/>
                </a:cubicBezTo>
                <a:cubicBezTo>
                  <a:pt x="198" y="389"/>
                  <a:pt x="184" y="393"/>
                  <a:pt x="177" y="400"/>
                </a:cubicBezTo>
                <a:cubicBezTo>
                  <a:pt x="168" y="410"/>
                  <a:pt x="174" y="418"/>
                  <a:pt x="174" y="418"/>
                </a:cubicBezTo>
                <a:cubicBezTo>
                  <a:pt x="177" y="424"/>
                  <a:pt x="182" y="425"/>
                  <a:pt x="187" y="428"/>
                </a:cubicBezTo>
                <a:cubicBezTo>
                  <a:pt x="185" y="433"/>
                  <a:pt x="179" y="437"/>
                  <a:pt x="175" y="439"/>
                </a:cubicBezTo>
                <a:cubicBezTo>
                  <a:pt x="153" y="439"/>
                  <a:pt x="136" y="449"/>
                  <a:pt x="136" y="462"/>
                </a:cubicBezTo>
                <a:cubicBezTo>
                  <a:pt x="136" y="475"/>
                  <a:pt x="154" y="485"/>
                  <a:pt x="176" y="485"/>
                </a:cubicBezTo>
                <a:cubicBezTo>
                  <a:pt x="180" y="485"/>
                  <a:pt x="184" y="485"/>
                  <a:pt x="188" y="484"/>
                </a:cubicBezTo>
                <a:cubicBezTo>
                  <a:pt x="193" y="488"/>
                  <a:pt x="203" y="493"/>
                  <a:pt x="221" y="494"/>
                </a:cubicBezTo>
                <a:cubicBezTo>
                  <a:pt x="221" y="494"/>
                  <a:pt x="206" y="490"/>
                  <a:pt x="201" y="480"/>
                </a:cubicBezTo>
                <a:close/>
              </a:path>
            </a:pathLst>
          </a:custGeom>
          <a:solidFill>
            <a:srgbClr val="FFC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sp>
        <p:nvSpPr>
          <p:cNvPr id="241" name="ZoneTexte 240"/>
          <p:cNvSpPr txBox="1"/>
          <p:nvPr/>
        </p:nvSpPr>
        <p:spPr>
          <a:xfrm>
            <a:off x="7001697" y="5381082"/>
            <a:ext cx="1126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>
                <a:solidFill>
                  <a:srgbClr val="404040"/>
                </a:solidFill>
                <a:latin typeface="Trebuchet MS" pitchFamily="34" charset="0"/>
              </a:rPr>
              <a:t>TOMORROW</a:t>
            </a:r>
          </a:p>
        </p:txBody>
      </p:sp>
      <p:sp>
        <p:nvSpPr>
          <p:cNvPr id="243" name="Rectangle à coins arrondis 242"/>
          <p:cNvSpPr/>
          <p:nvPr/>
        </p:nvSpPr>
        <p:spPr>
          <a:xfrm>
            <a:off x="7385845" y="2580988"/>
            <a:ext cx="264381" cy="8364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4" name="Rectangle à coins arrondis 243"/>
          <p:cNvSpPr/>
          <p:nvPr/>
        </p:nvSpPr>
        <p:spPr>
          <a:xfrm>
            <a:off x="7673216" y="2580988"/>
            <a:ext cx="264381" cy="8364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45" name="Rectangle à coins arrondis 244"/>
          <p:cNvSpPr/>
          <p:nvPr/>
        </p:nvSpPr>
        <p:spPr>
          <a:xfrm>
            <a:off x="7101759" y="2580988"/>
            <a:ext cx="264381" cy="83644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grpSp>
        <p:nvGrpSpPr>
          <p:cNvPr id="246" name="Groupe 420"/>
          <p:cNvGrpSpPr/>
          <p:nvPr/>
        </p:nvGrpSpPr>
        <p:grpSpPr>
          <a:xfrm>
            <a:off x="7111064" y="2814700"/>
            <a:ext cx="813944" cy="516627"/>
            <a:chOff x="978195" y="2880000"/>
            <a:chExt cx="7200000" cy="3024000"/>
          </a:xfrm>
        </p:grpSpPr>
        <p:sp>
          <p:nvSpPr>
            <p:cNvPr id="247" name="Rectangle à coins arrondis 246"/>
            <p:cNvSpPr/>
            <p:nvPr/>
          </p:nvSpPr>
          <p:spPr>
            <a:xfrm>
              <a:off x="978196" y="3672000"/>
              <a:ext cx="7187609" cy="648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48" name="Rectangle à coins arrondis 247"/>
            <p:cNvSpPr/>
            <p:nvPr/>
          </p:nvSpPr>
          <p:spPr>
            <a:xfrm>
              <a:off x="978196" y="4464000"/>
              <a:ext cx="7187609" cy="648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9" name="Rectangle à coins arrondis 248"/>
            <p:cNvSpPr/>
            <p:nvPr/>
          </p:nvSpPr>
          <p:spPr>
            <a:xfrm>
              <a:off x="978195" y="2880000"/>
              <a:ext cx="7200000" cy="648000"/>
            </a:xfrm>
            <a:prstGeom prst="roundRect">
              <a:avLst/>
            </a:prstGeom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50" name="Rectangle à coins arrondis 249"/>
            <p:cNvSpPr/>
            <p:nvPr/>
          </p:nvSpPr>
          <p:spPr>
            <a:xfrm>
              <a:off x="978196" y="5256000"/>
              <a:ext cx="7187609" cy="648000"/>
            </a:xfrm>
            <a:prstGeom prst="round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251" name="ZoneTexte 250"/>
          <p:cNvSpPr txBox="1"/>
          <p:nvPr/>
        </p:nvSpPr>
        <p:spPr>
          <a:xfrm>
            <a:off x="6981825" y="5562600"/>
            <a:ext cx="11255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Trebuchet MS" pitchFamily="34" charset="0"/>
              </a:rPr>
              <a:t>IoT </a:t>
            </a:r>
            <a:r>
              <a:rPr lang="fr-FR" sz="1400" dirty="0" err="1" smtClean="0">
                <a:latin typeface="Trebuchet MS" pitchFamily="34" charset="0"/>
              </a:rPr>
              <a:t>enabled</a:t>
            </a:r>
            <a:endParaRPr lang="en-US" sz="1400" dirty="0" smtClean="0">
              <a:latin typeface="Trebuchet MS" pitchFamily="34" charset="0"/>
            </a:endParaRPr>
          </a:p>
        </p:txBody>
      </p:sp>
      <p:sp>
        <p:nvSpPr>
          <p:cNvPr id="253" name="ZoneTexte 252"/>
          <p:cNvSpPr txBox="1"/>
          <p:nvPr/>
        </p:nvSpPr>
        <p:spPr>
          <a:xfrm>
            <a:off x="3886200" y="5559623"/>
            <a:ext cx="936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Trebuchet MS" pitchFamily="34" charset="0"/>
              </a:rPr>
              <a:t>IoT </a:t>
            </a:r>
            <a:r>
              <a:rPr lang="fr-FR" sz="1400" dirty="0" err="1" smtClean="0">
                <a:latin typeface="Trebuchet MS" pitchFamily="34" charset="0"/>
              </a:rPr>
              <a:t>ready</a:t>
            </a:r>
            <a:endParaRPr lang="en-US" sz="1400" dirty="0" smtClean="0">
              <a:latin typeface="Trebuchet MS" pitchFamily="34" charset="0"/>
            </a:endParaRPr>
          </a:p>
        </p:txBody>
      </p:sp>
      <p:sp>
        <p:nvSpPr>
          <p:cNvPr id="134" name="Flèche droite 133"/>
          <p:cNvSpPr/>
          <p:nvPr/>
        </p:nvSpPr>
        <p:spPr>
          <a:xfrm>
            <a:off x="403890" y="5812348"/>
            <a:ext cx="8382000" cy="317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92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à coins arrondis 5"/>
          <p:cNvSpPr/>
          <p:nvPr/>
        </p:nvSpPr>
        <p:spPr>
          <a:xfrm>
            <a:off x="978197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Registration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6549657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Group Management</a:t>
            </a:r>
            <a:endParaRPr lang="en-US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678327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2817629" y="165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Discovery</a:t>
            </a:r>
            <a:endParaRPr lang="en-US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97819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Data Management </a:t>
            </a:r>
            <a:r>
              <a:rPr lang="en-US" dirty="0" smtClean="0"/>
              <a:t>&amp; Repository </a:t>
            </a:r>
            <a:endParaRPr lang="en-US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654965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Application &amp; Service Management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4678327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Device Management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2817629" y="309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Subscription &amp; Notification</a:t>
            </a:r>
            <a:endParaRPr lang="en-US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978197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Communication Management</a:t>
            </a:r>
            <a:endParaRPr lang="en-US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6549657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Service Charging &amp; Accounting</a:t>
            </a:r>
            <a:endParaRPr lang="en-US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4678327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Location</a:t>
            </a:r>
            <a:endParaRPr lang="en-US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2817629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Network Service Exposure</a:t>
            </a: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Common </a:t>
            </a:r>
            <a:r>
              <a:rPr lang="en-US" dirty="0" smtClean="0"/>
              <a:t>Service Functions</a:t>
            </a:r>
            <a:r>
              <a:rPr lang="en-US" dirty="0"/>
              <a:t/>
            </a:r>
            <a:br>
              <a:rPr lang="en-US" dirty="0"/>
            </a:b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7690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2679"/>
            <a:ext cx="8229600" cy="1143000"/>
          </a:xfrm>
        </p:spPr>
        <p:txBody>
          <a:bodyPr/>
          <a:lstStyle/>
          <a:p>
            <a:r>
              <a:rPr lang="en-US" dirty="0" smtClean="0"/>
              <a:t>Why does it matter</a:t>
            </a:r>
            <a:endParaRPr lang="fr-FR" dirty="0"/>
          </a:p>
        </p:txBody>
      </p:sp>
      <p:cxnSp>
        <p:nvCxnSpPr>
          <p:cNvPr id="5" name="Straight Connector 14"/>
          <p:cNvCxnSpPr/>
          <p:nvPr/>
        </p:nvCxnSpPr>
        <p:spPr>
          <a:xfrm>
            <a:off x="4554438" y="1651150"/>
            <a:ext cx="3708032" cy="0"/>
          </a:xfrm>
          <a:prstGeom prst="line">
            <a:avLst/>
          </a:prstGeom>
          <a:noFill/>
          <a:ln w="12700" cap="flat" cmpd="sng">
            <a:gradFill flip="none" rotWithShape="1">
              <a:gsLst>
                <a:gs pos="100000">
                  <a:srgbClr val="A9A9A9">
                    <a:alpha val="0"/>
                  </a:srgb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10800000" scaled="0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6" name="Straight Connector 15"/>
          <p:cNvCxnSpPr/>
          <p:nvPr/>
        </p:nvCxnSpPr>
        <p:spPr>
          <a:xfrm flipH="1">
            <a:off x="919912" y="1385679"/>
            <a:ext cx="3708032" cy="0"/>
          </a:xfrm>
          <a:prstGeom prst="line">
            <a:avLst/>
          </a:prstGeom>
          <a:noFill/>
          <a:ln w="12700" cap="flat" cmpd="sng">
            <a:gradFill flip="none" rotWithShape="1">
              <a:gsLst>
                <a:gs pos="100000">
                  <a:srgbClr val="A9A9A9">
                    <a:alpha val="0"/>
                  </a:srgb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10800000" scaled="0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cxnSp>
        <p:nvCxnSpPr>
          <p:cNvPr id="11" name="Straight Connector 41"/>
          <p:cNvCxnSpPr/>
          <p:nvPr/>
        </p:nvCxnSpPr>
        <p:spPr>
          <a:xfrm flipH="1">
            <a:off x="871622" y="2876111"/>
            <a:ext cx="851908" cy="73524"/>
          </a:xfrm>
          <a:prstGeom prst="line">
            <a:avLst/>
          </a:prstGeom>
          <a:noFill/>
          <a:ln w="12700" cap="flat" cmpd="sng">
            <a:gradFill flip="none" rotWithShape="1">
              <a:gsLst>
                <a:gs pos="100000">
                  <a:srgbClr val="A9A9A9">
                    <a:alpha val="0"/>
                  </a:srgbClr>
                </a:gs>
                <a:gs pos="0">
                  <a:schemeClr val="bg1">
                    <a:lumMod val="65000"/>
                    <a:alpha val="63000"/>
                  </a:schemeClr>
                </a:gs>
              </a:gsLst>
              <a:lin ang="10800000" scaled="0"/>
              <a:tileRect/>
            </a:gradFill>
            <a:prstDash val="solid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cxnSp>
      <p:grpSp>
        <p:nvGrpSpPr>
          <p:cNvPr id="12" name="Group 58"/>
          <p:cNvGrpSpPr/>
          <p:nvPr/>
        </p:nvGrpSpPr>
        <p:grpSpPr>
          <a:xfrm>
            <a:off x="919912" y="1354901"/>
            <a:ext cx="7394962" cy="852348"/>
            <a:chOff x="1137285" y="914639"/>
            <a:chExt cx="9613451" cy="1224523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606106" y="914639"/>
              <a:ext cx="7144630" cy="12245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Healthy eco-system with economies of scale</a:t>
              </a:r>
            </a:p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More partnering choices and opportunities for M2M/IOT industry stakeholders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1137285" y="914639"/>
              <a:ext cx="2410160" cy="1224523"/>
            </a:xfrm>
            <a:prstGeom prst="rect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Combat fragmentation</a:t>
              </a:r>
              <a:endParaRPr lang="en-US" sz="1600" b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5" name="Group 61"/>
          <p:cNvGrpSpPr/>
          <p:nvPr/>
        </p:nvGrpSpPr>
        <p:grpSpPr>
          <a:xfrm>
            <a:off x="930463" y="2342523"/>
            <a:ext cx="7394962" cy="976948"/>
            <a:chOff x="1137285" y="2212686"/>
            <a:chExt cx="9613451" cy="1224523"/>
          </a:xfrm>
        </p:grpSpPr>
        <p:sp>
          <p:nvSpPr>
            <p:cNvPr id="16" name="Rectangle 15"/>
            <p:cNvSpPr/>
            <p:nvPr/>
          </p:nvSpPr>
          <p:spPr bwMode="auto">
            <a:xfrm>
              <a:off x="3606106" y="2212686"/>
              <a:ext cx="7144630" cy="12245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430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Standardized protocols / APIs -&gt; simplifies application development/deployment</a:t>
              </a:r>
            </a:p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Cross-vertical standards -&gt; same devices and back-ends in different industries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1137285" y="2212686"/>
              <a:ext cx="2410160" cy="1224523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Lower CAPEX</a:t>
              </a:r>
              <a:endParaRPr lang="en-US" sz="1600" b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19" name="Group 64"/>
          <p:cNvGrpSpPr/>
          <p:nvPr/>
        </p:nvGrpSpPr>
        <p:grpSpPr>
          <a:xfrm>
            <a:off x="930463" y="3421642"/>
            <a:ext cx="7394962" cy="1021620"/>
            <a:chOff x="1137285" y="3509854"/>
            <a:chExt cx="9613451" cy="1224524"/>
          </a:xfrm>
        </p:grpSpPr>
        <p:sp>
          <p:nvSpPr>
            <p:cNvPr id="20" name="Rectangle 19"/>
            <p:cNvSpPr/>
            <p:nvPr/>
          </p:nvSpPr>
          <p:spPr bwMode="auto">
            <a:xfrm>
              <a:off x="3606106" y="3509854"/>
              <a:ext cx="7144630" cy="12245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Standard features to use networks more efficiently -&gt; get better tariffs</a:t>
              </a:r>
            </a:p>
            <a:p>
              <a:pPr marL="114300" lvl="0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</a:pPr>
              <a:r>
                <a:rPr lang="en-US" sz="14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 Flexibility for verticals -&gt; utilize best transport network meeting business needs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1137285" y="3509855"/>
              <a:ext cx="2410160" cy="1224523"/>
            </a:xfrm>
            <a:prstGeom prst="rect">
              <a:avLst/>
            </a:prstGeom>
            <a:solidFill>
              <a:schemeClr val="accent4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600" b="1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Lower OPEX</a:t>
              </a:r>
              <a:endParaRPr lang="en-US" sz="1600" b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grpSp>
        <p:nvGrpSpPr>
          <p:cNvPr id="22" name="Group 67"/>
          <p:cNvGrpSpPr/>
          <p:nvPr/>
        </p:nvGrpSpPr>
        <p:grpSpPr>
          <a:xfrm>
            <a:off x="919912" y="4563903"/>
            <a:ext cx="7394962" cy="852348"/>
            <a:chOff x="1137285" y="4807902"/>
            <a:chExt cx="9613451" cy="1224523"/>
          </a:xfrm>
        </p:grpSpPr>
        <p:sp>
          <p:nvSpPr>
            <p:cNvPr id="23" name="Rectangle 22"/>
            <p:cNvSpPr/>
            <p:nvPr/>
          </p:nvSpPr>
          <p:spPr bwMode="auto">
            <a:xfrm>
              <a:off x="3606106" y="4807902"/>
              <a:ext cx="7144630" cy="122452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114300" lvl="0">
                <a:spcBef>
                  <a:spcPts val="0"/>
                </a:spcBef>
                <a:spcAft>
                  <a:spcPts val="0"/>
                </a:spcAft>
              </a:pPr>
              <a:r>
                <a:rPr lang="en-US" sz="1400" dirty="0" smtClean="0">
                  <a:solidFill>
                    <a:schemeClr val="bg1"/>
                  </a:solidFill>
                  <a:latin typeface="Trebuchet MS"/>
                  <a:cs typeface="Trebuchet MS"/>
                </a:rPr>
                <a:t>Reduced development, test and deployment lifecycles through focusing on core business (application logic)</a:t>
              </a:r>
              <a:endParaRPr lang="en-US" sz="1400" dirty="0">
                <a:solidFill>
                  <a:schemeClr val="bg1"/>
                </a:solidFill>
                <a:latin typeface="Trebuchet MS"/>
                <a:cs typeface="Trebuchet MS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1137285" y="4807902"/>
              <a:ext cx="2410160" cy="1224523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18288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fr-FR" sz="1600" b="1" dirty="0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Time to </a:t>
              </a:r>
              <a:r>
                <a:rPr lang="fr-FR" sz="1600" b="1" dirty="0" err="1" smtClean="0">
                  <a:solidFill>
                    <a:srgbClr val="FFFFFF"/>
                  </a:solidFill>
                  <a:latin typeface="Trebuchet MS" panose="020B0603020202020204" pitchFamily="34" charset="0"/>
                </a:rPr>
                <a:t>Market</a:t>
              </a:r>
              <a:endParaRPr lang="en-US" sz="1600" b="1" dirty="0">
                <a:solidFill>
                  <a:srgbClr val="FFFFFF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34025" y="5536892"/>
            <a:ext cx="7391400" cy="381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oneM2M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IoT</a:t>
            </a:r>
            <a:r>
              <a:rPr lang="fr-FR" sz="2400" dirty="0" smtClean="0"/>
              <a:t> </a:t>
            </a:r>
            <a:r>
              <a:rPr lang="fr-FR" sz="2400" dirty="0" err="1" smtClean="0"/>
              <a:t>ready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76901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5629940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Service</a:t>
            </a:r>
            <a:br>
              <a:rPr lang="en-US" dirty="0" smtClean="0"/>
            </a:br>
            <a:r>
              <a:rPr lang="en-US" dirty="0" smtClean="0"/>
              <a:t>Components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TS-0007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WI-0011)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3758610" y="453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Security</a:t>
            </a:r>
            <a:br>
              <a:rPr lang="en-US" dirty="0" smtClean="0"/>
            </a:br>
            <a:r>
              <a:rPr lang="en-US" dirty="0" smtClean="0"/>
              <a:t>Solutions</a:t>
            </a:r>
            <a:br>
              <a:rPr lang="en-US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TS-0003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WI-0007)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897912" y="4536000"/>
            <a:ext cx="1616148" cy="1080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MQTT Protocol</a:t>
            </a:r>
            <a:br>
              <a:rPr lang="en-US" dirty="0" smtClean="0"/>
            </a:br>
            <a:r>
              <a:rPr lang="en-US" dirty="0" smtClean="0"/>
              <a:t>Binding</a:t>
            </a:r>
            <a:br>
              <a:rPr lang="en-US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TS-0010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WI-0014)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549657" y="165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Service Layer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Core Protocols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TS-0004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WI-0009)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2817629" y="165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Functional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Architecture</a:t>
            </a:r>
          </a:p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TS-0001</a:t>
            </a:r>
            <a: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(WI-0002)</a:t>
            </a:r>
            <a:endParaRPr lang="en-US" sz="11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Rectangle à coins arrondis 21"/>
          <p:cNvSpPr/>
          <p:nvPr/>
        </p:nvSpPr>
        <p:spPr>
          <a:xfrm>
            <a:off x="4678327" y="165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Definitions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&amp; Acronyms</a:t>
            </a:r>
          </a:p>
          <a:p>
            <a:pPr algn="ctr"/>
            <a:r>
              <a:rPr lang="en-US" sz="1200" b="1" dirty="0">
                <a:solidFill>
                  <a:schemeClr val="bg1"/>
                </a:solidFill>
              </a:rPr>
              <a:t>TS-0011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(WI-0003)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à coins arrondis 22"/>
          <p:cNvSpPr/>
          <p:nvPr/>
        </p:nvSpPr>
        <p:spPr>
          <a:xfrm>
            <a:off x="978197" y="165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Requirements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TS-0002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WI-0001)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Technical Specifications</a:t>
            </a:r>
            <a:br>
              <a:rPr lang="en-US" dirty="0"/>
            </a:b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862000" y="6093023"/>
            <a:ext cx="342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ftp://</a:t>
            </a:r>
            <a:r>
              <a:rPr lang="fr-FR" sz="1400" dirty="0" smtClean="0"/>
              <a:t>ftp.onem2m.org/Work Programme</a:t>
            </a:r>
            <a:r>
              <a:rPr lang="fr-FR" sz="1400" dirty="0"/>
              <a:t>/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6552000" y="309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/>
              <a:t>Management</a:t>
            </a:r>
            <a:br>
              <a:rPr lang="en-US" dirty="0"/>
            </a:br>
            <a:r>
              <a:rPr lang="en-US" dirty="0" err="1"/>
              <a:t>Enabl</a:t>
            </a:r>
            <a:r>
              <a:rPr lang="en-US" baseline="30000" dirty="0" err="1"/>
              <a:t>nt</a:t>
            </a:r>
            <a:r>
              <a:rPr lang="en-US" dirty="0"/>
              <a:t> - </a:t>
            </a:r>
            <a:r>
              <a:rPr lang="en-US" dirty="0" smtClean="0"/>
              <a:t>BBF</a:t>
            </a:r>
            <a:r>
              <a:rPr lang="en-US" dirty="0"/>
              <a:t/>
            </a:r>
            <a:br>
              <a:rPr lang="en-US" dirty="0"/>
            </a:br>
            <a:r>
              <a:rPr lang="en-US" sz="1200" b="1" dirty="0" smtClean="0">
                <a:solidFill>
                  <a:schemeClr val="bg1"/>
                </a:solidFill>
              </a:rPr>
              <a:t>TS-0006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WI-0010)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Rectangle à coins arrondis 18"/>
          <p:cNvSpPr/>
          <p:nvPr/>
        </p:nvSpPr>
        <p:spPr>
          <a:xfrm>
            <a:off x="4678327" y="309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Management</a:t>
            </a:r>
            <a:br>
              <a:rPr lang="en-US" dirty="0" smtClean="0"/>
            </a:br>
            <a:r>
              <a:rPr lang="en-US" dirty="0" err="1" smtClean="0"/>
              <a:t>Enabl</a:t>
            </a:r>
            <a:r>
              <a:rPr lang="en-US" baseline="30000" dirty="0" err="1" smtClean="0"/>
              <a:t>nt</a:t>
            </a:r>
            <a:r>
              <a:rPr lang="en-US" dirty="0" smtClean="0"/>
              <a:t> - OMA</a:t>
            </a:r>
            <a:br>
              <a:rPr lang="en-US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TS-0005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WI-0010)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2817629" y="309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err="1" smtClean="0"/>
              <a:t>CoAP</a:t>
            </a:r>
            <a:r>
              <a:rPr lang="en-US" dirty="0" smtClean="0"/>
              <a:t> Protocol</a:t>
            </a:r>
            <a:br>
              <a:rPr lang="en-US" dirty="0" smtClean="0"/>
            </a:br>
            <a:r>
              <a:rPr lang="en-US" dirty="0" smtClean="0"/>
              <a:t>Binding</a:t>
            </a:r>
            <a:br>
              <a:rPr lang="en-US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TS-0008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WI-0012</a:t>
            </a: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978197" y="3096000"/>
            <a:ext cx="1616148" cy="1080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/>
              <a:t>HTTP Protocol</a:t>
            </a:r>
            <a:br>
              <a:rPr lang="en-US" dirty="0" smtClean="0"/>
            </a:br>
            <a:r>
              <a:rPr lang="en-US" dirty="0" smtClean="0"/>
              <a:t>Binding</a:t>
            </a:r>
            <a:br>
              <a:rPr lang="en-US" dirty="0" smtClean="0"/>
            </a:br>
            <a:r>
              <a:rPr lang="en-US" sz="1200" b="1" dirty="0" smtClean="0">
                <a:solidFill>
                  <a:schemeClr val="bg1"/>
                </a:solidFill>
              </a:rPr>
              <a:t>TS-0009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sz="1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WI-0013)</a:t>
            </a:r>
            <a:endParaRPr lang="en-US" sz="1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899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34709DFC077040A57CDE540614AE25" ma:contentTypeVersion="1" ma:contentTypeDescription="Create a new document." ma:contentTypeScope="" ma:versionID="a6dcaa773569c3714217e44e3ca8d7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6031D3C-AC6F-4F2C-A4BA-CA519C25A9EE}"/>
</file>

<file path=customXml/itemProps2.xml><?xml version="1.0" encoding="utf-8"?>
<ds:datastoreItem xmlns:ds="http://schemas.openxmlformats.org/officeDocument/2006/customXml" ds:itemID="{FD53D53B-016B-4130-AB9F-786445FD81BA}"/>
</file>

<file path=customXml/itemProps3.xml><?xml version="1.0" encoding="utf-8"?>
<ds:datastoreItem xmlns:ds="http://schemas.openxmlformats.org/officeDocument/2006/customXml" ds:itemID="{A64D6493-4F0D-4738-8285-C6979F78B95A}"/>
</file>

<file path=docProps/app.xml><?xml version="1.0" encoding="utf-8"?>
<Properties xmlns="http://schemas.openxmlformats.org/officeDocument/2006/extended-properties" xmlns:vt="http://schemas.openxmlformats.org/officeDocument/2006/docPropsVTypes">
  <TotalTime>4008</TotalTime>
  <Words>1017</Words>
  <Application>Microsoft Office PowerPoint</Application>
  <PresentationFormat>Affichage à l'écran (4:3)</PresentationFormat>
  <Paragraphs>387</Paragraphs>
  <Slides>20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Office Theme</vt:lpstr>
      <vt:lpstr>ITU Workshop on "Future Trust and Knowledge Infrastructure", Phase 1 Geneva, Switzerland, 24 April 2015</vt:lpstr>
      <vt:lpstr>The Partnership Project</vt:lpstr>
      <vt:lpstr>Purpose &amp; Deliverables </vt:lpstr>
      <vt:lpstr>M2M Common Service Layer in a nutshell</vt:lpstr>
      <vt:lpstr>Standardization approach</vt:lpstr>
      <vt:lpstr>oneM2M Architecture approach</vt:lpstr>
      <vt:lpstr>Common Service Functions </vt:lpstr>
      <vt:lpstr>Why does it matter</vt:lpstr>
      <vt:lpstr>Technical Specifications </vt:lpstr>
      <vt:lpstr>Example Scenario – E-Health </vt:lpstr>
      <vt:lpstr>Design principles</vt:lpstr>
      <vt:lpstr>Architecture </vt:lpstr>
      <vt:lpstr>Architecture </vt:lpstr>
      <vt:lpstr>Concrete example</vt:lpstr>
      <vt:lpstr>Information Modelling </vt:lpstr>
      <vt:lpstr>Communication Protocols </vt:lpstr>
      <vt:lpstr>Security Challenges      &amp;      Solutions</vt:lpstr>
      <vt:lpstr>Interworking – OMA &amp; BBF </vt:lpstr>
      <vt:lpstr>Privacy  principles</vt:lpstr>
      <vt:lpstr>Thank You!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elloumio</cp:lastModifiedBy>
  <cp:revision>99</cp:revision>
  <cp:lastPrinted>2015-01-19T16:17:40Z</cp:lastPrinted>
  <dcterms:created xsi:type="dcterms:W3CDTF">2014-09-01T15:38:30Z</dcterms:created>
  <dcterms:modified xsi:type="dcterms:W3CDTF">2015-04-24T08:19:18Z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248863775</vt:i4>
  </property>
  <property fmtid="{D5CDD505-2E9C-101B-9397-08002B2CF9AE}" pid="3" name="_NewReviewCycle">
    <vt:lpwstr/>
  </property>
  <property fmtid="{D5CDD505-2E9C-101B-9397-08002B2CF9AE}" pid="4" name="_EmailSubject">
    <vt:lpwstr>V3 oneM2M presentation</vt:lpwstr>
  </property>
  <property fmtid="{D5CDD505-2E9C-101B-9397-08002B2CF9AE}" pid="5" name="_AuthorEmail">
    <vt:lpwstr>omar.elloumi@alcatel-lucent.com</vt:lpwstr>
  </property>
  <property fmtid="{D5CDD505-2E9C-101B-9397-08002B2CF9AE}" pid="6" name="_AuthorEmailDisplayName">
    <vt:lpwstr>ELLOUMI, OMAR (OMAR)</vt:lpwstr>
  </property>
  <property fmtid="{D5CDD505-2E9C-101B-9397-08002B2CF9AE}" pid="7" name="ContentTypeId">
    <vt:lpwstr>0x010100B934709DFC077040A57CDE540614AE25</vt:lpwstr>
  </property>
</Properties>
</file>