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Default Extension="jpg" ContentType="image/jpeg"/>
  <Override PartName="/ppt/drawings/drawing1.xml" ContentType="application/vnd.openxmlformats-officedocument.drawingml.chartshapes+xml"/>
  <Override PartName="/ppt/drawings/drawing2.xml" ContentType="application/vnd.openxmlformats-officedocument.drawingml.chartshapes+xml"/>
  <Override PartName="/ppt/presentation.xml" ContentType="application/vnd.openxmlformats-officedocument.presentationml.presentation.main+xml"/>
  <Override PartName="/ppt/slides/slide10.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xml" ContentType="application/vnd.openxmlformats-officedocument.presentationml.slide+xml"/>
  <Override PartName="/ppt/slides/slide9.xml" ContentType="application/vnd.openxmlformats-officedocument.presentationml.slide+xml"/>
  <Override PartName="/ppt/slides/slide22.xml" ContentType="application/vnd.openxmlformats-officedocument.presentationml.slide+xml"/>
  <Override PartName="/ppt/slides/slide6.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23.xml" ContentType="application/vnd.openxmlformats-officedocument.presentationml.slide+xml"/>
  <Override PartName="/ppt/slides/slide28.xml" ContentType="application/vnd.openxmlformats-officedocument.presentationml.slide+xml"/>
  <Override PartName="/ppt/slides/slide26.xml" ContentType="application/vnd.openxmlformats-officedocument.presentationml.slide+xml"/>
  <Override PartName="/ppt/slides/slide24.xml" ContentType="application/vnd.openxmlformats-officedocument.presentationml.slide+xml"/>
  <Override PartName="/ppt/slides/slide27.xml" ContentType="application/vnd.openxmlformats-officedocument.presentationml.slide+xml"/>
  <Override PartName="/ppt/slides/slide25.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Slides/notesSlide14.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1.xml" ContentType="application/vnd.openxmlformats-officedocument.presentationml.notesSlide+xml"/>
  <Override PartName="/ppt/notesSlides/notesSlide15.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slideMasters/slideMaster1.xml" ContentType="application/vnd.openxmlformats-officedocument.presentationml.slideMaster+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slideLayouts/slideLayout5.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Layouts/slideLayout3.xml" ContentType="application/vnd.openxmlformats-officedocument.presentationml.slideLayout+xml"/>
  <Override PartName="/ppt/notesSlides/notesSlide4.xml" ContentType="application/vnd.openxmlformats-officedocument.presentationml.notesSlide+xml"/>
  <Override PartName="/ppt/slideLayouts/slideLayout2.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5.xml" ContentType="application/vnd.openxmlformats-officedocument.presentationml.notesSlide+xml"/>
  <Override PartName="/ppt/slideLayouts/slideLayout1.xml" ContentType="application/vnd.openxmlformats-officedocument.presentationml.slideLayout+xml"/>
  <Override PartName="/ppt/slideLayouts/slideLayout4.xml" ContentType="application/vnd.openxmlformats-officedocument.presentationml.slideLayout+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theme/theme1.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handoutMasterIdLst>
    <p:handoutMasterId r:id="rId33"/>
  </p:handoutMasterIdLst>
  <p:sldIdLst>
    <p:sldId id="302" r:id="rId2"/>
    <p:sldId id="358" r:id="rId3"/>
    <p:sldId id="303" r:id="rId4"/>
    <p:sldId id="345" r:id="rId5"/>
    <p:sldId id="304" r:id="rId6"/>
    <p:sldId id="306" r:id="rId7"/>
    <p:sldId id="307" r:id="rId8"/>
    <p:sldId id="353" r:id="rId9"/>
    <p:sldId id="309" r:id="rId10"/>
    <p:sldId id="310" r:id="rId11"/>
    <p:sldId id="349" r:id="rId12"/>
    <p:sldId id="359" r:id="rId13"/>
    <p:sldId id="312" r:id="rId14"/>
    <p:sldId id="352" r:id="rId15"/>
    <p:sldId id="325" r:id="rId16"/>
    <p:sldId id="315" r:id="rId17"/>
    <p:sldId id="350" r:id="rId18"/>
    <p:sldId id="308" r:id="rId19"/>
    <p:sldId id="346" r:id="rId20"/>
    <p:sldId id="317" r:id="rId21"/>
    <p:sldId id="356" r:id="rId22"/>
    <p:sldId id="318" r:id="rId23"/>
    <p:sldId id="321" r:id="rId24"/>
    <p:sldId id="322" r:id="rId25"/>
    <p:sldId id="351" r:id="rId26"/>
    <p:sldId id="362" r:id="rId27"/>
    <p:sldId id="360" r:id="rId28"/>
    <p:sldId id="305" r:id="rId29"/>
    <p:sldId id="343" r:id="rId30"/>
    <p:sldId id="344" r:id="rId31"/>
  </p:sldIdLst>
  <p:sldSz cx="9144000" cy="6858000" type="screen4x3"/>
  <p:notesSz cx="9296400" cy="7010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1217F6"/>
    <a:srgbClr val="0C015F"/>
    <a:srgbClr val="CC00FF"/>
    <a:srgbClr val="B20E58"/>
    <a:srgbClr val="0FDBB9"/>
    <a:srgbClr val="1CBA89"/>
    <a:srgbClr val="0960A7"/>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2746" autoAdjust="0"/>
    <p:restoredTop sz="36184" autoAdjust="0"/>
  </p:normalViewPr>
  <p:slideViewPr>
    <p:cSldViewPr snapToGrid="0" snapToObjects="1" showGuides="1">
      <p:cViewPr varScale="1">
        <p:scale>
          <a:sx n="57" d="100"/>
          <a:sy n="57" d="100"/>
        </p:scale>
        <p:origin x="307" y="48"/>
      </p:cViewPr>
      <p:guideLst>
        <p:guide orient="horz" pos="2160"/>
        <p:guide pos="2880"/>
      </p:guideLst>
    </p:cSldViewPr>
  </p:slideViewPr>
  <p:notesTextViewPr>
    <p:cViewPr>
      <p:scale>
        <a:sx n="125" d="100"/>
        <a:sy n="125" d="100"/>
      </p:scale>
      <p:origin x="0" y="0"/>
    </p:cViewPr>
  </p:notesTextViewPr>
  <p:notesViewPr>
    <p:cSldViewPr snapToGrid="0" snapToObjects="1">
      <p:cViewPr varScale="1">
        <p:scale>
          <a:sx n="110" d="100"/>
          <a:sy n="110" d="100"/>
        </p:scale>
        <p:origin x="642"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40"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7"/>
    </mc:Choice>
    <mc:Fallback>
      <c:style val="27"/>
    </mc:Fallback>
  </mc:AlternateContent>
  <c:chart>
    <c:autoTitleDeleted val="1"/>
    <c:plotArea>
      <c:layout>
        <c:manualLayout>
          <c:layoutTarget val="inner"/>
          <c:xMode val="edge"/>
          <c:yMode val="edge"/>
          <c:x val="8.2802930883639506E-2"/>
          <c:y val="0.21613817340628999"/>
          <c:w val="0.399659110144575"/>
          <c:h val="0.76721295323281102"/>
        </c:manualLayout>
      </c:layout>
      <c:pieChart>
        <c:varyColors val="1"/>
        <c:ser>
          <c:idx val="0"/>
          <c:order val="0"/>
          <c:tx>
            <c:strRef>
              <c:f>Sheet1!$B$1</c:f>
              <c:strCache>
                <c:ptCount val="1"/>
                <c:pt idx="0">
                  <c:v>Sales</c:v>
                </c:pt>
              </c:strCache>
            </c:strRef>
          </c:tx>
          <c:spPr>
            <a:solidFill>
              <a:srgbClr val="C00000"/>
            </a:solidFill>
          </c:spPr>
          <c:explosion val="2"/>
          <c:dPt>
            <c:idx val="0"/>
            <c:bubble3D val="0"/>
            <c:spPr>
              <a:solidFill>
                <a:srgbClr val="0C015F"/>
              </a:solidFill>
            </c:spPr>
          </c:dPt>
          <c:dPt>
            <c:idx val="1"/>
            <c:bubble3D val="0"/>
            <c:spPr>
              <a:solidFill>
                <a:srgbClr val="1217F6"/>
              </a:solidFill>
            </c:spPr>
          </c:dPt>
          <c:dPt>
            <c:idx val="2"/>
            <c:bubble3D val="0"/>
            <c:spPr>
              <a:solidFill>
                <a:srgbClr val="00B0F0"/>
              </a:solidFill>
            </c:spPr>
          </c:dPt>
          <c:dLbls>
            <c:dLbl>
              <c:idx val="0"/>
              <c:layout>
                <c:manualLayout>
                  <c:x val="-8.2298896665694565E-2"/>
                  <c:y val="0.15310667734329819"/>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8.2484689413823267E-2"/>
                  <c:y val="-0.27240402153120691"/>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16384332166812482"/>
                  <c:y val="-6.5877930512923177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vert="horz"/>
              <a:lstStyle/>
              <a:p>
                <a:pPr>
                  <a:defRPr sz="3600">
                    <a:solidFill>
                      <a:schemeClr val="bg1"/>
                    </a:solidFil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Sheet1!$A$2:$A$4</c:f>
              <c:strCache>
                <c:ptCount val="3"/>
                <c:pt idx="0">
                  <c:v>Yes, I am happy for companies to share my data with third parties</c:v>
                </c:pt>
                <c:pt idx="1">
                  <c:v>No, I am not happy for companies to share my data with third parties</c:v>
                </c:pt>
                <c:pt idx="2">
                  <c:v>It depends on the quantity of information I'm being asked to share</c:v>
                </c:pt>
              </c:strCache>
            </c:strRef>
          </c:cat>
          <c:val>
            <c:numRef>
              <c:f>Sheet1!$B$2:$B$4</c:f>
              <c:numCache>
                <c:formatCode>0%</c:formatCode>
                <c:ptCount val="3"/>
                <c:pt idx="0">
                  <c:v>0.14000000000000001</c:v>
                </c:pt>
                <c:pt idx="1">
                  <c:v>0.47</c:v>
                </c:pt>
                <c:pt idx="2">
                  <c:v>0.35</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solidFill>
              <a:srgbClr val="00B050"/>
            </a:solidFill>
            <a:scene3d>
              <a:camera prst="orthographicFront"/>
              <a:lightRig rig="threePt" dir="t"/>
            </a:scene3d>
            <a:sp3d>
              <a:bevelT/>
            </a:sp3d>
          </c:spPr>
          <c:explosion val="1"/>
          <c:dPt>
            <c:idx val="0"/>
            <c:bubble3D val="0"/>
            <c:explosion val="2"/>
            <c:spPr>
              <a:solidFill>
                <a:srgbClr val="0C015F"/>
              </a:solidFill>
              <a:ln w="19050">
                <a:solidFill>
                  <a:schemeClr val="lt1"/>
                </a:solidFill>
              </a:ln>
              <a:effectLst/>
              <a:scene3d>
                <a:camera prst="orthographicFront"/>
                <a:lightRig rig="threePt" dir="t"/>
              </a:scene3d>
              <a:sp3d>
                <a:bevelT/>
              </a:sp3d>
            </c:spPr>
          </c:dPt>
          <c:dPt>
            <c:idx val="1"/>
            <c:bubble3D val="0"/>
            <c:explosion val="2"/>
            <c:spPr>
              <a:solidFill>
                <a:srgbClr val="1217F6"/>
              </a:solidFill>
              <a:ln w="19050">
                <a:solidFill>
                  <a:schemeClr val="lt1"/>
                </a:solidFill>
              </a:ln>
              <a:effectLst/>
              <a:scene3d>
                <a:camera prst="orthographicFront"/>
                <a:lightRig rig="threePt" dir="t"/>
              </a:scene3d>
              <a:sp3d>
                <a:bevelT/>
              </a:sp3d>
            </c:spPr>
          </c:dPt>
          <c:dPt>
            <c:idx val="2"/>
            <c:bubble3D val="0"/>
            <c:explosion val="2"/>
            <c:spPr>
              <a:solidFill>
                <a:srgbClr val="00B0F0"/>
              </a:solidFill>
              <a:ln w="19050">
                <a:solidFill>
                  <a:schemeClr val="lt1"/>
                </a:solidFill>
              </a:ln>
              <a:effectLst/>
              <a:scene3d>
                <a:camera prst="orthographicFront"/>
                <a:lightRig rig="threePt" dir="t"/>
              </a:scene3d>
              <a:sp3d>
                <a:bevelT/>
              </a:sp3d>
            </c:spPr>
          </c:dPt>
          <c:dLbls>
            <c:dLbl>
              <c:idx val="0"/>
              <c:delete val="1"/>
              <c:extLst>
                <c:ext xmlns:c15="http://schemas.microsoft.com/office/drawing/2012/chart" uri="{CE6537A1-D6FC-4f65-9D91-7224C49458BB}"/>
              </c:extLst>
            </c:dLbl>
            <c:dLbl>
              <c:idx val="1"/>
              <c:layout>
                <c:manualLayout>
                  <c:x val="8.7967520821705003E-2"/>
                  <c:y val="-0.28422443963478949"/>
                </c:manualLayout>
              </c:layout>
              <c:showLegendKey val="0"/>
              <c:showVal val="0"/>
              <c:showCatName val="0"/>
              <c:showSerName val="0"/>
              <c:showPercent val="1"/>
              <c:showBubbleSize val="0"/>
              <c:extLst>
                <c:ext xmlns:c15="http://schemas.microsoft.com/office/drawing/2012/chart" uri="{CE6537A1-D6FC-4f65-9D91-7224C49458BB}">
                  <c15:layout/>
                </c:ext>
              </c:extLst>
            </c:dLbl>
            <c:dLbl>
              <c:idx val="2"/>
              <c:layout>
                <c:manualLayout>
                  <c:x val="0.23920156780492663"/>
                  <c:y val="6.933780188381751E-2"/>
                </c:manualLayout>
              </c:layout>
              <c:showLegendKey val="0"/>
              <c:showVal val="0"/>
              <c:showCatName val="0"/>
              <c:showSerName val="0"/>
              <c:showPercent val="1"/>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3600" b="0"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Government</c:v>
                </c:pt>
                <c:pt idx="1">
                  <c:v>You</c:v>
                </c:pt>
                <c:pt idx="2">
                  <c:v>Business</c:v>
                </c:pt>
              </c:strCache>
            </c:strRef>
          </c:cat>
          <c:val>
            <c:numRef>
              <c:f>Sheet1!$B$2:$B$4</c:f>
              <c:numCache>
                <c:formatCode>General</c:formatCode>
                <c:ptCount val="3"/>
                <c:pt idx="0">
                  <c:v>36.36</c:v>
                </c:pt>
                <c:pt idx="1">
                  <c:v>33.340000000000003</c:v>
                </c:pt>
                <c:pt idx="2">
                  <c:v>30.3</c:v>
                </c:pt>
              </c:numCache>
            </c:numRef>
          </c:val>
        </c:ser>
        <c:dLbls>
          <c:showLegendKey val="0"/>
          <c:showVal val="0"/>
          <c:showCatName val="0"/>
          <c:showSerName val="0"/>
          <c:showPercent val="1"/>
          <c:showBubbleSize val="0"/>
          <c:showLeaderLines val="1"/>
        </c:dLbls>
        <c:firstSliceAng val="0"/>
      </c:pieChart>
      <c:spPr>
        <a:noFill/>
        <a:ln w="25400">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8210699966175E-2"/>
          <c:y val="0.197452455141292"/>
          <c:w val="0.94529857677231299"/>
          <c:h val="0.56774926105379298"/>
        </c:manualLayout>
      </c:layout>
      <c:barChart>
        <c:barDir val="col"/>
        <c:grouping val="clustered"/>
        <c:varyColors val="0"/>
        <c:ser>
          <c:idx val="0"/>
          <c:order val="0"/>
          <c:tx>
            <c:strRef>
              <c:f>Sheet1!$B$1</c:f>
              <c:strCache>
                <c:ptCount val="1"/>
                <c:pt idx="0">
                  <c:v>Sales</c:v>
                </c:pt>
              </c:strCache>
            </c:strRef>
          </c:tx>
          <c:spPr>
            <a:solidFill>
              <a:schemeClr val="accent1">
                <a:lumMod val="75000"/>
              </a:schemeClr>
            </a:solidFill>
            <a:ln w="19050">
              <a:noFill/>
            </a:ln>
            <a:effectLst/>
          </c:spPr>
          <c:invertIfNegative val="0"/>
          <c:dPt>
            <c:idx val="2"/>
            <c:invertIfNegative val="0"/>
            <c:bubble3D val="0"/>
          </c:dPt>
          <c:dPt>
            <c:idx val="3"/>
            <c:invertIfNegative val="0"/>
            <c:bubble3D val="0"/>
            <c:spPr>
              <a:solidFill>
                <a:srgbClr val="C00000"/>
              </a:solidFill>
              <a:ln w="19050">
                <a:noFill/>
              </a:ln>
              <a:effectLst/>
            </c:spPr>
          </c:dPt>
          <c:dPt>
            <c:idx val="4"/>
            <c:invertIfNegative val="0"/>
            <c:bubble3D val="0"/>
            <c:spPr>
              <a:solidFill>
                <a:srgbClr val="C00000"/>
              </a:solidFill>
              <a:ln w="19050">
                <a:noFill/>
              </a:ln>
              <a:effectLst/>
            </c:spPr>
          </c:dPt>
          <c:dPt>
            <c:idx val="5"/>
            <c:invertIfNegative val="0"/>
            <c:bubble3D val="0"/>
            <c:spPr>
              <a:solidFill>
                <a:srgbClr val="C00000"/>
              </a:solidFill>
              <a:ln w="19050">
                <a:noFill/>
              </a:ln>
              <a:effectLst/>
            </c:spPr>
          </c:dPt>
          <c:dLbls>
            <c:spPr>
              <a:noFill/>
              <a:ln>
                <a:noFill/>
              </a:ln>
              <a:effectLst/>
            </c:spPr>
            <c:txPr>
              <a:bodyPr rot="0" spcFirstLastPara="1" vertOverflow="ellipsis" vert="horz" wrap="square" lIns="38100" tIns="19050" rIns="38100" bIns="19050" anchor="ctr" anchorCtr="1">
                <a:spAutoFit/>
              </a:bodyPr>
              <a:lstStyle/>
              <a:p>
                <a:pPr>
                  <a:defRPr sz="3600" b="1" i="0" u="none" strike="noStrike" kern="1200" baseline="0">
                    <a:solidFill>
                      <a:schemeClr val="accent1">
                        <a:lumMod val="7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Hospitals / medical services</c:v>
                </c:pt>
                <c:pt idx="1">
                  <c:v>Banks</c:v>
                </c:pt>
                <c:pt idx="2">
                  <c:v>Government</c:v>
                </c:pt>
                <c:pt idx="3">
                  <c:v>Technology companies (i.e. Google, Microsoft)</c:v>
                </c:pt>
                <c:pt idx="4">
                  <c:v>Retailers (Including online shops)</c:v>
                </c:pt>
                <c:pt idx="5">
                  <c:v>Social media sites (i.e. Facebook, Twitter)</c:v>
                </c:pt>
              </c:strCache>
            </c:strRef>
          </c:cat>
          <c:val>
            <c:numRef>
              <c:f>Sheet1!$B$2:$B$7</c:f>
              <c:numCache>
                <c:formatCode>0%</c:formatCode>
                <c:ptCount val="6"/>
                <c:pt idx="0">
                  <c:v>0.69</c:v>
                </c:pt>
                <c:pt idx="1">
                  <c:v>0.66</c:v>
                </c:pt>
                <c:pt idx="2">
                  <c:v>0.45</c:v>
                </c:pt>
                <c:pt idx="3">
                  <c:v>0.22</c:v>
                </c:pt>
                <c:pt idx="4">
                  <c:v>0.2</c:v>
                </c:pt>
                <c:pt idx="5">
                  <c:v>0.1</c:v>
                </c:pt>
              </c:numCache>
            </c:numRef>
          </c:val>
        </c:ser>
        <c:dLbls>
          <c:showLegendKey val="0"/>
          <c:showVal val="0"/>
          <c:showCatName val="0"/>
          <c:showSerName val="0"/>
          <c:showPercent val="0"/>
          <c:showBubbleSize val="0"/>
        </c:dLbls>
        <c:gapWidth val="100"/>
        <c:axId val="196103192"/>
        <c:axId val="196103584"/>
      </c:barChart>
      <c:catAx>
        <c:axId val="19610319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196103584"/>
        <c:crosses val="autoZero"/>
        <c:auto val="1"/>
        <c:lblAlgn val="ctr"/>
        <c:lblOffset val="100"/>
        <c:noMultiLvlLbl val="0"/>
      </c:catAx>
      <c:valAx>
        <c:axId val="196103584"/>
        <c:scaling>
          <c:orientation val="minMax"/>
        </c:scaling>
        <c:delete val="1"/>
        <c:axPos val="l"/>
        <c:numFmt formatCode="0%" sourceLinked="1"/>
        <c:majorTickMark val="out"/>
        <c:minorTickMark val="none"/>
        <c:tickLblPos val="nextTo"/>
        <c:crossAx val="196103192"/>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drawings/_rels/drawing2.xml.rels><?xml version="1.0" encoding="UTF-8" standalone="yes"?>
<Relationships xmlns="http://schemas.openxmlformats.org/package/2006/relationships"><Relationship Id="rId3" Type="http://schemas.microsoft.com/office/2007/relationships/hdphoto" Target="../media/hdphoto13.wdp"/><Relationship Id="rId2" Type="http://schemas.openxmlformats.org/officeDocument/2006/relationships/image" Target="../media/image36.png"/><Relationship Id="rId1" Type="http://schemas.openxmlformats.org/officeDocument/2006/relationships/image" Target="../media/image35.png"/><Relationship Id="rId4" Type="http://schemas.openxmlformats.org/officeDocument/2006/relationships/image" Target="../media/image37.png"/></Relationships>
</file>

<file path=ppt/drawings/drawing1.xml><?xml version="1.0" encoding="utf-8"?>
<c:userShapes xmlns:c="http://schemas.openxmlformats.org/drawingml/2006/chart">
  <cdr:relSizeAnchor xmlns:cdr="http://schemas.openxmlformats.org/drawingml/2006/chartDrawing">
    <cdr:from>
      <cdr:x>0.53388</cdr:x>
      <cdr:y>0.1941</cdr:y>
    </cdr:from>
    <cdr:to>
      <cdr:x>0.77155</cdr:x>
      <cdr:y>0.32871</cdr:y>
    </cdr:to>
    <cdr:sp macro="" textlink="">
      <cdr:nvSpPr>
        <cdr:cNvPr id="2" name="TextBox 1"/>
        <cdr:cNvSpPr txBox="1"/>
      </cdr:nvSpPr>
      <cdr:spPr>
        <a:xfrm xmlns:a="http://schemas.openxmlformats.org/drawingml/2006/main">
          <a:off x="2369268" y="739243"/>
          <a:ext cx="1054725" cy="51267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3600" dirty="0" smtClean="0">
              <a:solidFill>
                <a:schemeClr val="bg1"/>
              </a:solidFill>
            </a:rPr>
            <a:t>36%</a:t>
          </a:r>
          <a:endParaRPr lang="en-GB" sz="3600" dirty="0">
            <a:solidFill>
              <a:schemeClr val="bg1"/>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0.22294</cdr:x>
      <cdr:y>0.02865</cdr:y>
    </cdr:from>
    <cdr:to>
      <cdr:x>0.29838</cdr:x>
      <cdr:y>0.16291</cdr:y>
    </cdr:to>
    <cdr:pic>
      <cdr:nvPicPr>
        <cdr:cNvPr id="2" name="Picture 1"/>
        <cdr:cNvPicPr>
          <a:picLocks xmlns:a="http://schemas.openxmlformats.org/drawingml/2006/main" noChangeAspect="1"/>
        </cdr:cNvPicPr>
      </cdr:nvPicPr>
      <cdr:blipFill>
        <a:blip xmlns:a="http://schemas.openxmlformats.org/drawingml/2006/main" xmlns:r="http://schemas.openxmlformats.org/officeDocument/2006/relationships" r:embed="rId1" cstate="print">
          <a:duotone>
            <a:schemeClr val="accent1">
              <a:shade val="45000"/>
              <a:satMod val="135000"/>
            </a:schemeClr>
            <a:prstClr val="white"/>
          </a:duotone>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1910780" y="137994"/>
          <a:ext cx="646594" cy="646629"/>
        </a:xfrm>
        <a:prstGeom xmlns:a="http://schemas.openxmlformats.org/drawingml/2006/main" prst="rect">
          <a:avLst/>
        </a:prstGeom>
      </cdr:spPr>
    </cdr:pic>
  </cdr:relSizeAnchor>
  <cdr:relSizeAnchor xmlns:cdr="http://schemas.openxmlformats.org/drawingml/2006/chartDrawing">
    <cdr:from>
      <cdr:x>0.08488</cdr:x>
      <cdr:y>0</cdr:y>
    </cdr:from>
    <cdr:to>
      <cdr:x>0.1481</cdr:x>
      <cdr:y>0.1125</cdr:y>
    </cdr:to>
    <cdr:pic>
      <cdr:nvPicPr>
        <cdr:cNvPr id="3" name="Picture 2"/>
        <cdr:cNvPicPr>
          <a:picLocks xmlns:a="http://schemas.openxmlformats.org/drawingml/2006/main" noChangeAspect="1"/>
        </cdr:cNvPicPr>
      </cdr:nvPicPr>
      <cdr:blipFill>
        <a:blip xmlns:a="http://schemas.openxmlformats.org/drawingml/2006/main" xmlns:r="http://schemas.openxmlformats.org/officeDocument/2006/relationships" r:embed="rId2" cstate="print">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727491" y="0"/>
          <a:ext cx="541856" cy="541828"/>
        </a:xfrm>
        <a:prstGeom xmlns:a="http://schemas.openxmlformats.org/drawingml/2006/main" prst="rect">
          <a:avLst/>
        </a:prstGeom>
      </cdr:spPr>
    </cdr:pic>
  </cdr:relSizeAnchor>
  <cdr:relSizeAnchor xmlns:cdr="http://schemas.openxmlformats.org/drawingml/2006/chartDrawing">
    <cdr:from>
      <cdr:x>0.38192</cdr:x>
      <cdr:y>0.08186</cdr:y>
    </cdr:from>
    <cdr:to>
      <cdr:x>0.45915</cdr:x>
      <cdr:y>0.26513</cdr:y>
    </cdr:to>
    <cdr:pic>
      <cdr:nvPicPr>
        <cdr:cNvPr id="4" name="Picture 3"/>
        <cdr:cNvPicPr>
          <a:picLocks xmlns:a="http://schemas.openxmlformats.org/drawingml/2006/main" noChangeAspect="1"/>
        </cdr:cNvPicPr>
      </cdr:nvPicPr>
      <cdr:blipFill>
        <a:blip xmlns:a="http://schemas.openxmlformats.org/drawingml/2006/main" xmlns:r="http://schemas.openxmlformats.org/officeDocument/2006/relationships" r:embed="rId4" cstate="email">
          <a:duotone>
            <a:schemeClr val="accent1">
              <a:shade val="45000"/>
              <a:satMod val="135000"/>
            </a:schemeClr>
            <a:prstClr val="white"/>
          </a:duotone>
          <a:extLst>
            <a:ext uri="{28A0092B-C50C-407E-A947-70E740481C1C}">
              <a14:useLocalDpi xmlns:a14="http://schemas.microsoft.com/office/drawing/2010/main"/>
            </a:ext>
          </a:extLst>
        </a:blip>
        <a:stretch xmlns:a="http://schemas.openxmlformats.org/drawingml/2006/main">
          <a:fillRect/>
        </a:stretch>
      </cdr:blipFill>
      <cdr:spPr>
        <a:xfrm xmlns:a="http://schemas.openxmlformats.org/drawingml/2006/main">
          <a:off x="3273442" y="394243"/>
          <a:ext cx="661936" cy="882674"/>
        </a:xfrm>
        <a:prstGeom xmlns:a="http://schemas.openxmlformats.org/drawingml/2006/main" prst="rect">
          <a:avLst/>
        </a:prstGeom>
        <a:noFill xmlns:a="http://schemas.openxmlformats.org/drawingml/2006/main"/>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4028440" cy="351737"/>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5265811" y="1"/>
            <a:ext cx="4028440" cy="351737"/>
          </a:xfrm>
          <a:prstGeom prst="rect">
            <a:avLst/>
          </a:prstGeom>
        </p:spPr>
        <p:txBody>
          <a:bodyPr vert="horz" lIns="91440" tIns="45720" rIns="91440" bIns="45720" rtlCol="0"/>
          <a:lstStyle>
            <a:lvl1pPr algn="r">
              <a:defRPr sz="1200"/>
            </a:lvl1pPr>
          </a:lstStyle>
          <a:p>
            <a:fld id="{19043458-52AD-4732-8CDD-1DD0811904F2}" type="datetimeFigureOut">
              <a:rPr lang="en-US" smtClean="0"/>
              <a:t>24/04/2015</a:t>
            </a:fld>
            <a:endParaRPr lang="en-US"/>
          </a:p>
        </p:txBody>
      </p:sp>
      <p:sp>
        <p:nvSpPr>
          <p:cNvPr id="4" name="Footer Placeholder 3"/>
          <p:cNvSpPr>
            <a:spLocks noGrp="1"/>
          </p:cNvSpPr>
          <p:nvPr>
            <p:ph type="ftr" sz="quarter" idx="2"/>
          </p:nvPr>
        </p:nvSpPr>
        <p:spPr>
          <a:xfrm>
            <a:off x="1" y="6658669"/>
            <a:ext cx="4028440" cy="35173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265811" y="6658669"/>
            <a:ext cx="4028440" cy="351736"/>
          </a:xfrm>
          <a:prstGeom prst="rect">
            <a:avLst/>
          </a:prstGeom>
        </p:spPr>
        <p:txBody>
          <a:bodyPr vert="horz" lIns="91440" tIns="45720" rIns="91440" bIns="45720" rtlCol="0" anchor="b"/>
          <a:lstStyle>
            <a:lvl1pPr algn="r">
              <a:defRPr sz="1200"/>
            </a:lvl1pPr>
          </a:lstStyle>
          <a:p>
            <a:fld id="{B39C3D32-BE30-4FAD-8B4A-E63DFB82193F}" type="slidenum">
              <a:rPr lang="en-US" smtClean="0"/>
              <a:t>‹#›</a:t>
            </a:fld>
            <a:endParaRPr lang="en-US"/>
          </a:p>
        </p:txBody>
      </p:sp>
    </p:spTree>
    <p:extLst>
      <p:ext uri="{BB962C8B-B14F-4D97-AF65-F5344CB8AC3E}">
        <p14:creationId xmlns:p14="http://schemas.microsoft.com/office/powerpoint/2010/main" val="4471467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5"/>
            <a:ext cx="4028341" cy="3503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265087" y="5"/>
            <a:ext cx="4029828" cy="350356"/>
          </a:xfrm>
          <a:prstGeom prst="rect">
            <a:avLst/>
          </a:prstGeom>
        </p:spPr>
        <p:txBody>
          <a:bodyPr vert="horz" lIns="91440" tIns="45720" rIns="91440" bIns="45720" rtlCol="0"/>
          <a:lstStyle>
            <a:lvl1pPr algn="r">
              <a:defRPr sz="1200"/>
            </a:lvl1pPr>
          </a:lstStyle>
          <a:p>
            <a:fld id="{989933D4-F91A-4EA5-9A61-A67F16632459}" type="datetimeFigureOut">
              <a:rPr lang="en-US" smtClean="0"/>
              <a:t>24/04/2015</a:t>
            </a:fld>
            <a:endParaRPr lang="en-US"/>
          </a:p>
        </p:txBody>
      </p:sp>
      <p:sp>
        <p:nvSpPr>
          <p:cNvPr id="4" name="Slide Image Placeholder 3"/>
          <p:cNvSpPr>
            <a:spLocks noGrp="1" noRot="1" noChangeAspect="1"/>
          </p:cNvSpPr>
          <p:nvPr>
            <p:ph type="sldImg" idx="2"/>
          </p:nvPr>
        </p:nvSpPr>
        <p:spPr>
          <a:xfrm>
            <a:off x="2895600" y="525463"/>
            <a:ext cx="3505200" cy="2628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29048" y="3330026"/>
            <a:ext cx="7438309" cy="315484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3" y="6658412"/>
            <a:ext cx="4028341" cy="35035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265087" y="6658412"/>
            <a:ext cx="4029828" cy="350356"/>
          </a:xfrm>
          <a:prstGeom prst="rect">
            <a:avLst/>
          </a:prstGeom>
        </p:spPr>
        <p:txBody>
          <a:bodyPr vert="horz" lIns="91440" tIns="45720" rIns="91440" bIns="45720" rtlCol="0" anchor="b"/>
          <a:lstStyle>
            <a:lvl1pPr algn="r">
              <a:defRPr sz="1200"/>
            </a:lvl1pPr>
          </a:lstStyle>
          <a:p>
            <a:fld id="{245ECFA5-82D6-4FAA-AC71-4FE3398F1523}" type="slidenum">
              <a:rPr lang="en-US" smtClean="0"/>
              <a:t>‹#›</a:t>
            </a:fld>
            <a:endParaRPr lang="en-US"/>
          </a:p>
        </p:txBody>
      </p:sp>
    </p:spTree>
    <p:extLst>
      <p:ext uri="{BB962C8B-B14F-4D97-AF65-F5344CB8AC3E}">
        <p14:creationId xmlns:p14="http://schemas.microsoft.com/office/powerpoint/2010/main" val="7004273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www.itu.int/en/ITU-T/Workshops-and-Seminars/24042015/Documents/Abstracts-and-Presentations/S3P4-abstract-Giampiero-Nanni.docx" TargetMode="External"/><Relationship Id="rId3" Type="http://schemas.openxmlformats.org/officeDocument/2006/relationships/hyperlink" Target="http://www.itu.int/en/ITU-T/Workshops-and-Seminars/24042015/Pages/LAMANAUSKASToms.aspx" TargetMode="External"/><Relationship Id="rId7" Type="http://schemas.openxmlformats.org/officeDocument/2006/relationships/hyperlink" Target="http://www.itu.int/en/ITU-T/Workshops-and-Seminars/24042015/Documents/Abstracts-and-Presentations/S3P2-Olaf-Kolkman.pptx" TargetMode="External"/><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http://www.itu.int/en/ITU-T/Workshops-and-Seminars/24042015/Documents/Abstracts-and-Presentations/S3P2-Abstract-Olaf-Kolkman.docx" TargetMode="External"/><Relationship Id="rId5" Type="http://schemas.openxmlformats.org/officeDocument/2006/relationships/hyperlink" Target="http://www.itu.int/en/ITU-T/Workshops-and-Seminars/24042015/Pages/KOLKMAN-Olaf.aspx" TargetMode="External"/><Relationship Id="rId4" Type="http://schemas.openxmlformats.org/officeDocument/2006/relationships/hyperlink" Target="http://www.itu.int/en/ITU-T/Workshops-and-Seminars/24042015/Pages/JEFFREY-Mark.aspx"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1" i="0" kern="1200" dirty="0" smtClean="0">
                <a:solidFill>
                  <a:schemeClr val="tx1"/>
                </a:solidFill>
                <a:effectLst/>
                <a:latin typeface="+mn-lt"/>
                <a:ea typeface="+mn-ea"/>
                <a:cs typeface="+mn-cs"/>
              </a:rPr>
              <a:t>Session 3: Paradox between “Open and Secure”</a:t>
            </a:r>
            <a:r>
              <a:rPr lang="en-US" sz="1100" dirty="0" smtClean="0"/>
              <a:t/>
            </a:r>
            <a:br>
              <a:rPr lang="en-US" sz="1100" dirty="0" smtClean="0"/>
            </a:br>
            <a:r>
              <a:rPr lang="en-US" sz="1100" dirty="0" smtClean="0"/>
              <a:t/>
            </a:r>
            <a:br>
              <a:rPr lang="en-US" sz="1100" dirty="0" smtClean="0"/>
            </a:br>
            <a:r>
              <a:rPr lang="en-US" sz="1200" b="0" i="0" u="sng" kern="1200" dirty="0" smtClean="0">
                <a:solidFill>
                  <a:schemeClr val="tx1"/>
                </a:solidFill>
                <a:effectLst/>
                <a:latin typeface="+mn-lt"/>
                <a:ea typeface="+mn-ea"/>
                <a:cs typeface="+mn-cs"/>
              </a:rPr>
              <a:t>Objectives</a:t>
            </a:r>
            <a:r>
              <a:rPr lang="en-US" sz="1200" b="0" i="0" kern="1200" dirty="0" smtClean="0">
                <a:solidFill>
                  <a:schemeClr val="tx1"/>
                </a:solidFill>
                <a:effectLst/>
                <a:latin typeface="+mn-lt"/>
                <a:ea typeface="+mn-ea"/>
                <a:cs typeface="+mn-cs"/>
              </a:rPr>
              <a:t>: This session will discuss the paradox between “Open and Security” taking into account recent trends of businesses and threats using data and information.  Different views between public and private sectors are compared. The following issues at this session will be considered: </a:t>
            </a:r>
            <a:r>
              <a:rPr lang="en-US" sz="1100" dirty="0" smtClean="0"/>
              <a:t/>
            </a:r>
            <a:br>
              <a:rPr lang="en-US" sz="1100" dirty="0" smtClean="0"/>
            </a:br>
            <a:r>
              <a:rPr lang="en-US" sz="1100" dirty="0" smtClean="0"/>
              <a:t/>
            </a:r>
            <a:br>
              <a:rPr lang="en-US" sz="1100" dirty="0" smtClean="0"/>
            </a:br>
            <a:r>
              <a:rPr lang="en-US" sz="1200" b="1" i="0" kern="1200" dirty="0" smtClean="0">
                <a:solidFill>
                  <a:schemeClr val="tx1"/>
                </a:solidFill>
                <a:effectLst/>
                <a:latin typeface="+mn-lt"/>
                <a:ea typeface="+mn-ea"/>
                <a:cs typeface="+mn-cs"/>
              </a:rPr>
              <a:t>Moderator: Tomas </a:t>
            </a:r>
            <a:r>
              <a:rPr lang="en-US" sz="1200" b="1" i="0" kern="1200" dirty="0" err="1" smtClean="0">
                <a:solidFill>
                  <a:schemeClr val="tx1"/>
                </a:solidFill>
                <a:effectLst/>
                <a:latin typeface="+mn-lt"/>
                <a:ea typeface="+mn-ea"/>
                <a:cs typeface="+mn-cs"/>
              </a:rPr>
              <a:t>Lamanauskas</a:t>
            </a:r>
            <a:r>
              <a:rPr lang="en-US" sz="1200" b="1" i="0" kern="1200" dirty="0" smtClean="0">
                <a:solidFill>
                  <a:schemeClr val="tx1"/>
                </a:solidFill>
                <a:effectLst/>
                <a:latin typeface="+mn-lt"/>
                <a:ea typeface="+mn-ea"/>
                <a:cs typeface="+mn-cs"/>
              </a:rPr>
              <a:t>,</a:t>
            </a:r>
            <a:r>
              <a:rPr lang="en-US" sz="1200" b="0" i="0" kern="1200" dirty="0" smtClean="0">
                <a:solidFill>
                  <a:schemeClr val="tx1"/>
                </a:solidFill>
                <a:effectLst/>
                <a:latin typeface="+mn-lt"/>
                <a:ea typeface="+mn-ea"/>
                <a:cs typeface="+mn-cs"/>
              </a:rPr>
              <a:t> (ITU) [ </a:t>
            </a:r>
            <a:r>
              <a:rPr lang="en-US" sz="1200" b="0" i="0" u="none" strike="noStrike" kern="1200" dirty="0" smtClean="0">
                <a:solidFill>
                  <a:schemeClr val="tx1"/>
                </a:solidFill>
                <a:effectLst/>
                <a:latin typeface="+mn-lt"/>
                <a:ea typeface="+mn-ea"/>
                <a:cs typeface="+mn-cs"/>
                <a:hlinkClick r:id="rId3"/>
              </a:rPr>
              <a:t>Biography</a:t>
            </a:r>
            <a:r>
              <a:rPr lang="en-US" sz="1200" b="0" i="0" kern="1200" dirty="0" smtClean="0">
                <a:solidFill>
                  <a:schemeClr val="tx1"/>
                </a:solidFill>
                <a:effectLst/>
                <a:latin typeface="+mn-lt"/>
                <a:ea typeface="+mn-ea"/>
                <a:cs typeface="+mn-cs"/>
              </a:rPr>
              <a:t> ]</a:t>
            </a:r>
            <a:r>
              <a:rPr lang="en-US" sz="1100" dirty="0" smtClean="0"/>
              <a:t/>
            </a:r>
            <a:br>
              <a:rPr lang="en-US" sz="1100" dirty="0" smtClean="0"/>
            </a:br>
            <a:r>
              <a:rPr lang="en-US" sz="1100" dirty="0" smtClean="0"/>
              <a:t/>
            </a:r>
            <a:br>
              <a:rPr lang="en-US" sz="1100" dirty="0" smtClean="0"/>
            </a:br>
            <a:r>
              <a:rPr lang="en-US" sz="1200" b="1" i="0" kern="1200" dirty="0" smtClean="0">
                <a:solidFill>
                  <a:schemeClr val="tx1"/>
                </a:solidFill>
                <a:effectLst/>
                <a:latin typeface="+mn-lt"/>
                <a:ea typeface="+mn-ea"/>
                <a:cs typeface="+mn-cs"/>
              </a:rPr>
              <a:t>Speakers:</a:t>
            </a:r>
            <a:r>
              <a:rPr lang="en-US" sz="1200" b="0" i="1" kern="1200" dirty="0" smtClean="0">
                <a:solidFill>
                  <a:schemeClr val="tx1"/>
                </a:solidFill>
                <a:effectLst/>
                <a:latin typeface="+mn-lt"/>
                <a:ea typeface="+mn-ea"/>
                <a:cs typeface="+mn-cs"/>
              </a:rPr>
              <a:t> Beyond Data Security: How to Build Trust Through Transparency: </a:t>
            </a:r>
            <a:r>
              <a:rPr lang="en-US" sz="1200" b="1" i="0" kern="1200" dirty="0" smtClean="0">
                <a:solidFill>
                  <a:schemeClr val="tx1"/>
                </a:solidFill>
                <a:effectLst/>
                <a:latin typeface="+mn-lt"/>
                <a:ea typeface="+mn-ea"/>
                <a:cs typeface="+mn-cs"/>
              </a:rPr>
              <a:t>Mark Jeffrey,</a:t>
            </a:r>
            <a:r>
              <a:rPr lang="en-US" sz="1200" b="0" i="0" kern="1200" dirty="0" smtClean="0">
                <a:solidFill>
                  <a:schemeClr val="tx1"/>
                </a:solidFill>
                <a:effectLst/>
                <a:latin typeface="+mn-lt"/>
                <a:ea typeface="+mn-ea"/>
                <a:cs typeface="+mn-cs"/>
              </a:rPr>
              <a:t> (Microsoft, USA) [ </a:t>
            </a:r>
            <a:r>
              <a:rPr lang="en-US" sz="1200" b="0" i="0" u="none" strike="noStrike" kern="1200" dirty="0" smtClean="0">
                <a:solidFill>
                  <a:schemeClr val="tx1"/>
                </a:solidFill>
                <a:effectLst/>
                <a:latin typeface="+mn-lt"/>
                <a:ea typeface="+mn-ea"/>
                <a:cs typeface="+mn-cs"/>
                <a:hlinkClick r:id="rId4"/>
              </a:rPr>
              <a:t>Biography </a:t>
            </a:r>
            <a:r>
              <a:rPr lang="en-US" sz="1200" b="0" i="0" kern="1200" dirty="0" smtClean="0">
                <a:solidFill>
                  <a:schemeClr val="tx1"/>
                </a:solidFill>
                <a:effectLst/>
                <a:latin typeface="+mn-lt"/>
                <a:ea typeface="+mn-ea"/>
                <a:cs typeface="+mn-cs"/>
              </a:rPr>
              <a:t>| Presentation ]</a:t>
            </a:r>
          </a:p>
          <a:p>
            <a:pPr fontAlgn="base"/>
            <a:r>
              <a:rPr lang="en-US" sz="1200" b="0" i="1" kern="1200" dirty="0" smtClean="0">
                <a:solidFill>
                  <a:schemeClr val="tx1"/>
                </a:solidFill>
                <a:effectLst/>
                <a:latin typeface="+mn-lt"/>
                <a:ea typeface="+mn-ea"/>
                <a:cs typeface="+mn-cs"/>
              </a:rPr>
              <a:t>Open and Secure, Paradox or Property: </a:t>
            </a:r>
            <a:r>
              <a:rPr lang="en-US" sz="1200" b="1" i="0" kern="1200" dirty="0" smtClean="0">
                <a:solidFill>
                  <a:schemeClr val="tx1"/>
                </a:solidFill>
                <a:effectLst/>
                <a:latin typeface="+mn-lt"/>
                <a:ea typeface="+mn-ea"/>
                <a:cs typeface="+mn-cs"/>
              </a:rPr>
              <a:t>Olaf </a:t>
            </a:r>
            <a:r>
              <a:rPr lang="en-US" sz="1200" b="1" i="0" kern="1200" dirty="0" err="1" smtClean="0">
                <a:solidFill>
                  <a:schemeClr val="tx1"/>
                </a:solidFill>
                <a:effectLst/>
                <a:latin typeface="+mn-lt"/>
                <a:ea typeface="+mn-ea"/>
                <a:cs typeface="+mn-cs"/>
              </a:rPr>
              <a:t>Kolkman</a:t>
            </a:r>
            <a:r>
              <a:rPr lang="en-US" sz="1200" b="1" i="0"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(Internet Society) [ </a:t>
            </a:r>
            <a:r>
              <a:rPr lang="en-US" sz="1200" b="0" i="0" u="none" strike="noStrike" kern="1200" dirty="0" smtClean="0">
                <a:solidFill>
                  <a:schemeClr val="tx1"/>
                </a:solidFill>
                <a:effectLst/>
                <a:latin typeface="+mn-lt"/>
                <a:ea typeface="+mn-ea"/>
                <a:cs typeface="+mn-cs"/>
                <a:hlinkClick r:id="rId5"/>
              </a:rPr>
              <a:t>Biography </a:t>
            </a:r>
            <a:r>
              <a:rPr lang="en-US" sz="1200" b="0" i="0"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hlinkClick r:id="rId6"/>
              </a:rPr>
              <a:t>Abstract </a:t>
            </a:r>
            <a:r>
              <a:rPr lang="en-US" sz="1200" b="0" i="0"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hlinkClick r:id="rId7"/>
              </a:rPr>
              <a:t>Presentation </a:t>
            </a:r>
            <a:r>
              <a:rPr lang="en-US" sz="1200" b="0" i="0" kern="1200" dirty="0" smtClean="0">
                <a:solidFill>
                  <a:schemeClr val="tx1"/>
                </a:solidFill>
                <a:effectLst/>
                <a:latin typeface="+mn-lt"/>
                <a:ea typeface="+mn-ea"/>
                <a:cs typeface="+mn-cs"/>
              </a:rPr>
              <a:t>]</a:t>
            </a:r>
          </a:p>
          <a:p>
            <a:pPr fontAlgn="base"/>
            <a:endParaRPr lang="en-US" sz="1200" b="0" i="1" kern="1200" dirty="0" smtClean="0">
              <a:solidFill>
                <a:schemeClr val="tx1"/>
              </a:solidFill>
              <a:effectLst/>
              <a:latin typeface="+mn-lt"/>
              <a:ea typeface="+mn-ea"/>
              <a:cs typeface="+mn-cs"/>
            </a:endParaRPr>
          </a:p>
          <a:p>
            <a:pPr fontAlgn="base"/>
            <a:r>
              <a:rPr lang="en-US" sz="1200" b="0" i="1" kern="1200" dirty="0" smtClean="0">
                <a:solidFill>
                  <a:schemeClr val="tx1"/>
                </a:solidFill>
                <a:effectLst/>
                <a:latin typeface="+mn-lt"/>
                <a:ea typeface="+mn-ea"/>
                <a:cs typeface="+mn-cs"/>
              </a:rPr>
              <a:t>The Policies for a Balanced Cyber-Security and Privacy Posture:</a:t>
            </a:r>
            <a:r>
              <a:rPr lang="en-US" sz="1200" b="0" i="0" kern="1200" dirty="0" smtClean="0">
                <a:solidFill>
                  <a:schemeClr val="tx1"/>
                </a:solidFill>
                <a:effectLst/>
                <a:latin typeface="+mn-lt"/>
                <a:ea typeface="+mn-ea"/>
                <a:cs typeface="+mn-cs"/>
              </a:rPr>
              <a:t> </a:t>
            </a:r>
            <a:r>
              <a:rPr lang="en-US" sz="1200" b="1" i="0" kern="1200" dirty="0" smtClean="0">
                <a:solidFill>
                  <a:schemeClr val="tx1"/>
                </a:solidFill>
                <a:effectLst/>
                <a:latin typeface="+mn-lt"/>
                <a:ea typeface="+mn-ea"/>
                <a:cs typeface="+mn-cs"/>
              </a:rPr>
              <a:t>Giampiero  Nanni, </a:t>
            </a:r>
            <a:r>
              <a:rPr lang="en-US" sz="1200" b="0" i="0" kern="1200" dirty="0" smtClean="0">
                <a:solidFill>
                  <a:schemeClr val="tx1"/>
                </a:solidFill>
                <a:effectLst/>
                <a:latin typeface="+mn-lt"/>
                <a:ea typeface="+mn-ea"/>
                <a:cs typeface="+mn-cs"/>
              </a:rPr>
              <a:t>(Symantec Corporation, UK) [ </a:t>
            </a:r>
            <a:r>
              <a:rPr lang="en-US" sz="1200" b="0" i="0" u="none" strike="noStrike" kern="1200" dirty="0" smtClean="0">
                <a:solidFill>
                  <a:schemeClr val="tx1"/>
                </a:solidFill>
                <a:effectLst/>
                <a:latin typeface="+mn-lt"/>
                <a:ea typeface="+mn-ea"/>
                <a:cs typeface="+mn-cs"/>
                <a:hlinkClick r:id="rId8"/>
              </a:rPr>
              <a:t>Abstract </a:t>
            </a:r>
            <a:r>
              <a:rPr lang="en-US" sz="1200" b="0" i="0" kern="1200" dirty="0" smtClean="0">
                <a:solidFill>
                  <a:schemeClr val="tx1"/>
                </a:solidFill>
                <a:effectLst/>
                <a:latin typeface="+mn-lt"/>
                <a:ea typeface="+mn-ea"/>
                <a:cs typeface="+mn-cs"/>
              </a:rPr>
              <a:t>]</a:t>
            </a:r>
            <a:endParaRPr lang="en-GB" sz="1100" kern="1200" dirty="0" smtClean="0">
              <a:solidFill>
                <a:schemeClr val="tx1"/>
              </a:solidFill>
              <a:effectLst/>
              <a:latin typeface="+mn-lt"/>
              <a:ea typeface="+mn-ea"/>
              <a:cs typeface="+mn-cs"/>
            </a:endParaRPr>
          </a:p>
          <a:p>
            <a:r>
              <a:rPr lang="en-GB" sz="1100" kern="1200" dirty="0" smtClean="0">
                <a:solidFill>
                  <a:schemeClr val="tx1"/>
                </a:solidFill>
                <a:effectLst/>
                <a:latin typeface="+mn-lt"/>
                <a:ea typeface="+mn-ea"/>
                <a:cs typeface="+mn-cs"/>
              </a:rPr>
              <a:t>ABSTRACT: A rigorous and comprehensive cyber-strategy is vital to ensure appropriate defence and response to today’s cyber-threats towards governments, private sector and citizens. And while governments tend to have a more open data approach for the public sector activities (freedom of information), profound concerns inevitably emerge about the way cyber-security and privacy are balanced.</a:t>
            </a:r>
            <a:endParaRPr lang="en-US" sz="1100" kern="1200" dirty="0" smtClean="0">
              <a:solidFill>
                <a:schemeClr val="tx1"/>
              </a:solidFill>
              <a:effectLst/>
              <a:latin typeface="+mn-lt"/>
              <a:ea typeface="+mn-ea"/>
              <a:cs typeface="+mn-cs"/>
            </a:endParaRPr>
          </a:p>
          <a:p>
            <a:r>
              <a:rPr lang="en-GB" sz="1100" kern="1200" dirty="0" smtClean="0">
                <a:solidFill>
                  <a:schemeClr val="tx1"/>
                </a:solidFill>
                <a:effectLst/>
                <a:latin typeface="+mn-lt"/>
                <a:ea typeface="+mn-ea"/>
                <a:cs typeface="+mn-cs"/>
              </a:rPr>
              <a:t>The presentation will focus on the policies that can drive an effective, inclusive approach to the problem, also touching on different scenarios and disciplines, like cyber-intelligence, data protection, electronic identity, critical infrastructure protection, Internet of Things.  </a:t>
            </a:r>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t>1</a:t>
            </a:fld>
            <a:endParaRPr lang="en-US" dirty="0"/>
          </a:p>
        </p:txBody>
      </p:sp>
    </p:spTree>
    <p:extLst>
      <p:ext uri="{BB962C8B-B14F-4D97-AF65-F5344CB8AC3E}">
        <p14:creationId xmlns:p14="http://schemas.microsoft.com/office/powerpoint/2010/main" val="36788639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14688" y="217488"/>
            <a:ext cx="2867025" cy="21510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EA96130-80FE-450A-9D6E-2375B464A403}" type="slidenum">
              <a:rPr lang="en-US" smtClean="0"/>
              <a:pPr>
                <a:defRPr/>
              </a:pPr>
              <a:t>15</a:t>
            </a:fld>
            <a:endParaRPr lang="en-US" dirty="0"/>
          </a:p>
        </p:txBody>
      </p:sp>
    </p:spTree>
    <p:extLst>
      <p:ext uri="{BB962C8B-B14F-4D97-AF65-F5344CB8AC3E}">
        <p14:creationId xmlns:p14="http://schemas.microsoft.com/office/powerpoint/2010/main" val="787340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14688" y="217488"/>
            <a:ext cx="2867025" cy="2151062"/>
          </a:xfrm>
        </p:spPr>
      </p:sp>
      <p:sp>
        <p:nvSpPr>
          <p:cNvPr id="3" name="Notes Placeholder 2"/>
          <p:cNvSpPr>
            <a:spLocks noGrp="1"/>
          </p:cNvSpPr>
          <p:nvPr>
            <p:ph type="body" idx="1"/>
          </p:nvPr>
        </p:nvSpPr>
        <p:spPr/>
        <p:txBody>
          <a:bodyPr/>
          <a:lstStyle/>
          <a:p>
            <a:pPr marL="0" indent="0">
              <a:buFont typeface="+mj-lt"/>
              <a:buNone/>
            </a:pPr>
            <a:endParaRPr lang="en-GB" dirty="0" smtClean="0"/>
          </a:p>
        </p:txBody>
      </p:sp>
      <p:sp>
        <p:nvSpPr>
          <p:cNvPr id="4" name="Slide Number Placeholder 3"/>
          <p:cNvSpPr>
            <a:spLocks noGrp="1"/>
          </p:cNvSpPr>
          <p:nvPr>
            <p:ph type="sldNum" sz="quarter" idx="10"/>
          </p:nvPr>
        </p:nvSpPr>
        <p:spPr/>
        <p:txBody>
          <a:bodyPr/>
          <a:lstStyle/>
          <a:p>
            <a:fld id="{27B51D6E-2B5A-5041-8494-7456DF6B193C}" type="slidenum">
              <a:rPr lang="en-US" smtClean="0"/>
              <a:pPr/>
              <a:t>16</a:t>
            </a:fld>
            <a:endParaRPr lang="en-US" dirty="0"/>
          </a:p>
        </p:txBody>
      </p:sp>
    </p:spTree>
    <p:extLst>
      <p:ext uri="{BB962C8B-B14F-4D97-AF65-F5344CB8AC3E}">
        <p14:creationId xmlns:p14="http://schemas.microsoft.com/office/powerpoint/2010/main" val="7156128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t>17</a:t>
            </a:fld>
            <a:endParaRPr lang="en-US" dirty="0"/>
          </a:p>
        </p:txBody>
      </p:sp>
    </p:spTree>
    <p:extLst>
      <p:ext uri="{BB962C8B-B14F-4D97-AF65-F5344CB8AC3E}">
        <p14:creationId xmlns:p14="http://schemas.microsoft.com/office/powerpoint/2010/main" val="17239353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14688" y="217488"/>
            <a:ext cx="2867025" cy="2151062"/>
          </a:xfrm>
        </p:spPr>
      </p:sp>
      <p:sp>
        <p:nvSpPr>
          <p:cNvPr id="3" name="Notes Placeholder 2"/>
          <p:cNvSpPr>
            <a:spLocks noGrp="1"/>
          </p:cNvSpPr>
          <p:nvPr>
            <p:ph type="body" idx="1"/>
          </p:nvPr>
        </p:nvSpPr>
        <p:spPr/>
        <p:txBody>
          <a:bodyPr>
            <a:normAutofit/>
          </a:bodyPr>
          <a:lstStyle/>
          <a:p>
            <a:pPr>
              <a:buFont typeface="Arial" pitchFamily="34" charset="0"/>
              <a:buNone/>
            </a:pPr>
            <a:endParaRPr lang="en-US" baseline="0" dirty="0" smtClean="0"/>
          </a:p>
          <a:p>
            <a:pPr>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CEA96130-80FE-450A-9D6E-2375B464A403}" type="slidenum">
              <a:rPr lang="en-US" smtClean="0"/>
              <a:pPr>
                <a:defRPr/>
              </a:pPr>
              <a:t>18</a:t>
            </a:fld>
            <a:endParaRPr lang="en-US" dirty="0"/>
          </a:p>
        </p:txBody>
      </p:sp>
    </p:spTree>
    <p:extLst>
      <p:ext uri="{BB962C8B-B14F-4D97-AF65-F5344CB8AC3E}">
        <p14:creationId xmlns:p14="http://schemas.microsoft.com/office/powerpoint/2010/main" val="30860185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14688" y="217488"/>
            <a:ext cx="2867025" cy="2151062"/>
          </a:xfrm>
        </p:spPr>
      </p:sp>
      <p:sp>
        <p:nvSpPr>
          <p:cNvPr id="3" name="Notes Placeholder 2"/>
          <p:cNvSpPr>
            <a:spLocks noGrp="1"/>
          </p:cNvSpPr>
          <p:nvPr>
            <p:ph type="body" idx="1"/>
          </p:nvPr>
        </p:nvSpPr>
        <p:spPr/>
        <p:txBody>
          <a:bodyPr>
            <a:normAutofit/>
          </a:bodyPr>
          <a:lstStyle/>
          <a:p>
            <a:pPr>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CEA96130-80FE-450A-9D6E-2375B464A403}" type="slidenum">
              <a:rPr lang="en-US" smtClean="0"/>
              <a:pPr>
                <a:defRPr/>
              </a:pPr>
              <a:t>19</a:t>
            </a:fld>
            <a:endParaRPr lang="en-US" dirty="0"/>
          </a:p>
        </p:txBody>
      </p:sp>
    </p:spTree>
    <p:extLst>
      <p:ext uri="{BB962C8B-B14F-4D97-AF65-F5344CB8AC3E}">
        <p14:creationId xmlns:p14="http://schemas.microsoft.com/office/powerpoint/2010/main" val="32520618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t>20</a:t>
            </a:fld>
            <a:endParaRPr lang="en-US"/>
          </a:p>
        </p:txBody>
      </p:sp>
    </p:spTree>
    <p:extLst>
      <p:ext uri="{BB962C8B-B14F-4D97-AF65-F5344CB8AC3E}">
        <p14:creationId xmlns:p14="http://schemas.microsoft.com/office/powerpoint/2010/main" val="833733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45ECFA5-82D6-4FAA-AC71-4FE3398F1523}" type="slidenum">
              <a:rPr lang="en-US" smtClean="0"/>
              <a:t>21</a:t>
            </a:fld>
            <a:endParaRPr lang="en-US"/>
          </a:p>
        </p:txBody>
      </p:sp>
    </p:spTree>
    <p:extLst>
      <p:ext uri="{BB962C8B-B14F-4D97-AF65-F5344CB8AC3E}">
        <p14:creationId xmlns:p14="http://schemas.microsoft.com/office/powerpoint/2010/main" val="7556771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27175" y="292100"/>
            <a:ext cx="2632075" cy="19732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71AA996-E001-4314-8F64-864E50CAA44A}" type="slidenum">
              <a:rPr lang="en-GB" smtClean="0"/>
              <a:t>22</a:t>
            </a:fld>
            <a:endParaRPr lang="en-GB"/>
          </a:p>
        </p:txBody>
      </p:sp>
    </p:spTree>
    <p:extLst>
      <p:ext uri="{BB962C8B-B14F-4D97-AF65-F5344CB8AC3E}">
        <p14:creationId xmlns:p14="http://schemas.microsoft.com/office/powerpoint/2010/main" val="11081240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27175" y="292100"/>
            <a:ext cx="2632075" cy="19732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71AA996-E001-4314-8F64-864E50CAA44A}" type="slidenum">
              <a:rPr lang="en-GB" smtClean="0"/>
              <a:t>23</a:t>
            </a:fld>
            <a:endParaRPr lang="en-GB"/>
          </a:p>
        </p:txBody>
      </p:sp>
    </p:spTree>
    <p:extLst>
      <p:ext uri="{BB962C8B-B14F-4D97-AF65-F5344CB8AC3E}">
        <p14:creationId xmlns:p14="http://schemas.microsoft.com/office/powerpoint/2010/main" val="7580759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27175" y="292100"/>
            <a:ext cx="2632075" cy="19732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71AA996-E001-4314-8F64-864E50CAA44A}" type="slidenum">
              <a:rPr lang="en-GB" smtClean="0"/>
              <a:t>24</a:t>
            </a:fld>
            <a:endParaRPr lang="en-GB"/>
          </a:p>
        </p:txBody>
      </p:sp>
    </p:spTree>
    <p:extLst>
      <p:ext uri="{BB962C8B-B14F-4D97-AF65-F5344CB8AC3E}">
        <p14:creationId xmlns:p14="http://schemas.microsoft.com/office/powerpoint/2010/main" val="10605288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t>3</a:t>
            </a:fld>
            <a:endParaRPr lang="en-US" dirty="0"/>
          </a:p>
        </p:txBody>
      </p:sp>
    </p:spTree>
    <p:extLst>
      <p:ext uri="{BB962C8B-B14F-4D97-AF65-F5344CB8AC3E}">
        <p14:creationId xmlns:p14="http://schemas.microsoft.com/office/powerpoint/2010/main" val="17239353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t>25</a:t>
            </a:fld>
            <a:endParaRPr lang="en-US" dirty="0"/>
          </a:p>
        </p:txBody>
      </p:sp>
    </p:spTree>
    <p:extLst>
      <p:ext uri="{BB962C8B-B14F-4D97-AF65-F5344CB8AC3E}">
        <p14:creationId xmlns:p14="http://schemas.microsoft.com/office/powerpoint/2010/main" val="17239353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14688" y="217488"/>
            <a:ext cx="2867025" cy="2151062"/>
          </a:xfrm>
        </p:spPr>
      </p:sp>
      <p:sp>
        <p:nvSpPr>
          <p:cNvPr id="3" name="Notes Placeholder 2"/>
          <p:cNvSpPr>
            <a:spLocks noGrp="1"/>
          </p:cNvSpPr>
          <p:nvPr>
            <p:ph type="body" idx="1"/>
          </p:nvPr>
        </p:nvSpPr>
        <p:spPr/>
        <p:txBody>
          <a:bodyPr/>
          <a:lstStyle/>
          <a:p>
            <a:pPr marL="0" indent="0">
              <a:buFont typeface="+mj-lt"/>
              <a:buNone/>
            </a:pPr>
            <a:endParaRPr lang="en-GB" dirty="0" smtClean="0"/>
          </a:p>
        </p:txBody>
      </p:sp>
      <p:sp>
        <p:nvSpPr>
          <p:cNvPr id="4" name="Slide Number Placeholder 3"/>
          <p:cNvSpPr>
            <a:spLocks noGrp="1"/>
          </p:cNvSpPr>
          <p:nvPr>
            <p:ph type="sldNum" sz="quarter" idx="10"/>
          </p:nvPr>
        </p:nvSpPr>
        <p:spPr/>
        <p:txBody>
          <a:bodyPr/>
          <a:lstStyle/>
          <a:p>
            <a:fld id="{27B51D6E-2B5A-5041-8494-7456DF6B193C}" type="slidenum">
              <a:rPr lang="en-US" smtClean="0"/>
              <a:pPr/>
              <a:t>26</a:t>
            </a:fld>
            <a:endParaRPr lang="en-US" dirty="0"/>
          </a:p>
        </p:txBody>
      </p:sp>
    </p:spTree>
    <p:extLst>
      <p:ext uri="{BB962C8B-B14F-4D97-AF65-F5344CB8AC3E}">
        <p14:creationId xmlns:p14="http://schemas.microsoft.com/office/powerpoint/2010/main" val="7156128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14688" y="217488"/>
            <a:ext cx="2867025" cy="2151062"/>
          </a:xfrm>
        </p:spPr>
      </p:sp>
      <p:sp>
        <p:nvSpPr>
          <p:cNvPr id="3" name="Notes Placeholder 2"/>
          <p:cNvSpPr>
            <a:spLocks noGrp="1"/>
          </p:cNvSpPr>
          <p:nvPr>
            <p:ph type="body" idx="1"/>
          </p:nvPr>
        </p:nvSpPr>
        <p:spPr/>
        <p:txBody>
          <a:bodyPr/>
          <a:lstStyle/>
          <a:p>
            <a:pPr marL="0" indent="0">
              <a:buFont typeface="+mj-lt"/>
              <a:buNone/>
            </a:pPr>
            <a:endParaRPr lang="en-GB" dirty="0" smtClean="0"/>
          </a:p>
        </p:txBody>
      </p:sp>
      <p:sp>
        <p:nvSpPr>
          <p:cNvPr id="4" name="Slide Number Placeholder 3"/>
          <p:cNvSpPr>
            <a:spLocks noGrp="1"/>
          </p:cNvSpPr>
          <p:nvPr>
            <p:ph type="sldNum" sz="quarter" idx="10"/>
          </p:nvPr>
        </p:nvSpPr>
        <p:spPr/>
        <p:txBody>
          <a:bodyPr/>
          <a:lstStyle/>
          <a:p>
            <a:fld id="{27B51D6E-2B5A-5041-8494-7456DF6B193C}" type="slidenum">
              <a:rPr lang="en-US" smtClean="0"/>
              <a:pPr/>
              <a:t>27</a:t>
            </a:fld>
            <a:endParaRPr lang="en-US" dirty="0"/>
          </a:p>
        </p:txBody>
      </p:sp>
    </p:spTree>
    <p:extLst>
      <p:ext uri="{BB962C8B-B14F-4D97-AF65-F5344CB8AC3E}">
        <p14:creationId xmlns:p14="http://schemas.microsoft.com/office/powerpoint/2010/main" val="7156128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45ECFA5-82D6-4FAA-AC71-4FE3398F1523}" type="slidenum">
              <a:rPr lang="en-US" smtClean="0"/>
              <a:t>28</a:t>
            </a:fld>
            <a:endParaRPr lang="en-US"/>
          </a:p>
        </p:txBody>
      </p:sp>
    </p:spTree>
    <p:extLst>
      <p:ext uri="{BB962C8B-B14F-4D97-AF65-F5344CB8AC3E}">
        <p14:creationId xmlns:p14="http://schemas.microsoft.com/office/powerpoint/2010/main" val="37778610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72D9AE-7182-4680-8F79-479C4181FF08}" type="slidenum">
              <a:rPr lang="en-US" smtClean="0"/>
              <a:t>29</a:t>
            </a:fld>
            <a:endParaRPr lang="en-US"/>
          </a:p>
        </p:txBody>
      </p:sp>
    </p:spTree>
    <p:extLst>
      <p:ext uri="{BB962C8B-B14F-4D97-AF65-F5344CB8AC3E}">
        <p14:creationId xmlns:p14="http://schemas.microsoft.com/office/powerpoint/2010/main" val="36331770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72D9AE-7182-4680-8F79-479C4181FF08}" type="slidenum">
              <a:rPr lang="en-US" smtClean="0"/>
              <a:t>30</a:t>
            </a:fld>
            <a:endParaRPr lang="en-US"/>
          </a:p>
        </p:txBody>
      </p:sp>
    </p:spTree>
    <p:extLst>
      <p:ext uri="{BB962C8B-B14F-4D97-AF65-F5344CB8AC3E}">
        <p14:creationId xmlns:p14="http://schemas.microsoft.com/office/powerpoint/2010/main" val="3083484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t>4</a:t>
            </a:fld>
            <a:endParaRPr lang="en-US" dirty="0"/>
          </a:p>
        </p:txBody>
      </p:sp>
    </p:spTree>
    <p:extLst>
      <p:ext uri="{BB962C8B-B14F-4D97-AF65-F5344CB8AC3E}">
        <p14:creationId xmlns:p14="http://schemas.microsoft.com/office/powerpoint/2010/main" val="17239353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14688" y="217488"/>
            <a:ext cx="2867025" cy="2151062"/>
          </a:xfrm>
        </p:spPr>
      </p:sp>
      <p:sp>
        <p:nvSpPr>
          <p:cNvPr id="3" name="Notes Placeholder 2"/>
          <p:cNvSpPr>
            <a:spLocks noGrp="1"/>
          </p:cNvSpPr>
          <p:nvPr>
            <p:ph type="body" idx="1"/>
          </p:nvPr>
        </p:nvSpPr>
        <p:spPr/>
        <p:txBody>
          <a:bodyPr>
            <a:normAutofit/>
          </a:bodyPr>
          <a:lstStyle/>
          <a:p>
            <a:endParaRPr lang="fr-FR"/>
          </a:p>
        </p:txBody>
      </p:sp>
      <p:sp>
        <p:nvSpPr>
          <p:cNvPr id="4" name="Slide Number Placeholder 3"/>
          <p:cNvSpPr>
            <a:spLocks noGrp="1"/>
          </p:cNvSpPr>
          <p:nvPr>
            <p:ph type="sldNum" sz="quarter" idx="10"/>
          </p:nvPr>
        </p:nvSpPr>
        <p:spPr/>
        <p:txBody>
          <a:bodyPr/>
          <a:lstStyle/>
          <a:p>
            <a:pPr>
              <a:defRPr/>
            </a:pPr>
            <a:fld id="{CEA96130-80FE-450A-9D6E-2375B464A403}" type="slidenum">
              <a:rPr lang="en-US" smtClean="0"/>
              <a:pPr>
                <a:defRPr/>
              </a:pPr>
              <a:t>7</a:t>
            </a:fld>
            <a:endParaRPr lang="en-US" dirty="0"/>
          </a:p>
        </p:txBody>
      </p:sp>
    </p:spTree>
    <p:extLst>
      <p:ext uri="{BB962C8B-B14F-4D97-AF65-F5344CB8AC3E}">
        <p14:creationId xmlns:p14="http://schemas.microsoft.com/office/powerpoint/2010/main" val="13992057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14688" y="217488"/>
            <a:ext cx="2867025" cy="2151062"/>
          </a:xfrm>
        </p:spPr>
      </p:sp>
      <p:sp>
        <p:nvSpPr>
          <p:cNvPr id="3" name="Notes Placeholder 2"/>
          <p:cNvSpPr>
            <a:spLocks noGrp="1"/>
          </p:cNvSpPr>
          <p:nvPr>
            <p:ph type="body" idx="1"/>
          </p:nvPr>
        </p:nvSpPr>
        <p:spPr/>
        <p:txBody>
          <a:bodyPr>
            <a:normAutofit/>
          </a:bodyPr>
          <a:lstStyle/>
          <a:p>
            <a:endParaRPr lang="fr-FR"/>
          </a:p>
        </p:txBody>
      </p:sp>
      <p:sp>
        <p:nvSpPr>
          <p:cNvPr id="4" name="Slide Number Placeholder 3"/>
          <p:cNvSpPr>
            <a:spLocks noGrp="1"/>
          </p:cNvSpPr>
          <p:nvPr>
            <p:ph type="sldNum" sz="quarter" idx="10"/>
          </p:nvPr>
        </p:nvSpPr>
        <p:spPr/>
        <p:txBody>
          <a:bodyPr/>
          <a:lstStyle/>
          <a:p>
            <a:pPr>
              <a:defRPr/>
            </a:pPr>
            <a:fld id="{CEA96130-80FE-450A-9D6E-2375B464A403}" type="slidenum">
              <a:rPr lang="en-US" smtClean="0"/>
              <a:pPr>
                <a:defRPr/>
              </a:pPr>
              <a:t>8</a:t>
            </a:fld>
            <a:endParaRPr lang="en-US" dirty="0"/>
          </a:p>
        </p:txBody>
      </p:sp>
    </p:spTree>
    <p:extLst>
      <p:ext uri="{BB962C8B-B14F-4D97-AF65-F5344CB8AC3E}">
        <p14:creationId xmlns:p14="http://schemas.microsoft.com/office/powerpoint/2010/main" val="6381432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14688" y="217488"/>
            <a:ext cx="2867025" cy="2151062"/>
          </a:xfrm>
        </p:spPr>
      </p:sp>
      <p:sp>
        <p:nvSpPr>
          <p:cNvPr id="3" name="Notes Placeholder 2"/>
          <p:cNvSpPr>
            <a:spLocks noGrp="1"/>
          </p:cNvSpPr>
          <p:nvPr>
            <p:ph type="body" idx="1"/>
          </p:nvPr>
        </p:nvSpPr>
        <p:spPr/>
        <p:txBody>
          <a:bodyPr>
            <a:normAutofit fontScale="70000" lnSpcReduction="20000"/>
          </a:bodyPr>
          <a:lstStyle/>
          <a:p>
            <a:r>
              <a:rPr lang="en-US" dirty="0" smtClean="0"/>
              <a:t>Given the well-documented frequency of cyber breaches, the relatively low weighting given to cyber risk in both the 2009 and the 2011 Risk Indices suggested too many businesses were underestimating its impact. Not any more. Cyber risk has moved from position 12 (malicious) and 19 (non-malicious) in 2011 to the world’s number three risk overall. What has effected this change? One development may be that the perception of what motivates cyber attacks is evolving: from financial crime to political and ideological attacks. 2012 saw the takedown of the Interpol, CIA and Boeing websites, the suspension of alternative currency </a:t>
            </a:r>
            <a:r>
              <a:rPr lang="en-US" dirty="0" err="1" smtClean="0"/>
              <a:t>Bitcoin’s</a:t>
            </a:r>
            <a:r>
              <a:rPr lang="en-US" dirty="0" smtClean="0"/>
              <a:t> trading floor, the mass theft of passwords from professional networking site LinkedIn, the outage of the websites of six major US banks and many more.</a:t>
            </a:r>
          </a:p>
          <a:p>
            <a:r>
              <a:rPr lang="en-US" dirty="0" smtClean="0"/>
              <a:t>The number of incidents attributed to state-sponsored hacking and revenge attacks by ‘</a:t>
            </a:r>
            <a:r>
              <a:rPr lang="en-US" dirty="0" err="1" smtClean="0"/>
              <a:t>hacktivist</a:t>
            </a:r>
            <a:r>
              <a:rPr lang="en-US" dirty="0" smtClean="0"/>
              <a:t>’ networks is growing. So, too, are the costs of cyber breaches. A 2012 study by the </a:t>
            </a:r>
            <a:r>
              <a:rPr lang="en-US" dirty="0" err="1" smtClean="0"/>
              <a:t>Ponemon</a:t>
            </a:r>
            <a:r>
              <a:rPr lang="en-US" dirty="0" smtClean="0"/>
              <a:t> Institute3 found that the average </a:t>
            </a:r>
            <a:r>
              <a:rPr lang="en-US" dirty="0" err="1" smtClean="0"/>
              <a:t>annualised</a:t>
            </a:r>
            <a:r>
              <a:rPr lang="en-US" dirty="0" smtClean="0"/>
              <a:t> cost for 56 benchmarked </a:t>
            </a:r>
            <a:r>
              <a:rPr lang="en-US" dirty="0" err="1" smtClean="0"/>
              <a:t>organisations</a:t>
            </a:r>
            <a:r>
              <a:rPr lang="en-US" dirty="0" smtClean="0"/>
              <a:t> was US$8.9 million a year, up from US$8.4 million in 2011, with a range from US$1.4 million to a staggering US$46 million per year, per company. The most costly cybercrimes involved malicious code, denial of service and web-based attacks. It appears that businesses across the world have encountered a partial reality check about the degree of cyber risk. Their sense of preparedness to deal with the level of risk, however, still appears remarkably complacent. Against all the evidence of the past two years, businesses believe they are slightly more able to deal with the risk, with an overall preparedness score of 5.9, against the priority given to the risk itself at 5.7. In 2011, the US was the only world region where the cyber threat made it into the top five; by 2013, this is now the region’s number two risk. And yet US businesses still score their preparedness (at 5.4) at a higher rate than the risk itself (at 5.1).</a:t>
            </a:r>
          </a:p>
          <a:p>
            <a:r>
              <a:rPr lang="en-US" dirty="0" smtClean="0"/>
              <a:t>The EU’s Digital Agenda Commissioner, </a:t>
            </a:r>
            <a:r>
              <a:rPr lang="en-US" dirty="0" err="1" smtClean="0"/>
              <a:t>Neelie</a:t>
            </a:r>
            <a:r>
              <a:rPr lang="en-US" dirty="0" smtClean="0"/>
              <a:t> </a:t>
            </a:r>
            <a:r>
              <a:rPr lang="en-US" dirty="0" err="1" smtClean="0"/>
              <a:t>Kroes</a:t>
            </a:r>
            <a:r>
              <a:rPr lang="en-US" dirty="0" smtClean="0"/>
              <a:t>, has pointed out: “Cyber security is too important to leave to chance, to the goodwill of individual companies”, and</a:t>
            </a:r>
          </a:p>
          <a:p>
            <a:r>
              <a:rPr lang="en-US" dirty="0" smtClean="0"/>
              <a:t>many governments have been progressing the issue over the past two years. In May 2013, Republican and Democrat senators came together in a rare agreement to</a:t>
            </a:r>
          </a:p>
          <a:p>
            <a:r>
              <a:rPr lang="en-US" dirty="0" smtClean="0"/>
              <a:t>propose the Deter Cyber Theft Act4 to halt the theft of valuable commercial data from US companies by foreign firms and governments. The European Commission,</a:t>
            </a:r>
          </a:p>
          <a:p>
            <a:r>
              <a:rPr lang="en-US" dirty="0" smtClean="0"/>
              <a:t>meanwhile, is considering proposals to ensure companies that store data on the internet report the loss or theft of personal information or face sanctions. And yet in terms of event frequency, most businesses would be wise to look closer to home for solutions. According to a report published in April 2013 by the Insurance Information institute,5 employee negligence is responsible for 39% of data breaches, system glitches for 24% and malicious or criminal attacks for only 37%. That leaves nearly two-thirds of incidents caused by issues which should reasonably be within a business’ control. As in 2011, we must ask again if, despite their escalating spend on cyber-security, businesses are actually spending money on the right things? Cyber insurance specialists are offering increasingly integrated cyber products, including those that provide cover for data breach costs, forensic analysis and crisis public relations services in one package. While these products are highly effective in an emergency, spending money upfront on risk management – and ensuring recommendations are implemented throughout a company – might go a long way to preventing a cyber disaster before it starts.</a:t>
            </a:r>
            <a:endParaRPr lang="en-US" dirty="0"/>
          </a:p>
        </p:txBody>
      </p:sp>
      <p:sp>
        <p:nvSpPr>
          <p:cNvPr id="4" name="Slide Number Placeholder 3"/>
          <p:cNvSpPr>
            <a:spLocks noGrp="1"/>
          </p:cNvSpPr>
          <p:nvPr>
            <p:ph type="sldNum" sz="quarter" idx="10"/>
          </p:nvPr>
        </p:nvSpPr>
        <p:spPr/>
        <p:txBody>
          <a:bodyPr/>
          <a:lstStyle/>
          <a:p>
            <a:pPr>
              <a:defRPr/>
            </a:pPr>
            <a:fld id="{CEA96130-80FE-450A-9D6E-2375B464A403}" type="slidenum">
              <a:rPr lang="en-US" smtClean="0"/>
              <a:pPr>
                <a:defRPr/>
              </a:pPr>
              <a:t>9</a:t>
            </a:fld>
            <a:endParaRPr lang="en-US" dirty="0"/>
          </a:p>
        </p:txBody>
      </p:sp>
    </p:spTree>
    <p:extLst>
      <p:ext uri="{BB962C8B-B14F-4D97-AF65-F5344CB8AC3E}">
        <p14:creationId xmlns:p14="http://schemas.microsoft.com/office/powerpoint/2010/main" val="2336135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14688" y="217488"/>
            <a:ext cx="2867025" cy="2151062"/>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EA96130-80FE-450A-9D6E-2375B464A403}" type="slidenum">
              <a:rPr lang="en-US" smtClean="0"/>
              <a:pPr>
                <a:defRPr/>
              </a:pPr>
              <a:t>10</a:t>
            </a:fld>
            <a:endParaRPr lang="en-US" dirty="0"/>
          </a:p>
        </p:txBody>
      </p:sp>
    </p:spTree>
    <p:extLst>
      <p:ext uri="{BB962C8B-B14F-4D97-AF65-F5344CB8AC3E}">
        <p14:creationId xmlns:p14="http://schemas.microsoft.com/office/powerpoint/2010/main" val="2336135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45ECFA5-82D6-4FAA-AC71-4FE3398F1523}" type="slidenum">
              <a:rPr lang="en-US" smtClean="0"/>
              <a:t>11</a:t>
            </a:fld>
            <a:endParaRPr lang="en-US"/>
          </a:p>
        </p:txBody>
      </p:sp>
    </p:spTree>
    <p:extLst>
      <p:ext uri="{BB962C8B-B14F-4D97-AF65-F5344CB8AC3E}">
        <p14:creationId xmlns:p14="http://schemas.microsoft.com/office/powerpoint/2010/main" val="42293218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t>14</a:t>
            </a:fld>
            <a:endParaRPr lang="en-US" dirty="0"/>
          </a:p>
        </p:txBody>
      </p:sp>
    </p:spTree>
    <p:extLst>
      <p:ext uri="{BB962C8B-B14F-4D97-AF65-F5344CB8AC3E}">
        <p14:creationId xmlns:p14="http://schemas.microsoft.com/office/powerpoint/2010/main" val="17239353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2">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a:xfrm>
            <a:off x="3505200" y="6176433"/>
            <a:ext cx="2133600" cy="365125"/>
          </a:xfrm>
          <a:prstGeom prst="rect">
            <a:avLst/>
          </a:prstGeom>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1357506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3505200" y="6176433"/>
            <a:ext cx="2133600" cy="365125"/>
          </a:xfrm>
          <a:prstGeom prst="rect">
            <a:avLst/>
          </a:prstGeom>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012932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82083"/>
            <a:ext cx="2057400" cy="525991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82083"/>
            <a:ext cx="6019800" cy="525991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3505200" y="6176433"/>
            <a:ext cx="2133600" cy="365125"/>
          </a:xfrm>
          <a:prstGeom prst="rect">
            <a:avLst/>
          </a:prstGeom>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41110374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Title Slide with Name">
    <p:spTree>
      <p:nvGrpSpPr>
        <p:cNvPr id="1" name=""/>
        <p:cNvGrpSpPr/>
        <p:nvPr/>
      </p:nvGrpSpPr>
      <p:grpSpPr>
        <a:xfrm>
          <a:off x="0" y="0"/>
          <a:ext cx="0" cy="0"/>
          <a:chOff x="0" y="0"/>
          <a:chExt cx="0" cy="0"/>
        </a:xfrm>
      </p:grpSpPr>
      <p:pic>
        <p:nvPicPr>
          <p:cNvPr id="76" name="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84779" y="478278"/>
            <a:ext cx="1712654" cy="451887"/>
          </a:xfrm>
          <a:prstGeom prst="rect">
            <a:avLst/>
          </a:prstGeom>
        </p:spPr>
      </p:pic>
      <p:sp>
        <p:nvSpPr>
          <p:cNvPr id="2" name="Title 1"/>
          <p:cNvSpPr>
            <a:spLocks noGrp="1"/>
          </p:cNvSpPr>
          <p:nvPr>
            <p:ph type="title"/>
          </p:nvPr>
        </p:nvSpPr>
        <p:spPr>
          <a:xfrm>
            <a:off x="914400" y="3048000"/>
            <a:ext cx="7315202" cy="1393825"/>
          </a:xfrm>
        </p:spPr>
        <p:txBody>
          <a:bodyPr/>
          <a:lstStyle>
            <a:lvl1pPr>
              <a:defRPr sz="3200"/>
            </a:lvl1pPr>
          </a:lstStyle>
          <a:p>
            <a:r>
              <a:rPr lang="en-US" smtClean="0"/>
              <a:t>Click to edit Master title style</a:t>
            </a:r>
            <a:endParaRPr/>
          </a:p>
        </p:txBody>
      </p:sp>
      <p:sp>
        <p:nvSpPr>
          <p:cNvPr id="3076" name="Rectangle 4"/>
          <p:cNvSpPr>
            <a:spLocks noGrp="1" noChangeArrowheads="1"/>
          </p:cNvSpPr>
          <p:nvPr>
            <p:ph type="subTitle" idx="1" hasCustomPrompt="1"/>
          </p:nvPr>
        </p:nvSpPr>
        <p:spPr bwMode="auto">
          <a:xfrm>
            <a:off x="914399" y="5050673"/>
            <a:ext cx="7315202" cy="381000"/>
          </a:xfrm>
        </p:spPr>
        <p:txBody>
          <a:bodyPr anchor="t" anchorCtr="0">
            <a:noAutofit/>
          </a:bodyPr>
          <a:lstStyle>
            <a:lvl1pPr marL="0" indent="0">
              <a:spcBef>
                <a:spcPts val="0"/>
              </a:spcBef>
              <a:buFontTx/>
              <a:buNone/>
              <a:defRPr sz="2400" b="1" baseline="0"/>
            </a:lvl1pPr>
          </a:lstStyle>
          <a:p>
            <a:r>
              <a:rPr/>
              <a:t>Click to add presenter’s name</a:t>
            </a:r>
          </a:p>
        </p:txBody>
      </p:sp>
      <p:sp>
        <p:nvSpPr>
          <p:cNvPr id="19" name="Text Placeholder 18"/>
          <p:cNvSpPr>
            <a:spLocks noGrp="1"/>
          </p:cNvSpPr>
          <p:nvPr>
            <p:ph type="body" sz="quarter" idx="10" hasCustomPrompt="1"/>
          </p:nvPr>
        </p:nvSpPr>
        <p:spPr>
          <a:xfrm>
            <a:off x="914401" y="5486400"/>
            <a:ext cx="7315200" cy="301925"/>
          </a:xfrm>
          <a:noFill/>
          <a:ln w="9525">
            <a:noFill/>
            <a:miter lim="800000"/>
            <a:headEnd/>
            <a:tailEnd/>
          </a:ln>
        </p:spPr>
        <p:txBody>
          <a:bodyPr vert="horz" wrap="square" lIns="0" tIns="0" rIns="0" bIns="0" numCol="1" anchor="t" anchorCtr="0" compatLnSpc="1">
            <a:prstTxWarp prst="textNoShape">
              <a:avLst/>
            </a:prstTxWarp>
            <a:noAutofit/>
          </a:bodyPr>
          <a:lstStyle>
            <a:lvl1pPr marL="0" indent="0" algn="l" rtl="0" eaLnBrk="1" fontAlgn="base" hangingPunct="1">
              <a:lnSpc>
                <a:spcPct val="90000"/>
              </a:lnSpc>
              <a:spcBef>
                <a:spcPct val="0"/>
              </a:spcBef>
              <a:spcAft>
                <a:spcPts val="0"/>
              </a:spcAft>
              <a:buClr>
                <a:schemeClr val="bg2">
                  <a:lumMod val="50000"/>
                </a:schemeClr>
              </a:buClr>
              <a:buFontTx/>
              <a:buNone/>
              <a:defRPr sz="2000" b="0" baseline="0">
                <a:solidFill>
                  <a:schemeClr val="tx1"/>
                </a:solidFill>
                <a:latin typeface="+mn-lt"/>
                <a:ea typeface="+mn-ea"/>
                <a:cs typeface="+mn-cs"/>
              </a:defRPr>
            </a:lvl1pPr>
          </a:lstStyle>
          <a:p>
            <a:pPr lvl="0"/>
            <a:r>
              <a:rPr/>
              <a:t>Click to add presenter’s title</a:t>
            </a:r>
          </a:p>
        </p:txBody>
      </p:sp>
      <p:grpSp>
        <p:nvGrpSpPr>
          <p:cNvPr id="81" name="Frame"/>
          <p:cNvGrpSpPr/>
          <p:nvPr/>
        </p:nvGrpSpPr>
        <p:grpSpPr bwMode="invGray">
          <a:xfrm>
            <a:off x="0" y="0"/>
            <a:ext cx="9144000" cy="6858000"/>
            <a:chOff x="0" y="0"/>
            <a:chExt cx="9144000" cy="6858000"/>
          </a:xfrm>
        </p:grpSpPr>
        <p:sp>
          <p:nvSpPr>
            <p:cNvPr id="82" name="Rectangle 81"/>
            <p:cNvSpPr/>
            <p:nvPr/>
          </p:nvSpPr>
          <p:spPr bwMode="invGray">
            <a:xfrm>
              <a:off x="0" y="0"/>
              <a:ext cx="196850" cy="6858000"/>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83" name="Rectangle 82"/>
            <p:cNvSpPr/>
            <p:nvPr/>
          </p:nvSpPr>
          <p:spPr bwMode="invGray">
            <a:xfrm>
              <a:off x="8947150" y="0"/>
              <a:ext cx="196850" cy="6858000"/>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84" name="Rectangle 83"/>
            <p:cNvSpPr/>
            <p:nvPr/>
          </p:nvSpPr>
          <p:spPr bwMode="invGray">
            <a:xfrm>
              <a:off x="0" y="0"/>
              <a:ext cx="9144000" cy="201168"/>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85" name="Rectangle 84"/>
            <p:cNvSpPr/>
            <p:nvPr/>
          </p:nvSpPr>
          <p:spPr bwMode="invGray">
            <a:xfrm>
              <a:off x="0" y="6656832"/>
              <a:ext cx="9144000" cy="201168"/>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spTree>
    <p:extLst>
      <p:ext uri="{BB962C8B-B14F-4D97-AF65-F5344CB8AC3E}">
        <p14:creationId xmlns:p14="http://schemas.microsoft.com/office/powerpoint/2010/main" val="1124346480"/>
      </p:ext>
    </p:extLst>
  </p:cSld>
  <p:clrMapOvr>
    <a:masterClrMapping/>
  </p:clrMapOvr>
  <p:transition spd="slow">
    <p:cove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Four Pictures with Captions">
    <p:spTree>
      <p:nvGrpSpPr>
        <p:cNvPr id="1" name=""/>
        <p:cNvGrpSpPr/>
        <p:nvPr/>
      </p:nvGrpSpPr>
      <p:grpSpPr>
        <a:xfrm>
          <a:off x="0" y="0"/>
          <a:ext cx="0" cy="0"/>
          <a:chOff x="0" y="0"/>
          <a:chExt cx="0" cy="0"/>
        </a:xfrm>
      </p:grpSpPr>
      <p:sp>
        <p:nvSpPr>
          <p:cNvPr id="8" name="Title 7"/>
          <p:cNvSpPr>
            <a:spLocks noGrp="1"/>
          </p:cNvSpPr>
          <p:nvPr>
            <p:ph type="title"/>
          </p:nvPr>
        </p:nvSpPr>
        <p:spPr>
          <a:xfrm>
            <a:off x="457202" y="304800"/>
            <a:ext cx="8229598" cy="838200"/>
          </a:xfrm>
        </p:spPr>
        <p:txBody>
          <a:bodyPr/>
          <a:lstStyle/>
          <a:p>
            <a:r>
              <a:rPr lang="en-US" smtClean="0"/>
              <a:t>Click to edit Master title style</a:t>
            </a:r>
            <a:endParaRPr/>
          </a:p>
        </p:txBody>
      </p:sp>
      <p:sp>
        <p:nvSpPr>
          <p:cNvPr id="3" name="Picture Placeholder 2"/>
          <p:cNvSpPr>
            <a:spLocks noGrp="1"/>
          </p:cNvSpPr>
          <p:nvPr>
            <p:ph type="pic" idx="1"/>
          </p:nvPr>
        </p:nvSpPr>
        <p:spPr bwMode="gray">
          <a:xfrm>
            <a:off x="260858" y="1510220"/>
            <a:ext cx="2107700" cy="1976152"/>
          </a:xfrm>
          <a:noFill/>
        </p:spPr>
        <p:txBody>
          <a:bodyPr tIns="182880">
            <a:normAutofit/>
          </a:bodyPr>
          <a:lstStyle>
            <a:lvl1pPr marL="0" indent="0" algn="ctr">
              <a:buNone/>
              <a:defRPr sz="16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54507" y="3657600"/>
            <a:ext cx="1831493" cy="2286000"/>
          </a:xfrm>
        </p:spPr>
        <p:txBody>
          <a:bodyPr>
            <a:noAutofit/>
          </a:bodyPr>
          <a:lstStyle>
            <a:lvl1pPr marL="0" indent="0">
              <a:spcBef>
                <a:spcPts val="1200"/>
              </a:spcBef>
              <a:buNone/>
              <a:defRPr sz="16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Picture Placeholder 2"/>
          <p:cNvSpPr>
            <a:spLocks noGrp="1"/>
          </p:cNvSpPr>
          <p:nvPr>
            <p:ph type="pic" idx="13"/>
          </p:nvPr>
        </p:nvSpPr>
        <p:spPr bwMode="gray">
          <a:xfrm>
            <a:off x="2432566" y="1510220"/>
            <a:ext cx="2107700" cy="1976152"/>
          </a:xfrm>
          <a:noFill/>
        </p:spPr>
        <p:txBody>
          <a:bodyPr tIns="182880">
            <a:normAutofit/>
          </a:bodyPr>
          <a:lstStyle>
            <a:lvl1pPr marL="0" indent="0" algn="ctr">
              <a:buNone/>
              <a:defRPr sz="16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0" name="Text Placeholder 3"/>
          <p:cNvSpPr>
            <a:spLocks noGrp="1"/>
          </p:cNvSpPr>
          <p:nvPr>
            <p:ph type="body" sz="half" idx="14"/>
          </p:nvPr>
        </p:nvSpPr>
        <p:spPr>
          <a:xfrm>
            <a:off x="2588107" y="3657600"/>
            <a:ext cx="1831493" cy="2286000"/>
          </a:xfrm>
        </p:spPr>
        <p:txBody>
          <a:bodyPr>
            <a:noAutofit/>
          </a:bodyPr>
          <a:lstStyle>
            <a:lvl1pPr marL="0" indent="0">
              <a:spcBef>
                <a:spcPts val="1200"/>
              </a:spcBef>
              <a:buNone/>
              <a:defRPr sz="16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Picture Placeholder 2"/>
          <p:cNvSpPr>
            <a:spLocks noGrp="1"/>
          </p:cNvSpPr>
          <p:nvPr>
            <p:ph type="pic" idx="15"/>
          </p:nvPr>
        </p:nvSpPr>
        <p:spPr bwMode="gray">
          <a:xfrm>
            <a:off x="4603901" y="1510220"/>
            <a:ext cx="2108073" cy="1976152"/>
          </a:xfrm>
          <a:noFill/>
        </p:spPr>
        <p:txBody>
          <a:bodyPr tIns="182880">
            <a:normAutofit/>
          </a:bodyPr>
          <a:lstStyle>
            <a:lvl1pPr marL="0" indent="0" algn="ctr">
              <a:buNone/>
              <a:defRPr sz="16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4" name="Text Placeholder 3"/>
          <p:cNvSpPr>
            <a:spLocks noGrp="1"/>
          </p:cNvSpPr>
          <p:nvPr>
            <p:ph type="body" sz="half" idx="16"/>
          </p:nvPr>
        </p:nvSpPr>
        <p:spPr>
          <a:xfrm>
            <a:off x="4721707" y="3657600"/>
            <a:ext cx="1831493" cy="2286000"/>
          </a:xfrm>
        </p:spPr>
        <p:txBody>
          <a:bodyPr>
            <a:noAutofit/>
          </a:bodyPr>
          <a:lstStyle>
            <a:lvl1pPr marL="0" indent="0">
              <a:spcBef>
                <a:spcPts val="1200"/>
              </a:spcBef>
              <a:buNone/>
              <a:defRPr sz="16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7" name="Picture Placeholder 2"/>
          <p:cNvSpPr>
            <a:spLocks noGrp="1"/>
          </p:cNvSpPr>
          <p:nvPr>
            <p:ph type="pic" idx="20"/>
          </p:nvPr>
        </p:nvSpPr>
        <p:spPr bwMode="gray">
          <a:xfrm>
            <a:off x="6775982" y="1510220"/>
            <a:ext cx="2107700" cy="1976152"/>
          </a:xfrm>
          <a:noFill/>
        </p:spPr>
        <p:txBody>
          <a:bodyPr tIns="182880">
            <a:normAutofit/>
          </a:bodyPr>
          <a:lstStyle>
            <a:lvl1pPr marL="0" indent="0" algn="ctr">
              <a:buNone/>
              <a:defRPr sz="16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24" name="Text Placeholder 3"/>
          <p:cNvSpPr>
            <a:spLocks noGrp="1"/>
          </p:cNvSpPr>
          <p:nvPr>
            <p:ph type="body" sz="half" idx="21"/>
          </p:nvPr>
        </p:nvSpPr>
        <p:spPr>
          <a:xfrm>
            <a:off x="6855307" y="3657600"/>
            <a:ext cx="1831493" cy="2286000"/>
          </a:xfrm>
        </p:spPr>
        <p:txBody>
          <a:bodyPr>
            <a:noAutofit/>
          </a:bodyPr>
          <a:lstStyle>
            <a:lvl1pPr marL="0" indent="0">
              <a:spcBef>
                <a:spcPts val="1200"/>
              </a:spcBef>
              <a:buNone/>
              <a:defRPr sz="16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Date Placeholder 1"/>
          <p:cNvSpPr>
            <a:spLocks noGrp="1"/>
          </p:cNvSpPr>
          <p:nvPr>
            <p:ph type="dt" sz="half" idx="17"/>
          </p:nvPr>
        </p:nvSpPr>
        <p:spPr>
          <a:xfrm>
            <a:off x="5029200" y="6329172"/>
            <a:ext cx="1066800" cy="182880"/>
          </a:xfrm>
          <a:prstGeom prst="rect">
            <a:avLst/>
          </a:prstGeom>
        </p:spPr>
        <p:txBody>
          <a:bodyPr/>
          <a:lstStyle/>
          <a:p>
            <a:endParaRPr/>
          </a:p>
        </p:txBody>
      </p:sp>
      <p:sp>
        <p:nvSpPr>
          <p:cNvPr id="15" name="Footer Placeholder 14"/>
          <p:cNvSpPr>
            <a:spLocks noGrp="1"/>
          </p:cNvSpPr>
          <p:nvPr>
            <p:ph type="ftr" sz="quarter" idx="18"/>
          </p:nvPr>
        </p:nvSpPr>
        <p:spPr>
          <a:xfrm>
            <a:off x="457199" y="6329172"/>
            <a:ext cx="4123042" cy="182880"/>
          </a:xfrm>
          <a:prstGeom prst="rect">
            <a:avLst/>
          </a:prstGeom>
        </p:spPr>
        <p:txBody>
          <a:bodyPr/>
          <a:lstStyle/>
          <a:p>
            <a:r>
              <a:rPr/>
              <a:t>Copyright © 2014 Symantec Corporation</a:t>
            </a:r>
          </a:p>
        </p:txBody>
      </p:sp>
      <p:sp>
        <p:nvSpPr>
          <p:cNvPr id="16" name="Slide Number Placeholder 15"/>
          <p:cNvSpPr>
            <a:spLocks noGrp="1"/>
          </p:cNvSpPr>
          <p:nvPr>
            <p:ph type="sldNum" sz="quarter" idx="19"/>
          </p:nvPr>
        </p:nvSpPr>
        <p:spPr>
          <a:xfrm>
            <a:off x="3505200" y="6176433"/>
            <a:ext cx="2133600" cy="365125"/>
          </a:xfrm>
          <a:prstGeom prst="rect">
            <a:avLst/>
          </a:prstGeom>
        </p:spPr>
        <p:txBody>
          <a:bodyPr/>
          <a:lstStyle/>
          <a:p>
            <a:fld id="{C51EAA63-D034-42AE-91FA-B13B9518C7BE}" type="slidenum">
              <a:rPr/>
              <a:pPr/>
              <a:t>‹#›</a:t>
            </a:fld>
            <a:endParaRPr/>
          </a:p>
        </p:txBody>
      </p:sp>
    </p:spTree>
    <p:extLst>
      <p:ext uri="{BB962C8B-B14F-4D97-AF65-F5344CB8AC3E}">
        <p14:creationId xmlns:p14="http://schemas.microsoft.com/office/powerpoint/2010/main" val="2086506480"/>
      </p:ext>
    </p:extLst>
  </p:cSld>
  <p:clrMapOvr>
    <a:masterClrMapping/>
  </p:clrMapOvr>
  <p:transition spd="slow">
    <p:cove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cSld name="Q&amp;A">
    <p:spTree>
      <p:nvGrpSpPr>
        <p:cNvPr id="1" name=""/>
        <p:cNvGrpSpPr/>
        <p:nvPr/>
      </p:nvGrpSpPr>
      <p:grpSpPr>
        <a:xfrm>
          <a:off x="0" y="0"/>
          <a:ext cx="0" cy="0"/>
          <a:chOff x="0" y="0"/>
          <a:chExt cx="0" cy="0"/>
        </a:xfrm>
      </p:grpSpPr>
      <p:grpSp>
        <p:nvGrpSpPr>
          <p:cNvPr id="16" name="Group 15"/>
          <p:cNvGrpSpPr/>
          <p:nvPr userDrawn="1"/>
        </p:nvGrpSpPr>
        <p:grpSpPr bwMode="ltGray">
          <a:xfrm>
            <a:off x="615172" y="178278"/>
            <a:ext cx="8331967" cy="2845277"/>
            <a:chOff x="610410" y="178278"/>
            <a:chExt cx="8331967" cy="2845278"/>
          </a:xfrm>
        </p:grpSpPr>
        <p:sp>
          <p:nvSpPr>
            <p:cNvPr id="17" name="Rectangle 16"/>
            <p:cNvSpPr/>
            <p:nvPr/>
          </p:nvSpPr>
          <p:spPr bwMode="ltGray">
            <a:xfrm>
              <a:off x="7760115" y="178278"/>
              <a:ext cx="1182262" cy="1193799"/>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8" name="Rectangle 17"/>
            <p:cNvSpPr/>
            <p:nvPr/>
          </p:nvSpPr>
          <p:spPr bwMode="ltGray">
            <a:xfrm>
              <a:off x="7342753" y="1065916"/>
              <a:ext cx="908541" cy="908541"/>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9" name="Rectangle 18"/>
            <p:cNvSpPr/>
            <p:nvPr/>
          </p:nvSpPr>
          <p:spPr bwMode="ltGray">
            <a:xfrm>
              <a:off x="6727716" y="943452"/>
              <a:ext cx="1168114" cy="1179513"/>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20" name="Rectangle 19"/>
            <p:cNvSpPr/>
            <p:nvPr/>
          </p:nvSpPr>
          <p:spPr bwMode="ltGray">
            <a:xfrm>
              <a:off x="7342754" y="1065916"/>
              <a:ext cx="553076" cy="908541"/>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21" name="Rectangle 23"/>
            <p:cNvSpPr/>
            <p:nvPr/>
          </p:nvSpPr>
          <p:spPr bwMode="ltGray">
            <a:xfrm>
              <a:off x="7760115" y="943452"/>
              <a:ext cx="135715" cy="428625"/>
            </a:xfrm>
            <a:custGeom>
              <a:avLst/>
              <a:gdLst/>
              <a:ahLst/>
              <a:cxnLst/>
              <a:rect l="l" t="t" r="r" b="b"/>
              <a:pathLst>
                <a:path w="135715" h="428625">
                  <a:moveTo>
                    <a:pt x="0" y="0"/>
                  </a:moveTo>
                  <a:lnTo>
                    <a:pt x="135715" y="0"/>
                  </a:lnTo>
                  <a:lnTo>
                    <a:pt x="135715" y="428625"/>
                  </a:lnTo>
                  <a:lnTo>
                    <a:pt x="0" y="42862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22" name="Rectangle 21"/>
            <p:cNvSpPr/>
            <p:nvPr/>
          </p:nvSpPr>
          <p:spPr bwMode="ltGray">
            <a:xfrm>
              <a:off x="7760115" y="1065916"/>
              <a:ext cx="491179" cy="306161"/>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23" name="Rectangle 22"/>
            <p:cNvSpPr/>
            <p:nvPr/>
          </p:nvSpPr>
          <p:spPr bwMode="ltGray">
            <a:xfrm>
              <a:off x="7760115" y="1065916"/>
              <a:ext cx="135716" cy="306161"/>
            </a:xfrm>
            <a:prstGeom prst="rect">
              <a:avLst/>
            </a:prstGeom>
            <a:solidFill>
              <a:srgbClr val="D29C2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24" name="Rectangle 23"/>
            <p:cNvSpPr/>
            <p:nvPr/>
          </p:nvSpPr>
          <p:spPr bwMode="ltGray">
            <a:xfrm>
              <a:off x="7064243" y="1296831"/>
              <a:ext cx="371294" cy="375283"/>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25" name="Rectangle 24"/>
            <p:cNvSpPr/>
            <p:nvPr/>
          </p:nvSpPr>
          <p:spPr bwMode="ltGray">
            <a:xfrm>
              <a:off x="7342753" y="1296831"/>
              <a:ext cx="92783" cy="375283"/>
            </a:xfrm>
            <a:prstGeom prst="rect">
              <a:avLst/>
            </a:prstGeom>
            <a:solidFill>
              <a:srgbClr val="E0871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26" name="Rectangle 25"/>
            <p:cNvSpPr/>
            <p:nvPr/>
          </p:nvSpPr>
          <p:spPr bwMode="ltGray">
            <a:xfrm>
              <a:off x="6579483" y="1913285"/>
              <a:ext cx="355684" cy="359506"/>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27" name="Rectangle 26"/>
            <p:cNvSpPr/>
            <p:nvPr/>
          </p:nvSpPr>
          <p:spPr bwMode="ltGray">
            <a:xfrm>
              <a:off x="6727716" y="1913285"/>
              <a:ext cx="207451" cy="209680"/>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28" name="Rectangle 27"/>
            <p:cNvSpPr/>
            <p:nvPr/>
          </p:nvSpPr>
          <p:spPr bwMode="ltGray">
            <a:xfrm>
              <a:off x="4700590" y="1307021"/>
              <a:ext cx="778219" cy="785813"/>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29" name="Rectangle 28"/>
            <p:cNvSpPr/>
            <p:nvPr/>
          </p:nvSpPr>
          <p:spPr bwMode="ltGray">
            <a:xfrm>
              <a:off x="4124326" y="1897572"/>
              <a:ext cx="763934" cy="771388"/>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30" name="Rectangle 29"/>
            <p:cNvSpPr/>
            <p:nvPr/>
          </p:nvSpPr>
          <p:spPr bwMode="ltGray">
            <a:xfrm>
              <a:off x="3206751" y="1535622"/>
              <a:ext cx="763934" cy="771388"/>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31" name="Rectangle 30"/>
            <p:cNvSpPr/>
            <p:nvPr/>
          </p:nvSpPr>
          <p:spPr bwMode="ltGray">
            <a:xfrm>
              <a:off x="785069" y="2029017"/>
              <a:ext cx="508907" cy="513873"/>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32" name="Rectangle 31"/>
            <p:cNvSpPr/>
            <p:nvPr/>
          </p:nvSpPr>
          <p:spPr bwMode="ltGray">
            <a:xfrm>
              <a:off x="5279710" y="982650"/>
              <a:ext cx="818771" cy="826761"/>
            </a:xfrm>
            <a:prstGeom prst="rect">
              <a:avLst/>
            </a:prstGeom>
            <a:solidFill>
              <a:srgbClr val="F7F7F7"/>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33" name="Rectangle 43"/>
            <p:cNvSpPr/>
            <p:nvPr/>
          </p:nvSpPr>
          <p:spPr bwMode="ltGray">
            <a:xfrm>
              <a:off x="5279710" y="1307021"/>
              <a:ext cx="199099" cy="502390"/>
            </a:xfrm>
            <a:custGeom>
              <a:avLst/>
              <a:gdLst/>
              <a:ahLst/>
              <a:cxnLst/>
              <a:rect l="l" t="t" r="r" b="b"/>
              <a:pathLst>
                <a:path w="199099" h="502390">
                  <a:moveTo>
                    <a:pt x="0" y="0"/>
                  </a:moveTo>
                  <a:lnTo>
                    <a:pt x="199099" y="0"/>
                  </a:lnTo>
                  <a:lnTo>
                    <a:pt x="199099" y="502390"/>
                  </a:lnTo>
                  <a:lnTo>
                    <a:pt x="0" y="502390"/>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34" name="Rectangle 33"/>
            <p:cNvSpPr/>
            <p:nvPr/>
          </p:nvSpPr>
          <p:spPr bwMode="ltGray">
            <a:xfrm>
              <a:off x="5607932" y="833457"/>
              <a:ext cx="310267" cy="313601"/>
            </a:xfrm>
            <a:prstGeom prst="rect">
              <a:avLst/>
            </a:prstGeom>
            <a:solidFill>
              <a:srgbClr val="E7E7E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35" name="Rectangle 46"/>
            <p:cNvSpPr/>
            <p:nvPr/>
          </p:nvSpPr>
          <p:spPr bwMode="ltGray">
            <a:xfrm>
              <a:off x="5607932" y="982650"/>
              <a:ext cx="310267" cy="164408"/>
            </a:xfrm>
            <a:custGeom>
              <a:avLst/>
              <a:gdLst/>
              <a:ahLst/>
              <a:cxnLst/>
              <a:rect l="l" t="t" r="r" b="b"/>
              <a:pathLst>
                <a:path w="310267" h="164408">
                  <a:moveTo>
                    <a:pt x="0" y="0"/>
                  </a:moveTo>
                  <a:lnTo>
                    <a:pt x="310267" y="0"/>
                  </a:lnTo>
                  <a:lnTo>
                    <a:pt x="310267" y="164408"/>
                  </a:lnTo>
                  <a:lnTo>
                    <a:pt x="0" y="164408"/>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36" name="Rectangle 35"/>
            <p:cNvSpPr/>
            <p:nvPr/>
          </p:nvSpPr>
          <p:spPr bwMode="ltGray">
            <a:xfrm>
              <a:off x="5814966" y="1071851"/>
              <a:ext cx="405874" cy="410235"/>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37" name="Rectangle 46"/>
            <p:cNvSpPr/>
            <p:nvPr/>
          </p:nvSpPr>
          <p:spPr bwMode="ltGray">
            <a:xfrm>
              <a:off x="5814966" y="1071851"/>
              <a:ext cx="103233" cy="75207"/>
            </a:xfrm>
            <a:custGeom>
              <a:avLst/>
              <a:gdLst/>
              <a:ahLst/>
              <a:cxnLst/>
              <a:rect l="l" t="t" r="r" b="b"/>
              <a:pathLst>
                <a:path w="103233" h="75207">
                  <a:moveTo>
                    <a:pt x="0" y="0"/>
                  </a:moveTo>
                  <a:lnTo>
                    <a:pt x="103233" y="0"/>
                  </a:lnTo>
                  <a:lnTo>
                    <a:pt x="103233" y="75207"/>
                  </a:lnTo>
                  <a:lnTo>
                    <a:pt x="0" y="75207"/>
                  </a:lnTo>
                  <a:close/>
                </a:path>
              </a:pathLst>
            </a:custGeom>
            <a:solidFill>
              <a:srgbClr val="BEC0C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38" name="Rectangle 53"/>
            <p:cNvSpPr/>
            <p:nvPr/>
          </p:nvSpPr>
          <p:spPr bwMode="ltGray">
            <a:xfrm>
              <a:off x="4700590" y="1897572"/>
              <a:ext cx="187670" cy="195262"/>
            </a:xfrm>
            <a:custGeom>
              <a:avLst/>
              <a:gdLst/>
              <a:ahLst/>
              <a:cxnLst/>
              <a:rect l="l" t="t" r="r" b="b"/>
              <a:pathLst>
                <a:path w="187670" h="195262">
                  <a:moveTo>
                    <a:pt x="0" y="0"/>
                  </a:moveTo>
                  <a:lnTo>
                    <a:pt x="187670" y="0"/>
                  </a:lnTo>
                  <a:lnTo>
                    <a:pt x="187670" y="195262"/>
                  </a:lnTo>
                  <a:lnTo>
                    <a:pt x="0" y="195262"/>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39" name="Rectangle 38"/>
            <p:cNvSpPr/>
            <p:nvPr/>
          </p:nvSpPr>
          <p:spPr bwMode="ltGray">
            <a:xfrm>
              <a:off x="4214766" y="2200326"/>
              <a:ext cx="376284" cy="380327"/>
            </a:xfrm>
            <a:prstGeom prst="rect">
              <a:avLst/>
            </a:prstGeom>
            <a:solidFill>
              <a:srgbClr val="C0C1C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40" name="Rectangle 39"/>
            <p:cNvSpPr/>
            <p:nvPr/>
          </p:nvSpPr>
          <p:spPr bwMode="ltGray">
            <a:xfrm>
              <a:off x="3776616" y="2783396"/>
              <a:ext cx="237607" cy="240160"/>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41" name="Rectangle 40"/>
            <p:cNvSpPr/>
            <p:nvPr/>
          </p:nvSpPr>
          <p:spPr bwMode="ltGray">
            <a:xfrm>
              <a:off x="2927048" y="2101537"/>
              <a:ext cx="608677" cy="608677"/>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42" name="Rectangle 41"/>
            <p:cNvSpPr/>
            <p:nvPr/>
          </p:nvSpPr>
          <p:spPr bwMode="ltGray">
            <a:xfrm>
              <a:off x="2515005" y="2019492"/>
              <a:ext cx="782577" cy="790214"/>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43" name="Rectangle 42"/>
            <p:cNvSpPr/>
            <p:nvPr/>
          </p:nvSpPr>
          <p:spPr bwMode="ltGray">
            <a:xfrm>
              <a:off x="2927049" y="2101537"/>
              <a:ext cx="370533" cy="608677"/>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44" name="Rectangle 23"/>
            <p:cNvSpPr/>
            <p:nvPr/>
          </p:nvSpPr>
          <p:spPr bwMode="ltGray">
            <a:xfrm>
              <a:off x="3206660" y="2019492"/>
              <a:ext cx="90922" cy="287157"/>
            </a:xfrm>
            <a:custGeom>
              <a:avLst/>
              <a:gdLst/>
              <a:ahLst/>
              <a:cxnLst/>
              <a:rect l="l" t="t" r="r" b="b"/>
              <a:pathLst>
                <a:path w="135715" h="428625">
                  <a:moveTo>
                    <a:pt x="0" y="0"/>
                  </a:moveTo>
                  <a:lnTo>
                    <a:pt x="135715" y="0"/>
                  </a:lnTo>
                  <a:lnTo>
                    <a:pt x="135715" y="428625"/>
                  </a:lnTo>
                  <a:lnTo>
                    <a:pt x="0" y="42862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45" name="Rectangle 44"/>
            <p:cNvSpPr/>
            <p:nvPr/>
          </p:nvSpPr>
          <p:spPr bwMode="ltGray">
            <a:xfrm>
              <a:off x="3206660" y="2101537"/>
              <a:ext cx="329065" cy="205112"/>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46" name="Rectangle 45"/>
            <p:cNvSpPr/>
            <p:nvPr/>
          </p:nvSpPr>
          <p:spPr bwMode="ltGray">
            <a:xfrm>
              <a:off x="2740461" y="2256238"/>
              <a:ext cx="248748" cy="251421"/>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47" name="Rectangle 46"/>
            <p:cNvSpPr/>
            <p:nvPr/>
          </p:nvSpPr>
          <p:spPr bwMode="ltGray">
            <a:xfrm>
              <a:off x="2927048" y="2256238"/>
              <a:ext cx="62160" cy="251421"/>
            </a:xfrm>
            <a:prstGeom prst="rect">
              <a:avLst/>
            </a:prstGeom>
            <a:solidFill>
              <a:srgbClr val="E0871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48" name="Rectangle 47"/>
            <p:cNvSpPr/>
            <p:nvPr/>
          </p:nvSpPr>
          <p:spPr bwMode="ltGray">
            <a:xfrm>
              <a:off x="2415696" y="2669231"/>
              <a:ext cx="238290" cy="240851"/>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49" name="Rectangle 48"/>
            <p:cNvSpPr/>
            <p:nvPr/>
          </p:nvSpPr>
          <p:spPr bwMode="ltGray">
            <a:xfrm>
              <a:off x="2515005" y="2669231"/>
              <a:ext cx="138982" cy="140475"/>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50" name="Rectangle 49"/>
            <p:cNvSpPr/>
            <p:nvPr/>
          </p:nvSpPr>
          <p:spPr bwMode="ltGray">
            <a:xfrm>
              <a:off x="3206661" y="2101537"/>
              <a:ext cx="90922" cy="205112"/>
            </a:xfrm>
            <a:prstGeom prst="rect">
              <a:avLst/>
            </a:prstGeom>
            <a:solidFill>
              <a:srgbClr val="D29C2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51" name="Rectangle 50"/>
            <p:cNvSpPr/>
            <p:nvPr/>
          </p:nvSpPr>
          <p:spPr bwMode="ltGray">
            <a:xfrm>
              <a:off x="1158559" y="2250875"/>
              <a:ext cx="527374" cy="532521"/>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52" name="Rectangle 51"/>
            <p:cNvSpPr/>
            <p:nvPr/>
          </p:nvSpPr>
          <p:spPr bwMode="ltGray">
            <a:xfrm>
              <a:off x="1551010" y="2031059"/>
              <a:ext cx="554855" cy="560270"/>
            </a:xfrm>
            <a:prstGeom prst="rect">
              <a:avLst/>
            </a:prstGeom>
            <a:solidFill>
              <a:srgbClr val="F7F7F7"/>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53" name="Rectangle 43"/>
            <p:cNvSpPr/>
            <p:nvPr/>
          </p:nvSpPr>
          <p:spPr bwMode="ltGray">
            <a:xfrm>
              <a:off x="1551010" y="2250875"/>
              <a:ext cx="134923" cy="340454"/>
            </a:xfrm>
            <a:custGeom>
              <a:avLst/>
              <a:gdLst/>
              <a:ahLst/>
              <a:cxnLst/>
              <a:rect l="l" t="t" r="r" b="b"/>
              <a:pathLst>
                <a:path w="199099" h="502390">
                  <a:moveTo>
                    <a:pt x="0" y="0"/>
                  </a:moveTo>
                  <a:lnTo>
                    <a:pt x="199099" y="0"/>
                  </a:lnTo>
                  <a:lnTo>
                    <a:pt x="199099" y="502390"/>
                  </a:lnTo>
                  <a:lnTo>
                    <a:pt x="0" y="502390"/>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54" name="Rectangle 53"/>
            <p:cNvSpPr/>
            <p:nvPr/>
          </p:nvSpPr>
          <p:spPr bwMode="ltGray">
            <a:xfrm>
              <a:off x="1773436" y="1929956"/>
              <a:ext cx="210258" cy="212517"/>
            </a:xfrm>
            <a:prstGeom prst="rect">
              <a:avLst/>
            </a:prstGeom>
            <a:solidFill>
              <a:srgbClr val="E7E7E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55" name="Rectangle 46"/>
            <p:cNvSpPr/>
            <p:nvPr/>
          </p:nvSpPr>
          <p:spPr bwMode="ltGray">
            <a:xfrm>
              <a:off x="1773436" y="2031059"/>
              <a:ext cx="210258" cy="111414"/>
            </a:xfrm>
            <a:custGeom>
              <a:avLst/>
              <a:gdLst/>
              <a:ahLst/>
              <a:cxnLst/>
              <a:rect l="l" t="t" r="r" b="b"/>
              <a:pathLst>
                <a:path w="310267" h="164408">
                  <a:moveTo>
                    <a:pt x="0" y="0"/>
                  </a:moveTo>
                  <a:lnTo>
                    <a:pt x="310267" y="0"/>
                  </a:lnTo>
                  <a:lnTo>
                    <a:pt x="310267" y="164408"/>
                  </a:lnTo>
                  <a:lnTo>
                    <a:pt x="0" y="164408"/>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56" name="Rectangle 55"/>
            <p:cNvSpPr/>
            <p:nvPr/>
          </p:nvSpPr>
          <p:spPr bwMode="ltGray">
            <a:xfrm>
              <a:off x="1913736" y="2091508"/>
              <a:ext cx="275048" cy="278003"/>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57" name="Rectangle 46"/>
            <p:cNvSpPr/>
            <p:nvPr/>
          </p:nvSpPr>
          <p:spPr bwMode="ltGray">
            <a:xfrm>
              <a:off x="1913736" y="2091508"/>
              <a:ext cx="69958" cy="50965"/>
            </a:xfrm>
            <a:custGeom>
              <a:avLst/>
              <a:gdLst/>
              <a:ahLst/>
              <a:cxnLst/>
              <a:rect l="l" t="t" r="r" b="b"/>
              <a:pathLst>
                <a:path w="103233" h="75207">
                  <a:moveTo>
                    <a:pt x="0" y="0"/>
                  </a:moveTo>
                  <a:lnTo>
                    <a:pt x="103233" y="0"/>
                  </a:lnTo>
                  <a:lnTo>
                    <a:pt x="103233" y="75207"/>
                  </a:lnTo>
                  <a:lnTo>
                    <a:pt x="0" y="75207"/>
                  </a:lnTo>
                  <a:close/>
                </a:path>
              </a:pathLst>
            </a:custGeom>
            <a:solidFill>
              <a:srgbClr val="BEC0C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58" name="Rectangle 74"/>
            <p:cNvSpPr/>
            <p:nvPr/>
          </p:nvSpPr>
          <p:spPr bwMode="ltGray">
            <a:xfrm>
              <a:off x="1158559" y="2250875"/>
              <a:ext cx="135417" cy="292015"/>
            </a:xfrm>
            <a:custGeom>
              <a:avLst/>
              <a:gdLst/>
              <a:ahLst/>
              <a:cxnLst/>
              <a:rect l="l" t="t" r="r" b="b"/>
              <a:pathLst>
                <a:path w="135417" h="292015">
                  <a:moveTo>
                    <a:pt x="0" y="0"/>
                  </a:moveTo>
                  <a:lnTo>
                    <a:pt x="135417" y="0"/>
                  </a:lnTo>
                  <a:lnTo>
                    <a:pt x="135417" y="292015"/>
                  </a:lnTo>
                  <a:lnTo>
                    <a:pt x="0" y="29201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59" name="Rectangle 58"/>
            <p:cNvSpPr/>
            <p:nvPr/>
          </p:nvSpPr>
          <p:spPr bwMode="ltGray">
            <a:xfrm>
              <a:off x="835434" y="2213106"/>
              <a:ext cx="234241" cy="236758"/>
            </a:xfrm>
            <a:prstGeom prst="rect">
              <a:avLst/>
            </a:prstGeom>
            <a:solidFill>
              <a:srgbClr val="C0C1C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0" name="Rectangle 59"/>
            <p:cNvSpPr/>
            <p:nvPr/>
          </p:nvSpPr>
          <p:spPr bwMode="ltGray">
            <a:xfrm>
              <a:off x="610410" y="2761214"/>
              <a:ext cx="158015" cy="159713"/>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sp>
        <p:nvSpPr>
          <p:cNvPr id="8" name="Footer Placeholder 7"/>
          <p:cNvSpPr>
            <a:spLocks noGrp="1"/>
          </p:cNvSpPr>
          <p:nvPr>
            <p:ph type="ftr" sz="quarter" idx="11"/>
          </p:nvPr>
        </p:nvSpPr>
        <p:spPr>
          <a:xfrm>
            <a:off x="5994755" y="6263703"/>
            <a:ext cx="2148499" cy="287080"/>
          </a:xfrm>
          <a:prstGeom prst="rect">
            <a:avLst/>
          </a:prstGeom>
        </p:spPr>
        <p:txBody>
          <a:bodyPr/>
          <a:lstStyle>
            <a:lvl1pPr>
              <a:defRPr sz="900"/>
            </a:lvl1pPr>
          </a:lstStyle>
          <a:p>
            <a:r>
              <a:rPr lang="en-GB" smtClean="0"/>
              <a:t>Copyright © 2014 Symantec Corporation</a:t>
            </a:r>
            <a:endParaRPr lang="en-GB" dirty="0"/>
          </a:p>
        </p:txBody>
      </p:sp>
      <p:sp>
        <p:nvSpPr>
          <p:cNvPr id="9" name="Slide Number Placeholder 8"/>
          <p:cNvSpPr>
            <a:spLocks noGrp="1"/>
          </p:cNvSpPr>
          <p:nvPr>
            <p:ph type="sldNum" sz="quarter" idx="12"/>
          </p:nvPr>
        </p:nvSpPr>
        <p:spPr>
          <a:xfrm>
            <a:off x="8292954" y="6329172"/>
            <a:ext cx="393846" cy="182880"/>
          </a:xfrm>
          <a:prstGeom prst="rect">
            <a:avLst/>
          </a:prstGeom>
        </p:spPr>
        <p:txBody>
          <a:bodyPr/>
          <a:lstStyle>
            <a:lvl1pPr algn="r">
              <a:defRPr>
                <a:solidFill>
                  <a:schemeClr val="tx1">
                    <a:lumMod val="60000"/>
                    <a:lumOff val="40000"/>
                  </a:schemeClr>
                </a:solidFill>
              </a:defRPr>
            </a:lvl1pPr>
          </a:lstStyle>
          <a:p>
            <a:fld id="{C51EAA63-D034-42AE-91FA-B13B9518C7BE}" type="slidenum">
              <a:rPr/>
              <a:pPr/>
              <a:t>‹#›</a:t>
            </a:fld>
            <a:endParaRPr/>
          </a:p>
        </p:txBody>
      </p:sp>
      <p:grpSp>
        <p:nvGrpSpPr>
          <p:cNvPr id="61" name="Frame"/>
          <p:cNvGrpSpPr/>
          <p:nvPr/>
        </p:nvGrpSpPr>
        <p:grpSpPr bwMode="invGray">
          <a:xfrm>
            <a:off x="0" y="0"/>
            <a:ext cx="9144000" cy="6858000"/>
            <a:chOff x="0" y="0"/>
            <a:chExt cx="9144000" cy="6858000"/>
          </a:xfrm>
        </p:grpSpPr>
        <p:sp>
          <p:nvSpPr>
            <p:cNvPr id="62" name="Rectangle 61"/>
            <p:cNvSpPr/>
            <p:nvPr/>
          </p:nvSpPr>
          <p:spPr bwMode="invGray">
            <a:xfrm>
              <a:off x="0" y="0"/>
              <a:ext cx="196850" cy="6858000"/>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3" name="Rectangle 62"/>
            <p:cNvSpPr/>
            <p:nvPr/>
          </p:nvSpPr>
          <p:spPr bwMode="invGray">
            <a:xfrm>
              <a:off x="8947150" y="0"/>
              <a:ext cx="196850" cy="6858000"/>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4" name="Rectangle 63"/>
            <p:cNvSpPr/>
            <p:nvPr/>
          </p:nvSpPr>
          <p:spPr bwMode="invGray">
            <a:xfrm>
              <a:off x="0" y="0"/>
              <a:ext cx="9144000" cy="201168"/>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5" name="Rectangle 64"/>
            <p:cNvSpPr/>
            <p:nvPr/>
          </p:nvSpPr>
          <p:spPr bwMode="invGray">
            <a:xfrm>
              <a:off x="0" y="6656832"/>
              <a:ext cx="9144000" cy="201168"/>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sp>
        <p:nvSpPr>
          <p:cNvPr id="70" name="TextBox 69"/>
          <p:cNvSpPr txBox="1"/>
          <p:nvPr/>
        </p:nvSpPr>
        <p:spPr>
          <a:xfrm>
            <a:off x="1306199" y="4027226"/>
            <a:ext cx="883806" cy="1304925"/>
          </a:xfrm>
          <a:prstGeom prst="rect">
            <a:avLst/>
          </a:prstGeom>
          <a:noFill/>
        </p:spPr>
        <p:txBody>
          <a:bodyPr wrap="square" lIns="0" tIns="0" rIns="0" bIns="0" rtlCol="0">
            <a:noAutofit/>
          </a:bodyPr>
          <a:lstStyle/>
          <a:p>
            <a:pPr algn="ctr">
              <a:lnSpc>
                <a:spcPct val="90000"/>
              </a:lnSpc>
            </a:pPr>
            <a:endParaRPr sz="6600" b="0" dirty="0">
              <a:solidFill>
                <a:schemeClr val="bg2"/>
              </a:solidFill>
            </a:endParaRPr>
          </a:p>
        </p:txBody>
      </p:sp>
      <p:sp>
        <p:nvSpPr>
          <p:cNvPr id="71" name="TextBox 70"/>
          <p:cNvSpPr txBox="1"/>
          <p:nvPr/>
        </p:nvSpPr>
        <p:spPr>
          <a:xfrm>
            <a:off x="845046" y="4313602"/>
            <a:ext cx="2024551" cy="1018550"/>
          </a:xfrm>
          <a:prstGeom prst="rect">
            <a:avLst/>
          </a:prstGeom>
          <a:noFill/>
        </p:spPr>
        <p:txBody>
          <a:bodyPr wrap="square" lIns="0" tIns="0" rIns="0" bIns="0" rtlCol="0">
            <a:noAutofit/>
          </a:bodyPr>
          <a:lstStyle/>
          <a:p>
            <a:pPr marL="0" marR="0" indent="0" algn="l" defTabSz="457200" rtl="0" eaLnBrk="1" fontAlgn="auto" latinLnBrk="0" hangingPunct="1">
              <a:lnSpc>
                <a:spcPct val="90000"/>
              </a:lnSpc>
              <a:spcBef>
                <a:spcPts val="0"/>
              </a:spcBef>
              <a:spcAft>
                <a:spcPts val="0"/>
              </a:spcAft>
              <a:buClrTx/>
              <a:buSzTx/>
              <a:buFontTx/>
              <a:buNone/>
              <a:tabLst/>
              <a:defRPr/>
            </a:pPr>
            <a:r>
              <a:rPr sz="7200" b="1" dirty="0" smtClean="0">
                <a:solidFill>
                  <a:srgbClr val="FFC000"/>
                </a:solidFill>
              </a:rPr>
              <a:t>Q</a:t>
            </a:r>
            <a:r>
              <a:rPr lang="en-GB" sz="7200" b="1" dirty="0" smtClean="0">
                <a:solidFill>
                  <a:schemeClr val="bg1">
                    <a:lumMod val="65000"/>
                  </a:schemeClr>
                </a:solidFill>
              </a:rPr>
              <a:t>&amp;</a:t>
            </a:r>
            <a:r>
              <a:rPr lang="en-GB" sz="7200" b="1" dirty="0" smtClean="0">
                <a:solidFill>
                  <a:srgbClr val="FFC000"/>
                </a:solidFill>
              </a:rPr>
              <a:t>A</a:t>
            </a:r>
          </a:p>
          <a:p>
            <a:pPr marL="0" marR="0" indent="0" algn="l" defTabSz="457200" rtl="0" eaLnBrk="1" fontAlgn="auto" latinLnBrk="0" hangingPunct="1">
              <a:lnSpc>
                <a:spcPct val="90000"/>
              </a:lnSpc>
              <a:spcBef>
                <a:spcPts val="0"/>
              </a:spcBef>
              <a:spcAft>
                <a:spcPts val="0"/>
              </a:spcAft>
              <a:buClrTx/>
              <a:buSzTx/>
              <a:buFontTx/>
              <a:buNone/>
              <a:tabLst/>
              <a:defRPr/>
            </a:pPr>
            <a:endParaRPr lang="en-GB" sz="7200" b="0" dirty="0" smtClean="0">
              <a:solidFill>
                <a:schemeClr val="bg2"/>
              </a:solidFill>
            </a:endParaRPr>
          </a:p>
          <a:p>
            <a:pPr>
              <a:lnSpc>
                <a:spcPct val="90000"/>
              </a:lnSpc>
            </a:pPr>
            <a:endParaRPr sz="7200" b="1" dirty="0"/>
          </a:p>
        </p:txBody>
      </p:sp>
      <p:pic>
        <p:nvPicPr>
          <p:cNvPr id="66" name="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3082" y="713240"/>
            <a:ext cx="1332617" cy="351614"/>
          </a:xfrm>
          <a:prstGeom prst="rect">
            <a:avLst/>
          </a:prstGeom>
        </p:spPr>
      </p:pic>
      <p:pic>
        <p:nvPicPr>
          <p:cNvPr id="67" name="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8163" y="6242204"/>
            <a:ext cx="1119014" cy="295254"/>
          </a:xfrm>
          <a:prstGeom prst="rect">
            <a:avLst/>
          </a:prstGeom>
        </p:spPr>
      </p:pic>
    </p:spTree>
    <p:extLst>
      <p:ext uri="{BB962C8B-B14F-4D97-AF65-F5344CB8AC3E}">
        <p14:creationId xmlns:p14="http://schemas.microsoft.com/office/powerpoint/2010/main" val="3975092786"/>
      </p:ext>
    </p:extLst>
  </p:cSld>
  <p:clrMapOvr>
    <a:masterClrMapping/>
  </p:clrMapOvr>
  <p:transition spd="slow">
    <p:cove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cSld name="Thank You External">
    <p:spTree>
      <p:nvGrpSpPr>
        <p:cNvPr id="1" name=""/>
        <p:cNvGrpSpPr/>
        <p:nvPr/>
      </p:nvGrpSpPr>
      <p:grpSpPr>
        <a:xfrm>
          <a:off x="0" y="0"/>
          <a:ext cx="0" cy="0"/>
          <a:chOff x="0" y="0"/>
          <a:chExt cx="0" cy="0"/>
        </a:xfrm>
      </p:grpSpPr>
      <p:grpSp>
        <p:nvGrpSpPr>
          <p:cNvPr id="74" name="Group 73"/>
          <p:cNvGrpSpPr/>
          <p:nvPr userDrawn="1"/>
        </p:nvGrpSpPr>
        <p:grpSpPr bwMode="ltGray">
          <a:xfrm>
            <a:off x="615172" y="178278"/>
            <a:ext cx="8331967" cy="2845277"/>
            <a:chOff x="610410" y="178278"/>
            <a:chExt cx="8331967" cy="2845278"/>
          </a:xfrm>
        </p:grpSpPr>
        <p:sp>
          <p:nvSpPr>
            <p:cNvPr id="75" name="Rectangle 74"/>
            <p:cNvSpPr/>
            <p:nvPr/>
          </p:nvSpPr>
          <p:spPr bwMode="ltGray">
            <a:xfrm>
              <a:off x="7760115" y="178278"/>
              <a:ext cx="1182262" cy="1193799"/>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76" name="Rectangle 75"/>
            <p:cNvSpPr/>
            <p:nvPr/>
          </p:nvSpPr>
          <p:spPr bwMode="ltGray">
            <a:xfrm>
              <a:off x="7342753" y="1065916"/>
              <a:ext cx="908541" cy="908541"/>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77" name="Rectangle 76"/>
            <p:cNvSpPr/>
            <p:nvPr/>
          </p:nvSpPr>
          <p:spPr bwMode="ltGray">
            <a:xfrm>
              <a:off x="6727716" y="943452"/>
              <a:ext cx="1168114" cy="1179513"/>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78" name="Rectangle 77"/>
            <p:cNvSpPr/>
            <p:nvPr/>
          </p:nvSpPr>
          <p:spPr bwMode="ltGray">
            <a:xfrm>
              <a:off x="7342754" y="1065916"/>
              <a:ext cx="553076" cy="908541"/>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79" name="Rectangle 23"/>
            <p:cNvSpPr/>
            <p:nvPr/>
          </p:nvSpPr>
          <p:spPr bwMode="ltGray">
            <a:xfrm>
              <a:off x="7760115" y="943452"/>
              <a:ext cx="135715" cy="428625"/>
            </a:xfrm>
            <a:custGeom>
              <a:avLst/>
              <a:gdLst/>
              <a:ahLst/>
              <a:cxnLst/>
              <a:rect l="l" t="t" r="r" b="b"/>
              <a:pathLst>
                <a:path w="135715" h="428625">
                  <a:moveTo>
                    <a:pt x="0" y="0"/>
                  </a:moveTo>
                  <a:lnTo>
                    <a:pt x="135715" y="0"/>
                  </a:lnTo>
                  <a:lnTo>
                    <a:pt x="135715" y="428625"/>
                  </a:lnTo>
                  <a:lnTo>
                    <a:pt x="0" y="42862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80" name="Rectangle 79"/>
            <p:cNvSpPr/>
            <p:nvPr/>
          </p:nvSpPr>
          <p:spPr bwMode="ltGray">
            <a:xfrm>
              <a:off x="7760115" y="1065916"/>
              <a:ext cx="491179" cy="306161"/>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81" name="Rectangle 80"/>
            <p:cNvSpPr/>
            <p:nvPr/>
          </p:nvSpPr>
          <p:spPr bwMode="ltGray">
            <a:xfrm>
              <a:off x="7760115" y="1065916"/>
              <a:ext cx="135716" cy="306161"/>
            </a:xfrm>
            <a:prstGeom prst="rect">
              <a:avLst/>
            </a:prstGeom>
            <a:solidFill>
              <a:srgbClr val="D29C2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82" name="Rectangle 81"/>
            <p:cNvSpPr/>
            <p:nvPr/>
          </p:nvSpPr>
          <p:spPr bwMode="ltGray">
            <a:xfrm>
              <a:off x="7064243" y="1296831"/>
              <a:ext cx="371294" cy="375283"/>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83" name="Rectangle 82"/>
            <p:cNvSpPr/>
            <p:nvPr/>
          </p:nvSpPr>
          <p:spPr bwMode="ltGray">
            <a:xfrm>
              <a:off x="7342753" y="1296831"/>
              <a:ext cx="92783" cy="375283"/>
            </a:xfrm>
            <a:prstGeom prst="rect">
              <a:avLst/>
            </a:prstGeom>
            <a:solidFill>
              <a:srgbClr val="E0871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84" name="Rectangle 83"/>
            <p:cNvSpPr/>
            <p:nvPr/>
          </p:nvSpPr>
          <p:spPr bwMode="ltGray">
            <a:xfrm>
              <a:off x="6579483" y="1913285"/>
              <a:ext cx="355684" cy="359506"/>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85" name="Rectangle 84"/>
            <p:cNvSpPr/>
            <p:nvPr/>
          </p:nvSpPr>
          <p:spPr bwMode="ltGray">
            <a:xfrm>
              <a:off x="6727716" y="1913285"/>
              <a:ext cx="207451" cy="209680"/>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86" name="Rectangle 85"/>
            <p:cNvSpPr/>
            <p:nvPr/>
          </p:nvSpPr>
          <p:spPr bwMode="ltGray">
            <a:xfrm>
              <a:off x="4700590" y="1307021"/>
              <a:ext cx="778219" cy="785813"/>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87" name="Rectangle 86"/>
            <p:cNvSpPr/>
            <p:nvPr/>
          </p:nvSpPr>
          <p:spPr bwMode="ltGray">
            <a:xfrm>
              <a:off x="4124326" y="1897572"/>
              <a:ext cx="763934" cy="771388"/>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88" name="Rectangle 87"/>
            <p:cNvSpPr/>
            <p:nvPr/>
          </p:nvSpPr>
          <p:spPr bwMode="ltGray">
            <a:xfrm>
              <a:off x="3206751" y="1535622"/>
              <a:ext cx="763934" cy="771388"/>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89" name="Rectangle 88"/>
            <p:cNvSpPr/>
            <p:nvPr/>
          </p:nvSpPr>
          <p:spPr bwMode="ltGray">
            <a:xfrm>
              <a:off x="785069" y="2029017"/>
              <a:ext cx="508907" cy="513873"/>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90" name="Rectangle 89"/>
            <p:cNvSpPr/>
            <p:nvPr/>
          </p:nvSpPr>
          <p:spPr bwMode="ltGray">
            <a:xfrm>
              <a:off x="5279710" y="982650"/>
              <a:ext cx="818771" cy="826761"/>
            </a:xfrm>
            <a:prstGeom prst="rect">
              <a:avLst/>
            </a:prstGeom>
            <a:solidFill>
              <a:srgbClr val="F7F7F7"/>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91" name="Rectangle 43"/>
            <p:cNvSpPr/>
            <p:nvPr/>
          </p:nvSpPr>
          <p:spPr bwMode="ltGray">
            <a:xfrm>
              <a:off x="5279710" y="1307021"/>
              <a:ext cx="199099" cy="502390"/>
            </a:xfrm>
            <a:custGeom>
              <a:avLst/>
              <a:gdLst/>
              <a:ahLst/>
              <a:cxnLst/>
              <a:rect l="l" t="t" r="r" b="b"/>
              <a:pathLst>
                <a:path w="199099" h="502390">
                  <a:moveTo>
                    <a:pt x="0" y="0"/>
                  </a:moveTo>
                  <a:lnTo>
                    <a:pt x="199099" y="0"/>
                  </a:lnTo>
                  <a:lnTo>
                    <a:pt x="199099" y="502390"/>
                  </a:lnTo>
                  <a:lnTo>
                    <a:pt x="0" y="502390"/>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92" name="Rectangle 91"/>
            <p:cNvSpPr/>
            <p:nvPr/>
          </p:nvSpPr>
          <p:spPr bwMode="ltGray">
            <a:xfrm>
              <a:off x="5607932" y="833457"/>
              <a:ext cx="310267" cy="313601"/>
            </a:xfrm>
            <a:prstGeom prst="rect">
              <a:avLst/>
            </a:prstGeom>
            <a:solidFill>
              <a:srgbClr val="E7E7E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93" name="Rectangle 46"/>
            <p:cNvSpPr/>
            <p:nvPr/>
          </p:nvSpPr>
          <p:spPr bwMode="ltGray">
            <a:xfrm>
              <a:off x="5607932" y="982650"/>
              <a:ext cx="310267" cy="164408"/>
            </a:xfrm>
            <a:custGeom>
              <a:avLst/>
              <a:gdLst/>
              <a:ahLst/>
              <a:cxnLst/>
              <a:rect l="l" t="t" r="r" b="b"/>
              <a:pathLst>
                <a:path w="310267" h="164408">
                  <a:moveTo>
                    <a:pt x="0" y="0"/>
                  </a:moveTo>
                  <a:lnTo>
                    <a:pt x="310267" y="0"/>
                  </a:lnTo>
                  <a:lnTo>
                    <a:pt x="310267" y="164408"/>
                  </a:lnTo>
                  <a:lnTo>
                    <a:pt x="0" y="164408"/>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94" name="Rectangle 93"/>
            <p:cNvSpPr/>
            <p:nvPr/>
          </p:nvSpPr>
          <p:spPr bwMode="ltGray">
            <a:xfrm>
              <a:off x="5814966" y="1071851"/>
              <a:ext cx="405874" cy="410235"/>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95" name="Rectangle 46"/>
            <p:cNvSpPr/>
            <p:nvPr/>
          </p:nvSpPr>
          <p:spPr bwMode="ltGray">
            <a:xfrm>
              <a:off x="5814966" y="1071851"/>
              <a:ext cx="103233" cy="75207"/>
            </a:xfrm>
            <a:custGeom>
              <a:avLst/>
              <a:gdLst/>
              <a:ahLst/>
              <a:cxnLst/>
              <a:rect l="l" t="t" r="r" b="b"/>
              <a:pathLst>
                <a:path w="103233" h="75207">
                  <a:moveTo>
                    <a:pt x="0" y="0"/>
                  </a:moveTo>
                  <a:lnTo>
                    <a:pt x="103233" y="0"/>
                  </a:lnTo>
                  <a:lnTo>
                    <a:pt x="103233" y="75207"/>
                  </a:lnTo>
                  <a:lnTo>
                    <a:pt x="0" y="75207"/>
                  </a:lnTo>
                  <a:close/>
                </a:path>
              </a:pathLst>
            </a:custGeom>
            <a:solidFill>
              <a:srgbClr val="BEC0C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96" name="Rectangle 53"/>
            <p:cNvSpPr/>
            <p:nvPr/>
          </p:nvSpPr>
          <p:spPr bwMode="ltGray">
            <a:xfrm>
              <a:off x="4700590" y="1897572"/>
              <a:ext cx="187670" cy="195262"/>
            </a:xfrm>
            <a:custGeom>
              <a:avLst/>
              <a:gdLst/>
              <a:ahLst/>
              <a:cxnLst/>
              <a:rect l="l" t="t" r="r" b="b"/>
              <a:pathLst>
                <a:path w="187670" h="195262">
                  <a:moveTo>
                    <a:pt x="0" y="0"/>
                  </a:moveTo>
                  <a:lnTo>
                    <a:pt x="187670" y="0"/>
                  </a:lnTo>
                  <a:lnTo>
                    <a:pt x="187670" y="195262"/>
                  </a:lnTo>
                  <a:lnTo>
                    <a:pt x="0" y="195262"/>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97" name="Rectangle 96"/>
            <p:cNvSpPr/>
            <p:nvPr/>
          </p:nvSpPr>
          <p:spPr bwMode="ltGray">
            <a:xfrm>
              <a:off x="4214766" y="2200326"/>
              <a:ext cx="376284" cy="380327"/>
            </a:xfrm>
            <a:prstGeom prst="rect">
              <a:avLst/>
            </a:prstGeom>
            <a:solidFill>
              <a:srgbClr val="C0C1C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98" name="Rectangle 97"/>
            <p:cNvSpPr/>
            <p:nvPr/>
          </p:nvSpPr>
          <p:spPr bwMode="ltGray">
            <a:xfrm>
              <a:off x="3776616" y="2783396"/>
              <a:ext cx="237607" cy="240160"/>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99" name="Rectangle 98"/>
            <p:cNvSpPr/>
            <p:nvPr/>
          </p:nvSpPr>
          <p:spPr bwMode="ltGray">
            <a:xfrm>
              <a:off x="2927048" y="2101537"/>
              <a:ext cx="608677" cy="608677"/>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00" name="Rectangle 99"/>
            <p:cNvSpPr/>
            <p:nvPr/>
          </p:nvSpPr>
          <p:spPr bwMode="ltGray">
            <a:xfrm>
              <a:off x="2515005" y="2019492"/>
              <a:ext cx="782577" cy="790214"/>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01" name="Rectangle 100"/>
            <p:cNvSpPr/>
            <p:nvPr/>
          </p:nvSpPr>
          <p:spPr bwMode="ltGray">
            <a:xfrm>
              <a:off x="2927049" y="2101537"/>
              <a:ext cx="370533" cy="608677"/>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02" name="Rectangle 23"/>
            <p:cNvSpPr/>
            <p:nvPr/>
          </p:nvSpPr>
          <p:spPr bwMode="ltGray">
            <a:xfrm>
              <a:off x="3206660" y="2019492"/>
              <a:ext cx="90922" cy="287157"/>
            </a:xfrm>
            <a:custGeom>
              <a:avLst/>
              <a:gdLst/>
              <a:ahLst/>
              <a:cxnLst/>
              <a:rect l="l" t="t" r="r" b="b"/>
              <a:pathLst>
                <a:path w="135715" h="428625">
                  <a:moveTo>
                    <a:pt x="0" y="0"/>
                  </a:moveTo>
                  <a:lnTo>
                    <a:pt x="135715" y="0"/>
                  </a:lnTo>
                  <a:lnTo>
                    <a:pt x="135715" y="428625"/>
                  </a:lnTo>
                  <a:lnTo>
                    <a:pt x="0" y="42862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03" name="Rectangle 102"/>
            <p:cNvSpPr/>
            <p:nvPr/>
          </p:nvSpPr>
          <p:spPr bwMode="ltGray">
            <a:xfrm>
              <a:off x="3206660" y="2101537"/>
              <a:ext cx="329065" cy="205112"/>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04" name="Rectangle 103"/>
            <p:cNvSpPr/>
            <p:nvPr/>
          </p:nvSpPr>
          <p:spPr bwMode="ltGray">
            <a:xfrm>
              <a:off x="2740461" y="2256238"/>
              <a:ext cx="248748" cy="251421"/>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05" name="Rectangle 104"/>
            <p:cNvSpPr/>
            <p:nvPr/>
          </p:nvSpPr>
          <p:spPr bwMode="ltGray">
            <a:xfrm>
              <a:off x="2927048" y="2256238"/>
              <a:ext cx="62160" cy="251421"/>
            </a:xfrm>
            <a:prstGeom prst="rect">
              <a:avLst/>
            </a:prstGeom>
            <a:solidFill>
              <a:srgbClr val="E0871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06" name="Rectangle 105"/>
            <p:cNvSpPr/>
            <p:nvPr/>
          </p:nvSpPr>
          <p:spPr bwMode="ltGray">
            <a:xfrm>
              <a:off x="2415696" y="2669231"/>
              <a:ext cx="238290" cy="240851"/>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07" name="Rectangle 106"/>
            <p:cNvSpPr/>
            <p:nvPr/>
          </p:nvSpPr>
          <p:spPr bwMode="ltGray">
            <a:xfrm>
              <a:off x="2515005" y="2669231"/>
              <a:ext cx="138982" cy="140475"/>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08" name="Rectangle 107"/>
            <p:cNvSpPr/>
            <p:nvPr/>
          </p:nvSpPr>
          <p:spPr bwMode="ltGray">
            <a:xfrm>
              <a:off x="3206661" y="2101537"/>
              <a:ext cx="90922" cy="205112"/>
            </a:xfrm>
            <a:prstGeom prst="rect">
              <a:avLst/>
            </a:prstGeom>
            <a:solidFill>
              <a:srgbClr val="D29C2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09" name="Rectangle 108"/>
            <p:cNvSpPr/>
            <p:nvPr/>
          </p:nvSpPr>
          <p:spPr bwMode="ltGray">
            <a:xfrm>
              <a:off x="1158559" y="2250875"/>
              <a:ext cx="527374" cy="532521"/>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10" name="Rectangle 109"/>
            <p:cNvSpPr/>
            <p:nvPr/>
          </p:nvSpPr>
          <p:spPr bwMode="ltGray">
            <a:xfrm>
              <a:off x="1551010" y="2031059"/>
              <a:ext cx="554855" cy="560270"/>
            </a:xfrm>
            <a:prstGeom prst="rect">
              <a:avLst/>
            </a:prstGeom>
            <a:solidFill>
              <a:srgbClr val="F7F7F7"/>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11" name="Rectangle 43"/>
            <p:cNvSpPr/>
            <p:nvPr/>
          </p:nvSpPr>
          <p:spPr bwMode="ltGray">
            <a:xfrm>
              <a:off x="1551010" y="2250875"/>
              <a:ext cx="134923" cy="340454"/>
            </a:xfrm>
            <a:custGeom>
              <a:avLst/>
              <a:gdLst/>
              <a:ahLst/>
              <a:cxnLst/>
              <a:rect l="l" t="t" r="r" b="b"/>
              <a:pathLst>
                <a:path w="199099" h="502390">
                  <a:moveTo>
                    <a:pt x="0" y="0"/>
                  </a:moveTo>
                  <a:lnTo>
                    <a:pt x="199099" y="0"/>
                  </a:lnTo>
                  <a:lnTo>
                    <a:pt x="199099" y="502390"/>
                  </a:lnTo>
                  <a:lnTo>
                    <a:pt x="0" y="502390"/>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12" name="Rectangle 111"/>
            <p:cNvSpPr/>
            <p:nvPr/>
          </p:nvSpPr>
          <p:spPr bwMode="ltGray">
            <a:xfrm>
              <a:off x="1773436" y="1929956"/>
              <a:ext cx="210258" cy="212517"/>
            </a:xfrm>
            <a:prstGeom prst="rect">
              <a:avLst/>
            </a:prstGeom>
            <a:solidFill>
              <a:srgbClr val="E7E7E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13" name="Rectangle 46"/>
            <p:cNvSpPr/>
            <p:nvPr/>
          </p:nvSpPr>
          <p:spPr bwMode="ltGray">
            <a:xfrm>
              <a:off x="1773436" y="2031059"/>
              <a:ext cx="210258" cy="111414"/>
            </a:xfrm>
            <a:custGeom>
              <a:avLst/>
              <a:gdLst/>
              <a:ahLst/>
              <a:cxnLst/>
              <a:rect l="l" t="t" r="r" b="b"/>
              <a:pathLst>
                <a:path w="310267" h="164408">
                  <a:moveTo>
                    <a:pt x="0" y="0"/>
                  </a:moveTo>
                  <a:lnTo>
                    <a:pt x="310267" y="0"/>
                  </a:lnTo>
                  <a:lnTo>
                    <a:pt x="310267" y="164408"/>
                  </a:lnTo>
                  <a:lnTo>
                    <a:pt x="0" y="164408"/>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14" name="Rectangle 113"/>
            <p:cNvSpPr/>
            <p:nvPr/>
          </p:nvSpPr>
          <p:spPr bwMode="ltGray">
            <a:xfrm>
              <a:off x="1913736" y="2091508"/>
              <a:ext cx="275048" cy="278003"/>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15" name="Rectangle 46"/>
            <p:cNvSpPr/>
            <p:nvPr/>
          </p:nvSpPr>
          <p:spPr bwMode="ltGray">
            <a:xfrm>
              <a:off x="1913736" y="2091508"/>
              <a:ext cx="69958" cy="50965"/>
            </a:xfrm>
            <a:custGeom>
              <a:avLst/>
              <a:gdLst/>
              <a:ahLst/>
              <a:cxnLst/>
              <a:rect l="l" t="t" r="r" b="b"/>
              <a:pathLst>
                <a:path w="103233" h="75207">
                  <a:moveTo>
                    <a:pt x="0" y="0"/>
                  </a:moveTo>
                  <a:lnTo>
                    <a:pt x="103233" y="0"/>
                  </a:lnTo>
                  <a:lnTo>
                    <a:pt x="103233" y="75207"/>
                  </a:lnTo>
                  <a:lnTo>
                    <a:pt x="0" y="75207"/>
                  </a:lnTo>
                  <a:close/>
                </a:path>
              </a:pathLst>
            </a:custGeom>
            <a:solidFill>
              <a:srgbClr val="BEC0C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16" name="Rectangle 74"/>
            <p:cNvSpPr/>
            <p:nvPr/>
          </p:nvSpPr>
          <p:spPr bwMode="ltGray">
            <a:xfrm>
              <a:off x="1158559" y="2250875"/>
              <a:ext cx="135417" cy="292015"/>
            </a:xfrm>
            <a:custGeom>
              <a:avLst/>
              <a:gdLst/>
              <a:ahLst/>
              <a:cxnLst/>
              <a:rect l="l" t="t" r="r" b="b"/>
              <a:pathLst>
                <a:path w="135417" h="292015">
                  <a:moveTo>
                    <a:pt x="0" y="0"/>
                  </a:moveTo>
                  <a:lnTo>
                    <a:pt x="135417" y="0"/>
                  </a:lnTo>
                  <a:lnTo>
                    <a:pt x="135417" y="292015"/>
                  </a:lnTo>
                  <a:lnTo>
                    <a:pt x="0" y="29201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17" name="Rectangle 116"/>
            <p:cNvSpPr/>
            <p:nvPr/>
          </p:nvSpPr>
          <p:spPr bwMode="ltGray">
            <a:xfrm>
              <a:off x="835434" y="2213106"/>
              <a:ext cx="234241" cy="236758"/>
            </a:xfrm>
            <a:prstGeom prst="rect">
              <a:avLst/>
            </a:prstGeom>
            <a:solidFill>
              <a:srgbClr val="C0C1C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18" name="Rectangle 117"/>
            <p:cNvSpPr/>
            <p:nvPr/>
          </p:nvSpPr>
          <p:spPr bwMode="ltGray">
            <a:xfrm>
              <a:off x="610410" y="2761214"/>
              <a:ext cx="158015" cy="159713"/>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grpSp>
        <p:nvGrpSpPr>
          <p:cNvPr id="123" name="Frame"/>
          <p:cNvGrpSpPr/>
          <p:nvPr/>
        </p:nvGrpSpPr>
        <p:grpSpPr bwMode="invGray">
          <a:xfrm>
            <a:off x="0" y="0"/>
            <a:ext cx="9144000" cy="6858000"/>
            <a:chOff x="0" y="0"/>
            <a:chExt cx="9144000" cy="6858000"/>
          </a:xfrm>
        </p:grpSpPr>
        <p:sp>
          <p:nvSpPr>
            <p:cNvPr id="124" name="Rectangle 123"/>
            <p:cNvSpPr/>
            <p:nvPr/>
          </p:nvSpPr>
          <p:spPr bwMode="invGray">
            <a:xfrm>
              <a:off x="0" y="0"/>
              <a:ext cx="196850" cy="6858000"/>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25" name="Rectangle 124"/>
            <p:cNvSpPr/>
            <p:nvPr/>
          </p:nvSpPr>
          <p:spPr bwMode="invGray">
            <a:xfrm>
              <a:off x="8947150" y="0"/>
              <a:ext cx="196850" cy="6858000"/>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26" name="Rectangle 125"/>
            <p:cNvSpPr/>
            <p:nvPr/>
          </p:nvSpPr>
          <p:spPr bwMode="invGray">
            <a:xfrm>
              <a:off x="0" y="0"/>
              <a:ext cx="9144000" cy="201168"/>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27" name="Rectangle 126"/>
            <p:cNvSpPr/>
            <p:nvPr/>
          </p:nvSpPr>
          <p:spPr bwMode="invGray">
            <a:xfrm>
              <a:off x="0" y="6656832"/>
              <a:ext cx="9144000" cy="201168"/>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sp>
        <p:nvSpPr>
          <p:cNvPr id="4" name="TextBox 3"/>
          <p:cNvSpPr txBox="1"/>
          <p:nvPr/>
        </p:nvSpPr>
        <p:spPr>
          <a:xfrm>
            <a:off x="910670" y="3401683"/>
            <a:ext cx="3661330" cy="439312"/>
          </a:xfrm>
          <a:prstGeom prst="rect">
            <a:avLst/>
          </a:prstGeom>
          <a:noFill/>
        </p:spPr>
        <p:txBody>
          <a:bodyPr wrap="square" lIns="0" tIns="0" rIns="0" bIns="0" rtlCol="0">
            <a:noAutofit/>
          </a:bodyPr>
          <a:lstStyle/>
          <a:p>
            <a:pPr>
              <a:lnSpc>
                <a:spcPct val="90000"/>
              </a:lnSpc>
            </a:pPr>
            <a:r>
              <a:rPr sz="3200" b="1" dirty="0">
                <a:solidFill>
                  <a:schemeClr val="tx2">
                    <a:lumMod val="60000"/>
                    <a:lumOff val="40000"/>
                  </a:schemeClr>
                </a:solidFill>
              </a:rPr>
              <a:t>Thank you!</a:t>
            </a:r>
          </a:p>
        </p:txBody>
      </p:sp>
      <p:sp>
        <p:nvSpPr>
          <p:cNvPr id="2" name="Title 1"/>
          <p:cNvSpPr>
            <a:spLocks noGrp="1"/>
          </p:cNvSpPr>
          <p:nvPr>
            <p:ph type="ctrTitle" hasCustomPrompt="1"/>
          </p:nvPr>
        </p:nvSpPr>
        <p:spPr>
          <a:xfrm>
            <a:off x="914400" y="4464315"/>
            <a:ext cx="7315202" cy="403225"/>
          </a:xfrm>
        </p:spPr>
        <p:txBody>
          <a:bodyPr anchor="t"/>
          <a:lstStyle>
            <a:lvl1pPr>
              <a:lnSpc>
                <a:spcPct val="90000"/>
              </a:lnSpc>
              <a:defRPr sz="2400"/>
            </a:lvl1pPr>
          </a:lstStyle>
          <a:p>
            <a:r>
              <a:rPr/>
              <a:t>Click to add presenter’s name</a:t>
            </a:r>
          </a:p>
        </p:txBody>
      </p:sp>
      <p:sp>
        <p:nvSpPr>
          <p:cNvPr id="3" name="Subtitle 2"/>
          <p:cNvSpPr>
            <a:spLocks noGrp="1"/>
          </p:cNvSpPr>
          <p:nvPr>
            <p:ph type="subTitle" idx="1" hasCustomPrompt="1"/>
          </p:nvPr>
        </p:nvSpPr>
        <p:spPr>
          <a:xfrm>
            <a:off x="914399" y="4910670"/>
            <a:ext cx="7315202" cy="651930"/>
          </a:xfrm>
        </p:spPr>
        <p:txBody>
          <a:bodyPr>
            <a:noAutofit/>
          </a:bodyPr>
          <a:lstStyle>
            <a:lvl1pPr marL="0" indent="0" algn="l">
              <a:spcBef>
                <a:spcPts val="0"/>
              </a:spcBef>
              <a:buNone/>
              <a:defRPr sz="20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a:t>Presenter’s email</a:t>
            </a:r>
            <a:br>
              <a:rPr/>
            </a:br>
            <a:r>
              <a:rPr/>
              <a:t>Presenter’s phone</a:t>
            </a:r>
          </a:p>
        </p:txBody>
      </p:sp>
      <p:pic>
        <p:nvPicPr>
          <p:cNvPr id="58" name="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3082" y="713240"/>
            <a:ext cx="1332617" cy="351614"/>
          </a:xfrm>
          <a:prstGeom prst="rect">
            <a:avLst/>
          </a:prstGeom>
        </p:spPr>
      </p:pic>
      <p:pic>
        <p:nvPicPr>
          <p:cNvPr id="59" name="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8163" y="6242204"/>
            <a:ext cx="1119014" cy="295254"/>
          </a:xfrm>
          <a:prstGeom prst="rect">
            <a:avLst/>
          </a:prstGeom>
        </p:spPr>
      </p:pic>
    </p:spTree>
    <p:extLst>
      <p:ext uri="{BB962C8B-B14F-4D97-AF65-F5344CB8AC3E}">
        <p14:creationId xmlns:p14="http://schemas.microsoft.com/office/powerpoint/2010/main" val="499338653"/>
      </p:ext>
    </p:extLst>
  </p:cSld>
  <p:clrMapOvr>
    <a:masterClrMapping/>
  </p:clrMapOvr>
  <p:transition spd="slow">
    <p:cove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1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6" name="Picture 5"/>
          <p:cNvPicPr>
            <a:picLocks noChangeAspect="1"/>
          </p:cNvPicPr>
          <p:nvPr userDrawn="1"/>
        </p:nvPicPr>
        <p:blipFill>
          <a:blip r:embed="rId2" cstate="print">
            <a:alphaModFix amt="43000"/>
            <a:extLst>
              <a:ext uri="{28A0092B-C50C-407E-A947-70E740481C1C}">
                <a14:useLocalDpi xmlns:a14="http://schemas.microsoft.com/office/drawing/2010/main" val="0"/>
              </a:ext>
            </a:extLst>
          </a:blip>
          <a:stretch>
            <a:fillRect/>
          </a:stretch>
        </p:blipFill>
        <p:spPr>
          <a:xfrm>
            <a:off x="3581400" y="-457200"/>
            <a:ext cx="6172200" cy="7406640"/>
          </a:xfrm>
          <a:prstGeom prst="rect">
            <a:avLst/>
          </a:prstGeom>
        </p:spPr>
      </p:pic>
      <p:grpSp>
        <p:nvGrpSpPr>
          <p:cNvPr id="7" name="Frame"/>
          <p:cNvGrpSpPr/>
          <p:nvPr userDrawn="1"/>
        </p:nvGrpSpPr>
        <p:grpSpPr bwMode="ltGray">
          <a:xfrm>
            <a:off x="0" y="0"/>
            <a:ext cx="9144000" cy="6858000"/>
            <a:chOff x="0" y="0"/>
            <a:chExt cx="9144000" cy="6858000"/>
          </a:xfrm>
          <a:solidFill>
            <a:schemeClr val="bg2">
              <a:lumMod val="65000"/>
              <a:lumOff val="35000"/>
            </a:schemeClr>
          </a:solidFill>
        </p:grpSpPr>
        <p:sp>
          <p:nvSpPr>
            <p:cNvPr id="8" name="Rectangle 7"/>
            <p:cNvSpPr/>
            <p:nvPr/>
          </p:nvSpPr>
          <p:spPr bwMode="ltGray">
            <a:xfrm>
              <a:off x="0" y="0"/>
              <a:ext cx="196850" cy="6858000"/>
            </a:xfrm>
            <a:prstGeom prst="rect">
              <a:avLst/>
            </a:prstGeom>
            <a:grp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9" name="Rectangle 8"/>
            <p:cNvSpPr/>
            <p:nvPr/>
          </p:nvSpPr>
          <p:spPr bwMode="ltGray">
            <a:xfrm>
              <a:off x="8947150" y="0"/>
              <a:ext cx="196850" cy="6858000"/>
            </a:xfrm>
            <a:prstGeom prst="rect">
              <a:avLst/>
            </a:prstGeom>
            <a:grp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0" name="Rectangle 9"/>
            <p:cNvSpPr/>
            <p:nvPr/>
          </p:nvSpPr>
          <p:spPr bwMode="ltGray">
            <a:xfrm>
              <a:off x="0" y="0"/>
              <a:ext cx="9144000" cy="201168"/>
            </a:xfrm>
            <a:prstGeom prst="rect">
              <a:avLst/>
            </a:prstGeom>
            <a:grp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1" name="Rectangle 10"/>
            <p:cNvSpPr/>
            <p:nvPr/>
          </p:nvSpPr>
          <p:spPr bwMode="ltGray">
            <a:xfrm>
              <a:off x="0" y="6656832"/>
              <a:ext cx="9144000" cy="201168"/>
            </a:xfrm>
            <a:prstGeom prst="rect">
              <a:avLst/>
            </a:prstGeom>
            <a:grp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sp>
        <p:nvSpPr>
          <p:cNvPr id="12" name="Footer Placeholder 11"/>
          <p:cNvSpPr>
            <a:spLocks noGrp="1"/>
          </p:cNvSpPr>
          <p:nvPr>
            <p:ph type="ftr" sz="quarter" idx="10"/>
          </p:nvPr>
        </p:nvSpPr>
        <p:spPr>
          <a:xfrm>
            <a:off x="1447799" y="6324599"/>
            <a:ext cx="3285067" cy="194733"/>
          </a:xfrm>
          <a:prstGeom prst="rect">
            <a:avLst/>
          </a:prstGeom>
        </p:spPr>
        <p:txBody>
          <a:bodyPr/>
          <a:lstStyle/>
          <a:p>
            <a:r>
              <a:rPr lang="en-US" smtClean="0"/>
              <a:t>Presentation Identifier Goes Here</a:t>
            </a:r>
            <a:endParaRPr lang="en-US" dirty="0"/>
          </a:p>
        </p:txBody>
      </p:sp>
      <p:sp>
        <p:nvSpPr>
          <p:cNvPr id="13" name="Slide Number Placeholder 12"/>
          <p:cNvSpPr>
            <a:spLocks noGrp="1"/>
          </p:cNvSpPr>
          <p:nvPr>
            <p:ph type="sldNum" sz="quarter" idx="11"/>
          </p:nvPr>
        </p:nvSpPr>
        <p:spPr>
          <a:xfrm>
            <a:off x="8521554" y="6336452"/>
            <a:ext cx="393846" cy="182880"/>
          </a:xfrm>
          <a:prstGeom prst="rect">
            <a:avLst/>
          </a:prstGeom>
        </p:spPr>
        <p:txBody>
          <a:bodyPr/>
          <a:lstStyle/>
          <a:p>
            <a:fld id="{C51EAA63-D034-42AE-91FA-B13B9518C7BE}" type="slidenum">
              <a:rPr lang="en-US" smtClean="0"/>
              <a:pPr/>
              <a:t>‹#›</a:t>
            </a:fld>
            <a:endParaRPr lang="en-US" dirty="0"/>
          </a:p>
        </p:txBody>
      </p:sp>
    </p:spTree>
    <p:extLst>
      <p:ext uri="{BB962C8B-B14F-4D97-AF65-F5344CB8AC3E}">
        <p14:creationId xmlns:p14="http://schemas.microsoft.com/office/powerpoint/2010/main" val="319613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3505200" y="6176433"/>
            <a:ext cx="2133600" cy="365125"/>
          </a:xfrm>
          <a:prstGeom prst="rect">
            <a:avLst/>
          </a:prstGeom>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54994462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558ED5"/>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12"/>
          </p:nvPr>
        </p:nvSpPr>
        <p:spPr>
          <a:xfrm>
            <a:off x="3505200" y="6176433"/>
            <a:ext cx="2133600" cy="365125"/>
          </a:xfrm>
          <a:prstGeom prst="rect">
            <a:avLst/>
          </a:prstGeom>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3702459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2629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2629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a:xfrm>
            <a:off x="3505200" y="6176433"/>
            <a:ext cx="2133600" cy="365125"/>
          </a:xfrm>
          <a:prstGeom prst="rect">
            <a:avLst/>
          </a:prstGeom>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190456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68829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68829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a:xfrm>
            <a:off x="3505200" y="6176433"/>
            <a:ext cx="2133600" cy="365125"/>
          </a:xfrm>
          <a:prstGeom prst="rect">
            <a:avLst/>
          </a:prstGeom>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3013552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a:xfrm>
            <a:off x="3505200" y="6176433"/>
            <a:ext cx="2133600" cy="365125"/>
          </a:xfrm>
          <a:prstGeom prst="rect">
            <a:avLst/>
          </a:prstGeom>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4215232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3505200" y="6176433"/>
            <a:ext cx="2133600" cy="365125"/>
          </a:xfrm>
          <a:prstGeom prst="rect">
            <a:avLst/>
          </a:prstGeom>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13837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03250"/>
            <a:ext cx="3008313" cy="8318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603250"/>
            <a:ext cx="5111750" cy="512233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29048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a:xfrm>
            <a:off x="3505200" y="6176433"/>
            <a:ext cx="2133600" cy="365125"/>
          </a:xfrm>
          <a:prstGeom prst="rect">
            <a:avLst/>
          </a:prstGeom>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978241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506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a:xfrm>
            <a:off x="3505200" y="6176433"/>
            <a:ext cx="2133600" cy="365125"/>
          </a:xfrm>
          <a:prstGeom prst="rect">
            <a:avLst/>
          </a:prstGeom>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694059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8"/>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70972"/>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968500"/>
            <a:ext cx="8229600" cy="3831167"/>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LOGO"/>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3848163" y="6242204"/>
            <a:ext cx="1119014" cy="295254"/>
          </a:xfrm>
          <a:prstGeom prst="rect">
            <a:avLst/>
          </a:prstGeom>
        </p:spPr>
      </p:pic>
    </p:spTree>
    <p:extLst>
      <p:ext uri="{BB962C8B-B14F-4D97-AF65-F5344CB8AC3E}">
        <p14:creationId xmlns:p14="http://schemas.microsoft.com/office/powerpoint/2010/main" val="34686388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5" r:id="rId14"/>
    <p:sldLayoutId id="2147483666" r:id="rId15"/>
    <p:sldLayoutId id="2147483667" r:id="rId16"/>
  </p:sldLayoutIdLst>
  <p:txStyles>
    <p:titleStyle>
      <a:lvl1pPr algn="ctr" defTabSz="457200" rtl="0" eaLnBrk="1" latinLnBrk="0" hangingPunct="1">
        <a:spcBef>
          <a:spcPct val="0"/>
        </a:spcBef>
        <a:buNone/>
        <a:defRPr sz="4400" b="1" i="0" kern="1200">
          <a:solidFill>
            <a:schemeClr val="tx2">
              <a:lumMod val="60000"/>
              <a:lumOff val="40000"/>
            </a:schemeClr>
          </a:solidFill>
          <a:latin typeface="Calibri"/>
          <a:ea typeface="+mj-ea"/>
          <a:cs typeface="Calibri"/>
        </a:defRPr>
      </a:lvl1pPr>
    </p:titleStyle>
    <p:bodyStyle>
      <a:lvl1pPr marL="342900" indent="-342900" algn="l" defTabSz="457200" rtl="0" eaLnBrk="1" latinLnBrk="0" hangingPunct="1">
        <a:spcBef>
          <a:spcPct val="20000"/>
        </a:spcBef>
        <a:buFont typeface="Arial"/>
        <a:buChar char="•"/>
        <a:defRPr sz="3200" kern="1200">
          <a:solidFill>
            <a:schemeClr val="tx2">
              <a:lumMod val="60000"/>
              <a:lumOff val="4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2">
              <a:lumMod val="60000"/>
              <a:lumOff val="40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2">
              <a:lumMod val="60000"/>
              <a:lumOff val="40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2">
              <a:lumMod val="60000"/>
              <a:lumOff val="40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2">
              <a:lumMod val="60000"/>
              <a:lumOff val="4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x5R34SXnRpk&amp;feature=youtu.be"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microsoft.com/office/2007/relationships/hdphoto" Target="../media/hdphoto6.wdp"/></Relationships>
</file>

<file path=ppt/slides/_rels/slide1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3.jpeg"/><Relationship Id="rId5" Type="http://schemas.microsoft.com/office/2007/relationships/hdphoto" Target="../media/hdphoto7.wdp"/><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hyperlink" Target="http://m2mworldnews.com/2011/12/06/34011-digi-makes-developing-wireless-cloud-connected-medical-devices-easy/"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microsoft.com/office/2007/relationships/hdphoto" Target="../media/hdphoto8.wdp"/></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7" Type="http://schemas.microsoft.com/office/2007/relationships/hdphoto" Target="../media/hdphoto10.wdp"/><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jpeg"/><Relationship Id="rId4" Type="http://schemas.microsoft.com/office/2007/relationships/hdphoto" Target="../media/hdphoto9.wdp"/></Relationships>
</file>

<file path=ppt/slides/_rels/slide19.xml.rels><?xml version="1.0" encoding="UTF-8" standalone="yes"?>
<Relationships xmlns="http://schemas.openxmlformats.org/package/2006/relationships"><Relationship Id="rId8" Type="http://schemas.microsoft.com/office/2007/relationships/hdphoto" Target="../media/hdphoto11.wdp"/><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29.jpeg"/><Relationship Id="rId4" Type="http://schemas.microsoft.com/office/2007/relationships/hdphoto" Target="../media/hdphoto9.wdp"/></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image" Target="../media/image33.jpeg"/><Relationship Id="rId4" Type="http://schemas.microsoft.com/office/2007/relationships/hdphoto" Target="../media/hdphoto8.wdp"/></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16.xml"/><Relationship Id="rId4" Type="http://schemas.microsoft.com/office/2007/relationships/hdphoto" Target="../media/hdphoto12.wdp"/></Relationships>
</file>

<file path=ppt/slides/_rels/slide2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23.xml.rels><?xml version="1.0" encoding="UTF-8" standalone="yes"?>
<Relationships xmlns="http://schemas.openxmlformats.org/package/2006/relationships"><Relationship Id="rId3" Type="http://schemas.openxmlformats.org/officeDocument/2006/relationships/chart" Target="../charts/chart3.xml"/><Relationship Id="rId7" Type="http://schemas.openxmlformats.org/officeDocument/2006/relationships/image" Target="../media/image40.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microsoft.com/office/2007/relationships/hdphoto" Target="../media/hdphoto14.wdp"/><Relationship Id="rId5" Type="http://schemas.openxmlformats.org/officeDocument/2006/relationships/image" Target="../media/image39.png"/><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png"/></Relationships>
</file>

<file path=ppt/slides/_rels/slide2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microsoft.com/office/2007/relationships/hdphoto" Target="../media/hdphoto15.wdp"/></Relationships>
</file>

<file path=ppt/slides/_rels/slide26.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m2mworldnews.com/2011/12/06/34011-digi-makes-developing-wireless-cloud-connected-medical-devices-easy/"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4.gif"/><Relationship Id="rId7" Type="http://schemas.microsoft.com/office/2007/relationships/hdphoto" Target="../media/hdphoto16.wdp"/><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hyperlink" Target="http://m2mworldnews.com/2011/12/06/34011-digi-makes-developing-wireless-cloud-connected-medical-devices-easy/"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6.gif"/><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8.jpeg"/><Relationship Id="rId7" Type="http://schemas.microsoft.com/office/2007/relationships/hdphoto" Target="../media/hdphoto3.wdp"/><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10" Type="http://schemas.openxmlformats.org/officeDocument/2006/relationships/image" Target="../media/image13.jpeg"/><Relationship Id="rId4" Type="http://schemas.openxmlformats.org/officeDocument/2006/relationships/image" Target="../media/image9.jpeg"/><Relationship Id="rId9" Type="http://schemas.microsoft.com/office/2007/relationships/hdphoto" Target="../media/hdphoto4.wdp"/></Relationships>
</file>

<file path=ppt/slides/_rels/slide8.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4.jpeg"/><Relationship Id="rId7"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gif"/><Relationship Id="rId11" Type="http://schemas.openxmlformats.org/officeDocument/2006/relationships/image" Target="../media/image18.jpeg"/><Relationship Id="rId5" Type="http://schemas.openxmlformats.org/officeDocument/2006/relationships/image" Target="../media/image9.jpeg"/><Relationship Id="rId10" Type="http://schemas.microsoft.com/office/2007/relationships/hdphoto" Target="../media/hdphoto5.wdp"/><Relationship Id="rId4" Type="http://schemas.openxmlformats.org/officeDocument/2006/relationships/image" Target="../media/image8.jpeg"/><Relationship Id="rId9" Type="http://schemas.openxmlformats.org/officeDocument/2006/relationships/image" Target="../media/image17.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6702" y="2395331"/>
            <a:ext cx="8750595" cy="3379659"/>
          </a:xfrm>
        </p:spPr>
        <p:txBody>
          <a:bodyPr>
            <a:noAutofit/>
          </a:bodyPr>
          <a:lstStyle/>
          <a:p>
            <a:pPr>
              <a:spcBef>
                <a:spcPts val="2400"/>
              </a:spcBef>
            </a:pPr>
            <a:r>
              <a:rPr lang="en-GB" dirty="0">
                <a:latin typeface="+mn-lt"/>
                <a:ea typeface="+mn-ea"/>
                <a:cs typeface="+mn-cs"/>
              </a:rPr>
              <a:t>THE POLICIES FOR </a:t>
            </a:r>
            <a:r>
              <a:rPr lang="en-GB" dirty="0" smtClean="0">
                <a:latin typeface="+mn-lt"/>
                <a:ea typeface="+mn-ea"/>
                <a:cs typeface="+mn-cs"/>
              </a:rPr>
              <a:t>A BALANCED </a:t>
            </a:r>
            <a:r>
              <a:rPr lang="en-GB" dirty="0">
                <a:latin typeface="+mn-lt"/>
                <a:ea typeface="+mn-ea"/>
                <a:cs typeface="+mn-cs"/>
              </a:rPr>
              <a:t>CYBER-SECURITY AND PRIVACY POSTURE</a:t>
            </a:r>
            <a:r>
              <a:rPr lang="en-GB" dirty="0" smtClean="0">
                <a:latin typeface="+mn-lt"/>
                <a:ea typeface="+mn-ea"/>
                <a:cs typeface="+mn-cs"/>
              </a:rPr>
              <a:t>.</a:t>
            </a:r>
            <a:br>
              <a:rPr lang="en-GB" dirty="0" smtClean="0">
                <a:latin typeface="+mn-lt"/>
                <a:ea typeface="+mn-ea"/>
                <a:cs typeface="+mn-cs"/>
              </a:rPr>
            </a:br>
            <a:r>
              <a:rPr lang="en-GB" dirty="0" smtClean="0">
                <a:latin typeface="+mn-lt"/>
                <a:ea typeface="+mn-ea"/>
                <a:cs typeface="+mn-cs"/>
              </a:rPr>
              <a:t/>
            </a:r>
            <a:br>
              <a:rPr lang="en-GB" dirty="0" smtClean="0">
                <a:latin typeface="+mn-lt"/>
                <a:ea typeface="+mn-ea"/>
                <a:cs typeface="+mn-cs"/>
              </a:rPr>
            </a:br>
            <a:r>
              <a:rPr lang="en-US" dirty="0" smtClean="0">
                <a:latin typeface="+mn-lt"/>
                <a:ea typeface="+mn-ea"/>
                <a:cs typeface="+mn-cs"/>
              </a:rPr>
              <a:t>Giampiero </a:t>
            </a:r>
            <a:r>
              <a:rPr lang="en-US" dirty="0">
                <a:latin typeface="+mn-lt"/>
                <a:ea typeface="+mn-ea"/>
                <a:cs typeface="+mn-cs"/>
              </a:rPr>
              <a:t>Nanni</a:t>
            </a:r>
            <a:br>
              <a:rPr lang="en-US" dirty="0">
                <a:latin typeface="+mn-lt"/>
                <a:ea typeface="+mn-ea"/>
                <a:cs typeface="+mn-cs"/>
              </a:rPr>
            </a:br>
            <a:r>
              <a:rPr lang="en-GB" sz="2400" b="0" dirty="0">
                <a:latin typeface="+mn-lt"/>
                <a:ea typeface="+mn-ea"/>
                <a:cs typeface="+mn-cs"/>
              </a:rPr>
              <a:t>Government Affairs - Europe, Middle East, </a:t>
            </a:r>
            <a:r>
              <a:rPr lang="en-GB" sz="2400" b="0" dirty="0" smtClean="0">
                <a:latin typeface="+mn-lt"/>
                <a:ea typeface="+mn-ea"/>
                <a:cs typeface="+mn-cs"/>
              </a:rPr>
              <a:t>Africa</a:t>
            </a:r>
            <a:br>
              <a:rPr lang="en-GB" sz="2400" b="0" dirty="0" smtClean="0">
                <a:latin typeface="+mn-lt"/>
                <a:ea typeface="+mn-ea"/>
                <a:cs typeface="+mn-cs"/>
              </a:rPr>
            </a:br>
            <a:r>
              <a:rPr lang="en-GB" sz="2400" b="0" dirty="0" smtClean="0">
                <a:latin typeface="+mn-lt"/>
                <a:ea typeface="+mn-ea"/>
                <a:cs typeface="+mn-cs"/>
              </a:rPr>
              <a:t>Symantec</a:t>
            </a:r>
            <a:r>
              <a:rPr lang="en-GB" sz="2400" b="0" dirty="0">
                <a:latin typeface="+mn-lt"/>
                <a:ea typeface="+mn-ea"/>
                <a:cs typeface="+mn-cs"/>
              </a:rPr>
              <a:t/>
            </a:r>
            <a:br>
              <a:rPr lang="en-GB" sz="2400" b="0" dirty="0">
                <a:latin typeface="+mn-lt"/>
                <a:ea typeface="+mn-ea"/>
                <a:cs typeface="+mn-cs"/>
              </a:rPr>
            </a:br>
            <a:r>
              <a:rPr lang="en-GB" sz="2400" b="0" dirty="0" smtClean="0">
                <a:latin typeface="+mn-lt"/>
                <a:ea typeface="+mn-ea"/>
                <a:cs typeface="+mn-cs"/>
              </a:rPr>
              <a:t>giampiero_nanni@symantec.com</a:t>
            </a:r>
            <a:endParaRPr lang="en-US" b="0" dirty="0">
              <a:latin typeface="+mn-lt"/>
              <a:ea typeface="+mn-ea"/>
              <a:cs typeface="+mn-cs"/>
            </a:endParaRPr>
          </a:p>
        </p:txBody>
      </p:sp>
      <p:sp>
        <p:nvSpPr>
          <p:cNvPr id="8" name="Footer Placeholder 4"/>
          <p:cNvSpPr txBox="1">
            <a:spLocks/>
          </p:cNvSpPr>
          <p:nvPr/>
        </p:nvSpPr>
        <p:spPr>
          <a:xfrm>
            <a:off x="3906317" y="6380065"/>
            <a:ext cx="1536192" cy="1828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600" dirty="0" smtClean="0"/>
              <a:t>Copyright © 2015 Symantec Corporation</a:t>
            </a:r>
            <a:endParaRPr lang="en-US" sz="600" dirty="0"/>
          </a:p>
        </p:txBody>
      </p:sp>
      <p:sp>
        <p:nvSpPr>
          <p:cNvPr id="6" name="Title 1"/>
          <p:cNvSpPr txBox="1">
            <a:spLocks/>
          </p:cNvSpPr>
          <p:nvPr/>
        </p:nvSpPr>
        <p:spPr>
          <a:xfrm>
            <a:off x="457200" y="283625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endParaRPr lang="en-US" sz="5400" dirty="0">
              <a:solidFill>
                <a:srgbClr val="558ED5"/>
              </a:solidFill>
            </a:endParaRPr>
          </a:p>
        </p:txBody>
      </p:sp>
      <p:sp>
        <p:nvSpPr>
          <p:cNvPr id="9" name="Title 3"/>
          <p:cNvSpPr txBox="1">
            <a:spLocks/>
          </p:cNvSpPr>
          <p:nvPr/>
        </p:nvSpPr>
        <p:spPr>
          <a:xfrm>
            <a:off x="196702" y="666276"/>
            <a:ext cx="8750595" cy="18288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200" b="1" i="0" kern="1200">
                <a:solidFill>
                  <a:schemeClr val="tx2">
                    <a:lumMod val="60000"/>
                    <a:lumOff val="40000"/>
                  </a:schemeClr>
                </a:solidFill>
                <a:latin typeface="Calibri"/>
                <a:ea typeface="+mj-ea"/>
                <a:cs typeface="Calibri"/>
              </a:defRPr>
            </a:lvl1pPr>
          </a:lstStyle>
          <a:p>
            <a:r>
              <a:rPr lang="en-US" sz="2800" dirty="0" smtClean="0"/>
              <a:t>ITU Workshop on "Future Trust and Knowledge Infrastructure", Phase 1</a:t>
            </a:r>
            <a:br>
              <a:rPr lang="en-US" sz="2800" dirty="0" smtClean="0"/>
            </a:br>
            <a:r>
              <a:rPr lang="en-US" sz="2800" dirty="0" smtClean="0"/>
              <a:t>Geneva, Switzerland, 24 April 2015</a:t>
            </a:r>
            <a:endParaRPr lang="en-US" sz="2400" i="1" dirty="0"/>
          </a:p>
        </p:txBody>
      </p:sp>
    </p:spTree>
    <p:extLst>
      <p:ext uri="{BB962C8B-B14F-4D97-AF65-F5344CB8AC3E}">
        <p14:creationId xmlns:p14="http://schemas.microsoft.com/office/powerpoint/2010/main" val="2078488285"/>
      </p:ext>
    </p:extLst>
  </p:cSld>
  <p:clrMapOvr>
    <a:masterClrMapping/>
  </p:clrMapOvr>
  <p:transition spd="slow">
    <p:cove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9144000" cy="414670"/>
          </a:xfrm>
        </p:spPr>
        <p:txBody>
          <a:bodyPr>
            <a:normAutofit fontScale="90000"/>
          </a:bodyPr>
          <a:lstStyle/>
          <a:p>
            <a:r>
              <a:rPr lang="fr-FR" dirty="0" err="1" smtClean="0"/>
              <a:t>Risk</a:t>
            </a:r>
            <a:r>
              <a:rPr lang="fr-FR" dirty="0" smtClean="0"/>
              <a:t> </a:t>
            </a:r>
            <a:r>
              <a:rPr lang="fr-FR" dirty="0" err="1" smtClean="0"/>
              <a:t>level</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281911655"/>
              </p:ext>
            </p:extLst>
          </p:nvPr>
        </p:nvGraphicFramePr>
        <p:xfrm>
          <a:off x="467544" y="594583"/>
          <a:ext cx="8280920" cy="5207668"/>
        </p:xfrm>
        <a:graphic>
          <a:graphicData uri="http://schemas.openxmlformats.org/drawingml/2006/table">
            <a:tbl>
              <a:tblPr firstRow="1" bandRow="1">
                <a:tableStyleId>{1FECB4D8-DB02-4DC6-A0A2-4F2EBAE1DC90}</a:tableStyleId>
              </a:tblPr>
              <a:tblGrid>
                <a:gridCol w="4140460"/>
                <a:gridCol w="4140460"/>
              </a:tblGrid>
              <a:tr h="362101">
                <a:tc gridSpan="2">
                  <a:txBody>
                    <a:bodyPr/>
                    <a:lstStyle/>
                    <a:p>
                      <a:pPr algn="ctr"/>
                      <a:r>
                        <a:rPr lang="fr-FR" sz="2400" dirty="0" smtClean="0"/>
                        <a:t>Lloyd’s </a:t>
                      </a:r>
                      <a:r>
                        <a:rPr lang="fr-FR" sz="2400" dirty="0" err="1" smtClean="0"/>
                        <a:t>Risk</a:t>
                      </a:r>
                      <a:r>
                        <a:rPr lang="fr-FR" sz="2400" dirty="0" smtClean="0"/>
                        <a:t> Index 2013</a:t>
                      </a:r>
                      <a:endParaRPr lang="en-US" sz="2400" dirty="0">
                        <a:solidFill>
                          <a:schemeClr val="bg1"/>
                        </a:solidFill>
                        <a:latin typeface="+mj-lt"/>
                      </a:endParaRPr>
                    </a:p>
                  </a:txBody>
                  <a:tcPr/>
                </a:tc>
                <a:tc hMerge="1">
                  <a:txBody>
                    <a:bodyPr/>
                    <a:lstStyle/>
                    <a:p>
                      <a:endParaRPr lang="en-US" dirty="0"/>
                    </a:p>
                  </a:txBody>
                  <a:tcPr/>
                </a:tc>
              </a:tr>
              <a:tr h="362101">
                <a:tc>
                  <a:txBody>
                    <a:bodyPr/>
                    <a:lstStyle/>
                    <a:p>
                      <a:pPr>
                        <a:lnSpc>
                          <a:spcPct val="115000"/>
                        </a:lnSpc>
                        <a:spcAft>
                          <a:spcPts val="0"/>
                        </a:spcAft>
                      </a:pPr>
                      <a:r>
                        <a:rPr lang="en-US" sz="2000" dirty="0">
                          <a:effectLst/>
                        </a:rPr>
                        <a:t>1 High taxation</a:t>
                      </a:r>
                      <a:endParaRPr lang="en-US" sz="2000" dirty="0">
                        <a:solidFill>
                          <a:schemeClr val="tx1">
                            <a:lumMod val="50000"/>
                          </a:schemeClr>
                        </a:solidFill>
                        <a:effectLst/>
                        <a:latin typeface="+mj-lt"/>
                        <a:ea typeface="Calibri"/>
                        <a:cs typeface="Times New Roman"/>
                      </a:endParaRPr>
                    </a:p>
                  </a:txBody>
                  <a:tcPr marL="68580" marR="68580" marT="0" marB="0"/>
                </a:tc>
                <a:tc>
                  <a:txBody>
                    <a:bodyPr/>
                    <a:lstStyle/>
                    <a:p>
                      <a:pPr>
                        <a:lnSpc>
                          <a:spcPct val="115000"/>
                        </a:lnSpc>
                        <a:spcAft>
                          <a:spcPts val="0"/>
                        </a:spcAft>
                      </a:pPr>
                      <a:r>
                        <a:rPr lang="en-US" sz="2000" dirty="0">
                          <a:effectLst/>
                        </a:rPr>
                        <a:t>14 Corporate liability</a:t>
                      </a:r>
                      <a:endParaRPr lang="en-US" sz="2000" dirty="0">
                        <a:solidFill>
                          <a:schemeClr val="tx1">
                            <a:lumMod val="50000"/>
                          </a:schemeClr>
                        </a:solidFill>
                        <a:effectLst/>
                        <a:latin typeface="+mj-lt"/>
                        <a:ea typeface="Calibri"/>
                        <a:cs typeface="Times New Roman"/>
                      </a:endParaRPr>
                    </a:p>
                  </a:txBody>
                  <a:tcPr marL="68580" marR="68580" marT="0" marB="0"/>
                </a:tc>
              </a:tr>
              <a:tr h="376486">
                <a:tc>
                  <a:txBody>
                    <a:bodyPr/>
                    <a:lstStyle/>
                    <a:p>
                      <a:pPr>
                        <a:lnSpc>
                          <a:spcPct val="115000"/>
                        </a:lnSpc>
                        <a:spcAft>
                          <a:spcPts val="0"/>
                        </a:spcAft>
                      </a:pPr>
                      <a:r>
                        <a:rPr lang="en-US" sz="2000" dirty="0">
                          <a:effectLst/>
                        </a:rPr>
                        <a:t>2 Loss of customers/cancelled orders</a:t>
                      </a:r>
                      <a:endParaRPr lang="en-US" sz="2000" dirty="0">
                        <a:solidFill>
                          <a:schemeClr val="tx1">
                            <a:lumMod val="50000"/>
                          </a:schemeClr>
                        </a:solidFill>
                        <a:effectLst/>
                        <a:latin typeface="+mj-lt"/>
                        <a:ea typeface="Calibri"/>
                        <a:cs typeface="Times New Roman"/>
                      </a:endParaRPr>
                    </a:p>
                  </a:txBody>
                  <a:tcPr marL="68580" marR="68580" marT="0" marB="0"/>
                </a:tc>
                <a:tc>
                  <a:txBody>
                    <a:bodyPr/>
                    <a:lstStyle/>
                    <a:p>
                      <a:pPr>
                        <a:lnSpc>
                          <a:spcPct val="115000"/>
                        </a:lnSpc>
                        <a:spcAft>
                          <a:spcPts val="0"/>
                        </a:spcAft>
                      </a:pPr>
                      <a:r>
                        <a:rPr lang="en-US" sz="2000" dirty="0">
                          <a:effectLst/>
                        </a:rPr>
                        <a:t>15= Major asset price volatility</a:t>
                      </a:r>
                      <a:endParaRPr lang="en-US" sz="2000" dirty="0">
                        <a:solidFill>
                          <a:schemeClr val="tx1">
                            <a:lumMod val="50000"/>
                          </a:schemeClr>
                        </a:solidFill>
                        <a:effectLst/>
                        <a:latin typeface="+mj-lt"/>
                        <a:ea typeface="Calibri"/>
                        <a:cs typeface="Times New Roman"/>
                      </a:endParaRPr>
                    </a:p>
                  </a:txBody>
                  <a:tcPr marL="68580" marR="68580" marT="0" marB="0"/>
                </a:tc>
              </a:tr>
              <a:tr h="362101">
                <a:tc>
                  <a:txBody>
                    <a:bodyPr/>
                    <a:lstStyle/>
                    <a:p>
                      <a:pPr>
                        <a:lnSpc>
                          <a:spcPct val="115000"/>
                        </a:lnSpc>
                        <a:spcAft>
                          <a:spcPts val="0"/>
                        </a:spcAft>
                      </a:pPr>
                      <a:endParaRPr lang="en-US" sz="2000" dirty="0">
                        <a:solidFill>
                          <a:schemeClr val="tx1">
                            <a:lumMod val="50000"/>
                          </a:schemeClr>
                        </a:solidFill>
                        <a:effectLst/>
                        <a:latin typeface="+mj-lt"/>
                        <a:ea typeface="Calibri"/>
                        <a:cs typeface="Times New Roman"/>
                      </a:endParaRPr>
                    </a:p>
                  </a:txBody>
                  <a:tcPr marL="68580" marR="68580" marT="0" marB="0"/>
                </a:tc>
                <a:tc>
                  <a:txBody>
                    <a:bodyPr/>
                    <a:lstStyle/>
                    <a:p>
                      <a:pPr>
                        <a:lnSpc>
                          <a:spcPct val="115000"/>
                        </a:lnSpc>
                        <a:spcAft>
                          <a:spcPts val="0"/>
                        </a:spcAft>
                      </a:pPr>
                      <a:r>
                        <a:rPr lang="en-US" sz="2000" dirty="0">
                          <a:effectLst/>
                        </a:rPr>
                        <a:t>15= Poor/incomplete regulation</a:t>
                      </a:r>
                      <a:endParaRPr lang="en-US" sz="2000" dirty="0">
                        <a:solidFill>
                          <a:schemeClr val="tx1">
                            <a:lumMod val="50000"/>
                          </a:schemeClr>
                        </a:solidFill>
                        <a:effectLst/>
                        <a:latin typeface="+mj-lt"/>
                        <a:ea typeface="Calibri"/>
                        <a:cs typeface="Times New Roman"/>
                      </a:endParaRPr>
                    </a:p>
                  </a:txBody>
                  <a:tcPr marL="68580" marR="68580" marT="0" marB="0"/>
                </a:tc>
              </a:tr>
              <a:tr h="362101">
                <a:tc>
                  <a:txBody>
                    <a:bodyPr/>
                    <a:lstStyle/>
                    <a:p>
                      <a:pPr>
                        <a:lnSpc>
                          <a:spcPct val="115000"/>
                        </a:lnSpc>
                        <a:spcAft>
                          <a:spcPts val="0"/>
                        </a:spcAft>
                      </a:pPr>
                      <a:r>
                        <a:rPr lang="en-US" sz="2000" dirty="0">
                          <a:effectLst/>
                        </a:rPr>
                        <a:t>4 Price of material inputs</a:t>
                      </a:r>
                      <a:endParaRPr lang="en-US" sz="2000" dirty="0">
                        <a:solidFill>
                          <a:schemeClr val="tx1">
                            <a:lumMod val="50000"/>
                          </a:schemeClr>
                        </a:solidFill>
                        <a:effectLst/>
                        <a:latin typeface="+mj-lt"/>
                        <a:ea typeface="Calibri"/>
                        <a:cs typeface="Times New Roman"/>
                      </a:endParaRPr>
                    </a:p>
                  </a:txBody>
                  <a:tcPr marL="68580" marR="68580" marT="0" marB="0"/>
                </a:tc>
                <a:tc>
                  <a:txBody>
                    <a:bodyPr/>
                    <a:lstStyle/>
                    <a:p>
                      <a:pPr>
                        <a:lnSpc>
                          <a:spcPct val="115000"/>
                        </a:lnSpc>
                        <a:spcAft>
                          <a:spcPts val="0"/>
                        </a:spcAft>
                      </a:pPr>
                      <a:r>
                        <a:rPr lang="en-US" sz="2000" dirty="0">
                          <a:effectLst/>
                        </a:rPr>
                        <a:t>17 Fraud and corruption</a:t>
                      </a:r>
                      <a:endParaRPr lang="en-US" sz="2000" dirty="0">
                        <a:solidFill>
                          <a:schemeClr val="tx1">
                            <a:lumMod val="50000"/>
                          </a:schemeClr>
                        </a:solidFill>
                        <a:effectLst/>
                        <a:latin typeface="+mj-lt"/>
                        <a:ea typeface="Calibri"/>
                        <a:cs typeface="Times New Roman"/>
                      </a:endParaRPr>
                    </a:p>
                  </a:txBody>
                  <a:tcPr marL="68580" marR="68580" marT="0" marB="0"/>
                </a:tc>
              </a:tr>
              <a:tr h="362101">
                <a:tc>
                  <a:txBody>
                    <a:bodyPr/>
                    <a:lstStyle/>
                    <a:p>
                      <a:pPr>
                        <a:lnSpc>
                          <a:spcPct val="115000"/>
                        </a:lnSpc>
                        <a:spcAft>
                          <a:spcPts val="0"/>
                        </a:spcAft>
                      </a:pPr>
                      <a:r>
                        <a:rPr lang="en-US" sz="2000" dirty="0">
                          <a:effectLst/>
                        </a:rPr>
                        <a:t>5= Excessively strict regulation</a:t>
                      </a:r>
                      <a:endParaRPr lang="en-US" sz="2000" dirty="0">
                        <a:solidFill>
                          <a:schemeClr val="tx1">
                            <a:lumMod val="50000"/>
                          </a:schemeClr>
                        </a:solidFill>
                        <a:effectLst/>
                        <a:latin typeface="+mj-lt"/>
                        <a:ea typeface="Calibri"/>
                        <a:cs typeface="Times New Roman"/>
                      </a:endParaRPr>
                    </a:p>
                  </a:txBody>
                  <a:tcPr marL="68580" marR="68580" marT="0" marB="0"/>
                </a:tc>
                <a:tc>
                  <a:txBody>
                    <a:bodyPr/>
                    <a:lstStyle/>
                    <a:p>
                      <a:pPr>
                        <a:lnSpc>
                          <a:spcPct val="115000"/>
                        </a:lnSpc>
                        <a:spcAft>
                          <a:spcPts val="0"/>
                        </a:spcAft>
                      </a:pPr>
                      <a:r>
                        <a:rPr lang="en-US" sz="2000" dirty="0">
                          <a:effectLst/>
                        </a:rPr>
                        <a:t>18 Government spending cuts</a:t>
                      </a:r>
                      <a:endParaRPr lang="en-US" sz="2000" dirty="0">
                        <a:solidFill>
                          <a:schemeClr val="tx1">
                            <a:lumMod val="50000"/>
                          </a:schemeClr>
                        </a:solidFill>
                        <a:effectLst/>
                        <a:latin typeface="+mj-lt"/>
                        <a:ea typeface="Calibri"/>
                        <a:cs typeface="Times New Roman"/>
                      </a:endParaRPr>
                    </a:p>
                  </a:txBody>
                  <a:tcPr marL="68580" marR="68580" marT="0" marB="0"/>
                </a:tc>
              </a:tr>
              <a:tr h="376486">
                <a:tc>
                  <a:txBody>
                    <a:bodyPr/>
                    <a:lstStyle/>
                    <a:p>
                      <a:pPr>
                        <a:lnSpc>
                          <a:spcPct val="115000"/>
                        </a:lnSpc>
                        <a:spcAft>
                          <a:spcPts val="0"/>
                        </a:spcAft>
                      </a:pPr>
                      <a:r>
                        <a:rPr lang="en-US" sz="2000" dirty="0">
                          <a:effectLst/>
                        </a:rPr>
                        <a:t>5= Changing legislation</a:t>
                      </a:r>
                      <a:endParaRPr lang="en-US" sz="2000" dirty="0">
                        <a:solidFill>
                          <a:schemeClr val="tx1">
                            <a:lumMod val="50000"/>
                          </a:schemeClr>
                        </a:solidFill>
                        <a:effectLst/>
                        <a:latin typeface="+mj-lt"/>
                        <a:ea typeface="Calibri"/>
                        <a:cs typeface="Times New Roman"/>
                      </a:endParaRPr>
                    </a:p>
                  </a:txBody>
                  <a:tcPr marL="68580" marR="68580" marT="0" marB="0"/>
                </a:tc>
                <a:tc>
                  <a:txBody>
                    <a:bodyPr/>
                    <a:lstStyle/>
                    <a:p>
                      <a:pPr>
                        <a:lnSpc>
                          <a:spcPct val="115000"/>
                        </a:lnSpc>
                        <a:spcAft>
                          <a:spcPts val="0"/>
                        </a:spcAft>
                      </a:pPr>
                      <a:r>
                        <a:rPr lang="en-US" sz="2000" dirty="0">
                          <a:effectLst/>
                        </a:rPr>
                        <a:t>19 Theft of assets or </a:t>
                      </a:r>
                      <a:r>
                        <a:rPr lang="en-US" sz="2000" dirty="0" smtClean="0">
                          <a:effectLst/>
                        </a:rPr>
                        <a:t>IP</a:t>
                      </a:r>
                      <a:endParaRPr lang="en-US" sz="2000" dirty="0">
                        <a:solidFill>
                          <a:schemeClr val="tx1">
                            <a:lumMod val="50000"/>
                          </a:schemeClr>
                        </a:solidFill>
                        <a:effectLst/>
                        <a:latin typeface="+mj-lt"/>
                        <a:ea typeface="Calibri"/>
                        <a:cs typeface="Times New Roman"/>
                      </a:endParaRPr>
                    </a:p>
                  </a:txBody>
                  <a:tcPr marL="68580" marR="68580" marT="0" marB="0"/>
                </a:tc>
              </a:tr>
              <a:tr h="362101">
                <a:tc>
                  <a:txBody>
                    <a:bodyPr/>
                    <a:lstStyle/>
                    <a:p>
                      <a:pPr>
                        <a:lnSpc>
                          <a:spcPct val="115000"/>
                        </a:lnSpc>
                        <a:spcAft>
                          <a:spcPts val="0"/>
                        </a:spcAft>
                      </a:pPr>
                      <a:r>
                        <a:rPr lang="en-US" sz="2000" dirty="0">
                          <a:effectLst/>
                        </a:rPr>
                        <a:t>7 Inflation</a:t>
                      </a:r>
                      <a:endParaRPr lang="en-US" sz="2000" dirty="0">
                        <a:solidFill>
                          <a:schemeClr val="tx1">
                            <a:lumMod val="50000"/>
                          </a:schemeClr>
                        </a:solidFill>
                        <a:effectLst/>
                        <a:latin typeface="+mj-lt"/>
                        <a:ea typeface="Calibri"/>
                        <a:cs typeface="Times New Roman"/>
                      </a:endParaRPr>
                    </a:p>
                  </a:txBody>
                  <a:tcPr marL="68580" marR="68580" marT="0" marB="0"/>
                </a:tc>
                <a:tc>
                  <a:txBody>
                    <a:bodyPr/>
                    <a:lstStyle/>
                    <a:p>
                      <a:pPr>
                        <a:lnSpc>
                          <a:spcPct val="115000"/>
                        </a:lnSpc>
                        <a:spcAft>
                          <a:spcPts val="0"/>
                        </a:spcAft>
                      </a:pPr>
                      <a:r>
                        <a:rPr lang="en-US" sz="2000" dirty="0">
                          <a:effectLst/>
                        </a:rPr>
                        <a:t>20 Failed investment</a:t>
                      </a:r>
                      <a:endParaRPr lang="en-US" sz="2000" dirty="0">
                        <a:solidFill>
                          <a:schemeClr val="tx1">
                            <a:lumMod val="50000"/>
                          </a:schemeClr>
                        </a:solidFill>
                        <a:effectLst/>
                        <a:latin typeface="+mj-lt"/>
                        <a:ea typeface="Calibri"/>
                        <a:cs typeface="Times New Roman"/>
                      </a:endParaRPr>
                    </a:p>
                  </a:txBody>
                  <a:tcPr marL="68580" marR="68580" marT="0" marB="0"/>
                </a:tc>
              </a:tr>
              <a:tr h="376486">
                <a:tc>
                  <a:txBody>
                    <a:bodyPr/>
                    <a:lstStyle/>
                    <a:p>
                      <a:pPr>
                        <a:lnSpc>
                          <a:spcPct val="115000"/>
                        </a:lnSpc>
                        <a:spcAft>
                          <a:spcPts val="0"/>
                        </a:spcAft>
                      </a:pPr>
                      <a:r>
                        <a:rPr lang="en-US" sz="2000" dirty="0">
                          <a:effectLst/>
                        </a:rPr>
                        <a:t>8 Cost and availability of credit</a:t>
                      </a:r>
                      <a:endParaRPr lang="en-US" sz="2000" dirty="0">
                        <a:solidFill>
                          <a:schemeClr val="tx1">
                            <a:lumMod val="50000"/>
                          </a:schemeClr>
                        </a:solidFill>
                        <a:effectLst/>
                        <a:latin typeface="+mj-lt"/>
                        <a:ea typeface="Calibri"/>
                        <a:cs typeface="Times New Roman"/>
                      </a:endParaRPr>
                    </a:p>
                  </a:txBody>
                  <a:tcPr marL="68580" marR="68580" marT="0" marB="0"/>
                </a:tc>
                <a:tc>
                  <a:txBody>
                    <a:bodyPr/>
                    <a:lstStyle/>
                    <a:p>
                      <a:pPr>
                        <a:lnSpc>
                          <a:spcPct val="115000"/>
                        </a:lnSpc>
                        <a:spcAft>
                          <a:spcPts val="0"/>
                        </a:spcAft>
                      </a:pPr>
                      <a:r>
                        <a:rPr lang="en-US" sz="2000" dirty="0">
                          <a:effectLst/>
                        </a:rPr>
                        <a:t>21 Corporate governance </a:t>
                      </a:r>
                      <a:r>
                        <a:rPr lang="en-US" sz="2000" dirty="0" smtClean="0">
                          <a:effectLst/>
                        </a:rPr>
                        <a:t>failure</a:t>
                      </a:r>
                      <a:endParaRPr lang="en-US" sz="2000" dirty="0">
                        <a:solidFill>
                          <a:schemeClr val="tx1">
                            <a:lumMod val="50000"/>
                          </a:schemeClr>
                        </a:solidFill>
                        <a:effectLst/>
                        <a:latin typeface="+mj-lt"/>
                        <a:ea typeface="Calibri"/>
                        <a:cs typeface="Times New Roman"/>
                      </a:endParaRPr>
                    </a:p>
                  </a:txBody>
                  <a:tcPr marL="68580" marR="68580" marT="0" marB="0"/>
                </a:tc>
              </a:tr>
              <a:tr h="362101">
                <a:tc>
                  <a:txBody>
                    <a:bodyPr/>
                    <a:lstStyle/>
                    <a:p>
                      <a:pPr>
                        <a:lnSpc>
                          <a:spcPct val="115000"/>
                        </a:lnSpc>
                        <a:spcAft>
                          <a:spcPts val="0"/>
                        </a:spcAft>
                      </a:pPr>
                      <a:r>
                        <a:rPr lang="en-US" sz="2000" dirty="0">
                          <a:effectLst/>
                        </a:rPr>
                        <a:t>9 Rapid technological changes</a:t>
                      </a:r>
                      <a:endParaRPr lang="en-US" sz="2000" dirty="0">
                        <a:solidFill>
                          <a:schemeClr val="tx1">
                            <a:lumMod val="50000"/>
                          </a:schemeClr>
                        </a:solidFill>
                        <a:effectLst/>
                        <a:latin typeface="+mj-lt"/>
                        <a:ea typeface="Calibri"/>
                        <a:cs typeface="Times New Roman"/>
                      </a:endParaRPr>
                    </a:p>
                  </a:txBody>
                  <a:tcPr marL="68580" marR="68580" marT="0" marB="0"/>
                </a:tc>
                <a:tc>
                  <a:txBody>
                    <a:bodyPr/>
                    <a:lstStyle/>
                    <a:p>
                      <a:pPr>
                        <a:lnSpc>
                          <a:spcPct val="115000"/>
                        </a:lnSpc>
                        <a:spcAft>
                          <a:spcPts val="0"/>
                        </a:spcAft>
                      </a:pPr>
                      <a:r>
                        <a:rPr lang="en-US" sz="2000" dirty="0">
                          <a:effectLst/>
                        </a:rPr>
                        <a:t>22 Critical infrastructure failure</a:t>
                      </a:r>
                      <a:endParaRPr lang="en-US" sz="2000" dirty="0">
                        <a:solidFill>
                          <a:schemeClr val="tx1">
                            <a:lumMod val="50000"/>
                          </a:schemeClr>
                        </a:solidFill>
                        <a:effectLst/>
                        <a:latin typeface="+mj-lt"/>
                        <a:ea typeface="Calibri"/>
                        <a:cs typeface="Times New Roman"/>
                      </a:endParaRPr>
                    </a:p>
                  </a:txBody>
                  <a:tcPr marL="68580" marR="68580" marT="0" marB="0"/>
                </a:tc>
              </a:tr>
              <a:tr h="362101">
                <a:tc>
                  <a:txBody>
                    <a:bodyPr/>
                    <a:lstStyle/>
                    <a:p>
                      <a:pPr>
                        <a:lnSpc>
                          <a:spcPct val="115000"/>
                        </a:lnSpc>
                        <a:spcAft>
                          <a:spcPts val="0"/>
                        </a:spcAft>
                      </a:pPr>
                      <a:r>
                        <a:rPr lang="en-US" sz="2000" dirty="0">
                          <a:effectLst/>
                        </a:rPr>
                        <a:t>10 Currency fluctuation</a:t>
                      </a:r>
                      <a:endParaRPr lang="en-US" sz="2000" dirty="0">
                        <a:solidFill>
                          <a:schemeClr val="tx1">
                            <a:lumMod val="50000"/>
                          </a:schemeClr>
                        </a:solidFill>
                        <a:effectLst/>
                        <a:latin typeface="+mj-lt"/>
                        <a:ea typeface="Calibri"/>
                        <a:cs typeface="Times New Roman"/>
                      </a:endParaRPr>
                    </a:p>
                  </a:txBody>
                  <a:tcPr marL="68580" marR="68580" marT="0" marB="0"/>
                </a:tc>
                <a:tc>
                  <a:txBody>
                    <a:bodyPr/>
                    <a:lstStyle/>
                    <a:p>
                      <a:pPr>
                        <a:lnSpc>
                          <a:spcPct val="115000"/>
                        </a:lnSpc>
                        <a:spcAft>
                          <a:spcPts val="0"/>
                        </a:spcAft>
                      </a:pPr>
                      <a:r>
                        <a:rPr lang="en-US" sz="2000" dirty="0">
                          <a:effectLst/>
                        </a:rPr>
                        <a:t>23 Supply chain failure</a:t>
                      </a:r>
                      <a:endParaRPr lang="en-US" sz="2000" dirty="0">
                        <a:solidFill>
                          <a:schemeClr val="tx1">
                            <a:lumMod val="50000"/>
                          </a:schemeClr>
                        </a:solidFill>
                        <a:effectLst/>
                        <a:latin typeface="+mj-lt"/>
                        <a:ea typeface="Calibri"/>
                        <a:cs typeface="Times New Roman"/>
                      </a:endParaRPr>
                    </a:p>
                  </a:txBody>
                  <a:tcPr marL="68580" marR="68580" marT="0" marB="0"/>
                </a:tc>
              </a:tr>
              <a:tr h="362101">
                <a:tc>
                  <a:txBody>
                    <a:bodyPr/>
                    <a:lstStyle/>
                    <a:p>
                      <a:pPr>
                        <a:lnSpc>
                          <a:spcPct val="115000"/>
                        </a:lnSpc>
                        <a:spcAft>
                          <a:spcPts val="0"/>
                        </a:spcAft>
                      </a:pPr>
                      <a:r>
                        <a:rPr lang="en-US" sz="2000" dirty="0">
                          <a:effectLst/>
                        </a:rPr>
                        <a:t>11= Interest rate change</a:t>
                      </a:r>
                      <a:endParaRPr lang="en-US" sz="2000" dirty="0">
                        <a:solidFill>
                          <a:schemeClr val="tx1">
                            <a:lumMod val="50000"/>
                          </a:schemeClr>
                        </a:solidFill>
                        <a:effectLst/>
                        <a:latin typeface="+mj-lt"/>
                        <a:ea typeface="Calibri"/>
                        <a:cs typeface="Times New Roman"/>
                      </a:endParaRPr>
                    </a:p>
                  </a:txBody>
                  <a:tcPr marL="68580" marR="68580" marT="0" marB="0"/>
                </a:tc>
                <a:tc>
                  <a:txBody>
                    <a:bodyPr/>
                    <a:lstStyle/>
                    <a:p>
                      <a:pPr>
                        <a:lnSpc>
                          <a:spcPct val="115000"/>
                        </a:lnSpc>
                        <a:spcAft>
                          <a:spcPts val="0"/>
                        </a:spcAft>
                      </a:pPr>
                      <a:r>
                        <a:rPr lang="en-US" sz="2000" dirty="0">
                          <a:effectLst/>
                        </a:rPr>
                        <a:t>24 Increased protectionism</a:t>
                      </a:r>
                      <a:endParaRPr lang="en-US" sz="2000" dirty="0">
                        <a:solidFill>
                          <a:schemeClr val="tx1">
                            <a:lumMod val="50000"/>
                          </a:schemeClr>
                        </a:solidFill>
                        <a:effectLst/>
                        <a:latin typeface="+mj-lt"/>
                        <a:ea typeface="Calibri"/>
                        <a:cs typeface="Times New Roman"/>
                      </a:endParaRPr>
                    </a:p>
                  </a:txBody>
                  <a:tcPr marL="68580" marR="68580" marT="0" marB="0"/>
                </a:tc>
              </a:tr>
              <a:tr h="362101">
                <a:tc>
                  <a:txBody>
                    <a:bodyPr/>
                    <a:lstStyle/>
                    <a:p>
                      <a:pPr>
                        <a:lnSpc>
                          <a:spcPct val="115000"/>
                        </a:lnSpc>
                        <a:spcAft>
                          <a:spcPts val="0"/>
                        </a:spcAft>
                      </a:pPr>
                      <a:r>
                        <a:rPr lang="en-US" sz="2000" dirty="0">
                          <a:effectLst/>
                        </a:rPr>
                        <a:t>11= Talent and skills shortage</a:t>
                      </a:r>
                      <a:endParaRPr lang="en-US" sz="2000" dirty="0">
                        <a:solidFill>
                          <a:schemeClr val="tx1">
                            <a:lumMod val="50000"/>
                          </a:schemeClr>
                        </a:solidFill>
                        <a:effectLst/>
                        <a:latin typeface="+mj-lt"/>
                        <a:ea typeface="Calibri"/>
                        <a:cs typeface="Times New Roman"/>
                      </a:endParaRPr>
                    </a:p>
                  </a:txBody>
                  <a:tcPr marL="68580" marR="68580" marT="0" marB="0"/>
                </a:tc>
                <a:tc>
                  <a:txBody>
                    <a:bodyPr/>
                    <a:lstStyle/>
                    <a:p>
                      <a:pPr>
                        <a:lnSpc>
                          <a:spcPct val="115000"/>
                        </a:lnSpc>
                        <a:spcAft>
                          <a:spcPts val="0"/>
                        </a:spcAft>
                      </a:pPr>
                      <a:r>
                        <a:rPr lang="en-US" sz="2000" dirty="0">
                          <a:effectLst/>
                        </a:rPr>
                        <a:t>25 Insolvency risk</a:t>
                      </a:r>
                      <a:endParaRPr lang="en-US" sz="2000" dirty="0">
                        <a:solidFill>
                          <a:schemeClr val="tx1">
                            <a:lumMod val="50000"/>
                          </a:schemeClr>
                        </a:solidFill>
                        <a:effectLst/>
                        <a:latin typeface="+mj-lt"/>
                        <a:ea typeface="Calibri"/>
                        <a:cs typeface="Times New Roman"/>
                      </a:endParaRPr>
                    </a:p>
                  </a:txBody>
                  <a:tcPr marL="68580" marR="68580" marT="0" marB="0"/>
                </a:tc>
              </a:tr>
              <a:tr h="362101">
                <a:tc>
                  <a:txBody>
                    <a:bodyPr/>
                    <a:lstStyle/>
                    <a:p>
                      <a:pPr>
                        <a:lnSpc>
                          <a:spcPct val="115000"/>
                        </a:lnSpc>
                        <a:spcAft>
                          <a:spcPts val="0"/>
                        </a:spcAft>
                      </a:pPr>
                      <a:r>
                        <a:rPr lang="en-US" sz="2000" dirty="0">
                          <a:effectLst/>
                        </a:rPr>
                        <a:t>13 Reputational risk</a:t>
                      </a:r>
                      <a:endParaRPr lang="en-US" sz="2000" dirty="0">
                        <a:solidFill>
                          <a:schemeClr val="tx1">
                            <a:lumMod val="50000"/>
                          </a:schemeClr>
                        </a:solidFill>
                        <a:effectLst/>
                        <a:latin typeface="+mj-lt"/>
                        <a:ea typeface="Calibri"/>
                        <a:cs typeface="Times New Roman"/>
                      </a:endParaRPr>
                    </a:p>
                  </a:txBody>
                  <a:tcPr marL="68580" marR="68580" marT="0" marB="0"/>
                </a:tc>
                <a:tc>
                  <a:txBody>
                    <a:bodyPr/>
                    <a:lstStyle/>
                    <a:p>
                      <a:pPr>
                        <a:lnSpc>
                          <a:spcPct val="115000"/>
                        </a:lnSpc>
                        <a:spcAft>
                          <a:spcPts val="0"/>
                        </a:spcAft>
                      </a:pPr>
                      <a:endParaRPr lang="en-US" sz="2000" dirty="0">
                        <a:solidFill>
                          <a:schemeClr val="tx1">
                            <a:lumMod val="50000"/>
                          </a:schemeClr>
                        </a:solidFill>
                        <a:effectLst/>
                        <a:latin typeface="+mj-lt"/>
                        <a:ea typeface="Calibri"/>
                        <a:cs typeface="Times New Roman"/>
                      </a:endParaRPr>
                    </a:p>
                  </a:txBody>
                  <a:tcPr marL="68580" marR="68580" marT="0" marB="0"/>
                </a:tc>
              </a:tr>
            </a:tbl>
          </a:graphicData>
        </a:graphic>
      </p:graphicFrame>
      <p:sp>
        <p:nvSpPr>
          <p:cNvPr id="7" name="TextBox 6"/>
          <p:cNvSpPr txBox="1"/>
          <p:nvPr/>
        </p:nvSpPr>
        <p:spPr bwMode="ltGray">
          <a:xfrm>
            <a:off x="467544" y="1818166"/>
            <a:ext cx="4176464" cy="311247"/>
          </a:xfrm>
          <a:prstGeom prst="rect">
            <a:avLst/>
          </a:prstGeom>
          <a:noFill/>
          <a:ln w="9525">
            <a:noFill/>
            <a:miter lim="800000"/>
            <a:headEnd/>
            <a:tailEnd/>
          </a:ln>
        </p:spPr>
        <p:txBody>
          <a:bodyPr wrap="none" lIns="91419" tIns="45710" rIns="91419" bIns="45710" rtlCol="0" anchor="t" anchorCtr="0">
            <a:noAutofit/>
          </a:bodyPr>
          <a:lstStyle/>
          <a:p>
            <a:pPr algn="l">
              <a:lnSpc>
                <a:spcPct val="90000"/>
              </a:lnSpc>
              <a:spcBef>
                <a:spcPts val="0"/>
              </a:spcBef>
              <a:spcAft>
                <a:spcPts val="800"/>
              </a:spcAft>
            </a:pPr>
            <a:r>
              <a:rPr lang="en-US" sz="2000" b="1" dirty="0">
                <a:solidFill>
                  <a:srgbClr val="C00000"/>
                </a:solidFill>
                <a:latin typeface="+mn-lt"/>
              </a:rPr>
              <a:t>3 Cyber risk</a:t>
            </a:r>
            <a:endParaRPr lang="en-US" sz="2000" b="1" dirty="0">
              <a:solidFill>
                <a:srgbClr val="C00000"/>
              </a:solidFill>
              <a:latin typeface="+mn-lt"/>
              <a:ea typeface="Calibri"/>
              <a:cs typeface="Times New Roman"/>
            </a:endParaRPr>
          </a:p>
          <a:p>
            <a:pPr>
              <a:lnSpc>
                <a:spcPct val="90000"/>
              </a:lnSpc>
              <a:spcBef>
                <a:spcPts val="0"/>
              </a:spcBef>
              <a:spcAft>
                <a:spcPts val="800"/>
              </a:spcAft>
            </a:pPr>
            <a:endParaRPr lang="en-US" sz="2400" dirty="0" err="1" smtClean="0">
              <a:latin typeface="Calibri" pitchFamily="34" charset="0"/>
            </a:endParaRPr>
          </a:p>
        </p:txBody>
      </p:sp>
    </p:spTree>
    <p:extLst>
      <p:ext uri="{BB962C8B-B14F-4D97-AF65-F5344CB8AC3E}">
        <p14:creationId xmlns:p14="http://schemas.microsoft.com/office/powerpoint/2010/main" val="758259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0874" y="0"/>
            <a:ext cx="8229600" cy="457200"/>
          </a:xfrm>
        </p:spPr>
        <p:txBody>
          <a:bodyPr>
            <a:noAutofit/>
          </a:bodyPr>
          <a:lstStyle/>
          <a:p>
            <a:r>
              <a:rPr lang="fr-FR" sz="2800" dirty="0" smtClean="0">
                <a:solidFill>
                  <a:srgbClr val="0960A7"/>
                </a:solidFill>
              </a:rPr>
              <a:t>Symantec Internet Security </a:t>
            </a:r>
            <a:r>
              <a:rPr lang="fr-FR" sz="2800" dirty="0" err="1" smtClean="0">
                <a:solidFill>
                  <a:srgbClr val="0960A7"/>
                </a:solidFill>
              </a:rPr>
              <a:t>Threat</a:t>
            </a:r>
            <a:r>
              <a:rPr lang="fr-FR" sz="2800" dirty="0" smtClean="0">
                <a:solidFill>
                  <a:srgbClr val="0960A7"/>
                </a:solidFill>
              </a:rPr>
              <a:t> Report, Vol. 20</a:t>
            </a:r>
            <a:endParaRPr lang="fr-FR" sz="2800" dirty="0">
              <a:solidFill>
                <a:srgbClr val="0960A7"/>
              </a:solidFill>
            </a:endParaRPr>
          </a:p>
        </p:txBody>
      </p:sp>
      <p:sp>
        <p:nvSpPr>
          <p:cNvPr id="3" name="Espace réservé du contenu 2"/>
          <p:cNvSpPr>
            <a:spLocks noGrp="1"/>
          </p:cNvSpPr>
          <p:nvPr>
            <p:ph idx="1"/>
          </p:nvPr>
        </p:nvSpPr>
        <p:spPr>
          <a:xfrm>
            <a:off x="465441" y="479150"/>
            <a:ext cx="8229600" cy="5165947"/>
          </a:xfrm>
        </p:spPr>
        <p:txBody>
          <a:bodyPr>
            <a:noAutofit/>
          </a:bodyPr>
          <a:lstStyle/>
          <a:p>
            <a:pPr marL="0" indent="0" algn="ctr">
              <a:buNone/>
            </a:pPr>
            <a:r>
              <a:rPr lang="fr-FR" sz="4000" b="1" dirty="0" smtClean="0">
                <a:solidFill>
                  <a:srgbClr val="C00000"/>
                </a:solidFill>
              </a:rPr>
              <a:t>In 2014</a:t>
            </a:r>
          </a:p>
          <a:p>
            <a:r>
              <a:rPr lang="fr-FR" sz="2400" dirty="0" err="1" smtClean="0">
                <a:solidFill>
                  <a:srgbClr val="0960A7"/>
                </a:solidFill>
              </a:rPr>
              <a:t>Nearly</a:t>
            </a:r>
            <a:r>
              <a:rPr lang="fr-FR" sz="2400" dirty="0" smtClean="0">
                <a:solidFill>
                  <a:srgbClr val="0960A7"/>
                </a:solidFill>
              </a:rPr>
              <a:t> </a:t>
            </a:r>
            <a:r>
              <a:rPr lang="fr-FR" sz="2400" b="1" dirty="0" smtClean="0">
                <a:solidFill>
                  <a:srgbClr val="0960A7"/>
                </a:solidFill>
              </a:rPr>
              <a:t>ONE </a:t>
            </a:r>
            <a:r>
              <a:rPr lang="fr-FR" sz="2400" b="1" dirty="0">
                <a:solidFill>
                  <a:srgbClr val="0960A7"/>
                </a:solidFill>
              </a:rPr>
              <a:t>MILLION </a:t>
            </a:r>
            <a:r>
              <a:rPr lang="fr-FR" sz="2400" dirty="0">
                <a:solidFill>
                  <a:srgbClr val="0960A7"/>
                </a:solidFill>
              </a:rPr>
              <a:t>new  </a:t>
            </a:r>
            <a:r>
              <a:rPr lang="fr-FR" sz="2400" dirty="0" err="1">
                <a:solidFill>
                  <a:srgbClr val="0960A7"/>
                </a:solidFill>
              </a:rPr>
              <a:t>threats</a:t>
            </a:r>
            <a:r>
              <a:rPr lang="fr-FR" sz="2400" dirty="0">
                <a:solidFill>
                  <a:srgbClr val="0960A7"/>
                </a:solidFill>
              </a:rPr>
              <a:t> </a:t>
            </a:r>
            <a:r>
              <a:rPr lang="fr-FR" sz="2400" dirty="0" err="1" smtClean="0">
                <a:solidFill>
                  <a:srgbClr val="0960A7"/>
                </a:solidFill>
              </a:rPr>
              <a:t>released</a:t>
            </a:r>
            <a:endParaRPr lang="fr-FR" sz="2400" dirty="0" smtClean="0">
              <a:solidFill>
                <a:srgbClr val="0960A7"/>
              </a:solidFill>
            </a:endParaRPr>
          </a:p>
          <a:p>
            <a:pPr marL="0" indent="0">
              <a:buNone/>
            </a:pPr>
            <a:r>
              <a:rPr lang="fr-FR" sz="2400" b="1" dirty="0" smtClean="0">
                <a:solidFill>
                  <a:srgbClr val="0960A7"/>
                </a:solidFill>
                <a:latin typeface="Lucida Handwriting" panose="03010101010101010101" pitchFamily="66" charset="0"/>
              </a:rPr>
              <a:t>										</a:t>
            </a:r>
            <a:r>
              <a:rPr lang="en-GB" sz="2000" b="1" dirty="0" smtClean="0">
                <a:solidFill>
                  <a:srgbClr val="C00000"/>
                </a:solidFill>
                <a:latin typeface="Lucida Handwriting" panose="03010101010101010101" pitchFamily="66" charset="0"/>
              </a:rPr>
              <a:t>Every day</a:t>
            </a:r>
            <a:endParaRPr lang="fr-FR" sz="2000" dirty="0">
              <a:solidFill>
                <a:srgbClr val="C00000"/>
              </a:solidFill>
            </a:endParaRPr>
          </a:p>
          <a:p>
            <a:r>
              <a:rPr lang="fr-FR" sz="2400" dirty="0" smtClean="0">
                <a:solidFill>
                  <a:srgbClr val="0960A7"/>
                </a:solidFill>
              </a:rPr>
              <a:t>More </a:t>
            </a:r>
            <a:r>
              <a:rPr lang="fr-FR" sz="2400" dirty="0" err="1" smtClean="0">
                <a:solidFill>
                  <a:srgbClr val="0960A7"/>
                </a:solidFill>
              </a:rPr>
              <a:t>than</a:t>
            </a:r>
            <a:r>
              <a:rPr lang="fr-FR" sz="2400" dirty="0" smtClean="0">
                <a:solidFill>
                  <a:srgbClr val="0960A7"/>
                </a:solidFill>
              </a:rPr>
              <a:t> 400 MILLION </a:t>
            </a:r>
            <a:r>
              <a:rPr lang="fr-FR" sz="2400" dirty="0" err="1" smtClean="0">
                <a:solidFill>
                  <a:srgbClr val="0960A7"/>
                </a:solidFill>
              </a:rPr>
              <a:t>identities</a:t>
            </a:r>
            <a:r>
              <a:rPr lang="fr-FR" sz="2400" dirty="0" smtClean="0">
                <a:solidFill>
                  <a:srgbClr val="0960A7"/>
                </a:solidFill>
              </a:rPr>
              <a:t> </a:t>
            </a:r>
            <a:r>
              <a:rPr lang="fr-FR" sz="2400" dirty="0" err="1" smtClean="0">
                <a:solidFill>
                  <a:srgbClr val="0960A7"/>
                </a:solidFill>
              </a:rPr>
              <a:t>exposed</a:t>
            </a:r>
            <a:endParaRPr lang="fr-FR" sz="2400" dirty="0" smtClean="0">
              <a:solidFill>
                <a:srgbClr val="0960A7"/>
              </a:solidFill>
            </a:endParaRPr>
          </a:p>
          <a:p>
            <a:r>
              <a:rPr lang="fr-FR" sz="2400" dirty="0" err="1" smtClean="0">
                <a:solidFill>
                  <a:srgbClr val="0960A7"/>
                </a:solidFill>
              </a:rPr>
              <a:t>Targeted</a:t>
            </a:r>
            <a:r>
              <a:rPr lang="fr-FR" sz="2400" dirty="0" smtClean="0">
                <a:solidFill>
                  <a:srgbClr val="0960A7"/>
                </a:solidFill>
              </a:rPr>
              <a:t> </a:t>
            </a:r>
            <a:r>
              <a:rPr lang="fr-FR" sz="2400" dirty="0" err="1" smtClean="0">
                <a:solidFill>
                  <a:srgbClr val="0960A7"/>
                </a:solidFill>
              </a:rPr>
              <a:t>attacks</a:t>
            </a:r>
            <a:r>
              <a:rPr lang="fr-FR" sz="2400" dirty="0">
                <a:solidFill>
                  <a:srgbClr val="0960A7"/>
                </a:solidFill>
              </a:rPr>
              <a:t> </a:t>
            </a:r>
            <a:r>
              <a:rPr lang="fr-FR" sz="2400" dirty="0" smtClean="0">
                <a:solidFill>
                  <a:srgbClr val="0960A7"/>
                </a:solidFill>
              </a:rPr>
              <a:t>to </a:t>
            </a:r>
            <a:r>
              <a:rPr lang="fr-FR" sz="2400" dirty="0">
                <a:solidFill>
                  <a:srgbClr val="0960A7"/>
                </a:solidFill>
              </a:rPr>
              <a:t>large </a:t>
            </a:r>
            <a:r>
              <a:rPr lang="fr-FR" sz="2400" dirty="0" err="1">
                <a:solidFill>
                  <a:srgbClr val="0960A7"/>
                </a:solidFill>
              </a:rPr>
              <a:t>enterprise</a:t>
            </a:r>
            <a:r>
              <a:rPr lang="fr-FR" sz="2400" dirty="0">
                <a:solidFill>
                  <a:srgbClr val="0960A7"/>
                </a:solidFill>
              </a:rPr>
              <a:t> up </a:t>
            </a:r>
            <a:r>
              <a:rPr lang="fr-FR" sz="2400" b="1" dirty="0" smtClean="0">
                <a:solidFill>
                  <a:srgbClr val="0960A7"/>
                </a:solidFill>
              </a:rPr>
              <a:t>40% </a:t>
            </a:r>
            <a:r>
              <a:rPr lang="fr-FR" sz="2400" dirty="0" smtClean="0">
                <a:solidFill>
                  <a:srgbClr val="0960A7"/>
                </a:solidFill>
              </a:rPr>
              <a:t>(5 out of 6)</a:t>
            </a:r>
          </a:p>
          <a:p>
            <a:r>
              <a:rPr lang="fr-FR" sz="2400" b="1" dirty="0" smtClean="0">
                <a:solidFill>
                  <a:srgbClr val="0960A7"/>
                </a:solidFill>
              </a:rPr>
              <a:t>60%</a:t>
            </a:r>
            <a:r>
              <a:rPr lang="fr-FR" sz="2400" dirty="0" smtClean="0">
                <a:solidFill>
                  <a:srgbClr val="0960A7"/>
                </a:solidFill>
              </a:rPr>
              <a:t> of </a:t>
            </a:r>
            <a:r>
              <a:rPr lang="fr-FR" sz="2400" dirty="0" err="1" smtClean="0">
                <a:solidFill>
                  <a:srgbClr val="0960A7"/>
                </a:solidFill>
              </a:rPr>
              <a:t>targeted</a:t>
            </a:r>
            <a:r>
              <a:rPr lang="fr-FR" sz="2400" dirty="0">
                <a:solidFill>
                  <a:srgbClr val="0960A7"/>
                </a:solidFill>
              </a:rPr>
              <a:t> </a:t>
            </a:r>
            <a:r>
              <a:rPr lang="fr-FR" sz="2400" dirty="0" err="1" smtClean="0">
                <a:solidFill>
                  <a:srgbClr val="0960A7"/>
                </a:solidFill>
              </a:rPr>
              <a:t>attacks</a:t>
            </a:r>
            <a:r>
              <a:rPr lang="fr-FR" sz="2400" dirty="0" smtClean="0">
                <a:solidFill>
                  <a:srgbClr val="0960A7"/>
                </a:solidFill>
              </a:rPr>
              <a:t> </a:t>
            </a:r>
            <a:r>
              <a:rPr lang="fr-FR" sz="2400" dirty="0" err="1" smtClean="0">
                <a:solidFill>
                  <a:srgbClr val="0960A7"/>
                </a:solidFill>
              </a:rPr>
              <a:t>were</a:t>
            </a:r>
            <a:r>
              <a:rPr lang="fr-FR" sz="2400" dirty="0" smtClean="0">
                <a:solidFill>
                  <a:srgbClr val="0960A7"/>
                </a:solidFill>
              </a:rPr>
              <a:t> </a:t>
            </a:r>
            <a:r>
              <a:rPr lang="fr-FR" sz="2400" dirty="0" err="1" smtClean="0">
                <a:solidFill>
                  <a:srgbClr val="0960A7"/>
                </a:solidFill>
              </a:rPr>
              <a:t>against</a:t>
            </a:r>
            <a:r>
              <a:rPr lang="fr-FR" sz="2400" dirty="0" smtClean="0">
                <a:solidFill>
                  <a:srgbClr val="0960A7"/>
                </a:solidFill>
              </a:rPr>
              <a:t> </a:t>
            </a:r>
            <a:r>
              <a:rPr lang="fr-FR" sz="2400" dirty="0" err="1" smtClean="0">
                <a:solidFill>
                  <a:srgbClr val="0960A7"/>
                </a:solidFill>
              </a:rPr>
              <a:t>SMEs</a:t>
            </a:r>
            <a:endParaRPr lang="fr-FR" sz="2400" dirty="0" smtClean="0">
              <a:solidFill>
                <a:srgbClr val="0960A7"/>
              </a:solidFill>
            </a:endParaRPr>
          </a:p>
          <a:p>
            <a:r>
              <a:rPr lang="fr-FR" sz="2400" dirty="0" smtClean="0">
                <a:solidFill>
                  <a:srgbClr val="0960A7"/>
                </a:solidFill>
              </a:rPr>
              <a:t>Crypto-</a:t>
            </a:r>
            <a:r>
              <a:rPr lang="fr-FR" sz="2400" dirty="0" err="1" smtClean="0">
                <a:solidFill>
                  <a:srgbClr val="0960A7"/>
                </a:solidFill>
              </a:rPr>
              <a:t>ransomware</a:t>
            </a:r>
            <a:r>
              <a:rPr lang="fr-FR" sz="2400" dirty="0" smtClean="0">
                <a:solidFill>
                  <a:srgbClr val="0960A7"/>
                </a:solidFill>
              </a:rPr>
              <a:t> up </a:t>
            </a:r>
            <a:r>
              <a:rPr lang="fr-FR" sz="2400" b="1" dirty="0" smtClean="0">
                <a:solidFill>
                  <a:srgbClr val="0960A7"/>
                </a:solidFill>
              </a:rPr>
              <a:t>4500%</a:t>
            </a:r>
          </a:p>
          <a:p>
            <a:r>
              <a:rPr lang="fr-FR" sz="2400" b="1" dirty="0" smtClean="0">
                <a:solidFill>
                  <a:srgbClr val="0960A7"/>
                </a:solidFill>
              </a:rPr>
              <a:t>17%</a:t>
            </a:r>
            <a:r>
              <a:rPr lang="fr-FR" sz="2400" dirty="0" smtClean="0">
                <a:solidFill>
                  <a:srgbClr val="0960A7"/>
                </a:solidFill>
              </a:rPr>
              <a:t> Android mobile Apps are malware carriers</a:t>
            </a:r>
          </a:p>
          <a:p>
            <a:r>
              <a:rPr lang="fr-FR" sz="2400" dirty="0" smtClean="0">
                <a:solidFill>
                  <a:srgbClr val="0960A7"/>
                </a:solidFill>
              </a:rPr>
              <a:t>E-mails </a:t>
            </a:r>
            <a:r>
              <a:rPr lang="fr-FR" sz="2400" dirty="0" err="1" smtClean="0">
                <a:solidFill>
                  <a:srgbClr val="0960A7"/>
                </a:solidFill>
              </a:rPr>
              <a:t>still</a:t>
            </a:r>
            <a:r>
              <a:rPr lang="fr-FR" sz="2400" dirty="0" smtClean="0">
                <a:solidFill>
                  <a:srgbClr val="0960A7"/>
                </a:solidFill>
              </a:rPr>
              <a:t> the </a:t>
            </a:r>
            <a:r>
              <a:rPr lang="fr-FR" sz="2400" dirty="0" err="1" smtClean="0">
                <a:solidFill>
                  <a:srgbClr val="0960A7"/>
                </a:solidFill>
              </a:rPr>
              <a:t>preferred</a:t>
            </a:r>
            <a:r>
              <a:rPr lang="fr-FR" sz="2400" dirty="0" smtClean="0">
                <a:solidFill>
                  <a:srgbClr val="0960A7"/>
                </a:solidFill>
              </a:rPr>
              <a:t> </a:t>
            </a:r>
            <a:r>
              <a:rPr lang="fr-FR" sz="2400" dirty="0" err="1" smtClean="0">
                <a:solidFill>
                  <a:srgbClr val="0960A7"/>
                </a:solidFill>
              </a:rPr>
              <a:t>vector</a:t>
            </a:r>
            <a:r>
              <a:rPr lang="fr-FR" sz="2400" dirty="0" smtClean="0">
                <a:solidFill>
                  <a:srgbClr val="0960A7"/>
                </a:solidFill>
              </a:rPr>
              <a:t> but social media </a:t>
            </a:r>
            <a:r>
              <a:rPr lang="fr-FR" sz="2400" dirty="0" err="1" smtClean="0">
                <a:solidFill>
                  <a:srgbClr val="0960A7"/>
                </a:solidFill>
              </a:rPr>
              <a:t>fastly</a:t>
            </a:r>
            <a:r>
              <a:rPr lang="fr-FR" sz="2400" dirty="0" smtClean="0">
                <a:solidFill>
                  <a:srgbClr val="0960A7"/>
                </a:solidFill>
              </a:rPr>
              <a:t> </a:t>
            </a:r>
            <a:r>
              <a:rPr lang="fr-FR" sz="2400" dirty="0" err="1" smtClean="0">
                <a:solidFill>
                  <a:srgbClr val="0960A7"/>
                </a:solidFill>
              </a:rPr>
              <a:t>rising</a:t>
            </a:r>
            <a:endParaRPr lang="fr-FR" sz="2400" dirty="0" smtClean="0">
              <a:solidFill>
                <a:srgbClr val="0960A7"/>
              </a:solidFill>
            </a:endParaRPr>
          </a:p>
          <a:p>
            <a:r>
              <a:rPr lang="fr-FR" sz="2400" dirty="0" smtClean="0">
                <a:solidFill>
                  <a:srgbClr val="0960A7"/>
                </a:solidFill>
              </a:rPr>
              <a:t>The « Internet of </a:t>
            </a:r>
            <a:r>
              <a:rPr lang="fr-FR" sz="2400" dirty="0" err="1" smtClean="0">
                <a:solidFill>
                  <a:srgbClr val="0960A7"/>
                </a:solidFill>
              </a:rPr>
              <a:t>Things</a:t>
            </a:r>
            <a:r>
              <a:rPr lang="fr-FR" sz="2400" dirty="0" smtClean="0">
                <a:solidFill>
                  <a:srgbClr val="0960A7"/>
                </a:solidFill>
              </a:rPr>
              <a:t> » </a:t>
            </a:r>
            <a:r>
              <a:rPr lang="fr-FR" sz="2400" dirty="0" err="1" smtClean="0">
                <a:solidFill>
                  <a:srgbClr val="0960A7"/>
                </a:solidFill>
              </a:rPr>
              <a:t>is</a:t>
            </a:r>
            <a:r>
              <a:rPr lang="fr-FR" sz="2400" dirty="0" smtClean="0">
                <a:solidFill>
                  <a:srgbClr val="0960A7"/>
                </a:solidFill>
              </a:rPr>
              <a:t> source of </a:t>
            </a:r>
            <a:r>
              <a:rPr lang="fr-FR" sz="2400" dirty="0" err="1" smtClean="0">
                <a:solidFill>
                  <a:srgbClr val="0960A7"/>
                </a:solidFill>
              </a:rPr>
              <a:t>vulnerability</a:t>
            </a:r>
            <a:r>
              <a:rPr lang="fr-FR" sz="2400" dirty="0" smtClean="0">
                <a:solidFill>
                  <a:srgbClr val="0960A7"/>
                </a:solidFill>
              </a:rPr>
              <a:t> (cars, </a:t>
            </a:r>
            <a:r>
              <a:rPr lang="fr-FR" sz="2400" dirty="0" err="1" smtClean="0">
                <a:solidFill>
                  <a:srgbClr val="0960A7"/>
                </a:solidFill>
              </a:rPr>
              <a:t>medical</a:t>
            </a:r>
            <a:r>
              <a:rPr lang="fr-FR" sz="2400" dirty="0" smtClean="0">
                <a:solidFill>
                  <a:srgbClr val="0960A7"/>
                </a:solidFill>
              </a:rPr>
              <a:t> </a:t>
            </a:r>
            <a:r>
              <a:rPr lang="fr-FR" sz="2400" dirty="0" err="1" smtClean="0">
                <a:solidFill>
                  <a:srgbClr val="0960A7"/>
                </a:solidFill>
              </a:rPr>
              <a:t>equipment</a:t>
            </a:r>
            <a:r>
              <a:rPr lang="fr-FR" sz="2400" dirty="0" smtClean="0">
                <a:solidFill>
                  <a:srgbClr val="0960A7"/>
                </a:solidFill>
              </a:rPr>
              <a:t>)</a:t>
            </a:r>
          </a:p>
          <a:p>
            <a:r>
              <a:rPr lang="fr-FR" sz="2400" dirty="0" smtClean="0">
                <a:solidFill>
                  <a:srgbClr val="0960A7"/>
                </a:solidFill>
              </a:rPr>
              <a:t>Software </a:t>
            </a:r>
            <a:r>
              <a:rPr lang="fr-FR" sz="2400" dirty="0" err="1" smtClean="0">
                <a:solidFill>
                  <a:srgbClr val="0960A7"/>
                </a:solidFill>
              </a:rPr>
              <a:t>download</a:t>
            </a:r>
            <a:r>
              <a:rPr lang="fr-FR" sz="2400" dirty="0" smtClean="0">
                <a:solidFill>
                  <a:srgbClr val="0960A7"/>
                </a:solidFill>
              </a:rPr>
              <a:t> </a:t>
            </a:r>
            <a:r>
              <a:rPr lang="fr-FR" sz="2400" dirty="0" err="1" smtClean="0">
                <a:solidFill>
                  <a:srgbClr val="0960A7"/>
                </a:solidFill>
              </a:rPr>
              <a:t>websites</a:t>
            </a:r>
            <a:r>
              <a:rPr lang="fr-FR" sz="2400" dirty="0" smtClean="0">
                <a:solidFill>
                  <a:srgbClr val="0960A7"/>
                </a:solidFill>
              </a:rPr>
              <a:t> a new </a:t>
            </a:r>
            <a:r>
              <a:rPr lang="fr-FR" sz="2400" dirty="0" err="1" smtClean="0">
                <a:solidFill>
                  <a:srgbClr val="0960A7"/>
                </a:solidFill>
              </a:rPr>
              <a:t>vehicle</a:t>
            </a:r>
            <a:r>
              <a:rPr lang="fr-FR" sz="2400" dirty="0" smtClean="0">
                <a:solidFill>
                  <a:srgbClr val="0960A7"/>
                </a:solidFill>
              </a:rPr>
              <a:t> for hackers</a:t>
            </a:r>
          </a:p>
          <a:p>
            <a:endParaRPr lang="fr-FR" sz="2400" dirty="0"/>
          </a:p>
          <a:p>
            <a:endParaRPr lang="fr-FR" sz="2400" dirty="0" smtClean="0"/>
          </a:p>
          <a:p>
            <a:endParaRPr lang="fr-FR" sz="2400" dirty="0"/>
          </a:p>
        </p:txBody>
      </p:sp>
      <p:sp>
        <p:nvSpPr>
          <p:cNvPr id="5" name="Espace réservé du numéro de diapositive 4"/>
          <p:cNvSpPr>
            <a:spLocks noGrp="1"/>
          </p:cNvSpPr>
          <p:nvPr>
            <p:ph type="sldNum" sz="quarter" idx="4294967295"/>
          </p:nvPr>
        </p:nvSpPr>
        <p:spPr>
          <a:xfrm>
            <a:off x="457199" y="6329172"/>
            <a:ext cx="4123042" cy="182880"/>
          </a:xfrm>
          <a:prstGeom prst="rect">
            <a:avLst/>
          </a:prstGeom>
        </p:spPr>
        <p:txBody>
          <a:bodyPr/>
          <a:lstStyle/>
          <a:p>
            <a:pPr>
              <a:defRPr/>
            </a:pPr>
            <a:fld id="{446C9BED-6FD4-4BA4-B6B0-4A26058AC9EF}" type="slidenum">
              <a:rPr lang="en-US" smtClean="0"/>
              <a:pPr>
                <a:defRPr/>
              </a:pPr>
              <a:t>11</a:t>
            </a:fld>
            <a:endParaRPr lang="en-US" dirty="0"/>
          </a:p>
        </p:txBody>
      </p:sp>
      <p:pic>
        <p:nvPicPr>
          <p:cNvPr id="1026" name="Picture 2" descr="ISTR Annual Report">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71307" y="592879"/>
            <a:ext cx="2026777" cy="1780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8766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1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1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1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1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1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71861" y="518062"/>
            <a:ext cx="7616759" cy="5375776"/>
          </a:xfrm>
          <a:prstGeom prst="rect">
            <a:avLst/>
          </a:prstGeom>
          <a:solidFill>
            <a:srgbClr val="C00000"/>
          </a:solidFill>
          <a:ln w="76200"/>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4800" b="1" dirty="0" smtClean="0">
                <a:solidFill>
                  <a:schemeClr val="bg1"/>
                </a:solidFill>
              </a:rPr>
              <a:t>Cyber-attackers </a:t>
            </a:r>
          </a:p>
          <a:p>
            <a:pPr algn="ctr"/>
            <a:r>
              <a:rPr lang="en-US" sz="4800" b="1" dirty="0" smtClean="0">
                <a:solidFill>
                  <a:schemeClr val="bg1"/>
                </a:solidFill>
              </a:rPr>
              <a:t>are </a:t>
            </a:r>
            <a:r>
              <a:rPr lang="en-US" sz="4800" b="1" dirty="0">
                <a:solidFill>
                  <a:schemeClr val="bg1"/>
                </a:solidFill>
              </a:rPr>
              <a:t>leap-frogging </a:t>
            </a:r>
            <a:r>
              <a:rPr lang="en-US" sz="4800" b="1" dirty="0" err="1" smtClean="0">
                <a:solidFill>
                  <a:schemeClr val="bg1"/>
                </a:solidFill>
              </a:rPr>
              <a:t>defences</a:t>
            </a:r>
            <a:r>
              <a:rPr lang="en-US" sz="4800" b="1" dirty="0" smtClean="0">
                <a:solidFill>
                  <a:schemeClr val="bg1"/>
                </a:solidFill>
              </a:rPr>
              <a:t> </a:t>
            </a:r>
          </a:p>
          <a:p>
            <a:pPr algn="ctr"/>
            <a:r>
              <a:rPr lang="en-US" sz="4800" b="1" dirty="0" smtClean="0">
                <a:solidFill>
                  <a:schemeClr val="bg1"/>
                </a:solidFill>
              </a:rPr>
              <a:t>in </a:t>
            </a:r>
            <a:r>
              <a:rPr lang="en-US" sz="4800" b="1" dirty="0">
                <a:solidFill>
                  <a:schemeClr val="bg1"/>
                </a:solidFill>
              </a:rPr>
              <a:t>ways </a:t>
            </a:r>
            <a:r>
              <a:rPr lang="en-US" sz="4800" b="1" dirty="0" err="1" smtClean="0">
                <a:solidFill>
                  <a:schemeClr val="bg1"/>
                </a:solidFill>
              </a:rPr>
              <a:t>organisations</a:t>
            </a:r>
            <a:r>
              <a:rPr lang="en-US" sz="4800" b="1" dirty="0" smtClean="0">
                <a:solidFill>
                  <a:schemeClr val="bg1"/>
                </a:solidFill>
              </a:rPr>
              <a:t>  </a:t>
            </a:r>
          </a:p>
          <a:p>
            <a:pPr algn="ctr"/>
            <a:r>
              <a:rPr lang="en-US" sz="4800" b="1" dirty="0" smtClean="0">
                <a:solidFill>
                  <a:schemeClr val="bg1"/>
                </a:solidFill>
              </a:rPr>
              <a:t>lack </a:t>
            </a:r>
            <a:r>
              <a:rPr lang="en-US" sz="4800" b="1" dirty="0">
                <a:solidFill>
                  <a:schemeClr val="bg1"/>
                </a:solidFill>
              </a:rPr>
              <a:t>insight to </a:t>
            </a:r>
            <a:r>
              <a:rPr lang="en-US" sz="4800" b="1" dirty="0" smtClean="0">
                <a:solidFill>
                  <a:schemeClr val="bg1"/>
                </a:solidFill>
              </a:rPr>
              <a:t>anticipate</a:t>
            </a:r>
            <a:endParaRPr lang="en-GB" sz="4800" b="1" dirty="0">
              <a:solidFill>
                <a:schemeClr val="bg1"/>
              </a:solidFill>
            </a:endParaRPr>
          </a:p>
        </p:txBody>
      </p:sp>
    </p:spTree>
    <p:extLst>
      <p:ext uri="{BB962C8B-B14F-4D97-AF65-F5344CB8AC3E}">
        <p14:creationId xmlns:p14="http://schemas.microsoft.com/office/powerpoint/2010/main" val="1248514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0874" y="0"/>
            <a:ext cx="8229600" cy="457200"/>
          </a:xfrm>
        </p:spPr>
        <p:txBody>
          <a:bodyPr>
            <a:noAutofit/>
          </a:bodyPr>
          <a:lstStyle/>
          <a:p>
            <a:r>
              <a:rPr lang="fr-FR" sz="2800" dirty="0" err="1">
                <a:solidFill>
                  <a:srgbClr val="0960A7"/>
                </a:solidFill>
              </a:rPr>
              <a:t>Facts</a:t>
            </a:r>
            <a:r>
              <a:rPr lang="fr-FR" sz="2800" dirty="0">
                <a:solidFill>
                  <a:srgbClr val="0960A7"/>
                </a:solidFill>
              </a:rPr>
              <a:t>, not </a:t>
            </a:r>
            <a:r>
              <a:rPr lang="fr-FR" sz="2800" dirty="0" err="1">
                <a:solidFill>
                  <a:srgbClr val="0960A7"/>
                </a:solidFill>
              </a:rPr>
              <a:t>predictions</a:t>
            </a:r>
            <a:endParaRPr lang="fr-FR" sz="2800" dirty="0">
              <a:solidFill>
                <a:srgbClr val="0960A7"/>
              </a:solidFill>
            </a:endParaRPr>
          </a:p>
        </p:txBody>
      </p:sp>
      <p:sp>
        <p:nvSpPr>
          <p:cNvPr id="3" name="Espace réservé du contenu 2"/>
          <p:cNvSpPr>
            <a:spLocks noGrp="1"/>
          </p:cNvSpPr>
          <p:nvPr>
            <p:ph idx="1"/>
          </p:nvPr>
        </p:nvSpPr>
        <p:spPr>
          <a:xfrm>
            <a:off x="465441" y="735123"/>
            <a:ext cx="8229600" cy="5165947"/>
          </a:xfrm>
        </p:spPr>
        <p:txBody>
          <a:bodyPr>
            <a:noAutofit/>
          </a:bodyPr>
          <a:lstStyle/>
          <a:p>
            <a:r>
              <a:rPr lang="fr-FR" sz="2400" dirty="0" err="1">
                <a:solidFill>
                  <a:srgbClr val="0960A7"/>
                </a:solidFill>
              </a:rPr>
              <a:t>Risk</a:t>
            </a:r>
            <a:r>
              <a:rPr lang="fr-FR" sz="2400" dirty="0">
                <a:solidFill>
                  <a:srgbClr val="0960A7"/>
                </a:solidFill>
              </a:rPr>
              <a:t> </a:t>
            </a:r>
            <a:r>
              <a:rPr lang="fr-FR" sz="2400" dirty="0" err="1">
                <a:solidFill>
                  <a:srgbClr val="0960A7"/>
                </a:solidFill>
              </a:rPr>
              <a:t>zero</a:t>
            </a:r>
            <a:r>
              <a:rPr lang="fr-FR" sz="2400" dirty="0">
                <a:solidFill>
                  <a:srgbClr val="0960A7"/>
                </a:solidFill>
              </a:rPr>
              <a:t> </a:t>
            </a:r>
            <a:r>
              <a:rPr lang="fr-FR" sz="2400" dirty="0" err="1">
                <a:solidFill>
                  <a:srgbClr val="0960A7"/>
                </a:solidFill>
              </a:rPr>
              <a:t>doesn’t</a:t>
            </a:r>
            <a:r>
              <a:rPr lang="fr-FR" sz="2400" dirty="0">
                <a:solidFill>
                  <a:srgbClr val="0960A7"/>
                </a:solidFill>
              </a:rPr>
              <a:t> </a:t>
            </a:r>
            <a:r>
              <a:rPr lang="fr-FR" sz="2400" dirty="0" err="1">
                <a:solidFill>
                  <a:srgbClr val="0960A7"/>
                </a:solidFill>
              </a:rPr>
              <a:t>exist</a:t>
            </a:r>
            <a:endParaRPr lang="fr-FR" sz="2400" dirty="0">
              <a:solidFill>
                <a:srgbClr val="0960A7"/>
              </a:solidFill>
            </a:endParaRPr>
          </a:p>
          <a:p>
            <a:r>
              <a:rPr lang="fr-FR" sz="2400" dirty="0" err="1" smtClean="0">
                <a:solidFill>
                  <a:srgbClr val="0960A7"/>
                </a:solidFill>
              </a:rPr>
              <a:t>Attacks</a:t>
            </a:r>
            <a:r>
              <a:rPr lang="fr-FR" sz="2400" dirty="0" smtClean="0">
                <a:solidFill>
                  <a:srgbClr val="0960A7"/>
                </a:solidFill>
              </a:rPr>
              <a:t> </a:t>
            </a:r>
            <a:r>
              <a:rPr lang="fr-FR" sz="2400" dirty="0" err="1" smtClean="0">
                <a:solidFill>
                  <a:srgbClr val="0960A7"/>
                </a:solidFill>
              </a:rPr>
              <a:t>will</a:t>
            </a:r>
            <a:r>
              <a:rPr lang="fr-FR" sz="2400" dirty="0" smtClean="0">
                <a:solidFill>
                  <a:srgbClr val="0960A7"/>
                </a:solidFill>
              </a:rPr>
              <a:t> </a:t>
            </a:r>
            <a:r>
              <a:rPr lang="fr-FR" sz="2400" dirty="0" err="1" smtClean="0">
                <a:solidFill>
                  <a:srgbClr val="0960A7"/>
                </a:solidFill>
              </a:rPr>
              <a:t>happen</a:t>
            </a:r>
            <a:r>
              <a:rPr lang="fr-FR" sz="2400" dirty="0" smtClean="0">
                <a:solidFill>
                  <a:srgbClr val="0960A7"/>
                </a:solidFill>
              </a:rPr>
              <a:t>, </a:t>
            </a:r>
            <a:r>
              <a:rPr lang="fr-FR" sz="2400" dirty="0" err="1" smtClean="0">
                <a:solidFill>
                  <a:srgbClr val="0960A7"/>
                </a:solidFill>
              </a:rPr>
              <a:t>some</a:t>
            </a:r>
            <a:r>
              <a:rPr lang="fr-FR" sz="2400" dirty="0" smtClean="0">
                <a:solidFill>
                  <a:srgbClr val="0960A7"/>
                </a:solidFill>
              </a:rPr>
              <a:t> </a:t>
            </a:r>
            <a:r>
              <a:rPr lang="fr-FR" sz="2400" dirty="0" err="1" smtClean="0">
                <a:solidFill>
                  <a:srgbClr val="0960A7"/>
                </a:solidFill>
              </a:rPr>
              <a:t>successfull</a:t>
            </a:r>
            <a:endParaRPr lang="fr-FR" sz="2400" dirty="0" smtClean="0">
              <a:solidFill>
                <a:srgbClr val="0960A7"/>
              </a:solidFill>
            </a:endParaRPr>
          </a:p>
          <a:p>
            <a:r>
              <a:rPr lang="fr-FR" sz="2400" dirty="0" err="1">
                <a:solidFill>
                  <a:srgbClr val="0960A7"/>
                </a:solidFill>
              </a:rPr>
              <a:t>Errors</a:t>
            </a:r>
            <a:r>
              <a:rPr lang="fr-FR" sz="2400" dirty="0">
                <a:solidFill>
                  <a:srgbClr val="0960A7"/>
                </a:solidFill>
              </a:rPr>
              <a:t> </a:t>
            </a:r>
            <a:r>
              <a:rPr lang="fr-FR" sz="2400" dirty="0" err="1">
                <a:solidFill>
                  <a:srgbClr val="0960A7"/>
                </a:solidFill>
              </a:rPr>
              <a:t>will</a:t>
            </a:r>
            <a:r>
              <a:rPr lang="fr-FR" sz="2400" dirty="0">
                <a:solidFill>
                  <a:srgbClr val="0960A7"/>
                </a:solidFill>
              </a:rPr>
              <a:t> </a:t>
            </a:r>
            <a:r>
              <a:rPr lang="fr-FR" sz="2400" dirty="0" err="1">
                <a:solidFill>
                  <a:srgbClr val="0960A7"/>
                </a:solidFill>
              </a:rPr>
              <a:t>occur</a:t>
            </a:r>
            <a:r>
              <a:rPr lang="fr-FR" sz="2400" dirty="0">
                <a:solidFill>
                  <a:srgbClr val="0960A7"/>
                </a:solidFill>
              </a:rPr>
              <a:t>, </a:t>
            </a:r>
            <a:r>
              <a:rPr lang="fr-FR" sz="2400" dirty="0" err="1">
                <a:solidFill>
                  <a:srgbClr val="0960A7"/>
                </a:solidFill>
              </a:rPr>
              <a:t>human</a:t>
            </a:r>
            <a:r>
              <a:rPr lang="fr-FR" sz="2400" dirty="0">
                <a:solidFill>
                  <a:srgbClr val="0960A7"/>
                </a:solidFill>
              </a:rPr>
              <a:t> or </a:t>
            </a:r>
            <a:r>
              <a:rPr lang="fr-FR" sz="2400" dirty="0" err="1">
                <a:solidFill>
                  <a:srgbClr val="0960A7"/>
                </a:solidFill>
              </a:rPr>
              <a:t>technical</a:t>
            </a:r>
            <a:endParaRPr lang="fr-FR" sz="2400" dirty="0">
              <a:solidFill>
                <a:srgbClr val="0960A7"/>
              </a:solidFill>
            </a:endParaRPr>
          </a:p>
          <a:p>
            <a:r>
              <a:rPr lang="fr-FR" sz="2400" dirty="0" err="1">
                <a:solidFill>
                  <a:srgbClr val="0960A7"/>
                </a:solidFill>
              </a:rPr>
              <a:t>Insiders</a:t>
            </a:r>
            <a:r>
              <a:rPr lang="fr-FR" sz="2400" dirty="0">
                <a:solidFill>
                  <a:srgbClr val="0960A7"/>
                </a:solidFill>
              </a:rPr>
              <a:t> </a:t>
            </a:r>
            <a:r>
              <a:rPr lang="fr-FR" sz="2400" dirty="0" err="1">
                <a:solidFill>
                  <a:srgbClr val="0960A7"/>
                </a:solidFill>
              </a:rPr>
              <a:t>will</a:t>
            </a:r>
            <a:r>
              <a:rPr lang="fr-FR" sz="2400" dirty="0">
                <a:solidFill>
                  <a:srgbClr val="0960A7"/>
                </a:solidFill>
              </a:rPr>
              <a:t> </a:t>
            </a:r>
            <a:r>
              <a:rPr lang="fr-FR" sz="2400" dirty="0" err="1">
                <a:solidFill>
                  <a:srgbClr val="0960A7"/>
                </a:solidFill>
              </a:rPr>
              <a:t>be</a:t>
            </a:r>
            <a:r>
              <a:rPr lang="fr-FR" sz="2400" dirty="0">
                <a:solidFill>
                  <a:srgbClr val="0960A7"/>
                </a:solidFill>
              </a:rPr>
              <a:t> </a:t>
            </a:r>
            <a:r>
              <a:rPr lang="fr-FR" sz="2400" dirty="0" err="1">
                <a:solidFill>
                  <a:srgbClr val="0960A7"/>
                </a:solidFill>
              </a:rPr>
              <a:t>negligent</a:t>
            </a:r>
            <a:r>
              <a:rPr lang="fr-FR" sz="2400" dirty="0">
                <a:solidFill>
                  <a:srgbClr val="0960A7"/>
                </a:solidFill>
              </a:rPr>
              <a:t> or </a:t>
            </a:r>
            <a:r>
              <a:rPr lang="fr-FR" sz="2400" dirty="0" err="1">
                <a:solidFill>
                  <a:srgbClr val="0960A7"/>
                </a:solidFill>
              </a:rPr>
              <a:t>malicious</a:t>
            </a:r>
            <a:endParaRPr lang="fr-FR" sz="2400" dirty="0">
              <a:solidFill>
                <a:srgbClr val="0960A7"/>
              </a:solidFill>
            </a:endParaRPr>
          </a:p>
          <a:p>
            <a:r>
              <a:rPr lang="fr-FR" sz="2400" dirty="0" err="1" smtClean="0">
                <a:solidFill>
                  <a:srgbClr val="0960A7"/>
                </a:solidFill>
              </a:rPr>
              <a:t>Confidentiality</a:t>
            </a:r>
            <a:r>
              <a:rPr lang="fr-FR" sz="2400" dirty="0">
                <a:solidFill>
                  <a:srgbClr val="0960A7"/>
                </a:solidFill>
              </a:rPr>
              <a:t>, </a:t>
            </a:r>
            <a:r>
              <a:rPr lang="fr-FR" sz="2400" dirty="0" err="1">
                <a:solidFill>
                  <a:srgbClr val="0960A7"/>
                </a:solidFill>
              </a:rPr>
              <a:t>Integrity</a:t>
            </a:r>
            <a:r>
              <a:rPr lang="fr-FR" sz="2400" dirty="0">
                <a:solidFill>
                  <a:srgbClr val="0960A7"/>
                </a:solidFill>
              </a:rPr>
              <a:t> &amp; </a:t>
            </a:r>
            <a:r>
              <a:rPr lang="fr-FR" sz="2400" dirty="0" err="1" smtClean="0">
                <a:solidFill>
                  <a:srgbClr val="0960A7"/>
                </a:solidFill>
              </a:rPr>
              <a:t>Availability</a:t>
            </a:r>
            <a:r>
              <a:rPr lang="fr-FR" sz="2400" dirty="0" smtClean="0">
                <a:solidFill>
                  <a:srgbClr val="0960A7"/>
                </a:solidFill>
              </a:rPr>
              <a:t> </a:t>
            </a:r>
            <a:r>
              <a:rPr lang="fr-FR" sz="2400" dirty="0" err="1">
                <a:solidFill>
                  <a:srgbClr val="0960A7"/>
                </a:solidFill>
              </a:rPr>
              <a:t>will</a:t>
            </a:r>
            <a:r>
              <a:rPr lang="fr-FR" sz="2400" dirty="0">
                <a:solidFill>
                  <a:srgbClr val="0960A7"/>
                </a:solidFill>
              </a:rPr>
              <a:t> </a:t>
            </a:r>
            <a:r>
              <a:rPr lang="fr-FR" sz="2400" dirty="0" err="1">
                <a:solidFill>
                  <a:srgbClr val="0960A7"/>
                </a:solidFill>
              </a:rPr>
              <a:t>be</a:t>
            </a:r>
            <a:r>
              <a:rPr lang="fr-FR" sz="2400" dirty="0">
                <a:solidFill>
                  <a:srgbClr val="0960A7"/>
                </a:solidFill>
              </a:rPr>
              <a:t> </a:t>
            </a:r>
            <a:r>
              <a:rPr lang="fr-FR" sz="2400" dirty="0" err="1">
                <a:solidFill>
                  <a:srgbClr val="0960A7"/>
                </a:solidFill>
              </a:rPr>
              <a:t>impacted</a:t>
            </a:r>
            <a:endParaRPr lang="fr-FR" sz="2400" dirty="0">
              <a:solidFill>
                <a:srgbClr val="0960A7"/>
              </a:solidFill>
            </a:endParaRPr>
          </a:p>
          <a:p>
            <a:r>
              <a:rPr lang="fr-FR" sz="2400" dirty="0" err="1" smtClean="0">
                <a:solidFill>
                  <a:srgbClr val="0960A7"/>
                </a:solidFill>
              </a:rPr>
              <a:t>It’s</a:t>
            </a:r>
            <a:r>
              <a:rPr lang="fr-FR" sz="2400" dirty="0" smtClean="0">
                <a:solidFill>
                  <a:srgbClr val="0960A7"/>
                </a:solidFill>
              </a:rPr>
              <a:t> impossible to </a:t>
            </a:r>
            <a:r>
              <a:rPr lang="fr-FR" sz="2400" dirty="0" err="1" smtClean="0">
                <a:solidFill>
                  <a:srgbClr val="0960A7"/>
                </a:solidFill>
              </a:rPr>
              <a:t>protect</a:t>
            </a:r>
            <a:r>
              <a:rPr lang="fr-FR" sz="2400" dirty="0" smtClean="0">
                <a:solidFill>
                  <a:srgbClr val="0960A7"/>
                </a:solidFill>
              </a:rPr>
              <a:t> </a:t>
            </a:r>
            <a:r>
              <a:rPr lang="fr-FR" sz="2400" dirty="0" err="1" smtClean="0">
                <a:solidFill>
                  <a:srgbClr val="0960A7"/>
                </a:solidFill>
              </a:rPr>
              <a:t>everything</a:t>
            </a:r>
            <a:r>
              <a:rPr lang="fr-FR" sz="2400" dirty="0" smtClean="0">
                <a:solidFill>
                  <a:srgbClr val="0960A7"/>
                </a:solidFill>
              </a:rPr>
              <a:t> at the </a:t>
            </a:r>
            <a:r>
              <a:rPr lang="fr-FR" sz="2400" dirty="0" err="1" smtClean="0">
                <a:solidFill>
                  <a:srgbClr val="0960A7"/>
                </a:solidFill>
              </a:rPr>
              <a:t>highest</a:t>
            </a:r>
            <a:r>
              <a:rPr lang="fr-FR" sz="2400" dirty="0" smtClean="0">
                <a:solidFill>
                  <a:srgbClr val="0960A7"/>
                </a:solidFill>
              </a:rPr>
              <a:t> </a:t>
            </a:r>
            <a:r>
              <a:rPr lang="fr-FR" sz="2400" dirty="0" err="1" smtClean="0">
                <a:solidFill>
                  <a:srgbClr val="0960A7"/>
                </a:solidFill>
              </a:rPr>
              <a:t>level</a:t>
            </a:r>
            <a:r>
              <a:rPr lang="fr-FR" sz="2400" dirty="0" smtClean="0">
                <a:solidFill>
                  <a:srgbClr val="0960A7"/>
                </a:solidFill>
              </a:rPr>
              <a:t> </a:t>
            </a:r>
          </a:p>
          <a:p>
            <a:r>
              <a:rPr lang="fr-FR" sz="2400" dirty="0" smtClean="0">
                <a:solidFill>
                  <a:srgbClr val="0960A7"/>
                </a:solidFill>
              </a:rPr>
              <a:t>All </a:t>
            </a:r>
            <a:r>
              <a:rPr lang="fr-FR" sz="2400" dirty="0" err="1" smtClean="0">
                <a:solidFill>
                  <a:srgbClr val="0960A7"/>
                </a:solidFill>
              </a:rPr>
              <a:t>critical</a:t>
            </a:r>
            <a:r>
              <a:rPr lang="fr-FR" sz="2400" dirty="0" smtClean="0">
                <a:solidFill>
                  <a:srgbClr val="0960A7"/>
                </a:solidFill>
              </a:rPr>
              <a:t> </a:t>
            </a:r>
            <a:r>
              <a:rPr lang="fr-FR" sz="2400" dirty="0" err="1" smtClean="0">
                <a:solidFill>
                  <a:srgbClr val="0960A7"/>
                </a:solidFill>
              </a:rPr>
              <a:t>assets</a:t>
            </a:r>
            <a:r>
              <a:rPr lang="fr-FR" sz="2400" dirty="0" smtClean="0">
                <a:solidFill>
                  <a:srgbClr val="0960A7"/>
                </a:solidFill>
              </a:rPr>
              <a:t> are not </a:t>
            </a:r>
            <a:r>
              <a:rPr lang="fr-FR" sz="2400" dirty="0" err="1" smtClean="0">
                <a:solidFill>
                  <a:srgbClr val="0960A7"/>
                </a:solidFill>
              </a:rPr>
              <a:t>identified</a:t>
            </a:r>
            <a:r>
              <a:rPr lang="fr-FR" sz="2400" dirty="0" smtClean="0">
                <a:solidFill>
                  <a:srgbClr val="0960A7"/>
                </a:solidFill>
              </a:rPr>
              <a:t> or </a:t>
            </a:r>
            <a:r>
              <a:rPr lang="fr-FR" sz="2400" dirty="0" err="1" smtClean="0">
                <a:solidFill>
                  <a:srgbClr val="0960A7"/>
                </a:solidFill>
              </a:rPr>
              <a:t>even</a:t>
            </a:r>
            <a:r>
              <a:rPr lang="fr-FR" sz="2400" dirty="0" smtClean="0">
                <a:solidFill>
                  <a:srgbClr val="0960A7"/>
                </a:solidFill>
              </a:rPr>
              <a:t> </a:t>
            </a:r>
            <a:r>
              <a:rPr lang="fr-FR" sz="2400" dirty="0" err="1" smtClean="0">
                <a:solidFill>
                  <a:srgbClr val="0960A7"/>
                </a:solidFill>
              </a:rPr>
              <a:t>known</a:t>
            </a:r>
            <a:endParaRPr lang="fr-FR" sz="2400" dirty="0" smtClean="0">
              <a:solidFill>
                <a:srgbClr val="0960A7"/>
              </a:solidFill>
            </a:endParaRPr>
          </a:p>
          <a:p>
            <a:r>
              <a:rPr lang="fr-FR" sz="2400" dirty="0" err="1">
                <a:solidFill>
                  <a:srgbClr val="0960A7"/>
                </a:solidFill>
              </a:rPr>
              <a:t>Mobility</a:t>
            </a:r>
            <a:r>
              <a:rPr lang="fr-FR" sz="2400" dirty="0">
                <a:solidFill>
                  <a:srgbClr val="0960A7"/>
                </a:solidFill>
              </a:rPr>
              <a:t> </a:t>
            </a:r>
            <a:r>
              <a:rPr lang="fr-FR" sz="2400" dirty="0" err="1">
                <a:solidFill>
                  <a:srgbClr val="0960A7"/>
                </a:solidFill>
              </a:rPr>
              <a:t>is</a:t>
            </a:r>
            <a:r>
              <a:rPr lang="fr-FR" sz="2400" dirty="0">
                <a:solidFill>
                  <a:srgbClr val="0960A7"/>
                </a:solidFill>
              </a:rPr>
              <a:t> </a:t>
            </a:r>
            <a:r>
              <a:rPr lang="fr-FR" sz="2400" dirty="0" err="1">
                <a:solidFill>
                  <a:srgbClr val="0960A7"/>
                </a:solidFill>
              </a:rPr>
              <a:t>pervasive</a:t>
            </a:r>
            <a:r>
              <a:rPr lang="fr-FR" sz="2400" dirty="0">
                <a:solidFill>
                  <a:srgbClr val="0960A7"/>
                </a:solidFill>
              </a:rPr>
              <a:t>, Internet of </a:t>
            </a:r>
            <a:r>
              <a:rPr lang="fr-FR" sz="2400" dirty="0" err="1">
                <a:solidFill>
                  <a:srgbClr val="0960A7"/>
                </a:solidFill>
              </a:rPr>
              <a:t>Things</a:t>
            </a:r>
            <a:endParaRPr lang="fr-FR" sz="2400" dirty="0">
              <a:solidFill>
                <a:srgbClr val="0960A7"/>
              </a:solidFill>
            </a:endParaRPr>
          </a:p>
          <a:p>
            <a:r>
              <a:rPr lang="fr-FR" sz="2400" dirty="0" smtClean="0">
                <a:solidFill>
                  <a:srgbClr val="0960A7"/>
                </a:solidFill>
              </a:rPr>
              <a:t>There </a:t>
            </a:r>
            <a:r>
              <a:rPr lang="fr-FR" sz="2400" dirty="0" err="1" smtClean="0">
                <a:solidFill>
                  <a:srgbClr val="0960A7"/>
                </a:solidFill>
              </a:rPr>
              <a:t>is</a:t>
            </a:r>
            <a:r>
              <a:rPr lang="fr-FR" sz="2400" dirty="0" smtClean="0">
                <a:solidFill>
                  <a:srgbClr val="0960A7"/>
                </a:solidFill>
              </a:rPr>
              <a:t> no IT </a:t>
            </a:r>
            <a:r>
              <a:rPr lang="fr-FR" sz="2400" dirty="0" err="1" smtClean="0">
                <a:solidFill>
                  <a:srgbClr val="0960A7"/>
                </a:solidFill>
              </a:rPr>
              <a:t>perimeter</a:t>
            </a:r>
            <a:r>
              <a:rPr lang="fr-FR" sz="2400" dirty="0" smtClean="0">
                <a:solidFill>
                  <a:srgbClr val="0960A7"/>
                </a:solidFill>
              </a:rPr>
              <a:t> </a:t>
            </a:r>
            <a:r>
              <a:rPr lang="fr-FR" sz="2400" dirty="0" err="1" smtClean="0">
                <a:solidFill>
                  <a:srgbClr val="0960A7"/>
                </a:solidFill>
              </a:rPr>
              <a:t>anymore</a:t>
            </a:r>
            <a:endParaRPr lang="fr-FR" sz="2400" dirty="0" smtClean="0">
              <a:solidFill>
                <a:srgbClr val="0960A7"/>
              </a:solidFill>
            </a:endParaRPr>
          </a:p>
          <a:p>
            <a:r>
              <a:rPr lang="fr-FR" sz="2400" dirty="0" smtClean="0">
                <a:solidFill>
                  <a:srgbClr val="0960A7"/>
                </a:solidFill>
              </a:rPr>
              <a:t>« Social » </a:t>
            </a:r>
            <a:r>
              <a:rPr lang="fr-FR" sz="2400" dirty="0" err="1" smtClean="0">
                <a:solidFill>
                  <a:srgbClr val="0960A7"/>
                </a:solidFill>
              </a:rPr>
              <a:t>is</a:t>
            </a:r>
            <a:r>
              <a:rPr lang="fr-FR" sz="2400" dirty="0" smtClean="0">
                <a:solidFill>
                  <a:srgbClr val="0960A7"/>
                </a:solidFill>
              </a:rPr>
              <a:t> the new normal</a:t>
            </a:r>
          </a:p>
          <a:p>
            <a:r>
              <a:rPr lang="fr-FR" sz="2400" dirty="0" smtClean="0">
                <a:solidFill>
                  <a:srgbClr val="0960A7"/>
                </a:solidFill>
              </a:rPr>
              <a:t>« Smart » </a:t>
            </a:r>
            <a:r>
              <a:rPr lang="fr-FR" sz="2400" dirty="0" err="1" smtClean="0">
                <a:solidFill>
                  <a:srgbClr val="0960A7"/>
                </a:solidFill>
              </a:rPr>
              <a:t>is</a:t>
            </a:r>
            <a:r>
              <a:rPr lang="fr-FR" sz="2400" dirty="0" smtClean="0">
                <a:solidFill>
                  <a:srgbClr val="0960A7"/>
                </a:solidFill>
              </a:rPr>
              <a:t> the new normal</a:t>
            </a:r>
          </a:p>
          <a:p>
            <a:endParaRPr lang="fr-FR" sz="2400" dirty="0" smtClean="0"/>
          </a:p>
          <a:p>
            <a:endParaRPr lang="fr-FR" sz="2400" dirty="0" smtClean="0"/>
          </a:p>
          <a:p>
            <a:endParaRPr lang="fr-FR" sz="2400" dirty="0"/>
          </a:p>
        </p:txBody>
      </p:sp>
      <p:sp>
        <p:nvSpPr>
          <p:cNvPr id="5" name="Espace réservé du numéro de diapositive 4"/>
          <p:cNvSpPr>
            <a:spLocks noGrp="1"/>
          </p:cNvSpPr>
          <p:nvPr>
            <p:ph type="sldNum" sz="quarter" idx="4294967295"/>
          </p:nvPr>
        </p:nvSpPr>
        <p:spPr>
          <a:xfrm>
            <a:off x="457199" y="6329172"/>
            <a:ext cx="4123042" cy="182880"/>
          </a:xfrm>
          <a:prstGeom prst="rect">
            <a:avLst/>
          </a:prstGeom>
        </p:spPr>
        <p:txBody>
          <a:bodyPr/>
          <a:lstStyle/>
          <a:p>
            <a:pPr>
              <a:defRPr/>
            </a:pPr>
            <a:fld id="{446C9BED-6FD4-4BA4-B6B0-4A26058AC9EF}" type="slidenum">
              <a:rPr lang="en-US" smtClean="0"/>
              <a:pPr>
                <a:defRPr/>
              </a:pPr>
              <a:t>13</a:t>
            </a:fld>
            <a:endParaRPr lang="en-US" dirty="0"/>
          </a:p>
        </p:txBody>
      </p:sp>
    </p:spTree>
    <p:extLst>
      <p:ext uri="{BB962C8B-B14F-4D97-AF65-F5344CB8AC3E}">
        <p14:creationId xmlns:p14="http://schemas.microsoft.com/office/powerpoint/2010/main" val="16840246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75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75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75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75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75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75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75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275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275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275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275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4"/>
          <p:cNvGraphicFramePr>
            <a:graphicFrameLocks/>
          </p:cNvGraphicFramePr>
          <p:nvPr>
            <p:extLst>
              <p:ext uri="{D42A27DB-BD31-4B8C-83A1-F6EECF244321}">
                <p14:modId xmlns:p14="http://schemas.microsoft.com/office/powerpoint/2010/main" val="1843419617"/>
              </p:ext>
            </p:extLst>
          </p:nvPr>
        </p:nvGraphicFramePr>
        <p:xfrm>
          <a:off x="1417674" y="792126"/>
          <a:ext cx="6407224" cy="2682240"/>
        </p:xfrm>
        <a:graphic>
          <a:graphicData uri="http://schemas.openxmlformats.org/drawingml/2006/table">
            <a:tbl>
              <a:tblPr bandRow="1">
                <a:tableStyleId>{2D5ABB26-0587-4C30-8999-92F81FD0307C}</a:tableStyleId>
              </a:tblPr>
              <a:tblGrid>
                <a:gridCol w="1036463"/>
                <a:gridCol w="5370761"/>
              </a:tblGrid>
              <a:tr h="838200">
                <a:tc>
                  <a:txBody>
                    <a:bodyPr/>
                    <a:lstStyle/>
                    <a:p>
                      <a:pPr marL="0" algn="ctr" defTabSz="457200" rtl="0" eaLnBrk="1" latinLnBrk="0" hangingPunct="1"/>
                      <a:r>
                        <a:rPr lang="en-US" sz="4800" b="1" kern="1200" dirty="0" smtClean="0">
                          <a:solidFill>
                            <a:schemeClr val="bg1"/>
                          </a:solidFill>
                          <a:latin typeface="+mn-lt"/>
                          <a:ea typeface="+mn-ea"/>
                          <a:cs typeface="+mn-cs"/>
                        </a:rPr>
                        <a:t>2</a:t>
                      </a:r>
                      <a:endParaRPr lang="en-US" sz="4800" b="1" kern="1200" dirty="0">
                        <a:solidFill>
                          <a:schemeClr val="bg1"/>
                        </a:solidFill>
                        <a:latin typeface="+mn-lt"/>
                        <a:ea typeface="+mn-ea"/>
                        <a:cs typeface="+mn-cs"/>
                      </a:endParaRPr>
                    </a:p>
                  </a:txBody>
                  <a:tcPr marL="137160" marR="137160" marT="137160" marB="137160"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2">
                        <a:lumMod val="60000"/>
                        <a:lumOff val="40000"/>
                      </a:schemeClr>
                    </a:solidFill>
                  </a:tcPr>
                </a:tc>
                <a:tc>
                  <a:txBody>
                    <a:bodyPr/>
                    <a:lstStyle/>
                    <a:p>
                      <a:pPr marL="0" algn="l" defTabSz="457200" rtl="0" eaLnBrk="1" latinLnBrk="0" hangingPunct="1"/>
                      <a:r>
                        <a:rPr lang="en-US" sz="4800" b="1" kern="1200" dirty="0" smtClean="0">
                          <a:solidFill>
                            <a:srgbClr val="0960A7"/>
                          </a:solidFill>
                          <a:latin typeface="+mn-lt"/>
                          <a:ea typeface="+mn-ea"/>
                          <a:cs typeface="+mn-cs"/>
                        </a:rPr>
                        <a:t>Security</a:t>
                      </a:r>
                      <a:endParaRPr lang="en-US" sz="4800" b="1" kern="1200" dirty="0">
                        <a:solidFill>
                          <a:srgbClr val="0960A7"/>
                        </a:solidFill>
                        <a:latin typeface="+mn-lt"/>
                        <a:ea typeface="+mn-ea"/>
                        <a:cs typeface="+mn-cs"/>
                      </a:endParaRPr>
                    </a:p>
                  </a:txBody>
                  <a:tcPr marL="137160" marR="137160" marT="137160" marB="137160"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r>
              <a:tr h="838200">
                <a:tc>
                  <a:txBody>
                    <a:bodyPr/>
                    <a:lstStyle/>
                    <a:p>
                      <a:pPr algn="ctr"/>
                      <a:r>
                        <a:rPr lang="en-US" sz="3600" b="1" dirty="0" smtClean="0">
                          <a:solidFill>
                            <a:schemeClr val="tx2">
                              <a:lumMod val="40000"/>
                              <a:lumOff val="60000"/>
                            </a:schemeClr>
                          </a:solidFill>
                        </a:rPr>
                        <a:t>3</a:t>
                      </a:r>
                      <a:endParaRPr lang="en-US" sz="3600" b="1" dirty="0">
                        <a:solidFill>
                          <a:schemeClr val="tx2">
                            <a:lumMod val="40000"/>
                            <a:lumOff val="60000"/>
                          </a:schemeClr>
                        </a:solidFill>
                      </a:endParaRPr>
                    </a:p>
                  </a:txBody>
                  <a:tcPr marL="137160" marR="137160" marT="137160" marB="137160"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2">
                        <a:lumMod val="60000"/>
                        <a:lumOff val="40000"/>
                      </a:schemeClr>
                    </a:solidFill>
                  </a:tcPr>
                </a:tc>
                <a:tc>
                  <a:txBody>
                    <a:bodyPr/>
                    <a:lstStyle/>
                    <a:p>
                      <a:r>
                        <a:rPr lang="en-GB" sz="3600" b="1" dirty="0" smtClean="0">
                          <a:solidFill>
                            <a:schemeClr val="tx2">
                              <a:lumMod val="20000"/>
                              <a:lumOff val="80000"/>
                            </a:schemeClr>
                          </a:solidFill>
                        </a:rPr>
                        <a:t>Privacy</a:t>
                      </a:r>
                      <a:endParaRPr lang="en-US" sz="3600" b="1" dirty="0">
                        <a:solidFill>
                          <a:schemeClr val="tx2">
                            <a:lumMod val="20000"/>
                            <a:lumOff val="80000"/>
                          </a:schemeClr>
                        </a:solidFill>
                      </a:endParaRPr>
                    </a:p>
                  </a:txBody>
                  <a:tcPr marL="137160" marR="137160" marT="137160" marB="137160"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r>
              <a:tr h="838200">
                <a:tc>
                  <a:txBody>
                    <a:bodyPr/>
                    <a:lstStyle/>
                    <a:p>
                      <a:pPr algn="ctr"/>
                      <a:r>
                        <a:rPr lang="en-US" sz="3600" b="1" dirty="0" smtClean="0">
                          <a:solidFill>
                            <a:schemeClr val="tx2">
                              <a:lumMod val="40000"/>
                              <a:lumOff val="60000"/>
                            </a:schemeClr>
                          </a:solidFill>
                        </a:rPr>
                        <a:t>4</a:t>
                      </a:r>
                      <a:endParaRPr lang="en-US" sz="3600" b="1" dirty="0">
                        <a:solidFill>
                          <a:schemeClr val="tx2">
                            <a:lumMod val="40000"/>
                            <a:lumOff val="60000"/>
                          </a:schemeClr>
                        </a:solidFill>
                      </a:endParaRPr>
                    </a:p>
                  </a:txBody>
                  <a:tcPr marL="137160" marR="137160" marT="137160" marB="137160" anchor="ctr">
                    <a:lnT w="19050" cap="flat" cmpd="sng" algn="ctr">
                      <a:solidFill>
                        <a:schemeClr val="bg1"/>
                      </a:solidFill>
                      <a:prstDash val="solid"/>
                      <a:round/>
                      <a:headEnd type="none" w="med" len="med"/>
                      <a:tailEnd type="none" w="med" len="med"/>
                    </a:lnT>
                    <a:solidFill>
                      <a:schemeClr val="tx2">
                        <a:lumMod val="60000"/>
                        <a:lumOff val="40000"/>
                      </a:schemeClr>
                    </a:solidFill>
                  </a:tcPr>
                </a:tc>
                <a:tc>
                  <a:txBody>
                    <a:bodyPr/>
                    <a:lstStyle/>
                    <a:p>
                      <a:r>
                        <a:rPr lang="en-US" sz="3600" b="1" dirty="0" smtClean="0">
                          <a:solidFill>
                            <a:schemeClr val="tx2">
                              <a:lumMod val="20000"/>
                              <a:lumOff val="80000"/>
                            </a:schemeClr>
                          </a:solidFill>
                        </a:rPr>
                        <a:t>Balance</a:t>
                      </a:r>
                      <a:endParaRPr lang="en-US" sz="3600" b="1" dirty="0">
                        <a:solidFill>
                          <a:schemeClr val="tx2">
                            <a:lumMod val="20000"/>
                            <a:lumOff val="80000"/>
                          </a:schemeClr>
                        </a:solidFill>
                      </a:endParaRPr>
                    </a:p>
                  </a:txBody>
                  <a:tcPr marL="137160" marR="137160" marT="137160" marB="137160" anchor="ctr">
                    <a:lnT w="19050" cap="flat" cmpd="sng" algn="ctr">
                      <a:solidFill>
                        <a:schemeClr val="bg1"/>
                      </a:solidFill>
                      <a:prstDash val="solid"/>
                      <a:round/>
                      <a:headEnd type="none" w="med" len="med"/>
                      <a:tailEnd type="none" w="med" len="med"/>
                    </a:lnT>
                  </a:tcPr>
                </a:tc>
              </a:tr>
            </a:tbl>
          </a:graphicData>
        </a:graphic>
      </p:graphicFrame>
      <p:pic>
        <p:nvPicPr>
          <p:cNvPr id="9" name="Picture 2" descr="http://cefirst.fondazioneinuit.it/wp-content/uploads/2014/10/cyber-security.jpg"/>
          <p:cNvPicPr>
            <a:picLocks noChangeAspect="1" noChangeArrowheads="1"/>
          </p:cNvPicPr>
          <p:nvPr/>
        </p:nvPicPr>
        <p:blipFill>
          <a:blip r:embed="rId3">
            <a:duotone>
              <a:prstClr val="black"/>
              <a:schemeClr val="accent5">
                <a:tint val="45000"/>
                <a:satMod val="400000"/>
              </a:schemeClr>
            </a:duotone>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1417674" y="1807538"/>
            <a:ext cx="6117561" cy="41280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44319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a:xfrm>
            <a:off x="8657690" y="6394155"/>
            <a:ext cx="153888" cy="153888"/>
          </a:xfrm>
          <a:prstGeom prst="rect">
            <a:avLst/>
          </a:prstGeom>
        </p:spPr>
        <p:txBody>
          <a:bodyPr/>
          <a:lstStyle/>
          <a:p>
            <a:pPr>
              <a:defRPr/>
            </a:pPr>
            <a:fld id="{46082381-925A-4C25-AB18-0C99AD89CFC0}" type="slidenum">
              <a:rPr lang="en-US" smtClean="0"/>
              <a:pPr>
                <a:defRPr/>
              </a:pPr>
              <a:t>15</a:t>
            </a:fld>
            <a:endParaRPr lang="en-US" dirty="0"/>
          </a:p>
        </p:txBody>
      </p:sp>
      <p:sp>
        <p:nvSpPr>
          <p:cNvPr id="8" name="Rectangle 2"/>
          <p:cNvSpPr txBox="1">
            <a:spLocks noChangeArrowheads="1"/>
          </p:cNvSpPr>
          <p:nvPr/>
        </p:nvSpPr>
        <p:spPr bwMode="black">
          <a:xfrm>
            <a:off x="350280" y="194093"/>
            <a:ext cx="8382000" cy="316270"/>
          </a:xfrm>
          <a:prstGeom prst="rect">
            <a:avLst/>
          </a:prstGeom>
          <a:noFill/>
          <a:ln w="9525">
            <a:noFill/>
            <a:miter lim="800000"/>
            <a:headEnd/>
            <a:tailEnd/>
          </a:ln>
        </p:spPr>
        <p:txBody>
          <a:bodyPr vert="horz" wrap="square" lIns="91419" tIns="45710" rIns="91419" bIns="45710" numCol="1" anchor="b" anchorCtr="0" compatLnSpc="1">
            <a:prstTxWarp prst="textNoShape">
              <a:avLst/>
            </a:prstTxWarp>
          </a:bodyPr>
          <a:lstStyle>
            <a:lvl1pPr algn="l" rtl="0" eaLnBrk="1" fontAlgn="base" hangingPunct="1">
              <a:lnSpc>
                <a:spcPct val="90000"/>
              </a:lnSpc>
              <a:spcBef>
                <a:spcPct val="0"/>
              </a:spcBef>
              <a:spcAft>
                <a:spcPct val="0"/>
              </a:spcAft>
              <a:defRPr lang="en-US" sz="2200" b="1" baseline="0">
                <a:solidFill>
                  <a:schemeClr val="tx1"/>
                </a:solidFill>
                <a:latin typeface="+mj-lt"/>
                <a:ea typeface="+mj-ea"/>
                <a:cs typeface="+mj-cs"/>
              </a:defRPr>
            </a:lvl1pPr>
            <a:lvl2pPr algn="l" rtl="0" eaLnBrk="1" fontAlgn="base" hangingPunct="1">
              <a:spcBef>
                <a:spcPct val="0"/>
              </a:spcBef>
              <a:spcAft>
                <a:spcPct val="0"/>
              </a:spcAft>
              <a:defRPr sz="2800" b="1">
                <a:solidFill>
                  <a:schemeClr val="bg1"/>
                </a:solidFill>
                <a:latin typeface="Arial" charset="0"/>
              </a:defRPr>
            </a:lvl2pPr>
            <a:lvl3pPr algn="l" rtl="0" eaLnBrk="1" fontAlgn="base" hangingPunct="1">
              <a:spcBef>
                <a:spcPct val="0"/>
              </a:spcBef>
              <a:spcAft>
                <a:spcPct val="0"/>
              </a:spcAft>
              <a:defRPr sz="2800" b="1">
                <a:solidFill>
                  <a:schemeClr val="bg1"/>
                </a:solidFill>
                <a:latin typeface="Arial" charset="0"/>
              </a:defRPr>
            </a:lvl3pPr>
            <a:lvl4pPr algn="l" rtl="0" eaLnBrk="1" fontAlgn="base" hangingPunct="1">
              <a:spcBef>
                <a:spcPct val="0"/>
              </a:spcBef>
              <a:spcAft>
                <a:spcPct val="0"/>
              </a:spcAft>
              <a:defRPr sz="2800" b="1">
                <a:solidFill>
                  <a:schemeClr val="bg1"/>
                </a:solidFill>
                <a:latin typeface="Arial" charset="0"/>
              </a:defRPr>
            </a:lvl4pPr>
            <a:lvl5pPr algn="l" rtl="0" eaLnBrk="1" fontAlgn="base" hangingPunct="1">
              <a:spcBef>
                <a:spcPct val="0"/>
              </a:spcBef>
              <a:spcAft>
                <a:spcPct val="0"/>
              </a:spcAft>
              <a:defRPr sz="2800" b="1">
                <a:solidFill>
                  <a:schemeClr val="bg1"/>
                </a:solidFill>
                <a:latin typeface="Arial" charset="0"/>
              </a:defRPr>
            </a:lvl5pPr>
            <a:lvl6pPr marL="457096" algn="l" rtl="0" eaLnBrk="1" fontAlgn="base" hangingPunct="1">
              <a:spcBef>
                <a:spcPct val="0"/>
              </a:spcBef>
              <a:spcAft>
                <a:spcPct val="0"/>
              </a:spcAft>
              <a:defRPr sz="2800" b="1">
                <a:solidFill>
                  <a:schemeClr val="bg1"/>
                </a:solidFill>
                <a:latin typeface="Arial" charset="0"/>
              </a:defRPr>
            </a:lvl6pPr>
            <a:lvl7pPr marL="914192" algn="l" rtl="0" eaLnBrk="1" fontAlgn="base" hangingPunct="1">
              <a:spcBef>
                <a:spcPct val="0"/>
              </a:spcBef>
              <a:spcAft>
                <a:spcPct val="0"/>
              </a:spcAft>
              <a:defRPr sz="2800" b="1">
                <a:solidFill>
                  <a:schemeClr val="bg1"/>
                </a:solidFill>
                <a:latin typeface="Arial" charset="0"/>
              </a:defRPr>
            </a:lvl7pPr>
            <a:lvl8pPr marL="1371288" algn="l" rtl="0" eaLnBrk="1" fontAlgn="base" hangingPunct="1">
              <a:spcBef>
                <a:spcPct val="0"/>
              </a:spcBef>
              <a:spcAft>
                <a:spcPct val="0"/>
              </a:spcAft>
              <a:defRPr sz="2800" b="1">
                <a:solidFill>
                  <a:schemeClr val="bg1"/>
                </a:solidFill>
                <a:latin typeface="Arial" charset="0"/>
              </a:defRPr>
            </a:lvl8pPr>
            <a:lvl9pPr marL="1828385" algn="l" rtl="0" eaLnBrk="1" fontAlgn="base" hangingPunct="1">
              <a:spcBef>
                <a:spcPct val="0"/>
              </a:spcBef>
              <a:spcAft>
                <a:spcPct val="0"/>
              </a:spcAft>
              <a:defRPr sz="2800" b="1">
                <a:solidFill>
                  <a:schemeClr val="bg1"/>
                </a:solidFill>
                <a:latin typeface="Arial" charset="0"/>
              </a:defRPr>
            </a:lvl9pPr>
          </a:lstStyle>
          <a:p>
            <a:r>
              <a:rPr lang="en-US" sz="3200" dirty="0" smtClean="0">
                <a:solidFill>
                  <a:schemeClr val="tx1">
                    <a:lumMod val="75000"/>
                  </a:schemeClr>
                </a:solidFill>
              </a:rPr>
              <a:t>An asymmetric challenge</a:t>
            </a:r>
          </a:p>
        </p:txBody>
      </p:sp>
      <p:sp>
        <p:nvSpPr>
          <p:cNvPr id="13" name="Rectangle 2"/>
          <p:cNvSpPr txBox="1">
            <a:spLocks noChangeArrowheads="1"/>
          </p:cNvSpPr>
          <p:nvPr/>
        </p:nvSpPr>
        <p:spPr bwMode="black">
          <a:xfrm>
            <a:off x="5454502" y="607638"/>
            <a:ext cx="3277778" cy="5399760"/>
          </a:xfrm>
          <a:prstGeom prst="rect">
            <a:avLst/>
          </a:prstGeom>
          <a:solidFill>
            <a:schemeClr val="tx2">
              <a:lumMod val="20000"/>
              <a:lumOff val="80000"/>
            </a:schemeClr>
          </a:solidFill>
          <a:ln>
            <a:noFill/>
            <a:headEnd/>
            <a:tailEnd/>
          </a:ln>
        </p:spPr>
        <p:style>
          <a:lnRef idx="2">
            <a:schemeClr val="accent1"/>
          </a:lnRef>
          <a:fillRef idx="1">
            <a:schemeClr val="lt1"/>
          </a:fillRef>
          <a:effectRef idx="0">
            <a:schemeClr val="accent1"/>
          </a:effectRef>
          <a:fontRef idx="minor">
            <a:schemeClr val="dk1"/>
          </a:fontRef>
        </p:style>
        <p:txBody>
          <a:bodyPr vert="horz" wrap="square" lIns="91419" tIns="45710" rIns="91419" bIns="45710" numCol="1" anchor="t" anchorCtr="0" compatLnSpc="1">
            <a:prstTxWarp prst="textNoShape">
              <a:avLst/>
            </a:prstTxWarp>
          </a:bodyPr>
          <a:lstStyle>
            <a:lvl1pPr algn="l" rtl="0" eaLnBrk="1" fontAlgn="base" hangingPunct="1">
              <a:lnSpc>
                <a:spcPct val="90000"/>
              </a:lnSpc>
              <a:spcBef>
                <a:spcPct val="0"/>
              </a:spcBef>
              <a:spcAft>
                <a:spcPct val="0"/>
              </a:spcAft>
              <a:defRPr lang="en-US" sz="2200" b="1" baseline="0">
                <a:solidFill>
                  <a:schemeClr val="tx1"/>
                </a:solidFill>
                <a:latin typeface="+mj-lt"/>
                <a:ea typeface="+mj-ea"/>
                <a:cs typeface="+mj-cs"/>
              </a:defRPr>
            </a:lvl1pPr>
            <a:lvl2pPr algn="l" rtl="0" eaLnBrk="1" fontAlgn="base" hangingPunct="1">
              <a:spcBef>
                <a:spcPct val="0"/>
              </a:spcBef>
              <a:spcAft>
                <a:spcPct val="0"/>
              </a:spcAft>
              <a:defRPr sz="2800" b="1">
                <a:solidFill>
                  <a:schemeClr val="bg1"/>
                </a:solidFill>
                <a:latin typeface="Arial" charset="0"/>
              </a:defRPr>
            </a:lvl2pPr>
            <a:lvl3pPr algn="l" rtl="0" eaLnBrk="1" fontAlgn="base" hangingPunct="1">
              <a:spcBef>
                <a:spcPct val="0"/>
              </a:spcBef>
              <a:spcAft>
                <a:spcPct val="0"/>
              </a:spcAft>
              <a:defRPr sz="2800" b="1">
                <a:solidFill>
                  <a:schemeClr val="bg1"/>
                </a:solidFill>
                <a:latin typeface="Arial" charset="0"/>
              </a:defRPr>
            </a:lvl3pPr>
            <a:lvl4pPr algn="l" rtl="0" eaLnBrk="1" fontAlgn="base" hangingPunct="1">
              <a:spcBef>
                <a:spcPct val="0"/>
              </a:spcBef>
              <a:spcAft>
                <a:spcPct val="0"/>
              </a:spcAft>
              <a:defRPr sz="2800" b="1">
                <a:solidFill>
                  <a:schemeClr val="bg1"/>
                </a:solidFill>
                <a:latin typeface="Arial" charset="0"/>
              </a:defRPr>
            </a:lvl4pPr>
            <a:lvl5pPr algn="l" rtl="0" eaLnBrk="1" fontAlgn="base" hangingPunct="1">
              <a:spcBef>
                <a:spcPct val="0"/>
              </a:spcBef>
              <a:spcAft>
                <a:spcPct val="0"/>
              </a:spcAft>
              <a:defRPr sz="2800" b="1">
                <a:solidFill>
                  <a:schemeClr val="bg1"/>
                </a:solidFill>
                <a:latin typeface="Arial" charset="0"/>
              </a:defRPr>
            </a:lvl5pPr>
            <a:lvl6pPr marL="457096" algn="l" rtl="0" eaLnBrk="1" fontAlgn="base" hangingPunct="1">
              <a:spcBef>
                <a:spcPct val="0"/>
              </a:spcBef>
              <a:spcAft>
                <a:spcPct val="0"/>
              </a:spcAft>
              <a:defRPr sz="2800" b="1">
                <a:solidFill>
                  <a:schemeClr val="bg1"/>
                </a:solidFill>
                <a:latin typeface="Arial" charset="0"/>
              </a:defRPr>
            </a:lvl6pPr>
            <a:lvl7pPr marL="914192" algn="l" rtl="0" eaLnBrk="1" fontAlgn="base" hangingPunct="1">
              <a:spcBef>
                <a:spcPct val="0"/>
              </a:spcBef>
              <a:spcAft>
                <a:spcPct val="0"/>
              </a:spcAft>
              <a:defRPr sz="2800" b="1">
                <a:solidFill>
                  <a:schemeClr val="bg1"/>
                </a:solidFill>
                <a:latin typeface="Arial" charset="0"/>
              </a:defRPr>
            </a:lvl7pPr>
            <a:lvl8pPr marL="1371288" algn="l" rtl="0" eaLnBrk="1" fontAlgn="base" hangingPunct="1">
              <a:spcBef>
                <a:spcPct val="0"/>
              </a:spcBef>
              <a:spcAft>
                <a:spcPct val="0"/>
              </a:spcAft>
              <a:defRPr sz="2800" b="1">
                <a:solidFill>
                  <a:schemeClr val="bg1"/>
                </a:solidFill>
                <a:latin typeface="Arial" charset="0"/>
              </a:defRPr>
            </a:lvl8pPr>
            <a:lvl9pPr marL="1828385" algn="l" rtl="0" eaLnBrk="1" fontAlgn="base" hangingPunct="1">
              <a:spcBef>
                <a:spcPct val="0"/>
              </a:spcBef>
              <a:spcAft>
                <a:spcPct val="0"/>
              </a:spcAft>
              <a:defRPr sz="2800" b="1">
                <a:solidFill>
                  <a:schemeClr val="bg1"/>
                </a:solidFill>
                <a:latin typeface="Arial" charset="0"/>
              </a:defRPr>
            </a:lvl9pPr>
          </a:lstStyle>
          <a:p>
            <a:pPr algn="r">
              <a:spcBef>
                <a:spcPts val="1800"/>
              </a:spcBef>
            </a:pPr>
            <a:endParaRPr lang="en-US" sz="2400" b="0" dirty="0" smtClean="0">
              <a:solidFill>
                <a:srgbClr val="0E0ECC"/>
              </a:solidFill>
              <a:latin typeface="Century Gothic" panose="020B0502020202020204" pitchFamily="34" charset="0"/>
            </a:endParaRPr>
          </a:p>
          <a:p>
            <a:pPr algn="r">
              <a:spcBef>
                <a:spcPts val="1800"/>
              </a:spcBef>
            </a:pPr>
            <a:r>
              <a:rPr lang="en-US" sz="4000" u="sng"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DEFENDERS</a:t>
            </a:r>
            <a:endParaRPr lang="en-US" sz="4000" u="sng"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a:p>
            <a:pPr algn="r">
              <a:spcBef>
                <a:spcPts val="1800"/>
              </a:spcBef>
            </a:pPr>
            <a:r>
              <a:rPr lang="en-US" sz="2400" b="0" dirty="0" smtClean="0">
                <a:solidFill>
                  <a:schemeClr val="accent1"/>
                </a:solidFill>
                <a:latin typeface="Century Gothic" panose="020B0502020202020204" pitchFamily="34" charset="0"/>
              </a:rPr>
              <a:t>Must </a:t>
            </a:r>
            <a:r>
              <a:rPr lang="en-US" sz="2400" b="0" dirty="0">
                <a:solidFill>
                  <a:schemeClr val="accent1"/>
                </a:solidFill>
                <a:latin typeface="Century Gothic" panose="020B0502020202020204" pitchFamily="34" charset="0"/>
              </a:rPr>
              <a:t>balance </a:t>
            </a:r>
            <a:r>
              <a:rPr lang="en-US" sz="2400" b="0" dirty="0" smtClean="0">
                <a:solidFill>
                  <a:schemeClr val="accent1"/>
                </a:solidFill>
                <a:latin typeface="Century Gothic" panose="020B0502020202020204" pitchFamily="34" charset="0"/>
              </a:rPr>
              <a:t>defence </a:t>
            </a:r>
            <a:r>
              <a:rPr lang="en-US" sz="2400" b="0" dirty="0">
                <a:solidFill>
                  <a:schemeClr val="accent1"/>
                </a:solidFill>
                <a:latin typeface="Century Gothic" panose="020B0502020202020204" pitchFamily="34" charset="0"/>
              </a:rPr>
              <a:t>with business impact</a:t>
            </a:r>
          </a:p>
          <a:p>
            <a:pPr algn="r">
              <a:spcBef>
                <a:spcPts val="1800"/>
              </a:spcBef>
            </a:pPr>
            <a:r>
              <a:rPr lang="en-US" sz="2400" b="0" dirty="0" smtClean="0">
                <a:solidFill>
                  <a:schemeClr val="accent1"/>
                </a:solidFill>
                <a:latin typeface="Century Gothic" panose="020B0502020202020204" pitchFamily="34" charset="0"/>
              </a:rPr>
              <a:t>Must get it right every time</a:t>
            </a:r>
          </a:p>
          <a:p>
            <a:pPr marL="0" lvl="1" algn="r">
              <a:lnSpc>
                <a:spcPct val="90000"/>
              </a:lnSpc>
              <a:spcBef>
                <a:spcPts val="1800"/>
              </a:spcBef>
            </a:pPr>
            <a:r>
              <a:rPr lang="en-US" sz="2400" b="0" dirty="0" smtClean="0">
                <a:solidFill>
                  <a:schemeClr val="accent1"/>
                </a:solidFill>
                <a:latin typeface="Century Gothic" panose="020B0502020202020204" pitchFamily="34" charset="0"/>
                <a:cs typeface="Calibri"/>
              </a:rPr>
              <a:t>Can’t really “win”, can draw at most</a:t>
            </a:r>
          </a:p>
          <a:p>
            <a:pPr marL="0" lvl="1" algn="r">
              <a:lnSpc>
                <a:spcPct val="90000"/>
              </a:lnSpc>
              <a:spcBef>
                <a:spcPts val="1800"/>
              </a:spcBef>
            </a:pPr>
            <a:r>
              <a:rPr lang="en-US" sz="2400" b="0" dirty="0" smtClean="0">
                <a:solidFill>
                  <a:schemeClr val="accent1"/>
                </a:solidFill>
                <a:latin typeface="Century Gothic" panose="020B0502020202020204" pitchFamily="34" charset="0"/>
                <a:cs typeface="Calibri"/>
              </a:rPr>
              <a:t>Asymmetry to increase before it decreases</a:t>
            </a:r>
            <a:endParaRPr lang="en-US" sz="1800" b="0" dirty="0">
              <a:solidFill>
                <a:schemeClr val="bg1">
                  <a:lumMod val="75000"/>
                  <a:lumOff val="25000"/>
                </a:schemeClr>
              </a:solidFill>
              <a:latin typeface="Calibri"/>
              <a:cs typeface="Calibri"/>
            </a:endParaRPr>
          </a:p>
          <a:p>
            <a:pPr algn="r"/>
            <a:endParaRPr lang="en-US" sz="1800" b="0" dirty="0" smtClean="0">
              <a:solidFill>
                <a:srgbClr val="3B3B69"/>
              </a:solidFill>
            </a:endParaRPr>
          </a:p>
        </p:txBody>
      </p:sp>
      <p:sp>
        <p:nvSpPr>
          <p:cNvPr id="12" name="Rectangle 2"/>
          <p:cNvSpPr txBox="1">
            <a:spLocks noChangeArrowheads="1"/>
          </p:cNvSpPr>
          <p:nvPr/>
        </p:nvSpPr>
        <p:spPr bwMode="black">
          <a:xfrm>
            <a:off x="262152" y="622458"/>
            <a:ext cx="5777831" cy="5780815"/>
          </a:xfrm>
          <a:custGeom>
            <a:avLst/>
            <a:gdLst>
              <a:gd name="connsiteX0" fmla="*/ 0 w 5769959"/>
              <a:gd name="connsiteY0" fmla="*/ 0 h 5832648"/>
              <a:gd name="connsiteX1" fmla="*/ 5769959 w 5769959"/>
              <a:gd name="connsiteY1" fmla="*/ 0 h 5832648"/>
              <a:gd name="connsiteX2" fmla="*/ 5769959 w 5769959"/>
              <a:gd name="connsiteY2" fmla="*/ 5832648 h 5832648"/>
              <a:gd name="connsiteX3" fmla="*/ 0 w 5769959"/>
              <a:gd name="connsiteY3" fmla="*/ 5832648 h 5832648"/>
              <a:gd name="connsiteX4" fmla="*/ 0 w 5769959"/>
              <a:gd name="connsiteY4" fmla="*/ 0 h 5832648"/>
              <a:gd name="connsiteX0" fmla="*/ 0 w 5769959"/>
              <a:gd name="connsiteY0" fmla="*/ 0 h 5832648"/>
              <a:gd name="connsiteX1" fmla="*/ 5624816 w 5769959"/>
              <a:gd name="connsiteY1" fmla="*/ 145143 h 5832648"/>
              <a:gd name="connsiteX2" fmla="*/ 5769959 w 5769959"/>
              <a:gd name="connsiteY2" fmla="*/ 5832648 h 5832648"/>
              <a:gd name="connsiteX3" fmla="*/ 0 w 5769959"/>
              <a:gd name="connsiteY3" fmla="*/ 5832648 h 5832648"/>
              <a:gd name="connsiteX4" fmla="*/ 0 w 5769959"/>
              <a:gd name="connsiteY4" fmla="*/ 0 h 5832648"/>
              <a:gd name="connsiteX0" fmla="*/ 0 w 5769959"/>
              <a:gd name="connsiteY0" fmla="*/ 0 h 5832648"/>
              <a:gd name="connsiteX1" fmla="*/ 5624816 w 5769959"/>
              <a:gd name="connsiteY1" fmla="*/ 145143 h 5832648"/>
              <a:gd name="connsiteX2" fmla="*/ 5769959 w 5769959"/>
              <a:gd name="connsiteY2" fmla="*/ 5832648 h 5832648"/>
              <a:gd name="connsiteX3" fmla="*/ 0 w 5769959"/>
              <a:gd name="connsiteY3" fmla="*/ 5832648 h 5832648"/>
              <a:gd name="connsiteX4" fmla="*/ 0 w 5769959"/>
              <a:gd name="connsiteY4" fmla="*/ 0 h 5832648"/>
              <a:gd name="connsiteX0" fmla="*/ 0 w 6127610"/>
              <a:gd name="connsiteY0" fmla="*/ 0 h 5832648"/>
              <a:gd name="connsiteX1" fmla="*/ 5624816 w 6127610"/>
              <a:gd name="connsiteY1" fmla="*/ 145143 h 5832648"/>
              <a:gd name="connsiteX2" fmla="*/ 5502163 w 6127610"/>
              <a:gd name="connsiteY2" fmla="*/ 2986114 h 5832648"/>
              <a:gd name="connsiteX3" fmla="*/ 5769959 w 6127610"/>
              <a:gd name="connsiteY3" fmla="*/ 5832648 h 5832648"/>
              <a:gd name="connsiteX4" fmla="*/ 0 w 6127610"/>
              <a:gd name="connsiteY4" fmla="*/ 5832648 h 5832648"/>
              <a:gd name="connsiteX5" fmla="*/ 0 w 6127610"/>
              <a:gd name="connsiteY5" fmla="*/ 0 h 5832648"/>
              <a:gd name="connsiteX0" fmla="*/ 0 w 6127610"/>
              <a:gd name="connsiteY0" fmla="*/ 0 h 5832648"/>
              <a:gd name="connsiteX1" fmla="*/ 5624816 w 6127610"/>
              <a:gd name="connsiteY1" fmla="*/ 145143 h 5832648"/>
              <a:gd name="connsiteX2" fmla="*/ 5502163 w 6127610"/>
              <a:gd name="connsiteY2" fmla="*/ 2986114 h 5832648"/>
              <a:gd name="connsiteX3" fmla="*/ 5769959 w 6127610"/>
              <a:gd name="connsiteY3" fmla="*/ 5832648 h 5832648"/>
              <a:gd name="connsiteX4" fmla="*/ 0 w 6127610"/>
              <a:gd name="connsiteY4" fmla="*/ 5832648 h 5832648"/>
              <a:gd name="connsiteX5" fmla="*/ 0 w 6127610"/>
              <a:gd name="connsiteY5" fmla="*/ 0 h 5832648"/>
              <a:gd name="connsiteX0" fmla="*/ 0 w 6169818"/>
              <a:gd name="connsiteY0" fmla="*/ 0 h 5832648"/>
              <a:gd name="connsiteX1" fmla="*/ 5624816 w 6169818"/>
              <a:gd name="connsiteY1" fmla="*/ 145143 h 5832648"/>
              <a:gd name="connsiteX2" fmla="*/ 5502163 w 6169818"/>
              <a:gd name="connsiteY2" fmla="*/ 2986114 h 5832648"/>
              <a:gd name="connsiteX3" fmla="*/ 5769959 w 6169818"/>
              <a:gd name="connsiteY3" fmla="*/ 5832648 h 5832648"/>
              <a:gd name="connsiteX4" fmla="*/ 0 w 6169818"/>
              <a:gd name="connsiteY4" fmla="*/ 5832648 h 5832648"/>
              <a:gd name="connsiteX5" fmla="*/ 0 w 6169818"/>
              <a:gd name="connsiteY5" fmla="*/ 0 h 5832648"/>
              <a:gd name="connsiteX0" fmla="*/ 0 w 6243834"/>
              <a:gd name="connsiteY0" fmla="*/ 0 h 5832648"/>
              <a:gd name="connsiteX1" fmla="*/ 5624816 w 6243834"/>
              <a:gd name="connsiteY1" fmla="*/ 145143 h 5832648"/>
              <a:gd name="connsiteX2" fmla="*/ 5502163 w 6243834"/>
              <a:gd name="connsiteY2" fmla="*/ 2986114 h 5832648"/>
              <a:gd name="connsiteX3" fmla="*/ 5801302 w 6243834"/>
              <a:gd name="connsiteY3" fmla="*/ 4945543 h 5832648"/>
              <a:gd name="connsiteX4" fmla="*/ 5769959 w 6243834"/>
              <a:gd name="connsiteY4" fmla="*/ 5832648 h 5832648"/>
              <a:gd name="connsiteX5" fmla="*/ 0 w 6243834"/>
              <a:gd name="connsiteY5" fmla="*/ 5832648 h 5832648"/>
              <a:gd name="connsiteX6" fmla="*/ 0 w 6243834"/>
              <a:gd name="connsiteY6" fmla="*/ 0 h 5832648"/>
              <a:gd name="connsiteX0" fmla="*/ 0 w 6156073"/>
              <a:gd name="connsiteY0" fmla="*/ 0 h 5832648"/>
              <a:gd name="connsiteX1" fmla="*/ 5624816 w 6156073"/>
              <a:gd name="connsiteY1" fmla="*/ 145143 h 5832648"/>
              <a:gd name="connsiteX2" fmla="*/ 5502163 w 6156073"/>
              <a:gd name="connsiteY2" fmla="*/ 2986114 h 5832648"/>
              <a:gd name="connsiteX3" fmla="*/ 5801302 w 6156073"/>
              <a:gd name="connsiteY3" fmla="*/ 4945543 h 5832648"/>
              <a:gd name="connsiteX4" fmla="*/ 5769959 w 6156073"/>
              <a:gd name="connsiteY4" fmla="*/ 5832648 h 5832648"/>
              <a:gd name="connsiteX5" fmla="*/ 0 w 6156073"/>
              <a:gd name="connsiteY5" fmla="*/ 5832648 h 5832648"/>
              <a:gd name="connsiteX6" fmla="*/ 0 w 6156073"/>
              <a:gd name="connsiteY6" fmla="*/ 0 h 5832648"/>
              <a:gd name="connsiteX0" fmla="*/ 0 w 6083589"/>
              <a:gd name="connsiteY0" fmla="*/ 0 h 5832648"/>
              <a:gd name="connsiteX1" fmla="*/ 5624816 w 6083589"/>
              <a:gd name="connsiteY1" fmla="*/ 145143 h 5832648"/>
              <a:gd name="connsiteX2" fmla="*/ 5502163 w 6083589"/>
              <a:gd name="connsiteY2" fmla="*/ 2986114 h 5832648"/>
              <a:gd name="connsiteX3" fmla="*/ 5801302 w 6083589"/>
              <a:gd name="connsiteY3" fmla="*/ 4945543 h 5832648"/>
              <a:gd name="connsiteX4" fmla="*/ 5769959 w 6083589"/>
              <a:gd name="connsiteY4" fmla="*/ 5832648 h 5832648"/>
              <a:gd name="connsiteX5" fmla="*/ 0 w 6083589"/>
              <a:gd name="connsiteY5" fmla="*/ 5832648 h 5832648"/>
              <a:gd name="connsiteX6" fmla="*/ 0 w 6083589"/>
              <a:gd name="connsiteY6" fmla="*/ 0 h 5832648"/>
              <a:gd name="connsiteX0" fmla="*/ 0 w 6083589"/>
              <a:gd name="connsiteY0" fmla="*/ 0 h 5832648"/>
              <a:gd name="connsiteX1" fmla="*/ 5624816 w 6083589"/>
              <a:gd name="connsiteY1" fmla="*/ 145143 h 5832648"/>
              <a:gd name="connsiteX2" fmla="*/ 5382509 w 6083589"/>
              <a:gd name="connsiteY2" fmla="*/ 2057200 h 5832648"/>
              <a:gd name="connsiteX3" fmla="*/ 5502163 w 6083589"/>
              <a:gd name="connsiteY3" fmla="*/ 2986114 h 5832648"/>
              <a:gd name="connsiteX4" fmla="*/ 5801302 w 6083589"/>
              <a:gd name="connsiteY4" fmla="*/ 4945543 h 5832648"/>
              <a:gd name="connsiteX5" fmla="*/ 5769959 w 6083589"/>
              <a:gd name="connsiteY5" fmla="*/ 5832648 h 5832648"/>
              <a:gd name="connsiteX6" fmla="*/ 0 w 6083589"/>
              <a:gd name="connsiteY6" fmla="*/ 5832648 h 5832648"/>
              <a:gd name="connsiteX7" fmla="*/ 0 w 6083589"/>
              <a:gd name="connsiteY7" fmla="*/ 0 h 5832648"/>
              <a:gd name="connsiteX0" fmla="*/ 0 w 6083589"/>
              <a:gd name="connsiteY0" fmla="*/ 0 h 5832648"/>
              <a:gd name="connsiteX1" fmla="*/ 5624816 w 6083589"/>
              <a:gd name="connsiteY1" fmla="*/ 145143 h 5832648"/>
              <a:gd name="connsiteX2" fmla="*/ 5561994 w 6083589"/>
              <a:gd name="connsiteY2" fmla="*/ 2057200 h 5832648"/>
              <a:gd name="connsiteX3" fmla="*/ 5502163 w 6083589"/>
              <a:gd name="connsiteY3" fmla="*/ 2986114 h 5832648"/>
              <a:gd name="connsiteX4" fmla="*/ 5801302 w 6083589"/>
              <a:gd name="connsiteY4" fmla="*/ 4945543 h 5832648"/>
              <a:gd name="connsiteX5" fmla="*/ 5769959 w 6083589"/>
              <a:gd name="connsiteY5" fmla="*/ 5832648 h 5832648"/>
              <a:gd name="connsiteX6" fmla="*/ 0 w 6083589"/>
              <a:gd name="connsiteY6" fmla="*/ 5832648 h 5832648"/>
              <a:gd name="connsiteX7" fmla="*/ 0 w 6083589"/>
              <a:gd name="connsiteY7" fmla="*/ 0 h 5832648"/>
              <a:gd name="connsiteX0" fmla="*/ 0 w 6083589"/>
              <a:gd name="connsiteY0" fmla="*/ 0 h 5832648"/>
              <a:gd name="connsiteX1" fmla="*/ 5624816 w 6083589"/>
              <a:gd name="connsiteY1" fmla="*/ 145143 h 5832648"/>
              <a:gd name="connsiteX2" fmla="*/ 5561994 w 6083589"/>
              <a:gd name="connsiteY2" fmla="*/ 2057200 h 5832648"/>
              <a:gd name="connsiteX3" fmla="*/ 5502163 w 6083589"/>
              <a:gd name="connsiteY3" fmla="*/ 2986114 h 5832648"/>
              <a:gd name="connsiteX4" fmla="*/ 5801302 w 6083589"/>
              <a:gd name="connsiteY4" fmla="*/ 4945543 h 5832648"/>
              <a:gd name="connsiteX5" fmla="*/ 5769959 w 6083589"/>
              <a:gd name="connsiteY5" fmla="*/ 5832648 h 5832648"/>
              <a:gd name="connsiteX6" fmla="*/ 29914 w 6083589"/>
              <a:gd name="connsiteY6" fmla="*/ 5585905 h 5832648"/>
              <a:gd name="connsiteX7" fmla="*/ 0 w 6083589"/>
              <a:gd name="connsiteY7" fmla="*/ 0 h 5832648"/>
              <a:gd name="connsiteX0" fmla="*/ 0 w 6083589"/>
              <a:gd name="connsiteY0" fmla="*/ 0 h 5832648"/>
              <a:gd name="connsiteX1" fmla="*/ 5624816 w 6083589"/>
              <a:gd name="connsiteY1" fmla="*/ 145143 h 5832648"/>
              <a:gd name="connsiteX2" fmla="*/ 5561994 w 6083589"/>
              <a:gd name="connsiteY2" fmla="*/ 2057200 h 5832648"/>
              <a:gd name="connsiteX3" fmla="*/ 5502163 w 6083589"/>
              <a:gd name="connsiteY3" fmla="*/ 2986114 h 5832648"/>
              <a:gd name="connsiteX4" fmla="*/ 5801302 w 6083589"/>
              <a:gd name="connsiteY4" fmla="*/ 4945543 h 5832648"/>
              <a:gd name="connsiteX5" fmla="*/ 5769959 w 6083589"/>
              <a:gd name="connsiteY5" fmla="*/ 5832648 h 5832648"/>
              <a:gd name="connsiteX6" fmla="*/ 29914 w 6083589"/>
              <a:gd name="connsiteY6" fmla="*/ 5585905 h 5832648"/>
              <a:gd name="connsiteX7" fmla="*/ 117659 w 6083589"/>
              <a:gd name="connsiteY7" fmla="*/ 4611714 h 5832648"/>
              <a:gd name="connsiteX8" fmla="*/ 0 w 6083589"/>
              <a:gd name="connsiteY8" fmla="*/ 0 h 5832648"/>
              <a:gd name="connsiteX0" fmla="*/ 91738 w 6175327"/>
              <a:gd name="connsiteY0" fmla="*/ 0 h 5832648"/>
              <a:gd name="connsiteX1" fmla="*/ 5716554 w 6175327"/>
              <a:gd name="connsiteY1" fmla="*/ 145143 h 5832648"/>
              <a:gd name="connsiteX2" fmla="*/ 5653732 w 6175327"/>
              <a:gd name="connsiteY2" fmla="*/ 2057200 h 5832648"/>
              <a:gd name="connsiteX3" fmla="*/ 5593901 w 6175327"/>
              <a:gd name="connsiteY3" fmla="*/ 2986114 h 5832648"/>
              <a:gd name="connsiteX4" fmla="*/ 5893040 w 6175327"/>
              <a:gd name="connsiteY4" fmla="*/ 4945543 h 5832648"/>
              <a:gd name="connsiteX5" fmla="*/ 5861697 w 6175327"/>
              <a:gd name="connsiteY5" fmla="*/ 5832648 h 5832648"/>
              <a:gd name="connsiteX6" fmla="*/ 121652 w 6175327"/>
              <a:gd name="connsiteY6" fmla="*/ 5585905 h 5832648"/>
              <a:gd name="connsiteX7" fmla="*/ 209397 w 6175327"/>
              <a:gd name="connsiteY7" fmla="*/ 4611714 h 5832648"/>
              <a:gd name="connsiteX8" fmla="*/ 0 w 6175327"/>
              <a:gd name="connsiteY8" fmla="*/ 1868514 h 5832648"/>
              <a:gd name="connsiteX9" fmla="*/ 91738 w 6175327"/>
              <a:gd name="connsiteY9" fmla="*/ 0 h 5832648"/>
              <a:gd name="connsiteX0" fmla="*/ 91738 w 6175327"/>
              <a:gd name="connsiteY0" fmla="*/ 0 h 5832648"/>
              <a:gd name="connsiteX1" fmla="*/ 5716554 w 6175327"/>
              <a:gd name="connsiteY1" fmla="*/ 145143 h 5832648"/>
              <a:gd name="connsiteX2" fmla="*/ 5653732 w 6175327"/>
              <a:gd name="connsiteY2" fmla="*/ 2057200 h 5832648"/>
              <a:gd name="connsiteX3" fmla="*/ 5593901 w 6175327"/>
              <a:gd name="connsiteY3" fmla="*/ 2986114 h 5832648"/>
              <a:gd name="connsiteX4" fmla="*/ 5893040 w 6175327"/>
              <a:gd name="connsiteY4" fmla="*/ 4945543 h 5832648"/>
              <a:gd name="connsiteX5" fmla="*/ 5861697 w 6175327"/>
              <a:gd name="connsiteY5" fmla="*/ 5832648 h 5832648"/>
              <a:gd name="connsiteX6" fmla="*/ 2303371 w 6175327"/>
              <a:gd name="connsiteY6" fmla="*/ 5598686 h 5832648"/>
              <a:gd name="connsiteX7" fmla="*/ 121652 w 6175327"/>
              <a:gd name="connsiteY7" fmla="*/ 5585905 h 5832648"/>
              <a:gd name="connsiteX8" fmla="*/ 209397 w 6175327"/>
              <a:gd name="connsiteY8" fmla="*/ 4611714 h 5832648"/>
              <a:gd name="connsiteX9" fmla="*/ 0 w 6175327"/>
              <a:gd name="connsiteY9" fmla="*/ 1868514 h 5832648"/>
              <a:gd name="connsiteX10" fmla="*/ 91738 w 6175327"/>
              <a:gd name="connsiteY10" fmla="*/ 0 h 5832648"/>
              <a:gd name="connsiteX0" fmla="*/ 91738 w 6175327"/>
              <a:gd name="connsiteY0" fmla="*/ 0 h 5832648"/>
              <a:gd name="connsiteX1" fmla="*/ 5716554 w 6175327"/>
              <a:gd name="connsiteY1" fmla="*/ 145143 h 5832648"/>
              <a:gd name="connsiteX2" fmla="*/ 5653732 w 6175327"/>
              <a:gd name="connsiteY2" fmla="*/ 2057200 h 5832648"/>
              <a:gd name="connsiteX3" fmla="*/ 5593901 w 6175327"/>
              <a:gd name="connsiteY3" fmla="*/ 2986114 h 5832648"/>
              <a:gd name="connsiteX4" fmla="*/ 5893040 w 6175327"/>
              <a:gd name="connsiteY4" fmla="*/ 4945543 h 5832648"/>
              <a:gd name="connsiteX5" fmla="*/ 5861697 w 6175327"/>
              <a:gd name="connsiteY5" fmla="*/ 5832648 h 5832648"/>
              <a:gd name="connsiteX6" fmla="*/ 2408070 w 6175327"/>
              <a:gd name="connsiteY6" fmla="*/ 5497086 h 5832648"/>
              <a:gd name="connsiteX7" fmla="*/ 121652 w 6175327"/>
              <a:gd name="connsiteY7" fmla="*/ 5585905 h 5832648"/>
              <a:gd name="connsiteX8" fmla="*/ 209397 w 6175327"/>
              <a:gd name="connsiteY8" fmla="*/ 4611714 h 5832648"/>
              <a:gd name="connsiteX9" fmla="*/ 0 w 6175327"/>
              <a:gd name="connsiteY9" fmla="*/ 1868514 h 5832648"/>
              <a:gd name="connsiteX10" fmla="*/ 91738 w 6175327"/>
              <a:gd name="connsiteY10" fmla="*/ 0 h 5832648"/>
              <a:gd name="connsiteX0" fmla="*/ 91738 w 6175327"/>
              <a:gd name="connsiteY0" fmla="*/ 0 h 5832648"/>
              <a:gd name="connsiteX1" fmla="*/ 5716554 w 6175327"/>
              <a:gd name="connsiteY1" fmla="*/ 145143 h 5832648"/>
              <a:gd name="connsiteX2" fmla="*/ 5653732 w 6175327"/>
              <a:gd name="connsiteY2" fmla="*/ 2057200 h 5832648"/>
              <a:gd name="connsiteX3" fmla="*/ 5593901 w 6175327"/>
              <a:gd name="connsiteY3" fmla="*/ 2986114 h 5832648"/>
              <a:gd name="connsiteX4" fmla="*/ 5893040 w 6175327"/>
              <a:gd name="connsiteY4" fmla="*/ 4945543 h 5832648"/>
              <a:gd name="connsiteX5" fmla="*/ 5861697 w 6175327"/>
              <a:gd name="connsiteY5" fmla="*/ 5832648 h 5832648"/>
              <a:gd name="connsiteX6" fmla="*/ 2408070 w 6175327"/>
              <a:gd name="connsiteY6" fmla="*/ 5497086 h 5832648"/>
              <a:gd name="connsiteX7" fmla="*/ 121652 w 6175327"/>
              <a:gd name="connsiteY7" fmla="*/ 5585905 h 5832648"/>
              <a:gd name="connsiteX8" fmla="*/ 209397 w 6175327"/>
              <a:gd name="connsiteY8" fmla="*/ 4611714 h 5832648"/>
              <a:gd name="connsiteX9" fmla="*/ 0 w 6175327"/>
              <a:gd name="connsiteY9" fmla="*/ 1868514 h 5832648"/>
              <a:gd name="connsiteX10" fmla="*/ 91738 w 6175327"/>
              <a:gd name="connsiteY10" fmla="*/ 0 h 5832648"/>
              <a:gd name="connsiteX0" fmla="*/ 113710 w 6197299"/>
              <a:gd name="connsiteY0" fmla="*/ 0 h 5832648"/>
              <a:gd name="connsiteX1" fmla="*/ 5738526 w 6197299"/>
              <a:gd name="connsiteY1" fmla="*/ 145143 h 5832648"/>
              <a:gd name="connsiteX2" fmla="*/ 5675704 w 6197299"/>
              <a:gd name="connsiteY2" fmla="*/ 2057200 h 5832648"/>
              <a:gd name="connsiteX3" fmla="*/ 5615873 w 6197299"/>
              <a:gd name="connsiteY3" fmla="*/ 2986114 h 5832648"/>
              <a:gd name="connsiteX4" fmla="*/ 5915012 w 6197299"/>
              <a:gd name="connsiteY4" fmla="*/ 4945543 h 5832648"/>
              <a:gd name="connsiteX5" fmla="*/ 5883669 w 6197299"/>
              <a:gd name="connsiteY5" fmla="*/ 5832648 h 5832648"/>
              <a:gd name="connsiteX6" fmla="*/ 2430042 w 6197299"/>
              <a:gd name="connsiteY6" fmla="*/ 5497086 h 5832648"/>
              <a:gd name="connsiteX7" fmla="*/ 143624 w 6197299"/>
              <a:gd name="connsiteY7" fmla="*/ 5585905 h 5832648"/>
              <a:gd name="connsiteX8" fmla="*/ 231369 w 6197299"/>
              <a:gd name="connsiteY8" fmla="*/ 4611714 h 5832648"/>
              <a:gd name="connsiteX9" fmla="*/ 0 w 6197299"/>
              <a:gd name="connsiteY9" fmla="*/ 1511395 h 5832648"/>
              <a:gd name="connsiteX10" fmla="*/ 113710 w 6197299"/>
              <a:gd name="connsiteY10" fmla="*/ 0 h 5832648"/>
              <a:gd name="connsiteX0" fmla="*/ 113710 w 6197299"/>
              <a:gd name="connsiteY0" fmla="*/ 0 h 5832648"/>
              <a:gd name="connsiteX1" fmla="*/ 5738526 w 6197299"/>
              <a:gd name="connsiteY1" fmla="*/ 145143 h 5832648"/>
              <a:gd name="connsiteX2" fmla="*/ 5675704 w 6197299"/>
              <a:gd name="connsiteY2" fmla="*/ 2057200 h 5832648"/>
              <a:gd name="connsiteX3" fmla="*/ 5615873 w 6197299"/>
              <a:gd name="connsiteY3" fmla="*/ 2986114 h 5832648"/>
              <a:gd name="connsiteX4" fmla="*/ 5915012 w 6197299"/>
              <a:gd name="connsiteY4" fmla="*/ 4945543 h 5832648"/>
              <a:gd name="connsiteX5" fmla="*/ 5883669 w 6197299"/>
              <a:gd name="connsiteY5" fmla="*/ 5832648 h 5832648"/>
              <a:gd name="connsiteX6" fmla="*/ 2430042 w 6197299"/>
              <a:gd name="connsiteY6" fmla="*/ 5497086 h 5832648"/>
              <a:gd name="connsiteX7" fmla="*/ 143624 w 6197299"/>
              <a:gd name="connsiteY7" fmla="*/ 5585905 h 5832648"/>
              <a:gd name="connsiteX8" fmla="*/ 231369 w 6197299"/>
              <a:gd name="connsiteY8" fmla="*/ 4611714 h 5832648"/>
              <a:gd name="connsiteX9" fmla="*/ 0 w 6197299"/>
              <a:gd name="connsiteY9" fmla="*/ 1511395 h 5832648"/>
              <a:gd name="connsiteX10" fmla="*/ 113710 w 6197299"/>
              <a:gd name="connsiteY10" fmla="*/ 0 h 5832648"/>
              <a:gd name="connsiteX0" fmla="*/ 36808 w 6120397"/>
              <a:gd name="connsiteY0" fmla="*/ 0 h 5832648"/>
              <a:gd name="connsiteX1" fmla="*/ 5661624 w 6120397"/>
              <a:gd name="connsiteY1" fmla="*/ 145143 h 5832648"/>
              <a:gd name="connsiteX2" fmla="*/ 5598802 w 6120397"/>
              <a:gd name="connsiteY2" fmla="*/ 2057200 h 5832648"/>
              <a:gd name="connsiteX3" fmla="*/ 5538971 w 6120397"/>
              <a:gd name="connsiteY3" fmla="*/ 2986114 h 5832648"/>
              <a:gd name="connsiteX4" fmla="*/ 5838110 w 6120397"/>
              <a:gd name="connsiteY4" fmla="*/ 4945543 h 5832648"/>
              <a:gd name="connsiteX5" fmla="*/ 5806767 w 6120397"/>
              <a:gd name="connsiteY5" fmla="*/ 5832648 h 5832648"/>
              <a:gd name="connsiteX6" fmla="*/ 2353140 w 6120397"/>
              <a:gd name="connsiteY6" fmla="*/ 5497086 h 5832648"/>
              <a:gd name="connsiteX7" fmla="*/ 66722 w 6120397"/>
              <a:gd name="connsiteY7" fmla="*/ 5585905 h 5832648"/>
              <a:gd name="connsiteX8" fmla="*/ 154467 w 6120397"/>
              <a:gd name="connsiteY8" fmla="*/ 4611714 h 5832648"/>
              <a:gd name="connsiteX9" fmla="*/ 0 w 6120397"/>
              <a:gd name="connsiteY9" fmla="*/ 1608791 h 5832648"/>
              <a:gd name="connsiteX10" fmla="*/ 36808 w 6120397"/>
              <a:gd name="connsiteY10" fmla="*/ 0 h 5832648"/>
              <a:gd name="connsiteX0" fmla="*/ 36808 w 6120397"/>
              <a:gd name="connsiteY0" fmla="*/ 0 h 5832648"/>
              <a:gd name="connsiteX1" fmla="*/ 5661624 w 6120397"/>
              <a:gd name="connsiteY1" fmla="*/ 145143 h 5832648"/>
              <a:gd name="connsiteX2" fmla="*/ 5598802 w 6120397"/>
              <a:gd name="connsiteY2" fmla="*/ 2057200 h 5832648"/>
              <a:gd name="connsiteX3" fmla="*/ 5538971 w 6120397"/>
              <a:gd name="connsiteY3" fmla="*/ 2986114 h 5832648"/>
              <a:gd name="connsiteX4" fmla="*/ 5838110 w 6120397"/>
              <a:gd name="connsiteY4" fmla="*/ 4945543 h 5832648"/>
              <a:gd name="connsiteX5" fmla="*/ 5806767 w 6120397"/>
              <a:gd name="connsiteY5" fmla="*/ 5832648 h 5832648"/>
              <a:gd name="connsiteX6" fmla="*/ 2353140 w 6120397"/>
              <a:gd name="connsiteY6" fmla="*/ 5497086 h 5832648"/>
              <a:gd name="connsiteX7" fmla="*/ 66722 w 6120397"/>
              <a:gd name="connsiteY7" fmla="*/ 5585905 h 5832648"/>
              <a:gd name="connsiteX8" fmla="*/ 77565 w 6120397"/>
              <a:gd name="connsiteY8" fmla="*/ 4438566 h 5832648"/>
              <a:gd name="connsiteX9" fmla="*/ 0 w 6120397"/>
              <a:gd name="connsiteY9" fmla="*/ 1608791 h 5832648"/>
              <a:gd name="connsiteX10" fmla="*/ 36808 w 6120397"/>
              <a:gd name="connsiteY10" fmla="*/ 0 h 5832648"/>
              <a:gd name="connsiteX0" fmla="*/ 36808 w 6120397"/>
              <a:gd name="connsiteY0" fmla="*/ 0 h 5832648"/>
              <a:gd name="connsiteX1" fmla="*/ 5661624 w 6120397"/>
              <a:gd name="connsiteY1" fmla="*/ 145143 h 5832648"/>
              <a:gd name="connsiteX2" fmla="*/ 5598802 w 6120397"/>
              <a:gd name="connsiteY2" fmla="*/ 2057200 h 5832648"/>
              <a:gd name="connsiteX3" fmla="*/ 5538971 w 6120397"/>
              <a:gd name="connsiteY3" fmla="*/ 2986114 h 5832648"/>
              <a:gd name="connsiteX4" fmla="*/ 5838110 w 6120397"/>
              <a:gd name="connsiteY4" fmla="*/ 4945543 h 5832648"/>
              <a:gd name="connsiteX5" fmla="*/ 5806767 w 6120397"/>
              <a:gd name="connsiteY5" fmla="*/ 5832648 h 5832648"/>
              <a:gd name="connsiteX6" fmla="*/ 2353140 w 6120397"/>
              <a:gd name="connsiteY6" fmla="*/ 5497086 h 5832648"/>
              <a:gd name="connsiteX7" fmla="*/ 66722 w 6120397"/>
              <a:gd name="connsiteY7" fmla="*/ 5585905 h 5832648"/>
              <a:gd name="connsiteX8" fmla="*/ 77565 w 6120397"/>
              <a:gd name="connsiteY8" fmla="*/ 4438566 h 5832648"/>
              <a:gd name="connsiteX9" fmla="*/ 0 w 6120397"/>
              <a:gd name="connsiteY9" fmla="*/ 1608791 h 5832648"/>
              <a:gd name="connsiteX10" fmla="*/ 36808 w 6120397"/>
              <a:gd name="connsiteY10" fmla="*/ 0 h 5832648"/>
              <a:gd name="connsiteX0" fmla="*/ 36808 w 6120397"/>
              <a:gd name="connsiteY0" fmla="*/ 0 h 5832648"/>
              <a:gd name="connsiteX1" fmla="*/ 5661624 w 6120397"/>
              <a:gd name="connsiteY1" fmla="*/ 145143 h 5832648"/>
              <a:gd name="connsiteX2" fmla="*/ 5598802 w 6120397"/>
              <a:gd name="connsiteY2" fmla="*/ 2057200 h 5832648"/>
              <a:gd name="connsiteX3" fmla="*/ 5538971 w 6120397"/>
              <a:gd name="connsiteY3" fmla="*/ 2986114 h 5832648"/>
              <a:gd name="connsiteX4" fmla="*/ 5838110 w 6120397"/>
              <a:gd name="connsiteY4" fmla="*/ 4945543 h 5832648"/>
              <a:gd name="connsiteX5" fmla="*/ 5806767 w 6120397"/>
              <a:gd name="connsiteY5" fmla="*/ 5832648 h 5832648"/>
              <a:gd name="connsiteX6" fmla="*/ 2353140 w 6120397"/>
              <a:gd name="connsiteY6" fmla="*/ 5497086 h 5832648"/>
              <a:gd name="connsiteX7" fmla="*/ 66722 w 6120397"/>
              <a:gd name="connsiteY7" fmla="*/ 5585905 h 5832648"/>
              <a:gd name="connsiteX8" fmla="*/ 77565 w 6120397"/>
              <a:gd name="connsiteY8" fmla="*/ 4438566 h 5832648"/>
              <a:gd name="connsiteX9" fmla="*/ 0 w 6120397"/>
              <a:gd name="connsiteY9" fmla="*/ 1608791 h 5832648"/>
              <a:gd name="connsiteX10" fmla="*/ 36808 w 6120397"/>
              <a:gd name="connsiteY10" fmla="*/ 0 h 5832648"/>
              <a:gd name="connsiteX0" fmla="*/ 36808 w 6120397"/>
              <a:gd name="connsiteY0" fmla="*/ 0 h 5832648"/>
              <a:gd name="connsiteX1" fmla="*/ 5661624 w 6120397"/>
              <a:gd name="connsiteY1" fmla="*/ 145143 h 5832648"/>
              <a:gd name="connsiteX2" fmla="*/ 5203307 w 6120397"/>
              <a:gd name="connsiteY2" fmla="*/ 1840765 h 5832648"/>
              <a:gd name="connsiteX3" fmla="*/ 5538971 w 6120397"/>
              <a:gd name="connsiteY3" fmla="*/ 2986114 h 5832648"/>
              <a:gd name="connsiteX4" fmla="*/ 5838110 w 6120397"/>
              <a:gd name="connsiteY4" fmla="*/ 4945543 h 5832648"/>
              <a:gd name="connsiteX5" fmla="*/ 5806767 w 6120397"/>
              <a:gd name="connsiteY5" fmla="*/ 5832648 h 5832648"/>
              <a:gd name="connsiteX6" fmla="*/ 2353140 w 6120397"/>
              <a:gd name="connsiteY6" fmla="*/ 5497086 h 5832648"/>
              <a:gd name="connsiteX7" fmla="*/ 66722 w 6120397"/>
              <a:gd name="connsiteY7" fmla="*/ 5585905 h 5832648"/>
              <a:gd name="connsiteX8" fmla="*/ 77565 w 6120397"/>
              <a:gd name="connsiteY8" fmla="*/ 4438566 h 5832648"/>
              <a:gd name="connsiteX9" fmla="*/ 0 w 6120397"/>
              <a:gd name="connsiteY9" fmla="*/ 1608791 h 5832648"/>
              <a:gd name="connsiteX10" fmla="*/ 36808 w 6120397"/>
              <a:gd name="connsiteY10" fmla="*/ 0 h 5832648"/>
              <a:gd name="connsiteX0" fmla="*/ 36808 w 6120397"/>
              <a:gd name="connsiteY0" fmla="*/ 0 h 5832648"/>
              <a:gd name="connsiteX1" fmla="*/ 5661624 w 6120397"/>
              <a:gd name="connsiteY1" fmla="*/ 145143 h 5832648"/>
              <a:gd name="connsiteX2" fmla="*/ 5203307 w 6120397"/>
              <a:gd name="connsiteY2" fmla="*/ 1840765 h 5832648"/>
              <a:gd name="connsiteX3" fmla="*/ 5538971 w 6120397"/>
              <a:gd name="connsiteY3" fmla="*/ 2986114 h 5832648"/>
              <a:gd name="connsiteX4" fmla="*/ 5838110 w 6120397"/>
              <a:gd name="connsiteY4" fmla="*/ 4945543 h 5832648"/>
              <a:gd name="connsiteX5" fmla="*/ 5806767 w 6120397"/>
              <a:gd name="connsiteY5" fmla="*/ 5832648 h 5832648"/>
              <a:gd name="connsiteX6" fmla="*/ 2353140 w 6120397"/>
              <a:gd name="connsiteY6" fmla="*/ 5497086 h 5832648"/>
              <a:gd name="connsiteX7" fmla="*/ 66722 w 6120397"/>
              <a:gd name="connsiteY7" fmla="*/ 5585905 h 5832648"/>
              <a:gd name="connsiteX8" fmla="*/ 77565 w 6120397"/>
              <a:gd name="connsiteY8" fmla="*/ 4438566 h 5832648"/>
              <a:gd name="connsiteX9" fmla="*/ 0 w 6120397"/>
              <a:gd name="connsiteY9" fmla="*/ 1608791 h 5832648"/>
              <a:gd name="connsiteX10" fmla="*/ 36808 w 6120397"/>
              <a:gd name="connsiteY10" fmla="*/ 0 h 5832648"/>
              <a:gd name="connsiteX0" fmla="*/ 36808 w 5969885"/>
              <a:gd name="connsiteY0" fmla="*/ 0 h 5874150"/>
              <a:gd name="connsiteX1" fmla="*/ 5661624 w 5969885"/>
              <a:gd name="connsiteY1" fmla="*/ 145143 h 5874150"/>
              <a:gd name="connsiteX2" fmla="*/ 5203307 w 5969885"/>
              <a:gd name="connsiteY2" fmla="*/ 1840765 h 5874150"/>
              <a:gd name="connsiteX3" fmla="*/ 5538971 w 5969885"/>
              <a:gd name="connsiteY3" fmla="*/ 2986114 h 5874150"/>
              <a:gd name="connsiteX4" fmla="*/ 5706278 w 5969885"/>
              <a:gd name="connsiteY4" fmla="*/ 4588425 h 5874150"/>
              <a:gd name="connsiteX5" fmla="*/ 5806767 w 5969885"/>
              <a:gd name="connsiteY5" fmla="*/ 5832648 h 5874150"/>
              <a:gd name="connsiteX6" fmla="*/ 2353140 w 5969885"/>
              <a:gd name="connsiteY6" fmla="*/ 5497086 h 5874150"/>
              <a:gd name="connsiteX7" fmla="*/ 66722 w 5969885"/>
              <a:gd name="connsiteY7" fmla="*/ 5585905 h 5874150"/>
              <a:gd name="connsiteX8" fmla="*/ 77565 w 5969885"/>
              <a:gd name="connsiteY8" fmla="*/ 4438566 h 5874150"/>
              <a:gd name="connsiteX9" fmla="*/ 0 w 5969885"/>
              <a:gd name="connsiteY9" fmla="*/ 1608791 h 5874150"/>
              <a:gd name="connsiteX10" fmla="*/ 36808 w 5969885"/>
              <a:gd name="connsiteY10" fmla="*/ 0 h 5874150"/>
              <a:gd name="connsiteX0" fmla="*/ 36808 w 5969885"/>
              <a:gd name="connsiteY0" fmla="*/ 0 h 5874150"/>
              <a:gd name="connsiteX1" fmla="*/ 5661624 w 5969885"/>
              <a:gd name="connsiteY1" fmla="*/ 145143 h 5874150"/>
              <a:gd name="connsiteX2" fmla="*/ 5203307 w 5969885"/>
              <a:gd name="connsiteY2" fmla="*/ 1840765 h 5874150"/>
              <a:gd name="connsiteX3" fmla="*/ 5538971 w 5969885"/>
              <a:gd name="connsiteY3" fmla="*/ 2986114 h 5874150"/>
              <a:gd name="connsiteX4" fmla="*/ 5706278 w 5969885"/>
              <a:gd name="connsiteY4" fmla="*/ 4588425 h 5874150"/>
              <a:gd name="connsiteX5" fmla="*/ 5806767 w 5969885"/>
              <a:gd name="connsiteY5" fmla="*/ 5832648 h 5874150"/>
              <a:gd name="connsiteX6" fmla="*/ 2353140 w 5969885"/>
              <a:gd name="connsiteY6" fmla="*/ 5497086 h 5874150"/>
              <a:gd name="connsiteX7" fmla="*/ 66722 w 5969885"/>
              <a:gd name="connsiteY7" fmla="*/ 5585905 h 5874150"/>
              <a:gd name="connsiteX8" fmla="*/ 77565 w 5969885"/>
              <a:gd name="connsiteY8" fmla="*/ 4438566 h 5874150"/>
              <a:gd name="connsiteX9" fmla="*/ 14770 w 5969885"/>
              <a:gd name="connsiteY9" fmla="*/ 2895892 h 5874150"/>
              <a:gd name="connsiteX10" fmla="*/ 0 w 5969885"/>
              <a:gd name="connsiteY10" fmla="*/ 1608791 h 5874150"/>
              <a:gd name="connsiteX11" fmla="*/ 36808 w 5969885"/>
              <a:gd name="connsiteY11" fmla="*/ 0 h 5874150"/>
              <a:gd name="connsiteX0" fmla="*/ 36808 w 5969885"/>
              <a:gd name="connsiteY0" fmla="*/ 0 h 5874150"/>
              <a:gd name="connsiteX1" fmla="*/ 5661624 w 5969885"/>
              <a:gd name="connsiteY1" fmla="*/ 145143 h 5874150"/>
              <a:gd name="connsiteX2" fmla="*/ 5203307 w 5969885"/>
              <a:gd name="connsiteY2" fmla="*/ 1840765 h 5874150"/>
              <a:gd name="connsiteX3" fmla="*/ 5538971 w 5969885"/>
              <a:gd name="connsiteY3" fmla="*/ 2986114 h 5874150"/>
              <a:gd name="connsiteX4" fmla="*/ 5706278 w 5969885"/>
              <a:gd name="connsiteY4" fmla="*/ 4588425 h 5874150"/>
              <a:gd name="connsiteX5" fmla="*/ 5806767 w 5969885"/>
              <a:gd name="connsiteY5" fmla="*/ 5832648 h 5874150"/>
              <a:gd name="connsiteX6" fmla="*/ 2353140 w 5969885"/>
              <a:gd name="connsiteY6" fmla="*/ 5497086 h 5874150"/>
              <a:gd name="connsiteX7" fmla="*/ 66722 w 5969885"/>
              <a:gd name="connsiteY7" fmla="*/ 5585905 h 5874150"/>
              <a:gd name="connsiteX8" fmla="*/ 77565 w 5969885"/>
              <a:gd name="connsiteY8" fmla="*/ 4438566 h 5874150"/>
              <a:gd name="connsiteX9" fmla="*/ 102658 w 5969885"/>
              <a:gd name="connsiteY9" fmla="*/ 2863426 h 5874150"/>
              <a:gd name="connsiteX10" fmla="*/ 0 w 5969885"/>
              <a:gd name="connsiteY10" fmla="*/ 1608791 h 5874150"/>
              <a:gd name="connsiteX11" fmla="*/ 36808 w 5969885"/>
              <a:gd name="connsiteY11" fmla="*/ 0 h 5874150"/>
              <a:gd name="connsiteX0" fmla="*/ 36808 w 5969885"/>
              <a:gd name="connsiteY0" fmla="*/ 0 h 5874150"/>
              <a:gd name="connsiteX1" fmla="*/ 5661624 w 5969885"/>
              <a:gd name="connsiteY1" fmla="*/ 145143 h 5874150"/>
              <a:gd name="connsiteX2" fmla="*/ 5203307 w 5969885"/>
              <a:gd name="connsiteY2" fmla="*/ 1840765 h 5874150"/>
              <a:gd name="connsiteX3" fmla="*/ 5538971 w 5969885"/>
              <a:gd name="connsiteY3" fmla="*/ 2986114 h 5874150"/>
              <a:gd name="connsiteX4" fmla="*/ 5706278 w 5969885"/>
              <a:gd name="connsiteY4" fmla="*/ 4588425 h 5874150"/>
              <a:gd name="connsiteX5" fmla="*/ 5806767 w 5969885"/>
              <a:gd name="connsiteY5" fmla="*/ 5832648 h 5874150"/>
              <a:gd name="connsiteX6" fmla="*/ 2353140 w 5969885"/>
              <a:gd name="connsiteY6" fmla="*/ 5497086 h 5874150"/>
              <a:gd name="connsiteX7" fmla="*/ 66722 w 5969885"/>
              <a:gd name="connsiteY7" fmla="*/ 5585905 h 5874150"/>
              <a:gd name="connsiteX8" fmla="*/ 77565 w 5969885"/>
              <a:gd name="connsiteY8" fmla="*/ 4438566 h 5874150"/>
              <a:gd name="connsiteX9" fmla="*/ 102658 w 5969885"/>
              <a:gd name="connsiteY9" fmla="*/ 2863426 h 5874150"/>
              <a:gd name="connsiteX10" fmla="*/ 0 w 5969885"/>
              <a:gd name="connsiteY10" fmla="*/ 1608791 h 5874150"/>
              <a:gd name="connsiteX11" fmla="*/ 36808 w 5969885"/>
              <a:gd name="connsiteY11" fmla="*/ 0 h 5874150"/>
              <a:gd name="connsiteX0" fmla="*/ 36808 w 5969885"/>
              <a:gd name="connsiteY0" fmla="*/ 0 h 5874150"/>
              <a:gd name="connsiteX1" fmla="*/ 5661624 w 5969885"/>
              <a:gd name="connsiteY1" fmla="*/ 145143 h 5874150"/>
              <a:gd name="connsiteX2" fmla="*/ 5203307 w 5969885"/>
              <a:gd name="connsiteY2" fmla="*/ 1840765 h 5874150"/>
              <a:gd name="connsiteX3" fmla="*/ 5538971 w 5969885"/>
              <a:gd name="connsiteY3" fmla="*/ 2986114 h 5874150"/>
              <a:gd name="connsiteX4" fmla="*/ 5706278 w 5969885"/>
              <a:gd name="connsiteY4" fmla="*/ 4588425 h 5874150"/>
              <a:gd name="connsiteX5" fmla="*/ 5806767 w 5969885"/>
              <a:gd name="connsiteY5" fmla="*/ 5832648 h 5874150"/>
              <a:gd name="connsiteX6" fmla="*/ 2353140 w 5969885"/>
              <a:gd name="connsiteY6" fmla="*/ 5497086 h 5874150"/>
              <a:gd name="connsiteX7" fmla="*/ 66722 w 5969885"/>
              <a:gd name="connsiteY7" fmla="*/ 5585905 h 5874150"/>
              <a:gd name="connsiteX8" fmla="*/ 77565 w 5969885"/>
              <a:gd name="connsiteY8" fmla="*/ 4438566 h 5874150"/>
              <a:gd name="connsiteX9" fmla="*/ 102658 w 5969885"/>
              <a:gd name="connsiteY9" fmla="*/ 2863426 h 5874150"/>
              <a:gd name="connsiteX10" fmla="*/ 0 w 5969885"/>
              <a:gd name="connsiteY10" fmla="*/ 1608791 h 5874150"/>
              <a:gd name="connsiteX11" fmla="*/ 36808 w 5969885"/>
              <a:gd name="connsiteY11" fmla="*/ 0 h 5874150"/>
              <a:gd name="connsiteX0" fmla="*/ 36808 w 5969885"/>
              <a:gd name="connsiteY0" fmla="*/ 0 h 5874150"/>
              <a:gd name="connsiteX1" fmla="*/ 5661624 w 5969885"/>
              <a:gd name="connsiteY1" fmla="*/ 145143 h 5874150"/>
              <a:gd name="connsiteX2" fmla="*/ 5203307 w 5969885"/>
              <a:gd name="connsiteY2" fmla="*/ 1840765 h 5874150"/>
              <a:gd name="connsiteX3" fmla="*/ 5538971 w 5969885"/>
              <a:gd name="connsiteY3" fmla="*/ 2986114 h 5874150"/>
              <a:gd name="connsiteX4" fmla="*/ 5706278 w 5969885"/>
              <a:gd name="connsiteY4" fmla="*/ 4588425 h 5874150"/>
              <a:gd name="connsiteX5" fmla="*/ 5806767 w 5969885"/>
              <a:gd name="connsiteY5" fmla="*/ 5832648 h 5874150"/>
              <a:gd name="connsiteX6" fmla="*/ 2353140 w 5969885"/>
              <a:gd name="connsiteY6" fmla="*/ 5497086 h 5874150"/>
              <a:gd name="connsiteX7" fmla="*/ 66722 w 5969885"/>
              <a:gd name="connsiteY7" fmla="*/ 5585905 h 5874150"/>
              <a:gd name="connsiteX8" fmla="*/ 77565 w 5969885"/>
              <a:gd name="connsiteY8" fmla="*/ 4438566 h 5874150"/>
              <a:gd name="connsiteX9" fmla="*/ 47727 w 5969885"/>
              <a:gd name="connsiteY9" fmla="*/ 4075464 h 5874150"/>
              <a:gd name="connsiteX10" fmla="*/ 102658 w 5969885"/>
              <a:gd name="connsiteY10" fmla="*/ 2863426 h 5874150"/>
              <a:gd name="connsiteX11" fmla="*/ 0 w 5969885"/>
              <a:gd name="connsiteY11" fmla="*/ 1608791 h 5874150"/>
              <a:gd name="connsiteX12" fmla="*/ 36808 w 5969885"/>
              <a:gd name="connsiteY12" fmla="*/ 0 h 5874150"/>
              <a:gd name="connsiteX0" fmla="*/ 36808 w 5969885"/>
              <a:gd name="connsiteY0" fmla="*/ 0 h 5874150"/>
              <a:gd name="connsiteX1" fmla="*/ 5661624 w 5969885"/>
              <a:gd name="connsiteY1" fmla="*/ 145143 h 5874150"/>
              <a:gd name="connsiteX2" fmla="*/ 5203307 w 5969885"/>
              <a:gd name="connsiteY2" fmla="*/ 1840765 h 5874150"/>
              <a:gd name="connsiteX3" fmla="*/ 5538971 w 5969885"/>
              <a:gd name="connsiteY3" fmla="*/ 2986114 h 5874150"/>
              <a:gd name="connsiteX4" fmla="*/ 5706278 w 5969885"/>
              <a:gd name="connsiteY4" fmla="*/ 4588425 h 5874150"/>
              <a:gd name="connsiteX5" fmla="*/ 5806767 w 5969885"/>
              <a:gd name="connsiteY5" fmla="*/ 5832648 h 5874150"/>
              <a:gd name="connsiteX6" fmla="*/ 2353140 w 5969885"/>
              <a:gd name="connsiteY6" fmla="*/ 5497086 h 5874150"/>
              <a:gd name="connsiteX7" fmla="*/ 66722 w 5969885"/>
              <a:gd name="connsiteY7" fmla="*/ 5585905 h 5874150"/>
              <a:gd name="connsiteX8" fmla="*/ 77565 w 5969885"/>
              <a:gd name="connsiteY8" fmla="*/ 4438566 h 5874150"/>
              <a:gd name="connsiteX9" fmla="*/ 47727 w 5969885"/>
              <a:gd name="connsiteY9" fmla="*/ 4075464 h 5874150"/>
              <a:gd name="connsiteX10" fmla="*/ 102658 w 5969885"/>
              <a:gd name="connsiteY10" fmla="*/ 2863426 h 5874150"/>
              <a:gd name="connsiteX11" fmla="*/ 0 w 5969885"/>
              <a:gd name="connsiteY11" fmla="*/ 1608791 h 5874150"/>
              <a:gd name="connsiteX12" fmla="*/ 36808 w 5969885"/>
              <a:gd name="connsiteY12" fmla="*/ 0 h 5874150"/>
              <a:gd name="connsiteX0" fmla="*/ 36808 w 5969885"/>
              <a:gd name="connsiteY0" fmla="*/ 0 h 5874150"/>
              <a:gd name="connsiteX1" fmla="*/ 5661624 w 5969885"/>
              <a:gd name="connsiteY1" fmla="*/ 145143 h 5874150"/>
              <a:gd name="connsiteX2" fmla="*/ 5203307 w 5969885"/>
              <a:gd name="connsiteY2" fmla="*/ 1840765 h 5874150"/>
              <a:gd name="connsiteX3" fmla="*/ 5538971 w 5969885"/>
              <a:gd name="connsiteY3" fmla="*/ 2986114 h 5874150"/>
              <a:gd name="connsiteX4" fmla="*/ 5706278 w 5969885"/>
              <a:gd name="connsiteY4" fmla="*/ 4588425 h 5874150"/>
              <a:gd name="connsiteX5" fmla="*/ 5806767 w 5969885"/>
              <a:gd name="connsiteY5" fmla="*/ 5832648 h 5874150"/>
              <a:gd name="connsiteX6" fmla="*/ 2353140 w 5969885"/>
              <a:gd name="connsiteY6" fmla="*/ 5497086 h 5874150"/>
              <a:gd name="connsiteX7" fmla="*/ 66722 w 5969885"/>
              <a:gd name="connsiteY7" fmla="*/ 5585905 h 5874150"/>
              <a:gd name="connsiteX8" fmla="*/ 77565 w 5969885"/>
              <a:gd name="connsiteY8" fmla="*/ 4438566 h 5874150"/>
              <a:gd name="connsiteX9" fmla="*/ 91671 w 5969885"/>
              <a:gd name="connsiteY9" fmla="*/ 3913138 h 5874150"/>
              <a:gd name="connsiteX10" fmla="*/ 102658 w 5969885"/>
              <a:gd name="connsiteY10" fmla="*/ 2863426 h 5874150"/>
              <a:gd name="connsiteX11" fmla="*/ 0 w 5969885"/>
              <a:gd name="connsiteY11" fmla="*/ 1608791 h 5874150"/>
              <a:gd name="connsiteX12" fmla="*/ 36808 w 5969885"/>
              <a:gd name="connsiteY12" fmla="*/ 0 h 5874150"/>
              <a:gd name="connsiteX0" fmla="*/ 36808 w 5969885"/>
              <a:gd name="connsiteY0" fmla="*/ 0 h 5874150"/>
              <a:gd name="connsiteX1" fmla="*/ 1695625 w 5969885"/>
              <a:gd name="connsiteY1" fmla="*/ 190450 h 5874150"/>
              <a:gd name="connsiteX2" fmla="*/ 5661624 w 5969885"/>
              <a:gd name="connsiteY2" fmla="*/ 145143 h 5874150"/>
              <a:gd name="connsiteX3" fmla="*/ 5203307 w 5969885"/>
              <a:gd name="connsiteY3" fmla="*/ 1840765 h 5874150"/>
              <a:gd name="connsiteX4" fmla="*/ 5538971 w 5969885"/>
              <a:gd name="connsiteY4" fmla="*/ 2986114 h 5874150"/>
              <a:gd name="connsiteX5" fmla="*/ 5706278 w 5969885"/>
              <a:gd name="connsiteY5" fmla="*/ 4588425 h 5874150"/>
              <a:gd name="connsiteX6" fmla="*/ 5806767 w 5969885"/>
              <a:gd name="connsiteY6" fmla="*/ 5832648 h 5874150"/>
              <a:gd name="connsiteX7" fmla="*/ 2353140 w 5969885"/>
              <a:gd name="connsiteY7" fmla="*/ 5497086 h 5874150"/>
              <a:gd name="connsiteX8" fmla="*/ 66722 w 5969885"/>
              <a:gd name="connsiteY8" fmla="*/ 5585905 h 5874150"/>
              <a:gd name="connsiteX9" fmla="*/ 77565 w 5969885"/>
              <a:gd name="connsiteY9" fmla="*/ 4438566 h 5874150"/>
              <a:gd name="connsiteX10" fmla="*/ 91671 w 5969885"/>
              <a:gd name="connsiteY10" fmla="*/ 3913138 h 5874150"/>
              <a:gd name="connsiteX11" fmla="*/ 102658 w 5969885"/>
              <a:gd name="connsiteY11" fmla="*/ 2863426 h 5874150"/>
              <a:gd name="connsiteX12" fmla="*/ 0 w 5969885"/>
              <a:gd name="connsiteY12" fmla="*/ 1608791 h 5874150"/>
              <a:gd name="connsiteX13" fmla="*/ 36808 w 5969885"/>
              <a:gd name="connsiteY13" fmla="*/ 0 h 5874150"/>
              <a:gd name="connsiteX0" fmla="*/ 36808 w 5969885"/>
              <a:gd name="connsiteY0" fmla="*/ 0 h 5874150"/>
              <a:gd name="connsiteX1" fmla="*/ 1717597 w 5969885"/>
              <a:gd name="connsiteY1" fmla="*/ 103875 h 5874150"/>
              <a:gd name="connsiteX2" fmla="*/ 5661624 w 5969885"/>
              <a:gd name="connsiteY2" fmla="*/ 145143 h 5874150"/>
              <a:gd name="connsiteX3" fmla="*/ 5203307 w 5969885"/>
              <a:gd name="connsiteY3" fmla="*/ 1840765 h 5874150"/>
              <a:gd name="connsiteX4" fmla="*/ 5538971 w 5969885"/>
              <a:gd name="connsiteY4" fmla="*/ 2986114 h 5874150"/>
              <a:gd name="connsiteX5" fmla="*/ 5706278 w 5969885"/>
              <a:gd name="connsiteY5" fmla="*/ 4588425 h 5874150"/>
              <a:gd name="connsiteX6" fmla="*/ 5806767 w 5969885"/>
              <a:gd name="connsiteY6" fmla="*/ 5832648 h 5874150"/>
              <a:gd name="connsiteX7" fmla="*/ 2353140 w 5969885"/>
              <a:gd name="connsiteY7" fmla="*/ 5497086 h 5874150"/>
              <a:gd name="connsiteX8" fmla="*/ 66722 w 5969885"/>
              <a:gd name="connsiteY8" fmla="*/ 5585905 h 5874150"/>
              <a:gd name="connsiteX9" fmla="*/ 77565 w 5969885"/>
              <a:gd name="connsiteY9" fmla="*/ 4438566 h 5874150"/>
              <a:gd name="connsiteX10" fmla="*/ 91671 w 5969885"/>
              <a:gd name="connsiteY10" fmla="*/ 3913138 h 5874150"/>
              <a:gd name="connsiteX11" fmla="*/ 102658 w 5969885"/>
              <a:gd name="connsiteY11" fmla="*/ 2863426 h 5874150"/>
              <a:gd name="connsiteX12" fmla="*/ 0 w 5969885"/>
              <a:gd name="connsiteY12" fmla="*/ 1608791 h 5874150"/>
              <a:gd name="connsiteX13" fmla="*/ 36808 w 5969885"/>
              <a:gd name="connsiteY13" fmla="*/ 0 h 5874150"/>
              <a:gd name="connsiteX0" fmla="*/ 36808 w 5969885"/>
              <a:gd name="connsiteY0" fmla="*/ 0 h 5874150"/>
              <a:gd name="connsiteX1" fmla="*/ 1717597 w 5969885"/>
              <a:gd name="connsiteY1" fmla="*/ 103875 h 5874150"/>
              <a:gd name="connsiteX2" fmla="*/ 5661624 w 5969885"/>
              <a:gd name="connsiteY2" fmla="*/ 145143 h 5874150"/>
              <a:gd name="connsiteX3" fmla="*/ 5203307 w 5969885"/>
              <a:gd name="connsiteY3" fmla="*/ 1840765 h 5874150"/>
              <a:gd name="connsiteX4" fmla="*/ 5538971 w 5969885"/>
              <a:gd name="connsiteY4" fmla="*/ 2986114 h 5874150"/>
              <a:gd name="connsiteX5" fmla="*/ 5706278 w 5969885"/>
              <a:gd name="connsiteY5" fmla="*/ 4588425 h 5874150"/>
              <a:gd name="connsiteX6" fmla="*/ 5806767 w 5969885"/>
              <a:gd name="connsiteY6" fmla="*/ 5832648 h 5874150"/>
              <a:gd name="connsiteX7" fmla="*/ 2353140 w 5969885"/>
              <a:gd name="connsiteY7" fmla="*/ 5497086 h 5874150"/>
              <a:gd name="connsiteX8" fmla="*/ 66722 w 5969885"/>
              <a:gd name="connsiteY8" fmla="*/ 5585905 h 5874150"/>
              <a:gd name="connsiteX9" fmla="*/ 77565 w 5969885"/>
              <a:gd name="connsiteY9" fmla="*/ 4438566 h 5874150"/>
              <a:gd name="connsiteX10" fmla="*/ 91671 w 5969885"/>
              <a:gd name="connsiteY10" fmla="*/ 3913138 h 5874150"/>
              <a:gd name="connsiteX11" fmla="*/ 102658 w 5969885"/>
              <a:gd name="connsiteY11" fmla="*/ 2863426 h 5874150"/>
              <a:gd name="connsiteX12" fmla="*/ 0 w 5969885"/>
              <a:gd name="connsiteY12" fmla="*/ 1608791 h 5874150"/>
              <a:gd name="connsiteX13" fmla="*/ 36808 w 5969885"/>
              <a:gd name="connsiteY13" fmla="*/ 0 h 5874150"/>
              <a:gd name="connsiteX0" fmla="*/ 36808 w 5969885"/>
              <a:gd name="connsiteY0" fmla="*/ 0 h 5874150"/>
              <a:gd name="connsiteX1" fmla="*/ 1717597 w 5969885"/>
              <a:gd name="connsiteY1" fmla="*/ 103875 h 5874150"/>
              <a:gd name="connsiteX2" fmla="*/ 5661624 w 5969885"/>
              <a:gd name="connsiteY2" fmla="*/ 145143 h 5874150"/>
              <a:gd name="connsiteX3" fmla="*/ 5203307 w 5969885"/>
              <a:gd name="connsiteY3" fmla="*/ 1840765 h 5874150"/>
              <a:gd name="connsiteX4" fmla="*/ 5538971 w 5969885"/>
              <a:gd name="connsiteY4" fmla="*/ 2986114 h 5874150"/>
              <a:gd name="connsiteX5" fmla="*/ 5706278 w 5969885"/>
              <a:gd name="connsiteY5" fmla="*/ 4588425 h 5874150"/>
              <a:gd name="connsiteX6" fmla="*/ 5806767 w 5969885"/>
              <a:gd name="connsiteY6" fmla="*/ 5832648 h 5874150"/>
              <a:gd name="connsiteX7" fmla="*/ 2353140 w 5969885"/>
              <a:gd name="connsiteY7" fmla="*/ 5497086 h 5874150"/>
              <a:gd name="connsiteX8" fmla="*/ 66722 w 5969885"/>
              <a:gd name="connsiteY8" fmla="*/ 5585905 h 5874150"/>
              <a:gd name="connsiteX9" fmla="*/ 77565 w 5969885"/>
              <a:gd name="connsiteY9" fmla="*/ 4438566 h 5874150"/>
              <a:gd name="connsiteX10" fmla="*/ 91671 w 5969885"/>
              <a:gd name="connsiteY10" fmla="*/ 3913138 h 5874150"/>
              <a:gd name="connsiteX11" fmla="*/ 102658 w 5969885"/>
              <a:gd name="connsiteY11" fmla="*/ 2863426 h 5874150"/>
              <a:gd name="connsiteX12" fmla="*/ 0 w 5969885"/>
              <a:gd name="connsiteY12" fmla="*/ 1608791 h 5874150"/>
              <a:gd name="connsiteX13" fmla="*/ 36808 w 5969885"/>
              <a:gd name="connsiteY13" fmla="*/ 0 h 5874150"/>
              <a:gd name="connsiteX0" fmla="*/ 36808 w 5969885"/>
              <a:gd name="connsiteY0" fmla="*/ 9290 h 5883440"/>
              <a:gd name="connsiteX1" fmla="*/ 1717597 w 5969885"/>
              <a:gd name="connsiteY1" fmla="*/ 113165 h 5883440"/>
              <a:gd name="connsiteX2" fmla="*/ 3607186 w 5969885"/>
              <a:gd name="connsiteY2" fmla="*/ 69878 h 5883440"/>
              <a:gd name="connsiteX3" fmla="*/ 5661624 w 5969885"/>
              <a:gd name="connsiteY3" fmla="*/ 154433 h 5883440"/>
              <a:gd name="connsiteX4" fmla="*/ 5203307 w 5969885"/>
              <a:gd name="connsiteY4" fmla="*/ 1850055 h 5883440"/>
              <a:gd name="connsiteX5" fmla="*/ 5538971 w 5969885"/>
              <a:gd name="connsiteY5" fmla="*/ 2995404 h 5883440"/>
              <a:gd name="connsiteX6" fmla="*/ 5706278 w 5969885"/>
              <a:gd name="connsiteY6" fmla="*/ 4597715 h 5883440"/>
              <a:gd name="connsiteX7" fmla="*/ 5806767 w 5969885"/>
              <a:gd name="connsiteY7" fmla="*/ 5841938 h 5883440"/>
              <a:gd name="connsiteX8" fmla="*/ 2353140 w 5969885"/>
              <a:gd name="connsiteY8" fmla="*/ 5506376 h 5883440"/>
              <a:gd name="connsiteX9" fmla="*/ 66722 w 5969885"/>
              <a:gd name="connsiteY9" fmla="*/ 5595195 h 5883440"/>
              <a:gd name="connsiteX10" fmla="*/ 77565 w 5969885"/>
              <a:gd name="connsiteY10" fmla="*/ 4447856 h 5883440"/>
              <a:gd name="connsiteX11" fmla="*/ 91671 w 5969885"/>
              <a:gd name="connsiteY11" fmla="*/ 3922428 h 5883440"/>
              <a:gd name="connsiteX12" fmla="*/ 102658 w 5969885"/>
              <a:gd name="connsiteY12" fmla="*/ 2872716 h 5883440"/>
              <a:gd name="connsiteX13" fmla="*/ 0 w 5969885"/>
              <a:gd name="connsiteY13" fmla="*/ 1618081 h 5883440"/>
              <a:gd name="connsiteX14" fmla="*/ 36808 w 5969885"/>
              <a:gd name="connsiteY14" fmla="*/ 9290 h 5883440"/>
              <a:gd name="connsiteX0" fmla="*/ 36808 w 5969885"/>
              <a:gd name="connsiteY0" fmla="*/ 9290 h 5883440"/>
              <a:gd name="connsiteX1" fmla="*/ 1717597 w 5969885"/>
              <a:gd name="connsiteY1" fmla="*/ 113165 h 5883440"/>
              <a:gd name="connsiteX2" fmla="*/ 3607186 w 5969885"/>
              <a:gd name="connsiteY2" fmla="*/ 69878 h 5883440"/>
              <a:gd name="connsiteX3" fmla="*/ 5661624 w 5969885"/>
              <a:gd name="connsiteY3" fmla="*/ 154433 h 5883440"/>
              <a:gd name="connsiteX4" fmla="*/ 5203307 w 5969885"/>
              <a:gd name="connsiteY4" fmla="*/ 1850055 h 5883440"/>
              <a:gd name="connsiteX5" fmla="*/ 5538971 w 5969885"/>
              <a:gd name="connsiteY5" fmla="*/ 2995404 h 5883440"/>
              <a:gd name="connsiteX6" fmla="*/ 5706278 w 5969885"/>
              <a:gd name="connsiteY6" fmla="*/ 4597715 h 5883440"/>
              <a:gd name="connsiteX7" fmla="*/ 5806767 w 5969885"/>
              <a:gd name="connsiteY7" fmla="*/ 5841938 h 5883440"/>
              <a:gd name="connsiteX8" fmla="*/ 2353140 w 5969885"/>
              <a:gd name="connsiteY8" fmla="*/ 5506376 h 5883440"/>
              <a:gd name="connsiteX9" fmla="*/ 66722 w 5969885"/>
              <a:gd name="connsiteY9" fmla="*/ 5595195 h 5883440"/>
              <a:gd name="connsiteX10" fmla="*/ 77565 w 5969885"/>
              <a:gd name="connsiteY10" fmla="*/ 4447856 h 5883440"/>
              <a:gd name="connsiteX11" fmla="*/ 91671 w 5969885"/>
              <a:gd name="connsiteY11" fmla="*/ 3922428 h 5883440"/>
              <a:gd name="connsiteX12" fmla="*/ 102658 w 5969885"/>
              <a:gd name="connsiteY12" fmla="*/ 2872716 h 5883440"/>
              <a:gd name="connsiteX13" fmla="*/ 0 w 5969885"/>
              <a:gd name="connsiteY13" fmla="*/ 1618081 h 5883440"/>
              <a:gd name="connsiteX14" fmla="*/ 36808 w 5969885"/>
              <a:gd name="connsiteY14" fmla="*/ 9290 h 5883440"/>
              <a:gd name="connsiteX0" fmla="*/ 36808 w 5969885"/>
              <a:gd name="connsiteY0" fmla="*/ 9290 h 5872374"/>
              <a:gd name="connsiteX1" fmla="*/ 1717597 w 5969885"/>
              <a:gd name="connsiteY1" fmla="*/ 113165 h 5872374"/>
              <a:gd name="connsiteX2" fmla="*/ 3607186 w 5969885"/>
              <a:gd name="connsiteY2" fmla="*/ 69878 h 5872374"/>
              <a:gd name="connsiteX3" fmla="*/ 5661624 w 5969885"/>
              <a:gd name="connsiteY3" fmla="*/ 154433 h 5872374"/>
              <a:gd name="connsiteX4" fmla="*/ 5203307 w 5969885"/>
              <a:gd name="connsiteY4" fmla="*/ 1850055 h 5872374"/>
              <a:gd name="connsiteX5" fmla="*/ 5538971 w 5969885"/>
              <a:gd name="connsiteY5" fmla="*/ 2995404 h 5872374"/>
              <a:gd name="connsiteX6" fmla="*/ 5706278 w 5969885"/>
              <a:gd name="connsiteY6" fmla="*/ 4597715 h 5872374"/>
              <a:gd name="connsiteX7" fmla="*/ 5806767 w 5969885"/>
              <a:gd name="connsiteY7" fmla="*/ 5841938 h 5872374"/>
              <a:gd name="connsiteX8" fmla="*/ 3057887 w 5969885"/>
              <a:gd name="connsiteY8" fmla="*/ 5491584 h 5872374"/>
              <a:gd name="connsiteX9" fmla="*/ 2353140 w 5969885"/>
              <a:gd name="connsiteY9" fmla="*/ 5506376 h 5872374"/>
              <a:gd name="connsiteX10" fmla="*/ 66722 w 5969885"/>
              <a:gd name="connsiteY10" fmla="*/ 5595195 h 5872374"/>
              <a:gd name="connsiteX11" fmla="*/ 77565 w 5969885"/>
              <a:gd name="connsiteY11" fmla="*/ 4447856 h 5872374"/>
              <a:gd name="connsiteX12" fmla="*/ 91671 w 5969885"/>
              <a:gd name="connsiteY12" fmla="*/ 3922428 h 5872374"/>
              <a:gd name="connsiteX13" fmla="*/ 102658 w 5969885"/>
              <a:gd name="connsiteY13" fmla="*/ 2872716 h 5872374"/>
              <a:gd name="connsiteX14" fmla="*/ 0 w 5969885"/>
              <a:gd name="connsiteY14" fmla="*/ 1618081 h 5872374"/>
              <a:gd name="connsiteX15" fmla="*/ 36808 w 5969885"/>
              <a:gd name="connsiteY15" fmla="*/ 9290 h 5872374"/>
              <a:gd name="connsiteX0" fmla="*/ 36808 w 5969885"/>
              <a:gd name="connsiteY0" fmla="*/ 9290 h 5883686"/>
              <a:gd name="connsiteX1" fmla="*/ 1717597 w 5969885"/>
              <a:gd name="connsiteY1" fmla="*/ 113165 h 5883686"/>
              <a:gd name="connsiteX2" fmla="*/ 3607186 w 5969885"/>
              <a:gd name="connsiteY2" fmla="*/ 69878 h 5883686"/>
              <a:gd name="connsiteX3" fmla="*/ 5661624 w 5969885"/>
              <a:gd name="connsiteY3" fmla="*/ 154433 h 5883686"/>
              <a:gd name="connsiteX4" fmla="*/ 5203307 w 5969885"/>
              <a:gd name="connsiteY4" fmla="*/ 1850055 h 5883686"/>
              <a:gd name="connsiteX5" fmla="*/ 5538971 w 5969885"/>
              <a:gd name="connsiteY5" fmla="*/ 2995404 h 5883686"/>
              <a:gd name="connsiteX6" fmla="*/ 5706278 w 5969885"/>
              <a:gd name="connsiteY6" fmla="*/ 4597715 h 5883686"/>
              <a:gd name="connsiteX7" fmla="*/ 5806767 w 5969885"/>
              <a:gd name="connsiteY7" fmla="*/ 5841938 h 5883686"/>
              <a:gd name="connsiteX8" fmla="*/ 3057887 w 5969885"/>
              <a:gd name="connsiteY8" fmla="*/ 5491584 h 5883686"/>
              <a:gd name="connsiteX9" fmla="*/ 2353140 w 5969885"/>
              <a:gd name="connsiteY9" fmla="*/ 5506376 h 5883686"/>
              <a:gd name="connsiteX10" fmla="*/ 66722 w 5969885"/>
              <a:gd name="connsiteY10" fmla="*/ 5595195 h 5883686"/>
              <a:gd name="connsiteX11" fmla="*/ 77565 w 5969885"/>
              <a:gd name="connsiteY11" fmla="*/ 4447856 h 5883686"/>
              <a:gd name="connsiteX12" fmla="*/ 91671 w 5969885"/>
              <a:gd name="connsiteY12" fmla="*/ 3922428 h 5883686"/>
              <a:gd name="connsiteX13" fmla="*/ 102658 w 5969885"/>
              <a:gd name="connsiteY13" fmla="*/ 2872716 h 5883686"/>
              <a:gd name="connsiteX14" fmla="*/ 0 w 5969885"/>
              <a:gd name="connsiteY14" fmla="*/ 1618081 h 5883686"/>
              <a:gd name="connsiteX15" fmla="*/ 36808 w 5969885"/>
              <a:gd name="connsiteY15" fmla="*/ 9290 h 5883686"/>
              <a:gd name="connsiteX0" fmla="*/ 36808 w 5969885"/>
              <a:gd name="connsiteY0" fmla="*/ 9290 h 5883686"/>
              <a:gd name="connsiteX1" fmla="*/ 1717597 w 5969885"/>
              <a:gd name="connsiteY1" fmla="*/ 113165 h 5883686"/>
              <a:gd name="connsiteX2" fmla="*/ 3607186 w 5969885"/>
              <a:gd name="connsiteY2" fmla="*/ 69878 h 5883686"/>
              <a:gd name="connsiteX3" fmla="*/ 5661624 w 5969885"/>
              <a:gd name="connsiteY3" fmla="*/ 154433 h 5883686"/>
              <a:gd name="connsiteX4" fmla="*/ 5203307 w 5969885"/>
              <a:gd name="connsiteY4" fmla="*/ 1850055 h 5883686"/>
              <a:gd name="connsiteX5" fmla="*/ 5538971 w 5969885"/>
              <a:gd name="connsiteY5" fmla="*/ 2995404 h 5883686"/>
              <a:gd name="connsiteX6" fmla="*/ 5706278 w 5969885"/>
              <a:gd name="connsiteY6" fmla="*/ 4597715 h 5883686"/>
              <a:gd name="connsiteX7" fmla="*/ 5806767 w 5969885"/>
              <a:gd name="connsiteY7" fmla="*/ 5841938 h 5883686"/>
              <a:gd name="connsiteX8" fmla="*/ 3057887 w 5969885"/>
              <a:gd name="connsiteY8" fmla="*/ 5491584 h 5883686"/>
              <a:gd name="connsiteX9" fmla="*/ 2001588 w 5969885"/>
              <a:gd name="connsiteY9" fmla="*/ 5484733 h 5883686"/>
              <a:gd name="connsiteX10" fmla="*/ 66722 w 5969885"/>
              <a:gd name="connsiteY10" fmla="*/ 5595195 h 5883686"/>
              <a:gd name="connsiteX11" fmla="*/ 77565 w 5969885"/>
              <a:gd name="connsiteY11" fmla="*/ 4447856 h 5883686"/>
              <a:gd name="connsiteX12" fmla="*/ 91671 w 5969885"/>
              <a:gd name="connsiteY12" fmla="*/ 3922428 h 5883686"/>
              <a:gd name="connsiteX13" fmla="*/ 102658 w 5969885"/>
              <a:gd name="connsiteY13" fmla="*/ 2872716 h 5883686"/>
              <a:gd name="connsiteX14" fmla="*/ 0 w 5969885"/>
              <a:gd name="connsiteY14" fmla="*/ 1618081 h 5883686"/>
              <a:gd name="connsiteX15" fmla="*/ 36808 w 5969885"/>
              <a:gd name="connsiteY15" fmla="*/ 9290 h 5883686"/>
              <a:gd name="connsiteX0" fmla="*/ 36808 w 5969885"/>
              <a:gd name="connsiteY0" fmla="*/ 9290 h 5883686"/>
              <a:gd name="connsiteX1" fmla="*/ 1717597 w 5969885"/>
              <a:gd name="connsiteY1" fmla="*/ 113165 h 5883686"/>
              <a:gd name="connsiteX2" fmla="*/ 3607186 w 5969885"/>
              <a:gd name="connsiteY2" fmla="*/ 69878 h 5883686"/>
              <a:gd name="connsiteX3" fmla="*/ 5661624 w 5969885"/>
              <a:gd name="connsiteY3" fmla="*/ 154433 h 5883686"/>
              <a:gd name="connsiteX4" fmla="*/ 5203307 w 5969885"/>
              <a:gd name="connsiteY4" fmla="*/ 1850055 h 5883686"/>
              <a:gd name="connsiteX5" fmla="*/ 5538971 w 5969885"/>
              <a:gd name="connsiteY5" fmla="*/ 2995404 h 5883686"/>
              <a:gd name="connsiteX6" fmla="*/ 5706278 w 5969885"/>
              <a:gd name="connsiteY6" fmla="*/ 4597715 h 5883686"/>
              <a:gd name="connsiteX7" fmla="*/ 5806767 w 5969885"/>
              <a:gd name="connsiteY7" fmla="*/ 5841938 h 5883686"/>
              <a:gd name="connsiteX8" fmla="*/ 3057887 w 5969885"/>
              <a:gd name="connsiteY8" fmla="*/ 5491584 h 5883686"/>
              <a:gd name="connsiteX9" fmla="*/ 2001588 w 5969885"/>
              <a:gd name="connsiteY9" fmla="*/ 5484733 h 5883686"/>
              <a:gd name="connsiteX10" fmla="*/ 1926331 w 5969885"/>
              <a:gd name="connsiteY10" fmla="*/ 5361724 h 5883686"/>
              <a:gd name="connsiteX11" fmla="*/ 66722 w 5969885"/>
              <a:gd name="connsiteY11" fmla="*/ 5595195 h 5883686"/>
              <a:gd name="connsiteX12" fmla="*/ 77565 w 5969885"/>
              <a:gd name="connsiteY12" fmla="*/ 4447856 h 5883686"/>
              <a:gd name="connsiteX13" fmla="*/ 91671 w 5969885"/>
              <a:gd name="connsiteY13" fmla="*/ 3922428 h 5883686"/>
              <a:gd name="connsiteX14" fmla="*/ 102658 w 5969885"/>
              <a:gd name="connsiteY14" fmla="*/ 2872716 h 5883686"/>
              <a:gd name="connsiteX15" fmla="*/ 0 w 5969885"/>
              <a:gd name="connsiteY15" fmla="*/ 1618081 h 5883686"/>
              <a:gd name="connsiteX16" fmla="*/ 36808 w 5969885"/>
              <a:gd name="connsiteY16" fmla="*/ 9290 h 5883686"/>
              <a:gd name="connsiteX0" fmla="*/ 36808 w 5969885"/>
              <a:gd name="connsiteY0" fmla="*/ 9290 h 5883686"/>
              <a:gd name="connsiteX1" fmla="*/ 1717597 w 5969885"/>
              <a:gd name="connsiteY1" fmla="*/ 113165 h 5883686"/>
              <a:gd name="connsiteX2" fmla="*/ 3607186 w 5969885"/>
              <a:gd name="connsiteY2" fmla="*/ 69878 h 5883686"/>
              <a:gd name="connsiteX3" fmla="*/ 5661624 w 5969885"/>
              <a:gd name="connsiteY3" fmla="*/ 154433 h 5883686"/>
              <a:gd name="connsiteX4" fmla="*/ 5203307 w 5969885"/>
              <a:gd name="connsiteY4" fmla="*/ 1850055 h 5883686"/>
              <a:gd name="connsiteX5" fmla="*/ 5538971 w 5969885"/>
              <a:gd name="connsiteY5" fmla="*/ 2995404 h 5883686"/>
              <a:gd name="connsiteX6" fmla="*/ 5706278 w 5969885"/>
              <a:gd name="connsiteY6" fmla="*/ 4597715 h 5883686"/>
              <a:gd name="connsiteX7" fmla="*/ 5806767 w 5969885"/>
              <a:gd name="connsiteY7" fmla="*/ 5841938 h 5883686"/>
              <a:gd name="connsiteX8" fmla="*/ 3057887 w 5969885"/>
              <a:gd name="connsiteY8" fmla="*/ 5491584 h 5883686"/>
              <a:gd name="connsiteX9" fmla="*/ 1913701 w 5969885"/>
              <a:gd name="connsiteY9" fmla="*/ 5560485 h 5883686"/>
              <a:gd name="connsiteX10" fmla="*/ 1926331 w 5969885"/>
              <a:gd name="connsiteY10" fmla="*/ 5361724 h 5883686"/>
              <a:gd name="connsiteX11" fmla="*/ 66722 w 5969885"/>
              <a:gd name="connsiteY11" fmla="*/ 5595195 h 5883686"/>
              <a:gd name="connsiteX12" fmla="*/ 77565 w 5969885"/>
              <a:gd name="connsiteY12" fmla="*/ 4447856 h 5883686"/>
              <a:gd name="connsiteX13" fmla="*/ 91671 w 5969885"/>
              <a:gd name="connsiteY13" fmla="*/ 3922428 h 5883686"/>
              <a:gd name="connsiteX14" fmla="*/ 102658 w 5969885"/>
              <a:gd name="connsiteY14" fmla="*/ 2872716 h 5883686"/>
              <a:gd name="connsiteX15" fmla="*/ 0 w 5969885"/>
              <a:gd name="connsiteY15" fmla="*/ 1618081 h 5883686"/>
              <a:gd name="connsiteX16" fmla="*/ 36808 w 5969885"/>
              <a:gd name="connsiteY16" fmla="*/ 9290 h 5883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969885" h="5883686">
                <a:moveTo>
                  <a:pt x="36808" y="9290"/>
                </a:moveTo>
                <a:cubicBezTo>
                  <a:pt x="604395" y="15057"/>
                  <a:pt x="1117053" y="226439"/>
                  <a:pt x="1717597" y="113165"/>
                </a:cubicBezTo>
                <a:cubicBezTo>
                  <a:pt x="2307167" y="126870"/>
                  <a:pt x="3103652" y="376832"/>
                  <a:pt x="3607186" y="69878"/>
                </a:cubicBezTo>
                <a:cubicBezTo>
                  <a:pt x="4264524" y="76756"/>
                  <a:pt x="5390111" y="-138656"/>
                  <a:pt x="5661624" y="154433"/>
                </a:cubicBezTo>
                <a:cubicBezTo>
                  <a:pt x="6566187" y="499719"/>
                  <a:pt x="5190791" y="1106015"/>
                  <a:pt x="5203307" y="1850055"/>
                </a:cubicBezTo>
                <a:cubicBezTo>
                  <a:pt x="5215823" y="2594095"/>
                  <a:pt x="5476651" y="2516432"/>
                  <a:pt x="5538971" y="2995404"/>
                </a:cubicBezTo>
                <a:cubicBezTo>
                  <a:pt x="5625720" y="3802728"/>
                  <a:pt x="5661645" y="4123293"/>
                  <a:pt x="5706278" y="4597715"/>
                </a:cubicBezTo>
                <a:cubicBezTo>
                  <a:pt x="4808623" y="4956021"/>
                  <a:pt x="6248166" y="5692960"/>
                  <a:pt x="5806767" y="5841938"/>
                </a:cubicBezTo>
                <a:cubicBezTo>
                  <a:pt x="5365368" y="5990916"/>
                  <a:pt x="3644477" y="5709838"/>
                  <a:pt x="3057887" y="5491584"/>
                </a:cubicBezTo>
                <a:cubicBezTo>
                  <a:pt x="2482283" y="5435657"/>
                  <a:pt x="2414060" y="5564860"/>
                  <a:pt x="1913701" y="5560485"/>
                </a:cubicBezTo>
                <a:cubicBezTo>
                  <a:pt x="1888615" y="5555555"/>
                  <a:pt x="1951417" y="5366654"/>
                  <a:pt x="1926331" y="5361724"/>
                </a:cubicBezTo>
                <a:lnTo>
                  <a:pt x="66722" y="5595195"/>
                </a:lnTo>
                <a:cubicBezTo>
                  <a:pt x="66056" y="5265627"/>
                  <a:pt x="199076" y="5026324"/>
                  <a:pt x="77565" y="4447856"/>
                </a:cubicBezTo>
                <a:cubicBezTo>
                  <a:pt x="78061" y="4248421"/>
                  <a:pt x="87489" y="4184951"/>
                  <a:pt x="91671" y="3922428"/>
                </a:cubicBezTo>
                <a:cubicBezTo>
                  <a:pt x="-14007" y="3562509"/>
                  <a:pt x="114274" y="3336133"/>
                  <a:pt x="102658" y="2872716"/>
                </a:cubicBezTo>
                <a:cubicBezTo>
                  <a:pt x="1843" y="2401087"/>
                  <a:pt x="12806" y="2106140"/>
                  <a:pt x="0" y="1618081"/>
                </a:cubicBezTo>
                <a:lnTo>
                  <a:pt x="36808" y="9290"/>
                </a:lnTo>
                <a:close/>
              </a:path>
            </a:pathLst>
          </a:custGeom>
          <a:blipFill>
            <a:blip r:embed="rId3"/>
            <a:stretch>
              <a:fillRect/>
            </a:stretch>
          </a:blipFill>
          <a:ln w="9525">
            <a:noFill/>
            <a:miter lim="800000"/>
            <a:headEnd/>
            <a:tailEnd/>
          </a:ln>
        </p:spPr>
        <p:txBody>
          <a:bodyPr vert="horz" wrap="square" lIns="91419" tIns="45710" rIns="91419" bIns="45710" numCol="1" anchor="t" anchorCtr="0" compatLnSpc="1">
            <a:prstTxWarp prst="textNoShape">
              <a:avLst/>
            </a:prstTxWarp>
            <a:scene3d>
              <a:camera prst="orthographicFront"/>
              <a:lightRig rig="balanced" dir="t">
                <a:rot lat="0" lon="0" rev="2100000"/>
              </a:lightRig>
            </a:scene3d>
            <a:sp3d extrusionH="57150" prstMaterial="metal">
              <a:bevelT w="38100" h="25400"/>
              <a:contourClr>
                <a:schemeClr val="bg2"/>
              </a:contourClr>
            </a:sp3d>
          </a:bodyPr>
          <a:lstStyle>
            <a:lvl1pPr algn="l" rtl="0" eaLnBrk="1" fontAlgn="base" hangingPunct="1">
              <a:lnSpc>
                <a:spcPct val="90000"/>
              </a:lnSpc>
              <a:spcBef>
                <a:spcPct val="0"/>
              </a:spcBef>
              <a:spcAft>
                <a:spcPct val="0"/>
              </a:spcAft>
              <a:defRPr lang="en-US" sz="2200" b="1" baseline="0">
                <a:solidFill>
                  <a:schemeClr val="tx1"/>
                </a:solidFill>
                <a:latin typeface="+mj-lt"/>
                <a:ea typeface="+mj-ea"/>
                <a:cs typeface="+mj-cs"/>
              </a:defRPr>
            </a:lvl1pPr>
            <a:lvl2pPr algn="l" rtl="0" eaLnBrk="1" fontAlgn="base" hangingPunct="1">
              <a:spcBef>
                <a:spcPct val="0"/>
              </a:spcBef>
              <a:spcAft>
                <a:spcPct val="0"/>
              </a:spcAft>
              <a:defRPr sz="2800" b="1">
                <a:solidFill>
                  <a:schemeClr val="bg1"/>
                </a:solidFill>
                <a:latin typeface="Arial" charset="0"/>
              </a:defRPr>
            </a:lvl2pPr>
            <a:lvl3pPr algn="l" rtl="0" eaLnBrk="1" fontAlgn="base" hangingPunct="1">
              <a:spcBef>
                <a:spcPct val="0"/>
              </a:spcBef>
              <a:spcAft>
                <a:spcPct val="0"/>
              </a:spcAft>
              <a:defRPr sz="2800" b="1">
                <a:solidFill>
                  <a:schemeClr val="bg1"/>
                </a:solidFill>
                <a:latin typeface="Arial" charset="0"/>
              </a:defRPr>
            </a:lvl3pPr>
            <a:lvl4pPr algn="l" rtl="0" eaLnBrk="1" fontAlgn="base" hangingPunct="1">
              <a:spcBef>
                <a:spcPct val="0"/>
              </a:spcBef>
              <a:spcAft>
                <a:spcPct val="0"/>
              </a:spcAft>
              <a:defRPr sz="2800" b="1">
                <a:solidFill>
                  <a:schemeClr val="bg1"/>
                </a:solidFill>
                <a:latin typeface="Arial" charset="0"/>
              </a:defRPr>
            </a:lvl4pPr>
            <a:lvl5pPr algn="l" rtl="0" eaLnBrk="1" fontAlgn="base" hangingPunct="1">
              <a:spcBef>
                <a:spcPct val="0"/>
              </a:spcBef>
              <a:spcAft>
                <a:spcPct val="0"/>
              </a:spcAft>
              <a:defRPr sz="2800" b="1">
                <a:solidFill>
                  <a:schemeClr val="bg1"/>
                </a:solidFill>
                <a:latin typeface="Arial" charset="0"/>
              </a:defRPr>
            </a:lvl5pPr>
            <a:lvl6pPr marL="457096" algn="l" rtl="0" eaLnBrk="1" fontAlgn="base" hangingPunct="1">
              <a:spcBef>
                <a:spcPct val="0"/>
              </a:spcBef>
              <a:spcAft>
                <a:spcPct val="0"/>
              </a:spcAft>
              <a:defRPr sz="2800" b="1">
                <a:solidFill>
                  <a:schemeClr val="bg1"/>
                </a:solidFill>
                <a:latin typeface="Arial" charset="0"/>
              </a:defRPr>
            </a:lvl6pPr>
            <a:lvl7pPr marL="914192" algn="l" rtl="0" eaLnBrk="1" fontAlgn="base" hangingPunct="1">
              <a:spcBef>
                <a:spcPct val="0"/>
              </a:spcBef>
              <a:spcAft>
                <a:spcPct val="0"/>
              </a:spcAft>
              <a:defRPr sz="2800" b="1">
                <a:solidFill>
                  <a:schemeClr val="bg1"/>
                </a:solidFill>
                <a:latin typeface="Arial" charset="0"/>
              </a:defRPr>
            </a:lvl7pPr>
            <a:lvl8pPr marL="1371288" algn="l" rtl="0" eaLnBrk="1" fontAlgn="base" hangingPunct="1">
              <a:spcBef>
                <a:spcPct val="0"/>
              </a:spcBef>
              <a:spcAft>
                <a:spcPct val="0"/>
              </a:spcAft>
              <a:defRPr sz="2800" b="1">
                <a:solidFill>
                  <a:schemeClr val="bg1"/>
                </a:solidFill>
                <a:latin typeface="Arial" charset="0"/>
              </a:defRPr>
            </a:lvl8pPr>
            <a:lvl9pPr marL="1828385" algn="l" rtl="0" eaLnBrk="1" fontAlgn="base" hangingPunct="1">
              <a:spcBef>
                <a:spcPct val="0"/>
              </a:spcBef>
              <a:spcAft>
                <a:spcPct val="0"/>
              </a:spcAft>
              <a:defRPr sz="2800" b="1">
                <a:solidFill>
                  <a:schemeClr val="bg1"/>
                </a:solidFill>
                <a:latin typeface="Arial" charset="0"/>
              </a:defRPr>
            </a:lvl9pPr>
          </a:lstStyle>
          <a:p>
            <a:pPr>
              <a:lnSpc>
                <a:spcPct val="100000"/>
              </a:lnSpc>
              <a:spcBef>
                <a:spcPts val="600"/>
              </a:spcBef>
            </a:pPr>
            <a:r>
              <a:rPr lang="en-US" sz="10300" dirty="0" smtClean="0">
                <a:ln w="50800"/>
                <a:solidFill>
                  <a:schemeClr val="bg1">
                    <a:shade val="50000"/>
                  </a:schemeClr>
                </a:solidFill>
                <a:effectLst>
                  <a:outerShdw blurRad="38100" dist="38100" dir="2700000" algn="tl">
                    <a:srgbClr val="000000">
                      <a:alpha val="43137"/>
                    </a:srgbClr>
                  </a:outerShdw>
                </a:effectLst>
                <a:latin typeface="Chiller" panose="04020404031007020602" pitchFamily="82" charset="0"/>
              </a:rPr>
              <a:t>ATTACKERS</a:t>
            </a:r>
            <a:endParaRPr lang="en-US" sz="10300" dirty="0">
              <a:ln w="50800"/>
              <a:solidFill>
                <a:schemeClr val="bg1">
                  <a:shade val="50000"/>
                </a:schemeClr>
              </a:solidFill>
              <a:effectLst>
                <a:outerShdw blurRad="38100" dist="38100" dir="2700000" algn="tl">
                  <a:srgbClr val="000000">
                    <a:alpha val="43137"/>
                  </a:srgbClr>
                </a:outerShdw>
              </a:effectLst>
              <a:latin typeface="Chiller" panose="04020404031007020602" pitchFamily="82" charset="0"/>
            </a:endParaRPr>
          </a:p>
          <a:p>
            <a:pPr marL="174625" indent="-174625">
              <a:lnSpc>
                <a:spcPct val="100000"/>
              </a:lnSpc>
              <a:spcBef>
                <a:spcPts val="600"/>
              </a:spcBef>
              <a:buFont typeface="Arial" panose="020B0604020202020204" pitchFamily="34" charset="0"/>
              <a:buChar char="•"/>
            </a:pPr>
            <a:r>
              <a:rPr lang="en-US" sz="3100" b="0" dirty="0" smtClean="0">
                <a:solidFill>
                  <a:schemeClr val="bg1"/>
                </a:solidFill>
              </a:rPr>
              <a:t>Can </a:t>
            </a:r>
            <a:r>
              <a:rPr lang="en-US" sz="3100" b="0" dirty="0">
                <a:solidFill>
                  <a:schemeClr val="bg1"/>
                </a:solidFill>
              </a:rPr>
              <a:t>focus on one </a:t>
            </a:r>
            <a:r>
              <a:rPr lang="en-US" sz="3100" b="0" dirty="0" smtClean="0">
                <a:solidFill>
                  <a:schemeClr val="bg1"/>
                </a:solidFill>
              </a:rPr>
              <a:t>target</a:t>
            </a:r>
          </a:p>
          <a:p>
            <a:pPr marL="174625" indent="-174625">
              <a:lnSpc>
                <a:spcPct val="100000"/>
              </a:lnSpc>
              <a:spcBef>
                <a:spcPts val="600"/>
              </a:spcBef>
              <a:buFont typeface="Arial" panose="020B0604020202020204" pitchFamily="34" charset="0"/>
              <a:buChar char="•"/>
            </a:pPr>
            <a:r>
              <a:rPr lang="en-US" sz="3100" b="0" dirty="0" smtClean="0">
                <a:solidFill>
                  <a:schemeClr val="bg1"/>
                </a:solidFill>
              </a:rPr>
              <a:t>Only need to be right once</a:t>
            </a:r>
          </a:p>
          <a:p>
            <a:pPr marL="174625" indent="-174625">
              <a:lnSpc>
                <a:spcPts val="3100"/>
              </a:lnSpc>
              <a:spcBef>
                <a:spcPts val="1200"/>
              </a:spcBef>
              <a:buFont typeface="Arial" panose="020B0604020202020204" pitchFamily="34" charset="0"/>
              <a:buChar char="•"/>
            </a:pPr>
            <a:r>
              <a:rPr lang="en-US" sz="3100" b="0" dirty="0" smtClean="0">
                <a:solidFill>
                  <a:schemeClr val="bg1"/>
                </a:solidFill>
              </a:rPr>
              <a:t>No need to expose themselves</a:t>
            </a:r>
          </a:p>
          <a:p>
            <a:pPr marL="174625" indent="-174625">
              <a:lnSpc>
                <a:spcPts val="3100"/>
              </a:lnSpc>
              <a:spcBef>
                <a:spcPts val="1200"/>
              </a:spcBef>
              <a:buFont typeface="Arial" panose="020B0604020202020204" pitchFamily="34" charset="0"/>
              <a:buChar char="•"/>
            </a:pPr>
            <a:r>
              <a:rPr lang="en-US" sz="3100" b="0" dirty="0" smtClean="0">
                <a:solidFill>
                  <a:schemeClr val="bg1"/>
                </a:solidFill>
              </a:rPr>
              <a:t>Not location-dependent</a:t>
            </a:r>
          </a:p>
          <a:p>
            <a:pPr marL="174625" indent="-174625">
              <a:lnSpc>
                <a:spcPts val="3100"/>
              </a:lnSpc>
              <a:spcBef>
                <a:spcPts val="1200"/>
              </a:spcBef>
              <a:buFont typeface="Arial" panose="020B0604020202020204" pitchFamily="34" charset="0"/>
              <a:buChar char="•"/>
            </a:pPr>
            <a:r>
              <a:rPr lang="en-US" sz="3100" b="0" dirty="0" smtClean="0">
                <a:solidFill>
                  <a:schemeClr val="bg1"/>
                </a:solidFill>
              </a:rPr>
              <a:t>Attribution not easy</a:t>
            </a:r>
          </a:p>
          <a:p>
            <a:pPr marL="174625" indent="-174625">
              <a:lnSpc>
                <a:spcPts val="3100"/>
              </a:lnSpc>
              <a:spcBef>
                <a:spcPts val="1200"/>
              </a:spcBef>
              <a:buFont typeface="Arial" panose="020B0604020202020204" pitchFamily="34" charset="0"/>
              <a:buChar char="•"/>
            </a:pPr>
            <a:r>
              <a:rPr lang="en-US" sz="3100" b="0" dirty="0" smtClean="0">
                <a:solidFill>
                  <a:schemeClr val="bg1"/>
                </a:solidFill>
              </a:rPr>
              <a:t>Prosecution almost impossible   (no clear jurisdiction)</a:t>
            </a:r>
          </a:p>
        </p:txBody>
      </p:sp>
      <p:pic>
        <p:nvPicPr>
          <p:cNvPr id="6" name="Picture 2" descr="http://www.unocero.com/wp-content/uploads/2012/09/Cybergeddon.jpg"/>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2334041" y="32577"/>
            <a:ext cx="12237152" cy="68834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upload.wikimedia.org/wikipedia/commons/6/6f/ChessSet.jpg"/>
          <p:cNvPicPr>
            <a:picLocks noChangeAspect="1" noChangeArrowheads="1"/>
          </p:cNvPicPr>
          <p:nvPr/>
        </p:nvPicPr>
        <p:blipFill>
          <a:blip r:embed="rId6">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482938" y="-248525"/>
            <a:ext cx="8116683" cy="7522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379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60" y="255722"/>
            <a:ext cx="9132125" cy="430840"/>
          </a:xfrm>
        </p:spPr>
        <p:txBody>
          <a:bodyPr>
            <a:noAutofit/>
          </a:bodyPr>
          <a:lstStyle/>
          <a:p>
            <a:r>
              <a:rPr lang="en-US" sz="2800" dirty="0" smtClean="0">
                <a:latin typeface="+mn-lt"/>
              </a:rPr>
              <a:t>Security posture: </a:t>
            </a:r>
            <a:r>
              <a:rPr lang="en-GB" sz="2800" dirty="0">
                <a:latin typeface="+mn-lt"/>
              </a:rPr>
              <a:t>PREPARE</a:t>
            </a:r>
            <a:r>
              <a:rPr lang="en-GB" sz="2800" dirty="0" smtClean="0">
                <a:latin typeface="+mn-lt"/>
                <a:sym typeface="Wingdings" panose="05000000000000000000" pitchFamily="2" charset="2"/>
              </a:rPr>
              <a:t>PREVENT</a:t>
            </a:r>
            <a:r>
              <a:rPr lang="en-GB" sz="2800" dirty="0">
                <a:latin typeface="+mn-lt"/>
                <a:sym typeface="Wingdings" panose="05000000000000000000" pitchFamily="2" charset="2"/>
              </a:rPr>
              <a:t>DETECTRESPOND</a:t>
            </a:r>
            <a:r>
              <a:rPr lang="en-GB" sz="2800" dirty="0">
                <a:latin typeface="+mn-lt"/>
              </a:rPr>
              <a:t/>
            </a:r>
            <a:br>
              <a:rPr lang="en-GB" sz="2800" dirty="0">
                <a:latin typeface="+mn-lt"/>
              </a:rPr>
            </a:br>
            <a:endParaRPr lang="en-US" sz="2800" dirty="0">
              <a:latin typeface="+mn-lt"/>
            </a:endParaRPr>
          </a:p>
        </p:txBody>
      </p:sp>
      <p:pic>
        <p:nvPicPr>
          <p:cNvPr id="3073" name="Picture 1" descr="http://stats.wordpress.com/g.gif?host=m2mworldnews.com&amp;rand=0.5000307403900895&amp;v=ext&amp;j=1%3A1.8.1&amp;blog=39775358&amp;post=2295&amp;ref=http%3A//www.google.ie/url%3Fsa%3Di%26rct%3Dj%26q%3Dconnected+healthcare%26source%3Dimages%26cd%3D%26docid%3DDOj3romx7y6c2M%26tbnid%3DQw2m1MVue7FaBM%3A%26ved%3D%26url%3Dhttp%253A%252F%252Fm2mworldnews.com%252F2011%252F12%252F06%252F34011-digi-makes-developing-wireless-cloud-connected-medical-devices-easy%252F%26ei%3DoNuxUb-HJeSR7Ab72oDYDQ%26bvm%3Dbv.47534661%2Cd.ZGU%26psig%3DAFQjCNGVGI3AmF1nm0cqb096VMKxuBET3A%26ust%3D13706969930065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150" cy="476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a:hlinkClick r:id="rId4"/>
          </p:cNvPr>
          <p:cNvSpPr>
            <a:spLocks noChangeArrowheads="1"/>
          </p:cNvSpPr>
          <p:nvPr/>
        </p:nvSpPr>
        <p:spPr bwMode="auto">
          <a:xfrm>
            <a:off x="0" y="32140525"/>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dirty="0"/>
          </a:p>
        </p:txBody>
      </p:sp>
      <p:sp>
        <p:nvSpPr>
          <p:cNvPr id="6" name="Rectangle 5"/>
          <p:cNvSpPr/>
          <p:nvPr/>
        </p:nvSpPr>
        <p:spPr>
          <a:xfrm>
            <a:off x="395674" y="657727"/>
            <a:ext cx="7960386" cy="4524315"/>
          </a:xfrm>
          <a:prstGeom prst="rect">
            <a:avLst/>
          </a:prstGeom>
        </p:spPr>
        <p:txBody>
          <a:bodyPr wrap="square">
            <a:spAutoFit/>
          </a:bodyPr>
          <a:lstStyle/>
          <a:p>
            <a:pPr marL="457200" indent="-457200">
              <a:buFont typeface="Arial" panose="020B0604020202020204" pitchFamily="34" charset="0"/>
              <a:buChar char="•"/>
            </a:pPr>
            <a:r>
              <a:rPr lang="en-GB" sz="2800" dirty="0" smtClean="0">
                <a:solidFill>
                  <a:schemeClr val="tx1">
                    <a:lumMod val="50000"/>
                  </a:schemeClr>
                </a:solidFill>
                <a:latin typeface="+mn-lt"/>
              </a:rPr>
              <a:t>Cyber-Security  </a:t>
            </a:r>
            <a:r>
              <a:rPr lang="en-GB" sz="3600" dirty="0" smtClean="0">
                <a:solidFill>
                  <a:schemeClr val="tx1">
                    <a:lumMod val="50000"/>
                  </a:schemeClr>
                </a:solidFill>
                <a:latin typeface="+mn-lt"/>
              </a:rPr>
              <a:t>=</a:t>
            </a:r>
            <a:r>
              <a:rPr lang="en-GB" sz="2800" dirty="0" smtClean="0">
                <a:solidFill>
                  <a:schemeClr val="tx1">
                    <a:lumMod val="50000"/>
                  </a:schemeClr>
                </a:solidFill>
                <a:latin typeface="+mn-lt"/>
              </a:rPr>
              <a:t>  Antivirus</a:t>
            </a:r>
          </a:p>
          <a:p>
            <a:pPr marL="457200" indent="-457200" algn="l">
              <a:buFont typeface="Arial" panose="020B0604020202020204" pitchFamily="34" charset="0"/>
              <a:buChar char="•"/>
            </a:pPr>
            <a:r>
              <a:rPr lang="en-GB" sz="2800" dirty="0" smtClean="0">
                <a:solidFill>
                  <a:schemeClr val="tx1">
                    <a:lumMod val="50000"/>
                  </a:schemeClr>
                </a:solidFill>
                <a:latin typeface="+mn-lt"/>
              </a:rPr>
              <a:t>Legislation/Regulation/Policy</a:t>
            </a:r>
            <a:endParaRPr lang="en-GB" sz="2800" dirty="0">
              <a:solidFill>
                <a:schemeClr val="tx1">
                  <a:lumMod val="50000"/>
                </a:schemeClr>
              </a:solidFill>
              <a:latin typeface="+mn-lt"/>
            </a:endParaRPr>
          </a:p>
          <a:p>
            <a:pPr marL="457200" indent="-457200" algn="l">
              <a:buFont typeface="Arial" panose="020B0604020202020204" pitchFamily="34" charset="0"/>
              <a:buChar char="•"/>
            </a:pPr>
            <a:r>
              <a:rPr lang="en-GB" sz="2800" dirty="0">
                <a:solidFill>
                  <a:schemeClr val="tx1">
                    <a:lumMod val="50000"/>
                  </a:schemeClr>
                </a:solidFill>
                <a:latin typeface="+mn-lt"/>
              </a:rPr>
              <a:t>Establish </a:t>
            </a:r>
            <a:r>
              <a:rPr lang="en-GB" sz="2800" dirty="0" smtClean="0">
                <a:solidFill>
                  <a:schemeClr val="tx1">
                    <a:lumMod val="50000"/>
                  </a:schemeClr>
                </a:solidFill>
                <a:latin typeface="+mn-lt"/>
              </a:rPr>
              <a:t>authorities &amp; stakeholders</a:t>
            </a:r>
          </a:p>
          <a:p>
            <a:pPr marL="457200" indent="-457200">
              <a:buFont typeface="Arial" panose="020B0604020202020204" pitchFamily="34" charset="0"/>
              <a:buChar char="•"/>
            </a:pPr>
            <a:r>
              <a:rPr lang="en-GB" sz="2800" dirty="0">
                <a:solidFill>
                  <a:schemeClr val="tx1">
                    <a:lumMod val="50000"/>
                  </a:schemeClr>
                </a:solidFill>
              </a:rPr>
              <a:t>Acquire intelligence, monitor </a:t>
            </a:r>
            <a:r>
              <a:rPr lang="en-GB" sz="2800" dirty="0" smtClean="0">
                <a:solidFill>
                  <a:schemeClr val="tx1">
                    <a:lumMod val="50000"/>
                  </a:schemeClr>
                </a:solidFill>
              </a:rPr>
              <a:t>threats</a:t>
            </a:r>
          </a:p>
          <a:p>
            <a:pPr marL="457200" indent="-457200">
              <a:buFont typeface="Arial" panose="020B0604020202020204" pitchFamily="34" charset="0"/>
              <a:buChar char="•"/>
            </a:pPr>
            <a:r>
              <a:rPr lang="en-GB" sz="2800" dirty="0" smtClean="0">
                <a:solidFill>
                  <a:schemeClr val="tx1">
                    <a:lumMod val="50000"/>
                  </a:schemeClr>
                </a:solidFill>
              </a:rPr>
              <a:t>Establish </a:t>
            </a:r>
            <a:r>
              <a:rPr lang="en-GB" sz="2800" dirty="0">
                <a:solidFill>
                  <a:schemeClr val="tx1">
                    <a:lumMod val="50000"/>
                  </a:schemeClr>
                </a:solidFill>
              </a:rPr>
              <a:t>response teams (CERT)</a:t>
            </a:r>
          </a:p>
          <a:p>
            <a:pPr marL="457200" indent="-457200" algn="l">
              <a:buFont typeface="Arial" panose="020B0604020202020204" pitchFamily="34" charset="0"/>
              <a:buChar char="•"/>
            </a:pPr>
            <a:r>
              <a:rPr lang="en-GB" sz="2800" dirty="0" smtClean="0">
                <a:solidFill>
                  <a:schemeClr val="tx1">
                    <a:lumMod val="50000"/>
                  </a:schemeClr>
                </a:solidFill>
                <a:latin typeface="+mn-lt"/>
              </a:rPr>
              <a:t>Define </a:t>
            </a:r>
            <a:r>
              <a:rPr lang="en-GB" sz="2800" dirty="0">
                <a:solidFill>
                  <a:schemeClr val="tx1">
                    <a:lumMod val="50000"/>
                  </a:schemeClr>
                </a:solidFill>
                <a:latin typeface="+mn-lt"/>
              </a:rPr>
              <a:t>procedures/processes</a:t>
            </a:r>
          </a:p>
          <a:p>
            <a:pPr marL="457200" indent="-457200">
              <a:buFont typeface="Arial" panose="020B0604020202020204" pitchFamily="34" charset="0"/>
              <a:buChar char="•"/>
            </a:pPr>
            <a:r>
              <a:rPr lang="en-GB" sz="2800" dirty="0">
                <a:solidFill>
                  <a:schemeClr val="tx1">
                    <a:lumMod val="50000"/>
                  </a:schemeClr>
                </a:solidFill>
              </a:rPr>
              <a:t>Define Critical </a:t>
            </a:r>
            <a:r>
              <a:rPr lang="en-GB" sz="2800" dirty="0" smtClean="0">
                <a:solidFill>
                  <a:schemeClr val="tx1">
                    <a:lumMod val="50000"/>
                  </a:schemeClr>
                </a:solidFill>
              </a:rPr>
              <a:t>Infrastructure</a:t>
            </a:r>
            <a:endParaRPr lang="en-GB" sz="2800" dirty="0" smtClean="0">
              <a:solidFill>
                <a:schemeClr val="tx1">
                  <a:lumMod val="50000"/>
                </a:schemeClr>
              </a:solidFill>
              <a:latin typeface="+mn-lt"/>
            </a:endParaRPr>
          </a:p>
          <a:p>
            <a:pPr marL="457200" indent="-457200" algn="l">
              <a:buFont typeface="Arial" panose="020B0604020202020204" pitchFamily="34" charset="0"/>
              <a:buChar char="•"/>
            </a:pPr>
            <a:r>
              <a:rPr lang="en-GB" sz="2800" dirty="0" smtClean="0">
                <a:solidFill>
                  <a:schemeClr val="tx1">
                    <a:lumMod val="50000"/>
                  </a:schemeClr>
                </a:solidFill>
                <a:latin typeface="+mn-lt"/>
              </a:rPr>
              <a:t>Coach people, build capacity</a:t>
            </a:r>
          </a:p>
          <a:p>
            <a:pPr marL="457200" indent="-457200">
              <a:buFont typeface="Arial" panose="020B0604020202020204" pitchFamily="34" charset="0"/>
              <a:buChar char="•"/>
            </a:pPr>
            <a:r>
              <a:rPr lang="en-US" sz="2800" dirty="0" smtClean="0">
                <a:solidFill>
                  <a:schemeClr val="tx1">
                    <a:lumMod val="50000"/>
                  </a:schemeClr>
                </a:solidFill>
              </a:rPr>
              <a:t>Cooperate, share information – PPP</a:t>
            </a:r>
          </a:p>
          <a:p>
            <a:pPr marL="457200" indent="-457200">
              <a:buFont typeface="Arial" panose="020B0604020202020204" pitchFamily="34" charset="0"/>
              <a:buChar char="•"/>
            </a:pPr>
            <a:r>
              <a:rPr lang="en-GB" sz="2800" dirty="0" smtClean="0">
                <a:solidFill>
                  <a:schemeClr val="tx1">
                    <a:lumMod val="50000"/>
                  </a:schemeClr>
                </a:solidFill>
              </a:rPr>
              <a:t>Invest</a:t>
            </a:r>
            <a:endParaRPr lang="en-GB" sz="2800" dirty="0">
              <a:solidFill>
                <a:schemeClr val="tx1">
                  <a:lumMod val="50000"/>
                </a:schemeClr>
              </a:solidFill>
            </a:endParaRPr>
          </a:p>
        </p:txBody>
      </p:sp>
      <p:pic>
        <p:nvPicPr>
          <p:cNvPr id="4102" name="Picture 6" descr="http://i.res.24o.it/images2010/SoleOnLine5/_Immagini/Notizie/Italia/2011/02/senato-ansa-258.jpg?uuid=9ead1658-3952-11e0-9715-a2c2bd34ee19"/>
          <p:cNvPicPr>
            <a:picLocks noChangeAspect="1" noChangeArrowheads="1"/>
          </p:cNvPicPr>
          <p:nvPr/>
        </p:nvPicPr>
        <p:blipFill>
          <a:blip r:embed="rId5">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6270822" y="620688"/>
            <a:ext cx="2457450" cy="175103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4106" name="Picture 10" descr="http://www.sssus.com/images/awesomecyberpicture.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70822" y="2496640"/>
            <a:ext cx="2457450" cy="154307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4" name="Rectangle 3"/>
          <p:cNvSpPr/>
          <p:nvPr/>
        </p:nvSpPr>
        <p:spPr>
          <a:xfrm>
            <a:off x="3107914" y="619627"/>
            <a:ext cx="439544" cy="707886"/>
          </a:xfrm>
          <a:prstGeom prst="rect">
            <a:avLst/>
          </a:prstGeom>
          <a:solidFill>
            <a:srgbClr val="FFC000"/>
          </a:solidFill>
        </p:spPr>
        <p:txBody>
          <a:bodyPr wrap="none">
            <a:spAutoFit/>
          </a:bodyPr>
          <a:lstStyle/>
          <a:p>
            <a:r>
              <a:rPr lang="en-GB" sz="4000" b="1" dirty="0">
                <a:solidFill>
                  <a:srgbClr val="C00000"/>
                </a:solidFill>
              </a:rPr>
              <a:t>≠</a:t>
            </a:r>
            <a:endParaRPr lang="en-GB" sz="4000" dirty="0"/>
          </a:p>
        </p:txBody>
      </p:sp>
    </p:spTree>
    <p:extLst>
      <p:ext uri="{BB962C8B-B14F-4D97-AF65-F5344CB8AC3E}">
        <p14:creationId xmlns:p14="http://schemas.microsoft.com/office/powerpoint/2010/main" val="3747345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4"/>
          <p:cNvGraphicFramePr>
            <a:graphicFrameLocks/>
          </p:cNvGraphicFramePr>
          <p:nvPr>
            <p:extLst>
              <p:ext uri="{D42A27DB-BD31-4B8C-83A1-F6EECF244321}">
                <p14:modId xmlns:p14="http://schemas.microsoft.com/office/powerpoint/2010/main" val="2652905128"/>
              </p:ext>
            </p:extLst>
          </p:nvPr>
        </p:nvGraphicFramePr>
        <p:xfrm>
          <a:off x="1417674" y="792126"/>
          <a:ext cx="6407224" cy="3520440"/>
        </p:xfrm>
        <a:graphic>
          <a:graphicData uri="http://schemas.openxmlformats.org/drawingml/2006/table">
            <a:tbl>
              <a:tblPr bandRow="1">
                <a:tableStyleId>{2D5ABB26-0587-4C30-8999-92F81FD0307C}</a:tableStyleId>
              </a:tblPr>
              <a:tblGrid>
                <a:gridCol w="1036463"/>
                <a:gridCol w="5370761"/>
              </a:tblGrid>
              <a:tr h="838200">
                <a:tc>
                  <a:txBody>
                    <a:bodyPr/>
                    <a:lstStyle/>
                    <a:p>
                      <a:pPr algn="ctr"/>
                      <a:r>
                        <a:rPr lang="en-US" sz="4800" b="1" dirty="0" smtClean="0">
                          <a:solidFill>
                            <a:schemeClr val="bg1"/>
                          </a:solidFill>
                        </a:rPr>
                        <a:t>3</a:t>
                      </a:r>
                      <a:endParaRPr lang="en-US" sz="4800" b="1" dirty="0">
                        <a:solidFill>
                          <a:schemeClr val="bg1"/>
                        </a:solidFill>
                      </a:endParaRPr>
                    </a:p>
                  </a:txBody>
                  <a:tcPr marL="137160" marR="137160" marT="137160" marB="137160" anchor="ctr">
                    <a:lnB w="19050" cap="flat" cmpd="sng" algn="ctr">
                      <a:solidFill>
                        <a:schemeClr val="bg1"/>
                      </a:solidFill>
                      <a:prstDash val="solid"/>
                      <a:round/>
                      <a:headEnd type="none" w="med" len="med"/>
                      <a:tailEnd type="none" w="med" len="med"/>
                    </a:lnB>
                    <a:solidFill>
                      <a:schemeClr val="tx2">
                        <a:lumMod val="60000"/>
                        <a:lumOff val="40000"/>
                      </a:schemeClr>
                    </a:solidFill>
                  </a:tcPr>
                </a:tc>
                <a:tc>
                  <a:txBody>
                    <a:bodyPr/>
                    <a:lstStyle/>
                    <a:p>
                      <a:r>
                        <a:rPr lang="en-US" sz="4800" b="1" dirty="0" smtClean="0">
                          <a:solidFill>
                            <a:srgbClr val="0960A7"/>
                          </a:solidFill>
                        </a:rPr>
                        <a:t>Privacy</a:t>
                      </a:r>
                      <a:endParaRPr lang="en-US" sz="4800" b="1" dirty="0">
                        <a:solidFill>
                          <a:srgbClr val="0960A7"/>
                        </a:solidFill>
                      </a:endParaRPr>
                    </a:p>
                  </a:txBody>
                  <a:tcPr marL="137160" marR="137160" marT="137160" marB="137160" anchor="ctr">
                    <a:lnB w="19050" cap="flat" cmpd="sng" algn="ctr">
                      <a:solidFill>
                        <a:schemeClr val="bg1"/>
                      </a:solidFill>
                      <a:prstDash val="solid"/>
                      <a:round/>
                      <a:headEnd type="none" w="med" len="med"/>
                      <a:tailEnd type="none" w="med" len="med"/>
                    </a:lnB>
                  </a:tcPr>
                </a:tc>
              </a:tr>
              <a:tr h="838200">
                <a:tc>
                  <a:txBody>
                    <a:bodyPr/>
                    <a:lstStyle/>
                    <a:p>
                      <a:pPr algn="ctr"/>
                      <a:r>
                        <a:rPr lang="en-US" sz="3600" b="1" dirty="0" smtClean="0">
                          <a:solidFill>
                            <a:schemeClr val="tx2">
                              <a:lumMod val="40000"/>
                              <a:lumOff val="60000"/>
                            </a:schemeClr>
                          </a:solidFill>
                        </a:rPr>
                        <a:t>2</a:t>
                      </a:r>
                      <a:endParaRPr lang="en-US" sz="3600" b="1" dirty="0">
                        <a:solidFill>
                          <a:schemeClr val="tx2">
                            <a:lumMod val="40000"/>
                            <a:lumOff val="60000"/>
                          </a:schemeClr>
                        </a:solidFill>
                      </a:endParaRPr>
                    </a:p>
                  </a:txBody>
                  <a:tcPr marL="137160" marR="137160" marT="137160" marB="137160"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2">
                        <a:lumMod val="60000"/>
                        <a:lumOff val="40000"/>
                      </a:schemeClr>
                    </a:solidFill>
                  </a:tcPr>
                </a:tc>
                <a:tc>
                  <a:txBody>
                    <a:bodyPr/>
                    <a:lstStyle/>
                    <a:p>
                      <a:r>
                        <a:rPr lang="en-US" sz="3600" b="1" dirty="0" smtClean="0">
                          <a:solidFill>
                            <a:schemeClr val="tx2">
                              <a:lumMod val="20000"/>
                              <a:lumOff val="80000"/>
                            </a:schemeClr>
                          </a:solidFill>
                        </a:rPr>
                        <a:t>Security</a:t>
                      </a:r>
                      <a:endParaRPr lang="en-US" sz="3600" b="1" dirty="0">
                        <a:solidFill>
                          <a:schemeClr val="tx2">
                            <a:lumMod val="20000"/>
                            <a:lumOff val="80000"/>
                          </a:schemeClr>
                        </a:solidFill>
                      </a:endParaRPr>
                    </a:p>
                  </a:txBody>
                  <a:tcPr marL="137160" marR="137160" marT="137160" marB="137160"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r>
              <a:tr h="838200">
                <a:tc>
                  <a:txBody>
                    <a:bodyPr/>
                    <a:lstStyle/>
                    <a:p>
                      <a:pPr algn="ctr"/>
                      <a:r>
                        <a:rPr lang="en-US" sz="3600" b="1" dirty="0" smtClean="0">
                          <a:solidFill>
                            <a:schemeClr val="tx2">
                              <a:lumMod val="40000"/>
                              <a:lumOff val="60000"/>
                            </a:schemeClr>
                          </a:solidFill>
                        </a:rPr>
                        <a:t>3</a:t>
                      </a:r>
                      <a:endParaRPr lang="en-US" sz="3600" b="1" dirty="0">
                        <a:solidFill>
                          <a:schemeClr val="tx2">
                            <a:lumMod val="40000"/>
                            <a:lumOff val="60000"/>
                          </a:schemeClr>
                        </a:solidFill>
                      </a:endParaRPr>
                    </a:p>
                  </a:txBody>
                  <a:tcPr marL="137160" marR="137160" marT="137160" marB="137160"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2">
                        <a:lumMod val="60000"/>
                        <a:lumOff val="40000"/>
                      </a:schemeClr>
                    </a:solidFill>
                  </a:tcPr>
                </a:tc>
                <a:tc>
                  <a:txBody>
                    <a:bodyPr/>
                    <a:lstStyle/>
                    <a:p>
                      <a:r>
                        <a:rPr lang="en-GB" sz="3600" b="1" dirty="0" smtClean="0">
                          <a:solidFill>
                            <a:schemeClr val="tx2">
                              <a:lumMod val="20000"/>
                              <a:lumOff val="80000"/>
                            </a:schemeClr>
                          </a:solidFill>
                        </a:rPr>
                        <a:t>Privacy</a:t>
                      </a:r>
                      <a:endParaRPr lang="en-US" sz="3600" b="1" dirty="0">
                        <a:solidFill>
                          <a:schemeClr val="tx2">
                            <a:lumMod val="20000"/>
                            <a:lumOff val="80000"/>
                          </a:schemeClr>
                        </a:solidFill>
                      </a:endParaRPr>
                    </a:p>
                  </a:txBody>
                  <a:tcPr marL="137160" marR="137160" marT="137160" marB="137160"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r>
              <a:tr h="838200">
                <a:tc>
                  <a:txBody>
                    <a:bodyPr/>
                    <a:lstStyle/>
                    <a:p>
                      <a:pPr algn="ctr"/>
                      <a:r>
                        <a:rPr lang="en-US" sz="3600" b="1" dirty="0" smtClean="0">
                          <a:solidFill>
                            <a:schemeClr val="tx2">
                              <a:lumMod val="40000"/>
                              <a:lumOff val="60000"/>
                            </a:schemeClr>
                          </a:solidFill>
                        </a:rPr>
                        <a:t>4</a:t>
                      </a:r>
                      <a:endParaRPr lang="en-US" sz="3600" b="1" dirty="0">
                        <a:solidFill>
                          <a:schemeClr val="tx2">
                            <a:lumMod val="40000"/>
                            <a:lumOff val="60000"/>
                          </a:schemeClr>
                        </a:solidFill>
                      </a:endParaRPr>
                    </a:p>
                  </a:txBody>
                  <a:tcPr marL="137160" marR="137160" marT="137160" marB="137160" anchor="ctr">
                    <a:lnT w="19050" cap="flat" cmpd="sng" algn="ctr">
                      <a:solidFill>
                        <a:schemeClr val="bg1"/>
                      </a:solidFill>
                      <a:prstDash val="solid"/>
                      <a:round/>
                      <a:headEnd type="none" w="med" len="med"/>
                      <a:tailEnd type="none" w="med" len="med"/>
                    </a:lnT>
                    <a:solidFill>
                      <a:schemeClr val="tx2">
                        <a:lumMod val="60000"/>
                        <a:lumOff val="40000"/>
                      </a:schemeClr>
                    </a:solidFill>
                  </a:tcPr>
                </a:tc>
                <a:tc>
                  <a:txBody>
                    <a:bodyPr/>
                    <a:lstStyle/>
                    <a:p>
                      <a:r>
                        <a:rPr lang="en-US" sz="3600" b="1" dirty="0" smtClean="0">
                          <a:solidFill>
                            <a:schemeClr val="tx2">
                              <a:lumMod val="20000"/>
                              <a:lumOff val="80000"/>
                            </a:schemeClr>
                          </a:solidFill>
                        </a:rPr>
                        <a:t>Balance</a:t>
                      </a:r>
                      <a:endParaRPr lang="en-US" sz="3600" b="1" dirty="0">
                        <a:solidFill>
                          <a:schemeClr val="tx2">
                            <a:lumMod val="20000"/>
                            <a:lumOff val="80000"/>
                          </a:schemeClr>
                        </a:solidFill>
                      </a:endParaRPr>
                    </a:p>
                  </a:txBody>
                  <a:tcPr marL="137160" marR="137160" marT="137160" marB="137160" anchor="ctr">
                    <a:lnT w="19050" cap="flat" cmpd="sng" algn="ctr">
                      <a:solidFill>
                        <a:schemeClr val="bg1"/>
                      </a:solidFill>
                      <a:prstDash val="solid"/>
                      <a:round/>
                      <a:headEnd type="none" w="med" len="med"/>
                      <a:tailEnd type="none" w="med" len="med"/>
                    </a:lnT>
                  </a:tcPr>
                </a:tc>
              </a:tr>
            </a:tbl>
          </a:graphicData>
        </a:graphic>
      </p:graphicFrame>
      <p:grpSp>
        <p:nvGrpSpPr>
          <p:cNvPr id="21" name="Group 20"/>
          <p:cNvGrpSpPr/>
          <p:nvPr/>
        </p:nvGrpSpPr>
        <p:grpSpPr>
          <a:xfrm>
            <a:off x="776177" y="1169581"/>
            <a:ext cx="8091376" cy="5188689"/>
            <a:chOff x="776177" y="1169581"/>
            <a:chExt cx="8091376" cy="5188689"/>
          </a:xfrm>
        </p:grpSpPr>
        <p:pic>
          <p:nvPicPr>
            <p:cNvPr id="4" name="Picture Placeholder 23"/>
            <p:cNvPicPr>
              <a:picLocks noChangeAspect="1"/>
            </p:cNvPicPr>
            <p:nvPr/>
          </p:nvPicPr>
          <p:blipFill>
            <a:blip r:embed="rId3">
              <a:extLst>
                <a:ext uri="{BEBA8EAE-BF5A-486C-A8C5-ECC9F3942E4B}">
                  <a14:imgProps xmlns:a14="http://schemas.microsoft.com/office/drawing/2010/main">
                    <a14:imgLayer r:embed="rId4">
                      <a14:imgEffect>
                        <a14:artisticGlowDiffused/>
                      </a14:imgEffect>
                    </a14:imgLayer>
                  </a14:imgProps>
                </a:ext>
                <a:ext uri="{28A0092B-C50C-407E-A947-70E740481C1C}">
                  <a14:useLocalDpi xmlns:a14="http://schemas.microsoft.com/office/drawing/2010/main" val="0"/>
                </a:ext>
              </a:extLst>
            </a:blip>
            <a:stretch>
              <a:fillRect/>
            </a:stretch>
          </p:blipFill>
          <p:spPr>
            <a:xfrm>
              <a:off x="1417673" y="1815662"/>
              <a:ext cx="7038369" cy="3862124"/>
            </a:xfrm>
            <a:prstGeom prst="rect">
              <a:avLst/>
            </a:prstGeom>
          </p:spPr>
        </p:pic>
        <p:cxnSp>
          <p:nvCxnSpPr>
            <p:cNvPr id="3" name="Straight Connector 2"/>
            <p:cNvCxnSpPr/>
            <p:nvPr/>
          </p:nvCxnSpPr>
          <p:spPr>
            <a:xfrm>
              <a:off x="5048692" y="1169581"/>
              <a:ext cx="12405" cy="5188689"/>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76177" y="3842416"/>
              <a:ext cx="8091376"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4019107" y="2987749"/>
              <a:ext cx="2083981" cy="157361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Rectangle 9"/>
            <p:cNvSpPr/>
            <p:nvPr/>
          </p:nvSpPr>
          <p:spPr>
            <a:xfrm>
              <a:off x="3693042" y="2721226"/>
              <a:ext cx="2729023" cy="2074057"/>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Rectangle 10"/>
            <p:cNvSpPr/>
            <p:nvPr/>
          </p:nvSpPr>
          <p:spPr>
            <a:xfrm>
              <a:off x="3505200" y="2519916"/>
              <a:ext cx="3086985" cy="2434856"/>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Oval 11"/>
            <p:cNvSpPr/>
            <p:nvPr/>
          </p:nvSpPr>
          <p:spPr>
            <a:xfrm>
              <a:off x="2445488" y="1637414"/>
              <a:ext cx="5061098" cy="4231758"/>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Rectangle 16"/>
            <p:cNvSpPr/>
            <p:nvPr/>
          </p:nvSpPr>
          <p:spPr>
            <a:xfrm>
              <a:off x="2870791" y="2009552"/>
              <a:ext cx="4550735" cy="3434317"/>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 name="Rectangle 17"/>
            <p:cNvSpPr/>
            <p:nvPr/>
          </p:nvSpPr>
          <p:spPr>
            <a:xfrm>
              <a:off x="4667692" y="1488558"/>
              <a:ext cx="765545" cy="4687875"/>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9" name="Rectangle 18"/>
            <p:cNvSpPr/>
            <p:nvPr/>
          </p:nvSpPr>
          <p:spPr>
            <a:xfrm>
              <a:off x="4327451" y="2211572"/>
              <a:ext cx="1584251" cy="3115339"/>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0" name="Rectangle 19"/>
            <p:cNvSpPr/>
            <p:nvPr/>
          </p:nvSpPr>
          <p:spPr>
            <a:xfrm>
              <a:off x="1063257" y="3381153"/>
              <a:ext cx="7644808" cy="931413"/>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8344319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71019"/>
          </a:xfrm>
        </p:spPr>
        <p:txBody>
          <a:bodyPr>
            <a:noAutofit/>
          </a:bodyPr>
          <a:lstStyle/>
          <a:p>
            <a:r>
              <a:rPr lang="en-US" sz="2800" dirty="0" smtClean="0">
                <a:solidFill>
                  <a:srgbClr val="0960A7"/>
                </a:solidFill>
              </a:rPr>
              <a:t>Cyber-security must </a:t>
            </a:r>
            <a:r>
              <a:rPr lang="en-US" sz="2800" dirty="0">
                <a:solidFill>
                  <a:srgbClr val="0960A7"/>
                </a:solidFill>
              </a:rPr>
              <a:t>a</a:t>
            </a:r>
            <a:r>
              <a:rPr lang="en-US" sz="2800" dirty="0" smtClean="0">
                <a:solidFill>
                  <a:srgbClr val="0960A7"/>
                </a:solidFill>
              </a:rPr>
              <a:t>ddress 3 dimensions</a:t>
            </a:r>
            <a:endParaRPr lang="en-US" sz="2800" dirty="0">
              <a:solidFill>
                <a:srgbClr val="0960A7"/>
              </a:solidFill>
            </a:endParaRPr>
          </a:p>
        </p:txBody>
      </p:sp>
      <p:grpSp>
        <p:nvGrpSpPr>
          <p:cNvPr id="15" name="Group 14"/>
          <p:cNvGrpSpPr/>
          <p:nvPr/>
        </p:nvGrpSpPr>
        <p:grpSpPr>
          <a:xfrm>
            <a:off x="3245050" y="1043827"/>
            <a:ext cx="2651761" cy="3579547"/>
            <a:chOff x="3261060" y="800522"/>
            <a:chExt cx="2651761" cy="3517767"/>
          </a:xfrm>
        </p:grpSpPr>
        <p:sp>
          <p:nvSpPr>
            <p:cNvPr id="16" name="Round Same Side Corner Rectangle 15"/>
            <p:cNvSpPr/>
            <p:nvPr/>
          </p:nvSpPr>
          <p:spPr bwMode="auto">
            <a:xfrm>
              <a:off x="3261060" y="800522"/>
              <a:ext cx="2651760" cy="765110"/>
            </a:xfrm>
            <a:prstGeom prst="round2SameRect">
              <a:avLst>
                <a:gd name="adj1" fmla="val 11254"/>
                <a:gd name="adj2" fmla="val 0"/>
              </a:avLst>
            </a:prstGeom>
            <a:solidFill>
              <a:schemeClr val="tx2">
                <a:lumMod val="60000"/>
                <a:lumOff val="40000"/>
              </a:schemeClr>
            </a:solidFill>
            <a:ln w="9525">
              <a:noFill/>
              <a:miter lim="800000"/>
              <a:headEnd/>
              <a:tailEnd/>
            </a:ln>
          </p:spPr>
          <p:txBody>
            <a:bodyPr wrap="square" lIns="91419" tIns="45710" rIns="91419" bIns="45710" rtlCol="0" anchor="ctr" anchorCtr="0">
              <a:noAutofit/>
            </a:bodyPr>
            <a:lstStyle/>
            <a:p>
              <a:pPr algn="ctr">
                <a:lnSpc>
                  <a:spcPct val="90000"/>
                </a:lnSpc>
                <a:spcAft>
                  <a:spcPts val="800"/>
                </a:spcAft>
              </a:pPr>
              <a:r>
                <a:rPr lang="en-US" sz="2800" b="1" dirty="0" smtClean="0">
                  <a:solidFill>
                    <a:schemeClr val="bg1"/>
                  </a:solidFill>
                  <a:latin typeface="Calibri" pitchFamily="34" charset="0"/>
                </a:rPr>
                <a:t>PROCESSES</a:t>
              </a:r>
              <a:endParaRPr lang="en-US" sz="2800" b="1" dirty="0">
                <a:solidFill>
                  <a:schemeClr val="bg1"/>
                </a:solidFill>
                <a:latin typeface="Calibri" pitchFamily="34" charset="0"/>
              </a:endParaRPr>
            </a:p>
          </p:txBody>
        </p:sp>
        <p:sp>
          <p:nvSpPr>
            <p:cNvPr id="17" name="Round Same Side Corner Rectangle 16"/>
            <p:cNvSpPr/>
            <p:nvPr/>
          </p:nvSpPr>
          <p:spPr bwMode="auto">
            <a:xfrm rot="10800000">
              <a:off x="3261061" y="1631204"/>
              <a:ext cx="2651760" cy="2687085"/>
            </a:xfrm>
            <a:prstGeom prst="round2SameRect">
              <a:avLst>
                <a:gd name="adj1" fmla="val 3257"/>
                <a:gd name="adj2" fmla="val 0"/>
              </a:avLst>
            </a:prstGeom>
            <a:solidFill>
              <a:schemeClr val="accent1">
                <a:lumMod val="50000"/>
              </a:schemeClr>
            </a:solidFill>
            <a:ln w="9525">
              <a:noFill/>
              <a:miter lim="800000"/>
              <a:headEnd/>
              <a:tailEnd/>
            </a:ln>
          </p:spPr>
          <p:txBody>
            <a:bodyPr wrap="square" lIns="91419" tIns="45710" rIns="91419" bIns="45710" rtlCol="0" anchor="ctr" anchorCtr="0">
              <a:noAutofit/>
            </a:bodyPr>
            <a:lstStyle/>
            <a:p>
              <a:pPr>
                <a:lnSpc>
                  <a:spcPct val="90000"/>
                </a:lnSpc>
                <a:spcAft>
                  <a:spcPts val="800"/>
                </a:spcAft>
              </a:pPr>
              <a:endParaRPr lang="en-US" sz="2800" b="1" dirty="0">
                <a:solidFill>
                  <a:schemeClr val="bg1"/>
                </a:solidFill>
                <a:latin typeface="Calibri" pitchFamily="34" charset="0"/>
              </a:endParaRPr>
            </a:p>
          </p:txBody>
        </p:sp>
        <p:pic>
          <p:nvPicPr>
            <p:cNvPr id="18" name="Picture 2" descr="http://www.fairfaxcounty.gov/dpz/2232/images/process.jpg"/>
            <p:cNvPicPr>
              <a:picLocks noChangeAspect="1" noChangeArrowheads="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3634440" y="2022246"/>
              <a:ext cx="1905000" cy="1905000"/>
            </a:xfrm>
            <a:prstGeom prst="rect">
              <a:avLst/>
            </a:prstGeom>
            <a:solidFill>
              <a:schemeClr val="tx2">
                <a:lumMod val="60000"/>
                <a:lumOff val="40000"/>
              </a:schemeClr>
            </a:solidFill>
            <a:ln w="9525">
              <a:noFill/>
              <a:miter lim="800000"/>
              <a:headEnd/>
              <a:tailEnd/>
            </a:ln>
            <a:extLst/>
          </p:spPr>
        </p:pic>
      </p:grpSp>
      <p:grpSp>
        <p:nvGrpSpPr>
          <p:cNvPr id="21" name="Group 20"/>
          <p:cNvGrpSpPr/>
          <p:nvPr/>
        </p:nvGrpSpPr>
        <p:grpSpPr>
          <a:xfrm>
            <a:off x="5993650" y="1043827"/>
            <a:ext cx="2651760" cy="3579549"/>
            <a:chOff x="6036384" y="800522"/>
            <a:chExt cx="2651760" cy="3517767"/>
          </a:xfrm>
        </p:grpSpPr>
        <p:sp>
          <p:nvSpPr>
            <p:cNvPr id="25" name="Round Same Side Corner Rectangle 24"/>
            <p:cNvSpPr/>
            <p:nvPr/>
          </p:nvSpPr>
          <p:spPr bwMode="auto">
            <a:xfrm>
              <a:off x="6036384" y="800522"/>
              <a:ext cx="2651760" cy="765110"/>
            </a:xfrm>
            <a:prstGeom prst="round2SameRect">
              <a:avLst>
                <a:gd name="adj1" fmla="val 11254"/>
                <a:gd name="adj2" fmla="val 0"/>
              </a:avLst>
            </a:prstGeom>
            <a:solidFill>
              <a:schemeClr val="tx2">
                <a:lumMod val="60000"/>
                <a:lumOff val="40000"/>
              </a:schemeClr>
            </a:solidFill>
            <a:ln w="9525">
              <a:noFill/>
              <a:miter lim="800000"/>
              <a:headEnd/>
              <a:tailEnd/>
            </a:ln>
          </p:spPr>
          <p:txBody>
            <a:bodyPr wrap="square" lIns="91419" tIns="45710" rIns="91419" bIns="45710" rtlCol="0" anchor="ctr" anchorCtr="0">
              <a:noAutofit/>
            </a:bodyPr>
            <a:lstStyle/>
            <a:p>
              <a:pPr algn="ctr">
                <a:lnSpc>
                  <a:spcPct val="90000"/>
                </a:lnSpc>
                <a:spcBef>
                  <a:spcPts val="0"/>
                </a:spcBef>
                <a:spcAft>
                  <a:spcPts val="800"/>
                </a:spcAft>
              </a:pPr>
              <a:r>
                <a:rPr lang="en-US" sz="2800" b="1" dirty="0" smtClean="0">
                  <a:solidFill>
                    <a:schemeClr val="bg1"/>
                  </a:solidFill>
                  <a:latin typeface="Calibri" pitchFamily="34" charset="0"/>
                </a:rPr>
                <a:t>TECHNOLOGY</a:t>
              </a:r>
            </a:p>
          </p:txBody>
        </p:sp>
        <p:sp>
          <p:nvSpPr>
            <p:cNvPr id="26" name="Round Same Side Corner Rectangle 25"/>
            <p:cNvSpPr/>
            <p:nvPr/>
          </p:nvSpPr>
          <p:spPr bwMode="auto">
            <a:xfrm rot="10800000">
              <a:off x="6036384" y="1631204"/>
              <a:ext cx="2651760" cy="2687085"/>
            </a:xfrm>
            <a:prstGeom prst="round2SameRect">
              <a:avLst>
                <a:gd name="adj1" fmla="val 2619"/>
                <a:gd name="adj2" fmla="val 0"/>
              </a:avLst>
            </a:prstGeom>
            <a:solidFill>
              <a:schemeClr val="accent1">
                <a:lumMod val="50000"/>
              </a:schemeClr>
            </a:solidFill>
            <a:ln w="9525">
              <a:noFill/>
              <a:miter lim="800000"/>
              <a:headEnd/>
              <a:tailEnd/>
            </a:ln>
          </p:spPr>
          <p:txBody>
            <a:bodyPr wrap="square" lIns="91419" tIns="45710" rIns="91419" bIns="45710" rtlCol="0" anchor="ctr" anchorCtr="0">
              <a:noAutofit/>
            </a:bodyPr>
            <a:lstStyle/>
            <a:p>
              <a:pPr>
                <a:lnSpc>
                  <a:spcPct val="90000"/>
                </a:lnSpc>
                <a:spcBef>
                  <a:spcPts val="0"/>
                </a:spcBef>
                <a:spcAft>
                  <a:spcPts val="800"/>
                </a:spcAft>
              </a:pPr>
              <a:endParaRPr lang="en-US" sz="2800" b="1" dirty="0" smtClean="0">
                <a:solidFill>
                  <a:schemeClr val="bg1"/>
                </a:solidFill>
                <a:latin typeface="Calibri" pitchFamily="34" charset="0"/>
              </a:endParaRPr>
            </a:p>
          </p:txBody>
        </p:sp>
        <p:pic>
          <p:nvPicPr>
            <p:cNvPr id="27" name="Picture 4" descr="http://marygstewart.com/wp-content/uploads/2012/10/istock_000007901759medium_8zeq.jpe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62825" y="2075957"/>
              <a:ext cx="1798878" cy="17975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8" name="Group 27"/>
          <p:cNvGrpSpPr/>
          <p:nvPr/>
        </p:nvGrpSpPr>
        <p:grpSpPr>
          <a:xfrm>
            <a:off x="510365" y="1043828"/>
            <a:ext cx="2651760" cy="3579548"/>
            <a:chOff x="486688" y="800522"/>
            <a:chExt cx="2651760" cy="3517767"/>
          </a:xfrm>
        </p:grpSpPr>
        <p:sp>
          <p:nvSpPr>
            <p:cNvPr id="29" name="Round Same Side Corner Rectangle 28"/>
            <p:cNvSpPr/>
            <p:nvPr/>
          </p:nvSpPr>
          <p:spPr bwMode="auto">
            <a:xfrm>
              <a:off x="486688" y="800522"/>
              <a:ext cx="2651760" cy="765110"/>
            </a:xfrm>
            <a:prstGeom prst="round2SameRect">
              <a:avLst>
                <a:gd name="adj1" fmla="val 11254"/>
                <a:gd name="adj2" fmla="val 0"/>
              </a:avLst>
            </a:prstGeom>
            <a:solidFill>
              <a:schemeClr val="tx2">
                <a:lumMod val="60000"/>
                <a:lumOff val="40000"/>
              </a:schemeClr>
            </a:solidFill>
            <a:ln w="9525">
              <a:noFill/>
              <a:miter lim="800000"/>
              <a:headEnd/>
              <a:tailEnd/>
            </a:ln>
          </p:spPr>
          <p:txBody>
            <a:bodyPr wrap="square" lIns="91419" tIns="45710" rIns="91419" bIns="45710" rtlCol="0" anchor="ctr" anchorCtr="0">
              <a:noAutofit/>
            </a:bodyPr>
            <a:lstStyle/>
            <a:p>
              <a:pPr algn="ctr">
                <a:lnSpc>
                  <a:spcPct val="90000"/>
                </a:lnSpc>
                <a:spcAft>
                  <a:spcPts val="800"/>
                </a:spcAft>
              </a:pPr>
              <a:r>
                <a:rPr lang="en-US" sz="2800" b="1" dirty="0">
                  <a:solidFill>
                    <a:schemeClr val="bg1"/>
                  </a:solidFill>
                  <a:latin typeface="Calibri" pitchFamily="34" charset="0"/>
                </a:rPr>
                <a:t>PEOPLE</a:t>
              </a:r>
            </a:p>
          </p:txBody>
        </p:sp>
        <p:sp>
          <p:nvSpPr>
            <p:cNvPr id="30" name="Round Same Side Corner Rectangle 29"/>
            <p:cNvSpPr/>
            <p:nvPr/>
          </p:nvSpPr>
          <p:spPr bwMode="auto">
            <a:xfrm rot="10800000">
              <a:off x="486688" y="1631204"/>
              <a:ext cx="2651760" cy="2687085"/>
            </a:xfrm>
            <a:prstGeom prst="round2SameRect">
              <a:avLst>
                <a:gd name="adj1" fmla="val 3576"/>
                <a:gd name="adj2" fmla="val 0"/>
              </a:avLst>
            </a:prstGeom>
            <a:solidFill>
              <a:schemeClr val="accent1">
                <a:lumMod val="50000"/>
              </a:schemeClr>
            </a:solidFill>
            <a:ln w="9525">
              <a:noFill/>
              <a:miter lim="800000"/>
              <a:headEnd/>
              <a:tailEnd/>
            </a:ln>
          </p:spPr>
          <p:txBody>
            <a:bodyPr wrap="square" lIns="91419" tIns="45710" rIns="91419" bIns="45710" rtlCol="0" anchor="ctr" anchorCtr="0">
              <a:noAutofit/>
            </a:bodyPr>
            <a:lstStyle/>
            <a:p>
              <a:pPr>
                <a:lnSpc>
                  <a:spcPct val="90000"/>
                </a:lnSpc>
                <a:spcAft>
                  <a:spcPts val="800"/>
                </a:spcAft>
              </a:pPr>
              <a:endParaRPr lang="en-US" sz="2800" b="1" dirty="0">
                <a:solidFill>
                  <a:schemeClr val="bg1"/>
                </a:solidFill>
                <a:latin typeface="Calibri" pitchFamily="34" charset="0"/>
              </a:endParaRPr>
            </a:p>
          </p:txBody>
        </p:sp>
        <p:pic>
          <p:nvPicPr>
            <p:cNvPr id="31" name="Picture 10" descr="people_coveo"/>
            <p:cNvPicPr>
              <a:picLocks noChangeAspect="1" noChangeArrowheads="1"/>
            </p:cNvPicPr>
            <p:nvPr/>
          </p:nvPicPr>
          <p:blipFill>
            <a:blip r:embed="rId6">
              <a:extLst>
                <a:ext uri="{BEBA8EAE-BF5A-486C-A8C5-ECC9F3942E4B}">
                  <a14:imgProps xmlns:a14="http://schemas.microsoft.com/office/drawing/2010/main">
                    <a14:imgLayer r:embed="rId7">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886922" y="2075957"/>
              <a:ext cx="1851290" cy="1851290"/>
            </a:xfrm>
            <a:prstGeom prst="rect">
              <a:avLst/>
            </a:prstGeom>
            <a:solidFill>
              <a:schemeClr val="tx2">
                <a:lumMod val="60000"/>
                <a:lumOff val="40000"/>
              </a:schemeClr>
            </a:solidFill>
            <a:ln w="9525">
              <a:noFill/>
              <a:miter lim="800000"/>
              <a:headEnd/>
              <a:tailEnd/>
            </a:ln>
            <a:extLst/>
          </p:spPr>
        </p:pic>
      </p:grpSp>
    </p:spTree>
    <p:extLst>
      <p:ext uri="{BB962C8B-B14F-4D97-AF65-F5344CB8AC3E}">
        <p14:creationId xmlns:p14="http://schemas.microsoft.com/office/powerpoint/2010/main" val="2742113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71019"/>
          </a:xfrm>
        </p:spPr>
        <p:txBody>
          <a:bodyPr>
            <a:noAutofit/>
          </a:bodyPr>
          <a:lstStyle/>
          <a:p>
            <a:r>
              <a:rPr lang="en-US" sz="2800" dirty="0" smtClean="0"/>
              <a:t>+1</a:t>
            </a:r>
            <a:endParaRPr lang="en-US" sz="2800" dirty="0"/>
          </a:p>
        </p:txBody>
      </p:sp>
      <p:grpSp>
        <p:nvGrpSpPr>
          <p:cNvPr id="4" name="Group 3"/>
          <p:cNvGrpSpPr/>
          <p:nvPr/>
        </p:nvGrpSpPr>
        <p:grpSpPr>
          <a:xfrm>
            <a:off x="3261060" y="3741315"/>
            <a:ext cx="2651761" cy="1852934"/>
            <a:chOff x="3261060" y="800522"/>
            <a:chExt cx="2651761" cy="3517767"/>
          </a:xfrm>
        </p:grpSpPr>
        <p:sp>
          <p:nvSpPr>
            <p:cNvPr id="19" name="Round Same Side Corner Rectangle 18"/>
            <p:cNvSpPr/>
            <p:nvPr/>
          </p:nvSpPr>
          <p:spPr bwMode="auto">
            <a:xfrm>
              <a:off x="3261060" y="800522"/>
              <a:ext cx="2651760" cy="765110"/>
            </a:xfrm>
            <a:prstGeom prst="round2SameRect">
              <a:avLst>
                <a:gd name="adj1" fmla="val 11254"/>
                <a:gd name="adj2" fmla="val 0"/>
              </a:avLst>
            </a:prstGeom>
            <a:solidFill>
              <a:schemeClr val="accent1">
                <a:lumMod val="75000"/>
              </a:schemeClr>
            </a:solidFill>
            <a:ln w="9525">
              <a:noFill/>
              <a:miter lim="800000"/>
              <a:headEnd/>
              <a:tailEnd/>
            </a:ln>
          </p:spPr>
          <p:txBody>
            <a:bodyPr wrap="square" lIns="91419" tIns="45710" rIns="91419" bIns="45710" rtlCol="0" anchor="ctr" anchorCtr="0">
              <a:noAutofit/>
            </a:bodyPr>
            <a:lstStyle/>
            <a:p>
              <a:pPr algn="ctr">
                <a:lnSpc>
                  <a:spcPct val="90000"/>
                </a:lnSpc>
                <a:spcBef>
                  <a:spcPts val="0"/>
                </a:spcBef>
                <a:spcAft>
                  <a:spcPts val="800"/>
                </a:spcAft>
              </a:pPr>
              <a:r>
                <a:rPr lang="en-US" sz="2800" b="1" dirty="0" smtClean="0">
                  <a:solidFill>
                    <a:schemeClr val="bg1"/>
                  </a:solidFill>
                  <a:latin typeface="Calibri" pitchFamily="34" charset="0"/>
                </a:rPr>
                <a:t>PROCESS</a:t>
              </a:r>
            </a:p>
          </p:txBody>
        </p:sp>
        <p:sp>
          <p:nvSpPr>
            <p:cNvPr id="23" name="Round Same Side Corner Rectangle 22"/>
            <p:cNvSpPr/>
            <p:nvPr/>
          </p:nvSpPr>
          <p:spPr bwMode="auto">
            <a:xfrm rot="10800000">
              <a:off x="3261061" y="1631204"/>
              <a:ext cx="2651760" cy="2687085"/>
            </a:xfrm>
            <a:prstGeom prst="round2SameRect">
              <a:avLst>
                <a:gd name="adj1" fmla="val 3257"/>
                <a:gd name="adj2" fmla="val 0"/>
              </a:avLst>
            </a:prstGeom>
            <a:solidFill>
              <a:schemeClr val="accent1">
                <a:lumMod val="75000"/>
              </a:schemeClr>
            </a:solidFill>
            <a:ln w="9525">
              <a:noFill/>
              <a:miter lim="800000"/>
              <a:headEnd/>
              <a:tailEnd/>
            </a:ln>
          </p:spPr>
          <p:txBody>
            <a:bodyPr wrap="square" lIns="91419" tIns="45710" rIns="91419" bIns="45710" rtlCol="0" anchor="ctr" anchorCtr="0">
              <a:noAutofit/>
            </a:bodyPr>
            <a:lstStyle/>
            <a:p>
              <a:pPr>
                <a:lnSpc>
                  <a:spcPct val="90000"/>
                </a:lnSpc>
                <a:spcBef>
                  <a:spcPts val="0"/>
                </a:spcBef>
                <a:spcAft>
                  <a:spcPts val="800"/>
                </a:spcAft>
              </a:pPr>
              <a:endParaRPr lang="en-US" sz="2800" b="1" dirty="0" smtClean="0">
                <a:solidFill>
                  <a:schemeClr val="bg1"/>
                </a:solidFill>
                <a:latin typeface="Calibri" pitchFamily="34" charset="0"/>
              </a:endParaRPr>
            </a:p>
          </p:txBody>
        </p:sp>
        <p:pic>
          <p:nvPicPr>
            <p:cNvPr id="2050" name="Picture 2" descr="http://www.fairfaxcounty.gov/dpz/2232/images/process.jpg"/>
            <p:cNvPicPr>
              <a:picLocks noChangeAspect="1" noChangeArrowheads="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3634440" y="2022246"/>
              <a:ext cx="1905000" cy="1905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 name="Group 4"/>
          <p:cNvGrpSpPr/>
          <p:nvPr/>
        </p:nvGrpSpPr>
        <p:grpSpPr>
          <a:xfrm>
            <a:off x="6036384" y="3741315"/>
            <a:ext cx="2651760" cy="1852934"/>
            <a:chOff x="6036384" y="800522"/>
            <a:chExt cx="2651760" cy="3517767"/>
          </a:xfrm>
        </p:grpSpPr>
        <p:sp>
          <p:nvSpPr>
            <p:cNvPr id="20" name="Round Same Side Corner Rectangle 19"/>
            <p:cNvSpPr/>
            <p:nvPr/>
          </p:nvSpPr>
          <p:spPr bwMode="auto">
            <a:xfrm>
              <a:off x="6036384" y="800522"/>
              <a:ext cx="2651760" cy="765110"/>
            </a:xfrm>
            <a:prstGeom prst="round2SameRect">
              <a:avLst>
                <a:gd name="adj1" fmla="val 11254"/>
                <a:gd name="adj2" fmla="val 0"/>
              </a:avLst>
            </a:prstGeom>
            <a:solidFill>
              <a:schemeClr val="tx2">
                <a:lumMod val="60000"/>
                <a:lumOff val="40000"/>
              </a:schemeClr>
            </a:solidFill>
            <a:ln w="9525">
              <a:noFill/>
              <a:miter lim="800000"/>
              <a:headEnd/>
              <a:tailEnd/>
            </a:ln>
          </p:spPr>
          <p:txBody>
            <a:bodyPr wrap="square" lIns="91419" tIns="45710" rIns="91419" bIns="45710" rtlCol="0" anchor="ctr" anchorCtr="0">
              <a:noAutofit/>
            </a:bodyPr>
            <a:lstStyle/>
            <a:p>
              <a:pPr algn="ctr">
                <a:lnSpc>
                  <a:spcPct val="90000"/>
                </a:lnSpc>
                <a:spcBef>
                  <a:spcPts val="0"/>
                </a:spcBef>
                <a:spcAft>
                  <a:spcPts val="800"/>
                </a:spcAft>
              </a:pPr>
              <a:r>
                <a:rPr lang="en-US" sz="2800" b="1" dirty="0" smtClean="0">
                  <a:solidFill>
                    <a:schemeClr val="bg1"/>
                  </a:solidFill>
                  <a:latin typeface="Calibri" pitchFamily="34" charset="0"/>
                </a:rPr>
                <a:t>TECHNOLOGY</a:t>
              </a:r>
            </a:p>
          </p:txBody>
        </p:sp>
        <p:sp>
          <p:nvSpPr>
            <p:cNvPr id="24" name="Round Same Side Corner Rectangle 23"/>
            <p:cNvSpPr/>
            <p:nvPr/>
          </p:nvSpPr>
          <p:spPr bwMode="auto">
            <a:xfrm rot="10800000">
              <a:off x="6036384" y="1631204"/>
              <a:ext cx="2651760" cy="2687085"/>
            </a:xfrm>
            <a:prstGeom prst="round2SameRect">
              <a:avLst>
                <a:gd name="adj1" fmla="val 2619"/>
                <a:gd name="adj2" fmla="val 0"/>
              </a:avLst>
            </a:prstGeom>
            <a:solidFill>
              <a:schemeClr val="accent1">
                <a:lumMod val="50000"/>
              </a:schemeClr>
            </a:solidFill>
            <a:ln w="9525">
              <a:noFill/>
              <a:miter lim="800000"/>
              <a:headEnd/>
              <a:tailEnd/>
            </a:ln>
          </p:spPr>
          <p:txBody>
            <a:bodyPr wrap="square" lIns="91419" tIns="45710" rIns="91419" bIns="45710" rtlCol="0" anchor="ctr" anchorCtr="0">
              <a:noAutofit/>
            </a:bodyPr>
            <a:lstStyle/>
            <a:p>
              <a:pPr>
                <a:lnSpc>
                  <a:spcPct val="90000"/>
                </a:lnSpc>
                <a:spcBef>
                  <a:spcPts val="0"/>
                </a:spcBef>
                <a:spcAft>
                  <a:spcPts val="800"/>
                </a:spcAft>
              </a:pPr>
              <a:endParaRPr lang="en-US" sz="2800" b="1" dirty="0" smtClean="0">
                <a:solidFill>
                  <a:schemeClr val="bg1"/>
                </a:solidFill>
                <a:latin typeface="Calibri" pitchFamily="34" charset="0"/>
              </a:endParaRPr>
            </a:p>
          </p:txBody>
        </p:sp>
        <p:pic>
          <p:nvPicPr>
            <p:cNvPr id="2052" name="Picture 4" descr="http://marygstewart.com/wp-content/uploads/2012/10/istock_000007901759medium_8zeq.jpe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62825" y="2075957"/>
              <a:ext cx="1798878" cy="17975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 name="Group 2"/>
          <p:cNvGrpSpPr/>
          <p:nvPr/>
        </p:nvGrpSpPr>
        <p:grpSpPr>
          <a:xfrm>
            <a:off x="486688" y="3741315"/>
            <a:ext cx="2651760" cy="1852934"/>
            <a:chOff x="486688" y="800522"/>
            <a:chExt cx="2651760" cy="3517767"/>
          </a:xfrm>
        </p:grpSpPr>
        <p:sp>
          <p:nvSpPr>
            <p:cNvPr id="22" name="Round Same Side Corner Rectangle 21"/>
            <p:cNvSpPr/>
            <p:nvPr/>
          </p:nvSpPr>
          <p:spPr bwMode="auto">
            <a:xfrm>
              <a:off x="486688" y="800522"/>
              <a:ext cx="2651760" cy="765110"/>
            </a:xfrm>
            <a:prstGeom prst="round2SameRect">
              <a:avLst>
                <a:gd name="adj1" fmla="val 11254"/>
                <a:gd name="adj2" fmla="val 0"/>
              </a:avLst>
            </a:prstGeom>
            <a:solidFill>
              <a:schemeClr val="accent1">
                <a:lumMod val="50000"/>
              </a:schemeClr>
            </a:solidFill>
            <a:ln w="9525">
              <a:noFill/>
              <a:miter lim="800000"/>
              <a:headEnd/>
              <a:tailEnd/>
            </a:ln>
          </p:spPr>
          <p:txBody>
            <a:bodyPr wrap="square" lIns="91419" tIns="45710" rIns="91419" bIns="45710" rtlCol="0" anchor="ctr" anchorCtr="0">
              <a:noAutofit/>
            </a:bodyPr>
            <a:lstStyle/>
            <a:p>
              <a:pPr algn="ctr">
                <a:lnSpc>
                  <a:spcPct val="90000"/>
                </a:lnSpc>
                <a:spcBef>
                  <a:spcPts val="0"/>
                </a:spcBef>
                <a:spcAft>
                  <a:spcPts val="800"/>
                </a:spcAft>
              </a:pPr>
              <a:r>
                <a:rPr lang="en-US" sz="2800" b="1" dirty="0" smtClean="0">
                  <a:solidFill>
                    <a:schemeClr val="bg1"/>
                  </a:solidFill>
                  <a:latin typeface="Calibri" pitchFamily="34" charset="0"/>
                </a:rPr>
                <a:t>PEOPLE</a:t>
              </a:r>
            </a:p>
          </p:txBody>
        </p:sp>
        <p:sp>
          <p:nvSpPr>
            <p:cNvPr id="14" name="Round Same Side Corner Rectangle 13"/>
            <p:cNvSpPr/>
            <p:nvPr/>
          </p:nvSpPr>
          <p:spPr bwMode="auto">
            <a:xfrm rot="10800000">
              <a:off x="486688" y="1631204"/>
              <a:ext cx="2651760" cy="2687085"/>
            </a:xfrm>
            <a:prstGeom prst="round2SameRect">
              <a:avLst>
                <a:gd name="adj1" fmla="val 3576"/>
                <a:gd name="adj2" fmla="val 0"/>
              </a:avLst>
            </a:prstGeom>
            <a:solidFill>
              <a:schemeClr val="tx2">
                <a:lumMod val="60000"/>
                <a:lumOff val="40000"/>
              </a:schemeClr>
            </a:solidFill>
            <a:ln w="9525">
              <a:noFill/>
              <a:miter lim="800000"/>
              <a:headEnd/>
              <a:tailEnd/>
            </a:ln>
          </p:spPr>
          <p:txBody>
            <a:bodyPr wrap="square" lIns="91419" tIns="45710" rIns="91419" bIns="45710" rtlCol="0" anchor="ctr" anchorCtr="0">
              <a:noAutofit/>
            </a:bodyPr>
            <a:lstStyle/>
            <a:p>
              <a:pPr>
                <a:lnSpc>
                  <a:spcPct val="90000"/>
                </a:lnSpc>
                <a:spcBef>
                  <a:spcPts val="0"/>
                </a:spcBef>
                <a:spcAft>
                  <a:spcPts val="800"/>
                </a:spcAft>
              </a:pPr>
              <a:endParaRPr lang="en-US" sz="2800" b="1" dirty="0" smtClean="0">
                <a:solidFill>
                  <a:schemeClr val="bg1"/>
                </a:solidFill>
                <a:latin typeface="Calibri" pitchFamily="34" charset="0"/>
              </a:endParaRPr>
            </a:p>
          </p:txBody>
        </p:sp>
        <p:pic>
          <p:nvPicPr>
            <p:cNvPr id="2058" name="Picture 10" descr="people_cove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6922" y="2075957"/>
              <a:ext cx="1851290" cy="185129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Group 14"/>
          <p:cNvGrpSpPr/>
          <p:nvPr/>
        </p:nvGrpSpPr>
        <p:grpSpPr>
          <a:xfrm>
            <a:off x="457200" y="652130"/>
            <a:ext cx="8229600" cy="2994837"/>
            <a:chOff x="486688" y="800522"/>
            <a:chExt cx="2651760" cy="3517767"/>
          </a:xfrm>
        </p:grpSpPr>
        <p:sp>
          <p:nvSpPr>
            <p:cNvPr id="16" name="Round Same Side Corner Rectangle 15"/>
            <p:cNvSpPr/>
            <p:nvPr/>
          </p:nvSpPr>
          <p:spPr bwMode="auto">
            <a:xfrm>
              <a:off x="486688" y="800522"/>
              <a:ext cx="2651760" cy="765110"/>
            </a:xfrm>
            <a:prstGeom prst="round2SameRect">
              <a:avLst>
                <a:gd name="adj1" fmla="val 11254"/>
                <a:gd name="adj2" fmla="val 0"/>
              </a:avLst>
            </a:prstGeom>
            <a:solidFill>
              <a:srgbClr val="C00000"/>
            </a:solidFill>
            <a:ln w="9525">
              <a:noFill/>
              <a:miter lim="800000"/>
              <a:headEnd/>
              <a:tailEnd/>
            </a:ln>
          </p:spPr>
          <p:txBody>
            <a:bodyPr wrap="square" lIns="91419" tIns="45710" rIns="91419" bIns="45710" rtlCol="0" anchor="ctr" anchorCtr="0">
              <a:noAutofit/>
            </a:bodyPr>
            <a:lstStyle/>
            <a:p>
              <a:pPr algn="ctr">
                <a:lnSpc>
                  <a:spcPct val="90000"/>
                </a:lnSpc>
                <a:spcBef>
                  <a:spcPts val="0"/>
                </a:spcBef>
                <a:spcAft>
                  <a:spcPts val="800"/>
                </a:spcAft>
              </a:pPr>
              <a:r>
                <a:rPr lang="en-US" sz="2400" b="1" dirty="0" smtClean="0">
                  <a:solidFill>
                    <a:schemeClr val="bg1"/>
                  </a:solidFill>
                  <a:latin typeface="Calibri" pitchFamily="34" charset="0"/>
                </a:rPr>
                <a:t>Privacy</a:t>
              </a:r>
            </a:p>
          </p:txBody>
        </p:sp>
        <p:sp>
          <p:nvSpPr>
            <p:cNvPr id="17" name="Round Same Side Corner Rectangle 16"/>
            <p:cNvSpPr/>
            <p:nvPr/>
          </p:nvSpPr>
          <p:spPr bwMode="auto">
            <a:xfrm rot="10800000">
              <a:off x="486688" y="1631204"/>
              <a:ext cx="2651760" cy="2687085"/>
            </a:xfrm>
            <a:prstGeom prst="round2SameRect">
              <a:avLst>
                <a:gd name="adj1" fmla="val 3576"/>
                <a:gd name="adj2" fmla="val 0"/>
              </a:avLst>
            </a:prstGeom>
            <a:solidFill>
              <a:srgbClr val="C00000"/>
            </a:solidFill>
            <a:ln w="9525">
              <a:noFill/>
              <a:miter lim="800000"/>
              <a:headEnd/>
              <a:tailEnd/>
            </a:ln>
          </p:spPr>
          <p:txBody>
            <a:bodyPr wrap="square" lIns="91419" tIns="45710" rIns="91419" bIns="45710" rtlCol="0" anchor="ctr" anchorCtr="0">
              <a:noAutofit/>
            </a:bodyPr>
            <a:lstStyle/>
            <a:p>
              <a:pPr>
                <a:lnSpc>
                  <a:spcPct val="90000"/>
                </a:lnSpc>
                <a:spcBef>
                  <a:spcPts val="0"/>
                </a:spcBef>
                <a:spcAft>
                  <a:spcPts val="800"/>
                </a:spcAft>
              </a:pPr>
              <a:endParaRPr lang="en-US" b="1" dirty="0" smtClean="0">
                <a:solidFill>
                  <a:srgbClr val="C00000"/>
                </a:solidFill>
                <a:latin typeface="Calibri" pitchFamily="34" charset="0"/>
              </a:endParaRPr>
            </a:p>
          </p:txBody>
        </p:sp>
      </p:grpSp>
      <p:pic>
        <p:nvPicPr>
          <p:cNvPr id="3074" name="Picture 2" descr="http://offsiteimagemgt.com/wp-content/uploads/2013/11/Confidential-1.jpg"/>
          <p:cNvPicPr>
            <a:picLocks noChangeAspect="1" noChangeArrowheads="1"/>
          </p:cNvPicPr>
          <p:nvPr/>
        </p:nvPicPr>
        <p:blipFill>
          <a:blip r:embed="rId7">
            <a:extLst>
              <a:ext uri="{BEBA8EAE-BF5A-486C-A8C5-ECC9F3942E4B}">
                <a14:imgProps xmlns:a14="http://schemas.microsoft.com/office/drawing/2010/main">
                  <a14:imgLayer r:embed="rId8">
                    <a14:imgEffect>
                      <a14:artisticPlasticWrap/>
                    </a14:imgEffect>
                    <a14:imgEffect>
                      <a14:saturation sat="4000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4597497" y="2599524"/>
            <a:ext cx="2011481" cy="81524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http://offsiteimagemgt.com/wp-content/uploads/2013/11/Confidential-1.jpg"/>
          <p:cNvPicPr>
            <a:picLocks noChangeAspect="1" noChangeArrowheads="1"/>
          </p:cNvPicPr>
          <p:nvPr/>
        </p:nvPicPr>
        <p:blipFill>
          <a:blip r:embed="rId7">
            <a:extLst>
              <a:ext uri="{BEBA8EAE-BF5A-486C-A8C5-ECC9F3942E4B}">
                <a14:imgProps xmlns:a14="http://schemas.microsoft.com/office/drawing/2010/main">
                  <a14:imgLayer r:embed="rId8">
                    <a14:imgEffect>
                      <a14:artisticPlasticWrap/>
                    </a14:imgEffect>
                    <a14:imgEffect>
                      <a14:saturation sat="4000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6640189" y="2599526"/>
            <a:ext cx="2011481" cy="815241"/>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http://offsiteimagemgt.com/wp-content/uploads/2013/11/Confidential-1.jpg"/>
          <p:cNvPicPr>
            <a:picLocks noChangeAspect="1" noChangeArrowheads="1"/>
          </p:cNvPicPr>
          <p:nvPr/>
        </p:nvPicPr>
        <p:blipFill>
          <a:blip r:embed="rId7">
            <a:extLst>
              <a:ext uri="{BEBA8EAE-BF5A-486C-A8C5-ECC9F3942E4B}">
                <a14:imgProps xmlns:a14="http://schemas.microsoft.com/office/drawing/2010/main">
                  <a14:imgLayer r:embed="rId8">
                    <a14:imgEffect>
                      <a14:artisticPlasticWrap/>
                    </a14:imgEffect>
                    <a14:imgEffect>
                      <a14:saturation sat="4000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2543635" y="2599525"/>
            <a:ext cx="2011481" cy="815241"/>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http://offsiteimagemgt.com/wp-content/uploads/2013/11/Confidential-1.jpg"/>
          <p:cNvPicPr>
            <a:picLocks noChangeAspect="1" noChangeArrowheads="1"/>
          </p:cNvPicPr>
          <p:nvPr/>
        </p:nvPicPr>
        <p:blipFill>
          <a:blip r:embed="rId7">
            <a:extLst>
              <a:ext uri="{BEBA8EAE-BF5A-486C-A8C5-ECC9F3942E4B}">
                <a14:imgProps xmlns:a14="http://schemas.microsoft.com/office/drawing/2010/main">
                  <a14:imgLayer r:embed="rId8">
                    <a14:imgEffect>
                      <a14:artisticPlasticWrap/>
                    </a14:imgEffect>
                    <a14:imgEffect>
                      <a14:saturation sat="4000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486688" y="2599526"/>
            <a:ext cx="2011481" cy="815241"/>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http://offsiteimagemgt.com/wp-content/uploads/2013/11/Confidential-1.jpg"/>
          <p:cNvPicPr>
            <a:picLocks noChangeAspect="1" noChangeArrowheads="1"/>
          </p:cNvPicPr>
          <p:nvPr/>
        </p:nvPicPr>
        <p:blipFill>
          <a:blip r:embed="rId7">
            <a:extLst>
              <a:ext uri="{BEBA8EAE-BF5A-486C-A8C5-ECC9F3942E4B}">
                <a14:imgProps xmlns:a14="http://schemas.microsoft.com/office/drawing/2010/main">
                  <a14:imgLayer r:embed="rId8">
                    <a14:imgEffect>
                      <a14:artisticPlasticWrap/>
                    </a14:imgEffect>
                    <a14:imgEffect>
                      <a14:saturation sat="4000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4614381" y="1539812"/>
            <a:ext cx="2011481" cy="815241"/>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http://offsiteimagemgt.com/wp-content/uploads/2013/11/Confidential-1.jpg"/>
          <p:cNvPicPr>
            <a:picLocks noChangeAspect="1" noChangeArrowheads="1"/>
          </p:cNvPicPr>
          <p:nvPr/>
        </p:nvPicPr>
        <p:blipFill>
          <a:blip r:embed="rId7">
            <a:extLst>
              <a:ext uri="{BEBA8EAE-BF5A-486C-A8C5-ECC9F3942E4B}">
                <a14:imgProps xmlns:a14="http://schemas.microsoft.com/office/drawing/2010/main">
                  <a14:imgLayer r:embed="rId8">
                    <a14:imgEffect>
                      <a14:artisticPlasticWrap/>
                    </a14:imgEffect>
                    <a14:imgEffect>
                      <a14:saturation sat="4000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6657073" y="1539814"/>
            <a:ext cx="2011481" cy="815241"/>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http://offsiteimagemgt.com/wp-content/uploads/2013/11/Confidential-1.jpg"/>
          <p:cNvPicPr>
            <a:picLocks noChangeAspect="1" noChangeArrowheads="1"/>
          </p:cNvPicPr>
          <p:nvPr/>
        </p:nvPicPr>
        <p:blipFill>
          <a:blip r:embed="rId7">
            <a:extLst>
              <a:ext uri="{BEBA8EAE-BF5A-486C-A8C5-ECC9F3942E4B}">
                <a14:imgProps xmlns:a14="http://schemas.microsoft.com/office/drawing/2010/main">
                  <a14:imgLayer r:embed="rId8">
                    <a14:imgEffect>
                      <a14:artisticPlasticWrap/>
                    </a14:imgEffect>
                    <a14:imgEffect>
                      <a14:saturation sat="4000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2560519" y="1539813"/>
            <a:ext cx="2011481" cy="815241"/>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http://offsiteimagemgt.com/wp-content/uploads/2013/11/Confidential-1.jpg"/>
          <p:cNvPicPr>
            <a:picLocks noChangeAspect="1" noChangeArrowheads="1"/>
          </p:cNvPicPr>
          <p:nvPr/>
        </p:nvPicPr>
        <p:blipFill>
          <a:blip r:embed="rId7">
            <a:extLst>
              <a:ext uri="{BEBA8EAE-BF5A-486C-A8C5-ECC9F3942E4B}">
                <a14:imgProps xmlns:a14="http://schemas.microsoft.com/office/drawing/2010/main">
                  <a14:imgLayer r:embed="rId8">
                    <a14:imgEffect>
                      <a14:artisticPlasticWrap/>
                    </a14:imgEffect>
                    <a14:imgEffect>
                      <a14:saturation sat="4000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503572" y="1539814"/>
            <a:ext cx="2011481" cy="815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5918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928760" y="0"/>
            <a:ext cx="11298445" cy="5958348"/>
            <a:chOff x="-928760" y="0"/>
            <a:chExt cx="11298445" cy="5958348"/>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9222" y="0"/>
              <a:ext cx="10619641" cy="59583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846306" y="2840635"/>
              <a:ext cx="11118715" cy="307777"/>
            </a:xfrm>
            <a:prstGeom prst="rect">
              <a:avLst/>
            </a:prstGeom>
            <a:noFill/>
          </p:spPr>
          <p:txBody>
            <a:bodyPr wrap="square" rtlCol="0">
              <a:spAutoFit/>
            </a:bodyPr>
            <a:lstStyle/>
            <a:p>
              <a:r>
                <a:rPr lang="en-GB" sz="1400" b="1" dirty="0" smtClean="0">
                  <a:solidFill>
                    <a:schemeClr val="tx1">
                      <a:lumMod val="50000"/>
                      <a:lumOff val="50000"/>
                    </a:schemeClr>
                  </a:solidFill>
                </a:rPr>
                <a:t>HKKRKKSKDNCURIPPSKXODODOSSSOPOIUIUREH34DDOSOSKSOSSPSPSPSPSPSSDJCJCMCMCFFPOIUERHGPWEORIJ92058T2HTPOINFDJHSUWHDDE</a:t>
              </a:r>
              <a:endParaRPr lang="en-GB" sz="1400" b="1" dirty="0">
                <a:solidFill>
                  <a:schemeClr val="tx1">
                    <a:lumMod val="50000"/>
                    <a:lumOff val="50000"/>
                  </a:schemeClr>
                </a:solidFill>
              </a:endParaRPr>
            </a:p>
          </p:txBody>
        </p:sp>
        <p:sp>
          <p:nvSpPr>
            <p:cNvPr id="7" name="TextBox 6"/>
            <p:cNvSpPr txBox="1"/>
            <p:nvPr/>
          </p:nvSpPr>
          <p:spPr>
            <a:xfrm>
              <a:off x="-846307" y="429893"/>
              <a:ext cx="11118715" cy="307777"/>
            </a:xfrm>
            <a:prstGeom prst="rect">
              <a:avLst/>
            </a:prstGeom>
            <a:noFill/>
          </p:spPr>
          <p:txBody>
            <a:bodyPr wrap="square" rtlCol="0">
              <a:spAutoFit/>
            </a:bodyPr>
            <a:lstStyle/>
            <a:p>
              <a:r>
                <a:rPr lang="en-GB" sz="1400" b="1" dirty="0" smtClean="0">
                  <a:solidFill>
                    <a:schemeClr val="tx1">
                      <a:lumMod val="50000"/>
                      <a:lumOff val="50000"/>
                    </a:schemeClr>
                  </a:solidFill>
                </a:rPr>
                <a:t>LJQWEIFO3WI6JWLKF5E5WQ6OEFIJWQOFEKWQF2E2O2I2QWJFLKDFNVLCXVNSFQPWOIRJTU94U07844976334EWRE09QU043Q39JFIJSODIFJ0Q9UQ</a:t>
              </a:r>
              <a:endParaRPr lang="en-GB" sz="1400" b="1" dirty="0">
                <a:solidFill>
                  <a:schemeClr val="tx1">
                    <a:lumMod val="50000"/>
                    <a:lumOff val="50000"/>
                  </a:schemeClr>
                </a:solidFill>
              </a:endParaRPr>
            </a:p>
          </p:txBody>
        </p:sp>
        <p:sp>
          <p:nvSpPr>
            <p:cNvPr id="8" name="TextBox 7"/>
            <p:cNvSpPr txBox="1"/>
            <p:nvPr/>
          </p:nvSpPr>
          <p:spPr>
            <a:xfrm>
              <a:off x="-928760" y="5129878"/>
              <a:ext cx="11298445" cy="307777"/>
            </a:xfrm>
            <a:prstGeom prst="rect">
              <a:avLst/>
            </a:prstGeom>
            <a:noFill/>
          </p:spPr>
          <p:txBody>
            <a:bodyPr wrap="square" rtlCol="0">
              <a:spAutoFit/>
            </a:bodyPr>
            <a:lstStyle/>
            <a:p>
              <a:r>
                <a:rPr lang="en-GB" sz="1400" b="1" dirty="0" smtClean="0">
                  <a:solidFill>
                    <a:schemeClr val="tx1">
                      <a:lumMod val="50000"/>
                      <a:lumOff val="50000"/>
                    </a:schemeClr>
                  </a:solidFill>
                </a:rPr>
                <a:t>JAOFI943853490OIQREJFDSAKJNF9E8TU4309RJFODSJORIJW0ERTUWKSDF4K4HFDG3HDOIFU8G7H43OREIER08ODIGSDOIGEORI65J346EOROFIO53YDIO</a:t>
              </a:r>
              <a:endParaRPr lang="en-GB" sz="1400" b="1" dirty="0">
                <a:solidFill>
                  <a:schemeClr val="tx1">
                    <a:lumMod val="50000"/>
                    <a:lumOff val="50000"/>
                  </a:schemeClr>
                </a:solidFill>
              </a:endParaRPr>
            </a:p>
          </p:txBody>
        </p:sp>
      </p:grpSp>
    </p:spTree>
    <p:extLst>
      <p:ext uri="{BB962C8B-B14F-4D97-AF65-F5344CB8AC3E}">
        <p14:creationId xmlns:p14="http://schemas.microsoft.com/office/powerpoint/2010/main" val="16679930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7544" y="8860"/>
            <a:ext cx="8229598" cy="433536"/>
          </a:xfrm>
        </p:spPr>
        <p:txBody>
          <a:bodyPr>
            <a:noAutofit/>
          </a:bodyPr>
          <a:lstStyle/>
          <a:p>
            <a:r>
              <a:rPr lang="en-US" sz="2800" b="0" dirty="0" smtClean="0"/>
              <a:t>The State of Privacy study</a:t>
            </a:r>
            <a:endParaRPr lang="en-US" sz="2800" b="0" dirty="0"/>
          </a:p>
        </p:txBody>
      </p:sp>
      <p:sp>
        <p:nvSpPr>
          <p:cNvPr id="16" name="Content Placeholder 2"/>
          <p:cNvSpPr txBox="1">
            <a:spLocks/>
          </p:cNvSpPr>
          <p:nvPr/>
        </p:nvSpPr>
        <p:spPr bwMode="gray">
          <a:xfrm>
            <a:off x="468000" y="442396"/>
            <a:ext cx="8549875" cy="3139321"/>
          </a:xfrm>
          <a:prstGeom prst="rect">
            <a:avLst/>
          </a:prstGeom>
          <a:noFill/>
        </p:spPr>
        <p:txBody>
          <a:bodyPr vert="horz" wrap="square" lIns="0" tIns="182880" rIns="0" bIns="0" rtlCol="0">
            <a:spAutoFit/>
          </a:bodyPr>
          <a:lstStyle>
            <a:lvl1pPr marL="0" indent="0" algn="ctr" defTabSz="914400" rtl="0" eaLnBrk="1" latinLnBrk="0" hangingPunct="1">
              <a:lnSpc>
                <a:spcPct val="90000"/>
              </a:lnSpc>
              <a:spcBef>
                <a:spcPts val="1800"/>
              </a:spcBef>
              <a:buClr>
                <a:schemeClr val="bg1">
                  <a:lumMod val="40000"/>
                  <a:lumOff val="60000"/>
                </a:schemeClr>
              </a:buClr>
              <a:buFont typeface="Arial" panose="020B0604020202020204" pitchFamily="34" charset="0"/>
              <a:buNone/>
              <a:defRPr sz="1600" b="0" kern="1200">
                <a:solidFill>
                  <a:schemeClr val="tx1"/>
                </a:solidFill>
                <a:latin typeface="+mn-lt"/>
                <a:ea typeface="+mn-ea"/>
                <a:cs typeface="+mn-cs"/>
              </a:defRPr>
            </a:lvl1pPr>
            <a:lvl2pPr marL="457200" indent="0" algn="l" defTabSz="914400" rtl="0" eaLnBrk="1" latinLnBrk="0" hangingPunct="1">
              <a:lnSpc>
                <a:spcPct val="90000"/>
              </a:lnSpc>
              <a:spcBef>
                <a:spcPts val="800"/>
              </a:spcBef>
              <a:buClr>
                <a:schemeClr val="bg1">
                  <a:lumMod val="40000"/>
                  <a:lumOff val="60000"/>
                </a:schemeClr>
              </a:buClr>
              <a:buFont typeface="Arial" panose="020B0604020202020204" pitchFamily="34" charset="0"/>
              <a:buNone/>
              <a:defRPr sz="2800" b="0" kern="1200">
                <a:solidFill>
                  <a:schemeClr val="tx1"/>
                </a:solidFill>
                <a:latin typeface="+mn-lt"/>
                <a:ea typeface="+mn-ea"/>
                <a:cs typeface="+mn-cs"/>
              </a:defRPr>
            </a:lvl2pPr>
            <a:lvl3pPr marL="914400" indent="0" algn="l" defTabSz="914400" rtl="0" eaLnBrk="1" latinLnBrk="0" hangingPunct="1">
              <a:lnSpc>
                <a:spcPct val="90000"/>
              </a:lnSpc>
              <a:spcBef>
                <a:spcPts val="600"/>
              </a:spcBef>
              <a:buClr>
                <a:schemeClr val="bg1">
                  <a:lumMod val="40000"/>
                  <a:lumOff val="60000"/>
                </a:schemeClr>
              </a:buClr>
              <a:buFont typeface="Arial" panose="020B0604020202020204" pitchFamily="34" charset="0"/>
              <a:buNone/>
              <a:defRPr sz="2400" b="0" kern="1200">
                <a:solidFill>
                  <a:schemeClr val="tx1"/>
                </a:solidFill>
                <a:latin typeface="+mn-lt"/>
                <a:ea typeface="+mn-ea"/>
                <a:cs typeface="+mn-cs"/>
              </a:defRPr>
            </a:lvl3pPr>
            <a:lvl4pPr marL="1371600" indent="0" algn="l" defTabSz="914400" rtl="0" eaLnBrk="1" latinLnBrk="0" hangingPunct="1">
              <a:lnSpc>
                <a:spcPct val="90000"/>
              </a:lnSpc>
              <a:spcBef>
                <a:spcPts val="600"/>
              </a:spcBef>
              <a:buClr>
                <a:schemeClr val="bg1">
                  <a:lumMod val="40000"/>
                  <a:lumOff val="60000"/>
                </a:schemeClr>
              </a:buClr>
              <a:buFont typeface="Arial" panose="020B0604020202020204" pitchFamily="34" charset="0"/>
              <a:buNone/>
              <a:defRPr sz="2000" b="0" kern="1200">
                <a:solidFill>
                  <a:schemeClr val="tx1"/>
                </a:solidFill>
                <a:latin typeface="+mn-lt"/>
                <a:ea typeface="+mn-ea"/>
                <a:cs typeface="+mn-cs"/>
              </a:defRPr>
            </a:lvl4pPr>
            <a:lvl5pPr marL="1828800" indent="0" algn="l" defTabSz="914400" rtl="0" eaLnBrk="1" latinLnBrk="0" hangingPunct="1">
              <a:lnSpc>
                <a:spcPct val="90000"/>
              </a:lnSpc>
              <a:spcBef>
                <a:spcPts val="600"/>
              </a:spcBef>
              <a:buClr>
                <a:schemeClr val="bg1">
                  <a:lumMod val="40000"/>
                  <a:lumOff val="60000"/>
                </a:schemeClr>
              </a:buClr>
              <a:buFont typeface="Arial" panose="020B0604020202020204" pitchFamily="34" charset="0"/>
              <a:buNone/>
              <a:defRPr sz="2000" b="0" kern="1200">
                <a:solidFill>
                  <a:schemeClr val="tx1"/>
                </a:solidFill>
                <a:latin typeface="+mn-lt"/>
                <a:ea typeface="+mn-ea"/>
                <a:cs typeface="+mn-cs"/>
              </a:defRPr>
            </a:lvl5pPr>
            <a:lvl6pPr marL="2286000" indent="0" algn="l" defTabSz="914400" rtl="0" eaLnBrk="1" latinLnBrk="0" hangingPunct="1">
              <a:lnSpc>
                <a:spcPct val="90000"/>
              </a:lnSpc>
              <a:spcBef>
                <a:spcPts val="600"/>
              </a:spcBef>
              <a:buClr>
                <a:schemeClr val="bg1">
                  <a:lumMod val="40000"/>
                  <a:lumOff val="60000"/>
                </a:schemeClr>
              </a:buClr>
              <a:buFont typeface="Arial" panose="020B0604020202020204" pitchFamily="34" charset="0"/>
              <a:buNone/>
              <a:defRPr sz="2000" b="0" kern="1200">
                <a:solidFill>
                  <a:schemeClr val="tx1"/>
                </a:solidFill>
                <a:latin typeface="+mn-lt"/>
                <a:ea typeface="+mn-ea"/>
                <a:cs typeface="+mn-cs"/>
              </a:defRPr>
            </a:lvl6pPr>
            <a:lvl7pPr marL="2743200" indent="0" algn="l" defTabSz="914400" rtl="0" eaLnBrk="1" latinLnBrk="0" hangingPunct="1">
              <a:lnSpc>
                <a:spcPct val="90000"/>
              </a:lnSpc>
              <a:spcBef>
                <a:spcPts val="600"/>
              </a:spcBef>
              <a:buClr>
                <a:schemeClr val="bg1">
                  <a:lumMod val="40000"/>
                  <a:lumOff val="60000"/>
                </a:schemeClr>
              </a:buClr>
              <a:buFont typeface="Arial" panose="020B0604020202020204" pitchFamily="34" charset="0"/>
              <a:buNone/>
              <a:defRPr sz="2000" b="0" kern="1200">
                <a:solidFill>
                  <a:schemeClr val="tx1"/>
                </a:solidFill>
                <a:latin typeface="+mn-lt"/>
                <a:ea typeface="+mn-ea"/>
                <a:cs typeface="+mn-cs"/>
              </a:defRPr>
            </a:lvl7pPr>
            <a:lvl8pPr marL="3200400" indent="0" algn="l" defTabSz="914400" rtl="0" eaLnBrk="1" latinLnBrk="0" hangingPunct="1">
              <a:lnSpc>
                <a:spcPct val="90000"/>
              </a:lnSpc>
              <a:spcBef>
                <a:spcPts val="600"/>
              </a:spcBef>
              <a:buClr>
                <a:schemeClr val="bg1">
                  <a:lumMod val="40000"/>
                  <a:lumOff val="60000"/>
                </a:schemeClr>
              </a:buClr>
              <a:buFont typeface="Arial" panose="020B0604020202020204" pitchFamily="34" charset="0"/>
              <a:buNone/>
              <a:defRPr sz="2000" b="0" kern="1200">
                <a:solidFill>
                  <a:schemeClr val="tx1"/>
                </a:solidFill>
                <a:latin typeface="+mn-lt"/>
                <a:ea typeface="+mn-ea"/>
                <a:cs typeface="+mn-cs"/>
              </a:defRPr>
            </a:lvl8pPr>
            <a:lvl9pPr marL="3657600" indent="0" algn="l" defTabSz="914400" rtl="0" eaLnBrk="1" latinLnBrk="0" hangingPunct="1">
              <a:lnSpc>
                <a:spcPct val="90000"/>
              </a:lnSpc>
              <a:spcBef>
                <a:spcPts val="600"/>
              </a:spcBef>
              <a:buClr>
                <a:schemeClr val="bg1">
                  <a:lumMod val="40000"/>
                  <a:lumOff val="60000"/>
                </a:schemeClr>
              </a:buClr>
              <a:buFont typeface="Arial" panose="020B0604020202020204" pitchFamily="34" charset="0"/>
              <a:buNone/>
              <a:defRPr sz="2000" b="0" kern="1200">
                <a:solidFill>
                  <a:schemeClr val="tx1"/>
                </a:solidFill>
                <a:latin typeface="+mn-lt"/>
                <a:ea typeface="+mn-ea"/>
                <a:cs typeface="+mn-cs"/>
              </a:defRPr>
            </a:lvl9pPr>
          </a:lstStyle>
          <a:p>
            <a:pPr marL="457200" indent="-457200" algn="just">
              <a:lnSpc>
                <a:spcPct val="100000"/>
              </a:lnSpc>
              <a:spcBef>
                <a:spcPts val="0"/>
              </a:spcBef>
              <a:buClrTx/>
              <a:buFont typeface="Arial" panose="020B0604020202020204" pitchFamily="34" charset="0"/>
              <a:buChar char="•"/>
            </a:pPr>
            <a:r>
              <a:rPr lang="en-US" sz="2400" dirty="0">
                <a:solidFill>
                  <a:schemeClr val="tx2">
                    <a:lumMod val="60000"/>
                    <a:lumOff val="40000"/>
                  </a:schemeClr>
                </a:solidFill>
              </a:rPr>
              <a:t>In a digital economy data is the “new currency”</a:t>
            </a:r>
            <a:endParaRPr lang="en-GB" sz="2400" dirty="0">
              <a:solidFill>
                <a:schemeClr val="tx2">
                  <a:lumMod val="60000"/>
                  <a:lumOff val="40000"/>
                </a:schemeClr>
              </a:solidFill>
            </a:endParaRPr>
          </a:p>
          <a:p>
            <a:pPr marL="457200" indent="-457200" algn="just">
              <a:lnSpc>
                <a:spcPct val="100000"/>
              </a:lnSpc>
              <a:spcBef>
                <a:spcPts val="0"/>
              </a:spcBef>
              <a:buClrTx/>
              <a:buFont typeface="Arial" panose="020B0604020202020204" pitchFamily="34" charset="0"/>
              <a:buChar char="•"/>
            </a:pPr>
            <a:r>
              <a:rPr lang="en-US" sz="2400" dirty="0">
                <a:solidFill>
                  <a:schemeClr val="tx2">
                    <a:lumMod val="60000"/>
                    <a:lumOff val="40000"/>
                  </a:schemeClr>
                </a:solidFill>
              </a:rPr>
              <a:t>Information protection generates value, enables growth </a:t>
            </a:r>
            <a:endParaRPr lang="en-GB" sz="2400" dirty="0">
              <a:solidFill>
                <a:schemeClr val="tx2">
                  <a:lumMod val="60000"/>
                  <a:lumOff val="40000"/>
                </a:schemeClr>
              </a:solidFill>
            </a:endParaRPr>
          </a:p>
          <a:p>
            <a:pPr marL="457200" indent="-457200" algn="just">
              <a:lnSpc>
                <a:spcPct val="100000"/>
              </a:lnSpc>
              <a:spcBef>
                <a:spcPts val="0"/>
              </a:spcBef>
              <a:buClrTx/>
              <a:buFont typeface="Arial" panose="020B0604020202020204" pitchFamily="34" charset="0"/>
              <a:buChar char="•"/>
            </a:pPr>
            <a:r>
              <a:rPr lang="en-US" sz="2400" dirty="0" smtClean="0">
                <a:solidFill>
                  <a:schemeClr val="tx2">
                    <a:lumMod val="60000"/>
                    <a:lumOff val="40000"/>
                  </a:schemeClr>
                </a:solidFill>
              </a:rPr>
              <a:t>Individual/Industry/Government/National Security interlinked</a:t>
            </a:r>
            <a:r>
              <a:rPr lang="en-US" sz="2400" dirty="0">
                <a:solidFill>
                  <a:schemeClr val="tx2">
                    <a:lumMod val="60000"/>
                    <a:lumOff val="40000"/>
                  </a:schemeClr>
                </a:solidFill>
              </a:rPr>
              <a:t>.</a:t>
            </a:r>
          </a:p>
          <a:p>
            <a:pPr marL="457200" indent="-457200" algn="just">
              <a:lnSpc>
                <a:spcPct val="100000"/>
              </a:lnSpc>
              <a:spcBef>
                <a:spcPts val="0"/>
              </a:spcBef>
              <a:buClrTx/>
              <a:buFont typeface="Arial" panose="020B0604020202020204" pitchFamily="34" charset="0"/>
              <a:buChar char="•"/>
            </a:pPr>
            <a:r>
              <a:rPr lang="en-US" sz="2400" dirty="0" smtClean="0">
                <a:solidFill>
                  <a:schemeClr val="tx2">
                    <a:lumMod val="60000"/>
                    <a:lumOff val="40000"/>
                  </a:schemeClr>
                </a:solidFill>
              </a:rPr>
              <a:t>Changing </a:t>
            </a:r>
            <a:r>
              <a:rPr lang="en-US" sz="2400" dirty="0">
                <a:solidFill>
                  <a:schemeClr val="tx2">
                    <a:lumMod val="60000"/>
                    <a:lumOff val="40000"/>
                  </a:schemeClr>
                </a:solidFill>
              </a:rPr>
              <a:t>European legislation</a:t>
            </a:r>
          </a:p>
          <a:p>
            <a:pPr marL="457200" indent="-457200" algn="just">
              <a:lnSpc>
                <a:spcPct val="100000"/>
              </a:lnSpc>
              <a:spcBef>
                <a:spcPts val="0"/>
              </a:spcBef>
              <a:buClrTx/>
              <a:buFont typeface="Arial" panose="020B0604020202020204" pitchFamily="34" charset="0"/>
              <a:buChar char="•"/>
            </a:pPr>
            <a:r>
              <a:rPr lang="en-US" sz="2400" dirty="0">
                <a:solidFill>
                  <a:schemeClr val="tx2">
                    <a:lumMod val="60000"/>
                    <a:lumOff val="40000"/>
                  </a:schemeClr>
                </a:solidFill>
              </a:rPr>
              <a:t>Lack of ownership</a:t>
            </a:r>
          </a:p>
          <a:p>
            <a:pPr marL="457200" indent="-457200" algn="just">
              <a:lnSpc>
                <a:spcPct val="100000"/>
              </a:lnSpc>
              <a:spcBef>
                <a:spcPts val="0"/>
              </a:spcBef>
              <a:buClrTx/>
              <a:buFont typeface="Arial" panose="020B0604020202020204" pitchFamily="34" charset="0"/>
              <a:buChar char="•"/>
            </a:pPr>
            <a:r>
              <a:rPr lang="en-US" sz="2400" dirty="0">
                <a:solidFill>
                  <a:schemeClr val="tx2">
                    <a:lumMod val="60000"/>
                    <a:lumOff val="40000"/>
                  </a:schemeClr>
                </a:solidFill>
              </a:rPr>
              <a:t>Business </a:t>
            </a:r>
            <a:r>
              <a:rPr lang="en-US" sz="2400" dirty="0" smtClean="0">
                <a:solidFill>
                  <a:schemeClr val="tx2">
                    <a:lumMod val="60000"/>
                    <a:lumOff val="40000"/>
                  </a:schemeClr>
                </a:solidFill>
              </a:rPr>
              <a:t>apathy</a:t>
            </a:r>
          </a:p>
          <a:p>
            <a:pPr marL="457200" indent="-457200" algn="just">
              <a:lnSpc>
                <a:spcPct val="100000"/>
              </a:lnSpc>
              <a:spcBef>
                <a:spcPts val="0"/>
              </a:spcBef>
              <a:buClrTx/>
              <a:buFont typeface="Arial" panose="020B0604020202020204" pitchFamily="34" charset="0"/>
              <a:buChar char="•"/>
            </a:pPr>
            <a:r>
              <a:rPr lang="en-US" sz="2400" dirty="0" smtClean="0">
                <a:solidFill>
                  <a:schemeClr val="tx2">
                    <a:lumMod val="60000"/>
                    <a:lumOff val="40000"/>
                  </a:schemeClr>
                </a:solidFill>
              </a:rPr>
              <a:t>Exponential </a:t>
            </a:r>
            <a:r>
              <a:rPr lang="en-US" sz="2400" dirty="0">
                <a:solidFill>
                  <a:schemeClr val="tx2">
                    <a:lumMod val="60000"/>
                    <a:lumOff val="40000"/>
                  </a:schemeClr>
                </a:solidFill>
              </a:rPr>
              <a:t>growth of </a:t>
            </a:r>
            <a:r>
              <a:rPr lang="en-US" sz="2400" dirty="0" smtClean="0">
                <a:solidFill>
                  <a:schemeClr val="tx2">
                    <a:lumMod val="60000"/>
                    <a:lumOff val="40000"/>
                  </a:schemeClr>
                </a:solidFill>
              </a:rPr>
              <a:t>risk</a:t>
            </a:r>
          </a:p>
          <a:p>
            <a:pPr marL="457200" indent="-457200" algn="just">
              <a:lnSpc>
                <a:spcPct val="100000"/>
              </a:lnSpc>
              <a:spcBef>
                <a:spcPts val="0"/>
              </a:spcBef>
              <a:buClrTx/>
              <a:buFont typeface="Arial" panose="020B0604020202020204" pitchFamily="34" charset="0"/>
              <a:buChar char="•"/>
            </a:pPr>
            <a:endParaRPr lang="en-US" sz="2400" dirty="0">
              <a:solidFill>
                <a:schemeClr val="tx2">
                  <a:lumMod val="60000"/>
                  <a:lumOff val="40000"/>
                </a:schemeClr>
              </a:solidFill>
            </a:endParaRPr>
          </a:p>
        </p:txBody>
      </p:sp>
      <p:pic>
        <p:nvPicPr>
          <p:cNvPr id="24" name="Picture Placeholder 23"/>
          <p:cNvPicPr>
            <a:picLocks noGrp="1" noChangeAspect="1"/>
          </p:cNvPicPr>
          <p:nvPr>
            <p:ph type="pic" idx="20"/>
          </p:nvPr>
        </p:nvPicPr>
        <p:blipFill>
          <a:blip r:embed="rId3">
            <a:extLst>
              <a:ext uri="{BEBA8EAE-BF5A-486C-A8C5-ECC9F3942E4B}">
                <a14:imgProps xmlns:a14="http://schemas.microsoft.com/office/drawing/2010/main">
                  <a14:imgLayer r:embed="rId4">
                    <a14:imgEffect>
                      <a14:artisticGlowDiffused/>
                    </a14:imgEffect>
                  </a14:imgLayer>
                </a14:imgProps>
              </a:ext>
              <a:ext uri="{28A0092B-C50C-407E-A947-70E740481C1C}">
                <a14:useLocalDpi xmlns:a14="http://schemas.microsoft.com/office/drawing/2010/main" val="0"/>
              </a:ext>
            </a:extLst>
          </a:blip>
          <a:stretch>
            <a:fillRect/>
          </a:stretch>
        </p:blipFill>
        <p:spPr>
          <a:xfrm>
            <a:off x="5330054" y="1739789"/>
            <a:ext cx="3356746" cy="1841928"/>
          </a:xfrm>
        </p:spPr>
      </p:pic>
      <p:grpSp>
        <p:nvGrpSpPr>
          <p:cNvPr id="2" name="Group 1"/>
          <p:cNvGrpSpPr/>
          <p:nvPr/>
        </p:nvGrpSpPr>
        <p:grpSpPr>
          <a:xfrm>
            <a:off x="468001" y="3793623"/>
            <a:ext cx="8357021" cy="2137144"/>
            <a:chOff x="468001" y="3806456"/>
            <a:chExt cx="8357021" cy="1903228"/>
          </a:xfrm>
        </p:grpSpPr>
        <p:pic>
          <p:nvPicPr>
            <p:cNvPr id="8" name="Picture 4" descr="http://upload.wikimedia.org/wikipedia/commons/6/65/Euro_coins_and_banknotes.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68001" y="3806456"/>
              <a:ext cx="8357021" cy="1903228"/>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4319753" y="3902222"/>
              <a:ext cx="4367048" cy="17116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en-GB" sz="2400" b="1" dirty="0"/>
                <a:t>How much is your data worth?</a:t>
              </a:r>
            </a:p>
            <a:p>
              <a:pPr algn="ctr">
                <a:spcBef>
                  <a:spcPts val="600"/>
                </a:spcBef>
              </a:pPr>
              <a:r>
                <a:rPr lang="en-GB" sz="3200" b="1" dirty="0" smtClean="0"/>
                <a:t>57% </a:t>
              </a:r>
              <a:r>
                <a:rPr lang="en-GB" sz="3200" b="1" dirty="0" smtClean="0">
                  <a:sym typeface="Wingdings" panose="05000000000000000000" pitchFamily="2" charset="2"/>
                </a:rPr>
                <a:t>up to </a:t>
              </a:r>
              <a:r>
                <a:rPr lang="en-GB" sz="3200" b="1" dirty="0" smtClean="0"/>
                <a:t>€1,000</a:t>
              </a:r>
            </a:p>
            <a:p>
              <a:pPr algn="ctr">
                <a:spcBef>
                  <a:spcPts val="600"/>
                </a:spcBef>
              </a:pPr>
              <a:r>
                <a:rPr lang="en-GB" sz="3200" b="1" dirty="0" smtClean="0"/>
                <a:t>43% €1,000+</a:t>
              </a:r>
            </a:p>
            <a:p>
              <a:pPr algn="ctr">
                <a:spcBef>
                  <a:spcPts val="600"/>
                </a:spcBef>
              </a:pPr>
              <a:r>
                <a:rPr lang="en-GB" sz="3200" b="1" dirty="0" smtClean="0"/>
                <a:t>(24</a:t>
              </a:r>
              <a:r>
                <a:rPr lang="en-GB" sz="3200" b="1" dirty="0"/>
                <a:t>%  €</a:t>
              </a:r>
              <a:r>
                <a:rPr lang="en-GB" sz="3200" b="1" dirty="0" smtClean="0"/>
                <a:t>10,000+)</a:t>
              </a:r>
              <a:endParaRPr lang="en-GB" sz="3200" b="1" dirty="0"/>
            </a:p>
          </p:txBody>
        </p:sp>
      </p:grpSp>
      <p:sp>
        <p:nvSpPr>
          <p:cNvPr id="9" name="Rectangle 8"/>
          <p:cNvSpPr/>
          <p:nvPr/>
        </p:nvSpPr>
        <p:spPr>
          <a:xfrm>
            <a:off x="802734" y="3901158"/>
            <a:ext cx="3312066" cy="192207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smtClean="0"/>
              <a:t>81% </a:t>
            </a:r>
          </a:p>
          <a:p>
            <a:pPr algn="ctr"/>
            <a:r>
              <a:rPr lang="en-GB" sz="2400" dirty="0" smtClean="0"/>
              <a:t>of consumers think that their </a:t>
            </a:r>
            <a:r>
              <a:rPr lang="en-GB" sz="2800" b="1" dirty="0" smtClean="0"/>
              <a:t>data</a:t>
            </a:r>
            <a:r>
              <a:rPr lang="en-GB" sz="2400" b="1" dirty="0" smtClean="0"/>
              <a:t> </a:t>
            </a:r>
            <a:r>
              <a:rPr lang="en-GB" sz="2400" dirty="0" smtClean="0"/>
              <a:t>has value</a:t>
            </a:r>
            <a:endParaRPr lang="en-GB" sz="2400" dirty="0"/>
          </a:p>
        </p:txBody>
      </p:sp>
    </p:spTree>
    <p:extLst>
      <p:ext uri="{BB962C8B-B14F-4D97-AF65-F5344CB8AC3E}">
        <p14:creationId xmlns:p14="http://schemas.microsoft.com/office/powerpoint/2010/main" val="2856780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1000" fill="hold"/>
                                        <p:tgtEl>
                                          <p:spTgt spid="2"/>
                                        </p:tgtEl>
                                        <p:attrNameLst>
                                          <p:attrName>ppt_w</p:attrName>
                                        </p:attrNameLst>
                                      </p:cBhvr>
                                      <p:tavLst>
                                        <p:tav tm="0">
                                          <p:val>
                                            <p:fltVal val="0"/>
                                          </p:val>
                                        </p:tav>
                                        <p:tav tm="100000">
                                          <p:val>
                                            <p:strVal val="#ppt_w"/>
                                          </p:val>
                                        </p:tav>
                                      </p:tavLst>
                                    </p:anim>
                                    <p:anim calcmode="lin" valueType="num">
                                      <p:cBhvr>
                                        <p:cTn id="26" dur="1000" fill="hold"/>
                                        <p:tgtEl>
                                          <p:spTgt spid="2"/>
                                        </p:tgtEl>
                                        <p:attrNameLst>
                                          <p:attrName>ppt_h</p:attrName>
                                        </p:attrNameLst>
                                      </p:cBhvr>
                                      <p:tavLst>
                                        <p:tav tm="0">
                                          <p:val>
                                            <p:fltVal val="0"/>
                                          </p:val>
                                        </p:tav>
                                        <p:tav tm="100000">
                                          <p:val>
                                            <p:strVal val="#ppt_h"/>
                                          </p:val>
                                        </p:tav>
                                      </p:tavLst>
                                    </p:anim>
                                    <p:anim calcmode="lin" valueType="num">
                                      <p:cBhvr>
                                        <p:cTn id="27" dur="1000" fill="hold"/>
                                        <p:tgtEl>
                                          <p:spTgt spid="2"/>
                                        </p:tgtEl>
                                        <p:attrNameLst>
                                          <p:attrName>style.rotation</p:attrName>
                                        </p:attrNameLst>
                                      </p:cBhvr>
                                      <p:tavLst>
                                        <p:tav tm="0">
                                          <p:val>
                                            <p:fltVal val="90"/>
                                          </p:val>
                                        </p:tav>
                                        <p:tav tm="100000">
                                          <p:val>
                                            <p:fltVal val="0"/>
                                          </p:val>
                                        </p:tav>
                                      </p:tavLst>
                                    </p:anim>
                                    <p:animEffect transition="in" filter="fade">
                                      <p:cBhvr>
                                        <p:cTn id="28"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7149"/>
            <a:ext cx="9144000" cy="476249"/>
          </a:xfrm>
        </p:spPr>
        <p:txBody>
          <a:bodyPr>
            <a:normAutofit fontScale="90000"/>
          </a:bodyPr>
          <a:lstStyle/>
          <a:p>
            <a:r>
              <a:rPr lang="en-US" dirty="0" smtClean="0"/>
              <a:t>Value of Information Sold on Black </a:t>
            </a:r>
            <a:r>
              <a:rPr lang="en-US" dirty="0"/>
              <a:t>Market</a:t>
            </a:r>
          </a:p>
        </p:txBody>
      </p:sp>
      <p:sp>
        <p:nvSpPr>
          <p:cNvPr id="3" name="Slide Number Placeholder 2"/>
          <p:cNvSpPr>
            <a:spLocks noGrp="1"/>
          </p:cNvSpPr>
          <p:nvPr>
            <p:ph type="sldNum" sz="quarter" idx="4294967295"/>
          </p:nvPr>
        </p:nvSpPr>
        <p:spPr>
          <a:xfrm>
            <a:off x="8534400" y="6329172"/>
            <a:ext cx="393846" cy="182880"/>
          </a:xfrm>
          <a:prstGeom prst="rect">
            <a:avLst/>
          </a:prstGeom>
        </p:spPr>
        <p:txBody>
          <a:bodyPr/>
          <a:lstStyle/>
          <a:p>
            <a:fld id="{C51EAA63-D034-42AE-91FA-B13B9518C7BE}" type="slidenum">
              <a:rPr lang="en-US" smtClean="0"/>
              <a:pPr/>
              <a:t>21</a:t>
            </a:fld>
            <a:endParaRPr lang="en-US" dirty="0"/>
          </a:p>
        </p:txBody>
      </p:sp>
      <p:pic>
        <p:nvPicPr>
          <p:cNvPr id="4" name="Picture 3"/>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rcRect b="14670"/>
          <a:stretch/>
        </p:blipFill>
        <p:spPr>
          <a:xfrm>
            <a:off x="342900" y="679002"/>
            <a:ext cx="8336603" cy="4563055"/>
          </a:xfrm>
          <a:prstGeom prst="rect">
            <a:avLst/>
          </a:prstGeom>
        </p:spPr>
      </p:pic>
    </p:spTree>
    <p:extLst>
      <p:ext uri="{BB962C8B-B14F-4D97-AF65-F5344CB8AC3E}">
        <p14:creationId xmlns:p14="http://schemas.microsoft.com/office/powerpoint/2010/main" val="2829431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450" y="772371"/>
            <a:ext cx="4707122" cy="1143000"/>
          </a:xfrm>
        </p:spPr>
        <p:txBody>
          <a:bodyPr>
            <a:noAutofit/>
          </a:bodyPr>
          <a:lstStyle/>
          <a:p>
            <a:pPr algn="l"/>
            <a:r>
              <a:rPr lang="en-GB" sz="2800" dirty="0" smtClean="0"/>
              <a:t>Almost </a:t>
            </a:r>
            <a:r>
              <a:rPr lang="en-GB" sz="2800" dirty="0"/>
              <a:t>half of </a:t>
            </a:r>
            <a:r>
              <a:rPr lang="en-GB" sz="2800" dirty="0" smtClean="0"/>
              <a:t>people are </a:t>
            </a:r>
            <a:r>
              <a:rPr lang="en-GB" sz="2800" dirty="0"/>
              <a:t>not happy to share </a:t>
            </a:r>
            <a:r>
              <a:rPr lang="en-GB" sz="2800" dirty="0" smtClean="0"/>
              <a:t>their personal data </a:t>
            </a:r>
            <a:r>
              <a:rPr lang="en-GB" sz="2800" dirty="0"/>
              <a:t>with third parties </a:t>
            </a:r>
          </a:p>
        </p:txBody>
      </p:sp>
      <p:graphicFrame>
        <p:nvGraphicFramePr>
          <p:cNvPr id="12" name="Content Placeholder 11"/>
          <p:cNvGraphicFramePr>
            <a:graphicFrameLocks noGrp="1"/>
          </p:cNvGraphicFramePr>
          <p:nvPr>
            <p:ph idx="1"/>
            <p:extLst>
              <p:ext uri="{D42A27DB-BD31-4B8C-83A1-F6EECF244321}">
                <p14:modId xmlns:p14="http://schemas.microsoft.com/office/powerpoint/2010/main" val="3189385122"/>
              </p:ext>
            </p:extLst>
          </p:nvPr>
        </p:nvGraphicFramePr>
        <p:xfrm>
          <a:off x="59223" y="1408551"/>
          <a:ext cx="822960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29" name="TextBox 28"/>
          <p:cNvSpPr txBox="1"/>
          <p:nvPr/>
        </p:nvSpPr>
        <p:spPr>
          <a:xfrm>
            <a:off x="2425970" y="4595954"/>
            <a:ext cx="1301174" cy="369332"/>
          </a:xfrm>
          <a:prstGeom prst="rect">
            <a:avLst/>
          </a:prstGeom>
          <a:noFill/>
        </p:spPr>
        <p:txBody>
          <a:bodyPr wrap="square" rtlCol="0">
            <a:spAutoFit/>
          </a:bodyPr>
          <a:lstStyle/>
          <a:p>
            <a:r>
              <a:rPr lang="en-GB" b="1" dirty="0" smtClean="0">
                <a:solidFill>
                  <a:schemeClr val="bg1"/>
                </a:solidFill>
              </a:rPr>
              <a:t>NOT HAPPY</a:t>
            </a:r>
            <a:endParaRPr lang="en-GB" b="1" dirty="0">
              <a:solidFill>
                <a:schemeClr val="bg1"/>
              </a:solidFill>
            </a:endParaRPr>
          </a:p>
        </p:txBody>
      </p:sp>
      <p:sp>
        <p:nvSpPr>
          <p:cNvPr id="30" name="TextBox 29"/>
          <p:cNvSpPr txBox="1"/>
          <p:nvPr/>
        </p:nvSpPr>
        <p:spPr>
          <a:xfrm>
            <a:off x="2425971" y="3182523"/>
            <a:ext cx="844870" cy="369332"/>
          </a:xfrm>
          <a:prstGeom prst="rect">
            <a:avLst/>
          </a:prstGeom>
          <a:noFill/>
        </p:spPr>
        <p:txBody>
          <a:bodyPr wrap="square" rtlCol="0">
            <a:spAutoFit/>
          </a:bodyPr>
          <a:lstStyle/>
          <a:p>
            <a:r>
              <a:rPr lang="en-GB" b="1" dirty="0" smtClean="0">
                <a:solidFill>
                  <a:schemeClr val="bg1"/>
                </a:solidFill>
              </a:rPr>
              <a:t>HAPPY</a:t>
            </a:r>
            <a:endParaRPr lang="en-GB" b="1" dirty="0">
              <a:solidFill>
                <a:schemeClr val="bg1"/>
              </a:solidFill>
            </a:endParaRPr>
          </a:p>
        </p:txBody>
      </p:sp>
      <p:sp>
        <p:nvSpPr>
          <p:cNvPr id="31" name="TextBox 30"/>
          <p:cNvSpPr txBox="1"/>
          <p:nvPr/>
        </p:nvSpPr>
        <p:spPr>
          <a:xfrm>
            <a:off x="788279" y="3323695"/>
            <a:ext cx="1679490" cy="1200329"/>
          </a:xfrm>
          <a:prstGeom prst="rect">
            <a:avLst/>
          </a:prstGeom>
          <a:noFill/>
        </p:spPr>
        <p:txBody>
          <a:bodyPr wrap="square" rtlCol="0">
            <a:spAutoFit/>
          </a:bodyPr>
          <a:lstStyle/>
          <a:p>
            <a:r>
              <a:rPr lang="en-GB" b="1" dirty="0" smtClean="0">
                <a:solidFill>
                  <a:schemeClr val="bg1"/>
                </a:solidFill>
              </a:rPr>
              <a:t>DEPENDS ON QUANTITY OF INFORMATION SHARED</a:t>
            </a:r>
            <a:endParaRPr lang="en-GB" b="1" dirty="0">
              <a:solidFill>
                <a:schemeClr val="bg1"/>
              </a:solidFill>
            </a:endParaRPr>
          </a:p>
        </p:txBody>
      </p:sp>
      <p:sp>
        <p:nvSpPr>
          <p:cNvPr id="34" name="TextBox 33"/>
          <p:cNvSpPr txBox="1"/>
          <p:nvPr/>
        </p:nvSpPr>
        <p:spPr>
          <a:xfrm>
            <a:off x="6901429" y="3425717"/>
            <a:ext cx="1598176" cy="369332"/>
          </a:xfrm>
          <a:prstGeom prst="rect">
            <a:avLst/>
          </a:prstGeom>
          <a:noFill/>
        </p:spPr>
        <p:txBody>
          <a:bodyPr wrap="square" rtlCol="0">
            <a:spAutoFit/>
          </a:bodyPr>
          <a:lstStyle/>
          <a:p>
            <a:r>
              <a:rPr lang="en-GB" b="1" dirty="0" smtClean="0">
                <a:solidFill>
                  <a:schemeClr val="bg1"/>
                </a:solidFill>
              </a:rPr>
              <a:t>GOVERNMENT</a:t>
            </a:r>
            <a:endParaRPr lang="en-GB" b="1" dirty="0">
              <a:solidFill>
                <a:schemeClr val="bg1"/>
              </a:solidFill>
            </a:endParaRPr>
          </a:p>
        </p:txBody>
      </p:sp>
      <p:sp>
        <p:nvSpPr>
          <p:cNvPr id="35" name="TextBox 34"/>
          <p:cNvSpPr txBox="1"/>
          <p:nvPr/>
        </p:nvSpPr>
        <p:spPr>
          <a:xfrm>
            <a:off x="5522098" y="3425717"/>
            <a:ext cx="1147803" cy="369332"/>
          </a:xfrm>
          <a:prstGeom prst="rect">
            <a:avLst/>
          </a:prstGeom>
          <a:noFill/>
        </p:spPr>
        <p:txBody>
          <a:bodyPr wrap="square" rtlCol="0">
            <a:spAutoFit/>
          </a:bodyPr>
          <a:lstStyle/>
          <a:p>
            <a:r>
              <a:rPr lang="en-GB" b="1" dirty="0" smtClean="0">
                <a:solidFill>
                  <a:schemeClr val="bg1"/>
                </a:solidFill>
              </a:rPr>
              <a:t>BUSINESS</a:t>
            </a:r>
            <a:endParaRPr lang="en-GB" b="1" dirty="0">
              <a:solidFill>
                <a:schemeClr val="bg1"/>
              </a:solidFill>
            </a:endParaRPr>
          </a:p>
        </p:txBody>
      </p:sp>
      <p:sp>
        <p:nvSpPr>
          <p:cNvPr id="36" name="TextBox 35"/>
          <p:cNvSpPr txBox="1"/>
          <p:nvPr/>
        </p:nvSpPr>
        <p:spPr>
          <a:xfrm>
            <a:off x="6108567" y="4923111"/>
            <a:ext cx="1344856" cy="369332"/>
          </a:xfrm>
          <a:prstGeom prst="rect">
            <a:avLst/>
          </a:prstGeom>
          <a:noFill/>
        </p:spPr>
        <p:txBody>
          <a:bodyPr wrap="square" rtlCol="0">
            <a:spAutoFit/>
          </a:bodyPr>
          <a:lstStyle/>
          <a:p>
            <a:r>
              <a:rPr lang="en-GB" b="1" dirty="0" smtClean="0">
                <a:solidFill>
                  <a:schemeClr val="bg1"/>
                </a:solidFill>
              </a:rPr>
              <a:t>CONSUMER</a:t>
            </a:r>
            <a:endParaRPr lang="en-GB" b="1" dirty="0">
              <a:solidFill>
                <a:schemeClr val="bg1"/>
              </a:solidFill>
            </a:endParaRPr>
          </a:p>
        </p:txBody>
      </p:sp>
      <p:cxnSp>
        <p:nvCxnSpPr>
          <p:cNvPr id="38" name="Straight Connector 37"/>
          <p:cNvCxnSpPr/>
          <p:nvPr/>
        </p:nvCxnSpPr>
        <p:spPr>
          <a:xfrm flipH="1">
            <a:off x="4878572" y="582863"/>
            <a:ext cx="10632" cy="5199320"/>
          </a:xfrm>
          <a:prstGeom prst="line">
            <a:avLst/>
          </a:prstGeom>
        </p:spPr>
        <p:style>
          <a:lnRef idx="2">
            <a:schemeClr val="accent1"/>
          </a:lnRef>
          <a:fillRef idx="0">
            <a:schemeClr val="accent1"/>
          </a:fillRef>
          <a:effectRef idx="1">
            <a:schemeClr val="accent1"/>
          </a:effectRef>
          <a:fontRef idx="minor">
            <a:schemeClr val="tx1"/>
          </a:fontRef>
        </p:style>
      </p:cxnSp>
      <p:sp>
        <p:nvSpPr>
          <p:cNvPr id="39" name="Title 3"/>
          <p:cNvSpPr txBox="1">
            <a:spLocks/>
          </p:cNvSpPr>
          <p:nvPr/>
        </p:nvSpPr>
        <p:spPr>
          <a:xfrm>
            <a:off x="467544" y="8860"/>
            <a:ext cx="8229598" cy="43353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i="0" kern="1200">
                <a:solidFill>
                  <a:schemeClr val="tx2">
                    <a:lumMod val="60000"/>
                    <a:lumOff val="40000"/>
                  </a:schemeClr>
                </a:solidFill>
                <a:latin typeface="Calibri"/>
                <a:ea typeface="+mj-ea"/>
                <a:cs typeface="Calibri"/>
              </a:defRPr>
            </a:lvl1pPr>
          </a:lstStyle>
          <a:p>
            <a:r>
              <a:rPr lang="en-US" sz="2800" b="0" dirty="0"/>
              <a:t>The State of Privacy </a:t>
            </a:r>
            <a:r>
              <a:rPr lang="en-US" sz="2800" b="0" dirty="0" smtClean="0"/>
              <a:t>study: Personal data</a:t>
            </a:r>
            <a:endParaRPr lang="en-US" sz="2800" b="0" dirty="0"/>
          </a:p>
        </p:txBody>
      </p:sp>
      <p:grpSp>
        <p:nvGrpSpPr>
          <p:cNvPr id="4" name="Group 3"/>
          <p:cNvGrpSpPr/>
          <p:nvPr/>
        </p:nvGrpSpPr>
        <p:grpSpPr>
          <a:xfrm>
            <a:off x="4547465" y="707691"/>
            <a:ext cx="4745391" cy="5335829"/>
            <a:chOff x="4547465" y="707691"/>
            <a:chExt cx="4745391" cy="5335829"/>
          </a:xfrm>
        </p:grpSpPr>
        <p:grpSp>
          <p:nvGrpSpPr>
            <p:cNvPr id="13" name="Group 12"/>
            <p:cNvGrpSpPr/>
            <p:nvPr/>
          </p:nvGrpSpPr>
          <p:grpSpPr>
            <a:xfrm>
              <a:off x="4547465" y="707691"/>
              <a:ext cx="4745391" cy="5335829"/>
              <a:chOff x="4547465" y="707691"/>
              <a:chExt cx="4745391" cy="5335829"/>
            </a:xfrm>
          </p:grpSpPr>
          <p:graphicFrame>
            <p:nvGraphicFramePr>
              <p:cNvPr id="33" name="Content Placeholder 11"/>
              <p:cNvGraphicFramePr>
                <a:graphicFrameLocks/>
              </p:cNvGraphicFramePr>
              <p:nvPr>
                <p:extLst>
                  <p:ext uri="{D42A27DB-BD31-4B8C-83A1-F6EECF244321}">
                    <p14:modId xmlns:p14="http://schemas.microsoft.com/office/powerpoint/2010/main" val="1917597335"/>
                  </p:ext>
                </p:extLst>
              </p:nvPr>
            </p:nvGraphicFramePr>
            <p:xfrm>
              <a:off x="4547465" y="1980052"/>
              <a:ext cx="4745391" cy="4063468"/>
            </p:xfrm>
            <a:graphic>
              <a:graphicData uri="http://schemas.openxmlformats.org/drawingml/2006/chart">
                <c:chart xmlns:c="http://schemas.openxmlformats.org/drawingml/2006/chart" xmlns:r="http://schemas.openxmlformats.org/officeDocument/2006/relationships" r:id="rId4"/>
              </a:graphicData>
            </a:graphic>
          </p:graphicFrame>
          <p:sp>
            <p:nvSpPr>
              <p:cNvPr id="37" name="Title 3"/>
              <p:cNvSpPr txBox="1">
                <a:spLocks/>
              </p:cNvSpPr>
              <p:nvPr/>
            </p:nvSpPr>
            <p:spPr>
              <a:xfrm>
                <a:off x="5190486" y="707691"/>
                <a:ext cx="3421886" cy="1272361"/>
              </a:xfrm>
              <a:prstGeom prst="rect">
                <a:avLst/>
              </a:prstGeom>
            </p:spPr>
            <p:txBody>
              <a:bodyPr vert="horz" lIns="91440" tIns="45720" rIns="91440" bIns="45720" rtlCol="0" anchor="ctr">
                <a:noAutofit/>
              </a:bodyPr>
              <a:lstStyle>
                <a:lvl1pPr>
                  <a:spcBef>
                    <a:spcPct val="0"/>
                  </a:spcBef>
                  <a:buNone/>
                  <a:defRPr sz="2800" b="1" i="0">
                    <a:solidFill>
                      <a:schemeClr val="tx2">
                        <a:lumMod val="60000"/>
                        <a:lumOff val="40000"/>
                      </a:schemeClr>
                    </a:solidFill>
                    <a:latin typeface="Calibri"/>
                    <a:ea typeface="+mj-ea"/>
                    <a:cs typeface="Calibri"/>
                  </a:defRPr>
                </a:lvl1pPr>
              </a:lstStyle>
              <a:p>
                <a:r>
                  <a:rPr lang="en-GB" dirty="0"/>
                  <a:t>% of responsibility in </a:t>
                </a:r>
                <a:br>
                  <a:rPr lang="en-GB" dirty="0"/>
                </a:br>
                <a:r>
                  <a:rPr lang="en-GB" dirty="0"/>
                  <a:t>protecting personal </a:t>
                </a:r>
                <a:br>
                  <a:rPr lang="en-GB" dirty="0"/>
                </a:br>
                <a:r>
                  <a:rPr lang="en-GB" dirty="0" smtClean="0"/>
                  <a:t>information</a:t>
                </a:r>
                <a:endParaRPr lang="en-GB" dirty="0"/>
              </a:p>
            </p:txBody>
          </p:sp>
        </p:grpSp>
        <p:sp>
          <p:nvSpPr>
            <p:cNvPr id="3" name="TextBox 2"/>
            <p:cNvSpPr txBox="1"/>
            <p:nvPr/>
          </p:nvSpPr>
          <p:spPr>
            <a:xfrm>
              <a:off x="5237784" y="3409459"/>
              <a:ext cx="1710943" cy="646331"/>
            </a:xfrm>
            <a:prstGeom prst="rect">
              <a:avLst/>
            </a:prstGeom>
            <a:noFill/>
          </p:spPr>
          <p:txBody>
            <a:bodyPr wrap="square" rtlCol="0">
              <a:spAutoFit/>
            </a:bodyPr>
            <a:lstStyle/>
            <a:p>
              <a:r>
                <a:rPr lang="en-GB" b="1" cap="all" dirty="0">
                  <a:solidFill>
                    <a:schemeClr val="bg1"/>
                  </a:solidFill>
                </a:rPr>
                <a:t>Government, Institutions</a:t>
              </a:r>
            </a:p>
          </p:txBody>
        </p:sp>
        <p:sp>
          <p:nvSpPr>
            <p:cNvPr id="17" name="TextBox 16"/>
            <p:cNvSpPr txBox="1"/>
            <p:nvPr/>
          </p:nvSpPr>
          <p:spPr>
            <a:xfrm>
              <a:off x="7165604" y="3471882"/>
              <a:ext cx="1123219" cy="646331"/>
            </a:xfrm>
            <a:prstGeom prst="rect">
              <a:avLst/>
            </a:prstGeom>
            <a:noFill/>
          </p:spPr>
          <p:txBody>
            <a:bodyPr wrap="square" rtlCol="0">
              <a:spAutoFit/>
            </a:bodyPr>
            <a:lstStyle/>
            <a:p>
              <a:r>
                <a:rPr lang="en-GB" b="1" cap="all" dirty="0" smtClean="0">
                  <a:solidFill>
                    <a:schemeClr val="bg1"/>
                  </a:solidFill>
                </a:rPr>
                <a:t>Private Sector</a:t>
              </a:r>
              <a:endParaRPr lang="en-GB" b="1" cap="all" dirty="0">
                <a:solidFill>
                  <a:schemeClr val="bg1"/>
                </a:solidFill>
              </a:endParaRPr>
            </a:p>
          </p:txBody>
        </p:sp>
        <p:sp>
          <p:nvSpPr>
            <p:cNvPr id="18" name="TextBox 17"/>
            <p:cNvSpPr txBox="1"/>
            <p:nvPr/>
          </p:nvSpPr>
          <p:spPr>
            <a:xfrm>
              <a:off x="6093255" y="4923111"/>
              <a:ext cx="1424259" cy="369332"/>
            </a:xfrm>
            <a:prstGeom prst="rect">
              <a:avLst/>
            </a:prstGeom>
            <a:noFill/>
          </p:spPr>
          <p:txBody>
            <a:bodyPr wrap="square" rtlCol="0">
              <a:spAutoFit/>
            </a:bodyPr>
            <a:lstStyle/>
            <a:p>
              <a:r>
                <a:rPr lang="en-GB" b="1" cap="all" dirty="0" smtClean="0">
                  <a:solidFill>
                    <a:schemeClr val="bg1"/>
                  </a:solidFill>
                </a:rPr>
                <a:t>individual</a:t>
              </a:r>
              <a:endParaRPr lang="en-GB" b="1" cap="all" dirty="0">
                <a:solidFill>
                  <a:schemeClr val="bg1"/>
                </a:solidFill>
              </a:endParaRPr>
            </a:p>
          </p:txBody>
        </p:sp>
      </p:grpSp>
    </p:spTree>
    <p:extLst>
      <p:ext uri="{BB962C8B-B14F-4D97-AF65-F5344CB8AC3E}">
        <p14:creationId xmlns:p14="http://schemas.microsoft.com/office/powerpoint/2010/main" val="2954924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79593" y="74428"/>
            <a:ext cx="8229598" cy="382772"/>
          </a:xfrm>
        </p:spPr>
        <p:txBody>
          <a:bodyPr>
            <a:normAutofit fontScale="90000"/>
          </a:bodyPr>
          <a:lstStyle/>
          <a:p>
            <a:r>
              <a:rPr lang="en-US" sz="2800" dirty="0"/>
              <a:t>The State of Privacy </a:t>
            </a:r>
            <a:r>
              <a:rPr lang="en-US" sz="2800" dirty="0" smtClean="0"/>
              <a:t>study: </a:t>
            </a:r>
            <a:r>
              <a:rPr lang="en-GB" sz="2800" dirty="0" smtClean="0"/>
              <a:t>Level </a:t>
            </a:r>
            <a:r>
              <a:rPr lang="en-GB" sz="2800" dirty="0"/>
              <a:t>of trust </a:t>
            </a:r>
            <a:r>
              <a:rPr lang="en-GB" sz="2800" dirty="0" smtClean="0"/>
              <a:t>in organisations</a:t>
            </a:r>
            <a:endParaRPr lang="en-GB" sz="2800" dirty="0"/>
          </a:p>
        </p:txBody>
      </p:sp>
      <p:sp>
        <p:nvSpPr>
          <p:cNvPr id="8" name="Date Placeholder 4"/>
          <p:cNvSpPr txBox="1">
            <a:spLocks/>
          </p:cNvSpPr>
          <p:nvPr/>
        </p:nvSpPr>
        <p:spPr>
          <a:xfrm>
            <a:off x="468000" y="6432000"/>
            <a:ext cx="504000" cy="288000"/>
          </a:xfrm>
          <a:prstGeom prst="rect">
            <a:avLst/>
          </a:prstGeom>
        </p:spPr>
        <p:txBody>
          <a:bodyPr vert="horz" lIns="0" tIns="0" rIns="0" bIns="0" rtlCol="0" anchor="ctr"/>
          <a:lstStyle>
            <a:defPPr>
              <a:defRPr lang="en-US"/>
            </a:defPPr>
            <a:lvl1pPr marL="0" algn="ctr" defTabSz="685800" rtl="0" eaLnBrk="1" latinLnBrk="0" hangingPunct="1">
              <a:defRPr sz="700" kern="1200">
                <a:solidFill>
                  <a:schemeClr val="tx1">
                    <a:tint val="75000"/>
                  </a:schemeClr>
                </a:solidFill>
                <a:latin typeface="Arial" panose="020B0604020202020204" pitchFamily="34" charset="0"/>
                <a:ea typeface="+mn-ea"/>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AFBFB9CA-7FFD-46BA-9953-B1DBD407A0CC}" type="datetime1">
              <a:rPr lang="en-GB" smtClean="0"/>
              <a:pPr/>
              <a:t>24/04/2015</a:t>
            </a:fld>
            <a:endParaRPr lang="en-GB"/>
          </a:p>
        </p:txBody>
      </p:sp>
      <p:sp>
        <p:nvSpPr>
          <p:cNvPr id="9" name="Footer Placeholder 5"/>
          <p:cNvSpPr txBox="1">
            <a:spLocks/>
          </p:cNvSpPr>
          <p:nvPr/>
        </p:nvSpPr>
        <p:spPr>
          <a:xfrm>
            <a:off x="1419747" y="6432000"/>
            <a:ext cx="4645773" cy="288000"/>
          </a:xfrm>
          <a:prstGeom prst="rect">
            <a:avLst/>
          </a:prstGeom>
        </p:spPr>
        <p:txBody>
          <a:bodyPr vert="horz" lIns="0" tIns="0" rIns="0" bIns="0" rtlCol="0" anchor="ctr"/>
          <a:lstStyle>
            <a:defPPr>
              <a:defRPr lang="en-US"/>
            </a:defPPr>
            <a:lvl1pPr marL="0" algn="l" defTabSz="685800" rtl="0" eaLnBrk="1" latinLnBrk="0" hangingPunct="1">
              <a:defRPr sz="700" kern="1200">
                <a:solidFill>
                  <a:schemeClr val="tx1">
                    <a:tint val="75000"/>
                  </a:schemeClr>
                </a:solidFill>
                <a:latin typeface="Arial" panose="020B0604020202020204" pitchFamily="34" charset="0"/>
                <a:ea typeface="+mn-ea"/>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GB" smtClean="0"/>
              <a:t>The State of Privacy</a:t>
            </a:r>
            <a:endParaRPr lang="en-GB"/>
          </a:p>
        </p:txBody>
      </p:sp>
      <p:sp>
        <p:nvSpPr>
          <p:cNvPr id="10" name="Slide Number Placeholder 6"/>
          <p:cNvSpPr txBox="1">
            <a:spLocks/>
          </p:cNvSpPr>
          <p:nvPr/>
        </p:nvSpPr>
        <p:spPr>
          <a:xfrm>
            <a:off x="1075644" y="6432000"/>
            <a:ext cx="240461" cy="288000"/>
          </a:xfrm>
          <a:prstGeom prst="rect">
            <a:avLst/>
          </a:prstGeom>
        </p:spPr>
        <p:txBody>
          <a:bodyPr vert="horz" lIns="0" tIns="0" rIns="0" bIns="0" rtlCol="0" anchor="ctr"/>
          <a:lstStyle>
            <a:defPPr>
              <a:defRPr lang="en-US"/>
            </a:defPPr>
            <a:lvl1pPr marL="0" algn="ctr" defTabSz="685800" rtl="0" eaLnBrk="1" latinLnBrk="0" hangingPunct="1">
              <a:defRPr sz="700" kern="1200">
                <a:solidFill>
                  <a:schemeClr val="tx1">
                    <a:tint val="75000"/>
                  </a:schemeClr>
                </a:solidFill>
                <a:latin typeface="Arial" panose="020B0604020202020204" pitchFamily="34" charset="0"/>
                <a:ea typeface="+mn-ea"/>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2BBFFB82-D791-4590-9AED-D48B90C32822}" type="slidenum">
              <a:rPr lang="en-GB" smtClean="0"/>
              <a:pPr/>
              <a:t>23</a:t>
            </a:fld>
            <a:endParaRPr lang="en-GB"/>
          </a:p>
        </p:txBody>
      </p:sp>
      <p:graphicFrame>
        <p:nvGraphicFramePr>
          <p:cNvPr id="12" name="Content Placeholder 11"/>
          <p:cNvGraphicFramePr>
            <a:graphicFrameLocks/>
          </p:cNvGraphicFramePr>
          <p:nvPr>
            <p:extLst>
              <p:ext uri="{D42A27DB-BD31-4B8C-83A1-F6EECF244321}">
                <p14:modId xmlns:p14="http://schemas.microsoft.com/office/powerpoint/2010/main" val="3637289973"/>
              </p:ext>
            </p:extLst>
          </p:nvPr>
        </p:nvGraphicFramePr>
        <p:xfrm>
          <a:off x="138223" y="942655"/>
          <a:ext cx="8570968" cy="4816250"/>
        </p:xfrm>
        <a:graphic>
          <a:graphicData uri="http://schemas.openxmlformats.org/drawingml/2006/chart">
            <c:chart xmlns:c="http://schemas.openxmlformats.org/drawingml/2006/chart" xmlns:r="http://schemas.openxmlformats.org/officeDocument/2006/relationships" r:id="rId3"/>
          </a:graphicData>
        </a:graphic>
      </p:graphicFrame>
      <p:sp>
        <p:nvSpPr>
          <p:cNvPr id="26" name="Rectangle 25"/>
          <p:cNvSpPr/>
          <p:nvPr/>
        </p:nvSpPr>
        <p:spPr>
          <a:xfrm>
            <a:off x="4580241" y="4733925"/>
            <a:ext cx="3992259" cy="9967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28" name="Group 27"/>
          <p:cNvGrpSpPr/>
          <p:nvPr/>
        </p:nvGrpSpPr>
        <p:grpSpPr>
          <a:xfrm>
            <a:off x="4359897" y="431602"/>
            <a:ext cx="4349294" cy="5273450"/>
            <a:chOff x="-5320204" y="-280600"/>
            <a:chExt cx="4349294" cy="5273450"/>
          </a:xfrm>
        </p:grpSpPr>
        <p:grpSp>
          <p:nvGrpSpPr>
            <p:cNvPr id="25" name="Group 24"/>
            <p:cNvGrpSpPr/>
            <p:nvPr/>
          </p:nvGrpSpPr>
          <p:grpSpPr>
            <a:xfrm>
              <a:off x="-5320204" y="-280600"/>
              <a:ext cx="4349294" cy="5273450"/>
              <a:chOff x="4284346" y="563526"/>
              <a:chExt cx="4349294" cy="5273450"/>
            </a:xfrm>
          </p:grpSpPr>
          <p:sp>
            <p:nvSpPr>
              <p:cNvPr id="24" name="Rectangle 23"/>
              <p:cNvSpPr/>
              <p:nvPr/>
            </p:nvSpPr>
            <p:spPr>
              <a:xfrm>
                <a:off x="4284346" y="563526"/>
                <a:ext cx="4349294" cy="527345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7" name="Picture 16"/>
              <p:cNvPicPr>
                <a:picLocks noChangeAspect="1"/>
              </p:cNvPicPr>
              <p:nvPr/>
            </p:nvPicPr>
            <p:blipFill>
              <a:blip r:embed="rId4"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4695153" y="2550609"/>
                <a:ext cx="791512" cy="855636"/>
              </a:xfrm>
              <a:prstGeom prst="rect">
                <a:avLst/>
              </a:prstGeom>
              <a:solidFill>
                <a:schemeClr val="lt1"/>
              </a:solidFill>
              <a:ln w="38100">
                <a:solidFill>
                  <a:srgbClr val="C00000"/>
                </a:solidFill>
              </a:ln>
            </p:spPr>
          </p:pic>
          <p:pic>
            <p:nvPicPr>
              <p:cNvPr id="18" name="Picture 17"/>
              <p:cNvPicPr>
                <a:picLocks noChangeAspect="1"/>
              </p:cNvPicPr>
              <p:nvPr/>
            </p:nvPicPr>
            <p:blipFill>
              <a:blip r:embed="rId5" cstate="email">
                <a:grayscl/>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a:ext>
                </a:extLst>
              </a:blip>
              <a:stretch>
                <a:fillRect/>
              </a:stretch>
            </p:blipFill>
            <p:spPr>
              <a:xfrm>
                <a:off x="6091888" y="2630655"/>
                <a:ext cx="821680" cy="855636"/>
              </a:xfrm>
              <a:prstGeom prst="rect">
                <a:avLst/>
              </a:prstGeom>
              <a:solidFill>
                <a:srgbClr val="C00000"/>
              </a:solidFill>
              <a:ln w="38100">
                <a:solidFill>
                  <a:srgbClr val="C00000"/>
                </a:solidFill>
              </a:ln>
            </p:spPr>
          </p:pic>
          <p:pic>
            <p:nvPicPr>
              <p:cNvPr id="20" name="Picture 19"/>
              <p:cNvPicPr>
                <a:picLocks noChangeAspect="1"/>
              </p:cNvPicPr>
              <p:nvPr/>
            </p:nvPicPr>
            <p:blipFill>
              <a:blip r:embed="rId7" cstate="email">
                <a:grayscl/>
                <a:extLst>
                  <a:ext uri="{28A0092B-C50C-407E-A947-70E740481C1C}">
                    <a14:useLocalDpi xmlns:a14="http://schemas.microsoft.com/office/drawing/2010/main"/>
                  </a:ext>
                </a:extLst>
              </a:blip>
              <a:stretch>
                <a:fillRect/>
              </a:stretch>
            </p:blipFill>
            <p:spPr>
              <a:xfrm>
                <a:off x="7399121" y="3006212"/>
                <a:ext cx="805792" cy="855635"/>
              </a:xfrm>
              <a:prstGeom prst="rect">
                <a:avLst/>
              </a:prstGeom>
              <a:solidFill>
                <a:schemeClr val="bg1"/>
              </a:solidFill>
              <a:ln w="38100">
                <a:solidFill>
                  <a:srgbClr val="C00000"/>
                </a:solidFill>
              </a:ln>
            </p:spPr>
          </p:pic>
          <p:sp>
            <p:nvSpPr>
              <p:cNvPr id="15" name="TextBox 14"/>
              <p:cNvSpPr txBox="1"/>
              <p:nvPr/>
            </p:nvSpPr>
            <p:spPr>
              <a:xfrm>
                <a:off x="4414344" y="720280"/>
                <a:ext cx="4102335" cy="163121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2000" dirty="0" smtClean="0"/>
                  <a:t>Organisations with </a:t>
                </a:r>
                <a:r>
                  <a:rPr lang="en-GB" sz="2000" b="1" dirty="0" smtClean="0">
                    <a:solidFill>
                      <a:srgbClr val="C00000"/>
                    </a:solidFill>
                  </a:rPr>
                  <a:t>business models</a:t>
                </a:r>
                <a:r>
                  <a:rPr lang="en-GB" sz="2000" b="1" dirty="0" smtClean="0"/>
                  <a:t> </a:t>
                </a:r>
                <a:r>
                  <a:rPr lang="en-GB" sz="2000" dirty="0" smtClean="0"/>
                  <a:t>based on </a:t>
                </a:r>
                <a:r>
                  <a:rPr lang="en-GB" sz="2000" b="1" dirty="0" smtClean="0">
                    <a:solidFill>
                      <a:srgbClr val="C00000"/>
                    </a:solidFill>
                  </a:rPr>
                  <a:t>data</a:t>
                </a:r>
                <a:r>
                  <a:rPr lang="en-GB" sz="2000" dirty="0" smtClean="0"/>
                  <a:t> (tech companies and social media companies) appear </a:t>
                </a:r>
                <a:r>
                  <a:rPr lang="en-GB" sz="2000" b="1" dirty="0" smtClean="0">
                    <a:solidFill>
                      <a:srgbClr val="C00000"/>
                    </a:solidFill>
                  </a:rPr>
                  <a:t>less trusted </a:t>
                </a:r>
                <a:r>
                  <a:rPr lang="en-GB" sz="2000" dirty="0" smtClean="0"/>
                  <a:t>to keep customer  data completely secure</a:t>
                </a:r>
                <a:endParaRPr lang="en-GB" sz="2000" dirty="0"/>
              </a:p>
            </p:txBody>
          </p:sp>
        </p:grpSp>
        <p:sp>
          <p:nvSpPr>
            <p:cNvPr id="27" name="TextBox 26"/>
            <p:cNvSpPr txBox="1"/>
            <p:nvPr/>
          </p:nvSpPr>
          <p:spPr>
            <a:xfrm>
              <a:off x="-5003006" y="3996865"/>
              <a:ext cx="1049084" cy="523220"/>
            </a:xfrm>
            <a:prstGeom prst="rect">
              <a:avLst/>
            </a:prstGeom>
            <a:noFill/>
          </p:spPr>
          <p:txBody>
            <a:bodyPr wrap="square" rtlCol="0">
              <a:spAutoFit/>
            </a:bodyPr>
            <a:lstStyle/>
            <a:p>
              <a:r>
                <a:rPr lang="en-GB" sz="1400" dirty="0" smtClean="0">
                  <a:solidFill>
                    <a:srgbClr val="C00000"/>
                  </a:solidFill>
                </a:rPr>
                <a:t>Technology </a:t>
              </a:r>
            </a:p>
            <a:p>
              <a:r>
                <a:rPr lang="en-GB" sz="1400" dirty="0" smtClean="0">
                  <a:solidFill>
                    <a:srgbClr val="C00000"/>
                  </a:solidFill>
                </a:rPr>
                <a:t>companies</a:t>
              </a:r>
              <a:endParaRPr lang="en-GB" sz="1400" dirty="0">
                <a:solidFill>
                  <a:srgbClr val="C00000"/>
                </a:solidFill>
              </a:endParaRPr>
            </a:p>
          </p:txBody>
        </p:sp>
        <p:sp>
          <p:nvSpPr>
            <p:cNvPr id="29" name="TextBox 28"/>
            <p:cNvSpPr txBox="1"/>
            <p:nvPr/>
          </p:nvSpPr>
          <p:spPr>
            <a:xfrm>
              <a:off x="-2224908" y="4021723"/>
              <a:ext cx="844750" cy="523220"/>
            </a:xfrm>
            <a:prstGeom prst="rect">
              <a:avLst/>
            </a:prstGeom>
            <a:noFill/>
          </p:spPr>
          <p:txBody>
            <a:bodyPr wrap="square" rtlCol="0">
              <a:spAutoFit/>
            </a:bodyPr>
            <a:lstStyle/>
            <a:p>
              <a:r>
                <a:rPr lang="en-GB" sz="1400" dirty="0" smtClean="0">
                  <a:solidFill>
                    <a:srgbClr val="C00000"/>
                  </a:solidFill>
                </a:rPr>
                <a:t>Social network</a:t>
              </a:r>
              <a:endParaRPr lang="en-GB" sz="1400" dirty="0">
                <a:solidFill>
                  <a:srgbClr val="C00000"/>
                </a:solidFill>
              </a:endParaRPr>
            </a:p>
          </p:txBody>
        </p:sp>
        <p:sp>
          <p:nvSpPr>
            <p:cNvPr id="30" name="TextBox 29"/>
            <p:cNvSpPr txBox="1"/>
            <p:nvPr/>
          </p:nvSpPr>
          <p:spPr>
            <a:xfrm>
              <a:off x="-3546021" y="3996865"/>
              <a:ext cx="855039" cy="523220"/>
            </a:xfrm>
            <a:prstGeom prst="rect">
              <a:avLst/>
            </a:prstGeom>
            <a:noFill/>
          </p:spPr>
          <p:txBody>
            <a:bodyPr wrap="square" rtlCol="0">
              <a:spAutoFit/>
            </a:bodyPr>
            <a:lstStyle/>
            <a:p>
              <a:r>
                <a:rPr lang="en-GB" sz="1400" dirty="0" smtClean="0">
                  <a:solidFill>
                    <a:srgbClr val="C00000"/>
                  </a:solidFill>
                </a:rPr>
                <a:t>On-line retailers</a:t>
              </a:r>
              <a:endParaRPr lang="en-GB" sz="1400" dirty="0">
                <a:solidFill>
                  <a:srgbClr val="C00000"/>
                </a:solidFill>
              </a:endParaRPr>
            </a:p>
          </p:txBody>
        </p:sp>
      </p:grpSp>
    </p:spTree>
    <p:extLst>
      <p:ext uri="{BB962C8B-B14F-4D97-AF65-F5344CB8AC3E}">
        <p14:creationId xmlns:p14="http://schemas.microsoft.com/office/powerpoint/2010/main" val="666406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32327" y="95693"/>
            <a:ext cx="8229598" cy="329609"/>
          </a:xfrm>
        </p:spPr>
        <p:txBody>
          <a:bodyPr>
            <a:noAutofit/>
          </a:bodyPr>
          <a:lstStyle/>
          <a:p>
            <a:r>
              <a:rPr lang="en-GB" sz="2800" dirty="0" smtClean="0">
                <a:solidFill>
                  <a:schemeClr val="accent1">
                    <a:lumMod val="75000"/>
                  </a:schemeClr>
                </a:solidFill>
              </a:rPr>
              <a:t>Consumers will </a:t>
            </a:r>
            <a:r>
              <a:rPr lang="en-GB" sz="2800" dirty="0">
                <a:solidFill>
                  <a:schemeClr val="accent1">
                    <a:lumMod val="75000"/>
                  </a:schemeClr>
                </a:solidFill>
              </a:rPr>
              <a:t>trade </a:t>
            </a:r>
            <a:r>
              <a:rPr lang="en-GB" sz="2800" dirty="0" smtClean="0">
                <a:solidFill>
                  <a:schemeClr val="accent1">
                    <a:lumMod val="75000"/>
                  </a:schemeClr>
                </a:solidFill>
              </a:rPr>
              <a:t>personal data in exchange for…</a:t>
            </a:r>
            <a:endParaRPr lang="en-GB" sz="2800" dirty="0">
              <a:solidFill>
                <a:schemeClr val="accent1">
                  <a:lumMod val="75000"/>
                </a:schemeClr>
              </a:solidFill>
            </a:endParaRPr>
          </a:p>
        </p:txBody>
      </p:sp>
      <p:pic>
        <p:nvPicPr>
          <p:cNvPr id="64" name="Picture 6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86256" y="2727869"/>
            <a:ext cx="695973" cy="927964"/>
          </a:xfrm>
          <a:prstGeom prst="rect">
            <a:avLst/>
          </a:prstGeom>
        </p:spPr>
      </p:pic>
      <p:sp>
        <p:nvSpPr>
          <p:cNvPr id="78" name="TextBox 77"/>
          <p:cNvSpPr txBox="1"/>
          <p:nvPr/>
        </p:nvSpPr>
        <p:spPr>
          <a:xfrm>
            <a:off x="2730798" y="2961018"/>
            <a:ext cx="714561" cy="461665"/>
          </a:xfrm>
          <a:prstGeom prst="rect">
            <a:avLst/>
          </a:prstGeom>
          <a:noFill/>
        </p:spPr>
        <p:txBody>
          <a:bodyPr wrap="square" rtlCol="0">
            <a:spAutoFit/>
          </a:bodyPr>
          <a:lstStyle/>
          <a:p>
            <a:r>
              <a:rPr lang="en-GB" sz="2400" b="1" dirty="0" smtClean="0"/>
              <a:t>30%</a:t>
            </a:r>
            <a:endParaRPr lang="en-GB" sz="2400" b="1" dirty="0"/>
          </a:p>
        </p:txBody>
      </p:sp>
      <p:cxnSp>
        <p:nvCxnSpPr>
          <p:cNvPr id="86" name="Straight Connector 85"/>
          <p:cNvCxnSpPr/>
          <p:nvPr/>
        </p:nvCxnSpPr>
        <p:spPr>
          <a:xfrm>
            <a:off x="2000719" y="3675651"/>
            <a:ext cx="1620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1982243" y="932736"/>
            <a:ext cx="1620000" cy="0"/>
          </a:xfrm>
          <a:prstGeom prst="line">
            <a:avLst/>
          </a:prstGeom>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638365" y="2790079"/>
            <a:ext cx="1197336" cy="769441"/>
          </a:xfrm>
          <a:prstGeom prst="rect">
            <a:avLst/>
          </a:prstGeom>
          <a:solidFill>
            <a:schemeClr val="accent1">
              <a:lumMod val="75000"/>
            </a:schemeClr>
          </a:solidFill>
          <a:ln w="12700">
            <a:solidFill>
              <a:schemeClr val="bg1"/>
            </a:solidFill>
          </a:ln>
        </p:spPr>
        <p:txBody>
          <a:bodyPr wrap="square" rtlCol="0">
            <a:spAutoFit/>
          </a:bodyPr>
          <a:lstStyle/>
          <a:p>
            <a:pPr algn="ctr"/>
            <a:r>
              <a:rPr lang="en-GB" sz="1600" b="1" dirty="0" smtClean="0">
                <a:solidFill>
                  <a:schemeClr val="bg1"/>
                </a:solidFill>
              </a:rPr>
              <a:t>FOR MONEY</a:t>
            </a:r>
          </a:p>
          <a:p>
            <a:pPr algn="ctr"/>
            <a:endParaRPr lang="en-GB" sz="1200" b="1" dirty="0" smtClean="0">
              <a:solidFill>
                <a:schemeClr val="bg1"/>
              </a:solidFill>
            </a:endParaRPr>
          </a:p>
        </p:txBody>
      </p:sp>
      <p:cxnSp>
        <p:nvCxnSpPr>
          <p:cNvPr id="89" name="Straight Connector 88"/>
          <p:cNvCxnSpPr/>
          <p:nvPr/>
        </p:nvCxnSpPr>
        <p:spPr>
          <a:xfrm>
            <a:off x="1971291" y="4589957"/>
            <a:ext cx="1620000" cy="0"/>
          </a:xfrm>
          <a:prstGeom prst="line">
            <a:avLst/>
          </a:prstGeom>
        </p:spPr>
        <p:style>
          <a:lnRef idx="1">
            <a:schemeClr val="accent1"/>
          </a:lnRef>
          <a:fillRef idx="0">
            <a:schemeClr val="accent1"/>
          </a:fillRef>
          <a:effectRef idx="0">
            <a:schemeClr val="accent1"/>
          </a:effectRef>
          <a:fontRef idx="minor">
            <a:schemeClr val="tx1"/>
          </a:fontRef>
        </p:style>
      </p:cxnSp>
      <p:sp>
        <p:nvSpPr>
          <p:cNvPr id="110" name="TextBox 109"/>
          <p:cNvSpPr txBox="1"/>
          <p:nvPr/>
        </p:nvSpPr>
        <p:spPr>
          <a:xfrm>
            <a:off x="2730798" y="1154296"/>
            <a:ext cx="714561" cy="461665"/>
          </a:xfrm>
          <a:prstGeom prst="rect">
            <a:avLst/>
          </a:prstGeom>
          <a:noFill/>
        </p:spPr>
        <p:txBody>
          <a:bodyPr wrap="square" rtlCol="0">
            <a:spAutoFit/>
          </a:bodyPr>
          <a:lstStyle/>
          <a:p>
            <a:r>
              <a:rPr lang="en-GB" sz="2400" b="1" dirty="0" smtClean="0"/>
              <a:t>33%</a:t>
            </a:r>
            <a:endParaRPr lang="en-GB" sz="2400" b="1" dirty="0"/>
          </a:p>
        </p:txBody>
      </p:sp>
      <p:sp>
        <p:nvSpPr>
          <p:cNvPr id="118" name="TextBox 117"/>
          <p:cNvSpPr txBox="1"/>
          <p:nvPr/>
        </p:nvSpPr>
        <p:spPr>
          <a:xfrm>
            <a:off x="652260" y="935521"/>
            <a:ext cx="1197336" cy="769441"/>
          </a:xfrm>
          <a:prstGeom prst="rect">
            <a:avLst/>
          </a:prstGeom>
          <a:solidFill>
            <a:schemeClr val="accent1">
              <a:lumMod val="75000"/>
            </a:schemeClr>
          </a:solidFill>
          <a:ln w="12700">
            <a:solidFill>
              <a:schemeClr val="bg1"/>
            </a:solidFill>
          </a:ln>
        </p:spPr>
        <p:txBody>
          <a:bodyPr wrap="square" rtlCol="0">
            <a:spAutoFit/>
          </a:bodyPr>
          <a:lstStyle/>
          <a:p>
            <a:pPr algn="ctr"/>
            <a:r>
              <a:rPr lang="en-GB" sz="1600" b="1" dirty="0" smtClean="0">
                <a:solidFill>
                  <a:schemeClr val="bg1"/>
                </a:solidFill>
              </a:rPr>
              <a:t>STORE DISCOUNT</a:t>
            </a:r>
          </a:p>
          <a:p>
            <a:pPr algn="ctr"/>
            <a:endParaRPr lang="en-GB" sz="1200" b="1" dirty="0" smtClean="0">
              <a:solidFill>
                <a:schemeClr val="bg1"/>
              </a:solidFill>
            </a:endParaRPr>
          </a:p>
        </p:txBody>
      </p:sp>
      <p:pic>
        <p:nvPicPr>
          <p:cNvPr id="119" name="Picture 11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025068" y="1107755"/>
            <a:ext cx="416059" cy="554745"/>
          </a:xfrm>
          <a:prstGeom prst="rect">
            <a:avLst/>
          </a:prstGeom>
        </p:spPr>
      </p:pic>
      <p:sp>
        <p:nvSpPr>
          <p:cNvPr id="121" name="TextBox 120"/>
          <p:cNvSpPr txBox="1"/>
          <p:nvPr/>
        </p:nvSpPr>
        <p:spPr>
          <a:xfrm>
            <a:off x="2723039" y="2045698"/>
            <a:ext cx="714561" cy="461665"/>
          </a:xfrm>
          <a:prstGeom prst="rect">
            <a:avLst/>
          </a:prstGeom>
          <a:noFill/>
        </p:spPr>
        <p:txBody>
          <a:bodyPr wrap="square" rtlCol="0">
            <a:spAutoFit/>
          </a:bodyPr>
          <a:lstStyle/>
          <a:p>
            <a:r>
              <a:rPr lang="en-GB" sz="2400" b="1" dirty="0" smtClean="0"/>
              <a:t>30%</a:t>
            </a:r>
            <a:endParaRPr lang="en-GB" sz="2400" b="1" dirty="0"/>
          </a:p>
        </p:txBody>
      </p:sp>
      <p:pic>
        <p:nvPicPr>
          <p:cNvPr id="128" name="Picture 12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898866" y="2006916"/>
            <a:ext cx="668465" cy="539229"/>
          </a:xfrm>
          <a:prstGeom prst="rect">
            <a:avLst/>
          </a:prstGeom>
        </p:spPr>
      </p:pic>
      <p:sp>
        <p:nvSpPr>
          <p:cNvPr id="129" name="TextBox 128"/>
          <p:cNvSpPr txBox="1"/>
          <p:nvPr/>
        </p:nvSpPr>
        <p:spPr>
          <a:xfrm>
            <a:off x="638365" y="1862800"/>
            <a:ext cx="1197336" cy="769441"/>
          </a:xfrm>
          <a:prstGeom prst="rect">
            <a:avLst/>
          </a:prstGeom>
          <a:solidFill>
            <a:schemeClr val="accent1">
              <a:lumMod val="75000"/>
            </a:schemeClr>
          </a:solidFill>
          <a:ln w="12700">
            <a:solidFill>
              <a:schemeClr val="bg1"/>
            </a:solidFill>
          </a:ln>
        </p:spPr>
        <p:txBody>
          <a:bodyPr wrap="square" rtlCol="0">
            <a:spAutoFit/>
          </a:bodyPr>
          <a:lstStyle/>
          <a:p>
            <a:pPr algn="ctr"/>
            <a:r>
              <a:rPr lang="en-GB" sz="1600" b="1" dirty="0" smtClean="0">
                <a:solidFill>
                  <a:schemeClr val="bg1"/>
                </a:solidFill>
              </a:rPr>
              <a:t>WIN A PRIZE</a:t>
            </a:r>
          </a:p>
          <a:p>
            <a:pPr algn="ctr"/>
            <a:endParaRPr lang="en-GB" sz="1200" b="1" dirty="0" smtClean="0">
              <a:solidFill>
                <a:schemeClr val="bg1"/>
              </a:solidFill>
            </a:endParaRPr>
          </a:p>
        </p:txBody>
      </p:sp>
      <p:sp>
        <p:nvSpPr>
          <p:cNvPr id="130" name="TextBox 129"/>
          <p:cNvSpPr txBox="1"/>
          <p:nvPr/>
        </p:nvSpPr>
        <p:spPr>
          <a:xfrm>
            <a:off x="638365" y="3717358"/>
            <a:ext cx="1197336" cy="769441"/>
          </a:xfrm>
          <a:prstGeom prst="rect">
            <a:avLst/>
          </a:prstGeom>
          <a:solidFill>
            <a:schemeClr val="accent1">
              <a:lumMod val="75000"/>
            </a:schemeClr>
          </a:solidFill>
          <a:ln w="12700">
            <a:solidFill>
              <a:schemeClr val="bg1"/>
            </a:solidFill>
          </a:ln>
        </p:spPr>
        <p:txBody>
          <a:bodyPr wrap="square" rtlCol="0">
            <a:spAutoFit/>
          </a:bodyPr>
          <a:lstStyle/>
          <a:p>
            <a:pPr algn="ctr"/>
            <a:r>
              <a:rPr lang="en-GB" sz="1600" b="1" dirty="0" smtClean="0">
                <a:solidFill>
                  <a:schemeClr val="bg1"/>
                </a:solidFill>
              </a:rPr>
              <a:t>LOYALTY BENEFITS</a:t>
            </a:r>
          </a:p>
          <a:p>
            <a:pPr algn="ctr"/>
            <a:endParaRPr lang="en-GB" sz="1200" b="1" dirty="0" smtClean="0">
              <a:solidFill>
                <a:schemeClr val="bg1"/>
              </a:solidFill>
            </a:endParaRPr>
          </a:p>
        </p:txBody>
      </p:sp>
      <p:sp>
        <p:nvSpPr>
          <p:cNvPr id="131" name="TextBox 130"/>
          <p:cNvSpPr txBox="1"/>
          <p:nvPr/>
        </p:nvSpPr>
        <p:spPr>
          <a:xfrm>
            <a:off x="2723038" y="3912717"/>
            <a:ext cx="714561" cy="461665"/>
          </a:xfrm>
          <a:prstGeom prst="rect">
            <a:avLst/>
          </a:prstGeom>
          <a:noFill/>
        </p:spPr>
        <p:txBody>
          <a:bodyPr wrap="square" rtlCol="0">
            <a:spAutoFit/>
          </a:bodyPr>
          <a:lstStyle/>
          <a:p>
            <a:r>
              <a:rPr lang="en-GB" sz="2400" b="1" dirty="0" smtClean="0"/>
              <a:t>29%</a:t>
            </a:r>
            <a:endParaRPr lang="en-GB" sz="2400" b="1" dirty="0"/>
          </a:p>
        </p:txBody>
      </p:sp>
      <p:pic>
        <p:nvPicPr>
          <p:cNvPr id="132" name="Picture 13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969070" y="3844901"/>
            <a:ext cx="557974" cy="597299"/>
          </a:xfrm>
          <a:prstGeom prst="rect">
            <a:avLst/>
          </a:prstGeom>
        </p:spPr>
      </p:pic>
      <p:pic>
        <p:nvPicPr>
          <p:cNvPr id="140" name="Picture 139"/>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924128" y="4589957"/>
            <a:ext cx="602916" cy="637549"/>
          </a:xfrm>
          <a:prstGeom prst="rect">
            <a:avLst/>
          </a:prstGeom>
        </p:spPr>
      </p:pic>
      <p:sp>
        <p:nvSpPr>
          <p:cNvPr id="142" name="TextBox 141"/>
          <p:cNvSpPr txBox="1"/>
          <p:nvPr/>
        </p:nvSpPr>
        <p:spPr>
          <a:xfrm>
            <a:off x="2723037" y="4706190"/>
            <a:ext cx="714561" cy="461665"/>
          </a:xfrm>
          <a:prstGeom prst="rect">
            <a:avLst/>
          </a:prstGeom>
          <a:noFill/>
        </p:spPr>
        <p:txBody>
          <a:bodyPr wrap="square" rtlCol="0">
            <a:spAutoFit/>
          </a:bodyPr>
          <a:lstStyle/>
          <a:p>
            <a:r>
              <a:rPr lang="en-GB" sz="2400" b="1" dirty="0" smtClean="0"/>
              <a:t>17%</a:t>
            </a:r>
            <a:endParaRPr lang="en-GB" sz="2400" b="1" dirty="0"/>
          </a:p>
        </p:txBody>
      </p:sp>
      <p:cxnSp>
        <p:nvCxnSpPr>
          <p:cNvPr id="149" name="Straight Connector 148"/>
          <p:cNvCxnSpPr/>
          <p:nvPr/>
        </p:nvCxnSpPr>
        <p:spPr>
          <a:xfrm>
            <a:off x="2000720" y="1847041"/>
            <a:ext cx="1620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a:off x="2000720" y="2761346"/>
            <a:ext cx="1620000" cy="0"/>
          </a:xfrm>
          <a:prstGeom prst="line">
            <a:avLst/>
          </a:prstGeom>
        </p:spPr>
        <p:style>
          <a:lnRef idx="1">
            <a:schemeClr val="accent1"/>
          </a:lnRef>
          <a:fillRef idx="0">
            <a:schemeClr val="accent1"/>
          </a:fillRef>
          <a:effectRef idx="0">
            <a:schemeClr val="accent1"/>
          </a:effectRef>
          <a:fontRef idx="minor">
            <a:schemeClr val="tx1"/>
          </a:fontRef>
        </p:style>
      </p:cxnSp>
      <p:sp>
        <p:nvSpPr>
          <p:cNvPr id="151" name="TextBox 150"/>
          <p:cNvSpPr txBox="1"/>
          <p:nvPr/>
        </p:nvSpPr>
        <p:spPr>
          <a:xfrm>
            <a:off x="638365" y="4644636"/>
            <a:ext cx="1197336" cy="584775"/>
          </a:xfrm>
          <a:prstGeom prst="rect">
            <a:avLst/>
          </a:prstGeom>
          <a:solidFill>
            <a:schemeClr val="accent1">
              <a:lumMod val="75000"/>
            </a:schemeClr>
          </a:solidFill>
          <a:ln w="12700">
            <a:solidFill>
              <a:schemeClr val="bg1"/>
            </a:solidFill>
          </a:ln>
        </p:spPr>
        <p:txBody>
          <a:bodyPr wrap="square" rtlCol="0">
            <a:spAutoFit/>
          </a:bodyPr>
          <a:lstStyle/>
          <a:p>
            <a:pPr algn="ctr"/>
            <a:r>
              <a:rPr lang="en-GB" sz="1600" b="1" dirty="0" smtClean="0">
                <a:solidFill>
                  <a:schemeClr val="bg1"/>
                </a:solidFill>
              </a:rPr>
              <a:t>ACCESS to a FREE APP</a:t>
            </a:r>
          </a:p>
        </p:txBody>
      </p:sp>
      <p:sp>
        <p:nvSpPr>
          <p:cNvPr id="97" name="TextBox 96"/>
          <p:cNvSpPr txBox="1"/>
          <p:nvPr/>
        </p:nvSpPr>
        <p:spPr>
          <a:xfrm>
            <a:off x="4508204" y="678203"/>
            <a:ext cx="4380615" cy="4862870"/>
          </a:xfrm>
          <a:prstGeom prst="rect">
            <a:avLst/>
          </a:prstGeom>
          <a:noFill/>
        </p:spPr>
        <p:txBody>
          <a:bodyPr wrap="square" rtlCol="0">
            <a:spAutoFit/>
          </a:bodyPr>
          <a:lstStyle/>
          <a:p>
            <a:pPr algn="ctr"/>
            <a:r>
              <a:rPr lang="en-GB" sz="5400" b="1" dirty="0" smtClean="0">
                <a:solidFill>
                  <a:schemeClr val="accent1"/>
                </a:solidFill>
              </a:rPr>
              <a:t>1</a:t>
            </a:r>
            <a:r>
              <a:rPr lang="en-GB" sz="4400" b="1" dirty="0" smtClean="0"/>
              <a:t> </a:t>
            </a:r>
            <a:r>
              <a:rPr lang="en-GB" sz="3200" dirty="0" smtClean="0"/>
              <a:t>in</a:t>
            </a:r>
            <a:r>
              <a:rPr lang="en-GB" sz="4400" b="1" dirty="0" smtClean="0"/>
              <a:t> </a:t>
            </a:r>
            <a:r>
              <a:rPr lang="en-GB" sz="5400" b="1" dirty="0" smtClean="0">
                <a:solidFill>
                  <a:schemeClr val="accent1"/>
                </a:solidFill>
              </a:rPr>
              <a:t>3</a:t>
            </a:r>
            <a:r>
              <a:rPr lang="en-GB" sz="5400" b="1" dirty="0" smtClean="0"/>
              <a:t> </a:t>
            </a:r>
          </a:p>
          <a:p>
            <a:pPr algn="ctr"/>
            <a:r>
              <a:rPr lang="en-GB" sz="3200" dirty="0"/>
              <a:t>give</a:t>
            </a:r>
          </a:p>
          <a:p>
            <a:pPr algn="ctr"/>
            <a:r>
              <a:rPr lang="en-GB" sz="3200" b="1" dirty="0">
                <a:solidFill>
                  <a:schemeClr val="accent1"/>
                </a:solidFill>
              </a:rPr>
              <a:t>f</a:t>
            </a:r>
            <a:r>
              <a:rPr lang="en-GB" sz="3200" b="1" dirty="0" smtClean="0">
                <a:solidFill>
                  <a:schemeClr val="accent1"/>
                </a:solidFill>
              </a:rPr>
              <a:t>alse information </a:t>
            </a:r>
          </a:p>
          <a:p>
            <a:pPr algn="ctr"/>
            <a:r>
              <a:rPr lang="en-GB" sz="3200" dirty="0"/>
              <a:t>in order to protect </a:t>
            </a:r>
            <a:endParaRPr lang="en-GB" sz="3200" dirty="0" smtClean="0"/>
          </a:p>
          <a:p>
            <a:pPr algn="ctr"/>
            <a:r>
              <a:rPr lang="en-GB" sz="3200" dirty="0" smtClean="0"/>
              <a:t>their data</a:t>
            </a:r>
          </a:p>
          <a:p>
            <a:pPr algn="ctr">
              <a:spcBef>
                <a:spcPts val="1200"/>
              </a:spcBef>
            </a:pPr>
            <a:r>
              <a:rPr lang="en-GB" sz="5400" b="1" dirty="0" smtClean="0">
                <a:solidFill>
                  <a:schemeClr val="accent1"/>
                </a:solidFill>
              </a:rPr>
              <a:t>57</a:t>
            </a:r>
            <a:r>
              <a:rPr lang="en-GB" sz="5400" b="1" dirty="0">
                <a:solidFill>
                  <a:schemeClr val="accent1"/>
                </a:solidFill>
              </a:rPr>
              <a:t>%</a:t>
            </a:r>
            <a:r>
              <a:rPr lang="en-GB" sz="3200" dirty="0" smtClean="0"/>
              <a:t> </a:t>
            </a:r>
          </a:p>
          <a:p>
            <a:pPr algn="ctr"/>
            <a:r>
              <a:rPr lang="en-GB" sz="3200" b="1" dirty="0">
                <a:solidFill>
                  <a:schemeClr val="accent1"/>
                </a:solidFill>
              </a:rPr>
              <a:t>avoid posting</a:t>
            </a:r>
          </a:p>
          <a:p>
            <a:pPr algn="ctr"/>
            <a:r>
              <a:rPr lang="en-GB" sz="3200" dirty="0" smtClean="0"/>
              <a:t>their detail online</a:t>
            </a:r>
            <a:endParaRPr lang="en-GB" sz="3200" dirty="0"/>
          </a:p>
        </p:txBody>
      </p:sp>
      <p:cxnSp>
        <p:nvCxnSpPr>
          <p:cNvPr id="101" name="Straight Connector 100"/>
          <p:cNvCxnSpPr/>
          <p:nvPr/>
        </p:nvCxnSpPr>
        <p:spPr>
          <a:xfrm flipH="1">
            <a:off x="4497572" y="582863"/>
            <a:ext cx="10632" cy="519932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13676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4"/>
          <p:cNvGraphicFramePr>
            <a:graphicFrameLocks/>
          </p:cNvGraphicFramePr>
          <p:nvPr>
            <p:extLst>
              <p:ext uri="{D42A27DB-BD31-4B8C-83A1-F6EECF244321}">
                <p14:modId xmlns:p14="http://schemas.microsoft.com/office/powerpoint/2010/main" val="3356378195"/>
              </p:ext>
            </p:extLst>
          </p:nvPr>
        </p:nvGraphicFramePr>
        <p:xfrm>
          <a:off x="1417674" y="792126"/>
          <a:ext cx="6407224" cy="3520440"/>
        </p:xfrm>
        <a:graphic>
          <a:graphicData uri="http://schemas.openxmlformats.org/drawingml/2006/table">
            <a:tbl>
              <a:tblPr bandRow="1">
                <a:tableStyleId>{2D5ABB26-0587-4C30-8999-92F81FD0307C}</a:tableStyleId>
              </a:tblPr>
              <a:tblGrid>
                <a:gridCol w="1036463"/>
                <a:gridCol w="5370761"/>
              </a:tblGrid>
              <a:tr h="838200">
                <a:tc>
                  <a:txBody>
                    <a:bodyPr/>
                    <a:lstStyle/>
                    <a:p>
                      <a:pPr algn="ctr"/>
                      <a:r>
                        <a:rPr lang="en-US" sz="4800" b="1" dirty="0" smtClean="0">
                          <a:solidFill>
                            <a:schemeClr val="bg1"/>
                          </a:solidFill>
                        </a:rPr>
                        <a:t>4</a:t>
                      </a:r>
                      <a:endParaRPr lang="en-US" sz="4800" b="1" dirty="0">
                        <a:solidFill>
                          <a:schemeClr val="bg1"/>
                        </a:solidFill>
                      </a:endParaRPr>
                    </a:p>
                  </a:txBody>
                  <a:tcPr marL="137160" marR="137160" marT="137160" marB="137160" anchor="ctr">
                    <a:lnB w="19050" cap="flat" cmpd="sng" algn="ctr">
                      <a:solidFill>
                        <a:schemeClr val="bg1"/>
                      </a:solidFill>
                      <a:prstDash val="solid"/>
                      <a:round/>
                      <a:headEnd type="none" w="med" len="med"/>
                      <a:tailEnd type="none" w="med" len="med"/>
                    </a:lnB>
                    <a:solidFill>
                      <a:schemeClr val="tx2">
                        <a:lumMod val="60000"/>
                        <a:lumOff val="40000"/>
                      </a:schemeClr>
                    </a:solidFill>
                  </a:tcPr>
                </a:tc>
                <a:tc>
                  <a:txBody>
                    <a:bodyPr/>
                    <a:lstStyle/>
                    <a:p>
                      <a:r>
                        <a:rPr lang="en-US" sz="4800" b="1" dirty="0" smtClean="0">
                          <a:solidFill>
                            <a:srgbClr val="0960A7"/>
                          </a:solidFill>
                        </a:rPr>
                        <a:t>Balance</a:t>
                      </a:r>
                      <a:endParaRPr lang="en-US" sz="4800" b="1" dirty="0">
                        <a:solidFill>
                          <a:srgbClr val="0960A7"/>
                        </a:solidFill>
                      </a:endParaRPr>
                    </a:p>
                  </a:txBody>
                  <a:tcPr marL="137160" marR="137160" marT="137160" marB="137160" anchor="ctr">
                    <a:lnB w="19050" cap="flat" cmpd="sng" algn="ctr">
                      <a:solidFill>
                        <a:schemeClr val="bg1"/>
                      </a:solidFill>
                      <a:prstDash val="solid"/>
                      <a:round/>
                      <a:headEnd type="none" w="med" len="med"/>
                      <a:tailEnd type="none" w="med" len="med"/>
                    </a:lnB>
                  </a:tcPr>
                </a:tc>
              </a:tr>
              <a:tr h="838200">
                <a:tc>
                  <a:txBody>
                    <a:bodyPr/>
                    <a:lstStyle/>
                    <a:p>
                      <a:pPr algn="ctr"/>
                      <a:r>
                        <a:rPr lang="en-US" sz="3600" b="1" dirty="0" smtClean="0">
                          <a:solidFill>
                            <a:schemeClr val="tx2">
                              <a:lumMod val="40000"/>
                              <a:lumOff val="60000"/>
                            </a:schemeClr>
                          </a:solidFill>
                        </a:rPr>
                        <a:t>2</a:t>
                      </a:r>
                      <a:endParaRPr lang="en-US" sz="3600" b="1" dirty="0">
                        <a:solidFill>
                          <a:schemeClr val="tx2">
                            <a:lumMod val="40000"/>
                            <a:lumOff val="60000"/>
                          </a:schemeClr>
                        </a:solidFill>
                      </a:endParaRPr>
                    </a:p>
                  </a:txBody>
                  <a:tcPr marL="137160" marR="137160" marT="137160" marB="137160"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2">
                        <a:lumMod val="60000"/>
                        <a:lumOff val="40000"/>
                      </a:schemeClr>
                    </a:solidFill>
                  </a:tcPr>
                </a:tc>
                <a:tc>
                  <a:txBody>
                    <a:bodyPr/>
                    <a:lstStyle/>
                    <a:p>
                      <a:r>
                        <a:rPr lang="en-US" sz="3600" b="1" dirty="0" smtClean="0">
                          <a:solidFill>
                            <a:schemeClr val="tx2">
                              <a:lumMod val="20000"/>
                              <a:lumOff val="80000"/>
                            </a:schemeClr>
                          </a:solidFill>
                        </a:rPr>
                        <a:t>Security</a:t>
                      </a:r>
                      <a:endParaRPr lang="en-US" sz="3600" b="1" dirty="0">
                        <a:solidFill>
                          <a:schemeClr val="tx2">
                            <a:lumMod val="20000"/>
                            <a:lumOff val="80000"/>
                          </a:schemeClr>
                        </a:solidFill>
                      </a:endParaRPr>
                    </a:p>
                  </a:txBody>
                  <a:tcPr marL="137160" marR="137160" marT="137160" marB="137160"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r>
              <a:tr h="838200">
                <a:tc>
                  <a:txBody>
                    <a:bodyPr/>
                    <a:lstStyle/>
                    <a:p>
                      <a:pPr algn="ctr"/>
                      <a:r>
                        <a:rPr lang="en-US" sz="3600" b="1" dirty="0" smtClean="0">
                          <a:solidFill>
                            <a:schemeClr val="tx2">
                              <a:lumMod val="40000"/>
                              <a:lumOff val="60000"/>
                            </a:schemeClr>
                          </a:solidFill>
                        </a:rPr>
                        <a:t>3</a:t>
                      </a:r>
                      <a:endParaRPr lang="en-US" sz="3600" b="1" dirty="0">
                        <a:solidFill>
                          <a:schemeClr val="tx2">
                            <a:lumMod val="40000"/>
                            <a:lumOff val="60000"/>
                          </a:schemeClr>
                        </a:solidFill>
                      </a:endParaRPr>
                    </a:p>
                  </a:txBody>
                  <a:tcPr marL="137160" marR="137160" marT="137160" marB="137160"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2">
                        <a:lumMod val="60000"/>
                        <a:lumOff val="40000"/>
                      </a:schemeClr>
                    </a:solidFill>
                  </a:tcPr>
                </a:tc>
                <a:tc>
                  <a:txBody>
                    <a:bodyPr/>
                    <a:lstStyle/>
                    <a:p>
                      <a:r>
                        <a:rPr lang="en-GB" sz="3600" b="1" dirty="0" smtClean="0">
                          <a:solidFill>
                            <a:schemeClr val="tx2">
                              <a:lumMod val="20000"/>
                              <a:lumOff val="80000"/>
                            </a:schemeClr>
                          </a:solidFill>
                        </a:rPr>
                        <a:t>Privacy</a:t>
                      </a:r>
                      <a:endParaRPr lang="en-US" sz="3600" b="1" dirty="0">
                        <a:solidFill>
                          <a:schemeClr val="tx2">
                            <a:lumMod val="20000"/>
                            <a:lumOff val="80000"/>
                          </a:schemeClr>
                        </a:solidFill>
                      </a:endParaRPr>
                    </a:p>
                  </a:txBody>
                  <a:tcPr marL="137160" marR="137160" marT="137160" marB="137160"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r>
              <a:tr h="838200">
                <a:tc>
                  <a:txBody>
                    <a:bodyPr/>
                    <a:lstStyle/>
                    <a:p>
                      <a:pPr algn="ctr"/>
                      <a:r>
                        <a:rPr lang="en-US" sz="3600" b="1" dirty="0" smtClean="0">
                          <a:solidFill>
                            <a:schemeClr val="tx2">
                              <a:lumMod val="40000"/>
                              <a:lumOff val="60000"/>
                            </a:schemeClr>
                          </a:solidFill>
                        </a:rPr>
                        <a:t>4</a:t>
                      </a:r>
                      <a:endParaRPr lang="en-US" sz="3600" b="1" dirty="0">
                        <a:solidFill>
                          <a:schemeClr val="tx2">
                            <a:lumMod val="40000"/>
                            <a:lumOff val="60000"/>
                          </a:schemeClr>
                        </a:solidFill>
                      </a:endParaRPr>
                    </a:p>
                  </a:txBody>
                  <a:tcPr marL="137160" marR="137160" marT="137160" marB="137160" anchor="ctr">
                    <a:lnT w="19050" cap="flat" cmpd="sng" algn="ctr">
                      <a:solidFill>
                        <a:schemeClr val="bg1"/>
                      </a:solidFill>
                      <a:prstDash val="solid"/>
                      <a:round/>
                      <a:headEnd type="none" w="med" len="med"/>
                      <a:tailEnd type="none" w="med" len="med"/>
                    </a:lnT>
                    <a:solidFill>
                      <a:schemeClr val="tx2">
                        <a:lumMod val="60000"/>
                        <a:lumOff val="40000"/>
                      </a:schemeClr>
                    </a:solidFill>
                  </a:tcPr>
                </a:tc>
                <a:tc>
                  <a:txBody>
                    <a:bodyPr/>
                    <a:lstStyle/>
                    <a:p>
                      <a:r>
                        <a:rPr lang="en-US" sz="3600" b="1" dirty="0" smtClean="0">
                          <a:solidFill>
                            <a:schemeClr val="tx2">
                              <a:lumMod val="20000"/>
                              <a:lumOff val="80000"/>
                            </a:schemeClr>
                          </a:solidFill>
                        </a:rPr>
                        <a:t>Balance</a:t>
                      </a:r>
                      <a:endParaRPr lang="en-US" sz="3600" b="1" dirty="0">
                        <a:solidFill>
                          <a:schemeClr val="tx2">
                            <a:lumMod val="20000"/>
                            <a:lumOff val="80000"/>
                          </a:schemeClr>
                        </a:solidFill>
                      </a:endParaRPr>
                    </a:p>
                  </a:txBody>
                  <a:tcPr marL="137160" marR="137160" marT="137160" marB="137160" anchor="ctr">
                    <a:lnT w="19050" cap="flat" cmpd="sng" algn="ctr">
                      <a:solidFill>
                        <a:schemeClr val="bg1"/>
                      </a:solidFill>
                      <a:prstDash val="solid"/>
                      <a:round/>
                      <a:headEnd type="none" w="med" len="med"/>
                      <a:tailEnd type="none" w="med" len="med"/>
                    </a:lnT>
                  </a:tcPr>
                </a:tc>
              </a:tr>
            </a:tbl>
          </a:graphicData>
        </a:graphic>
      </p:graphicFrame>
      <p:pic>
        <p:nvPicPr>
          <p:cNvPr id="2054" name="Picture 6" descr="Finding Balance"/>
          <p:cNvPicPr>
            <a:picLocks noChangeAspect="1" noChangeArrowheads="1"/>
          </p:cNvPicPr>
          <p:nvPr/>
        </p:nvPicPr>
        <p:blipFill>
          <a:blip r:embed="rId3">
            <a:duotone>
              <a:prstClr val="black"/>
              <a:schemeClr val="accent5">
                <a:tint val="45000"/>
                <a:satMod val="400000"/>
              </a:schemeClr>
            </a:duotone>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1417673" y="1793603"/>
            <a:ext cx="6084000" cy="41499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44319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975" y="47626"/>
            <a:ext cx="8824150" cy="419100"/>
          </a:xfrm>
        </p:spPr>
        <p:txBody>
          <a:bodyPr>
            <a:normAutofit fontScale="90000"/>
          </a:bodyPr>
          <a:lstStyle/>
          <a:p>
            <a:r>
              <a:rPr lang="en-US" sz="2400" b="0" dirty="0"/>
              <a:t> </a:t>
            </a:r>
            <a:r>
              <a:rPr lang="en-US" sz="3600" dirty="0"/>
              <a:t>EU General Data Protection Regulation (GDPR)</a:t>
            </a:r>
          </a:p>
        </p:txBody>
      </p:sp>
      <p:sp>
        <p:nvSpPr>
          <p:cNvPr id="7" name="Slide Number Placeholder 6"/>
          <p:cNvSpPr>
            <a:spLocks noGrp="1"/>
          </p:cNvSpPr>
          <p:nvPr>
            <p:ph type="sldNum" sz="quarter" idx="4294967295"/>
          </p:nvPr>
        </p:nvSpPr>
        <p:spPr>
          <a:xfrm>
            <a:off x="457199" y="6329172"/>
            <a:ext cx="4123042" cy="182880"/>
          </a:xfrm>
          <a:prstGeom prst="rect">
            <a:avLst/>
          </a:prstGeom>
        </p:spPr>
        <p:txBody>
          <a:bodyPr/>
          <a:lstStyle/>
          <a:p>
            <a:pPr>
              <a:defRPr/>
            </a:pPr>
            <a:fld id="{446C9BED-6FD4-4BA4-B6B0-4A26058AC9EF}" type="slidenum">
              <a:rPr lang="en-US" smtClean="0">
                <a:solidFill>
                  <a:schemeClr val="tx1">
                    <a:lumMod val="50000"/>
                  </a:schemeClr>
                </a:solidFill>
              </a:rPr>
              <a:pPr>
                <a:defRPr/>
              </a:pPr>
              <a:t>26</a:t>
            </a:fld>
            <a:endParaRPr lang="en-US" dirty="0">
              <a:solidFill>
                <a:schemeClr val="tx1">
                  <a:lumMod val="50000"/>
                </a:schemeClr>
              </a:solidFill>
            </a:endParaRPr>
          </a:p>
        </p:txBody>
      </p:sp>
      <p:sp>
        <p:nvSpPr>
          <p:cNvPr id="4" name="TextBox 3"/>
          <p:cNvSpPr txBox="1"/>
          <p:nvPr/>
        </p:nvSpPr>
        <p:spPr bwMode="ltGray">
          <a:xfrm>
            <a:off x="8229600" y="778840"/>
            <a:ext cx="914400" cy="914400"/>
          </a:xfrm>
          <a:prstGeom prst="rect">
            <a:avLst/>
          </a:prstGeom>
          <a:noFill/>
          <a:ln w="9525">
            <a:noFill/>
            <a:miter lim="800000"/>
            <a:headEnd/>
            <a:tailEnd/>
          </a:ln>
        </p:spPr>
        <p:txBody>
          <a:bodyPr wrap="none" lIns="91419" tIns="45710" rIns="91419" bIns="45710" rtlCol="0" anchor="t" anchorCtr="0">
            <a:noAutofit/>
          </a:bodyPr>
          <a:lstStyle/>
          <a:p>
            <a:pPr>
              <a:lnSpc>
                <a:spcPct val="90000"/>
              </a:lnSpc>
              <a:spcBef>
                <a:spcPts val="0"/>
              </a:spcBef>
              <a:spcAft>
                <a:spcPts val="800"/>
              </a:spcAft>
            </a:pPr>
            <a:endParaRPr lang="en-US" sz="2000" dirty="0" smtClean="0">
              <a:solidFill>
                <a:schemeClr val="tx1">
                  <a:lumMod val="50000"/>
                </a:schemeClr>
              </a:solidFill>
              <a:latin typeface="Calibri" pitchFamily="34" charset="0"/>
            </a:endParaRPr>
          </a:p>
        </p:txBody>
      </p:sp>
      <p:pic>
        <p:nvPicPr>
          <p:cNvPr id="3073" name="Picture 1" descr="http://stats.wordpress.com/g.gif?host=m2mworldnews.com&amp;rand=0.5000307403900895&amp;v=ext&amp;j=1%3A1.8.1&amp;blog=39775358&amp;post=2295&amp;ref=http%3A//www.google.ie/url%3Fsa%3Di%26rct%3Dj%26q%3Dconnected+healthcare%26source%3Dimages%26cd%3D%26docid%3DDOj3romx7y6c2M%26tbnid%3DQw2m1MVue7FaBM%3A%26ved%3D%26url%3Dhttp%253A%252F%252Fm2mworldnews.com%252F2011%252F12%252F06%252F34011-digi-makes-developing-wireless-cloud-connected-medical-devices-easy%252F%26ei%3DoNuxUb-HJeSR7Ab72oDYDQ%26bvm%3Dbv.47534661%2Cd.ZGU%26psig%3DAFQjCNGVGI3AmF1nm0cqb096VMKxuBET3A%26ust%3D13706969930065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150" cy="476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a:hlinkClick r:id="rId4"/>
          </p:cNvPr>
          <p:cNvSpPr>
            <a:spLocks noChangeArrowheads="1"/>
          </p:cNvSpPr>
          <p:nvPr/>
        </p:nvSpPr>
        <p:spPr bwMode="auto">
          <a:xfrm>
            <a:off x="0" y="32140525"/>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dirty="0"/>
          </a:p>
        </p:txBody>
      </p:sp>
      <p:sp>
        <p:nvSpPr>
          <p:cNvPr id="6" name="Rectangle 5"/>
          <p:cNvSpPr/>
          <p:nvPr/>
        </p:nvSpPr>
        <p:spPr>
          <a:xfrm>
            <a:off x="228600" y="561224"/>
            <a:ext cx="8756374" cy="3207032"/>
          </a:xfrm>
          <a:prstGeom prst="rect">
            <a:avLst/>
          </a:prstGeom>
        </p:spPr>
        <p:txBody>
          <a:bodyPr wrap="square">
            <a:spAutoFit/>
          </a:bodyPr>
          <a:lstStyle/>
          <a:p>
            <a:r>
              <a:rPr lang="en-US" sz="2000" dirty="0" smtClean="0">
                <a:solidFill>
                  <a:schemeClr val="tx2">
                    <a:lumMod val="60000"/>
                    <a:lumOff val="40000"/>
                  </a:schemeClr>
                </a:solidFill>
              </a:rPr>
              <a:t>“</a:t>
            </a:r>
            <a:r>
              <a:rPr lang="en-US" sz="2000" b="1" i="1" dirty="0" smtClean="0">
                <a:solidFill>
                  <a:schemeClr val="tx2">
                    <a:lumMod val="60000"/>
                    <a:lumOff val="40000"/>
                  </a:schemeClr>
                </a:solidFill>
              </a:rPr>
              <a:t>Personal data </a:t>
            </a:r>
            <a:r>
              <a:rPr lang="en-US" sz="2000" dirty="0">
                <a:solidFill>
                  <a:schemeClr val="tx2">
                    <a:lumMod val="60000"/>
                    <a:lumOff val="40000"/>
                  </a:schemeClr>
                </a:solidFill>
              </a:rPr>
              <a:t>shall mean any information relating to an identified or identifiable natural person ("data subject"); an identifiable person is one who can be identified, directly or indirectly, in particular by reference to an identification number or to one or more factors specific to his physical, physiological, mental, economic, cultural or social </a:t>
            </a:r>
            <a:r>
              <a:rPr lang="en-US" sz="2000" dirty="0" smtClean="0">
                <a:solidFill>
                  <a:schemeClr val="tx2">
                    <a:lumMod val="60000"/>
                    <a:lumOff val="40000"/>
                  </a:schemeClr>
                </a:solidFill>
              </a:rPr>
              <a:t>identity“</a:t>
            </a:r>
          </a:p>
          <a:p>
            <a:pPr marL="179388" indent="-179388">
              <a:lnSpc>
                <a:spcPct val="110000"/>
              </a:lnSpc>
              <a:spcBef>
                <a:spcPts val="1200"/>
              </a:spcBef>
              <a:buFont typeface="Arial" panose="020B0604020202020204" pitchFamily="34" charset="0"/>
              <a:buChar char="•"/>
            </a:pPr>
            <a:r>
              <a:rPr lang="en-US" sz="2000" dirty="0">
                <a:solidFill>
                  <a:schemeClr val="tx2">
                    <a:lumMod val="60000"/>
                    <a:lumOff val="40000"/>
                  </a:schemeClr>
                </a:solidFill>
              </a:rPr>
              <a:t>Applicable </a:t>
            </a:r>
            <a:r>
              <a:rPr lang="en-US" sz="2000" dirty="0" smtClean="0">
                <a:solidFill>
                  <a:schemeClr val="tx2">
                    <a:lumMod val="60000"/>
                    <a:lumOff val="40000"/>
                  </a:schemeClr>
                </a:solidFill>
              </a:rPr>
              <a:t>to </a:t>
            </a:r>
            <a:r>
              <a:rPr lang="en-US" sz="2000" dirty="0">
                <a:solidFill>
                  <a:schemeClr val="tx2">
                    <a:lumMod val="60000"/>
                    <a:lumOff val="40000"/>
                  </a:schemeClr>
                </a:solidFill>
              </a:rPr>
              <a:t>all industry of a certain </a:t>
            </a:r>
            <a:r>
              <a:rPr lang="en-US" sz="2000" dirty="0" smtClean="0">
                <a:solidFill>
                  <a:schemeClr val="tx2">
                    <a:lumMod val="60000"/>
                    <a:lumOff val="40000"/>
                  </a:schemeClr>
                </a:solidFill>
              </a:rPr>
              <a:t>size in all </a:t>
            </a:r>
            <a:r>
              <a:rPr lang="en-US" sz="2000" dirty="0">
                <a:solidFill>
                  <a:schemeClr val="tx2">
                    <a:lumMod val="60000"/>
                    <a:lumOff val="40000"/>
                  </a:schemeClr>
                </a:solidFill>
              </a:rPr>
              <a:t>Countries </a:t>
            </a:r>
          </a:p>
          <a:p>
            <a:pPr marL="179388" indent="-179388">
              <a:lnSpc>
                <a:spcPct val="110000"/>
              </a:lnSpc>
              <a:spcBef>
                <a:spcPts val="0"/>
              </a:spcBef>
              <a:spcAft>
                <a:spcPts val="0"/>
              </a:spcAft>
              <a:buFont typeface="Arial" panose="020B0604020202020204" pitchFamily="34" charset="0"/>
              <a:buChar char="•"/>
            </a:pPr>
            <a:r>
              <a:rPr lang="en-US" sz="2000" dirty="0" smtClean="0">
                <a:solidFill>
                  <a:schemeClr val="tx2">
                    <a:lumMod val="60000"/>
                    <a:lumOff val="40000"/>
                  </a:schemeClr>
                </a:solidFill>
              </a:rPr>
              <a:t>Possibly to </a:t>
            </a:r>
            <a:r>
              <a:rPr lang="en-US" sz="2000" dirty="0">
                <a:solidFill>
                  <a:schemeClr val="tx2">
                    <a:lumMod val="60000"/>
                    <a:lumOff val="40000"/>
                  </a:schemeClr>
                </a:solidFill>
              </a:rPr>
              <a:t>public </a:t>
            </a:r>
            <a:r>
              <a:rPr lang="en-US" sz="2000" dirty="0" smtClean="0">
                <a:solidFill>
                  <a:schemeClr val="tx2">
                    <a:lumMod val="60000"/>
                    <a:lumOff val="40000"/>
                  </a:schemeClr>
                </a:solidFill>
              </a:rPr>
              <a:t>sector - by </a:t>
            </a:r>
            <a:r>
              <a:rPr lang="en-US" sz="2000" dirty="0">
                <a:solidFill>
                  <a:schemeClr val="tx2">
                    <a:lumMod val="60000"/>
                    <a:lumOff val="40000"/>
                  </a:schemeClr>
                </a:solidFill>
              </a:rPr>
              <a:t>Country </a:t>
            </a:r>
            <a:r>
              <a:rPr lang="en-US" sz="2000" dirty="0" smtClean="0">
                <a:solidFill>
                  <a:schemeClr val="tx2">
                    <a:lumMod val="60000"/>
                    <a:lumOff val="40000"/>
                  </a:schemeClr>
                </a:solidFill>
              </a:rPr>
              <a:t>discretion</a:t>
            </a:r>
          </a:p>
          <a:p>
            <a:pPr marL="179388" indent="-179388">
              <a:lnSpc>
                <a:spcPct val="110000"/>
              </a:lnSpc>
              <a:spcBef>
                <a:spcPts val="0"/>
              </a:spcBef>
              <a:spcAft>
                <a:spcPts val="0"/>
              </a:spcAft>
              <a:buFont typeface="Arial" panose="020B0604020202020204" pitchFamily="34" charset="0"/>
              <a:buChar char="•"/>
            </a:pPr>
            <a:r>
              <a:rPr lang="en-US" sz="2000" dirty="0" smtClean="0">
                <a:solidFill>
                  <a:schemeClr val="tx2">
                    <a:lumMod val="60000"/>
                    <a:lumOff val="40000"/>
                  </a:schemeClr>
                </a:solidFill>
              </a:rPr>
              <a:t>Regulates </a:t>
            </a:r>
            <a:r>
              <a:rPr lang="en-US" sz="2000" dirty="0">
                <a:solidFill>
                  <a:schemeClr val="tx2">
                    <a:lumMod val="60000"/>
                    <a:lumOff val="40000"/>
                  </a:schemeClr>
                </a:solidFill>
              </a:rPr>
              <a:t>how personal data are collected, processed, retained and </a:t>
            </a:r>
            <a:r>
              <a:rPr lang="en-US" sz="2000" dirty="0" smtClean="0">
                <a:solidFill>
                  <a:schemeClr val="tx2">
                    <a:lumMod val="60000"/>
                    <a:lumOff val="40000"/>
                  </a:schemeClr>
                </a:solidFill>
              </a:rPr>
              <a:t>transferred</a:t>
            </a:r>
          </a:p>
          <a:p>
            <a:pPr marL="179388" indent="-179388">
              <a:lnSpc>
                <a:spcPct val="110000"/>
              </a:lnSpc>
              <a:spcBef>
                <a:spcPts val="0"/>
              </a:spcBef>
              <a:spcAft>
                <a:spcPts val="0"/>
              </a:spcAft>
              <a:buFont typeface="Arial" panose="020B0604020202020204" pitchFamily="34" charset="0"/>
              <a:buChar char="•"/>
            </a:pPr>
            <a:r>
              <a:rPr lang="en-US" sz="2000" dirty="0" smtClean="0">
                <a:solidFill>
                  <a:schemeClr val="tx2">
                    <a:lumMod val="60000"/>
                    <a:lumOff val="40000"/>
                  </a:schemeClr>
                </a:solidFill>
              </a:rPr>
              <a:t>Severe sanctions</a:t>
            </a:r>
            <a:endParaRPr lang="en-US" sz="2400" dirty="0">
              <a:solidFill>
                <a:schemeClr val="tx2">
                  <a:lumMod val="60000"/>
                  <a:lumOff val="40000"/>
                </a:schemeClr>
              </a:solidFill>
            </a:endParaRPr>
          </a:p>
        </p:txBody>
      </p:sp>
      <p:sp>
        <p:nvSpPr>
          <p:cNvPr id="5" name="AutoShape 2" descr="data:image/jpeg;base64,/9j/4AAQSkZJRgABAQAAAQABAAD/2wCEAAkGBhQQEBUUEBQQFBQUFBQUFRQUFRUUFBQUFBUVFBQVFRQXHCYeFxojGRQUHy8gJCcpLCwsFR4yNTAqNSYrLCkBCQoKDgwOGg8PGiwkHyQpLDA1LCoqKSwsLDIzLCwsLCwsLCwsLCwsKSwsLCkvLCwsKSwsKSwsLCksKSwsLCwsLP/AABEIAJgA/AMBIgACEQEDEQH/xAAcAAABBQEBAQAAAAAAAAAAAAADAAIEBgcFAQj/xAA+EAACAQIDBQYEBAQFBAMAAAABAgADEQQSIQUGMUFRBxMiYXGBMpGh0RRCscFSYoLwI5KiwuEVc7LiFiRD/8QAGgEAAgMBAQAAAAAAAAAAAAAAAwQBAgUABv/EAC4RAAICAQMDAgQFBQAAAAAAAAABAgMRBBIhEzFBUfAFImGBI3Gx0eEUMpGhwf/aAAwDAQACEQMRAD8Ax+KKKbYAUUUU44U9tOns/djE4ihUr0aNR6VG/eOtrLYXPmbDU2vYTnASE8kM8AnoEcBHASxVsaFnoEcFjgs4rkbae5Y7LHZZJXIy09yx4We5ZxGQeWLLC5Yss4jcCyxZYXLFlknbgWWeZYXLFlkE5A5Z5lhssaVnE5BETzLClY0rIJyCKz1KRYhVBYkgAAEkk8AAOJjyJceyHZgrbXoZrWpB62vVF8P+og+0rJ7U2XXLwG3k7PqWD2Nh8U7VlxVV1DU38Is2YlchFwVUD6ygT633xwNGrga4xSLUprSeoQeRRSwZTxVhbQifJVtICixzTyEksDYp6RPIwQKKKKccKKKKccKOAiAjgJxVs+i+xfYNWhssjEBQuIdqqLxPd1EUAty1AvboRMQ3w3bOz8bVw5vlRr0yfzUm1Q+ttD5gzfuy7eD8Ts7DAC/d0zRqNf4KlHKqqR/Mhvfy85nXb5WptjqKqG71aPjOmUozE0wOdwc/zESpk+q0/Jef9uTLgscBPQI8LHxdsaFjgseFjgsko2MCxwWPCxwWTgpuB5Z7lhAs9yScEbiXsLYr4zE0qFMgNVbKCeCixJY26AEzob57m1NmVxSqMtQOmdHUFQRcqQQeBBH1E7fY/s7vNqI2tqVOpU421tkH1aaZ2mbkJjqBrBmWtQp1CltVcAZyjD20I4X5xWd2y1RfYNGG6Da7nzzliywoWSdm4Hvq1One3eVES/TOwW/1jTAbhYjd+vTw6Yh6TrQqGyVDbKx1878jx6TnlZ9Hbd7PxX2XTwNOsy9zkKO6g5sl7BwLaa8R05z59xuCNKo9NrZqbsjW1F0YqbeVxAU2qzIWyDgQis8KwxWeFYbBTcAKxpWHKxpWQWTAES09lmJantfC5TbM7IfNWRrj6CVsU7y5bi7NWliaeIfNekc6qCozOPhDFuC66m15WcXKLSLqaT5NH7ad7adDBPhVf/7FcKMgvcUSxzsTwscpHXWfPZE0LtcqCttGq4IsoSmLG/wLr9SZQCIGmG2CCyllgiI0iFIjCIUlMZFPSJ5OLCjgIgI4CcVbEBHgTp4PdjE1cO+Ip0Kr0Kd81QC6i3xeZA5kDSc8CcmmUZauzjb2Iw2NorRqMtOrXpLVT8jqWC6jkbNxE63a3hnq7QavY929On3Z6hAVb3DBryq7Ex/dOCOIIIPS2t50dub0ti3YuB4iT4RYXPEgcNeM5VfNvKOzjBXgscFhmocxqOv3jQsLjALceBZa+z7ckbUrVEaoaS06YclVDMSWygWPLifaVkLN07KNyEw1FMWXZ6tekLAeFERrNlt+Y6DU+w5wF89kM+S1Ud8sGL7Y2Z+GxFWiWDGlUanmGgOU2vblIoWa/wBsu7VGnQp4ilTRH74ioVABfvATdjzOZfrMlCy9M+pHcDtWyWBgWe5YQJHBIbADcXTsg2tTw+PK1Lg10FFCBpmLBrN0vlmub3YxqOFrVLqKa0K+YHiXKgUgPcke8+dsIrB1ancMpDKejKbg/MCaX2pYipicPhmGZRY97T1AztTp1VJF9QLm14jdTuti/UbquxXJehlASS9k4oUcRSqkXFOrTcjqFYEj5CMalaJaJPAR5rImp4PqTD4haiK6EMrgMrDgVIuCPafL22qveYms4/PWqt/mqMZsOzdo1f8A47ekWStTTuww0YZagUEf0mVzsu3SrjGpiKlE90qvZ30GYiwKg6tz18+MzqF0lOT8cD9suo4xXnkzMrPO7l/7VNkmlj3qtSKpWtkN1yuVVQ5sNb3PO0pTVzysPT7zQg1KKl6icm4ycSP+EPOw9ftGlVHU/QR7C8eKIUXb2H3l19Edu9QIJtf4R5cTENouvwkgdJ5VYnjAlZWUvCCRHY2uzG5PHWQyJMK3T0P0M7m63Z5itpo74bugtNghNRit2IvZbA3sCL+og7Go8sNDL4RWXwrBQ5VwjEhWKkKxHEBrWJ9IAib52oYFqGwqWHSgWyiirNTXMlHugC7nS4BIIvb8xvaYMRA1z3rIeS2vAEiNtCkRhEuSmegQiISQACSTYAakk8ABGgSRhK5pujjijK49VYMP0klWz6D7Ktl4mlstqGJoCib1O67zUutQE/4lPiLMSLHiJlu9vZZiNm0BWqvQqJnVD3ee65r2JDAaaW9xPovA4xa1JKlMgq6h1INwQwuNRK92m4QVNk4oEcKeceRRgwP0mbXdJWfmw04JxPmuktlJ9h+88AhaotYdP15zxVmu/Qzs+R1JiOEkKqt/KfoftAqsIFkpg5HrUSvETeeyHbArbOWmT4sOxpkc8p8SH5G39Mw2lVtodR0P7dJbOzh+72lQZGYKzFGW9rhlYC/Jhe0DqalOt48ck0XbJrPng0btgVf+mNmGve0sutrNfj56ZtJhgWa/2oYl6+DCWuVxjqbDgqK+W/mbj1mX/gMvxkL5cT8pXRwar+52ssXU+xCCSQmDJ1Og6nSG70L8A9zqfsINmJ4m8cwhFybJuz8YlE3tmPU8PlNF3WzbVutUkUafjYrbO1R/CAWN+Sn6Sjbobv8A43FpSY5U1dzzyLqQPM8Pe83jZGFo06S/hkppTYBlyKFBBFwfPSI6q5Q4Xf8AQd0tG97n2/UwXevCjC4yrRptnVGABIW+oBsbDiL29pz8Li2DDQH2H2mhdrWyKC5a6qyVnqZDwC1VCZi9uouBfnfWZ/TTIubmdF/cxmix2QTFdRBVzccFnO+ZFCpSAB/wwoP8IVsxyge/1mv7CW2Fof8AZpf+Cz5ypNZrz6D3R2mlfB0jTJIREptcEWZUUEa8fWJ66GIppeR3QS+dxb8FE7cTphR51j9EEykU78JcN8t42x9VksCtOvVam9//AM2CpY+V0zX85zNhbHOJxNPD0jZqhs1S18qgXYgeQB9YxRDp1Ld4A3Wb7Xs5yB2butiK1N6lCi9UJ8RW1lNr2Fz4mtyF5wn1NzPond3YNTZmAqU0P4h1NWogAyZyRdV1JsdJ8+VqZBIYEEE3BFiDzBHKRXd1W0uyCTq6SWe7IpWMZZIZYNlhSExlEa266TfuxvDhNlUyFILVKrG/5jnK39LKB7TAcs3nsmxoTZiZzbNiHRPMsc1h75vlFdXzV9xrTv5/sXLa2OFChVqtbLTpu5v0VSf2nyK7XJJ4kkn1Op/WbB2w7/ljUwFADKMorVL6kjxGkBy/Lc+0yFhB6atxjl+Q1s03hASI0iFIjCIyUTEBHqJ4BCKJJDZtXYfvgHpnA1LBqYL0T/EhJLr6qTf0PlO32t7UI2Ye5fwvXFKpbmFz5kPTxKAZj+5btRxdGsls1OopAvYG+hUnkCCRNV3wNCvh8TQDKpTEd+Lm4c28YXzuTpFXVi5SX5kuz8NpmH2uYRVk7F0UVtLn6QS1gOCr+v6zQ2+rEXL0QynSJ4AyQmCbnYeptPPxDHn8tIhJ4AtyLFs3cPEVsMcRTUNTW/A+JgvxFFPG1j8o7dnG0qNam5uMro2boAwubDyvNf7O8K9PZlBaq5Wyscp45WYstxyJBEynfDdFsDisozGlUOak5HG51QkaXB+lorVf1Jyrf2DXUdOEbE39Tv7w72IzVQh8NVrm2mYL8BPna0pVektQ3VvZtD9oLEtdz8h6DQRirG4wUeEISk5fNnkT4YrxBE8CSTSrsvp0Oo+UMCjcRlPUcPlL4BObXcFs7Gvh6q1aTZXQ3U/qCOYI0Im67n7e/G4VauQIbshVTdQVNtOg4aTEP+nk/AQ3px+U0/ssrd3hqqNe61c1v5WUfurRDW1pw3eUaHw+/wDE254ZVe0bH/idoMl/BQUJ6H4nPzIHtKjiHzHy4AdBO3tai71HNjmqO1Rz5sxIHteTtg9n9bF02qK1MKCQLk3ZhxAsLeV4zHbVWk3hCTnK+1uPL/4VjCYTObTVt3U7jZhp5ijVTVGe18t1tm69Bp1mbtVNB2UJlZGKtm1IZTYjpxE6VXeWotNELE2u1jwGaRbX1El4LV3utt45OZtLZhTwoAB6i59ZbOyDY7DEVazAFVp92GuDZmIJH+UfWU7aDF/EL2P0PSaH2NC1LE/9ynr/AEn+/eU1bapYfQc2o0aYb2pqlTaL5O7GVEV7WBL2JJPU2IHtNZ3n3ppYCkWqMM5VjTp/mdhy8hci5nz5jMQ1Wo1Sobu7FmPVmNzEtDW8ub7GjrrFhQT5I7YQfxLBthR/Ev1+0OuFJ8h1OgjWRF/mPyH/ADNXC9DNUvqH2Zs9WbVgfYzVNhbYoYWjRpqVIprVqZqmgFco1gLctSOvimPtim5aDoNITFY5gAtzwuff+xBWVxmsDFc5RYDbPiqMxN2YlmJ4lmNyT7mcphJVVieMAwlcB0wDCMIhmEHaVCpiUQiiNUQiiSQ2SsLiinCTTthzzM5qiFUSyAyZK78N8Y9xx/5j/wALzXUeXH3EjqIekSOEJnPcXlx2Eqw1I2IItoQRfUXGuo5wqVQ3xj+ocf8AmF/BniviHlxHqJOADnjufQm7O3lxuGSslrkWdf4HHxKff6ETg9p+0VTDLTKZjUJZXPCmadjcfzeKw9TKb2U7SNDGGm1wtdcvHTOviU26kXHvO52t4i5pIOSsx/qIH+2ZcKNmpS8dzRu1G/St+e3v7GY2jwscKclUsCx1Og6nSa5iSml3IwWFo4csQFBJJsABckngAJKFOmvVj5aCdXdfaWTG0DlGXvACANfF4b9Ta9/adJ4i2ikZb5JerBVd2q+GCviENNSbAmx14204GWPYm8tOirAFs5yhTpYWa5Jls7QKWbAVAFdySmUKCSCGBzG3IAGY8NIrTL+phmXqNaqr+lt+V+P4LPUwVbHVHSgoJXxNqFUXNv1l/wBzdlVcLhBSrZMys5GU38LG4BNuNyZxOzGncVn5t3Q/yh7/AKiXmIay17nV4Rp/DaI9NXeXn9f4MQ25sPELiHqYmi1MPUZyRrT1JNgw0nDxDZmJmy9o1S2z6nm1Mf6xMbKzR0trtry19DL1lKpuwnngkbOo69QdCOs0PdnZ/cYZkB1xVWmEAOuUEBy1uAteUTZvHyHEngJaNk7wpTqpc+EMCTztztOvi5LCK6e1Qnn37wA7UR3uLFyAtKmF87sczae4+Uojuq/CLnq32nd3k2h3tao2vidiL8bEm30lecS9UdkFEvZPqTcm+7AVqhbiTI7LJLLBMJZl4sFTpXYDzgsSbsTJ+Cw7MTkVma2iqCzEnTQDU85Cr0ipIYFSNCCCCD0IOokPtgLF5eSKwgmEkMIJhKMYiyOwgyIdhBkSjDJjVhVEYohVko6Q9RCqIxRCqJZAJMIohVE2rsv3bwx2clRqdKo9UsajOiuQQxXILjQADh5yi9oO6JweKd6VJlwzFSrW8CswuUB9QYGF8ZTcCbKZRgplVUSXhLgixtI6iHomxjQhJl23bpqatNnGodDcaHRhO7vmi1nJdSGQsptzUHwaHgbfrKdsrH5BmPAcPMyTjd4nqNmZiWsBfqALC8E625qQN2fI4L1ObiKoU2RQPPiZGLk8STJbstX+Vv8ASftAvQKnURlCeVn6gws2XcbZa0sFSORQ7LmZrAMcxJFzx4WmPhZtm728FPFpekGGUKGuLBWI+EdbeXURD4hu2LHY1vhW3qPL5xwdaVzfTdwYrDsUUd6njUgC7WGqk+Y+tpY5zdt7TGFpNVY3sAFT+Jze3z/QTKqclNOPc3L4wlW1PtgpHZhiwtapTN7sl16eE6+9j+s0mZJuqWXGUn5l7H+u4P6zT/x1nqg/DTVWJ9QxP0A+cb10PxMr0/gzfhdq6O1+G/3/AHKf2o7TXu6dBWBYvncA6gKPDfpcn6TPaeF0zNoPqfSdXaAzVHq1NWdmfL6m+s5dZyx1mrRV04KJh6nUPUWuS4QOvXvoNFHAfeRy5hWWDYQuCkeOw7EjOobmNG/Y/wB9JAYSfh3sbHgdD95HxFHKSJASDw8ENlgilzYXJPADUn0HOSGEvnZPRscTURFeoq0lQGwPiLX15Dhf0gLZ7IuQ7RHqSUTsdkmwHoU6lWrSdGqZQhYWOQeXEXJ59BK322UFGMosAMzUDm045XIUnrxI9ps8qHaHuXSxtFqpLLWo03KMuuYKC+Rl5gm/mLzJrvzdvkbc6NtOyJ8/MIJhDtBMJrMzosAwgiIdhBESgdMasKog1hUnI6QVYVYNZ2d1MJ3uOwyWzBq9O46qGDNfysDLN4WQL5eDZ+y7dmpg8KTWZs1bLU7r8tIW00/iIIv6Acp297djLi8HVpNceHMpHEOniX11A0nYjXW4I116aH2mE7G57/JrqtKGzwfMaCSaFIsQBzkzeHZJwuLq0SS2R9GPFlbxKT52OvnGUhkS/wCZtB5DmZ6KLUllHl7cx48jq9Tgq8F+p5meLBrCqIQX7IeokujXsLNqOh/bpI6CFUSQM+ST+FDapr5cx95oHZ1tGklI0SctVnZrEHxaC1j5ASgYUa6S37rUS2IpmwupvfyAN7+0W1UVKtph9DZKq6LXPj/Jomca6jTj5c9Zke1Np1cTUvVcsAzZBoAoJ5AeQEvuBr5q2Iy3tUF1HUquUnyuLSk10VOAv5n7RTRVqEnnvwPfE9Q7IR29sv8A0+P3JmwsOO8QscgDAlultZZ6+1RVSuAVUlfDfmBpb1t+soy448zHPj9IzZRvlliFOqdcdq98YI+0qJB1nHdZ06uNP/B4SMzI3EW8x9o3FNITcuSAwg2EnPhCfhIb04/KRaiW4yQkZJkZhCVRnS/NdD6cj+0awio1MreR0PpKhfqiEwmjdjS64npal/vlBxOHytb5eY5TTeyDB5aFap/HVC+yL/7xLWPFTNTQfNbFr3wX+cfaW1Pwz1KuJenTwq0lAJPiaqWYtYcT4coA53M43aVvW2Dw4Si2WvVNlIsSiD4n19gPXymLbT2pVxDZq9SpUYcC7E29BwHtM+jTOxbn2Na/VKD2ruQcVlLtkvlzNlvxy3OW/taRWEkNAtNUzosA4gjDOIIyrDxGrCrBLCpORMgyzubobWXCY2jXqAstNiWC8bFStwDxIvecNIelJaysMC3h5R9G7P3hwtYnEU8UpTuwpRnCqtiWzFGsQ2tvYTs4bFLUQPTZWU8GU3B5aGfO2y6IJmrblV74WtQB8VmZBz8S2OX0Iv7zNu0qgspjtWqcpbWit9o+zb7RLcjSpsT6XX9hKdiGu1/kOgl92xtZq1AJWKsQb5yv+ILflvppKfiGRTopPqf2E0qMqCi/Bh6iSlY5LyQkWSqWEY8AY1cafyhV9AJ737HiSYyJyciUuEt8TKPe5+kIqoObH6SIsIssgDT8s6FDEAcFHvrOthNoHrb00lfQyRTq2kShkontLKm0ipupII4EcZzMVWvIYrmIveRGpJnTtbWBrGMJjyI0wwHIJoNhCtBtICJgibR34o/msw8/vGtBNKsIkmPZEbgSp89R84M4BvUdRrBvDYSqVOhIlGGimuzJ1DZ/eJa2q/pNL3Vw34PChamVAoerUv8AEuY+G/TQHSUnZ2OAIJAuOY0M7O2trB8LTHeXZ2dqg56fCGmfqE7MR8ZNTRSVTcvp79/mUjfXaRxeJeqb5fhQHki8Pc6n3lWqCWHarDWcCtGYpRSSO3OTbZGaBaGeBecw0QLQRhWgjKB0MWFSKKci0gyQ9MxRSwCR1cBicssmzdvtSZXQ2ZTcH++UUU5pPhgG2uw3ae2zWdna12NzYWFz0E49WpeeRS8Ul2F5vL5EsMkUUKhaQZYRYopdAGFWFWKKWQGQRTHgzyKSCY68aYopJCBtBtFFKsIgTQTT2KVDRAvGB7RRSrDxD08dae1dp6RRQTSGYnLxOJvIFSKKQHiAaBaKKVYxEC0EYopQOj//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Rectangle 7"/>
          <p:cNvSpPr/>
          <p:nvPr/>
        </p:nvSpPr>
        <p:spPr>
          <a:xfrm>
            <a:off x="4695824" y="3884376"/>
            <a:ext cx="3733800" cy="2031325"/>
          </a:xfrm>
          <a:prstGeom prst="rect">
            <a:avLst/>
          </a:prstGeom>
          <a:solidFill>
            <a:schemeClr val="bg1"/>
          </a:solidFill>
          <a:scene3d>
            <a:camera prst="orthographicFront"/>
            <a:lightRig rig="threePt" dir="t"/>
          </a:scene3d>
          <a:sp3d>
            <a:bevelT/>
          </a:sp3d>
        </p:spPr>
        <p:txBody>
          <a:bodyPr wrap="square">
            <a:spAutoFit/>
          </a:bodyPr>
          <a:lstStyle/>
          <a:p>
            <a:pPr marL="342900" indent="-342900">
              <a:buFont typeface="Arial" panose="020B0604020202020204" pitchFamily="34" charset="0"/>
              <a:buChar char="•"/>
            </a:pPr>
            <a:r>
              <a:rPr lang="en-US" dirty="0">
                <a:solidFill>
                  <a:schemeClr val="tx2">
                    <a:lumMod val="60000"/>
                    <a:lumOff val="40000"/>
                  </a:schemeClr>
                </a:solidFill>
              </a:rPr>
              <a:t>Collection is fair and lawful</a:t>
            </a:r>
          </a:p>
          <a:p>
            <a:pPr marL="342900" indent="-342900">
              <a:buFont typeface="Arial" panose="020B0604020202020204" pitchFamily="34" charset="0"/>
              <a:buChar char="•"/>
            </a:pPr>
            <a:r>
              <a:rPr lang="en-US" dirty="0">
                <a:solidFill>
                  <a:schemeClr val="tx2">
                    <a:lumMod val="60000"/>
                    <a:lumOff val="40000"/>
                  </a:schemeClr>
                </a:solidFill>
              </a:rPr>
              <a:t>Collection </a:t>
            </a:r>
            <a:r>
              <a:rPr lang="en-US" dirty="0" smtClean="0">
                <a:solidFill>
                  <a:schemeClr val="tx2">
                    <a:lumMod val="60000"/>
                    <a:lumOff val="40000"/>
                  </a:schemeClr>
                </a:solidFill>
              </a:rPr>
              <a:t>is for </a:t>
            </a:r>
            <a:r>
              <a:rPr lang="en-US" dirty="0">
                <a:solidFill>
                  <a:schemeClr val="tx2">
                    <a:lumMod val="60000"/>
                    <a:lumOff val="40000"/>
                  </a:schemeClr>
                </a:solidFill>
              </a:rPr>
              <a:t>a specific purpose</a:t>
            </a:r>
          </a:p>
          <a:p>
            <a:pPr marL="342900" indent="-342900">
              <a:buFont typeface="Arial" panose="020B0604020202020204" pitchFamily="34" charset="0"/>
              <a:buChar char="•"/>
            </a:pPr>
            <a:r>
              <a:rPr lang="en-US" dirty="0">
                <a:solidFill>
                  <a:schemeClr val="tx2">
                    <a:lumMod val="60000"/>
                    <a:lumOff val="40000"/>
                  </a:schemeClr>
                </a:solidFill>
              </a:rPr>
              <a:t>Collection is proportionate, limited in time and for the minimum amount necessary</a:t>
            </a:r>
          </a:p>
          <a:p>
            <a:pPr marL="342900" indent="-342900">
              <a:buFont typeface="Arial" panose="020B0604020202020204" pitchFamily="34" charset="0"/>
              <a:buChar char="•"/>
            </a:pPr>
            <a:r>
              <a:rPr lang="en-US" dirty="0">
                <a:solidFill>
                  <a:schemeClr val="tx2">
                    <a:lumMod val="60000"/>
                    <a:lumOff val="40000"/>
                  </a:schemeClr>
                </a:solidFill>
              </a:rPr>
              <a:t>Data is </a:t>
            </a:r>
            <a:r>
              <a:rPr lang="en-US" dirty="0" smtClean="0">
                <a:solidFill>
                  <a:schemeClr val="tx2">
                    <a:lumMod val="60000"/>
                    <a:lumOff val="40000"/>
                  </a:schemeClr>
                </a:solidFill>
              </a:rPr>
              <a:t>accurate and is protected</a:t>
            </a:r>
            <a:endParaRPr lang="en-US" dirty="0">
              <a:solidFill>
                <a:schemeClr val="tx2">
                  <a:lumMod val="60000"/>
                  <a:lumOff val="40000"/>
                </a:schemeClr>
              </a:solidFill>
            </a:endParaRPr>
          </a:p>
          <a:p>
            <a:pPr marL="342900" indent="-342900">
              <a:buFont typeface="Arial" panose="020B0604020202020204" pitchFamily="34" charset="0"/>
              <a:buChar char="•"/>
            </a:pPr>
            <a:r>
              <a:rPr lang="en-US" dirty="0">
                <a:solidFill>
                  <a:schemeClr val="tx2">
                    <a:lumMod val="60000"/>
                    <a:lumOff val="40000"/>
                  </a:schemeClr>
                </a:solidFill>
              </a:rPr>
              <a:t>Data transfer is regulated</a:t>
            </a:r>
          </a:p>
        </p:txBody>
      </p:sp>
      <p:sp>
        <p:nvSpPr>
          <p:cNvPr id="10" name="Rectangle 9"/>
          <p:cNvSpPr/>
          <p:nvPr/>
        </p:nvSpPr>
        <p:spPr>
          <a:xfrm>
            <a:off x="822324" y="3884378"/>
            <a:ext cx="3751262" cy="2031325"/>
          </a:xfrm>
          <a:prstGeom prst="rect">
            <a:avLst/>
          </a:prstGeom>
          <a:solidFill>
            <a:schemeClr val="bg1"/>
          </a:solidFill>
          <a:scene3d>
            <a:camera prst="orthographicFront"/>
            <a:lightRig rig="threePt" dir="t"/>
          </a:scene3d>
          <a:sp3d>
            <a:bevelT/>
          </a:sp3d>
        </p:spPr>
        <p:txBody>
          <a:bodyPr wrap="square">
            <a:spAutoFit/>
          </a:bodyPr>
          <a:lstStyle/>
          <a:p>
            <a:pPr marL="342900" indent="-342900">
              <a:buFont typeface="Arial" panose="020B0604020202020204" pitchFamily="34" charset="0"/>
              <a:buChar char="•"/>
            </a:pPr>
            <a:r>
              <a:rPr lang="en-US" dirty="0">
                <a:solidFill>
                  <a:schemeClr val="tx2">
                    <a:lumMod val="60000"/>
                    <a:lumOff val="40000"/>
                  </a:schemeClr>
                </a:solidFill>
              </a:rPr>
              <a:t>Privacy is the new “Green”</a:t>
            </a:r>
          </a:p>
          <a:p>
            <a:pPr marL="342900" indent="-342900">
              <a:buFont typeface="Arial" panose="020B0604020202020204" pitchFamily="34" charset="0"/>
              <a:buChar char="•"/>
            </a:pPr>
            <a:r>
              <a:rPr lang="en-US" dirty="0">
                <a:solidFill>
                  <a:schemeClr val="tx2">
                    <a:lumMod val="60000"/>
                    <a:lumOff val="40000"/>
                  </a:schemeClr>
                </a:solidFill>
              </a:rPr>
              <a:t>Emotional and highly political </a:t>
            </a:r>
          </a:p>
          <a:p>
            <a:pPr marL="342900" indent="-342900">
              <a:buFont typeface="Arial" panose="020B0604020202020204" pitchFamily="34" charset="0"/>
              <a:buChar char="•"/>
            </a:pPr>
            <a:r>
              <a:rPr lang="en-US" dirty="0">
                <a:solidFill>
                  <a:schemeClr val="tx2">
                    <a:lumMod val="60000"/>
                    <a:lumOff val="40000"/>
                  </a:schemeClr>
                </a:solidFill>
              </a:rPr>
              <a:t>Snowden effect</a:t>
            </a:r>
          </a:p>
          <a:p>
            <a:pPr marL="342900" indent="-342900">
              <a:buFont typeface="Arial" panose="020B0604020202020204" pitchFamily="34" charset="0"/>
              <a:buChar char="•"/>
            </a:pPr>
            <a:r>
              <a:rPr lang="en-US" dirty="0">
                <a:solidFill>
                  <a:schemeClr val="tx2">
                    <a:lumMod val="60000"/>
                    <a:lumOff val="40000"/>
                  </a:schemeClr>
                </a:solidFill>
              </a:rPr>
              <a:t>Reputational risk</a:t>
            </a:r>
          </a:p>
          <a:p>
            <a:pPr marL="342900" indent="-342900">
              <a:buFont typeface="Arial" panose="020B0604020202020204" pitchFamily="34" charset="0"/>
              <a:buChar char="•"/>
            </a:pPr>
            <a:r>
              <a:rPr lang="en-US" dirty="0">
                <a:solidFill>
                  <a:schemeClr val="tx2">
                    <a:lumMod val="60000"/>
                    <a:lumOff val="40000"/>
                  </a:schemeClr>
                </a:solidFill>
              </a:rPr>
              <a:t>Legal risk</a:t>
            </a:r>
          </a:p>
          <a:p>
            <a:pPr marL="342900" indent="-342900">
              <a:buFont typeface="Arial" panose="020B0604020202020204" pitchFamily="34" charset="0"/>
              <a:buChar char="•"/>
            </a:pPr>
            <a:r>
              <a:rPr lang="en-US" dirty="0">
                <a:solidFill>
                  <a:schemeClr val="tx2">
                    <a:lumMod val="60000"/>
                    <a:lumOff val="40000"/>
                  </a:schemeClr>
                </a:solidFill>
              </a:rPr>
              <a:t>Moral issues</a:t>
            </a:r>
          </a:p>
          <a:p>
            <a:pPr marL="342900" indent="-342900">
              <a:buFont typeface="Arial" panose="020B0604020202020204" pitchFamily="34" charset="0"/>
              <a:buChar char="•"/>
            </a:pPr>
            <a:r>
              <a:rPr lang="en-US" dirty="0">
                <a:solidFill>
                  <a:schemeClr val="tx2">
                    <a:lumMod val="60000"/>
                    <a:lumOff val="40000"/>
                  </a:schemeClr>
                </a:solidFill>
              </a:rPr>
              <a:t>Customer </a:t>
            </a:r>
            <a:r>
              <a:rPr lang="en-US" dirty="0" smtClean="0">
                <a:solidFill>
                  <a:schemeClr val="tx2">
                    <a:lumMod val="60000"/>
                    <a:lumOff val="40000"/>
                  </a:schemeClr>
                </a:solidFill>
              </a:rPr>
              <a:t>expectations and rights</a:t>
            </a:r>
            <a:endParaRPr lang="en-US" dirty="0">
              <a:solidFill>
                <a:schemeClr val="tx2">
                  <a:lumMod val="60000"/>
                  <a:lumOff val="40000"/>
                </a:schemeClr>
              </a:solidFill>
            </a:endParaRPr>
          </a:p>
        </p:txBody>
      </p:sp>
      <p:sp>
        <p:nvSpPr>
          <p:cNvPr id="11" name="TextBox 10"/>
          <p:cNvSpPr txBox="1"/>
          <p:nvPr/>
        </p:nvSpPr>
        <p:spPr>
          <a:xfrm>
            <a:off x="6139050" y="3499626"/>
            <a:ext cx="847348" cy="461665"/>
          </a:xfrm>
          <a:prstGeom prst="rect">
            <a:avLst/>
          </a:prstGeom>
          <a:noFill/>
        </p:spPr>
        <p:txBody>
          <a:bodyPr wrap="none" rtlCol="0">
            <a:spAutoFit/>
          </a:bodyPr>
          <a:lstStyle/>
          <a:p>
            <a:pPr algn="ctr"/>
            <a:r>
              <a:rPr lang="en-GB" sz="2400" b="1" dirty="0">
                <a:solidFill>
                  <a:schemeClr val="tx2">
                    <a:lumMod val="60000"/>
                    <a:lumOff val="40000"/>
                  </a:schemeClr>
                </a:solidFill>
                <a:latin typeface="Calibri"/>
                <a:ea typeface="+mj-ea"/>
                <a:cs typeface="Calibri"/>
              </a:rPr>
              <a:t>DATA</a:t>
            </a:r>
          </a:p>
        </p:txBody>
      </p:sp>
      <p:sp>
        <p:nvSpPr>
          <p:cNvPr id="12" name="TextBox 11"/>
          <p:cNvSpPr txBox="1"/>
          <p:nvPr/>
        </p:nvSpPr>
        <p:spPr>
          <a:xfrm>
            <a:off x="1879173" y="3499628"/>
            <a:ext cx="1275606" cy="461665"/>
          </a:xfrm>
          <a:prstGeom prst="rect">
            <a:avLst/>
          </a:prstGeom>
          <a:noFill/>
        </p:spPr>
        <p:txBody>
          <a:bodyPr wrap="none" rtlCol="0">
            <a:spAutoFit/>
          </a:bodyPr>
          <a:lstStyle/>
          <a:p>
            <a:r>
              <a:rPr lang="en-GB" sz="2400" b="1" dirty="0">
                <a:solidFill>
                  <a:schemeClr val="tx2">
                    <a:lumMod val="60000"/>
                    <a:lumOff val="40000"/>
                  </a:schemeClr>
                </a:solidFill>
                <a:latin typeface="Calibri"/>
                <a:ea typeface="+mj-ea"/>
                <a:cs typeface="Calibri"/>
              </a:rPr>
              <a:t>PRIVACY</a:t>
            </a:r>
          </a:p>
        </p:txBody>
      </p:sp>
    </p:spTree>
    <p:extLst>
      <p:ext uri="{BB962C8B-B14F-4D97-AF65-F5344CB8AC3E}">
        <p14:creationId xmlns:p14="http://schemas.microsoft.com/office/powerpoint/2010/main" val="1141570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975" y="47626"/>
            <a:ext cx="8824150" cy="419100"/>
          </a:xfrm>
        </p:spPr>
        <p:txBody>
          <a:bodyPr>
            <a:normAutofit fontScale="90000"/>
          </a:bodyPr>
          <a:lstStyle/>
          <a:p>
            <a:r>
              <a:rPr lang="en-US" sz="2400" b="0" dirty="0"/>
              <a:t> </a:t>
            </a:r>
            <a:r>
              <a:rPr lang="en-US" sz="3600" dirty="0"/>
              <a:t>Network &amp; Information Security (NIS)</a:t>
            </a:r>
          </a:p>
        </p:txBody>
      </p:sp>
      <p:sp>
        <p:nvSpPr>
          <p:cNvPr id="7" name="Slide Number Placeholder 6"/>
          <p:cNvSpPr>
            <a:spLocks noGrp="1"/>
          </p:cNvSpPr>
          <p:nvPr>
            <p:ph type="sldNum" sz="quarter" idx="4294967295"/>
          </p:nvPr>
        </p:nvSpPr>
        <p:spPr>
          <a:xfrm>
            <a:off x="457199" y="6329172"/>
            <a:ext cx="4123042" cy="182880"/>
          </a:xfrm>
          <a:prstGeom prst="rect">
            <a:avLst/>
          </a:prstGeom>
        </p:spPr>
        <p:txBody>
          <a:bodyPr/>
          <a:lstStyle/>
          <a:p>
            <a:pPr>
              <a:defRPr/>
            </a:pPr>
            <a:fld id="{446C9BED-6FD4-4BA4-B6B0-4A26058AC9EF}" type="slidenum">
              <a:rPr lang="en-US" smtClean="0">
                <a:solidFill>
                  <a:schemeClr val="tx1">
                    <a:lumMod val="50000"/>
                  </a:schemeClr>
                </a:solidFill>
              </a:rPr>
              <a:pPr>
                <a:defRPr/>
              </a:pPr>
              <a:t>27</a:t>
            </a:fld>
            <a:endParaRPr lang="en-US" dirty="0">
              <a:solidFill>
                <a:schemeClr val="tx1">
                  <a:lumMod val="50000"/>
                </a:schemeClr>
              </a:solidFill>
            </a:endParaRPr>
          </a:p>
        </p:txBody>
      </p:sp>
      <p:sp>
        <p:nvSpPr>
          <p:cNvPr id="4" name="TextBox 3"/>
          <p:cNvSpPr txBox="1"/>
          <p:nvPr/>
        </p:nvSpPr>
        <p:spPr bwMode="ltGray">
          <a:xfrm>
            <a:off x="8229600" y="778840"/>
            <a:ext cx="914400" cy="914400"/>
          </a:xfrm>
          <a:prstGeom prst="rect">
            <a:avLst/>
          </a:prstGeom>
          <a:noFill/>
          <a:ln w="9525">
            <a:noFill/>
            <a:miter lim="800000"/>
            <a:headEnd/>
            <a:tailEnd/>
          </a:ln>
        </p:spPr>
        <p:txBody>
          <a:bodyPr wrap="none" lIns="91419" tIns="45710" rIns="91419" bIns="45710" rtlCol="0" anchor="t" anchorCtr="0">
            <a:noAutofit/>
          </a:bodyPr>
          <a:lstStyle/>
          <a:p>
            <a:pPr>
              <a:lnSpc>
                <a:spcPct val="90000"/>
              </a:lnSpc>
              <a:spcBef>
                <a:spcPts val="0"/>
              </a:spcBef>
              <a:spcAft>
                <a:spcPts val="800"/>
              </a:spcAft>
            </a:pPr>
            <a:endParaRPr lang="en-US" sz="2000" dirty="0" smtClean="0">
              <a:solidFill>
                <a:schemeClr val="tx1">
                  <a:lumMod val="50000"/>
                </a:schemeClr>
              </a:solidFill>
              <a:latin typeface="Calibri" pitchFamily="34" charset="0"/>
            </a:endParaRPr>
          </a:p>
        </p:txBody>
      </p:sp>
      <p:pic>
        <p:nvPicPr>
          <p:cNvPr id="3073" name="Picture 1" descr="http://stats.wordpress.com/g.gif?host=m2mworldnews.com&amp;rand=0.5000307403900895&amp;v=ext&amp;j=1%3A1.8.1&amp;blog=39775358&amp;post=2295&amp;ref=http%3A//www.google.ie/url%3Fsa%3Di%26rct%3Dj%26q%3Dconnected+healthcare%26source%3Dimages%26cd%3D%26docid%3DDOj3romx7y6c2M%26tbnid%3DQw2m1MVue7FaBM%3A%26ved%3D%26url%3Dhttp%253A%252F%252Fm2mworldnews.com%252F2011%252F12%252F06%252F34011-digi-makes-developing-wireless-cloud-connected-medical-devices-easy%252F%26ei%3DoNuxUb-HJeSR7Ab72oDYDQ%26bvm%3Dbv.47534661%2Cd.ZGU%26psig%3DAFQjCNGVGI3AmF1nm0cqb096VMKxuBET3A%26ust%3D13706969930065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150" cy="476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a:hlinkClick r:id="rId4"/>
          </p:cNvPr>
          <p:cNvSpPr>
            <a:spLocks noChangeArrowheads="1"/>
          </p:cNvSpPr>
          <p:nvPr/>
        </p:nvSpPr>
        <p:spPr bwMode="auto">
          <a:xfrm>
            <a:off x="0" y="32140525"/>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dirty="0"/>
          </a:p>
        </p:txBody>
      </p:sp>
      <p:sp>
        <p:nvSpPr>
          <p:cNvPr id="6" name="Rectangle 5"/>
          <p:cNvSpPr/>
          <p:nvPr/>
        </p:nvSpPr>
        <p:spPr>
          <a:xfrm>
            <a:off x="307973" y="760761"/>
            <a:ext cx="8378825" cy="2554545"/>
          </a:xfrm>
          <a:prstGeom prst="rect">
            <a:avLst/>
          </a:prstGeom>
        </p:spPr>
        <p:txBody>
          <a:bodyPr wrap="square">
            <a:spAutoFit/>
          </a:bodyPr>
          <a:lstStyle/>
          <a:p>
            <a:pPr marL="179388" indent="-179388" algn="l"/>
            <a:r>
              <a:rPr lang="en-US" sz="2000" b="1" dirty="0" smtClean="0">
                <a:solidFill>
                  <a:schemeClr val="tx2">
                    <a:lumMod val="60000"/>
                    <a:lumOff val="40000"/>
                  </a:schemeClr>
                </a:solidFill>
              </a:rPr>
              <a:t>Obligation </a:t>
            </a:r>
            <a:r>
              <a:rPr lang="en-US" sz="2000" b="1" dirty="0">
                <a:solidFill>
                  <a:schemeClr val="tx2">
                    <a:lumMod val="60000"/>
                    <a:lumOff val="40000"/>
                  </a:schemeClr>
                </a:solidFill>
              </a:rPr>
              <a:t>for EU Member </a:t>
            </a:r>
            <a:r>
              <a:rPr lang="en-US" sz="2000" dirty="0" smtClean="0">
                <a:solidFill>
                  <a:schemeClr val="tx2">
                    <a:lumMod val="60000"/>
                    <a:lumOff val="40000"/>
                  </a:schemeClr>
                </a:solidFill>
              </a:rPr>
              <a:t>States:</a:t>
            </a:r>
            <a:endParaRPr lang="en-GB" sz="2000" dirty="0">
              <a:solidFill>
                <a:schemeClr val="tx2">
                  <a:lumMod val="60000"/>
                  <a:lumOff val="40000"/>
                </a:schemeClr>
              </a:solidFill>
            </a:endParaRPr>
          </a:p>
          <a:p>
            <a:pPr marL="179388" lvl="0" indent="-179388" algn="l">
              <a:buFont typeface="Arial" panose="020B0604020202020204" pitchFamily="34" charset="0"/>
              <a:buChar char="•"/>
            </a:pPr>
            <a:r>
              <a:rPr lang="en-US" sz="2000" dirty="0">
                <a:solidFill>
                  <a:schemeClr val="tx2">
                    <a:lumMod val="60000"/>
                    <a:lumOff val="40000"/>
                  </a:schemeClr>
                </a:solidFill>
              </a:rPr>
              <a:t>Establish national cybersecurity </a:t>
            </a:r>
            <a:r>
              <a:rPr lang="en-US" sz="2000" dirty="0" smtClean="0">
                <a:solidFill>
                  <a:schemeClr val="tx2">
                    <a:lumMod val="60000"/>
                    <a:lumOff val="40000"/>
                  </a:schemeClr>
                </a:solidFill>
              </a:rPr>
              <a:t>strategies</a:t>
            </a:r>
            <a:endParaRPr lang="en-GB" sz="2000" dirty="0">
              <a:solidFill>
                <a:schemeClr val="tx2">
                  <a:lumMod val="60000"/>
                  <a:lumOff val="40000"/>
                </a:schemeClr>
              </a:solidFill>
            </a:endParaRPr>
          </a:p>
          <a:p>
            <a:pPr marL="179388" lvl="0" indent="-179388" algn="l">
              <a:buFont typeface="Arial" panose="020B0604020202020204" pitchFamily="34" charset="0"/>
              <a:buChar char="•"/>
            </a:pPr>
            <a:r>
              <a:rPr lang="en-US" sz="2000" dirty="0">
                <a:solidFill>
                  <a:schemeClr val="tx2">
                    <a:lumMod val="60000"/>
                    <a:lumOff val="40000"/>
                  </a:schemeClr>
                </a:solidFill>
              </a:rPr>
              <a:t>Build incident response </a:t>
            </a:r>
            <a:r>
              <a:rPr lang="en-US" sz="2000" dirty="0" smtClean="0">
                <a:solidFill>
                  <a:schemeClr val="tx2">
                    <a:lumMod val="60000"/>
                    <a:lumOff val="40000"/>
                  </a:schemeClr>
                </a:solidFill>
              </a:rPr>
              <a:t>capabilities</a:t>
            </a:r>
            <a:endParaRPr lang="en-GB" sz="2000" dirty="0">
              <a:solidFill>
                <a:schemeClr val="tx2">
                  <a:lumMod val="60000"/>
                  <a:lumOff val="40000"/>
                </a:schemeClr>
              </a:solidFill>
            </a:endParaRPr>
          </a:p>
          <a:p>
            <a:pPr marL="179388" lvl="0" indent="-179388" algn="l">
              <a:buFont typeface="Arial" panose="020B0604020202020204" pitchFamily="34" charset="0"/>
              <a:buChar char="•"/>
            </a:pPr>
            <a:r>
              <a:rPr lang="en-US" sz="2000" dirty="0">
                <a:solidFill>
                  <a:schemeClr val="tx2">
                    <a:lumMod val="60000"/>
                    <a:lumOff val="40000"/>
                  </a:schemeClr>
                </a:solidFill>
              </a:rPr>
              <a:t>Share information with each </a:t>
            </a:r>
            <a:r>
              <a:rPr lang="en-US" sz="2000" dirty="0" smtClean="0">
                <a:solidFill>
                  <a:schemeClr val="tx2">
                    <a:lumMod val="60000"/>
                    <a:lumOff val="40000"/>
                  </a:schemeClr>
                </a:solidFill>
              </a:rPr>
              <a:t>other</a:t>
            </a:r>
          </a:p>
          <a:p>
            <a:pPr marL="179388" indent="-179388" algn="l"/>
            <a:r>
              <a:rPr lang="en-US" sz="2000" b="1" dirty="0" smtClean="0">
                <a:solidFill>
                  <a:schemeClr val="tx2">
                    <a:lumMod val="60000"/>
                    <a:lumOff val="40000"/>
                  </a:schemeClr>
                </a:solidFill>
              </a:rPr>
              <a:t>Obligation </a:t>
            </a:r>
            <a:r>
              <a:rPr lang="en-US" sz="2000" b="1" dirty="0">
                <a:solidFill>
                  <a:schemeClr val="tx2">
                    <a:lumMod val="60000"/>
                    <a:lumOff val="40000"/>
                  </a:schemeClr>
                </a:solidFill>
              </a:rPr>
              <a:t>for industry:</a:t>
            </a:r>
            <a:endParaRPr lang="en-GB" sz="2000" b="1" dirty="0">
              <a:solidFill>
                <a:schemeClr val="tx2">
                  <a:lumMod val="60000"/>
                  <a:lumOff val="40000"/>
                </a:schemeClr>
              </a:solidFill>
            </a:endParaRPr>
          </a:p>
          <a:p>
            <a:pPr marL="179388" lvl="0" indent="-179388" algn="l">
              <a:buFont typeface="Arial" panose="020B0604020202020204" pitchFamily="34" charset="0"/>
              <a:buChar char="•"/>
            </a:pPr>
            <a:r>
              <a:rPr lang="en-US" sz="2000" dirty="0">
                <a:solidFill>
                  <a:schemeClr val="tx2">
                    <a:lumMod val="60000"/>
                    <a:lumOff val="40000"/>
                  </a:schemeClr>
                </a:solidFill>
              </a:rPr>
              <a:t>In key sectors (energy, transport, finance, health, and possibly some large scale public clouds) to manage cyber risk and notify cybersecurity breaches;</a:t>
            </a:r>
            <a:endParaRPr lang="en-GB" sz="2000" dirty="0">
              <a:solidFill>
                <a:schemeClr val="tx2">
                  <a:lumMod val="60000"/>
                  <a:lumOff val="40000"/>
                </a:schemeClr>
              </a:solidFill>
            </a:endParaRPr>
          </a:p>
          <a:p>
            <a:pPr marL="179388" lvl="0" indent="-179388" algn="l">
              <a:buFont typeface="Arial" panose="020B0604020202020204" pitchFamily="34" charset="0"/>
              <a:buChar char="•"/>
            </a:pPr>
            <a:r>
              <a:rPr lang="en-US" sz="2000" dirty="0">
                <a:solidFill>
                  <a:schemeClr val="tx2">
                    <a:lumMod val="60000"/>
                    <a:lumOff val="40000"/>
                  </a:schemeClr>
                </a:solidFill>
              </a:rPr>
              <a:t>Obligation for industry to share information with their </a:t>
            </a:r>
            <a:r>
              <a:rPr lang="en-US" sz="2000" dirty="0" smtClean="0">
                <a:solidFill>
                  <a:schemeClr val="tx2">
                    <a:lumMod val="60000"/>
                    <a:lumOff val="40000"/>
                  </a:schemeClr>
                </a:solidFill>
              </a:rPr>
              <a:t>governments</a:t>
            </a:r>
          </a:p>
        </p:txBody>
      </p:sp>
      <p:pic>
        <p:nvPicPr>
          <p:cNvPr id="9" name="Picture 7" descr="C:\Documents and Settings\ilias_chantzos\My Documents\My Pictures\EU-flags.jp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9276160" y="876300"/>
            <a:ext cx="1942148" cy="1454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6" descr="http://static.guim.co.uk/sys-images/Guardian/Pix/pictures/2010/6/11/1276273356992/The-financial-sector-006.jpg"/>
          <p:cNvPicPr>
            <a:picLocks noChangeAspect="1" noChangeArrowheads="1"/>
          </p:cNvPicPr>
          <p:nvPr/>
        </p:nvPicPr>
        <p:blipFill>
          <a:blip r:embed="rId6" cstate="email">
            <a:extLst>
              <a:ext uri="{BEBA8EAE-BF5A-486C-A8C5-ECC9F3942E4B}">
                <a14:imgProps xmlns:a14="http://schemas.microsoft.com/office/drawing/2010/main">
                  <a14:imgLayer r:embed="rId7">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9132125" y="2330939"/>
            <a:ext cx="1942148" cy="153781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5" name="AutoShape 2" descr="data:image/jpeg;base64,/9j/4AAQSkZJRgABAQAAAQABAAD/2wCEAAkGBhQQEBUUEBQQFBQUFBQUFRQUFRUUFBQUFBUVFBQVFRQXHCYeFxojGRQUHy8gJCcpLCwsFR4yNTAqNSYrLCkBCQoKDgwOGg8PGiwkHyQpLDA1LCoqKSwsLDIzLCwsLCwsLCwsLCwsKSwsLCkvLCwsKSwsKSwsLCksKSwsLCwsLP/AABEIAJgA/AMBIgACEQEDEQH/xAAcAAABBQEBAQAAAAAAAAAAAAADAAIEBgcFAQj/xAA+EAACAQIDBQYEBAQFBAMAAAABAgADEQQSIQUGMUFRBxMiYXGBMpGh0RRCscFSYoLwI5KiwuEVc7LiFiRD/8QAGgEAAgMBAQAAAAAAAAAAAAAAAwQBAgUABv/EAC4RAAICAQMDAgQFBQAAAAAAAAABAgMRBBIhEzFBUfAFImGBI3Gx0eEUMpGhwf/aAAwDAQACEQMRAD8Ax+KKKbYAUUUU44U9tOns/djE4ihUr0aNR6VG/eOtrLYXPmbDU2vYTnASE8kM8AnoEcBHASxVsaFnoEcFjgs4rkbae5Y7LHZZJXIy09yx4We5ZxGQeWLLC5Yss4jcCyxZYXLFlknbgWWeZYXLFlkE5A5Z5lhssaVnE5BETzLClY0rIJyCKz1KRYhVBYkgAAEkk8AAOJjyJceyHZgrbXoZrWpB62vVF8P+og+0rJ7U2XXLwG3k7PqWD2Nh8U7VlxVV1DU38Is2YlchFwVUD6ygT633xwNGrga4xSLUprSeoQeRRSwZTxVhbQifJVtICixzTyEksDYp6RPIwQKKKKccKKKKccKOAiAjgJxVs+i+xfYNWhssjEBQuIdqqLxPd1EUAty1AvboRMQ3w3bOz8bVw5vlRr0yfzUm1Q+ttD5gzfuy7eD8Ts7DAC/d0zRqNf4KlHKqqR/Mhvfy85nXb5WptjqKqG71aPjOmUozE0wOdwc/zESpk+q0/Jef9uTLgscBPQI8LHxdsaFjgseFjgsko2MCxwWPCxwWTgpuB5Z7lhAs9yScEbiXsLYr4zE0qFMgNVbKCeCixJY26AEzob57m1NmVxSqMtQOmdHUFQRcqQQeBBH1E7fY/s7vNqI2tqVOpU421tkH1aaZ2mbkJjqBrBmWtQp1CltVcAZyjD20I4X5xWd2y1RfYNGG6Da7nzzliywoWSdm4Hvq1One3eVES/TOwW/1jTAbhYjd+vTw6Yh6TrQqGyVDbKx1878jx6TnlZ9Hbd7PxX2XTwNOsy9zkKO6g5sl7BwLaa8R05z59xuCNKo9NrZqbsjW1F0YqbeVxAU2qzIWyDgQis8KwxWeFYbBTcAKxpWHKxpWQWTAES09lmJantfC5TbM7IfNWRrj6CVsU7y5bi7NWliaeIfNekc6qCozOPhDFuC66m15WcXKLSLqaT5NH7ad7adDBPhVf/7FcKMgvcUSxzsTwscpHXWfPZE0LtcqCttGq4IsoSmLG/wLr9SZQCIGmG2CCyllgiI0iFIjCIUlMZFPSJ5OLCjgIgI4CcVbEBHgTp4PdjE1cO+Ip0Kr0Kd81QC6i3xeZA5kDSc8CcmmUZauzjb2Iw2NorRqMtOrXpLVT8jqWC6jkbNxE63a3hnq7QavY929On3Z6hAVb3DBryq7Ex/dOCOIIIPS2t50dub0ti3YuB4iT4RYXPEgcNeM5VfNvKOzjBXgscFhmocxqOv3jQsLjALceBZa+z7ckbUrVEaoaS06YclVDMSWygWPLifaVkLN07KNyEw1FMWXZ6tekLAeFERrNlt+Y6DU+w5wF89kM+S1Ud8sGL7Y2Z+GxFWiWDGlUanmGgOU2vblIoWa/wBsu7VGnQp4ilTRH74ioVABfvATdjzOZfrMlCy9M+pHcDtWyWBgWe5YQJHBIbADcXTsg2tTw+PK1Lg10FFCBpmLBrN0vlmub3YxqOFrVLqKa0K+YHiXKgUgPcke8+dsIrB1ancMpDKejKbg/MCaX2pYipicPhmGZRY97T1AztTp1VJF9QLm14jdTuti/UbquxXJehlASS9k4oUcRSqkXFOrTcjqFYEj5CMalaJaJPAR5rImp4PqTD4haiK6EMrgMrDgVIuCPafL22qveYms4/PWqt/mqMZsOzdo1f8A47ekWStTTuww0YZagUEf0mVzsu3SrjGpiKlE90qvZ30GYiwKg6tz18+MzqF0lOT8cD9suo4xXnkzMrPO7l/7VNkmlj3qtSKpWtkN1yuVVQ5sNb3PO0pTVzysPT7zQg1KKl6icm4ycSP+EPOw9ftGlVHU/QR7C8eKIUXb2H3l19Edu9QIJtf4R5cTENouvwkgdJ5VYnjAlZWUvCCRHY2uzG5PHWQyJMK3T0P0M7m63Z5itpo74bugtNghNRit2IvZbA3sCL+og7Go8sNDL4RWXwrBQ5VwjEhWKkKxHEBrWJ9IAib52oYFqGwqWHSgWyiirNTXMlHugC7nS4BIIvb8xvaYMRA1z3rIeS2vAEiNtCkRhEuSmegQiISQACSTYAakk8ABGgSRhK5pujjijK49VYMP0klWz6D7Ktl4mlstqGJoCib1O67zUutQE/4lPiLMSLHiJlu9vZZiNm0BWqvQqJnVD3ee65r2JDAaaW9xPovA4xa1JKlMgq6h1INwQwuNRK92m4QVNk4oEcKeceRRgwP0mbXdJWfmw04JxPmuktlJ9h+88AhaotYdP15zxVmu/Qzs+R1JiOEkKqt/KfoftAqsIFkpg5HrUSvETeeyHbArbOWmT4sOxpkc8p8SH5G39Mw2lVtodR0P7dJbOzh+72lQZGYKzFGW9rhlYC/Jhe0DqalOt48ck0XbJrPng0btgVf+mNmGve0sutrNfj56ZtJhgWa/2oYl6+DCWuVxjqbDgqK+W/mbj1mX/gMvxkL5cT8pXRwar+52ssXU+xCCSQmDJ1Og6nSG70L8A9zqfsINmJ4m8cwhFybJuz8YlE3tmPU8PlNF3WzbVutUkUafjYrbO1R/CAWN+Sn6Sjbobv8A43FpSY5U1dzzyLqQPM8Pe83jZGFo06S/hkppTYBlyKFBBFwfPSI6q5Q4Xf8AQd0tG97n2/UwXevCjC4yrRptnVGABIW+oBsbDiL29pz8Li2DDQH2H2mhdrWyKC5a6qyVnqZDwC1VCZi9uouBfnfWZ/TTIubmdF/cxmix2QTFdRBVzccFnO+ZFCpSAB/wwoP8IVsxyge/1mv7CW2Fof8AZpf+Cz5ypNZrz6D3R2mlfB0jTJIREptcEWZUUEa8fWJ66GIppeR3QS+dxb8FE7cTphR51j9EEykU78JcN8t42x9VksCtOvVam9//AM2CpY+V0zX85zNhbHOJxNPD0jZqhs1S18qgXYgeQB9YxRDp1Ld4A3Wb7Xs5yB2butiK1N6lCi9UJ8RW1lNr2Fz4mtyF5wn1NzPond3YNTZmAqU0P4h1NWogAyZyRdV1JsdJ8+VqZBIYEEE3BFiDzBHKRXd1W0uyCTq6SWe7IpWMZZIZYNlhSExlEa266TfuxvDhNlUyFILVKrG/5jnK39LKB7TAcs3nsmxoTZiZzbNiHRPMsc1h75vlFdXzV9xrTv5/sXLa2OFChVqtbLTpu5v0VSf2nyK7XJJ4kkn1Op/WbB2w7/ljUwFADKMorVL6kjxGkBy/Lc+0yFhB6atxjl+Q1s03hASI0iFIjCIyUTEBHqJ4BCKJJDZtXYfvgHpnA1LBqYL0T/EhJLr6qTf0PlO32t7UI2Ye5fwvXFKpbmFz5kPTxKAZj+5btRxdGsls1OopAvYG+hUnkCCRNV3wNCvh8TQDKpTEd+Lm4c28YXzuTpFXVi5SX5kuz8NpmH2uYRVk7F0UVtLn6QS1gOCr+v6zQ2+rEXL0QynSJ4AyQmCbnYeptPPxDHn8tIhJ4AtyLFs3cPEVsMcRTUNTW/A+JgvxFFPG1j8o7dnG0qNam5uMro2boAwubDyvNf7O8K9PZlBaq5Wyscp45WYstxyJBEynfDdFsDisozGlUOak5HG51QkaXB+lorVf1Jyrf2DXUdOEbE39Tv7w72IzVQh8NVrm2mYL8BPna0pVektQ3VvZtD9oLEtdz8h6DQRirG4wUeEISk5fNnkT4YrxBE8CSTSrsvp0Oo+UMCjcRlPUcPlL4BObXcFs7Gvh6q1aTZXQ3U/qCOYI0Im67n7e/G4VauQIbshVTdQVNtOg4aTEP+nk/AQ3px+U0/ssrd3hqqNe61c1v5WUfurRDW1pw3eUaHw+/wDE254ZVe0bH/idoMl/BQUJ6H4nPzIHtKjiHzHy4AdBO3tai71HNjmqO1Rz5sxIHteTtg9n9bF02qK1MKCQLk3ZhxAsLeV4zHbVWk3hCTnK+1uPL/4VjCYTObTVt3U7jZhp5ijVTVGe18t1tm69Bp1mbtVNB2UJlZGKtm1IZTYjpxE6VXeWotNELE2u1jwGaRbX1El4LV3utt45OZtLZhTwoAB6i59ZbOyDY7DEVazAFVp92GuDZmIJH+UfWU7aDF/EL2P0PSaH2NC1LE/9ynr/AEn+/eU1bapYfQc2o0aYb2pqlTaL5O7GVEV7WBL2JJPU2IHtNZ3n3ppYCkWqMM5VjTp/mdhy8hci5nz5jMQ1Wo1Sobu7FmPVmNzEtDW8ub7GjrrFhQT5I7YQfxLBthR/Ev1+0OuFJ8h1OgjWRF/mPyH/ADNXC9DNUvqH2Zs9WbVgfYzVNhbYoYWjRpqVIprVqZqmgFco1gLctSOvimPtim5aDoNITFY5gAtzwuff+xBWVxmsDFc5RYDbPiqMxN2YlmJ4lmNyT7mcphJVVieMAwlcB0wDCMIhmEHaVCpiUQiiNUQiiSQ2SsLiinCTTthzzM5qiFUSyAyZK78N8Y9xx/5j/wALzXUeXH3EjqIekSOEJnPcXlx2Eqw1I2IItoQRfUXGuo5wqVQ3xj+ocf8AmF/BniviHlxHqJOADnjufQm7O3lxuGSslrkWdf4HHxKff6ETg9p+0VTDLTKZjUJZXPCmadjcfzeKw9TKb2U7SNDGGm1wtdcvHTOviU26kXHvO52t4i5pIOSsx/qIH+2ZcKNmpS8dzRu1G/St+e3v7GY2jwscKclUsCx1Og6nSa5iSml3IwWFo4csQFBJJsABckngAJKFOmvVj5aCdXdfaWTG0DlGXvACANfF4b9Ta9/adJ4i2ikZb5JerBVd2q+GCviENNSbAmx14204GWPYm8tOirAFs5yhTpYWa5Jls7QKWbAVAFdySmUKCSCGBzG3IAGY8NIrTL+phmXqNaqr+lt+V+P4LPUwVbHVHSgoJXxNqFUXNv1l/wBzdlVcLhBSrZMys5GU38LG4BNuNyZxOzGncVn5t3Q/yh7/AKiXmIay17nV4Rp/DaI9NXeXn9f4MQ25sPELiHqYmi1MPUZyRrT1JNgw0nDxDZmJmy9o1S2z6nm1Mf6xMbKzR0trtry19DL1lKpuwnngkbOo69QdCOs0PdnZ/cYZkB1xVWmEAOuUEBy1uAteUTZvHyHEngJaNk7wpTqpc+EMCTztztOvi5LCK6e1Qnn37wA7UR3uLFyAtKmF87sczae4+Uojuq/CLnq32nd3k2h3tao2vidiL8bEm30lecS9UdkFEvZPqTcm+7AVqhbiTI7LJLLBMJZl4sFTpXYDzgsSbsTJ+Cw7MTkVma2iqCzEnTQDU85Cr0ipIYFSNCCCCD0IOokPtgLF5eSKwgmEkMIJhKMYiyOwgyIdhBkSjDJjVhVEYohVko6Q9RCqIxRCqJZAJMIohVE2rsv3bwx2clRqdKo9UsajOiuQQxXILjQADh5yi9oO6JweKd6VJlwzFSrW8CswuUB9QYGF8ZTcCbKZRgplVUSXhLgixtI6iHomxjQhJl23bpqatNnGodDcaHRhO7vmi1nJdSGQsptzUHwaHgbfrKdsrH5BmPAcPMyTjd4nqNmZiWsBfqALC8E625qQN2fI4L1ObiKoU2RQPPiZGLk8STJbstX+Vv8ASftAvQKnURlCeVn6gws2XcbZa0sFSORQ7LmZrAMcxJFzx4WmPhZtm728FPFpekGGUKGuLBWI+EdbeXURD4hu2LHY1vhW3qPL5xwdaVzfTdwYrDsUUd6njUgC7WGqk+Y+tpY5zdt7TGFpNVY3sAFT+Jze3z/QTKqclNOPc3L4wlW1PtgpHZhiwtapTN7sl16eE6+9j+s0mZJuqWXGUn5l7H+u4P6zT/x1nqg/DTVWJ9QxP0A+cb10PxMr0/gzfhdq6O1+G/3/AHKf2o7TXu6dBWBYvncA6gKPDfpcn6TPaeF0zNoPqfSdXaAzVHq1NWdmfL6m+s5dZyx1mrRV04KJh6nUPUWuS4QOvXvoNFHAfeRy5hWWDYQuCkeOw7EjOobmNG/Y/wB9JAYSfh3sbHgdD95HxFHKSJASDw8ENlgilzYXJPADUn0HOSGEvnZPRscTURFeoq0lQGwPiLX15Dhf0gLZ7IuQ7RHqSUTsdkmwHoU6lWrSdGqZQhYWOQeXEXJ59BK322UFGMosAMzUDm045XIUnrxI9ps8qHaHuXSxtFqpLLWo03KMuuYKC+Rl5gm/mLzJrvzdvkbc6NtOyJ8/MIJhDtBMJrMzosAwgiIdhBESgdMasKog1hUnI6QVYVYNZ2d1MJ3uOwyWzBq9O46qGDNfysDLN4WQL5eDZ+y7dmpg8KTWZs1bLU7r8tIW00/iIIv6Acp297djLi8HVpNceHMpHEOniX11A0nYjXW4I116aH2mE7G57/JrqtKGzwfMaCSaFIsQBzkzeHZJwuLq0SS2R9GPFlbxKT52OvnGUhkS/wCZtB5DmZ6KLUllHl7cx48jq9Tgq8F+p5meLBrCqIQX7IeokujXsLNqOh/bpI6CFUSQM+ST+FDapr5cx95oHZ1tGklI0SctVnZrEHxaC1j5ASgYUa6S37rUS2IpmwupvfyAN7+0W1UVKtph9DZKq6LXPj/Jomca6jTj5c9Zke1Np1cTUvVcsAzZBoAoJ5AeQEvuBr5q2Iy3tUF1HUquUnyuLSk10VOAv5n7RTRVqEnnvwPfE9Q7IR29sv8A0+P3JmwsOO8QscgDAlultZZ6+1RVSuAVUlfDfmBpb1t+soy448zHPj9IzZRvlliFOqdcdq98YI+0qJB1nHdZ06uNP/B4SMzI3EW8x9o3FNITcuSAwg2EnPhCfhIb04/KRaiW4yQkZJkZhCVRnS/NdD6cj+0awio1MreR0PpKhfqiEwmjdjS64npal/vlBxOHytb5eY5TTeyDB5aFap/HVC+yL/7xLWPFTNTQfNbFr3wX+cfaW1Pwz1KuJenTwq0lAJPiaqWYtYcT4coA53M43aVvW2Dw4Si2WvVNlIsSiD4n19gPXymLbT2pVxDZq9SpUYcC7E29BwHtM+jTOxbn2Na/VKD2ruQcVlLtkvlzNlvxy3OW/taRWEkNAtNUzosA4gjDOIIyrDxGrCrBLCpORMgyzubobWXCY2jXqAstNiWC8bFStwDxIvecNIelJaysMC3h5R9G7P3hwtYnEU8UpTuwpRnCqtiWzFGsQ2tvYTs4bFLUQPTZWU8GU3B5aGfO2y6IJmrblV74WtQB8VmZBz8S2OX0Iv7zNu0qgspjtWqcpbWit9o+zb7RLcjSpsT6XX9hKdiGu1/kOgl92xtZq1AJWKsQb5yv+ILflvppKfiGRTopPqf2E0qMqCi/Bh6iSlY5LyQkWSqWEY8AY1cafyhV9AJ737HiSYyJyciUuEt8TKPe5+kIqoObH6SIsIssgDT8s6FDEAcFHvrOthNoHrb00lfQyRTq2kShkontLKm0ipupII4EcZzMVWvIYrmIveRGpJnTtbWBrGMJjyI0wwHIJoNhCtBtICJgibR34o/msw8/vGtBNKsIkmPZEbgSp89R84M4BvUdRrBvDYSqVOhIlGGimuzJ1DZ/eJa2q/pNL3Vw34PChamVAoerUv8AEuY+G/TQHSUnZ2OAIJAuOY0M7O2trB8LTHeXZ2dqg56fCGmfqE7MR8ZNTRSVTcvp79/mUjfXaRxeJeqb5fhQHki8Pc6n3lWqCWHarDWcCtGYpRSSO3OTbZGaBaGeBecw0QLQRhWgjKB0MWFSKKci0gyQ9MxRSwCR1cBicssmzdvtSZXQ2ZTcH++UUU5pPhgG2uw3ae2zWdna12NzYWFz0E49WpeeRS8Ul2F5vL5EsMkUUKhaQZYRYopdAGFWFWKKWQGQRTHgzyKSCY68aYopJCBtBtFFKsIgTQTT2KVDRAvGB7RRSrDxD08dae1dp6RRQTSGYnLxOJvIFSKKQHiAaBaKKVYxEC0EYopQOj//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 name="TextBox 13"/>
          <p:cNvSpPr txBox="1"/>
          <p:nvPr/>
        </p:nvSpPr>
        <p:spPr>
          <a:xfrm>
            <a:off x="2659131" y="3316470"/>
            <a:ext cx="4819649" cy="2277547"/>
          </a:xfrm>
          <a:prstGeom prst="bentArrow">
            <a:avLst>
              <a:gd name="adj1" fmla="val 21650"/>
              <a:gd name="adj2" fmla="val 19771"/>
              <a:gd name="adj3" fmla="val 50000"/>
              <a:gd name="adj4" fmla="val 31233"/>
            </a:avLst>
          </a:prstGeom>
          <a:solidFill>
            <a:srgbClr val="C00000"/>
          </a:solidFill>
          <a:effectLst/>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spcBef>
                <a:spcPts val="600"/>
              </a:spcBef>
            </a:pPr>
            <a:r>
              <a:rPr lang="en-GB" sz="4800" b="1" dirty="0" smtClean="0"/>
              <a:t>Change </a:t>
            </a:r>
          </a:p>
          <a:p>
            <a:pPr algn="ctr"/>
            <a:r>
              <a:rPr lang="en-GB" sz="3600" b="1" dirty="0" smtClean="0">
                <a:solidFill>
                  <a:srgbClr val="C00000"/>
                </a:solidFill>
              </a:rPr>
              <a:t>in</a:t>
            </a:r>
            <a:r>
              <a:rPr lang="en-GB" sz="4000" b="1" dirty="0" smtClean="0">
                <a:solidFill>
                  <a:srgbClr val="C00000"/>
                </a:solidFill>
              </a:rPr>
              <a:t> </a:t>
            </a:r>
          </a:p>
          <a:p>
            <a:r>
              <a:rPr lang="en-GB" sz="5400" b="1" dirty="0" smtClean="0">
                <a:solidFill>
                  <a:schemeClr val="bg1"/>
                </a:solidFill>
              </a:rPr>
              <a:t>B</a:t>
            </a:r>
            <a:r>
              <a:rPr lang="en-GB" sz="4400" b="1" dirty="0" smtClean="0">
                <a:solidFill>
                  <a:srgbClr val="C00000"/>
                </a:solidFill>
              </a:rPr>
              <a:t>usiness model</a:t>
            </a:r>
            <a:endParaRPr lang="en-GB" sz="4000" b="1" dirty="0">
              <a:solidFill>
                <a:srgbClr val="C00000"/>
              </a:solidFill>
            </a:endParaRPr>
          </a:p>
        </p:txBody>
      </p:sp>
    </p:spTree>
    <p:extLst>
      <p:ext uri="{BB962C8B-B14F-4D97-AF65-F5344CB8AC3E}">
        <p14:creationId xmlns:p14="http://schemas.microsoft.com/office/powerpoint/2010/main" val="1069777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733"/>
            <a:ext cx="8229600" cy="301556"/>
          </a:xfrm>
        </p:spPr>
        <p:txBody>
          <a:bodyPr>
            <a:normAutofit fontScale="90000"/>
          </a:bodyPr>
          <a:lstStyle/>
          <a:p>
            <a:r>
              <a:rPr lang="en-GB" dirty="0" smtClean="0"/>
              <a:t>The security vs. privacy dilemma</a:t>
            </a:r>
            <a:endParaRPr lang="en-GB" dirty="0"/>
          </a:p>
        </p:txBody>
      </p:sp>
      <p:sp>
        <p:nvSpPr>
          <p:cNvPr id="6" name="Rectangle 5"/>
          <p:cNvSpPr/>
          <p:nvPr/>
        </p:nvSpPr>
        <p:spPr>
          <a:xfrm>
            <a:off x="369651" y="736034"/>
            <a:ext cx="5707299" cy="5047536"/>
          </a:xfrm>
          <a:prstGeom prst="rect">
            <a:avLst/>
          </a:prstGeom>
        </p:spPr>
        <p:txBody>
          <a:bodyPr wrap="square">
            <a:spAutoFit/>
          </a:bodyPr>
          <a:lstStyle/>
          <a:p>
            <a:pPr lvl="0" algn="just">
              <a:spcBef>
                <a:spcPts val="600"/>
              </a:spcBef>
            </a:pPr>
            <a:r>
              <a:rPr lang="en-US" sz="2800" b="1" dirty="0" smtClean="0">
                <a:solidFill>
                  <a:schemeClr val="tx2">
                    <a:lumMod val="60000"/>
                    <a:lumOff val="40000"/>
                  </a:schemeClr>
                </a:solidFill>
              </a:rPr>
              <a:t>Encryption</a:t>
            </a:r>
          </a:p>
          <a:p>
            <a:pPr marL="285750" lvl="0" indent="-285750" algn="just">
              <a:spcBef>
                <a:spcPts val="600"/>
              </a:spcBef>
              <a:buFont typeface="Arial" panose="020B0604020202020204" pitchFamily="34" charset="0"/>
              <a:buChar char="•"/>
            </a:pPr>
            <a:r>
              <a:rPr lang="en-US" sz="2400" dirty="0" smtClean="0">
                <a:solidFill>
                  <a:schemeClr val="tx2">
                    <a:lumMod val="60000"/>
                    <a:lumOff val="40000"/>
                  </a:schemeClr>
                </a:solidFill>
              </a:rPr>
              <a:t>Comply </a:t>
            </a:r>
            <a:r>
              <a:rPr lang="en-US" sz="2400" dirty="0">
                <a:solidFill>
                  <a:schemeClr val="tx2">
                    <a:lumMod val="60000"/>
                    <a:lumOff val="40000"/>
                  </a:schemeClr>
                </a:solidFill>
              </a:rPr>
              <a:t>with one government’s law or break </a:t>
            </a:r>
            <a:r>
              <a:rPr lang="en-US" sz="2400" dirty="0" smtClean="0">
                <a:solidFill>
                  <a:schemeClr val="tx2">
                    <a:lumMod val="60000"/>
                    <a:lumOff val="40000"/>
                  </a:schemeClr>
                </a:solidFill>
              </a:rPr>
              <a:t>another’s? </a:t>
            </a:r>
          </a:p>
          <a:p>
            <a:pPr marL="285750" lvl="0" indent="-285750" algn="just">
              <a:spcBef>
                <a:spcPts val="600"/>
              </a:spcBef>
              <a:buFont typeface="Arial" panose="020B0604020202020204" pitchFamily="34" charset="0"/>
              <a:buChar char="•"/>
            </a:pPr>
            <a:r>
              <a:rPr lang="en-US" sz="2400" dirty="0" smtClean="0">
                <a:solidFill>
                  <a:schemeClr val="tx2">
                    <a:lumMod val="60000"/>
                    <a:lumOff val="40000"/>
                  </a:schemeClr>
                </a:solidFill>
              </a:rPr>
              <a:t>Break customer trust?</a:t>
            </a:r>
          </a:p>
          <a:p>
            <a:pPr marL="285750" lvl="0" indent="-285750" algn="just">
              <a:spcBef>
                <a:spcPts val="600"/>
              </a:spcBef>
              <a:buFont typeface="Arial" panose="020B0604020202020204" pitchFamily="34" charset="0"/>
              <a:buChar char="•"/>
            </a:pPr>
            <a:r>
              <a:rPr lang="en-US" sz="2400" dirty="0" smtClean="0">
                <a:solidFill>
                  <a:schemeClr val="tx2">
                    <a:lumMod val="60000"/>
                    <a:lumOff val="40000"/>
                  </a:schemeClr>
                </a:solidFill>
              </a:rPr>
              <a:t>The </a:t>
            </a:r>
            <a:r>
              <a:rPr lang="en-US" sz="2400" dirty="0">
                <a:solidFill>
                  <a:schemeClr val="tx2">
                    <a:lumMod val="60000"/>
                    <a:lumOff val="40000"/>
                  </a:schemeClr>
                </a:solidFill>
              </a:rPr>
              <a:t>broader issue of state surveillance is putting companies in the middle of national security debates between sovereign governments. </a:t>
            </a:r>
            <a:endParaRPr lang="en-US" sz="2400" dirty="0" smtClean="0">
              <a:solidFill>
                <a:schemeClr val="tx2">
                  <a:lumMod val="60000"/>
                  <a:lumOff val="40000"/>
                </a:schemeClr>
              </a:solidFill>
            </a:endParaRPr>
          </a:p>
          <a:p>
            <a:pPr marL="285750" lvl="0" indent="-285750" algn="just">
              <a:spcBef>
                <a:spcPts val="600"/>
              </a:spcBef>
              <a:buFont typeface="Arial" panose="020B0604020202020204" pitchFamily="34" charset="0"/>
              <a:buChar char="•"/>
            </a:pPr>
            <a:r>
              <a:rPr lang="en-US" sz="2400" dirty="0" smtClean="0">
                <a:solidFill>
                  <a:schemeClr val="tx2">
                    <a:lumMod val="60000"/>
                    <a:lumOff val="40000"/>
                  </a:schemeClr>
                </a:solidFill>
              </a:rPr>
              <a:t>NO Hidden </a:t>
            </a:r>
            <a:r>
              <a:rPr lang="en-US" sz="2400" dirty="0">
                <a:solidFill>
                  <a:schemeClr val="tx2">
                    <a:lumMod val="60000"/>
                    <a:lumOff val="40000"/>
                  </a:schemeClr>
                </a:solidFill>
              </a:rPr>
              <a:t>functionality (back doors) </a:t>
            </a:r>
            <a:endParaRPr lang="en-US" sz="2400" dirty="0" smtClean="0">
              <a:solidFill>
                <a:schemeClr val="tx2">
                  <a:lumMod val="60000"/>
                  <a:lumOff val="40000"/>
                </a:schemeClr>
              </a:solidFill>
            </a:endParaRPr>
          </a:p>
          <a:p>
            <a:pPr marL="285750" lvl="0" indent="-285750" algn="just">
              <a:spcBef>
                <a:spcPts val="600"/>
              </a:spcBef>
              <a:buFont typeface="Arial" panose="020B0604020202020204" pitchFamily="34" charset="0"/>
              <a:buChar char="•"/>
            </a:pPr>
            <a:r>
              <a:rPr lang="en-US" sz="2400" dirty="0" smtClean="0">
                <a:solidFill>
                  <a:schemeClr val="tx2">
                    <a:lumMod val="60000"/>
                    <a:lumOff val="40000"/>
                  </a:schemeClr>
                </a:solidFill>
              </a:rPr>
              <a:t>NO malware </a:t>
            </a:r>
            <a:r>
              <a:rPr lang="en-US" sz="2400" dirty="0">
                <a:solidFill>
                  <a:schemeClr val="tx2">
                    <a:lumMod val="60000"/>
                    <a:lumOff val="40000"/>
                  </a:schemeClr>
                </a:solidFill>
              </a:rPr>
              <a:t>whitelist </a:t>
            </a:r>
            <a:r>
              <a:rPr lang="en-US" sz="2400" dirty="0" smtClean="0">
                <a:solidFill>
                  <a:schemeClr val="tx2">
                    <a:lumMod val="60000"/>
                    <a:lumOff val="40000"/>
                  </a:schemeClr>
                </a:solidFill>
              </a:rPr>
              <a:t>in security solutions</a:t>
            </a:r>
            <a:endParaRPr lang="en-US" sz="2400" dirty="0">
              <a:solidFill>
                <a:schemeClr val="tx2">
                  <a:lumMod val="60000"/>
                  <a:lumOff val="40000"/>
                </a:schemeClr>
              </a:solidFill>
            </a:endParaRPr>
          </a:p>
          <a:p>
            <a:pPr marL="285750" lvl="0" indent="-285750" algn="just">
              <a:spcBef>
                <a:spcPts val="600"/>
              </a:spcBef>
              <a:buFont typeface="Arial" panose="020B0604020202020204" pitchFamily="34" charset="0"/>
              <a:buChar char="•"/>
            </a:pPr>
            <a:r>
              <a:rPr lang="en-US" sz="2400" dirty="0">
                <a:solidFill>
                  <a:schemeClr val="tx2">
                    <a:lumMod val="60000"/>
                    <a:lumOff val="40000"/>
                  </a:schemeClr>
                </a:solidFill>
              </a:rPr>
              <a:t>As a Certificate Authority, </a:t>
            </a:r>
            <a:r>
              <a:rPr lang="en-US" sz="2400" dirty="0" smtClean="0">
                <a:solidFill>
                  <a:schemeClr val="tx2">
                    <a:lumMod val="60000"/>
                    <a:lumOff val="40000"/>
                  </a:schemeClr>
                </a:solidFill>
              </a:rPr>
              <a:t>NO copies </a:t>
            </a:r>
            <a:r>
              <a:rPr lang="en-US" sz="2400" dirty="0">
                <a:solidFill>
                  <a:schemeClr val="tx2">
                    <a:lumMod val="60000"/>
                    <a:lumOff val="40000"/>
                  </a:schemeClr>
                </a:solidFill>
              </a:rPr>
              <a:t>of encryption keys that </a:t>
            </a:r>
            <a:r>
              <a:rPr lang="en-US" sz="2400" dirty="0" smtClean="0">
                <a:solidFill>
                  <a:schemeClr val="tx2">
                    <a:lumMod val="60000"/>
                    <a:lumOff val="40000"/>
                  </a:schemeClr>
                </a:solidFill>
              </a:rPr>
              <a:t>customers </a:t>
            </a:r>
            <a:r>
              <a:rPr lang="en-US" sz="2400" dirty="0">
                <a:solidFill>
                  <a:schemeClr val="tx2">
                    <a:lumMod val="60000"/>
                    <a:lumOff val="40000"/>
                  </a:schemeClr>
                </a:solidFill>
              </a:rPr>
              <a:t>use. </a:t>
            </a:r>
          </a:p>
        </p:txBody>
      </p:sp>
      <p:pic>
        <p:nvPicPr>
          <p:cNvPr id="4" name="Picture 2" descr="https://www.ibisc.univ-evry.fr/~thang/Teaching/ProgImp2/TD1/dominos.jpg"/>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6448425" y="895660"/>
            <a:ext cx="2507783" cy="1880838"/>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6" descr="data:image/jpeg;base64,/9j/4AAQSkZJRgABAQAAAQABAAD/2wCEAAkGBhQRERQTExITFRUWGBsWGBcYGBsYFxwZGx4WFxsYGyEcHCYeGBokHR4YHy8gJCgtLC0sGR4xNTwqNSYtLSsBCQoKDQwOGg8PGTUlHiQpMzA1NSwpLS81MSw1LzMwNTUqKSw1LCo0NDQ1MDUyLzQ0Mi4tKTUsKzYpNTU1NTMsLf/AABEIAI4BYwMBIgACEQEDEQH/xAAbAAEAAwEBAQEAAAAAAAAAAAAAAwQFBgIBB//EADsQAAICAQMDAgUDAgQFAwUAAAECAxESAAQhBSIxE0EGIzJRYRRCcTOBUmKRsSRyocHwFUOiFjRTgpL/xAAZAQEAAwEBAAAAAAAAAAAAAAAAAQIDBAX/xAAqEQEAAQIGAgAEBwAAAAAAAAAAAQIRAwQSIUFRMXFhkdHwEyJCUqGx4f/aAAwDAQACEQMRAD8A/DdNNNA0000DTTTQNNNNA0000DVrp70x5CkqwBPFEjjn2/nVXV3pMeTntzIViFq7IBI49/40Fne7tWjeivLnEC/GTtdVx5839h7a9Qb0eqO4BcVBJY1xgTXBo8VXvz99TdS2aLDIVjxxkIBrz3uKDeCMQBX4v31JtYYzMkfphuxeMCaJwu+bYY3z7Zfi9BnbLcgFu4AZqR//AF5/sNetrOAJe5RZb+4KyKK+/JHH99e+nQoS4MYYCRALJ8Fqrg++pNjtFKz3HdFhf+EBJWHPt3BefxXvWgryzYyxnNWogk3xfBPgcKPFV7asy7sBXqRaxxx8kthGt3Xd4PP4v31HLtgs0KvFVlbUA8gkUvP1NXk/mvbV6fZqFkuFaC2WorT+nCaA/Z3MTR+9e2gydrugFQMSRmWrzVDt4+1k6kWYZzU/n6TeN9wPB/8AL172SI0cYcILkPdWJKqCSCx45JA/FDUibcCXcDBSU+kY5AdwHgfj/TQVpZqEPepINnyf8FXxx4qvxfvq8+6TGUZryP8AETyVccX9Qsjj2Jv21Wl24A25MVEnkVWQ+WR5PdYN3/mr21qS9OQrNcYBC2OwqV7JGANHt5AN+/A99Bm9P3YVFuRasDGuR3gkn7igTeo2lQbgMTYof5gGqvN9wHHP41c6VtFaJM4VILKA9kEkyKtWPHF8fbnUT7Bf1Sq2IUgNXCX2ggUT2kn9v50FV9wLTuFLKxF/a0IJ88Hn/TVqbcL394+n2djZI8DnuF+3teo3gW4/lr/XdTXOQBj48171x99XdxsFqTsApb/pkYjHIeGGLeeffjQUdruKWPvQVYxJPn5nJ/w+Rz+R9tNtMgmc5UL4bI+ARdHyePH3rU+x264xH0MhzbVyW+bwBfcKC8e2P5192mxU7mRCqmiBWBxFkAkqGBHnk3xzoKM8oxi7lJBvyTXC1fHFVVfi/fV2bdLb94+k+GbzUlAfccrY/J+3Ffc7YBIT6dWT7VkKQjyTld3f+avbWluenrcnywOwmjGRiKlPNMKPbw3v2j30FDZzoI0tgKcH7/uvkfaucv7ajeUescWHKVZbgHEDhvevv76udP6arxRHFTci2TYsF8ay8X7YeeL1FJtAu4YemGuPJVC+5UHlbtfc17XoK+83AMVZqe4eODwZSTXtdr/4NZmtrqG0VYL9PE5DnzyWmDLf7gAqj+355xdA0000DTTTQNNNNA0000DTTTQNNNNA0000DTTTQNNNNA0000DTTTQNXOlwKznIsAqs/aQGOIugTdE/xqnrQ6JG5l7GVKVizOMlCAHKxi2Qr2o6C51HoqRxSMshZo5Cp5FfU6AV5BpVa/HdXtqbb9GiMqRlnBZFa/US2LYCgK7KBY4myQv5vTqvT9wkDmSRCBK2agd15yJkWx5XNX4v3uudSbLpc3rgrPEJDGhNoxCg+kqeY8WNsgsXRF+16DO6f05GLhncYyIvaPYsVJ/nxX/g172fTEYTW7AqWC819KSSWwIsjsArjk3+NfelbGZi+MkaESRq2R5yLHE+DwGHP/fUvT9rOV3GMiAAsGBFliElZsDicTgJObHBr30FV9lGZYVLuFci2egQpIAf/KDyaPir5vV+bo0QEgLzBgvqDwygenG4DEABmtiLHsAffUE0E0m4hHqRNIzhFZQAAwKryQoyA455HBq9X59huGjlH6iAqRnjQVmT04XtewYKUMYx4+mvbQZex6YsscdZhzJgbIK4hS7sBjYxGPub516j6egk3Ab1Ki9slQnuC8kivHPjnXnadOkeOJo5FJMnphVDK4ZwfJxAIpfYmrH31PFBIZdzlNGK/qsyllbvA4GBP1UfHGgqSbOOoDk1OcWsqaAKWRX08luDzQB/drVl6AhSYh5OBa96sGAR3s9oLfTVDkcnkDVKeKYjbfNjIY4oVFYt8sdxxGRAKAtz9JH7dam52G6C7j50RxFMPTZDxHISEyiGHYH54By8m9BndL6TFNGtvKGsXQtOZFjGPHJo+RfOo26Pe6EVsAQHLEhyFxyYhgKf3AYcHjVzpWw3DwR+lPCAGBCGg4+Yqgk4+MyGxv8ANaqyQTtu1QSAydoUqCihcQw7cRioXkjH2Oghk6fGDGCzi5nje6FBTHyD4um5v/T73Nx0VPmEFz25D5iG6AbI2FyH4HIo+dQNtJri+ahzndVN8iS4gzNxdHtPv4/PN3e7TcD18po/poj0nS6UdigxDDtIHsGvyb0FLZbCEiLKRwTbNTDEf1QB4OLdimz5DcDjX3a9HDbiSM5jE40HXIliF+ogK3nxxfA41Z6Xs52SFVmiUMSyoVtsR6wtuwl1tZRjz9XjnUWzhn/Uy1MgYfW7I2N2K7THkpDVziMavitBRn2aBIWzPcxVu5TQGFkVePJbg+aB4utae56GlyYmQgKSp9RDkAJDkbC2BhyvkUSLrmpu4psNvciEE4rQrFgIx3HEZEKUF81jXtWtHfbPcq0waePhKb5bqDxJ2qDEMSQX7hQOdX3aClsehh4o2t+6UKaIIALYWFq/t3+LNeRqJ+nqu4YOzhQnqDvUse0GlasW5J5A5rjVnp0G59GLCVFDSqqiu4HPi2wrHMXhf5rXgRTHdN82O0jssU+WIwoIGBTgUQMceD/roK++6YiwZq7EhhwfFM0yjirDARgn/m9q5yNb3VNtONvk8qMudkDluWnCsWx7lLLMQLNXdC9YOgaaaaBpppoGmmmgaaaaBpppoGmmmgaaaaBpppoGmmmgaaaaBpppoGtHoORmCrEZclZSgOJIINkH9tDm/HGs7Wl0LdIkjeoxVXjeMsFyrJSAasWLrxzoNLqe6nO2kL7dkV52LMWbENk5xCk9pDZDL3xryDqxshuv1Ecv6eVj6a+mmbLSqEo8EUpNHEijnXkg689Z+Jo5oJ1BctJMzKCgBWMySy8sGo2X8VwS3NVr7sviSIbtZGIWMRRoSI7L4ek/cMgScl4a/wBq3YvQZ/SGlJcpt2kyljugeHzyCeDyxsV+NSdOnlw3RXblwMmYgmoyyyobA+oBWc17Y34B186V1lEaVmZ1zlicV9lkza/yBqbpnXIkXc5PJbM7IAoOWcU8NEk9p+YDfPAPvWgg3xc7iAjavGewJHk3dWNKtAMpJ5PN21+daW9bcFNw36J7r02ksuVQRwimNd/YqtldfMJ9xqhuepxJuYJIZXKxsrlilvnal3ILU7E3xY4VRfvrR3fxHBjMUkly9P0Y0ClUr0tvFmO44f0382SMB99Bk7Q7iKGKRIzhm1MQGVmdSlYn3xVh+f7atbczPPugNuxaS81RsCluD5rkXwfvzqt0nrawLEMc6laVgO02EwjORBBxJZh2+f54mHVYDLvTZVJrwyXP94fkCva6+xrzWgi3Zkrar+mZfdAWc5k+nwvNoCabEe8hPgjW1ud1uUj3A/RSKoQKe4sEXCRbeh3/AFM3tRUH21jT9SiC7RUkc+kxdjgFIJ9M/wCL5jAqRka7Qg9uNyT4o2oTcKDZdaBEITNjFNGWFGozbqCfdQ3m9Bm9JadNvG8eyLjNbkAJDhZVYKQB5zCrZ/j31FuuozDehvRqQBY/TandgQF7mI72YH669+NWOg/EEO3ijuScvmoZB4VBMkrFTYq1WsfcnXh+vQJv1nRSUVApK1GMsMC6KQcVHsv49r4CpOZsor25BbcSOvBUOzGIGNarhSAOD+7WputxuVE4G0kUCID6icExwLNQ7+OfaqvWZL1iO4ypkUJupZq4bFGMJQjwC3a329tae7+INsRMOG7O0+goDyFApcD/ANshgCfuL++gp9MSVo4a2byWzKr5MMh80lU/wHl7I4Pp+OGuTYbvcDeysu2dpCcvSUm1KlWXkfUOACP3Xx5156b1mJUhLTSI6Ax0IwUVSZzkwJqTmQV7i388X62HW9su7ndlAgcgqvpKQQrBiuPhCwuiPpJH20FHfNIY9sDt2UclSzOcycLxs2gPDUPd78EVs7rcblWmH6ORaiPGRJRSJwzNQ7x8yQ1xWIP7TeRvepxmLbKruSjF2+Wq4kiPj6qcgqQDx2hRx4GxvPiPasZvDZISD6CgPIVnANfsKl4u73EbffkKnSupTpt4sdqXX1lCsbKs2eYAWv6hPbn9hjqKWWWTekHbOWwwMQc+oVCfUzgd5I7ixFEH+NWuj/EW2jghEgbOOVWOK0wAl9QkNf8ATxsenx3Em9Vtx1aBt07KxjieH0mcR2t4AEqlgotgULJFX+NBB1SeU7UZbYxqZKz5C9rTEIFP00XcfnCvIOsDXSdW63FJtfTR5WcuvDgXij7pwzMD3MRKv9w341zegaaaaBpppoGmmmgaaaaBpppoGmmmgaaaaBpppoGmmmgaaaaBpppoGtv4Rlx3BxZFf0pBGzMqASFTiQzdqt9rI599Ymtn4W2qPM/qR+qEhlkCd1MyKSA2BDY3yaI8aDpPiTqEL7PcKhhC/qX9JUdTfzZ2zCcMvYyrlWJUIPPAs9K66v66JA4EaQRKS0saoh+QzmOxitqCrITZuTmzjqv8TfDm1i2m5MUbK8O5ZAzepkR624jC2flsmCpyO4Or3qfpnRtm28igMETgwxMa/Ukh5Dtw3rEMReLOVZKUM6A/YBj/AA5vkRpqMAX9RAy5qp4Ep8Zc4hTZHI/3Fjoe6QR74FoAC0mWTquSGLdKgUGy49UxEBSTlgfyK/w90nbu0yyQtKE3EKA549jSmNlNHywrn8cV51N0ToUDpvMoWYq0qIbb5YSDdzAjE4k5RIDlYxy/kB43s/pb3Zlzt5MHjclXjEXJRjHa3hEnC9w85nxrc3/VAsW6+dtmT08WVmjeVpzBtELGmPqHMP3ICAyyNfjXPS9MgXe7SKTbvGrvH6kSl3f03KFVNd3qlDZCAfUoABsa3t38P7VU3F7PxD6wlSSQIrnb7OTBAzXiJJS3eLp1HkaDD6N1ZBt9vFuHuMTtJR7gqxo2KlVtwryOb45H3ri1BvcNz1ExTLkb9N1dI7+ap7WfjgX/ACBx51W6B0zb7iGBHSNJG3BUuHdXaGNGkkvN/TyNoqkBeV586lXpMMW46iH28RG3+hHaUoPmqg/pPmSVNeeCeao6CLebnFenlngLK2ViRGGPyCoOC/KXggqwvISsfq11O830Zi3oeWMlkBYGaKQBjDuKUe8oD+nQQ2rsp8KRrlJ+lRY7Bv0zqZJCkqgS2wH6c13eXZXL2grGWMckE66bcfCW0MW6IgRSEzhr10YAQbmaqeVwGuOzmcSqmqZgNBn/AAt1FU2sKzS7T0zIiqr4FlY7iNmZwWy4QOcqAx4vnVWd4F6qjSSqVwRmyYSVKIwFSR4+1yHClnHF3451Z+Evh/bbjbxCXZuWZkHqiUguX3McOIGWIAVmXkA2LB1V/wDpeJuqRw4oIJI0nARmCspjD0nqN6i5sCArHKm0Ffcb5ctvUkLCPfTEMQFtA22ZWc1eLc0WHsfYUNzqW8jI3eUwv0u8CaJzZjBWIFlb1VzsDDlC12K1h7jo8Ifbqdu1/rZoJQrs4dI22/aoBJFByLHm/J9tjffC+3x3DLDEvyjIn/3C4qIxKGAMklSfVYYlWx4xs6Cr0HqBWLalW2wVSyhGlRXaU/q+77xHFkBLcH5VH7fekTxf+pbm5xWQAlaSO8M1DkM6lJAFuxRzCkc3qLonStsY9sX2ryjFnmkAm83vAqkBlDJUcbApXKSAsPb30r4ZifqO4gaKJgjIip89Y7d0jB4dpF+oclmCk82BoM7qc4EOx7oSQ5YVIjEJUJUMEUemOCCGFlxI3vrpeqb6Nn3RaZbMJLATxPQK7rGNSysJFLej2ryrSqRWPHMb/pMSw7NxAwLyFZKEtsoWBx9QFswYuMBQR0HJ510nUPhXbZbgpBEq+k7Rg/qFxCrvHJNyufUHoMee1gtUpbgKvw9JB+k22csSBdyjEOyFb9bwyXnlgcjIaTABfIvVWeYL1JzFIjSPBQZ5Y+yUxqDlJ/TkkFG2FZEnweNWPh34Phn222b0g7POnqHJ1dojP6BIthGEPC416mQJ+mtUtx0WGPfOGhV4zthPFGnrGNy0alT9XrIhYsQHII7cq0H34i3SHYYh9u3zRiI2F5CTemRgn1KpUw8nyPT81xxWu0+IehQxbIusDxyLItsxYnvk3yNG3OBxEMYBUXYeyfbi9A0000DTTTQNNNNA0000DTTTQNNNNA0000DTTTQNNNNA0000DTTTQNXOkzMkgdJHiZAWDoSrigfpIIIPt51T1o9C2LzS4oUFKzMZDSBFBLFvxX251FV7bNMKaIria/F028SQQspmkZRIWK5HDIlkLVdZkCyfsRqbaiRZlZZ51kKDvDEMVIVKBDXQHFfZdT9W+G91DBJJKIwBKyuoI9Sw8keRoVh6iSKOfI+1an2PwnO8yqsm19Qxq7KzfQG9JY8u00zF4wKvluaF6x04lvL0PxclriYo227+N+fX35xdjkMgJnTvQHEnmm4bgjlTyNSbR5As4E8ih7VwGIElB37+RkOD5vk6sdG6DuJi/piMFZY42DuqkOzEL5PC5Dk+PbyRr30/oW4ddyVEfyiwcMaYsqSuwj+7CNJW/gfetWmK97Syoryv5dVPd/Pxtz66VdzupZZIs9zK5sBXdmJXkDJbNgccePGrO5nlZZUfdTnM+q6MzEMcUYNIMqL81Zs9uvk/Q523EMVQmSRxEoVlKhxguD+wK2t+3PvrTm+EN2YpWB27KoLdrgFoxFBLlGCBaek8R9j7VfGomMTbdpTiZONV6b77efFve2/tz0UReNBm9ByAp+hbFsw544Ck8f7an208iyzMJ5lbnNlYh2tqORyF35NnnUu06FM0MUsTxnKUQhUY+qJJMsQwriwp9/cXV6mg6JK826VpNuvpf1Wdjh9YTigT9VDxqZivtnTiZa0Xp3/z32obiZ3EGU0jAdiZEnBQRwlntUEngV41oz7jcMs97vcnMD1MpCRIAprOnOYoULutV5ujzf8ADUYSJWwQqVID1FavXAbF4iftfPII1rbj4X3QXcEPtWEQpgr88RyuwQMBZEayMfx4vjVZjE4n7u1w8TJRM66eu/2789sbZSu0SINzKqq4cR22CtkFDAXQbm7A1HufUk3NvLI0hIYyOxL8AGybJJAHBv2GtfpHwrvJtvFJD6JDMMVzUSf1Vjsg/t9Qr/v41Qbpk53iwoyNIcAnpkmMqyqy0a+nE2b/ADfOptiXndE15PRRGneLX87xzz9PpTa+weq/9VvN9rdluOfqPbZ89o+2r25mmb1idzuG9QDO3v1AoBXPv71HFXdf20k6FuLh5iPq7h4kOasPVBiVsv8ACLZfqF1ZqquzvuhTIJrl2tItcOFsgdyR5AW4Xyvk2Ks1pMYnElOJk99VPr5e+1HZbmRVhUbqZArGRFViFRu8ZL3AK/HJ4+rXnavKJ5Cs0yubDOG+Y2f1BiH7r9+edaHSfhncyxwlPQCyEkZEZYj1+5xV4kxzAe9r/wAuq+z6VK25lVZNva/VIzhYrsY0zAAHKgLoD3rnSYxN7SU15O1Gqnnfz4t779KO7kdkhDzSMq2qBmJCDtJw5OIs+1eNX91POzTE7ncMXQK5L2ZFF0GOfcgx8Hx9uNQbjpMoTbtcOMjYLiVNPURp64yxeM/355sa0t/8PzxtOrS7T5a01OFGVSExpkB8wqJDXvfFkgaTGJxJRiZO86qev6357Zm0aX0Y1E8yp6oYIGOCvdZgZfWODdf30/VTDdNKdxOJQCxlzPrfSOMsrJrjz4GrfTOi7l4YWjMXzZFSNSwEhtyqkj/8fqAj+R9teE6NK+6MYaAlI88i3yRFgGDAkWBRWuLs8++lsS87k15PRRamb7X+W/Klu3cwBTPI6K2QQk4AsXGQBPDHGzx76y9dD1boW5i2/qSiPH1MWAIzBynVSwH7SyTAf8p9q1z2r0av1OTMVYU1R+FFot/Pzk0001dzmmmmgaaaaBpppoGmmmgaaaaBpppoGmmmgaaaaBpppoGmmmga1/hfc4z16UswkR4ikRqQh1IOPa1keaII41ka1vhrdKkrB5BGHikjzIYgFlIBOALVfFgHQbfW/iSSXaThttOizblnLsxaJTnJL6a2l525u2rtugSTq107re5G8hnO13joIUSKNbBKxiNjRMZVoyy5EYmsgRRAOofiH4min224USBmknYouDqwj9Wea2slKPqcV3WSDwLP3p3xNCN6rlo0iEMKO5WU5mP0HN0bVwyUCq4nAWKJbQZXRerFWlb9O8heaF+2+0rJnj4PLcqP++rXR+tFE3lbWZ7LuCjEJFnHPAfVAU9oWU/4eVrwTqPoXX1jaYmZow08MigA/tkLM3ANEKT/ALc+NTdI63EibvKUDJpGQFGJkzh3UIAoUDcik5UKs+1EIOodRX9VtXh224iEfp4RZUxAKm42EYOTtk2VHlvxWtfqnWmKbpv/AE/cLIV/TmRvCIItvHjIBEBmBHlxiAZfFAay931ZI93tpI9yJVjdJGkZZCfUJRpHZWCkixQVT4Qc2b1rbr4mhWOf090f6XopEqvix9DawGRSyXj2ODmQcVXiydBi9M6nPtoYHWBygkkcM6N6Ls6ekMSoU2FDeG8+Ko3c23Unk3W+x2e4vcXccIb1I7cPzaMeaxPAuzVao9E65HBHCrgvUzTMF+oFExi+oYmmZm8n3B/M56nAZuoVIAk1+kZBJR+Yr8+mMhxZAP4v30Ee96j27FV224UR9y5uxzLGMkQ9gKpmGYfUcpD5oa6fffFcqx7tW2O+CtGqXKTwpjmiBnJj7hb5r45jTnjXMbnqcYXZAbgOYn9RmCPa2IKzzbuZcMKQ44xpXJOuik+JdoI90oljt0/Ykqh3aDcRkxjEAdzopzAFFyOaOgyugdY/T7aJl2Ern1Uzl59KRUmSYIOw95KhLuqvgk6b74odepif9M4dVWJkly9d7QRs744kSsDVgULHB95fhj4ki28EWW6kvNFaIKTgo3EcrOOzEgqp9ycj4rVdutbWPqUcy8xrGqkoDgsgjCXGJBmY04rLuOPvoKm46oxeI/pXUjdzTALktlzt/kpwWDIV/J7xx9+h6h8UTKN0P0m+T5KoC7NkqlBFnP8ALF+Ayniio86wZutx5QYzPjFvJZVDAtjGTAyN7eSHJUH29r51d313aVuAHjJ9PjBJUV5GjCkpWNLkO4PQILVfuFPo/UD6e2P6TeSOGaNZY3Ydp9dmWCkNPclkcjs9sjq1034llj6nuZv0m5LsczCpYSrgyuBJ2ElSBi/AsMfGq3SOtxrHt73KRsgMfp+k7KATujlJ5DD5oAxs07Wpx5+9J6xtU324YsEgZlZSBILVXViEwp0YiynijjdaCj1PqheHZr6G4GBZgzyMwdm9MN6XaMVLqX8scnr256Xf/FM6tuP+C3yfIIGbNmAw3Kl5fljJAZiV8UYU5+3NdQ6nH6O0VZgzI5kakktbWEANm3cVwwAQ44ovua1ub34g2hbcH1I2LRs1okyB5GTdKMKxIPfCGypSPU8+4Q9D+LWi2cCnZyyqu4RsjfotIJBLYpL/AFBFR+SMfY6r7zrDTdRcttd1bRehJGpI3L0gDPJ2UWNZEYgV/F6sdB6/tU2+3EkhV45kalVi6gTeof2lDEFJPu+ZPtqlP1OD9a5imSNH24haTGUxK3pqpEfHqhAQApYE8c2Degj6z1nPZCMbSWJTJQcsxiCxvuXWNLX6h6zKbY/QDQLHXK667rvW4pNmUWYu5de0oyvSSb182P0dwmQ9puyw4rnkdA0000DTTTQNNNNA0000DTTTQNNNNA0000DTTTQNNNNA0000DTTTQNbHwtHc5AVXf05PTDBWGeJxoN2sfsDrH1f6Nt0d29QEqqO+INWVBIBIHAv30HT/ABAkP6SfCONQu4ZYyvpkH5kxtWBz4jwXEgClUjzqx02aM7yOIRoVEMdgxwAIT6LORdZgpkCSchk55rWN1bokEcMxQkvFKVsnmvUkQArQ4xVTl9yw/Am2vSdt68cTAcxo39Q2WcxghuKUgFmAHB7Rzeg8dACZS/LhYCeHHMA9pkIoX+0jz7cc6m6NAhTe3HEQDJkTj2r6W4wxy5UeqI6K+4Ue+s3pfTImMgcSNjLGoKkDtZyh8jz45/6fb30/pMTrPkHtS6p+MY5pbNWGNooq/BP86C3vNv6W72olhj+pGZVCrGQxQ+lZOLBQQCzHyWs0L1s76NVj3JaLblAnczIgk9cw7YUceEOZchVP1ep9tcq+xhE8CMHRGZcwTbemxFMaHaxWzXPBH31pz9F24WX5cgIj9VWVwUHyoJMAT9YDOf8A9SvPOgi6TNEYIEn9ML6zNkUUdkak4FlUuQ7sFN3VD7aswR47jfhBGzLeGMaOOJB9IcY8DgmvANXrN6V0yOaOIBSJDKVJDEkoqs7nH2IGIH3IOvS9NjSXdB4zUP0qzlf3hRZq+QeP5GgsbuLFdiWjiDFrP9MBk+SV8HlSL5bnIyD2odLutlGY93lHGCEBNxwXGTDOyqSiLj3BCCvJJQGwTri32UVbZgrDNisgsk0PTv2FMbY0L7SnvetmX4c25SZlUilyjqQmx6csnhkFm05BqgGIPjQWPhuNTtovVi2pjaRFVmAyLGdAQxIvhM+ORj51Wn2cS9TUSFAhVHKsoTvwGKSKi4q5fEsBxyb99VeidGgmiTNJg5K2wIpspUipQfIpvP3Gox8Pht4sQBEbKJLUlwUxyYoaBYEggEj30E04UNB2wNjvJlJAVQ6qduQGugV5NX7X451s9Q2iVubVFIjtwUgtLQMqHFFCnKwGUA2Vu/fmpumxK0QKSLe4kikBN9qGLgcWCAx+/wD21e3PQYakKqPoLJ8xqACh8hcdk1dqa8GjoLXRI/lbZl28TL3DuEXqPIf1PCk3l2+nauOCsZAOQv10vaIeobhOw0aspCVC5KrkriIyFF5UBwGIr2yen9P25WEurmwzSMCcR/XAU0LX6EIIu7b7ce9n0ONt1LGyilIVVEjAWxCimwJ9+LXyReg9dRiCw7MmOMEsT/7YySoivIPI82W/cXHFEDoeo7RMtzaIpERZl9PbnAY7gqvagAsrHTDuBePk8XyG42MQjgYBu5ir8k8D0zf0iibYgD9uPvetbc/D8Fy4qMcCU+Y/hRMxbmMnIembUiiAaNkaC70Lp8TbXbsfSA/UJZcJTfNxwZqzzxNlfowAPnVabaBd+6pGsjtDaoUjBWQxr9aEenn5JVboniyNVOl/DscsMLUxZpFD4t3emZPTJC1WHgZXeViq1Xm6XFHuGDr8v0vVQBiQ5KggK2NlSbokewGgv9dgQbKxHCPmAK0ePLZ7v1Ap+plxEPB8AIffXI63+p9JiTb5qJA4YXlwaZtwuJFUCojX38lvtxgaBpppoGmmmgaaaaBpppoGmmmgaaaaBpppoGmmmgaaaaBpppoGmmmga0OiBvVySQxlVZi4FkAA3QsXY4r86z9XOlMwk7UV7VgQxpcaN2bGPHvY0Gr1TYzJA+c7OqytaclcsnQtZPLFlJqvDX7nU2y6fKJlK7iVJDGpLhD9J9NFCnLvAsAnisT9tUd9NN6T5xooaQs5HDXk/FZUFDZC69qvjXvamb11kCRM+K0pcUKCBSe+1J7fJ5Jr3rQRdM2zkuBOIyJI1Pk2cjTcecTzqXYQSlNxjOVByDAeJCFkkN88DFX55+qvBOq/TnmtyiBrdLvjuDZAeR5Pn/tr3s55QJ6jQ3kWJ8qSsgbHuGRxL8c+L9tBLN6ss8H/ABBZmYKsnIKkFRkD5Ivwf8vtq5uYJWSZW3jcj1SjAgsuETgtycTRVa8Wn41m7ySR5oz6MYa1VUFlTjiApBY17WOPOrs8+4ZJflR0RWQNkJhFwtuclwCGzZ5P3Ogpbfp5lijxkJ+ZgEK0qlgWLA3yAApPA8jU+1jcS7g+u4K3mypkz91Hix78nnVXbPKqRslABiAQwZizjGitmrAI8D/bUyzSNJuCUjOf9QMwVR3AijkPDV76D7uFkYbUncOwPahOQwrAWtmyBwt/eMjwBrV3O23BXcn9VKeBnktZAI55IYhVxBUfctXvrFndyIB6Ua89tc5MRH9VsaJGBrjzfvrQk30+MtRQ0BXa+WAwkU41IcjiXJu68+2g8dMgkkhRU3mGLhvT5AU5hQ1g+bIYDVfcbaV95iZGMlqc2GLLShuRfaVHt7Y6l6dPuFij9OJCAwIb9xqQMARl9Odc19udQyb+b9SpUKGCqiqtMuNAAWScgR5N+50Hw7driAn+qdwKsFHuMF/5PaeP8I5+2hvNvOfXvcTNajLsPdQBAOJOK0QAfHNGtZsskpKWinKZ2XxTOxjDA81VgfbydWp95LUvy4QMMe1wcRjiwXvORx8g2R+NBJ02KXCBRumSyzqlfSB6oscgHlWBHgZ/k6j2UE36mbGaVX5DPgTISTzaqSfPNi6qxfGodi0npxgQQsCTyxosB6n1d4xH193H0jnjX3ab2X9RI6pEzEg1kMAQQVxIaiQQKFm/HOg87xJSm3ymci8EBDDCsLxvkgWFv7pXgDWlvNtPlPe5ma0pjgTkAH47SaSgwy+7EGrOsfcO5SEelGoviv3MQgtrJokYmuPN++r8+8muQelAKQrQcEJxKGrvNtTycG/44Gg+bGCb0Igs7opmUAchVbKgcr4YHux+xB18CzDduxnkV0TJpCtOFCjtK3wQCFK3Qr8a89P6jOkUYREPeoUk9x78wuOX05/uq/a9RPuJH3HMUTYoFCFuwIFFHLLnjm8vf+2g99RglG2BbcF0D5Ycle5pgHBvkko5/GV+51h61+oTymGnjjUZ8sOGvKUgEZcLZkA4F1XNayNA0000DTTTQNNNNA0000DTTTQNNNNA0000DTTTQNNNNA0000DTTTQNWunzBXOWVMrKcaJ5FcA+f41V1c6UCXIU0cWo/bg/6aC1vOqh43FP3yE81QGTPV1ZPd4/v769QdT+crkPiEVQAq2ccTzY7hY83Y4+1al6lfpSE1XqECv+dz49j55vX3aSM04UeyLfcf8AIbH29hX86ChtN8FLEhjkytx+GyOpNr1BVEvD8litVXcrp3fb6r/tXvevuwc29Gu9D/8ALUmyBxmo8Atf57JdBXl3SCSNo/UAXE1QDcUSR5BJNmyPtq1uOpJUhCyZV6YsALWMaWQDSntJoD3A9teJkZZ4hYY5LyfFnE/2HgcfbVucMqyHLtC0R55whF37+dBmbTfGNUpbpmY2KFkYiiOeOT+DqUbxTJOcWAkugAGI7g3IP/gvjXja7jFEDWVzLff6RxwSB5Oplv1NwFJvnm6/cPtoIJN0tQhRJ2G+cR5xsLQ55B5P3A9taMvW1qQYyHJQLYCz2utsb7eWHjyFr31VmhcCCyCbsGyfaMj+OKFD7a0JAcZQT+2z3MR9Eh4s8j8H+fbQZ2w6ikaL2uWyGXstBw/BvzxVaP1QDcCQITQCmxixNYlqBpT9gOBxqx0vIRp3dpZQBXgmRf8AX31DJiu5Um+Qv+amKgDkmyBxzoK77xbWlYVK70PsfToC75FH/pq5P1dT6nbIe0AFgOTiFybziboir8agJJMdG6mfG/5jOrs6mpLvhbNM3ut1yeR+D99BS2u+UCO/VyW1ta4Hee37nu8Hxzzzx7g6oonkcq2LG8aBPBBpgeKIu/tfvqTZI+EZBAAuhz5+dyfsfI4/Gm0T/iJACeCOcjdZAGjd6ClPu1KRAB+0ljeI5ON40OeQTZ+4Htq/P1lSX7ZDa0CwWyakALfaiy0R/gH34r7mJgkNkcmxyT5EZHnxQof21e3Cm5LPOJJpm+03A58cCx45Ogq7Lq6JGgZGJVw32FhsrBu7rjHx76il3ytMTThSmDUq5HgAnHwPHgHjVrp8dxx8kd6kfznVV4/OXn21CyH1yFNMYx5J4tR4Pk8e+gh3e/VosQHBJHnlQFMrDnyT3/8AT88ZmtnqCkQ8mxkB9uQ09mvAvWNoGmmmgaaaaBpppoGmmmgaaaaBpppo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8" descr="data:image/jpeg;base64,/9j/4AAQSkZJRgABAQAAAQABAAD/2wCEAAkGBhQRERQTExITFRUWGBsWGBcYGBsYFxwZGx4WFxsYGyEcHCYeGBokHR4YHy8gJCgtLC0sGR4xNTwqNSYtLSsBCQoKDQwOGg8PGTUlHiQpMzA1NSwpLS81MSw1LzMwNTUqKSw1LCo0NDQ1MDUyLzQ0Mi4tKTUsKzYpNTU1NTMsLf/AABEIAI4BYwMBIgACEQEDEQH/xAAbAAEAAwEBAQEAAAAAAAAAAAAAAwQFBgIBB//EADsQAAICAQMDAgUDAgQFAwUAAAECAxESAAQhBSIxE0EGIzJRYRRCcTOBUmKRsSRyocHwFUOiFjRTgpL/xAAZAQEAAwEBAAAAAAAAAAAAAAAAAQIDBAX/xAAqEQEAAQIGAgAEBwAAAAAAAAAAAQIRAwQSIUFRMXFhkdHwEyJCUqGx4f/aAAwDAQACEQMRAD8A/DdNNNA0000DTTTQNNNNA0000DVrp70x5CkqwBPFEjjn2/nVXV3pMeTntzIViFq7IBI49/40Fne7tWjeivLnEC/GTtdVx5839h7a9Qb0eqO4BcVBJY1xgTXBo8VXvz99TdS2aLDIVjxxkIBrz3uKDeCMQBX4v31JtYYzMkfphuxeMCaJwu+bYY3z7Zfi9BnbLcgFu4AZqR//AF5/sNetrOAJe5RZb+4KyKK+/JHH99e+nQoS4MYYCRALJ8Fqrg++pNjtFKz3HdFhf+EBJWHPt3BefxXvWgryzYyxnNWogk3xfBPgcKPFV7asy7sBXqRaxxx8kthGt3Xd4PP4v31HLtgs0KvFVlbUA8gkUvP1NXk/mvbV6fZqFkuFaC2WorT+nCaA/Z3MTR+9e2gydrugFQMSRmWrzVDt4+1k6kWYZzU/n6TeN9wPB/8AL172SI0cYcILkPdWJKqCSCx45JA/FDUibcCXcDBSU+kY5AdwHgfj/TQVpZqEPepINnyf8FXxx4qvxfvq8+6TGUZryP8AETyVccX9Qsjj2Jv21Wl24A25MVEnkVWQ+WR5PdYN3/mr21qS9OQrNcYBC2OwqV7JGANHt5AN+/A99Bm9P3YVFuRasDGuR3gkn7igTeo2lQbgMTYof5gGqvN9wHHP41c6VtFaJM4VILKA9kEkyKtWPHF8fbnUT7Bf1Sq2IUgNXCX2ggUT2kn9v50FV9wLTuFLKxF/a0IJ88Hn/TVqbcL394+n2djZI8DnuF+3teo3gW4/lr/XdTXOQBj48171x99XdxsFqTsApb/pkYjHIeGGLeeffjQUdruKWPvQVYxJPn5nJ/w+Rz+R9tNtMgmc5UL4bI+ARdHyePH3rU+x264xH0MhzbVyW+bwBfcKC8e2P5192mxU7mRCqmiBWBxFkAkqGBHnk3xzoKM8oxi7lJBvyTXC1fHFVVfi/fV2bdLb94+k+GbzUlAfccrY/J+3Ffc7YBIT6dWT7VkKQjyTld3f+avbWluenrcnywOwmjGRiKlPNMKPbw3v2j30FDZzoI0tgKcH7/uvkfaucv7ajeUescWHKVZbgHEDhvevv76udP6arxRHFTci2TYsF8ay8X7YeeL1FJtAu4YemGuPJVC+5UHlbtfc17XoK+83AMVZqe4eODwZSTXtdr/4NZmtrqG0VYL9PE5DnzyWmDLf7gAqj+355xdA0000DTTTQNNNNA0000DTTTQNNNNA0000DTTTQNNNNA0000DTTTQNXOlwKznIsAqs/aQGOIugTdE/xqnrQ6JG5l7GVKVizOMlCAHKxi2Qr2o6C51HoqRxSMshZo5Cp5FfU6AV5BpVa/HdXtqbb9GiMqRlnBZFa/US2LYCgK7KBY4myQv5vTqvT9wkDmSRCBK2agd15yJkWx5XNX4v3uudSbLpc3rgrPEJDGhNoxCg+kqeY8WNsgsXRF+16DO6f05GLhncYyIvaPYsVJ/nxX/g172fTEYTW7AqWC819KSSWwIsjsArjk3+NfelbGZi+MkaESRq2R5yLHE+DwGHP/fUvT9rOV3GMiAAsGBFliElZsDicTgJObHBr30FV9lGZYVLuFci2egQpIAf/KDyaPir5vV+bo0QEgLzBgvqDwygenG4DEABmtiLHsAffUE0E0m4hHqRNIzhFZQAAwKryQoyA455HBq9X59huGjlH6iAqRnjQVmT04XtewYKUMYx4+mvbQZex6YsscdZhzJgbIK4hS7sBjYxGPub516j6egk3Ab1Ki9slQnuC8kivHPjnXnadOkeOJo5FJMnphVDK4ZwfJxAIpfYmrH31PFBIZdzlNGK/qsyllbvA4GBP1UfHGgqSbOOoDk1OcWsqaAKWRX08luDzQB/drVl6AhSYh5OBa96sGAR3s9oLfTVDkcnkDVKeKYjbfNjIY4oVFYt8sdxxGRAKAtz9JH7dam52G6C7j50RxFMPTZDxHISEyiGHYH54By8m9BndL6TFNGtvKGsXQtOZFjGPHJo+RfOo26Pe6EVsAQHLEhyFxyYhgKf3AYcHjVzpWw3DwR+lPCAGBCGg4+Yqgk4+MyGxv8ANaqyQTtu1QSAydoUqCihcQw7cRioXkjH2Oghk6fGDGCzi5nje6FBTHyD4um5v/T73Nx0VPmEFz25D5iG6AbI2FyH4HIo+dQNtJri+ahzndVN8iS4gzNxdHtPv4/PN3e7TcD18po/poj0nS6UdigxDDtIHsGvyb0FLZbCEiLKRwTbNTDEf1QB4OLdimz5DcDjX3a9HDbiSM5jE40HXIliF+ogK3nxxfA41Z6Xs52SFVmiUMSyoVtsR6wtuwl1tZRjz9XjnUWzhn/Uy1MgYfW7I2N2K7THkpDVziMavitBRn2aBIWzPcxVu5TQGFkVePJbg+aB4utae56GlyYmQgKSp9RDkAJDkbC2BhyvkUSLrmpu4psNvciEE4rQrFgIx3HEZEKUF81jXtWtHfbPcq0waePhKb5bqDxJ2qDEMSQX7hQOdX3aClsehh4o2t+6UKaIIALYWFq/t3+LNeRqJ+nqu4YOzhQnqDvUse0GlasW5J5A5rjVnp0G59GLCVFDSqqiu4HPi2wrHMXhf5rXgRTHdN82O0jssU+WIwoIGBTgUQMceD/roK++6YiwZq7EhhwfFM0yjirDARgn/m9q5yNb3VNtONvk8qMudkDluWnCsWx7lLLMQLNXdC9YOgaaaaBpppoGmmmgaaaaBpppoGmmmgaaaaBpppoGmmmgaaaaBpppoGtHoORmCrEZclZSgOJIINkH9tDm/HGs7Wl0LdIkjeoxVXjeMsFyrJSAasWLrxzoNLqe6nO2kL7dkV52LMWbENk5xCk9pDZDL3xryDqxshuv1Ecv6eVj6a+mmbLSqEo8EUpNHEijnXkg689Z+Jo5oJ1BctJMzKCgBWMySy8sGo2X8VwS3NVr7sviSIbtZGIWMRRoSI7L4ek/cMgScl4a/wBq3YvQZ/SGlJcpt2kyljugeHzyCeDyxsV+NSdOnlw3RXblwMmYgmoyyyobA+oBWc17Y34B186V1lEaVmZ1zlicV9lkza/yBqbpnXIkXc5PJbM7IAoOWcU8NEk9p+YDfPAPvWgg3xc7iAjavGewJHk3dWNKtAMpJ5PN21+daW9bcFNw36J7r02ksuVQRwimNd/YqtldfMJ9xqhuepxJuYJIZXKxsrlilvnal3ILU7E3xY4VRfvrR3fxHBjMUkly9P0Y0ClUr0tvFmO44f0382SMB99Bk7Q7iKGKRIzhm1MQGVmdSlYn3xVh+f7atbczPPugNuxaS81RsCluD5rkXwfvzqt0nrawLEMc6laVgO02EwjORBBxJZh2+f54mHVYDLvTZVJrwyXP94fkCva6+xrzWgi3Zkrar+mZfdAWc5k+nwvNoCabEe8hPgjW1ud1uUj3A/RSKoQKe4sEXCRbeh3/AFM3tRUH21jT9SiC7RUkc+kxdjgFIJ9M/wCL5jAqRka7Qg9uNyT4o2oTcKDZdaBEITNjFNGWFGozbqCfdQ3m9Bm9JadNvG8eyLjNbkAJDhZVYKQB5zCrZ/j31FuuozDehvRqQBY/TandgQF7mI72YH669+NWOg/EEO3ijuScvmoZB4VBMkrFTYq1WsfcnXh+vQJv1nRSUVApK1GMsMC6KQcVHsv49r4CpOZsor25BbcSOvBUOzGIGNarhSAOD+7WputxuVE4G0kUCID6icExwLNQ7+OfaqvWZL1iO4ypkUJupZq4bFGMJQjwC3a329tae7+INsRMOG7O0+goDyFApcD/ANshgCfuL++gp9MSVo4a2byWzKr5MMh80lU/wHl7I4Pp+OGuTYbvcDeysu2dpCcvSUm1KlWXkfUOACP3Xx5156b1mJUhLTSI6Ax0IwUVSZzkwJqTmQV7i388X62HW9su7ndlAgcgqvpKQQrBiuPhCwuiPpJH20FHfNIY9sDt2UclSzOcycLxs2gPDUPd78EVs7rcblWmH6ORaiPGRJRSJwzNQ7x8yQ1xWIP7TeRvepxmLbKruSjF2+Wq4kiPj6qcgqQDx2hRx4GxvPiPasZvDZISD6CgPIVnANfsKl4u73EbffkKnSupTpt4sdqXX1lCsbKs2eYAWv6hPbn9hjqKWWWTekHbOWwwMQc+oVCfUzgd5I7ixFEH+NWuj/EW2jghEgbOOVWOK0wAl9QkNf8ATxsenx3Em9Vtx1aBt07KxjieH0mcR2t4AEqlgotgULJFX+NBB1SeU7UZbYxqZKz5C9rTEIFP00XcfnCvIOsDXSdW63FJtfTR5WcuvDgXij7pwzMD3MRKv9w341zegaaaaBpppoGmmmgaaaaBpppoGmmmgaaaaBpppoGmmmgaaaaBpppoGtv4Rlx3BxZFf0pBGzMqASFTiQzdqt9rI599Ymtn4W2qPM/qR+qEhlkCd1MyKSA2BDY3yaI8aDpPiTqEL7PcKhhC/qX9JUdTfzZ2zCcMvYyrlWJUIPPAs9K66v66JA4EaQRKS0saoh+QzmOxitqCrITZuTmzjqv8TfDm1i2m5MUbK8O5ZAzepkR624jC2flsmCpyO4Or3qfpnRtm28igMETgwxMa/Ukh5Dtw3rEMReLOVZKUM6A/YBj/AA5vkRpqMAX9RAy5qp4Ep8Zc4hTZHI/3Fjoe6QR74FoAC0mWTquSGLdKgUGy49UxEBSTlgfyK/w90nbu0yyQtKE3EKA549jSmNlNHywrn8cV51N0ToUDpvMoWYq0qIbb5YSDdzAjE4k5RIDlYxy/kB43s/pb3Zlzt5MHjclXjEXJRjHa3hEnC9w85nxrc3/VAsW6+dtmT08WVmjeVpzBtELGmPqHMP3ICAyyNfjXPS9MgXe7SKTbvGrvH6kSl3f03KFVNd3qlDZCAfUoABsa3t38P7VU3F7PxD6wlSSQIrnb7OTBAzXiJJS3eLp1HkaDD6N1ZBt9vFuHuMTtJR7gqxo2KlVtwryOb45H3ri1BvcNz1ExTLkb9N1dI7+ap7WfjgX/ACBx51W6B0zb7iGBHSNJG3BUuHdXaGNGkkvN/TyNoqkBeV586lXpMMW46iH28RG3+hHaUoPmqg/pPmSVNeeCeao6CLebnFenlngLK2ViRGGPyCoOC/KXggqwvISsfq11O830Zi3oeWMlkBYGaKQBjDuKUe8oD+nQQ2rsp8KRrlJ+lRY7Bv0zqZJCkqgS2wH6c13eXZXL2grGWMckE66bcfCW0MW6IgRSEzhr10YAQbmaqeVwGuOzmcSqmqZgNBn/AAt1FU2sKzS7T0zIiqr4FlY7iNmZwWy4QOcqAx4vnVWd4F6qjSSqVwRmyYSVKIwFSR4+1yHClnHF3451Z+Evh/bbjbxCXZuWZkHqiUguX3McOIGWIAVmXkA2LB1V/wDpeJuqRw4oIJI0nARmCspjD0nqN6i5sCArHKm0Ffcb5ctvUkLCPfTEMQFtA22ZWc1eLc0WHsfYUNzqW8jI3eUwv0u8CaJzZjBWIFlb1VzsDDlC12K1h7jo8Ifbqdu1/rZoJQrs4dI22/aoBJFByLHm/J9tjffC+3x3DLDEvyjIn/3C4qIxKGAMklSfVYYlWx4xs6Cr0HqBWLalW2wVSyhGlRXaU/q+77xHFkBLcH5VH7fekTxf+pbm5xWQAlaSO8M1DkM6lJAFuxRzCkc3qLonStsY9sX2ryjFnmkAm83vAqkBlDJUcbApXKSAsPb30r4ZifqO4gaKJgjIip89Y7d0jB4dpF+oclmCk82BoM7qc4EOx7oSQ5YVIjEJUJUMEUemOCCGFlxI3vrpeqb6Nn3RaZbMJLATxPQK7rGNSysJFLej2ryrSqRWPHMb/pMSw7NxAwLyFZKEtsoWBx9QFswYuMBQR0HJ510nUPhXbZbgpBEq+k7Rg/qFxCrvHJNyufUHoMee1gtUpbgKvw9JB+k22csSBdyjEOyFb9bwyXnlgcjIaTABfIvVWeYL1JzFIjSPBQZ5Y+yUxqDlJ/TkkFG2FZEnweNWPh34Phn222b0g7POnqHJ1dojP6BIthGEPC416mQJ+mtUtx0WGPfOGhV4zthPFGnrGNy0alT9XrIhYsQHII7cq0H34i3SHYYh9u3zRiI2F5CTemRgn1KpUw8nyPT81xxWu0+IehQxbIusDxyLItsxYnvk3yNG3OBxEMYBUXYeyfbi9A0000DTTTQNNNNA0000DTTTQNNNNA0000DTTTQNNNNA0000DTTTQNXOkzMkgdJHiZAWDoSrigfpIIIPt51T1o9C2LzS4oUFKzMZDSBFBLFvxX251FV7bNMKaIria/F028SQQspmkZRIWK5HDIlkLVdZkCyfsRqbaiRZlZZ51kKDvDEMVIVKBDXQHFfZdT9W+G91DBJJKIwBKyuoI9Sw8keRoVh6iSKOfI+1an2PwnO8yqsm19Qxq7KzfQG9JY8u00zF4wKvluaF6x04lvL0PxclriYo227+N+fX35xdjkMgJnTvQHEnmm4bgjlTyNSbR5As4E8ih7VwGIElB37+RkOD5vk6sdG6DuJi/piMFZY42DuqkOzEL5PC5Dk+PbyRr30/oW4ddyVEfyiwcMaYsqSuwj+7CNJW/gfetWmK97Syoryv5dVPd/Pxtz66VdzupZZIs9zK5sBXdmJXkDJbNgccePGrO5nlZZUfdTnM+q6MzEMcUYNIMqL81Zs9uvk/Q523EMVQmSRxEoVlKhxguD+wK2t+3PvrTm+EN2YpWB27KoLdrgFoxFBLlGCBaek8R9j7VfGomMTbdpTiZONV6b77efFve2/tz0UReNBm9ByAp+hbFsw544Ck8f7an208iyzMJ5lbnNlYh2tqORyF35NnnUu06FM0MUsTxnKUQhUY+qJJMsQwriwp9/cXV6mg6JK826VpNuvpf1Wdjh9YTigT9VDxqZivtnTiZa0Xp3/z32obiZ3EGU0jAdiZEnBQRwlntUEngV41oz7jcMs97vcnMD1MpCRIAprOnOYoULutV5ujzf8ADUYSJWwQqVID1FavXAbF4iftfPII1rbj4X3QXcEPtWEQpgr88RyuwQMBZEayMfx4vjVZjE4n7u1w8TJRM66eu/2789sbZSu0SINzKqq4cR22CtkFDAXQbm7A1HufUk3NvLI0hIYyOxL8AGybJJAHBv2GtfpHwrvJtvFJD6JDMMVzUSf1Vjsg/t9Qr/v41Qbpk53iwoyNIcAnpkmMqyqy0a+nE2b/ADfOptiXndE15PRRGneLX87xzz9PpTa+weq/9VvN9rdluOfqPbZ89o+2r25mmb1idzuG9QDO3v1AoBXPv71HFXdf20k6FuLh5iPq7h4kOasPVBiVsv8ACLZfqF1ZqquzvuhTIJrl2tItcOFsgdyR5AW4Xyvk2Ks1pMYnElOJk99VPr5e+1HZbmRVhUbqZArGRFViFRu8ZL3AK/HJ4+rXnavKJ5Cs0yubDOG+Y2f1BiH7r9+edaHSfhncyxwlPQCyEkZEZYj1+5xV4kxzAe9r/wAuq+z6VK25lVZNva/VIzhYrsY0zAAHKgLoD3rnSYxN7SU15O1Gqnnfz4t779KO7kdkhDzSMq2qBmJCDtJw5OIs+1eNX91POzTE7ncMXQK5L2ZFF0GOfcgx8Hx9uNQbjpMoTbtcOMjYLiVNPURp64yxeM/355sa0t/8PzxtOrS7T5a01OFGVSExpkB8wqJDXvfFkgaTGJxJRiZO86qev6357Zm0aX0Y1E8yp6oYIGOCvdZgZfWODdf30/VTDdNKdxOJQCxlzPrfSOMsrJrjz4GrfTOi7l4YWjMXzZFSNSwEhtyqkj/8fqAj+R9teE6NK+6MYaAlI88i3yRFgGDAkWBRWuLs8++lsS87k15PRRamb7X+W/Klu3cwBTPI6K2QQk4AsXGQBPDHGzx76y9dD1boW5i2/qSiPH1MWAIzBynVSwH7SyTAf8p9q1z2r0av1OTMVYU1R+FFot/Pzk0001dzmmmmgaaaaBpppoGmmmgaaaaBpppoGmmmgaaaaBpppoGmmmga1/hfc4z16UswkR4ikRqQh1IOPa1keaII41ka1vhrdKkrB5BGHikjzIYgFlIBOALVfFgHQbfW/iSSXaThttOizblnLsxaJTnJL6a2l525u2rtugSTq107re5G8hnO13joIUSKNbBKxiNjRMZVoyy5EYmsgRRAOofiH4min224USBmknYouDqwj9Wea2slKPqcV3WSDwLP3p3xNCN6rlo0iEMKO5WU5mP0HN0bVwyUCq4nAWKJbQZXRerFWlb9O8heaF+2+0rJnj4PLcqP++rXR+tFE3lbWZ7LuCjEJFnHPAfVAU9oWU/4eVrwTqPoXX1jaYmZow08MigA/tkLM3ANEKT/ALc+NTdI63EibvKUDJpGQFGJkzh3UIAoUDcik5UKs+1EIOodRX9VtXh224iEfp4RZUxAKm42EYOTtk2VHlvxWtfqnWmKbpv/AE/cLIV/TmRvCIItvHjIBEBmBHlxiAZfFAay931ZI93tpI9yJVjdJGkZZCfUJRpHZWCkixQVT4Qc2b1rbr4mhWOf090f6XopEqvix9DawGRSyXj2ODmQcVXiydBi9M6nPtoYHWBygkkcM6N6Ls6ekMSoU2FDeG8+Ko3c23Unk3W+x2e4vcXccIb1I7cPzaMeaxPAuzVao9E65HBHCrgvUzTMF+oFExi+oYmmZm8n3B/M56nAZuoVIAk1+kZBJR+Yr8+mMhxZAP4v30Ee96j27FV224UR9y5uxzLGMkQ9gKpmGYfUcpD5oa6fffFcqx7tW2O+CtGqXKTwpjmiBnJj7hb5r45jTnjXMbnqcYXZAbgOYn9RmCPa2IKzzbuZcMKQ44xpXJOuik+JdoI90oljt0/Ykqh3aDcRkxjEAdzopzAFFyOaOgyugdY/T7aJl2Ern1Uzl59KRUmSYIOw95KhLuqvgk6b74odepif9M4dVWJkly9d7QRs744kSsDVgULHB95fhj4ki28EWW6kvNFaIKTgo3EcrOOzEgqp9ycj4rVdutbWPqUcy8xrGqkoDgsgjCXGJBmY04rLuOPvoKm46oxeI/pXUjdzTALktlzt/kpwWDIV/J7xx9+h6h8UTKN0P0m+T5KoC7NkqlBFnP8ALF+Ayniio86wZutx5QYzPjFvJZVDAtjGTAyN7eSHJUH29r51d313aVuAHjJ9PjBJUV5GjCkpWNLkO4PQILVfuFPo/UD6e2P6TeSOGaNZY3Ydp9dmWCkNPclkcjs9sjq1034llj6nuZv0m5LsczCpYSrgyuBJ2ElSBi/AsMfGq3SOtxrHt73KRsgMfp+k7KATujlJ5DD5oAxs07Wpx5+9J6xtU324YsEgZlZSBILVXViEwp0YiynijjdaCj1PqheHZr6G4GBZgzyMwdm9MN6XaMVLqX8scnr256Xf/FM6tuP+C3yfIIGbNmAw3Kl5fljJAZiV8UYU5+3NdQ6nH6O0VZgzI5kakktbWEANm3cVwwAQ44ovua1ub34g2hbcH1I2LRs1okyB5GTdKMKxIPfCGypSPU8+4Q9D+LWi2cCnZyyqu4RsjfotIJBLYpL/AFBFR+SMfY6r7zrDTdRcttd1bRehJGpI3L0gDPJ2UWNZEYgV/F6sdB6/tU2+3EkhV45kalVi6gTeof2lDEFJPu+ZPtqlP1OD9a5imSNH24haTGUxK3pqpEfHqhAQApYE8c2Degj6z1nPZCMbSWJTJQcsxiCxvuXWNLX6h6zKbY/QDQLHXK667rvW4pNmUWYu5de0oyvSSb182P0dwmQ9puyw4rnkdA0000DTTTQNNNNA0000DTTTQNNNNA0000DTTTQNNNNA0000DTTTQNbHwtHc5AVXf05PTDBWGeJxoN2sfsDrH1f6Nt0d29QEqqO+INWVBIBIHAv30HT/ABAkP6SfCONQu4ZYyvpkH5kxtWBz4jwXEgClUjzqx02aM7yOIRoVEMdgxwAIT6LORdZgpkCSchk55rWN1bokEcMxQkvFKVsnmvUkQArQ4xVTl9yw/Am2vSdt68cTAcxo39Q2WcxghuKUgFmAHB7Rzeg8dACZS/LhYCeHHMA9pkIoX+0jz7cc6m6NAhTe3HEQDJkTj2r6W4wxy5UeqI6K+4Ue+s3pfTImMgcSNjLGoKkDtZyh8jz45/6fb30/pMTrPkHtS6p+MY5pbNWGNooq/BP86C3vNv6W72olhj+pGZVCrGQxQ+lZOLBQQCzHyWs0L1s76NVj3JaLblAnczIgk9cw7YUceEOZchVP1ep9tcq+xhE8CMHRGZcwTbemxFMaHaxWzXPBH31pz9F24WX5cgIj9VWVwUHyoJMAT9YDOf8A9SvPOgi6TNEYIEn9ML6zNkUUdkak4FlUuQ7sFN3VD7aswR47jfhBGzLeGMaOOJB9IcY8DgmvANXrN6V0yOaOIBSJDKVJDEkoqs7nH2IGIH3IOvS9NjSXdB4zUP0qzlf3hRZq+QeP5GgsbuLFdiWjiDFrP9MBk+SV8HlSL5bnIyD2odLutlGY93lHGCEBNxwXGTDOyqSiLj3BCCvJJQGwTri32UVbZgrDNisgsk0PTv2FMbY0L7SnvetmX4c25SZlUilyjqQmx6csnhkFm05BqgGIPjQWPhuNTtovVi2pjaRFVmAyLGdAQxIvhM+ORj51Wn2cS9TUSFAhVHKsoTvwGKSKi4q5fEsBxyb99VeidGgmiTNJg5K2wIpspUipQfIpvP3Gox8Pht4sQBEbKJLUlwUxyYoaBYEggEj30E04UNB2wNjvJlJAVQ6qduQGugV5NX7X451s9Q2iVubVFIjtwUgtLQMqHFFCnKwGUA2Vu/fmpumxK0QKSLe4kikBN9qGLgcWCAx+/wD21e3PQYakKqPoLJ8xqACh8hcdk1dqa8GjoLXRI/lbZl28TL3DuEXqPIf1PCk3l2+nauOCsZAOQv10vaIeobhOw0aspCVC5KrkriIyFF5UBwGIr2yen9P25WEurmwzSMCcR/XAU0LX6EIIu7b7ce9n0ONt1LGyilIVVEjAWxCimwJ9+LXyReg9dRiCw7MmOMEsT/7YySoivIPI82W/cXHFEDoeo7RMtzaIpERZl9PbnAY7gqvagAsrHTDuBePk8XyG42MQjgYBu5ir8k8D0zf0iibYgD9uPvetbc/D8Fy4qMcCU+Y/hRMxbmMnIembUiiAaNkaC70Lp8TbXbsfSA/UJZcJTfNxwZqzzxNlfowAPnVabaBd+6pGsjtDaoUjBWQxr9aEenn5JVboniyNVOl/DscsMLUxZpFD4t3emZPTJC1WHgZXeViq1Xm6XFHuGDr8v0vVQBiQ5KggK2NlSbokewGgv9dgQbKxHCPmAK0ePLZ7v1Ap+plxEPB8AIffXI63+p9JiTb5qJA4YXlwaZtwuJFUCojX38lvtxgaBpppoGmmmgaaaaBpppoGmmmgaaaaBpppoGmmmgaaaaBpppoGmmmga0OiBvVySQxlVZi4FkAA3QsXY4r86z9XOlMwk7UV7VgQxpcaN2bGPHvY0Gr1TYzJA+c7OqytaclcsnQtZPLFlJqvDX7nU2y6fKJlK7iVJDGpLhD9J9NFCnLvAsAnisT9tUd9NN6T5xooaQs5HDXk/FZUFDZC69qvjXvamb11kCRM+K0pcUKCBSe+1J7fJ5Jr3rQRdM2zkuBOIyJI1Pk2cjTcecTzqXYQSlNxjOVByDAeJCFkkN88DFX55+qvBOq/TnmtyiBrdLvjuDZAeR5Pn/tr3s55QJ6jQ3kWJ8qSsgbHuGRxL8c+L9tBLN6ss8H/ABBZmYKsnIKkFRkD5Ivwf8vtq5uYJWSZW3jcj1SjAgsuETgtycTRVa8Wn41m7ySR5oz6MYa1VUFlTjiApBY17WOPOrs8+4ZJflR0RWQNkJhFwtuclwCGzZ5P3Ogpbfp5lijxkJ+ZgEK0qlgWLA3yAApPA8jU+1jcS7g+u4K3mypkz91Hix78nnVXbPKqRslABiAQwZizjGitmrAI8D/bUyzSNJuCUjOf9QMwVR3AijkPDV76D7uFkYbUncOwPahOQwrAWtmyBwt/eMjwBrV3O23BXcn9VKeBnktZAI55IYhVxBUfctXvrFndyIB6Ua89tc5MRH9VsaJGBrjzfvrQk30+MtRQ0BXa+WAwkU41IcjiXJu68+2g8dMgkkhRU3mGLhvT5AU5hQ1g+bIYDVfcbaV95iZGMlqc2GLLShuRfaVHt7Y6l6dPuFij9OJCAwIb9xqQMARl9Odc19udQyb+b9SpUKGCqiqtMuNAAWScgR5N+50Hw7driAn+qdwKsFHuMF/5PaeP8I5+2hvNvOfXvcTNajLsPdQBAOJOK0QAfHNGtZsskpKWinKZ2XxTOxjDA81VgfbydWp95LUvy4QMMe1wcRjiwXvORx8g2R+NBJ02KXCBRumSyzqlfSB6oscgHlWBHgZ/k6j2UE36mbGaVX5DPgTISTzaqSfPNi6qxfGodi0npxgQQsCTyxosB6n1d4xH193H0jnjX3ab2X9RI6pEzEg1kMAQQVxIaiQQKFm/HOg87xJSm3ymci8EBDDCsLxvkgWFv7pXgDWlvNtPlPe5ma0pjgTkAH47SaSgwy+7EGrOsfcO5SEelGoviv3MQgtrJokYmuPN++r8+8muQelAKQrQcEJxKGrvNtTycG/44Gg+bGCb0Igs7opmUAchVbKgcr4YHux+xB18CzDduxnkV0TJpCtOFCjtK3wQCFK3Qr8a89P6jOkUYREPeoUk9x78wuOX05/uq/a9RPuJH3HMUTYoFCFuwIFFHLLnjm8vf+2g99RglG2BbcF0D5Ycle5pgHBvkko5/GV+51h61+oTymGnjjUZ8sOGvKUgEZcLZkA4F1XNayNA0000DTTTQNNNNA0000DTTTQNNNNA0000DTTTQNNNNA0000DTTTQNWunzBXOWVMrKcaJ5FcA+f41V1c6UCXIU0cWo/bg/6aC1vOqh43FP3yE81QGTPV1ZPd4/v769QdT+crkPiEVQAq2ccTzY7hY83Y4+1al6lfpSE1XqECv+dz49j55vX3aSM04UeyLfcf8AIbH29hX86ChtN8FLEhjkytx+GyOpNr1BVEvD8litVXcrp3fb6r/tXvevuwc29Gu9D/8ALUmyBxmo8Atf57JdBXl3SCSNo/UAXE1QDcUSR5BJNmyPtq1uOpJUhCyZV6YsALWMaWQDSntJoD3A9teJkZZ4hYY5LyfFnE/2HgcfbVucMqyHLtC0R55whF37+dBmbTfGNUpbpmY2KFkYiiOeOT+DqUbxTJOcWAkugAGI7g3IP/gvjXja7jFEDWVzLff6RxwSB5Oplv1NwFJvnm6/cPtoIJN0tQhRJ2G+cR5xsLQ55B5P3A9taMvW1qQYyHJQLYCz2utsb7eWHjyFr31VmhcCCyCbsGyfaMj+OKFD7a0JAcZQT+2z3MR9Eh4s8j8H+fbQZ2w6ikaL2uWyGXstBw/BvzxVaP1QDcCQITQCmxixNYlqBpT9gOBxqx0vIRp3dpZQBXgmRf8AX31DJiu5Um+Qv+amKgDkmyBxzoK77xbWlYVK70PsfToC75FH/pq5P1dT6nbIe0AFgOTiFybziboir8agJJMdG6mfG/5jOrs6mpLvhbNM3ut1yeR+D99BS2u+UCO/VyW1ta4Hee37nu8Hxzzzx7g6oonkcq2LG8aBPBBpgeKIu/tfvqTZI+EZBAAuhz5+dyfsfI4/Gm0T/iJACeCOcjdZAGjd6ClPu1KRAB+0ljeI5ON40OeQTZ+4Htq/P1lSX7ZDa0CwWyakALfaiy0R/gH34r7mJgkNkcmxyT5EZHnxQof21e3Cm5LPOJJpm+03A58cCx45Ogq7Lq6JGgZGJVw32FhsrBu7rjHx76il3ytMTThSmDUq5HgAnHwPHgHjVrp8dxx8kd6kfznVV4/OXn21CyH1yFNMYx5J4tR4Pk8e+gh3e/VosQHBJHnlQFMrDnyT3/8AT88ZmtnqCkQ8mxkB9uQ09mvAvWNoGmmmgaaaaBpppoGmmmgaaaaBpppo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6" name="Picture 12" descr="Image result for encryp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7252" y="3159125"/>
            <a:ext cx="2508956" cy="195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1810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smtClean="0"/>
              <a:t>Copyright © 2015 Symantec Corporation</a:t>
            </a:r>
            <a:endParaRPr lang="en-US" dirty="0"/>
          </a:p>
        </p:txBody>
      </p:sp>
      <p:sp>
        <p:nvSpPr>
          <p:cNvPr id="4" name="Slide Number Placeholder 3"/>
          <p:cNvSpPr>
            <a:spLocks noGrp="1"/>
          </p:cNvSpPr>
          <p:nvPr>
            <p:ph type="sldNum" sz="quarter" idx="12"/>
          </p:nvPr>
        </p:nvSpPr>
        <p:spPr/>
        <p:txBody>
          <a:bodyPr/>
          <a:lstStyle/>
          <a:p>
            <a:fld id="{C51EAA63-D034-42AE-91FA-B13B9518C7BE}" type="slidenum">
              <a:rPr lang="en-US" smtClean="0"/>
              <a:pPr/>
              <a:t>29</a:t>
            </a:fld>
            <a:endParaRPr lang="en-US"/>
          </a:p>
        </p:txBody>
      </p:sp>
    </p:spTree>
    <p:extLst>
      <p:ext uri="{BB962C8B-B14F-4D97-AF65-F5344CB8AC3E}">
        <p14:creationId xmlns:p14="http://schemas.microsoft.com/office/powerpoint/2010/main" val="1245921863"/>
      </p:ext>
    </p:extLst>
  </p:cSld>
  <p:clrMapOvr>
    <a:masterClrMapping/>
  </p:clrMapOvr>
  <p:transition spd="slow">
    <p:cove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7663"/>
            <a:ext cx="9144000" cy="758098"/>
          </a:xfrm>
        </p:spPr>
        <p:txBody>
          <a:bodyPr>
            <a:normAutofit/>
          </a:bodyPr>
          <a:lstStyle/>
          <a:p>
            <a:r>
              <a:rPr lang="en-US" sz="2800" dirty="0" smtClean="0">
                <a:solidFill>
                  <a:srgbClr val="0960A7"/>
                </a:solidFill>
              </a:rPr>
              <a:t>Agenda</a:t>
            </a:r>
            <a:endParaRPr lang="en-US" sz="2800" dirty="0">
              <a:solidFill>
                <a:srgbClr val="0960A7"/>
              </a:solidFill>
            </a:endParaRPr>
          </a:p>
        </p:txBody>
      </p:sp>
      <p:graphicFrame>
        <p:nvGraphicFramePr>
          <p:cNvPr id="6" name="Content Placeholder 4"/>
          <p:cNvGraphicFramePr>
            <a:graphicFrameLocks/>
          </p:cNvGraphicFramePr>
          <p:nvPr>
            <p:extLst>
              <p:ext uri="{D42A27DB-BD31-4B8C-83A1-F6EECF244321}">
                <p14:modId xmlns:p14="http://schemas.microsoft.com/office/powerpoint/2010/main" val="3109744548"/>
              </p:ext>
            </p:extLst>
          </p:nvPr>
        </p:nvGraphicFramePr>
        <p:xfrm>
          <a:off x="1088398" y="1015410"/>
          <a:ext cx="6407224" cy="4023360"/>
        </p:xfrm>
        <a:graphic>
          <a:graphicData uri="http://schemas.openxmlformats.org/drawingml/2006/table">
            <a:tbl>
              <a:tblPr bandRow="1">
                <a:tableStyleId>{2D5ABB26-0587-4C30-8999-92F81FD0307C}</a:tableStyleId>
              </a:tblPr>
              <a:tblGrid>
                <a:gridCol w="1036463"/>
                <a:gridCol w="5370761"/>
              </a:tblGrid>
              <a:tr h="838200">
                <a:tc>
                  <a:txBody>
                    <a:bodyPr/>
                    <a:lstStyle/>
                    <a:p>
                      <a:pPr algn="ctr"/>
                      <a:r>
                        <a:rPr lang="en-US" sz="4800" b="1" dirty="0" smtClean="0">
                          <a:solidFill>
                            <a:schemeClr val="bg1"/>
                          </a:solidFill>
                        </a:rPr>
                        <a:t>1</a:t>
                      </a:r>
                      <a:endParaRPr lang="en-US" sz="4800" b="1" dirty="0">
                        <a:solidFill>
                          <a:schemeClr val="bg1"/>
                        </a:solidFill>
                      </a:endParaRPr>
                    </a:p>
                  </a:txBody>
                  <a:tcPr marL="137160" marR="137160" marT="137160" marB="137160" anchor="ctr">
                    <a:lnB w="19050" cap="flat" cmpd="sng" algn="ctr">
                      <a:solidFill>
                        <a:schemeClr val="bg1"/>
                      </a:solidFill>
                      <a:prstDash val="solid"/>
                      <a:round/>
                      <a:headEnd type="none" w="med" len="med"/>
                      <a:tailEnd type="none" w="med" len="med"/>
                    </a:lnB>
                    <a:solidFill>
                      <a:schemeClr val="tx2">
                        <a:lumMod val="60000"/>
                        <a:lumOff val="40000"/>
                      </a:schemeClr>
                    </a:solidFill>
                  </a:tcPr>
                </a:tc>
                <a:tc>
                  <a:txBody>
                    <a:bodyPr/>
                    <a:lstStyle/>
                    <a:p>
                      <a:r>
                        <a:rPr lang="en-US" sz="3600" b="1" dirty="0" smtClean="0">
                          <a:solidFill>
                            <a:srgbClr val="0960A7"/>
                          </a:solidFill>
                        </a:rPr>
                        <a:t>Threat landscape</a:t>
                      </a:r>
                      <a:endParaRPr lang="en-US" sz="3600" b="1" dirty="0">
                        <a:solidFill>
                          <a:srgbClr val="0960A7"/>
                        </a:solidFill>
                      </a:endParaRPr>
                    </a:p>
                  </a:txBody>
                  <a:tcPr marL="137160" marR="137160" marT="137160" marB="137160" anchor="ctr">
                    <a:lnB w="19050" cap="flat" cmpd="sng" algn="ctr">
                      <a:solidFill>
                        <a:schemeClr val="bg1"/>
                      </a:solidFill>
                      <a:prstDash val="solid"/>
                      <a:round/>
                      <a:headEnd type="none" w="med" len="med"/>
                      <a:tailEnd type="none" w="med" len="med"/>
                    </a:lnB>
                  </a:tcPr>
                </a:tc>
              </a:tr>
              <a:tr h="838200">
                <a:tc>
                  <a:txBody>
                    <a:bodyPr/>
                    <a:lstStyle/>
                    <a:p>
                      <a:pPr algn="ctr"/>
                      <a:r>
                        <a:rPr lang="en-US" sz="4800" b="1" dirty="0" smtClean="0">
                          <a:solidFill>
                            <a:schemeClr val="bg1"/>
                          </a:solidFill>
                        </a:rPr>
                        <a:t>2</a:t>
                      </a:r>
                      <a:endParaRPr lang="en-US" sz="4800" b="1" dirty="0">
                        <a:solidFill>
                          <a:schemeClr val="bg1"/>
                        </a:solidFill>
                      </a:endParaRPr>
                    </a:p>
                  </a:txBody>
                  <a:tcPr marL="137160" marR="137160" marT="137160" marB="137160"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2">
                        <a:lumMod val="60000"/>
                        <a:lumOff val="40000"/>
                      </a:schemeClr>
                    </a:solidFill>
                  </a:tcPr>
                </a:tc>
                <a:tc>
                  <a:txBody>
                    <a:bodyPr/>
                    <a:lstStyle/>
                    <a:p>
                      <a:pPr algn="l"/>
                      <a:r>
                        <a:rPr lang="en-US" sz="3600" b="1" dirty="0" smtClean="0">
                          <a:solidFill>
                            <a:srgbClr val="0960A7"/>
                          </a:solidFill>
                        </a:rPr>
                        <a:t>Security</a:t>
                      </a:r>
                    </a:p>
                  </a:txBody>
                  <a:tcPr marL="137160" marR="137160" marT="137160" marB="137160"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r>
              <a:tr h="838200">
                <a:tc>
                  <a:txBody>
                    <a:bodyPr/>
                    <a:lstStyle/>
                    <a:p>
                      <a:pPr algn="ctr"/>
                      <a:r>
                        <a:rPr lang="en-US" sz="4800" b="1" dirty="0" smtClean="0">
                          <a:solidFill>
                            <a:schemeClr val="bg1"/>
                          </a:solidFill>
                        </a:rPr>
                        <a:t>3</a:t>
                      </a:r>
                      <a:endParaRPr lang="en-US" sz="4800" b="1" dirty="0">
                        <a:solidFill>
                          <a:schemeClr val="bg1"/>
                        </a:solidFill>
                      </a:endParaRPr>
                    </a:p>
                  </a:txBody>
                  <a:tcPr marL="137160" marR="137160" marT="137160" marB="137160"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2">
                        <a:lumMod val="60000"/>
                        <a:lumOff val="40000"/>
                      </a:schemeClr>
                    </a:solidFill>
                  </a:tcPr>
                </a:tc>
                <a:tc>
                  <a:txBody>
                    <a:bodyPr/>
                    <a:lstStyle/>
                    <a:p>
                      <a:pPr algn="l"/>
                      <a:r>
                        <a:rPr lang="en-GB" sz="3600" b="1" dirty="0" smtClean="0">
                          <a:solidFill>
                            <a:srgbClr val="0960A7"/>
                          </a:solidFill>
                        </a:rPr>
                        <a:t>Privacy</a:t>
                      </a:r>
                      <a:endParaRPr lang="en-US" sz="3600" b="1" dirty="0">
                        <a:solidFill>
                          <a:srgbClr val="0960A7"/>
                        </a:solidFill>
                      </a:endParaRPr>
                    </a:p>
                  </a:txBody>
                  <a:tcPr marL="137160" marR="137160" marT="137160" marB="137160"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r>
              <a:tr h="838200">
                <a:tc>
                  <a:txBody>
                    <a:bodyPr/>
                    <a:lstStyle/>
                    <a:p>
                      <a:pPr algn="ctr"/>
                      <a:r>
                        <a:rPr lang="en-US" sz="4800" b="1" dirty="0" smtClean="0">
                          <a:solidFill>
                            <a:schemeClr val="bg1"/>
                          </a:solidFill>
                        </a:rPr>
                        <a:t>4</a:t>
                      </a:r>
                      <a:endParaRPr lang="en-US" sz="4800" b="1" dirty="0">
                        <a:solidFill>
                          <a:schemeClr val="bg1"/>
                        </a:solidFill>
                      </a:endParaRPr>
                    </a:p>
                  </a:txBody>
                  <a:tcPr marL="137160" marR="137160" marT="137160" marB="137160" anchor="ctr">
                    <a:lnT w="19050" cap="flat" cmpd="sng" algn="ctr">
                      <a:solidFill>
                        <a:schemeClr val="bg1"/>
                      </a:solidFill>
                      <a:prstDash val="solid"/>
                      <a:round/>
                      <a:headEnd type="none" w="med" len="med"/>
                      <a:tailEnd type="none" w="med" len="med"/>
                    </a:lnT>
                    <a:solidFill>
                      <a:schemeClr val="tx2">
                        <a:lumMod val="60000"/>
                        <a:lumOff val="40000"/>
                      </a:schemeClr>
                    </a:solidFill>
                  </a:tcPr>
                </a:tc>
                <a:tc>
                  <a:txBody>
                    <a:bodyPr/>
                    <a:lstStyle/>
                    <a:p>
                      <a:pPr algn="l"/>
                      <a:r>
                        <a:rPr lang="en-US" sz="3600" b="1" dirty="0" smtClean="0">
                          <a:solidFill>
                            <a:srgbClr val="0960A7"/>
                          </a:solidFill>
                        </a:rPr>
                        <a:t>Balance</a:t>
                      </a:r>
                    </a:p>
                  </a:txBody>
                  <a:tcPr marL="137160" marR="137160" marT="137160" marB="137160" anchor="ctr">
                    <a:lnT w="19050" cap="flat" cmpd="sng" algn="ctr">
                      <a:solidFill>
                        <a:schemeClr val="bg1"/>
                      </a:solidFill>
                      <a:prstDash val="solid"/>
                      <a:round/>
                      <a:headEnd type="none" w="med" len="med"/>
                      <a:tailEnd type="none" w="med" len="med"/>
                    </a:lnT>
                  </a:tcPr>
                </a:tc>
              </a:tr>
            </a:tbl>
          </a:graphicData>
        </a:graphic>
      </p:graphicFrame>
    </p:spTree>
    <p:extLst>
      <p:ext uri="{BB962C8B-B14F-4D97-AF65-F5344CB8AC3E}">
        <p14:creationId xmlns:p14="http://schemas.microsoft.com/office/powerpoint/2010/main" val="41114357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a:xfrm>
            <a:off x="914399" y="4077986"/>
            <a:ext cx="7315202" cy="651930"/>
          </a:xfrm>
        </p:spPr>
        <p:txBody>
          <a:bodyPr/>
          <a:lstStyle/>
          <a:p>
            <a:r>
              <a:rPr lang="en-US" sz="3200" dirty="0">
                <a:solidFill>
                  <a:srgbClr val="0960A7"/>
                </a:solidFill>
              </a:rPr>
              <a:t>Giampiero Nanni</a:t>
            </a:r>
          </a:p>
          <a:p>
            <a:r>
              <a:rPr lang="en-GB" dirty="0">
                <a:solidFill>
                  <a:srgbClr val="0960A7"/>
                </a:solidFill>
              </a:rPr>
              <a:t>Government Affairs - Europe, Middle East, Africa</a:t>
            </a:r>
            <a:endParaRPr lang="en-US" dirty="0">
              <a:solidFill>
                <a:srgbClr val="0960A7"/>
              </a:solidFill>
            </a:endParaRPr>
          </a:p>
          <a:p>
            <a:r>
              <a:rPr lang="en-US" dirty="0">
                <a:solidFill>
                  <a:schemeClr val="accent1">
                    <a:lumMod val="75000"/>
                  </a:schemeClr>
                </a:solidFill>
              </a:rPr>
              <a:t>giampiero_nanni@symantec.com</a:t>
            </a:r>
          </a:p>
        </p:txBody>
      </p:sp>
    </p:spTree>
    <p:extLst>
      <p:ext uri="{BB962C8B-B14F-4D97-AF65-F5344CB8AC3E}">
        <p14:creationId xmlns:p14="http://schemas.microsoft.com/office/powerpoint/2010/main" val="98745953"/>
      </p:ext>
    </p:extLst>
  </p:cSld>
  <p:clrMapOvr>
    <a:masterClrMapping/>
  </p:clrMapOvr>
  <p:transition spd="slow">
    <p:cove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4"/>
          <p:cNvGraphicFramePr>
            <a:graphicFrameLocks/>
          </p:cNvGraphicFramePr>
          <p:nvPr>
            <p:extLst>
              <p:ext uri="{D42A27DB-BD31-4B8C-83A1-F6EECF244321}">
                <p14:modId xmlns:p14="http://schemas.microsoft.com/office/powerpoint/2010/main" val="672270639"/>
              </p:ext>
            </p:extLst>
          </p:nvPr>
        </p:nvGraphicFramePr>
        <p:xfrm>
          <a:off x="1417674" y="792126"/>
          <a:ext cx="6407224" cy="3520440"/>
        </p:xfrm>
        <a:graphic>
          <a:graphicData uri="http://schemas.openxmlformats.org/drawingml/2006/table">
            <a:tbl>
              <a:tblPr bandRow="1">
                <a:tableStyleId>{2D5ABB26-0587-4C30-8999-92F81FD0307C}</a:tableStyleId>
              </a:tblPr>
              <a:tblGrid>
                <a:gridCol w="1036463"/>
                <a:gridCol w="5370761"/>
              </a:tblGrid>
              <a:tr h="838200">
                <a:tc>
                  <a:txBody>
                    <a:bodyPr/>
                    <a:lstStyle/>
                    <a:p>
                      <a:pPr algn="ctr"/>
                      <a:r>
                        <a:rPr lang="en-US" sz="4800" b="1" dirty="0" smtClean="0">
                          <a:solidFill>
                            <a:schemeClr val="bg1"/>
                          </a:solidFill>
                        </a:rPr>
                        <a:t>1</a:t>
                      </a:r>
                      <a:endParaRPr lang="en-US" sz="4800" b="1" dirty="0">
                        <a:solidFill>
                          <a:schemeClr val="bg1"/>
                        </a:solidFill>
                      </a:endParaRPr>
                    </a:p>
                  </a:txBody>
                  <a:tcPr marL="137160" marR="137160" marT="137160" marB="137160" anchor="ctr">
                    <a:lnB w="19050" cap="flat" cmpd="sng" algn="ctr">
                      <a:solidFill>
                        <a:schemeClr val="bg1"/>
                      </a:solidFill>
                      <a:prstDash val="solid"/>
                      <a:round/>
                      <a:headEnd type="none" w="med" len="med"/>
                      <a:tailEnd type="none" w="med" len="med"/>
                    </a:lnB>
                    <a:solidFill>
                      <a:schemeClr val="tx2">
                        <a:lumMod val="60000"/>
                        <a:lumOff val="40000"/>
                      </a:schemeClr>
                    </a:solidFill>
                  </a:tcPr>
                </a:tc>
                <a:tc>
                  <a:txBody>
                    <a:bodyPr/>
                    <a:lstStyle/>
                    <a:p>
                      <a:r>
                        <a:rPr lang="en-US" sz="4800" b="1" dirty="0" smtClean="0">
                          <a:solidFill>
                            <a:srgbClr val="0960A7"/>
                          </a:solidFill>
                        </a:rPr>
                        <a:t>Threat landscape</a:t>
                      </a:r>
                      <a:endParaRPr lang="en-US" sz="4800" b="1" dirty="0">
                        <a:solidFill>
                          <a:srgbClr val="0960A7"/>
                        </a:solidFill>
                      </a:endParaRPr>
                    </a:p>
                  </a:txBody>
                  <a:tcPr marL="137160" marR="137160" marT="137160" marB="137160" anchor="ctr">
                    <a:lnB w="19050" cap="flat" cmpd="sng" algn="ctr">
                      <a:solidFill>
                        <a:schemeClr val="bg1"/>
                      </a:solidFill>
                      <a:prstDash val="solid"/>
                      <a:round/>
                      <a:headEnd type="none" w="med" len="med"/>
                      <a:tailEnd type="none" w="med" len="med"/>
                    </a:lnB>
                  </a:tcPr>
                </a:tc>
              </a:tr>
              <a:tr h="838200">
                <a:tc>
                  <a:txBody>
                    <a:bodyPr/>
                    <a:lstStyle/>
                    <a:p>
                      <a:pPr algn="ctr"/>
                      <a:r>
                        <a:rPr lang="en-US" sz="3600" b="1" dirty="0" smtClean="0">
                          <a:solidFill>
                            <a:schemeClr val="tx2">
                              <a:lumMod val="40000"/>
                              <a:lumOff val="60000"/>
                            </a:schemeClr>
                          </a:solidFill>
                        </a:rPr>
                        <a:t>2</a:t>
                      </a:r>
                      <a:endParaRPr lang="en-US" sz="3600" b="1" dirty="0">
                        <a:solidFill>
                          <a:schemeClr val="tx2">
                            <a:lumMod val="40000"/>
                            <a:lumOff val="60000"/>
                          </a:schemeClr>
                        </a:solidFill>
                      </a:endParaRPr>
                    </a:p>
                  </a:txBody>
                  <a:tcPr marL="137160" marR="137160" marT="137160" marB="137160"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2">
                        <a:lumMod val="60000"/>
                        <a:lumOff val="40000"/>
                      </a:schemeClr>
                    </a:solidFill>
                  </a:tcPr>
                </a:tc>
                <a:tc>
                  <a:txBody>
                    <a:bodyPr/>
                    <a:lstStyle/>
                    <a:p>
                      <a:r>
                        <a:rPr lang="en-US" sz="3600" b="1" dirty="0" smtClean="0">
                          <a:solidFill>
                            <a:schemeClr val="tx2">
                              <a:lumMod val="20000"/>
                              <a:lumOff val="80000"/>
                            </a:schemeClr>
                          </a:solidFill>
                        </a:rPr>
                        <a:t>Security</a:t>
                      </a:r>
                      <a:endParaRPr lang="en-US" sz="3600" b="1" dirty="0">
                        <a:solidFill>
                          <a:schemeClr val="tx2">
                            <a:lumMod val="20000"/>
                            <a:lumOff val="80000"/>
                          </a:schemeClr>
                        </a:solidFill>
                      </a:endParaRPr>
                    </a:p>
                  </a:txBody>
                  <a:tcPr marL="137160" marR="137160" marT="137160" marB="137160"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r>
              <a:tr h="838200">
                <a:tc>
                  <a:txBody>
                    <a:bodyPr/>
                    <a:lstStyle/>
                    <a:p>
                      <a:pPr algn="ctr"/>
                      <a:r>
                        <a:rPr lang="en-US" sz="3600" b="1" dirty="0" smtClean="0">
                          <a:solidFill>
                            <a:schemeClr val="tx2">
                              <a:lumMod val="40000"/>
                              <a:lumOff val="60000"/>
                            </a:schemeClr>
                          </a:solidFill>
                        </a:rPr>
                        <a:t>3</a:t>
                      </a:r>
                      <a:endParaRPr lang="en-US" sz="3600" b="1" dirty="0">
                        <a:solidFill>
                          <a:schemeClr val="tx2">
                            <a:lumMod val="40000"/>
                            <a:lumOff val="60000"/>
                          </a:schemeClr>
                        </a:solidFill>
                      </a:endParaRPr>
                    </a:p>
                  </a:txBody>
                  <a:tcPr marL="137160" marR="137160" marT="137160" marB="137160"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2">
                        <a:lumMod val="60000"/>
                        <a:lumOff val="40000"/>
                      </a:schemeClr>
                    </a:solidFill>
                  </a:tcPr>
                </a:tc>
                <a:tc>
                  <a:txBody>
                    <a:bodyPr/>
                    <a:lstStyle/>
                    <a:p>
                      <a:r>
                        <a:rPr lang="en-GB" sz="3600" b="1" dirty="0" smtClean="0">
                          <a:solidFill>
                            <a:schemeClr val="tx2">
                              <a:lumMod val="20000"/>
                              <a:lumOff val="80000"/>
                            </a:schemeClr>
                          </a:solidFill>
                        </a:rPr>
                        <a:t>Privacy</a:t>
                      </a:r>
                      <a:endParaRPr lang="en-US" sz="3600" b="1" dirty="0">
                        <a:solidFill>
                          <a:schemeClr val="tx2">
                            <a:lumMod val="20000"/>
                            <a:lumOff val="80000"/>
                          </a:schemeClr>
                        </a:solidFill>
                      </a:endParaRPr>
                    </a:p>
                  </a:txBody>
                  <a:tcPr marL="137160" marR="137160" marT="137160" marB="137160"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r>
              <a:tr h="838200">
                <a:tc>
                  <a:txBody>
                    <a:bodyPr/>
                    <a:lstStyle/>
                    <a:p>
                      <a:pPr algn="ctr"/>
                      <a:r>
                        <a:rPr lang="en-US" sz="3600" b="1" dirty="0" smtClean="0">
                          <a:solidFill>
                            <a:schemeClr val="tx2">
                              <a:lumMod val="40000"/>
                              <a:lumOff val="60000"/>
                            </a:schemeClr>
                          </a:solidFill>
                        </a:rPr>
                        <a:t>4</a:t>
                      </a:r>
                      <a:endParaRPr lang="en-US" sz="3600" b="1" dirty="0">
                        <a:solidFill>
                          <a:schemeClr val="tx2">
                            <a:lumMod val="40000"/>
                            <a:lumOff val="60000"/>
                          </a:schemeClr>
                        </a:solidFill>
                      </a:endParaRPr>
                    </a:p>
                  </a:txBody>
                  <a:tcPr marL="137160" marR="137160" marT="137160" marB="137160" anchor="ctr">
                    <a:lnT w="19050" cap="flat" cmpd="sng" algn="ctr">
                      <a:solidFill>
                        <a:schemeClr val="bg1"/>
                      </a:solidFill>
                      <a:prstDash val="solid"/>
                      <a:round/>
                      <a:headEnd type="none" w="med" len="med"/>
                      <a:tailEnd type="none" w="med" len="med"/>
                    </a:lnT>
                    <a:solidFill>
                      <a:schemeClr val="tx2">
                        <a:lumMod val="60000"/>
                        <a:lumOff val="40000"/>
                      </a:schemeClr>
                    </a:solidFill>
                  </a:tcPr>
                </a:tc>
                <a:tc>
                  <a:txBody>
                    <a:bodyPr/>
                    <a:lstStyle/>
                    <a:p>
                      <a:r>
                        <a:rPr lang="en-US" sz="3600" b="1" dirty="0" smtClean="0">
                          <a:solidFill>
                            <a:schemeClr val="tx2">
                              <a:lumMod val="20000"/>
                              <a:lumOff val="80000"/>
                            </a:schemeClr>
                          </a:solidFill>
                        </a:rPr>
                        <a:t>Balance</a:t>
                      </a:r>
                      <a:endParaRPr lang="en-US" sz="3600" b="1" dirty="0">
                        <a:solidFill>
                          <a:schemeClr val="tx2">
                            <a:lumMod val="20000"/>
                            <a:lumOff val="80000"/>
                          </a:schemeClr>
                        </a:solidFill>
                      </a:endParaRPr>
                    </a:p>
                  </a:txBody>
                  <a:tcPr marL="137160" marR="137160" marT="137160" marB="137160" anchor="ctr">
                    <a:lnT w="19050" cap="flat" cmpd="sng" algn="ctr">
                      <a:solidFill>
                        <a:schemeClr val="bg1"/>
                      </a:solidFill>
                      <a:prstDash val="solid"/>
                      <a:round/>
                      <a:headEnd type="none" w="med" len="med"/>
                      <a:tailEnd type="none" w="med" len="med"/>
                    </a:lnT>
                  </a:tcPr>
                </a:tc>
              </a:tr>
            </a:tbl>
          </a:graphicData>
        </a:graphic>
      </p:graphicFrame>
      <p:pic>
        <p:nvPicPr>
          <p:cNvPr id="5" name="Picture 4" descr="http://www.redorbit.com/media/uploads/2013/11/187404425-617x416.jpg"/>
          <p:cNvPicPr>
            <a:picLocks noChangeAspect="1" noChangeArrowheads="1"/>
          </p:cNvPicPr>
          <p:nvPr/>
        </p:nvPicPr>
        <p:blipFill>
          <a:blip r:embed="rId3">
            <a:duotone>
              <a:prstClr val="black"/>
              <a:schemeClr val="accent5">
                <a:tint val="45000"/>
                <a:satMod val="400000"/>
              </a:schemeClr>
            </a:duotone>
            <a:extLst>
              <a:ext uri="{BEBA8EAE-BF5A-486C-A8C5-ECC9F3942E4B}">
                <a14:imgProps xmlns:a14="http://schemas.microsoft.com/office/drawing/2010/main">
                  <a14:imgLayer r:embed="rId4">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417674" y="1810944"/>
            <a:ext cx="6117560" cy="4124644"/>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5964864" y="4040373"/>
            <a:ext cx="2710317" cy="1244010"/>
            <a:chOff x="4427983" y="404664"/>
            <a:chExt cx="4417319" cy="1772646"/>
          </a:xfrm>
        </p:grpSpPr>
        <p:pic>
          <p:nvPicPr>
            <p:cNvPr id="9" name="Picture 8"/>
            <p:cNvPicPr>
              <a:picLocks noChangeAspect="1"/>
            </p:cNvPicPr>
            <p:nvPr/>
          </p:nvPicPr>
          <p:blipFill>
            <a:blip r:embed="rId5">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4427984" y="404664"/>
              <a:ext cx="4417318" cy="1073032"/>
            </a:xfrm>
            <a:prstGeom prst="rect">
              <a:avLst/>
            </a:prstGeom>
            <a:noFill/>
            <a:ln>
              <a:noFill/>
            </a:ln>
          </p:spPr>
        </p:pic>
        <p:sp>
          <p:nvSpPr>
            <p:cNvPr id="10" name="Title 2"/>
            <p:cNvSpPr txBox="1">
              <a:spLocks/>
            </p:cNvSpPr>
            <p:nvPr/>
          </p:nvSpPr>
          <p:spPr>
            <a:xfrm>
              <a:off x="4427983" y="1477696"/>
              <a:ext cx="4417319" cy="699614"/>
            </a:xfrm>
            <a:prstGeom prst="rect">
              <a:avLst/>
            </a:prstGeom>
            <a:solidFill>
              <a:schemeClr val="tx2"/>
            </a:solidFill>
          </p:spPr>
          <p:txBody>
            <a:bodyPr vert="horz" lIns="0" tIns="0" rIns="0" bIns="0" rtlCol="0" anchor="b">
              <a:noAutofit/>
            </a:bodyPr>
            <a:lstStyle>
              <a:lvl1pPr algn="l" defTabSz="914400" rtl="0" eaLnBrk="1" latinLnBrk="0" hangingPunct="1">
                <a:lnSpc>
                  <a:spcPct val="90000"/>
                </a:lnSpc>
                <a:spcBef>
                  <a:spcPct val="0"/>
                </a:spcBef>
                <a:buNone/>
                <a:defRPr sz="3200" b="1" kern="1200">
                  <a:solidFill>
                    <a:srgbClr val="404040"/>
                  </a:solidFill>
                  <a:latin typeface="+mj-lt"/>
                  <a:ea typeface="+mj-ea"/>
                  <a:cs typeface="+mj-cs"/>
                </a:defRPr>
              </a:lvl1pPr>
            </a:lstStyle>
            <a:p>
              <a:pPr algn="ctr">
                <a:lnSpc>
                  <a:spcPts val="1900"/>
                </a:lnSpc>
              </a:pPr>
              <a:r>
                <a:rPr lang="en-US" sz="2000" dirty="0" smtClean="0">
                  <a:solidFill>
                    <a:schemeClr val="bg1"/>
                  </a:solidFill>
                </a:rPr>
                <a:t>Are you ready for the </a:t>
              </a:r>
            </a:p>
            <a:p>
              <a:pPr algn="ctr">
                <a:lnSpc>
                  <a:spcPts val="1900"/>
                </a:lnSpc>
              </a:pPr>
              <a:r>
                <a:rPr lang="en-US" sz="2000" dirty="0" smtClean="0">
                  <a:solidFill>
                    <a:schemeClr val="bg1"/>
                  </a:solidFill>
                </a:rPr>
                <a:t>next cyber-attack </a:t>
              </a:r>
              <a:r>
                <a:rPr lang="en-US" dirty="0" smtClean="0">
                  <a:solidFill>
                    <a:schemeClr val="bg1"/>
                  </a:solidFill>
                </a:rPr>
                <a:t>?</a:t>
              </a:r>
              <a:endParaRPr lang="en-US" dirty="0">
                <a:solidFill>
                  <a:schemeClr val="bg1"/>
                </a:solidFill>
              </a:endParaRPr>
            </a:p>
          </p:txBody>
        </p:sp>
      </p:grpSp>
    </p:spTree>
    <p:extLst>
      <p:ext uri="{BB962C8B-B14F-4D97-AF65-F5344CB8AC3E}">
        <p14:creationId xmlns:p14="http://schemas.microsoft.com/office/powerpoint/2010/main" val="4544064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0"/>
            <a:ext cx="8511480" cy="893135"/>
          </a:xfrm>
        </p:spPr>
        <p:txBody>
          <a:bodyPr>
            <a:noAutofit/>
          </a:bodyPr>
          <a:lstStyle/>
          <a:p>
            <a:r>
              <a:rPr lang="fr-FR" sz="2800" dirty="0" smtClean="0">
                <a:solidFill>
                  <a:srgbClr val="0960A7"/>
                </a:solidFill>
              </a:rPr>
              <a:t>Imagine… </a:t>
            </a:r>
            <a:r>
              <a:rPr lang="fr-FR" sz="2800" dirty="0" err="1" smtClean="0">
                <a:solidFill>
                  <a:srgbClr val="0960A7"/>
                </a:solidFill>
              </a:rPr>
              <a:t>you</a:t>
            </a:r>
            <a:r>
              <a:rPr lang="fr-FR" sz="2800" dirty="0" smtClean="0">
                <a:solidFill>
                  <a:srgbClr val="0960A7"/>
                </a:solidFill>
              </a:rPr>
              <a:t> have to tell the </a:t>
            </a:r>
            <a:r>
              <a:rPr lang="fr-FR" sz="2800" dirty="0" err="1" smtClean="0">
                <a:solidFill>
                  <a:srgbClr val="0960A7"/>
                </a:solidFill>
              </a:rPr>
              <a:t>Board</a:t>
            </a:r>
            <a:r>
              <a:rPr lang="fr-FR" sz="2800" dirty="0" smtClean="0">
                <a:solidFill>
                  <a:srgbClr val="0960A7"/>
                </a:solidFill>
              </a:rPr>
              <a:t> of </a:t>
            </a:r>
            <a:r>
              <a:rPr lang="fr-FR" sz="2800" dirty="0" err="1" smtClean="0">
                <a:solidFill>
                  <a:srgbClr val="0960A7"/>
                </a:solidFill>
              </a:rPr>
              <a:t>Directors</a:t>
            </a:r>
            <a:r>
              <a:rPr lang="fr-FR" sz="2800" dirty="0" smtClean="0">
                <a:solidFill>
                  <a:srgbClr val="0960A7"/>
                </a:solidFill>
              </a:rPr>
              <a:t>, </a:t>
            </a:r>
            <a:r>
              <a:rPr lang="fr-FR" sz="2800" dirty="0" err="1" smtClean="0">
                <a:solidFill>
                  <a:srgbClr val="0960A7"/>
                </a:solidFill>
              </a:rPr>
              <a:t>that</a:t>
            </a:r>
            <a:r>
              <a:rPr lang="fr-FR" sz="2800" dirty="0" smtClean="0">
                <a:solidFill>
                  <a:srgbClr val="0960A7"/>
                </a:solidFill>
              </a:rPr>
              <a:t> </a:t>
            </a:r>
            <a:r>
              <a:rPr lang="fr-FR" sz="2800" dirty="0" err="1" smtClean="0">
                <a:solidFill>
                  <a:srgbClr val="0960A7"/>
                </a:solidFill>
              </a:rPr>
              <a:t>your</a:t>
            </a:r>
            <a:r>
              <a:rPr lang="fr-FR" sz="2800" dirty="0" smtClean="0">
                <a:solidFill>
                  <a:srgbClr val="0960A7"/>
                </a:solidFill>
              </a:rPr>
              <a:t> </a:t>
            </a:r>
            <a:r>
              <a:rPr lang="fr-FR" sz="2800" dirty="0" err="1" smtClean="0">
                <a:solidFill>
                  <a:srgbClr val="0960A7"/>
                </a:solidFill>
              </a:rPr>
              <a:t>organization</a:t>
            </a:r>
            <a:r>
              <a:rPr lang="fr-FR" sz="2800" dirty="0" smtClean="0">
                <a:solidFill>
                  <a:srgbClr val="0960A7"/>
                </a:solidFill>
              </a:rPr>
              <a:t> has been </a:t>
            </a:r>
            <a:r>
              <a:rPr lang="fr-FR" sz="2800" dirty="0" err="1" smtClean="0">
                <a:solidFill>
                  <a:srgbClr val="0960A7"/>
                </a:solidFill>
              </a:rPr>
              <a:t>compromised</a:t>
            </a:r>
            <a:r>
              <a:rPr lang="fr-FR" sz="2800" dirty="0" smtClean="0">
                <a:solidFill>
                  <a:srgbClr val="0960A7"/>
                </a:solidFill>
              </a:rPr>
              <a:t> by an </a:t>
            </a:r>
            <a:r>
              <a:rPr lang="fr-FR" sz="2800" dirty="0" err="1" smtClean="0">
                <a:solidFill>
                  <a:srgbClr val="0960A7"/>
                </a:solidFill>
              </a:rPr>
              <a:t>attack</a:t>
            </a:r>
            <a:r>
              <a:rPr lang="fr-FR" sz="2800" dirty="0" smtClean="0">
                <a:solidFill>
                  <a:srgbClr val="0960A7"/>
                </a:solidFill>
              </a:rPr>
              <a:t>…</a:t>
            </a:r>
            <a:endParaRPr lang="en-US" sz="2800" dirty="0">
              <a:solidFill>
                <a:srgbClr val="0960A7"/>
              </a:solidFill>
            </a:endParaRPr>
          </a:p>
        </p:txBody>
      </p:sp>
      <p:pic>
        <p:nvPicPr>
          <p:cNvPr id="2052" name="Picture 4" descr="Board meeting"/>
          <p:cNvPicPr>
            <a:picLocks noChangeAspect="1" noChangeArrowheads="1"/>
          </p:cNvPicPr>
          <p:nvPr/>
        </p:nvPicPr>
        <p:blipFill>
          <a:blip r:embed="rId2">
            <a:duotone>
              <a:prstClr val="black"/>
              <a:schemeClr val="accent5">
                <a:tint val="45000"/>
                <a:satMod val="400000"/>
              </a:schemeClr>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956930" y="1090444"/>
            <a:ext cx="7218695" cy="4331218"/>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5378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26407"/>
            <a:ext cx="9144000" cy="11866849"/>
          </a:xfrm>
          <a:solidFill>
            <a:schemeClr val="tx1"/>
          </a:solidFill>
        </p:spPr>
        <p:txBody>
          <a:bodyPr lIns="396000" rIns="396000">
            <a:noAutofit/>
          </a:bodyPr>
          <a:lstStyle/>
          <a:p>
            <a:pPr marL="265113" indent="0" algn="just">
              <a:spcBef>
                <a:spcPts val="600"/>
              </a:spcBef>
              <a:buNone/>
            </a:pPr>
            <a:r>
              <a:rPr lang="en-US" sz="2800" i="1" dirty="0"/>
              <a:t>It took the attackers only </a:t>
            </a:r>
            <a:r>
              <a:rPr lang="en-US" sz="2800" b="1" i="1" dirty="0" smtClean="0">
                <a:solidFill>
                  <a:srgbClr val="FFC000"/>
                </a:solidFill>
              </a:rPr>
              <a:t>six </a:t>
            </a:r>
            <a:r>
              <a:rPr lang="en-US" sz="2800" b="1" i="1" dirty="0">
                <a:solidFill>
                  <a:srgbClr val="FFC000"/>
                </a:solidFill>
              </a:rPr>
              <a:t>minutes </a:t>
            </a:r>
            <a:r>
              <a:rPr lang="en-US" sz="2800" i="1" dirty="0" smtClean="0"/>
              <a:t>to </a:t>
            </a:r>
            <a:r>
              <a:rPr lang="en-US" sz="2800" i="1" dirty="0"/>
              <a:t>circumvent the perimeter </a:t>
            </a:r>
            <a:r>
              <a:rPr lang="en-US" sz="2800" i="1" dirty="0" smtClean="0"/>
              <a:t>defenses. From </a:t>
            </a:r>
            <a:r>
              <a:rPr lang="en-US" sz="2800" i="1" dirty="0"/>
              <a:t>there, they achieved domain administrator privileges</a:t>
            </a:r>
            <a:r>
              <a:rPr lang="en-US" sz="2800" b="1" i="1" dirty="0"/>
              <a:t> </a:t>
            </a:r>
            <a:r>
              <a:rPr lang="en-US" sz="2800" i="1" dirty="0"/>
              <a:t>in </a:t>
            </a:r>
            <a:r>
              <a:rPr lang="en-US" sz="2800" b="1" i="1" dirty="0" smtClean="0">
                <a:solidFill>
                  <a:srgbClr val="FFC000"/>
                </a:solidFill>
              </a:rPr>
              <a:t>less </a:t>
            </a:r>
            <a:r>
              <a:rPr lang="en-US" sz="2800" b="1" i="1" dirty="0">
                <a:solidFill>
                  <a:srgbClr val="FFC000"/>
                </a:solidFill>
              </a:rPr>
              <a:t>than 12 </a:t>
            </a:r>
            <a:r>
              <a:rPr lang="en-US" sz="2800" b="1" i="1" dirty="0" err="1" smtClean="0">
                <a:solidFill>
                  <a:srgbClr val="FFC000"/>
                </a:solidFill>
              </a:rPr>
              <a:t>hours</a:t>
            </a:r>
            <a:r>
              <a:rPr lang="en-US" sz="2800" b="1" i="1" dirty="0" err="1" smtClean="0"/>
              <a:t>.</a:t>
            </a:r>
            <a:r>
              <a:rPr lang="en-US" sz="2800" i="1" dirty="0" err="1" smtClean="0"/>
              <a:t>In</a:t>
            </a:r>
            <a:r>
              <a:rPr lang="en-US" sz="2800" i="1" dirty="0" smtClean="0"/>
              <a:t> </a:t>
            </a:r>
            <a:r>
              <a:rPr lang="en-US" sz="2800" i="1" dirty="0"/>
              <a:t>less than a week they </a:t>
            </a:r>
            <a:r>
              <a:rPr lang="en-US" sz="2800" b="1" i="1" dirty="0" smtClean="0">
                <a:solidFill>
                  <a:srgbClr val="FFC000"/>
                </a:solidFill>
              </a:rPr>
              <a:t>fully compromised </a:t>
            </a:r>
            <a:r>
              <a:rPr lang="en-US" sz="2800" i="1" dirty="0" smtClean="0"/>
              <a:t>all </a:t>
            </a:r>
            <a:r>
              <a:rPr lang="en-US" sz="2800" i="1" dirty="0"/>
              <a:t>30 of our global </a:t>
            </a:r>
            <a:r>
              <a:rPr lang="en-US" sz="2800" i="1" dirty="0" smtClean="0"/>
              <a:t>domains.</a:t>
            </a:r>
          </a:p>
          <a:p>
            <a:pPr marL="265113" indent="0" algn="just">
              <a:spcBef>
                <a:spcPts val="600"/>
              </a:spcBef>
              <a:buNone/>
            </a:pPr>
            <a:r>
              <a:rPr lang="en-US" sz="2800" i="1" dirty="0" smtClean="0"/>
              <a:t>They </a:t>
            </a:r>
            <a:r>
              <a:rPr lang="en-US" sz="2800" i="1" dirty="0"/>
              <a:t>harvested </a:t>
            </a:r>
            <a:r>
              <a:rPr lang="en-US" sz="2800" b="1" i="1" dirty="0" smtClean="0">
                <a:solidFill>
                  <a:srgbClr val="FFC000"/>
                </a:solidFill>
              </a:rPr>
              <a:t>all </a:t>
            </a:r>
            <a:r>
              <a:rPr lang="en-US" sz="2800" b="1" i="1" dirty="0">
                <a:solidFill>
                  <a:srgbClr val="FFC000"/>
                </a:solidFill>
              </a:rPr>
              <a:t>our credentials</a:t>
            </a:r>
            <a:r>
              <a:rPr lang="en-US" sz="2800" i="1" dirty="0"/>
              <a:t>, </a:t>
            </a:r>
            <a:r>
              <a:rPr lang="en-US" sz="2800" i="1" dirty="0" smtClean="0"/>
              <a:t>giving </a:t>
            </a:r>
            <a:r>
              <a:rPr lang="en-US" sz="2800" i="1" dirty="0"/>
              <a:t>them the ability to log in to the network </a:t>
            </a:r>
            <a:r>
              <a:rPr lang="en-US" sz="2800" b="1" i="1" dirty="0">
                <a:solidFill>
                  <a:srgbClr val="FFC000"/>
                </a:solidFill>
              </a:rPr>
              <a:t>masquerading as any of </a:t>
            </a:r>
            <a:r>
              <a:rPr lang="en-US" sz="2800" b="1" i="1" dirty="0" smtClean="0">
                <a:solidFill>
                  <a:srgbClr val="FFC000"/>
                </a:solidFill>
              </a:rPr>
              <a:t>us</a:t>
            </a:r>
            <a:r>
              <a:rPr lang="en-US" sz="2800" i="1" dirty="0" smtClean="0"/>
              <a:t>. There </a:t>
            </a:r>
            <a:r>
              <a:rPr lang="en-US" sz="2800" i="1" dirty="0"/>
              <a:t>was </a:t>
            </a:r>
            <a:r>
              <a:rPr lang="en-US" sz="2800" b="1" i="1" dirty="0" smtClean="0">
                <a:solidFill>
                  <a:srgbClr val="FFC000"/>
                </a:solidFill>
              </a:rPr>
              <a:t>no </a:t>
            </a:r>
            <a:r>
              <a:rPr lang="en-US" sz="2800" b="1" i="1" dirty="0">
                <a:solidFill>
                  <a:srgbClr val="FFC000"/>
                </a:solidFill>
              </a:rPr>
              <a:t>place </a:t>
            </a:r>
            <a:r>
              <a:rPr lang="en-US" sz="2800" i="1" dirty="0" smtClean="0"/>
              <a:t>on </a:t>
            </a:r>
            <a:r>
              <a:rPr lang="en-US" sz="2800" i="1" dirty="0"/>
              <a:t>our global network they could not go and only a handful of computers they did not have easy </a:t>
            </a:r>
            <a:r>
              <a:rPr lang="en-US" sz="2800" b="1" i="1" dirty="0" smtClean="0">
                <a:solidFill>
                  <a:srgbClr val="FFC000"/>
                </a:solidFill>
              </a:rPr>
              <a:t>access </a:t>
            </a:r>
            <a:r>
              <a:rPr lang="en-US" sz="2800" b="1" i="1" dirty="0">
                <a:solidFill>
                  <a:srgbClr val="FFC000"/>
                </a:solidFill>
              </a:rPr>
              <a:t>to</a:t>
            </a:r>
            <a:r>
              <a:rPr lang="en-US" sz="2800" i="1" dirty="0" smtClean="0"/>
              <a:t>.</a:t>
            </a:r>
          </a:p>
          <a:p>
            <a:pPr marL="265113" indent="0" algn="just">
              <a:spcBef>
                <a:spcPts val="600"/>
              </a:spcBef>
              <a:buNone/>
            </a:pPr>
            <a:r>
              <a:rPr lang="en-US" sz="2800" i="1" dirty="0"/>
              <a:t>The attackers were in a position to electronically </a:t>
            </a:r>
            <a:r>
              <a:rPr lang="en-US" sz="2800" b="1" i="1" dirty="0">
                <a:solidFill>
                  <a:srgbClr val="FFC000"/>
                </a:solidFill>
              </a:rPr>
              <a:t>transfer millions of dollars</a:t>
            </a:r>
            <a:r>
              <a:rPr lang="en-US" sz="2800" i="1" dirty="0">
                <a:solidFill>
                  <a:srgbClr val="FFC000"/>
                </a:solidFill>
              </a:rPr>
              <a:t> </a:t>
            </a:r>
            <a:r>
              <a:rPr lang="en-US" sz="2800" i="1" dirty="0" smtClean="0"/>
              <a:t>out </a:t>
            </a:r>
            <a:r>
              <a:rPr lang="en-US" sz="2800" i="1" dirty="0"/>
              <a:t>of our bank accounts through our accounts payable system.</a:t>
            </a:r>
          </a:p>
          <a:p>
            <a:pPr marL="265113" indent="0" algn="just">
              <a:spcBef>
                <a:spcPts val="600"/>
              </a:spcBef>
              <a:buNone/>
            </a:pPr>
            <a:r>
              <a:rPr lang="en-US" sz="2800" i="1" dirty="0"/>
              <a:t>They had </a:t>
            </a:r>
            <a:r>
              <a:rPr lang="en-US" sz="2800" b="1" i="1" dirty="0" smtClean="0">
                <a:solidFill>
                  <a:srgbClr val="FFC000"/>
                </a:solidFill>
              </a:rPr>
              <a:t>direct </a:t>
            </a:r>
            <a:r>
              <a:rPr lang="en-US" sz="2800" b="1" i="1" dirty="0">
                <a:solidFill>
                  <a:srgbClr val="FFC000"/>
                </a:solidFill>
              </a:rPr>
              <a:t>access </a:t>
            </a:r>
            <a:r>
              <a:rPr lang="en-US" sz="2800" i="1" dirty="0" smtClean="0"/>
              <a:t>to </a:t>
            </a:r>
            <a:r>
              <a:rPr lang="en-US" sz="2800" i="1" dirty="0"/>
              <a:t>our </a:t>
            </a:r>
            <a:r>
              <a:rPr lang="en-US" sz="2800" b="1" i="1" dirty="0" smtClean="0">
                <a:solidFill>
                  <a:srgbClr val="FFC000"/>
                </a:solidFill>
              </a:rPr>
              <a:t>manufacturing </a:t>
            </a:r>
            <a:r>
              <a:rPr lang="en-US" sz="2800" b="1" i="1" dirty="0">
                <a:solidFill>
                  <a:srgbClr val="FFC000"/>
                </a:solidFill>
              </a:rPr>
              <a:t>environment </a:t>
            </a:r>
            <a:r>
              <a:rPr lang="en-US" sz="2800" i="1" dirty="0" smtClean="0"/>
              <a:t>and </a:t>
            </a:r>
            <a:r>
              <a:rPr lang="en-US" sz="2800" i="1" dirty="0"/>
              <a:t>could affect both the quality of our </a:t>
            </a:r>
            <a:r>
              <a:rPr lang="en-US" sz="2800" b="1" i="1" dirty="0">
                <a:solidFill>
                  <a:srgbClr val="FFC000"/>
                </a:solidFill>
              </a:rPr>
              <a:t>production processes</a:t>
            </a:r>
            <a:r>
              <a:rPr lang="en-US" sz="2800" i="1" dirty="0">
                <a:solidFill>
                  <a:srgbClr val="FFC000"/>
                </a:solidFill>
              </a:rPr>
              <a:t> </a:t>
            </a:r>
            <a:r>
              <a:rPr lang="en-US" sz="2800" i="1" dirty="0" smtClean="0"/>
              <a:t>and </a:t>
            </a:r>
            <a:r>
              <a:rPr lang="en-US" sz="2800" b="1" i="1" dirty="0" smtClean="0">
                <a:solidFill>
                  <a:srgbClr val="FFC000"/>
                </a:solidFill>
              </a:rPr>
              <a:t>safety</a:t>
            </a:r>
            <a:r>
              <a:rPr lang="en-US" sz="2800" i="1" dirty="0" smtClean="0"/>
              <a:t> on </a:t>
            </a:r>
            <a:r>
              <a:rPr lang="en-US" sz="2800" i="1" dirty="0"/>
              <a:t>our shop floors. </a:t>
            </a:r>
          </a:p>
          <a:p>
            <a:pPr marL="265113" indent="0" algn="just">
              <a:spcBef>
                <a:spcPts val="600"/>
              </a:spcBef>
              <a:buNone/>
            </a:pPr>
            <a:r>
              <a:rPr lang="en-US" sz="2800" i="1" dirty="0"/>
              <a:t>They had access to our </a:t>
            </a:r>
            <a:r>
              <a:rPr lang="en-US" sz="2800" b="1" i="1" dirty="0" smtClean="0">
                <a:solidFill>
                  <a:srgbClr val="FFC000"/>
                </a:solidFill>
              </a:rPr>
              <a:t>most </a:t>
            </a:r>
            <a:r>
              <a:rPr lang="en-US" sz="2800" b="1" i="1" dirty="0">
                <a:solidFill>
                  <a:srgbClr val="FFC000"/>
                </a:solidFill>
              </a:rPr>
              <a:t>sensitive </a:t>
            </a:r>
            <a:r>
              <a:rPr lang="en-US" sz="2800" b="1" i="1" dirty="0" smtClean="0">
                <a:solidFill>
                  <a:srgbClr val="FFC000"/>
                </a:solidFill>
              </a:rPr>
              <a:t>intellectual </a:t>
            </a:r>
            <a:r>
              <a:rPr lang="en-US" sz="2800" b="1" i="1" dirty="0">
                <a:solidFill>
                  <a:srgbClr val="FFC000"/>
                </a:solidFill>
              </a:rPr>
              <a:t>property</a:t>
            </a:r>
            <a:r>
              <a:rPr lang="en-US" sz="2800" i="1" dirty="0"/>
              <a:t>, </a:t>
            </a:r>
            <a:r>
              <a:rPr lang="en-US" sz="2800" i="1" dirty="0" smtClean="0"/>
              <a:t>including </a:t>
            </a:r>
            <a:r>
              <a:rPr lang="en-US" sz="2800" i="1" dirty="0"/>
              <a:t>our past, current and future plans for major acquisitions and divestitures as well as the results of the </a:t>
            </a:r>
            <a:r>
              <a:rPr lang="en-US" sz="2800" b="1" i="1" dirty="0" smtClean="0">
                <a:solidFill>
                  <a:srgbClr val="FFC000"/>
                </a:solidFill>
              </a:rPr>
              <a:t>billions </a:t>
            </a:r>
            <a:r>
              <a:rPr lang="en-US" sz="2800" b="1" i="1" dirty="0">
                <a:solidFill>
                  <a:srgbClr val="FFC000"/>
                </a:solidFill>
              </a:rPr>
              <a:t>of dollars </a:t>
            </a:r>
            <a:r>
              <a:rPr lang="en-US" sz="2800" i="1" dirty="0" smtClean="0"/>
              <a:t>we </a:t>
            </a:r>
            <a:r>
              <a:rPr lang="en-US" sz="2800" i="1" dirty="0"/>
              <a:t>have invested in a decade of </a:t>
            </a:r>
            <a:r>
              <a:rPr lang="en-US" sz="2800" b="1" i="1" dirty="0" smtClean="0">
                <a:solidFill>
                  <a:srgbClr val="FFC000"/>
                </a:solidFill>
              </a:rPr>
              <a:t>research </a:t>
            </a:r>
            <a:r>
              <a:rPr lang="en-US" sz="2800" b="1" i="1" dirty="0">
                <a:solidFill>
                  <a:srgbClr val="FFC000"/>
                </a:solidFill>
              </a:rPr>
              <a:t>and development</a:t>
            </a:r>
            <a:r>
              <a:rPr lang="en-US" sz="2800" b="1" i="1" dirty="0" smtClean="0">
                <a:solidFill>
                  <a:srgbClr val="FFC000"/>
                </a:solidFill>
              </a:rPr>
              <a:t>.</a:t>
            </a:r>
          </a:p>
          <a:p>
            <a:pPr marL="265113" indent="0" algn="just">
              <a:spcBef>
                <a:spcPts val="600"/>
              </a:spcBef>
              <a:buNone/>
            </a:pPr>
            <a:r>
              <a:rPr lang="en-US" sz="2800" i="1" dirty="0" smtClean="0"/>
              <a:t>Their </a:t>
            </a:r>
            <a:r>
              <a:rPr lang="en-US" sz="2800" i="1" dirty="0"/>
              <a:t>tools did not set off </a:t>
            </a:r>
            <a:r>
              <a:rPr lang="en-US" sz="2800" b="1" i="1" dirty="0" smtClean="0">
                <a:solidFill>
                  <a:srgbClr val="FFC000"/>
                </a:solidFill>
              </a:rPr>
              <a:t>any </a:t>
            </a:r>
            <a:r>
              <a:rPr lang="en-US" sz="2800" b="1" i="1" dirty="0">
                <a:solidFill>
                  <a:srgbClr val="FFC000"/>
                </a:solidFill>
              </a:rPr>
              <a:t>alarms</a:t>
            </a:r>
            <a:r>
              <a:rPr lang="en-US" sz="2800" i="1" dirty="0"/>
              <a:t>.</a:t>
            </a:r>
          </a:p>
          <a:p>
            <a:pPr marL="265113" indent="0" algn="just">
              <a:spcBef>
                <a:spcPts val="600"/>
              </a:spcBef>
              <a:buNone/>
            </a:pPr>
            <a:r>
              <a:rPr lang="en-US" sz="2800" i="1" dirty="0" smtClean="0"/>
              <a:t>And</a:t>
            </a:r>
            <a:r>
              <a:rPr lang="en-US" sz="2800" i="1" dirty="0"/>
              <a:t>, in the end, they were able to steal </a:t>
            </a:r>
            <a:r>
              <a:rPr lang="en-US" sz="2800" b="1" i="1" dirty="0" smtClean="0">
                <a:solidFill>
                  <a:srgbClr val="FFC000"/>
                </a:solidFill>
              </a:rPr>
              <a:t>all </a:t>
            </a:r>
            <a:r>
              <a:rPr lang="en-US" sz="2800" b="1" i="1" dirty="0">
                <a:solidFill>
                  <a:srgbClr val="FFC000"/>
                </a:solidFill>
              </a:rPr>
              <a:t>the data</a:t>
            </a:r>
            <a:r>
              <a:rPr lang="en-US" sz="2800" i="1" dirty="0"/>
              <a:t>. </a:t>
            </a:r>
            <a:endParaRPr lang="en-US" sz="2800" i="1" dirty="0" smtClean="0"/>
          </a:p>
          <a:p>
            <a:pPr marL="265113" indent="0" algn="just">
              <a:spcBef>
                <a:spcPts val="600"/>
              </a:spcBef>
              <a:buNone/>
            </a:pPr>
            <a:r>
              <a:rPr lang="en-US" sz="2800" i="1" dirty="0" smtClean="0"/>
              <a:t>We </a:t>
            </a:r>
            <a:r>
              <a:rPr lang="en-US" sz="2800" i="1" dirty="0"/>
              <a:t>were </a:t>
            </a:r>
            <a:r>
              <a:rPr lang="en-US" sz="2800" b="1" i="1" dirty="0" smtClean="0">
                <a:solidFill>
                  <a:srgbClr val="FFC000"/>
                </a:solidFill>
              </a:rPr>
              <a:t>not </a:t>
            </a:r>
            <a:r>
              <a:rPr lang="en-US" sz="2800" b="1" i="1" dirty="0">
                <a:solidFill>
                  <a:srgbClr val="FFC000"/>
                </a:solidFill>
              </a:rPr>
              <a:t>able to stop them</a:t>
            </a:r>
            <a:r>
              <a:rPr lang="en-US" sz="2800" i="1" dirty="0"/>
              <a:t>, </a:t>
            </a:r>
            <a:r>
              <a:rPr lang="en-US" sz="2800" i="1" dirty="0" smtClean="0"/>
              <a:t>or </a:t>
            </a:r>
            <a:r>
              <a:rPr lang="en-US" sz="2800" b="1" i="1" dirty="0" smtClean="0">
                <a:solidFill>
                  <a:srgbClr val="FFC000"/>
                </a:solidFill>
              </a:rPr>
              <a:t>even</a:t>
            </a:r>
            <a:r>
              <a:rPr lang="en-US" sz="2800" b="1" i="1" dirty="0" smtClean="0"/>
              <a:t> </a:t>
            </a:r>
            <a:r>
              <a:rPr lang="en-US" sz="2800" b="1" i="1" dirty="0">
                <a:solidFill>
                  <a:srgbClr val="FFC000"/>
                </a:solidFill>
              </a:rPr>
              <a:t>see them </a:t>
            </a:r>
            <a:r>
              <a:rPr lang="en-US" sz="2800" i="1" dirty="0" smtClean="0"/>
              <a:t>in </a:t>
            </a:r>
            <a:r>
              <a:rPr lang="en-US" sz="2800" i="1" dirty="0"/>
              <a:t>our </a:t>
            </a:r>
            <a:r>
              <a:rPr lang="en-US" sz="2800" i="1" dirty="0" smtClean="0"/>
              <a:t>network.</a:t>
            </a:r>
            <a:endParaRPr lang="en-US" sz="2800" dirty="0"/>
          </a:p>
        </p:txBody>
      </p:sp>
      <p:sp>
        <p:nvSpPr>
          <p:cNvPr id="5" name="Slide Number Placeholder 4"/>
          <p:cNvSpPr>
            <a:spLocks noGrp="1"/>
          </p:cNvSpPr>
          <p:nvPr>
            <p:ph type="sldNum" sz="quarter" idx="4294967295"/>
          </p:nvPr>
        </p:nvSpPr>
        <p:spPr>
          <a:xfrm>
            <a:off x="457199" y="6329172"/>
            <a:ext cx="4123042" cy="182880"/>
          </a:xfrm>
          <a:prstGeom prst="rect">
            <a:avLst/>
          </a:prstGeom>
        </p:spPr>
        <p:txBody>
          <a:bodyPr/>
          <a:lstStyle/>
          <a:p>
            <a:pPr>
              <a:defRPr/>
            </a:pPr>
            <a:r>
              <a:rPr lang="fr-FR" dirty="0" smtClean="0"/>
              <a:t> </a:t>
            </a:r>
            <a:endParaRPr lang="en-US" dirty="0"/>
          </a:p>
        </p:txBody>
      </p:sp>
    </p:spTree>
    <p:extLst>
      <p:ext uri="{BB962C8B-B14F-4D97-AF65-F5344CB8AC3E}">
        <p14:creationId xmlns:p14="http://schemas.microsoft.com/office/powerpoint/2010/main" val="1348372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8"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5000" fill="hold"/>
                                        <p:tgtEl>
                                          <p:spTgt spid="3"/>
                                        </p:tgtEl>
                                        <p:attrNameLst>
                                          <p:attrName>ppt_x</p:attrName>
                                        </p:attrNameLst>
                                      </p:cBhvr>
                                      <p:tavLst>
                                        <p:tav tm="0">
                                          <p:val>
                                            <p:strVal val="#ppt_x"/>
                                          </p:val>
                                        </p:tav>
                                        <p:tav tm="100000">
                                          <p:val>
                                            <p:strVal val="#ppt_x"/>
                                          </p:val>
                                        </p:tav>
                                      </p:tavLst>
                                    </p:anim>
                                    <p:anim calcmode="lin" valueType="num">
                                      <p:cBhvr>
                                        <p:cTn id="8" dur="25000" fill="hold"/>
                                        <p:tgtEl>
                                          <p:spTgt spid="3"/>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451789" y="-144463"/>
            <a:ext cx="8382000" cy="620688"/>
          </a:xfrm>
        </p:spPr>
        <p:txBody>
          <a:bodyPr>
            <a:noAutofit/>
          </a:bodyPr>
          <a:lstStyle/>
          <a:p>
            <a:r>
              <a:rPr lang="fr-FR" sz="2800" dirty="0" smtClean="0">
                <a:solidFill>
                  <a:srgbClr val="0960A7"/>
                </a:solidFill>
              </a:rPr>
              <a:t>The information </a:t>
            </a:r>
            <a:r>
              <a:rPr lang="fr-FR" sz="2800" dirty="0" err="1" smtClean="0">
                <a:solidFill>
                  <a:srgbClr val="0960A7"/>
                </a:solidFill>
              </a:rPr>
              <a:t>economy</a:t>
            </a:r>
            <a:r>
              <a:rPr lang="fr-FR" sz="2800" dirty="0" smtClean="0">
                <a:solidFill>
                  <a:srgbClr val="0960A7"/>
                </a:solidFill>
              </a:rPr>
              <a:t> trends</a:t>
            </a:r>
            <a:endParaRPr lang="fr-FR" sz="2800" dirty="0">
              <a:solidFill>
                <a:srgbClr val="0960A7"/>
              </a:solidFill>
            </a:endParaRPr>
          </a:p>
        </p:txBody>
      </p:sp>
      <p:sp>
        <p:nvSpPr>
          <p:cNvPr id="7" name="AutoShape 2" descr="internet-of-things-2"/>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nvGrpSpPr>
          <p:cNvPr id="4" name="Group 3"/>
          <p:cNvGrpSpPr/>
          <p:nvPr/>
        </p:nvGrpSpPr>
        <p:grpSpPr>
          <a:xfrm>
            <a:off x="509730" y="3325106"/>
            <a:ext cx="2786363" cy="2535130"/>
            <a:chOff x="573527" y="901392"/>
            <a:chExt cx="2448002" cy="2170782"/>
          </a:xfrm>
        </p:grpSpPr>
        <p:pic>
          <p:nvPicPr>
            <p:cNvPr id="27" name="Picture 2" descr="http://www.foudre-ineo.com/lexique/photos/hires/nuage_847673.jpg"/>
            <p:cNvPicPr>
              <a:picLocks noChangeAspect="1" noChangeArrowheads="1"/>
            </p:cNvPicPr>
            <p:nvPr/>
          </p:nvPicPr>
          <p:blipFill>
            <a:blip r:embed="rId3" cstate="print"/>
            <a:srcRect/>
            <a:stretch>
              <a:fillRect/>
            </a:stretch>
          </p:blipFill>
          <p:spPr bwMode="auto">
            <a:xfrm>
              <a:off x="573529" y="901392"/>
              <a:ext cx="2448000" cy="1469790"/>
            </a:xfrm>
            <a:prstGeom prst="rect">
              <a:avLst/>
            </a:prstGeom>
            <a:noFill/>
            <a:ln>
              <a:noFill/>
            </a:ln>
          </p:spPr>
        </p:pic>
        <p:sp>
          <p:nvSpPr>
            <p:cNvPr id="9" name="Rectangle 8"/>
            <p:cNvSpPr/>
            <p:nvPr/>
          </p:nvSpPr>
          <p:spPr>
            <a:xfrm>
              <a:off x="573527" y="2371182"/>
              <a:ext cx="2448000" cy="700992"/>
            </a:xfrm>
            <a:prstGeom prst="rect">
              <a:avLst/>
            </a:prstGeom>
            <a:solidFill>
              <a:srgbClr val="0960A7"/>
            </a:solid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lnSpc>
                  <a:spcPts val="3700"/>
                </a:lnSpc>
              </a:pPr>
              <a:r>
                <a:rPr lang="en-US" sz="3200" b="1" dirty="0" smtClean="0">
                  <a:ln w="50800"/>
                  <a:solidFill>
                    <a:schemeClr val="bg1"/>
                  </a:solidFill>
                  <a:latin typeface="Calibri" pitchFamily="34" charset="0"/>
                </a:rPr>
                <a:t>Cloud/</a:t>
              </a:r>
            </a:p>
            <a:p>
              <a:pPr algn="ctr">
                <a:lnSpc>
                  <a:spcPts val="2300"/>
                </a:lnSpc>
              </a:pPr>
              <a:r>
                <a:rPr lang="en-US" sz="2000" b="1" dirty="0" err="1" smtClean="0">
                  <a:ln w="50800"/>
                  <a:solidFill>
                    <a:schemeClr val="bg1"/>
                  </a:solidFill>
                  <a:latin typeface="Calibri" pitchFamily="34" charset="0"/>
                </a:rPr>
                <a:t>Virtualisation</a:t>
              </a:r>
              <a:endParaRPr lang="en-US" sz="4000" b="1" dirty="0" smtClean="0">
                <a:ln w="50800"/>
                <a:solidFill>
                  <a:schemeClr val="bg1"/>
                </a:solidFill>
                <a:latin typeface="Calibri" pitchFamily="34" charset="0"/>
              </a:endParaRPr>
            </a:p>
          </p:txBody>
        </p:sp>
      </p:grpSp>
      <p:grpSp>
        <p:nvGrpSpPr>
          <p:cNvPr id="12" name="Group 11"/>
          <p:cNvGrpSpPr/>
          <p:nvPr/>
        </p:nvGrpSpPr>
        <p:grpSpPr>
          <a:xfrm>
            <a:off x="3378103" y="605209"/>
            <a:ext cx="2629292" cy="2660110"/>
            <a:chOff x="3371770" y="739636"/>
            <a:chExt cx="2468434" cy="2375805"/>
          </a:xfrm>
        </p:grpSpPr>
        <p:sp>
          <p:nvSpPr>
            <p:cNvPr id="22" name="Rectangle 21"/>
            <p:cNvSpPr/>
            <p:nvPr/>
          </p:nvSpPr>
          <p:spPr>
            <a:xfrm>
              <a:off x="3371770" y="739636"/>
              <a:ext cx="2468434" cy="852135"/>
            </a:xfrm>
            <a:prstGeom prst="rect">
              <a:avLst/>
            </a:prstGeom>
            <a:solidFill>
              <a:srgbClr val="0960A7"/>
            </a:solid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2800" b="1" dirty="0">
                  <a:ln w="50800"/>
                  <a:solidFill>
                    <a:schemeClr val="bg1"/>
                  </a:solidFill>
                  <a:latin typeface="Calibri" pitchFamily="34" charset="0"/>
                </a:rPr>
                <a:t>IoT/ Hyper-connectivity</a:t>
              </a:r>
            </a:p>
          </p:txBody>
        </p:sp>
        <p:pic>
          <p:nvPicPr>
            <p:cNvPr id="33" name="Picture 6" descr="http://www.information-age.com/sites/default/files/styles/article_landscape/public/field/image/SupplychainIOT.JPG?itok=IoeQ7JND"/>
            <p:cNvPicPr>
              <a:picLocks noChangeAspect="1" noChangeArrowheads="1"/>
            </p:cNvPicPr>
            <p:nvPr/>
          </p:nvPicPr>
          <p:blipFill>
            <a:blip r:embed="rId4">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3371770" y="1539724"/>
              <a:ext cx="2468433" cy="1575717"/>
            </a:xfrm>
            <a:prstGeom prst="rect">
              <a:avLst/>
            </a:prstGeom>
            <a:solidFill>
              <a:srgbClr val="0960A7"/>
            </a:solidFill>
            <a:extLst/>
          </p:spPr>
        </p:pic>
      </p:grpSp>
      <p:grpSp>
        <p:nvGrpSpPr>
          <p:cNvPr id="23" name="Group 22"/>
          <p:cNvGrpSpPr/>
          <p:nvPr/>
        </p:nvGrpSpPr>
        <p:grpSpPr>
          <a:xfrm>
            <a:off x="3378103" y="3325106"/>
            <a:ext cx="2629292" cy="2535129"/>
            <a:chOff x="3549876" y="3622628"/>
            <a:chExt cx="2187906" cy="2514445"/>
          </a:xfrm>
        </p:grpSpPr>
        <p:pic>
          <p:nvPicPr>
            <p:cNvPr id="36" name="Picture 4" descr="http://www.everis.com/spain/SiteCollectionImages/smart_city_spai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49876" y="4254812"/>
              <a:ext cx="2187906" cy="1882261"/>
            </a:xfrm>
            <a:prstGeom prst="rect">
              <a:avLst/>
            </a:prstGeom>
            <a:solidFill>
              <a:srgbClr val="FFC000"/>
            </a:solidFill>
            <a:extLst/>
          </p:spPr>
        </p:pic>
        <p:sp>
          <p:nvSpPr>
            <p:cNvPr id="54" name="Rectangle 53"/>
            <p:cNvSpPr/>
            <p:nvPr/>
          </p:nvSpPr>
          <p:spPr>
            <a:xfrm>
              <a:off x="3549876" y="3622628"/>
              <a:ext cx="2187906" cy="946322"/>
            </a:xfrm>
            <a:prstGeom prst="rect">
              <a:avLst/>
            </a:prstGeom>
            <a:solidFill>
              <a:srgbClr val="0960A7"/>
            </a:solid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2800" b="1" dirty="0">
                  <a:ln w="50800"/>
                  <a:solidFill>
                    <a:schemeClr val="bg1"/>
                  </a:solidFill>
                  <a:latin typeface="Calibri" pitchFamily="34" charset="0"/>
                </a:rPr>
                <a:t>Smart </a:t>
              </a:r>
              <a:r>
                <a:rPr lang="en-US" sz="2800" b="1" dirty="0" smtClean="0">
                  <a:ln w="50800"/>
                  <a:solidFill>
                    <a:schemeClr val="bg1"/>
                  </a:solidFill>
                  <a:latin typeface="Calibri" pitchFamily="34" charset="0"/>
                </a:rPr>
                <a:t>Infrastructure</a:t>
              </a:r>
              <a:endParaRPr lang="en-US" sz="2800" b="1" dirty="0">
                <a:ln w="50800"/>
                <a:solidFill>
                  <a:schemeClr val="bg1"/>
                </a:solidFill>
                <a:latin typeface="Calibri" pitchFamily="34" charset="0"/>
              </a:endParaRPr>
            </a:p>
          </p:txBody>
        </p:sp>
      </p:grpSp>
      <p:grpSp>
        <p:nvGrpSpPr>
          <p:cNvPr id="6" name="Group 5"/>
          <p:cNvGrpSpPr/>
          <p:nvPr/>
        </p:nvGrpSpPr>
        <p:grpSpPr>
          <a:xfrm>
            <a:off x="6092378" y="3325107"/>
            <a:ext cx="2636952" cy="2535130"/>
            <a:chOff x="4487779" y="3460237"/>
            <a:chExt cx="3049865" cy="3471863"/>
          </a:xfrm>
        </p:grpSpPr>
        <p:pic>
          <p:nvPicPr>
            <p:cNvPr id="1026" name="Picture 2" descr="C:\Users\Laurent_Heslault\Pictures\Bigdata.jpg"/>
            <p:cNvPicPr>
              <a:picLocks noChangeAspect="1" noChangeArrowheads="1"/>
            </p:cNvPicPr>
            <p:nvPr/>
          </p:nvPicPr>
          <p:blipFill>
            <a:blip r:embed="rId6">
              <a:extLst>
                <a:ext uri="{BEBA8EAE-BF5A-486C-A8C5-ECC9F3942E4B}">
                  <a14:imgProps xmlns:a14="http://schemas.microsoft.com/office/drawing/2010/main">
                    <a14:imgLayer r:embed="rId7">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4487779" y="3460237"/>
              <a:ext cx="3028631" cy="209202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5" name="Rectangle 14"/>
            <p:cNvSpPr/>
            <p:nvPr/>
          </p:nvSpPr>
          <p:spPr>
            <a:xfrm>
              <a:off x="4509013" y="5552261"/>
              <a:ext cx="3028631" cy="1379839"/>
            </a:xfrm>
            <a:prstGeom prst="rect">
              <a:avLst/>
            </a:prstGeom>
            <a:solidFill>
              <a:srgbClr val="0960A7"/>
            </a:solid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000" b="1" dirty="0">
                  <a:ln w="50800"/>
                  <a:solidFill>
                    <a:schemeClr val="bg1"/>
                  </a:solidFill>
                  <a:latin typeface="Calibri" pitchFamily="34" charset="0"/>
                </a:rPr>
                <a:t>Big </a:t>
              </a:r>
              <a:r>
                <a:rPr lang="en-US" sz="4000" b="1" dirty="0" smtClean="0">
                  <a:ln w="50800"/>
                  <a:solidFill>
                    <a:schemeClr val="bg1"/>
                  </a:solidFill>
                  <a:latin typeface="Calibri" pitchFamily="34" charset="0"/>
                </a:rPr>
                <a:t>Data</a:t>
              </a:r>
              <a:r>
                <a:rPr lang="en-US" sz="3600" b="1" dirty="0" smtClean="0">
                  <a:ln w="50800"/>
                  <a:solidFill>
                    <a:schemeClr val="bg1"/>
                  </a:solidFill>
                  <a:latin typeface="Calibri" pitchFamily="34" charset="0"/>
                </a:rPr>
                <a:t> </a:t>
              </a:r>
            </a:p>
            <a:p>
              <a:pPr algn="ctr"/>
              <a:r>
                <a:rPr lang="en-US" b="1" dirty="0" smtClean="0">
                  <a:ln w="50800"/>
                  <a:solidFill>
                    <a:schemeClr val="bg1"/>
                  </a:solidFill>
                  <a:latin typeface="Calibri" pitchFamily="34" charset="0"/>
                </a:rPr>
                <a:t>Data </a:t>
              </a:r>
              <a:r>
                <a:rPr lang="en-US" b="1" dirty="0">
                  <a:ln w="50800"/>
                  <a:solidFill>
                    <a:schemeClr val="bg1"/>
                  </a:solidFill>
                  <a:latin typeface="Calibri" pitchFamily="34" charset="0"/>
                </a:rPr>
                <a:t>flow </a:t>
              </a:r>
              <a:r>
                <a:rPr lang="en-US" b="1" dirty="0" err="1" smtClean="0">
                  <a:ln w="50800"/>
                  <a:solidFill>
                    <a:schemeClr val="bg1"/>
                  </a:solidFill>
                  <a:latin typeface="Calibri" pitchFamily="34" charset="0"/>
                </a:rPr>
                <a:t>globalisation</a:t>
              </a:r>
              <a:endParaRPr lang="en-US" sz="4000" b="1" dirty="0">
                <a:ln w="50800"/>
                <a:solidFill>
                  <a:schemeClr val="bg1"/>
                </a:solidFill>
                <a:latin typeface="Calibri" pitchFamily="34" charset="0"/>
              </a:endParaRPr>
            </a:p>
          </p:txBody>
        </p:sp>
      </p:grpSp>
      <p:grpSp>
        <p:nvGrpSpPr>
          <p:cNvPr id="5" name="Group 4"/>
          <p:cNvGrpSpPr/>
          <p:nvPr/>
        </p:nvGrpSpPr>
        <p:grpSpPr>
          <a:xfrm>
            <a:off x="509729" y="605210"/>
            <a:ext cx="2786364" cy="2660109"/>
            <a:chOff x="509729" y="3394226"/>
            <a:chExt cx="2630319" cy="2466009"/>
          </a:xfrm>
        </p:grpSpPr>
        <p:sp>
          <p:nvSpPr>
            <p:cNvPr id="28" name="Rectangle 27"/>
            <p:cNvSpPr/>
            <p:nvPr/>
          </p:nvSpPr>
          <p:spPr>
            <a:xfrm>
              <a:off x="509729" y="5275460"/>
              <a:ext cx="2630319" cy="584775"/>
            </a:xfrm>
            <a:prstGeom prst="rect">
              <a:avLst/>
            </a:prstGeom>
            <a:solidFill>
              <a:srgbClr val="0960A7"/>
            </a:solid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3200" b="1" dirty="0" err="1" smtClean="0">
                  <a:ln w="50800"/>
                  <a:solidFill>
                    <a:schemeClr val="bg1"/>
                  </a:solidFill>
                  <a:latin typeface="Calibri" pitchFamily="34" charset="0"/>
                </a:rPr>
                <a:t>Socialisation</a:t>
              </a:r>
              <a:endParaRPr lang="en-US" sz="3200" b="1" dirty="0">
                <a:ln w="50800"/>
                <a:solidFill>
                  <a:schemeClr val="bg1"/>
                </a:solidFill>
                <a:latin typeface="Calibri" pitchFamily="34" charset="0"/>
              </a:endParaRPr>
            </a:p>
          </p:txBody>
        </p:sp>
        <p:pic>
          <p:nvPicPr>
            <p:cNvPr id="29" name="Picture 8" descr="enginer-future-humans-longevity"/>
            <p:cNvPicPr>
              <a:picLocks noChangeAspect="1" noChangeArrowheads="1"/>
            </p:cNvPicPr>
            <p:nvPr/>
          </p:nvPicPr>
          <p:blipFill>
            <a:blip r:embed="rId8">
              <a:duotone>
                <a:prstClr val="black"/>
                <a:schemeClr val="accent5">
                  <a:tint val="45000"/>
                  <a:satMod val="400000"/>
                </a:schemeClr>
              </a:duotone>
              <a:extLst>
                <a:ext uri="{BEBA8EAE-BF5A-486C-A8C5-ECC9F3942E4B}">
                  <a14:imgProps xmlns:a14="http://schemas.microsoft.com/office/drawing/2010/main">
                    <a14:imgLayer r:embed="rId9">
                      <a14:imgEffect>
                        <a14:sharpenSoften amount="50000"/>
                      </a14:imgEffect>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509729" y="3394226"/>
              <a:ext cx="2630317" cy="1881233"/>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3" name="Group 2"/>
          <p:cNvGrpSpPr/>
          <p:nvPr/>
        </p:nvGrpSpPr>
        <p:grpSpPr>
          <a:xfrm>
            <a:off x="6092378" y="605210"/>
            <a:ext cx="2636952" cy="2660109"/>
            <a:chOff x="6092378" y="605210"/>
            <a:chExt cx="2430487" cy="2660109"/>
          </a:xfrm>
        </p:grpSpPr>
        <p:sp>
          <p:nvSpPr>
            <p:cNvPr id="53" name="Rectangle 52"/>
            <p:cNvSpPr/>
            <p:nvPr/>
          </p:nvSpPr>
          <p:spPr>
            <a:xfrm>
              <a:off x="6092378" y="2381142"/>
              <a:ext cx="2430487" cy="884177"/>
            </a:xfrm>
            <a:prstGeom prst="rect">
              <a:avLst/>
            </a:prstGeom>
            <a:solidFill>
              <a:srgbClr val="0960A7"/>
            </a:solid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lnSpc>
                  <a:spcPct val="90000"/>
                </a:lnSpc>
              </a:pPr>
              <a:r>
                <a:rPr lang="en-US" sz="4000" b="1" dirty="0" smtClean="0">
                  <a:ln w="50800"/>
                  <a:solidFill>
                    <a:schemeClr val="bg1"/>
                  </a:solidFill>
                  <a:latin typeface="Calibri" pitchFamily="34" charset="0"/>
                </a:rPr>
                <a:t>Mobility/</a:t>
              </a:r>
            </a:p>
            <a:p>
              <a:pPr algn="ctr">
                <a:lnSpc>
                  <a:spcPct val="90000"/>
                </a:lnSpc>
              </a:pPr>
              <a:r>
                <a:rPr lang="en-GB" b="1" dirty="0" smtClean="0">
                  <a:solidFill>
                    <a:schemeClr val="bg1"/>
                  </a:solidFill>
                </a:rPr>
                <a:t>Platform proliferation</a:t>
              </a:r>
              <a:endParaRPr lang="en-US" sz="5400" b="1" dirty="0">
                <a:ln w="50800"/>
                <a:solidFill>
                  <a:schemeClr val="bg1"/>
                </a:solidFill>
                <a:latin typeface="Calibri" pitchFamily="34" charset="0"/>
              </a:endParaRPr>
            </a:p>
          </p:txBody>
        </p:sp>
        <p:pic>
          <p:nvPicPr>
            <p:cNvPr id="2" name="Picture 2" descr="Mobile Devices-Our Lifestyle Connections"/>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92378" y="605210"/>
              <a:ext cx="2430486" cy="17759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772151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451789" y="-144463"/>
            <a:ext cx="8382000" cy="620688"/>
          </a:xfrm>
        </p:spPr>
        <p:txBody>
          <a:bodyPr>
            <a:noAutofit/>
          </a:bodyPr>
          <a:lstStyle/>
          <a:p>
            <a:r>
              <a:rPr lang="fr-FR" sz="2800" dirty="0" smtClean="0">
                <a:solidFill>
                  <a:srgbClr val="0960A7"/>
                </a:solidFill>
              </a:rPr>
              <a:t>The information </a:t>
            </a:r>
            <a:r>
              <a:rPr lang="fr-FR" sz="2800" dirty="0" err="1" smtClean="0">
                <a:solidFill>
                  <a:srgbClr val="0960A7"/>
                </a:solidFill>
              </a:rPr>
              <a:t>economy</a:t>
            </a:r>
            <a:r>
              <a:rPr lang="fr-FR" sz="2800" dirty="0" smtClean="0">
                <a:solidFill>
                  <a:srgbClr val="0960A7"/>
                </a:solidFill>
              </a:rPr>
              <a:t> </a:t>
            </a:r>
            <a:r>
              <a:rPr lang="fr-FR" sz="2800" dirty="0" err="1" smtClean="0">
                <a:solidFill>
                  <a:srgbClr val="0960A7"/>
                </a:solidFill>
              </a:rPr>
              <a:t>risk</a:t>
            </a:r>
            <a:endParaRPr lang="fr-FR" sz="2800" dirty="0">
              <a:solidFill>
                <a:srgbClr val="0960A7"/>
              </a:solidFill>
            </a:endParaRPr>
          </a:p>
        </p:txBody>
      </p:sp>
      <p:grpSp>
        <p:nvGrpSpPr>
          <p:cNvPr id="6" name="Group 5"/>
          <p:cNvGrpSpPr/>
          <p:nvPr/>
        </p:nvGrpSpPr>
        <p:grpSpPr>
          <a:xfrm>
            <a:off x="6092378" y="3325104"/>
            <a:ext cx="2447526" cy="2535132"/>
            <a:chOff x="4487779" y="3460237"/>
            <a:chExt cx="3049865" cy="3342831"/>
          </a:xfrm>
        </p:grpSpPr>
        <p:pic>
          <p:nvPicPr>
            <p:cNvPr id="1026" name="Picture 2" descr="C:\Users\Laurent_Heslault\Pictures\Bigdat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7779" y="3460237"/>
              <a:ext cx="3028631" cy="209202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5" name="Rectangle 14"/>
            <p:cNvSpPr/>
            <p:nvPr/>
          </p:nvSpPr>
          <p:spPr>
            <a:xfrm>
              <a:off x="4509013" y="5552261"/>
              <a:ext cx="3028631" cy="1250807"/>
            </a:xfrm>
            <a:prstGeom prst="rect">
              <a:avLst/>
            </a:prstGeom>
            <a:solidFill>
              <a:srgbClr val="0960A7"/>
            </a:solid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000" b="1" dirty="0">
                  <a:ln w="50800"/>
                  <a:solidFill>
                    <a:schemeClr val="bg1"/>
                  </a:solidFill>
                  <a:latin typeface="Calibri" pitchFamily="34" charset="0"/>
                </a:rPr>
                <a:t>Big </a:t>
              </a:r>
              <a:r>
                <a:rPr lang="en-US" sz="4000" b="1" dirty="0" smtClean="0">
                  <a:ln w="50800"/>
                  <a:solidFill>
                    <a:schemeClr val="bg1"/>
                  </a:solidFill>
                  <a:latin typeface="Calibri" pitchFamily="34" charset="0"/>
                </a:rPr>
                <a:t>Data/ </a:t>
              </a:r>
              <a:r>
                <a:rPr lang="en-US" b="1" dirty="0" smtClean="0">
                  <a:ln w="50800"/>
                  <a:solidFill>
                    <a:schemeClr val="bg1"/>
                  </a:solidFill>
                  <a:latin typeface="Calibri" pitchFamily="34" charset="0"/>
                </a:rPr>
                <a:t>Data </a:t>
              </a:r>
              <a:r>
                <a:rPr lang="en-US" b="1" dirty="0">
                  <a:ln w="50800"/>
                  <a:solidFill>
                    <a:schemeClr val="bg1"/>
                  </a:solidFill>
                  <a:latin typeface="Calibri" pitchFamily="34" charset="0"/>
                </a:rPr>
                <a:t>flow </a:t>
              </a:r>
              <a:r>
                <a:rPr lang="en-US" b="1" dirty="0" err="1" smtClean="0">
                  <a:ln w="50800"/>
                  <a:solidFill>
                    <a:schemeClr val="bg1"/>
                  </a:solidFill>
                  <a:latin typeface="Calibri" pitchFamily="34" charset="0"/>
                </a:rPr>
                <a:t>globalisation</a:t>
              </a:r>
              <a:endParaRPr lang="en-US" sz="4000" b="1" dirty="0">
                <a:ln w="50800"/>
                <a:solidFill>
                  <a:schemeClr val="bg1"/>
                </a:solidFill>
                <a:latin typeface="Calibri" pitchFamily="34" charset="0"/>
              </a:endParaRPr>
            </a:p>
          </p:txBody>
        </p:sp>
      </p:grpSp>
      <p:sp>
        <p:nvSpPr>
          <p:cNvPr id="7" name="AutoShape 2" descr="internet-of-things-2"/>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nvGrpSpPr>
          <p:cNvPr id="4" name="Group 3"/>
          <p:cNvGrpSpPr/>
          <p:nvPr/>
        </p:nvGrpSpPr>
        <p:grpSpPr>
          <a:xfrm>
            <a:off x="509728" y="605210"/>
            <a:ext cx="2630321" cy="2660110"/>
            <a:chOff x="573527" y="901392"/>
            <a:chExt cx="2448002" cy="2170782"/>
          </a:xfrm>
        </p:grpSpPr>
        <p:pic>
          <p:nvPicPr>
            <p:cNvPr id="27" name="Picture 2" descr="http://www.foudre-ineo.com/lexique/photos/hires/nuage_847673.jpg"/>
            <p:cNvPicPr>
              <a:picLocks noChangeAspect="1" noChangeArrowheads="1"/>
            </p:cNvPicPr>
            <p:nvPr/>
          </p:nvPicPr>
          <p:blipFill>
            <a:blip r:embed="rId4" cstate="print"/>
            <a:srcRect/>
            <a:stretch>
              <a:fillRect/>
            </a:stretch>
          </p:blipFill>
          <p:spPr bwMode="auto">
            <a:xfrm>
              <a:off x="573529" y="901392"/>
              <a:ext cx="2448000" cy="1469790"/>
            </a:xfrm>
            <a:prstGeom prst="rect">
              <a:avLst/>
            </a:prstGeom>
            <a:noFill/>
            <a:ln>
              <a:noFill/>
            </a:ln>
          </p:spPr>
        </p:pic>
        <p:sp>
          <p:nvSpPr>
            <p:cNvPr id="9" name="Rectangle 8"/>
            <p:cNvSpPr/>
            <p:nvPr/>
          </p:nvSpPr>
          <p:spPr>
            <a:xfrm>
              <a:off x="573527" y="2371182"/>
              <a:ext cx="2448000" cy="700992"/>
            </a:xfrm>
            <a:prstGeom prst="rect">
              <a:avLst/>
            </a:prstGeom>
            <a:solidFill>
              <a:srgbClr val="0960A7"/>
            </a:solid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lnSpc>
                  <a:spcPts val="3700"/>
                </a:lnSpc>
              </a:pPr>
              <a:r>
                <a:rPr lang="en-US" sz="3200" b="1" dirty="0" smtClean="0">
                  <a:ln w="50800"/>
                  <a:solidFill>
                    <a:schemeClr val="bg1"/>
                  </a:solidFill>
                  <a:latin typeface="Calibri" pitchFamily="34" charset="0"/>
                </a:rPr>
                <a:t>Cloud/</a:t>
              </a:r>
            </a:p>
            <a:p>
              <a:pPr algn="ctr">
                <a:lnSpc>
                  <a:spcPts val="2300"/>
                </a:lnSpc>
              </a:pPr>
              <a:r>
                <a:rPr lang="en-US" sz="2000" b="1" dirty="0" err="1" smtClean="0">
                  <a:ln w="50800"/>
                  <a:solidFill>
                    <a:schemeClr val="bg1"/>
                  </a:solidFill>
                  <a:latin typeface="Calibri" pitchFamily="34" charset="0"/>
                </a:rPr>
                <a:t>Virtualisation</a:t>
              </a:r>
              <a:endParaRPr lang="en-US" sz="4000" b="1" dirty="0" smtClean="0">
                <a:ln w="50800"/>
                <a:solidFill>
                  <a:schemeClr val="bg1"/>
                </a:solidFill>
                <a:latin typeface="Calibri" pitchFamily="34" charset="0"/>
              </a:endParaRPr>
            </a:p>
          </p:txBody>
        </p:sp>
      </p:grpSp>
      <p:grpSp>
        <p:nvGrpSpPr>
          <p:cNvPr id="12" name="Group 11"/>
          <p:cNvGrpSpPr/>
          <p:nvPr/>
        </p:nvGrpSpPr>
        <p:grpSpPr>
          <a:xfrm>
            <a:off x="3378103" y="605209"/>
            <a:ext cx="2468434" cy="2660110"/>
            <a:chOff x="3371770" y="739636"/>
            <a:chExt cx="2468434" cy="2375805"/>
          </a:xfrm>
        </p:grpSpPr>
        <p:sp>
          <p:nvSpPr>
            <p:cNvPr id="22" name="Rectangle 21"/>
            <p:cNvSpPr/>
            <p:nvPr/>
          </p:nvSpPr>
          <p:spPr>
            <a:xfrm>
              <a:off x="3371770" y="739636"/>
              <a:ext cx="2468434" cy="852135"/>
            </a:xfrm>
            <a:prstGeom prst="rect">
              <a:avLst/>
            </a:prstGeom>
            <a:solidFill>
              <a:srgbClr val="0960A7"/>
            </a:solid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2800" b="1" dirty="0">
                  <a:ln w="50800"/>
                  <a:solidFill>
                    <a:schemeClr val="bg1"/>
                  </a:solidFill>
                  <a:latin typeface="Calibri" pitchFamily="34" charset="0"/>
                </a:rPr>
                <a:t>IoT/ Hyper-connectivity</a:t>
              </a:r>
            </a:p>
          </p:txBody>
        </p:sp>
        <p:pic>
          <p:nvPicPr>
            <p:cNvPr id="33" name="Picture 6" descr="http://www.information-age.com/sites/default/files/styles/article_landscape/public/field/image/SupplychainIOT.JPG?itok=IoeQ7JN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71770" y="1539724"/>
              <a:ext cx="2468433" cy="1575717"/>
            </a:xfrm>
            <a:prstGeom prst="rect">
              <a:avLst/>
            </a:prstGeom>
            <a:solidFill>
              <a:srgbClr val="0960A7"/>
            </a:solidFill>
            <a:extLst/>
          </p:spPr>
        </p:pic>
      </p:grpSp>
      <p:grpSp>
        <p:nvGrpSpPr>
          <p:cNvPr id="21" name="Group 20"/>
          <p:cNvGrpSpPr/>
          <p:nvPr/>
        </p:nvGrpSpPr>
        <p:grpSpPr>
          <a:xfrm>
            <a:off x="6092378" y="605208"/>
            <a:ext cx="2430487" cy="2660111"/>
            <a:chOff x="6444208" y="669819"/>
            <a:chExt cx="2448000" cy="2586530"/>
          </a:xfrm>
        </p:grpSpPr>
        <p:pic>
          <p:nvPicPr>
            <p:cNvPr id="31" name="Picture 2" descr="http://blogs.adobe.com/techcomm/files/2012/11/tablets.gif"/>
            <p:cNvPicPr>
              <a:picLocks noChangeAspect="1" noChangeArrowheads="1"/>
            </p:cNvPicPr>
            <p:nvPr/>
          </p:nvPicPr>
          <p:blipFill>
            <a:blip r:embed="rId6">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6444208" y="669819"/>
              <a:ext cx="2448000" cy="172681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53" name="Rectangle 52"/>
            <p:cNvSpPr/>
            <p:nvPr/>
          </p:nvSpPr>
          <p:spPr>
            <a:xfrm>
              <a:off x="6444208" y="2396629"/>
              <a:ext cx="2448000" cy="859720"/>
            </a:xfrm>
            <a:prstGeom prst="rect">
              <a:avLst/>
            </a:prstGeom>
            <a:solidFill>
              <a:srgbClr val="0960A7"/>
            </a:solid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lnSpc>
                  <a:spcPct val="90000"/>
                </a:lnSpc>
              </a:pPr>
              <a:r>
                <a:rPr lang="en-US" sz="4000" b="1" dirty="0" smtClean="0">
                  <a:ln w="50800"/>
                  <a:solidFill>
                    <a:schemeClr val="bg1"/>
                  </a:solidFill>
                  <a:latin typeface="Calibri" pitchFamily="34" charset="0"/>
                </a:rPr>
                <a:t>Mobility/</a:t>
              </a:r>
            </a:p>
            <a:p>
              <a:pPr algn="ctr">
                <a:lnSpc>
                  <a:spcPct val="90000"/>
                </a:lnSpc>
              </a:pPr>
              <a:r>
                <a:rPr lang="en-GB" b="1" dirty="0" smtClean="0">
                  <a:solidFill>
                    <a:schemeClr val="bg1"/>
                  </a:solidFill>
                </a:rPr>
                <a:t>Platform proliferation</a:t>
              </a:r>
              <a:endParaRPr lang="en-US" sz="5400" b="1" dirty="0">
                <a:ln w="50800"/>
                <a:solidFill>
                  <a:schemeClr val="bg1"/>
                </a:solidFill>
                <a:latin typeface="Calibri" pitchFamily="34" charset="0"/>
              </a:endParaRPr>
            </a:p>
          </p:txBody>
        </p:sp>
      </p:grpSp>
      <p:grpSp>
        <p:nvGrpSpPr>
          <p:cNvPr id="23" name="Group 22"/>
          <p:cNvGrpSpPr/>
          <p:nvPr/>
        </p:nvGrpSpPr>
        <p:grpSpPr>
          <a:xfrm>
            <a:off x="3378103" y="3325106"/>
            <a:ext cx="2468434" cy="2535130"/>
            <a:chOff x="3549876" y="3622628"/>
            <a:chExt cx="2187906" cy="2514445"/>
          </a:xfrm>
        </p:grpSpPr>
        <p:pic>
          <p:nvPicPr>
            <p:cNvPr id="36" name="Picture 4" descr="http://www.everis.com/spain/SiteCollectionImages/smart_city_spain.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49876" y="4254812"/>
              <a:ext cx="2187906" cy="1882261"/>
            </a:xfrm>
            <a:prstGeom prst="rect">
              <a:avLst/>
            </a:prstGeom>
            <a:solidFill>
              <a:srgbClr val="FFC000"/>
            </a:solidFill>
            <a:extLst/>
          </p:spPr>
        </p:pic>
        <p:sp>
          <p:nvSpPr>
            <p:cNvPr id="54" name="Rectangle 53"/>
            <p:cNvSpPr/>
            <p:nvPr/>
          </p:nvSpPr>
          <p:spPr>
            <a:xfrm>
              <a:off x="3549876" y="3622628"/>
              <a:ext cx="2187906" cy="975620"/>
            </a:xfrm>
            <a:prstGeom prst="rect">
              <a:avLst/>
            </a:prstGeom>
            <a:solidFill>
              <a:srgbClr val="0960A7"/>
            </a:solid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2800" b="1" dirty="0">
                  <a:ln w="50800"/>
                  <a:solidFill>
                    <a:schemeClr val="bg1"/>
                  </a:solidFill>
                  <a:latin typeface="Calibri" pitchFamily="34" charset="0"/>
                </a:rPr>
                <a:t>Smart </a:t>
              </a:r>
              <a:r>
                <a:rPr lang="en-US" sz="2800" b="1" dirty="0" smtClean="0">
                  <a:ln w="50800"/>
                  <a:solidFill>
                    <a:schemeClr val="bg1"/>
                  </a:solidFill>
                  <a:latin typeface="Calibri" pitchFamily="34" charset="0"/>
                </a:rPr>
                <a:t>Infrastructure</a:t>
              </a:r>
              <a:endParaRPr lang="en-US" sz="2800" b="1" dirty="0">
                <a:ln w="50800"/>
                <a:solidFill>
                  <a:schemeClr val="bg1"/>
                </a:solidFill>
                <a:latin typeface="Calibri" pitchFamily="34" charset="0"/>
              </a:endParaRPr>
            </a:p>
          </p:txBody>
        </p:sp>
      </p:grpSp>
      <p:grpSp>
        <p:nvGrpSpPr>
          <p:cNvPr id="2" name="Group 1"/>
          <p:cNvGrpSpPr/>
          <p:nvPr/>
        </p:nvGrpSpPr>
        <p:grpSpPr>
          <a:xfrm>
            <a:off x="509729" y="3325104"/>
            <a:ext cx="2630320" cy="2535131"/>
            <a:chOff x="463491" y="3484596"/>
            <a:chExt cx="2826262" cy="2448294"/>
          </a:xfrm>
        </p:grpSpPr>
        <p:pic>
          <p:nvPicPr>
            <p:cNvPr id="2050" name="Picture 2" descr="http://ccorp-u.friend2friend.com/1186268_10101026493146301_791186452_n-e1408654108256.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3492" y="3484596"/>
              <a:ext cx="2826261" cy="1883550"/>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27"/>
            <p:cNvSpPr/>
            <p:nvPr/>
          </p:nvSpPr>
          <p:spPr>
            <a:xfrm>
              <a:off x="463491" y="5368146"/>
              <a:ext cx="2826261" cy="564744"/>
            </a:xfrm>
            <a:prstGeom prst="rect">
              <a:avLst/>
            </a:prstGeom>
            <a:solidFill>
              <a:srgbClr val="0960A7"/>
            </a:solid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3200" b="1" dirty="0" err="1" smtClean="0">
                  <a:ln w="50800"/>
                  <a:solidFill>
                    <a:schemeClr val="bg1"/>
                  </a:solidFill>
                  <a:latin typeface="Calibri" pitchFamily="34" charset="0"/>
                </a:rPr>
                <a:t>Socialisation</a:t>
              </a:r>
              <a:endParaRPr lang="en-US" sz="3200" b="1" dirty="0">
                <a:ln w="50800"/>
                <a:solidFill>
                  <a:schemeClr val="bg1"/>
                </a:solidFill>
                <a:latin typeface="Calibri" pitchFamily="34" charset="0"/>
              </a:endParaRPr>
            </a:p>
          </p:txBody>
        </p:sp>
      </p:grpSp>
      <p:grpSp>
        <p:nvGrpSpPr>
          <p:cNvPr id="20" name="Group 19"/>
          <p:cNvGrpSpPr/>
          <p:nvPr/>
        </p:nvGrpSpPr>
        <p:grpSpPr>
          <a:xfrm>
            <a:off x="265699" y="605208"/>
            <a:ext cx="8878301" cy="5586042"/>
            <a:chOff x="2014937" y="1636536"/>
            <a:chExt cx="5486400" cy="3429001"/>
          </a:xfrm>
        </p:grpSpPr>
        <p:pic>
          <p:nvPicPr>
            <p:cNvPr id="18" name="Picture 6" descr="http://lifestylebook.com/blog/wp-content/uploads/2011/06/Risk.jpg"/>
            <p:cNvPicPr>
              <a:picLocks noChangeAspect="1" noChangeArrowheads="1"/>
            </p:cNvPicPr>
            <p:nvPr/>
          </p:nvPicPr>
          <p:blipFill>
            <a:blip r:embed="rId9">
              <a:extLst>
                <a:ext uri="{BEBA8EAE-BF5A-486C-A8C5-ECC9F3942E4B}">
                  <a14:imgProps xmlns:a14="http://schemas.microsoft.com/office/drawing/2010/main">
                    <a14:imgLayer r:embed="rId10">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014937" y="1636536"/>
              <a:ext cx="5486400" cy="3429001"/>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34" name="Picture 10" descr="http://67e427f6e130f0304fa0-5a383dd26514661c6d91b14bc18a6419.r45.cf2.rackcdn.com/assets/2840/risk_main.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rot="241248">
              <a:off x="2496815" y="1844441"/>
              <a:ext cx="1939461" cy="1091327"/>
            </a:xfrm>
            <a:prstGeom prst="rect">
              <a:avLst/>
            </a:prstGeom>
            <a:noFill/>
            <a:ln>
              <a:noFill/>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81917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74428"/>
            <a:ext cx="9144000" cy="287079"/>
          </a:xfrm>
        </p:spPr>
        <p:txBody>
          <a:bodyPr>
            <a:normAutofit fontScale="90000"/>
          </a:bodyPr>
          <a:lstStyle/>
          <a:p>
            <a:r>
              <a:rPr lang="fr-FR" dirty="0" err="1" smtClean="0"/>
              <a:t>Risk</a:t>
            </a:r>
            <a:r>
              <a:rPr lang="fr-FR" dirty="0" smtClean="0"/>
              <a:t> </a:t>
            </a:r>
            <a:r>
              <a:rPr lang="fr-FR" dirty="0" err="1" smtClean="0"/>
              <a:t>level</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510743457"/>
              </p:ext>
            </p:extLst>
          </p:nvPr>
        </p:nvGraphicFramePr>
        <p:xfrm>
          <a:off x="393116" y="509523"/>
          <a:ext cx="8280920" cy="5207668"/>
        </p:xfrm>
        <a:graphic>
          <a:graphicData uri="http://schemas.openxmlformats.org/drawingml/2006/table">
            <a:tbl>
              <a:tblPr firstRow="1" bandRow="1">
                <a:tableStyleId>{1FECB4D8-DB02-4DC6-A0A2-4F2EBAE1DC90}</a:tableStyleId>
              </a:tblPr>
              <a:tblGrid>
                <a:gridCol w="4140460"/>
                <a:gridCol w="4140460"/>
              </a:tblGrid>
              <a:tr h="362101">
                <a:tc gridSpan="2">
                  <a:txBody>
                    <a:bodyPr/>
                    <a:lstStyle/>
                    <a:p>
                      <a:pPr algn="ctr"/>
                      <a:r>
                        <a:rPr lang="fr-FR" sz="2400" dirty="0" smtClean="0"/>
                        <a:t>Lloyd’s </a:t>
                      </a:r>
                      <a:r>
                        <a:rPr lang="fr-FR" sz="2400" dirty="0" err="1" smtClean="0"/>
                        <a:t>Risk</a:t>
                      </a:r>
                      <a:r>
                        <a:rPr lang="fr-FR" sz="2400" dirty="0" smtClean="0"/>
                        <a:t> Index 2013</a:t>
                      </a:r>
                      <a:endParaRPr lang="en-US" sz="2400" dirty="0">
                        <a:solidFill>
                          <a:schemeClr val="bg1"/>
                        </a:solidFill>
                        <a:latin typeface="+mj-lt"/>
                      </a:endParaRPr>
                    </a:p>
                  </a:txBody>
                  <a:tcPr/>
                </a:tc>
                <a:tc hMerge="1">
                  <a:txBody>
                    <a:bodyPr/>
                    <a:lstStyle/>
                    <a:p>
                      <a:endParaRPr lang="en-US" dirty="0"/>
                    </a:p>
                  </a:txBody>
                  <a:tcPr/>
                </a:tc>
              </a:tr>
              <a:tr h="362101">
                <a:tc>
                  <a:txBody>
                    <a:bodyPr/>
                    <a:lstStyle/>
                    <a:p>
                      <a:pPr>
                        <a:lnSpc>
                          <a:spcPct val="115000"/>
                        </a:lnSpc>
                        <a:spcAft>
                          <a:spcPts val="0"/>
                        </a:spcAft>
                      </a:pPr>
                      <a:r>
                        <a:rPr lang="en-US" sz="2000" kern="1200" dirty="0">
                          <a:solidFill>
                            <a:schemeClr val="dk1"/>
                          </a:solidFill>
                          <a:effectLst/>
                          <a:latin typeface="+mn-lt"/>
                          <a:ea typeface="+mn-ea"/>
                          <a:cs typeface="+mn-cs"/>
                        </a:rPr>
                        <a:t>26 Energy security</a:t>
                      </a:r>
                    </a:p>
                  </a:txBody>
                  <a:tcPr marL="68580" marR="68580" marT="0" marB="0"/>
                </a:tc>
                <a:tc>
                  <a:txBody>
                    <a:bodyPr/>
                    <a:lstStyle/>
                    <a:p>
                      <a:pPr>
                        <a:lnSpc>
                          <a:spcPct val="115000"/>
                        </a:lnSpc>
                        <a:spcAft>
                          <a:spcPts val="0"/>
                        </a:spcAft>
                      </a:pPr>
                      <a:r>
                        <a:rPr lang="en-US" sz="2000" kern="1200" dirty="0">
                          <a:solidFill>
                            <a:schemeClr val="dk1"/>
                          </a:solidFill>
                          <a:effectLst/>
                          <a:latin typeface="+mn-lt"/>
                          <a:ea typeface="+mn-ea"/>
                          <a:cs typeface="+mn-cs"/>
                        </a:rPr>
                        <a:t>39 Harmful effects of new technology</a:t>
                      </a:r>
                    </a:p>
                  </a:txBody>
                  <a:tcPr marL="68580" marR="68580" marT="0" marB="0"/>
                </a:tc>
              </a:tr>
              <a:tr h="376486">
                <a:tc>
                  <a:txBody>
                    <a:bodyPr/>
                    <a:lstStyle/>
                    <a:p>
                      <a:pPr>
                        <a:lnSpc>
                          <a:spcPct val="115000"/>
                        </a:lnSpc>
                        <a:spcAft>
                          <a:spcPts val="0"/>
                        </a:spcAft>
                      </a:pPr>
                      <a:r>
                        <a:rPr lang="en-US" sz="2000" kern="1200" dirty="0">
                          <a:solidFill>
                            <a:schemeClr val="dk1"/>
                          </a:solidFill>
                          <a:effectLst/>
                          <a:latin typeface="+mn-lt"/>
                          <a:ea typeface="+mn-ea"/>
                          <a:cs typeface="+mn-cs"/>
                        </a:rPr>
                        <a:t>27 Demographic shift</a:t>
                      </a:r>
                    </a:p>
                  </a:txBody>
                  <a:tcPr marL="68580" marR="68580" marT="0" marB="0"/>
                </a:tc>
                <a:tc>
                  <a:txBody>
                    <a:bodyPr/>
                    <a:lstStyle/>
                    <a:p>
                      <a:pPr>
                        <a:lnSpc>
                          <a:spcPct val="115000"/>
                        </a:lnSpc>
                        <a:spcAft>
                          <a:spcPts val="0"/>
                        </a:spcAft>
                      </a:pPr>
                      <a:r>
                        <a:rPr lang="en-US" sz="2000" kern="1200">
                          <a:solidFill>
                            <a:schemeClr val="dk1"/>
                          </a:solidFill>
                          <a:effectLst/>
                          <a:latin typeface="+mn-lt"/>
                          <a:ea typeface="+mn-ea"/>
                          <a:cs typeface="+mn-cs"/>
                        </a:rPr>
                        <a:t>40 Pandemic</a:t>
                      </a:r>
                    </a:p>
                  </a:txBody>
                  <a:tcPr marL="68580" marR="68580" marT="0" marB="0"/>
                </a:tc>
              </a:tr>
              <a:tr h="362101">
                <a:tc>
                  <a:txBody>
                    <a:bodyPr/>
                    <a:lstStyle/>
                    <a:p>
                      <a:pPr>
                        <a:lnSpc>
                          <a:spcPct val="115000"/>
                        </a:lnSpc>
                        <a:spcAft>
                          <a:spcPts val="0"/>
                        </a:spcAft>
                      </a:pPr>
                      <a:r>
                        <a:rPr lang="en-US" sz="2000" kern="1200" dirty="0">
                          <a:solidFill>
                            <a:schemeClr val="dk1"/>
                          </a:solidFill>
                          <a:effectLst/>
                          <a:latin typeface="+mn-lt"/>
                          <a:ea typeface="+mn-ea"/>
                          <a:cs typeface="+mn-cs"/>
                        </a:rPr>
                        <a:t>28 Industrial/workplace accident</a:t>
                      </a:r>
                    </a:p>
                  </a:txBody>
                  <a:tcPr marL="68580" marR="68580" marT="0" marB="0"/>
                </a:tc>
                <a:tc>
                  <a:txBody>
                    <a:bodyPr/>
                    <a:lstStyle/>
                    <a:p>
                      <a:pPr>
                        <a:lnSpc>
                          <a:spcPct val="115000"/>
                        </a:lnSpc>
                        <a:spcAft>
                          <a:spcPts val="0"/>
                        </a:spcAft>
                      </a:pPr>
                      <a:r>
                        <a:rPr lang="en-US" sz="2000" kern="1200">
                          <a:solidFill>
                            <a:schemeClr val="dk1"/>
                          </a:solidFill>
                          <a:effectLst/>
                          <a:latin typeface="+mn-lt"/>
                          <a:ea typeface="+mn-ea"/>
                          <a:cs typeface="+mn-cs"/>
                        </a:rPr>
                        <a:t>41= Abrupt regime change</a:t>
                      </a:r>
                    </a:p>
                  </a:txBody>
                  <a:tcPr marL="68580" marR="68580" marT="0" marB="0"/>
                </a:tc>
              </a:tr>
              <a:tr h="362101">
                <a:tc>
                  <a:txBody>
                    <a:bodyPr/>
                    <a:lstStyle/>
                    <a:p>
                      <a:pPr>
                        <a:lnSpc>
                          <a:spcPct val="115000"/>
                        </a:lnSpc>
                        <a:spcAft>
                          <a:spcPts val="0"/>
                        </a:spcAft>
                      </a:pPr>
                      <a:r>
                        <a:rPr lang="en-US" sz="2000" kern="1200" dirty="0">
                          <a:solidFill>
                            <a:schemeClr val="dk1"/>
                          </a:solidFill>
                          <a:effectLst/>
                          <a:latin typeface="+mn-lt"/>
                          <a:ea typeface="+mn-ea"/>
                          <a:cs typeface="+mn-cs"/>
                        </a:rPr>
                        <a:t>29 </a:t>
                      </a:r>
                      <a:r>
                        <a:rPr lang="en-US" sz="2000" kern="1200" dirty="0" smtClean="0">
                          <a:solidFill>
                            <a:schemeClr val="dk1"/>
                          </a:solidFill>
                          <a:effectLst/>
                          <a:latin typeface="+mn-lt"/>
                          <a:ea typeface="+mn-ea"/>
                          <a:cs typeface="+mn-cs"/>
                        </a:rPr>
                        <a:t>Environmental </a:t>
                      </a:r>
                      <a:r>
                        <a:rPr lang="en-US" sz="2000" kern="1200" dirty="0">
                          <a:solidFill>
                            <a:schemeClr val="dk1"/>
                          </a:solidFill>
                          <a:effectLst/>
                          <a:latin typeface="+mn-lt"/>
                          <a:ea typeface="+mn-ea"/>
                          <a:cs typeface="+mn-cs"/>
                        </a:rPr>
                        <a:t>liability</a:t>
                      </a:r>
                    </a:p>
                  </a:txBody>
                  <a:tcPr marL="68580" marR="68580" marT="0" marB="0"/>
                </a:tc>
                <a:tc>
                  <a:txBody>
                    <a:bodyPr/>
                    <a:lstStyle/>
                    <a:p>
                      <a:pPr>
                        <a:lnSpc>
                          <a:spcPct val="115000"/>
                        </a:lnSpc>
                        <a:spcAft>
                          <a:spcPts val="0"/>
                        </a:spcAft>
                      </a:pPr>
                      <a:r>
                        <a:rPr lang="en-US" sz="2000" kern="1200">
                          <a:solidFill>
                            <a:schemeClr val="dk1"/>
                          </a:solidFill>
                          <a:effectLst/>
                          <a:latin typeface="+mn-lt"/>
                          <a:ea typeface="+mn-ea"/>
                          <a:cs typeface="+mn-cs"/>
                        </a:rPr>
                        <a:t>41= Riots and civil commotion</a:t>
                      </a:r>
                    </a:p>
                  </a:txBody>
                  <a:tcPr marL="68580" marR="68580" marT="0" marB="0"/>
                </a:tc>
              </a:tr>
              <a:tr h="362101">
                <a:tc>
                  <a:txBody>
                    <a:bodyPr/>
                    <a:lstStyle/>
                    <a:p>
                      <a:pPr>
                        <a:lnSpc>
                          <a:spcPct val="115000"/>
                        </a:lnSpc>
                        <a:spcAft>
                          <a:spcPts val="0"/>
                        </a:spcAft>
                      </a:pPr>
                      <a:r>
                        <a:rPr lang="en-US" sz="2000" kern="1200" dirty="0">
                          <a:solidFill>
                            <a:schemeClr val="dk1"/>
                          </a:solidFill>
                          <a:effectLst/>
                          <a:latin typeface="+mn-lt"/>
                          <a:ea typeface="+mn-ea"/>
                          <a:cs typeface="+mn-cs"/>
                        </a:rPr>
                        <a:t>30 Sovereign debt</a:t>
                      </a:r>
                    </a:p>
                  </a:txBody>
                  <a:tcPr marL="68580" marR="68580" marT="0" marB="0"/>
                </a:tc>
                <a:tc>
                  <a:txBody>
                    <a:bodyPr/>
                    <a:lstStyle/>
                    <a:p>
                      <a:pPr>
                        <a:lnSpc>
                          <a:spcPct val="115000"/>
                        </a:lnSpc>
                        <a:spcAft>
                          <a:spcPts val="0"/>
                        </a:spcAft>
                      </a:pPr>
                      <a:r>
                        <a:rPr lang="en-US" sz="2000" kern="1200">
                          <a:solidFill>
                            <a:schemeClr val="dk1"/>
                          </a:solidFill>
                          <a:effectLst/>
                          <a:latin typeface="+mn-lt"/>
                          <a:ea typeface="+mn-ea"/>
                          <a:cs typeface="+mn-cs"/>
                        </a:rPr>
                        <a:t>41= Flooding</a:t>
                      </a:r>
                    </a:p>
                  </a:txBody>
                  <a:tcPr marL="68580" marR="68580" marT="0" marB="0"/>
                </a:tc>
              </a:tr>
              <a:tr h="376486">
                <a:tc>
                  <a:txBody>
                    <a:bodyPr/>
                    <a:lstStyle/>
                    <a:p>
                      <a:pPr>
                        <a:lnSpc>
                          <a:spcPct val="115000"/>
                        </a:lnSpc>
                        <a:spcAft>
                          <a:spcPts val="0"/>
                        </a:spcAft>
                      </a:pPr>
                      <a:r>
                        <a:rPr lang="en-US" sz="2000" kern="1200">
                          <a:solidFill>
                            <a:schemeClr val="dk1"/>
                          </a:solidFill>
                          <a:effectLst/>
                          <a:latin typeface="+mn-lt"/>
                          <a:ea typeface="+mn-ea"/>
                          <a:cs typeface="+mn-cs"/>
                        </a:rPr>
                        <a:t>31 Piracy</a:t>
                      </a:r>
                    </a:p>
                  </a:txBody>
                  <a:tcPr marL="68580" marR="68580" marT="0" marB="0"/>
                </a:tc>
                <a:tc>
                  <a:txBody>
                    <a:bodyPr/>
                    <a:lstStyle/>
                    <a:p>
                      <a:pPr>
                        <a:lnSpc>
                          <a:spcPct val="115000"/>
                        </a:lnSpc>
                        <a:spcAft>
                          <a:spcPts val="0"/>
                        </a:spcAft>
                      </a:pPr>
                      <a:r>
                        <a:rPr lang="en-US" sz="2000" kern="1200" dirty="0">
                          <a:solidFill>
                            <a:schemeClr val="dk1"/>
                          </a:solidFill>
                          <a:effectLst/>
                          <a:latin typeface="+mn-lt"/>
                          <a:ea typeface="+mn-ea"/>
                          <a:cs typeface="+mn-cs"/>
                        </a:rPr>
                        <a:t>44 terrorism</a:t>
                      </a:r>
                    </a:p>
                  </a:txBody>
                  <a:tcPr marL="68580" marR="68580" marT="0" marB="0"/>
                </a:tc>
              </a:tr>
              <a:tr h="362101">
                <a:tc>
                  <a:txBody>
                    <a:bodyPr/>
                    <a:lstStyle/>
                    <a:p>
                      <a:pPr>
                        <a:lnSpc>
                          <a:spcPct val="115000"/>
                        </a:lnSpc>
                        <a:spcAft>
                          <a:spcPts val="0"/>
                        </a:spcAft>
                      </a:pPr>
                      <a:r>
                        <a:rPr lang="en-US" sz="2000" kern="1200">
                          <a:solidFill>
                            <a:schemeClr val="dk1"/>
                          </a:solidFill>
                          <a:effectLst/>
                          <a:latin typeface="+mn-lt"/>
                          <a:ea typeface="+mn-ea"/>
                          <a:cs typeface="+mn-cs"/>
                        </a:rPr>
                        <a:t>32 Climate change</a:t>
                      </a:r>
                    </a:p>
                  </a:txBody>
                  <a:tcPr marL="68580" marR="68580" marT="0" marB="0"/>
                </a:tc>
                <a:tc>
                  <a:txBody>
                    <a:bodyPr/>
                    <a:lstStyle/>
                    <a:p>
                      <a:pPr>
                        <a:lnSpc>
                          <a:spcPct val="115000"/>
                        </a:lnSpc>
                        <a:spcAft>
                          <a:spcPts val="0"/>
                        </a:spcAft>
                      </a:pPr>
                      <a:r>
                        <a:rPr lang="en-US" sz="2000" kern="1200" dirty="0">
                          <a:solidFill>
                            <a:schemeClr val="dk1"/>
                          </a:solidFill>
                          <a:effectLst/>
                          <a:latin typeface="+mn-lt"/>
                          <a:ea typeface="+mn-ea"/>
                          <a:cs typeface="+mn-cs"/>
                        </a:rPr>
                        <a:t>45 Windstorm</a:t>
                      </a:r>
                    </a:p>
                  </a:txBody>
                  <a:tcPr marL="68580" marR="68580" marT="0" marB="0"/>
                </a:tc>
              </a:tr>
              <a:tr h="376486">
                <a:tc>
                  <a:txBody>
                    <a:bodyPr/>
                    <a:lstStyle/>
                    <a:p>
                      <a:pPr>
                        <a:lnSpc>
                          <a:spcPct val="115000"/>
                        </a:lnSpc>
                        <a:spcAft>
                          <a:spcPts val="0"/>
                        </a:spcAft>
                      </a:pPr>
                      <a:r>
                        <a:rPr lang="en-US" sz="2000" kern="1200">
                          <a:solidFill>
                            <a:schemeClr val="dk1"/>
                          </a:solidFill>
                          <a:effectLst/>
                          <a:latin typeface="+mn-lt"/>
                          <a:ea typeface="+mn-ea"/>
                          <a:cs typeface="+mn-cs"/>
                        </a:rPr>
                        <a:t>33 Water scarcity</a:t>
                      </a:r>
                    </a:p>
                  </a:txBody>
                  <a:tcPr marL="68580" marR="68580" marT="0" marB="0"/>
                </a:tc>
                <a:tc>
                  <a:txBody>
                    <a:bodyPr/>
                    <a:lstStyle/>
                    <a:p>
                      <a:pPr>
                        <a:lnSpc>
                          <a:spcPct val="115000"/>
                        </a:lnSpc>
                        <a:spcAft>
                          <a:spcPts val="0"/>
                        </a:spcAft>
                      </a:pPr>
                      <a:r>
                        <a:rPr lang="en-US" sz="2000" kern="1200" dirty="0">
                          <a:solidFill>
                            <a:schemeClr val="dk1"/>
                          </a:solidFill>
                          <a:effectLst/>
                          <a:latin typeface="+mn-lt"/>
                          <a:ea typeface="+mn-ea"/>
                          <a:cs typeface="+mn-cs"/>
                        </a:rPr>
                        <a:t>46 Drought</a:t>
                      </a:r>
                    </a:p>
                  </a:txBody>
                  <a:tcPr marL="68580" marR="68580" marT="0" marB="0"/>
                </a:tc>
              </a:tr>
              <a:tr h="362101">
                <a:tc>
                  <a:txBody>
                    <a:bodyPr/>
                    <a:lstStyle/>
                    <a:p>
                      <a:pPr>
                        <a:lnSpc>
                          <a:spcPct val="115000"/>
                        </a:lnSpc>
                        <a:spcAft>
                          <a:spcPts val="0"/>
                        </a:spcAft>
                      </a:pPr>
                      <a:r>
                        <a:rPr lang="en-US" sz="2000" kern="1200">
                          <a:solidFill>
                            <a:schemeClr val="dk1"/>
                          </a:solidFill>
                          <a:effectLst/>
                          <a:latin typeface="+mn-lt"/>
                          <a:ea typeface="+mn-ea"/>
                          <a:cs typeface="+mn-cs"/>
                        </a:rPr>
                        <a:t>34 Strikes and industrial action</a:t>
                      </a:r>
                    </a:p>
                  </a:txBody>
                  <a:tcPr marL="68580" marR="68580" marT="0" marB="0"/>
                </a:tc>
                <a:tc>
                  <a:txBody>
                    <a:bodyPr/>
                    <a:lstStyle/>
                    <a:p>
                      <a:pPr>
                        <a:lnSpc>
                          <a:spcPct val="115000"/>
                        </a:lnSpc>
                        <a:spcAft>
                          <a:spcPts val="0"/>
                        </a:spcAft>
                      </a:pPr>
                      <a:r>
                        <a:rPr lang="en-US" sz="2000" kern="1200" dirty="0">
                          <a:solidFill>
                            <a:schemeClr val="dk1"/>
                          </a:solidFill>
                          <a:effectLst/>
                          <a:latin typeface="+mn-lt"/>
                          <a:ea typeface="+mn-ea"/>
                          <a:cs typeface="+mn-cs"/>
                        </a:rPr>
                        <a:t>47 Threats to </a:t>
                      </a:r>
                      <a:r>
                        <a:rPr lang="en-US" sz="2000" kern="1200" dirty="0" smtClean="0">
                          <a:solidFill>
                            <a:schemeClr val="dk1"/>
                          </a:solidFill>
                          <a:effectLst/>
                          <a:latin typeface="+mn-lt"/>
                          <a:ea typeface="+mn-ea"/>
                          <a:cs typeface="+mn-cs"/>
                        </a:rPr>
                        <a:t>biodiversity</a:t>
                      </a:r>
                      <a:endParaRPr lang="en-US" sz="2000" kern="1200" dirty="0">
                        <a:solidFill>
                          <a:schemeClr val="dk1"/>
                        </a:solidFill>
                        <a:effectLst/>
                        <a:latin typeface="+mn-lt"/>
                        <a:ea typeface="+mn-ea"/>
                        <a:cs typeface="+mn-cs"/>
                      </a:endParaRPr>
                    </a:p>
                  </a:txBody>
                  <a:tcPr marL="68580" marR="68580" marT="0" marB="0"/>
                </a:tc>
              </a:tr>
              <a:tr h="362101">
                <a:tc>
                  <a:txBody>
                    <a:bodyPr/>
                    <a:lstStyle/>
                    <a:p>
                      <a:pPr>
                        <a:lnSpc>
                          <a:spcPct val="115000"/>
                        </a:lnSpc>
                        <a:spcAft>
                          <a:spcPts val="0"/>
                        </a:spcAft>
                      </a:pPr>
                      <a:r>
                        <a:rPr lang="en-US" sz="2000" kern="1200">
                          <a:solidFill>
                            <a:schemeClr val="dk1"/>
                          </a:solidFill>
                          <a:effectLst/>
                          <a:latin typeface="+mn-lt"/>
                          <a:ea typeface="+mn-ea"/>
                          <a:cs typeface="+mn-cs"/>
                        </a:rPr>
                        <a:t>35 Population growth</a:t>
                      </a:r>
                    </a:p>
                  </a:txBody>
                  <a:tcPr marL="68580" marR="68580" marT="0" marB="0"/>
                </a:tc>
                <a:tc>
                  <a:txBody>
                    <a:bodyPr/>
                    <a:lstStyle/>
                    <a:p>
                      <a:pPr>
                        <a:lnSpc>
                          <a:spcPct val="115000"/>
                        </a:lnSpc>
                        <a:spcAft>
                          <a:spcPts val="0"/>
                        </a:spcAft>
                      </a:pPr>
                      <a:r>
                        <a:rPr lang="en-US" sz="2000" kern="1200" dirty="0">
                          <a:solidFill>
                            <a:schemeClr val="dk1"/>
                          </a:solidFill>
                          <a:effectLst/>
                          <a:latin typeface="+mn-lt"/>
                          <a:ea typeface="+mn-ea"/>
                          <a:cs typeface="+mn-cs"/>
                        </a:rPr>
                        <a:t>48 Earthquake</a:t>
                      </a:r>
                    </a:p>
                  </a:txBody>
                  <a:tcPr marL="68580" marR="68580" marT="0" marB="0"/>
                </a:tc>
              </a:tr>
              <a:tr h="362101">
                <a:tc>
                  <a:txBody>
                    <a:bodyPr/>
                    <a:lstStyle/>
                    <a:p>
                      <a:pPr>
                        <a:lnSpc>
                          <a:spcPct val="115000"/>
                        </a:lnSpc>
                        <a:spcAft>
                          <a:spcPts val="0"/>
                        </a:spcAft>
                      </a:pPr>
                      <a:r>
                        <a:rPr lang="en-US" sz="2000" kern="1200">
                          <a:solidFill>
                            <a:schemeClr val="dk1"/>
                          </a:solidFill>
                          <a:effectLst/>
                          <a:latin typeface="+mn-lt"/>
                          <a:ea typeface="+mn-ea"/>
                          <a:cs typeface="+mn-cs"/>
                        </a:rPr>
                        <a:t>36 Expropriation of assets</a:t>
                      </a:r>
                    </a:p>
                  </a:txBody>
                  <a:tcPr marL="68580" marR="68580" marT="0" marB="0"/>
                </a:tc>
                <a:tc>
                  <a:txBody>
                    <a:bodyPr/>
                    <a:lstStyle/>
                    <a:p>
                      <a:pPr>
                        <a:lnSpc>
                          <a:spcPct val="115000"/>
                        </a:lnSpc>
                        <a:spcAft>
                          <a:spcPts val="0"/>
                        </a:spcAft>
                      </a:pPr>
                      <a:r>
                        <a:rPr lang="en-US" sz="2000" kern="1200" dirty="0">
                          <a:solidFill>
                            <a:schemeClr val="dk1"/>
                          </a:solidFill>
                          <a:effectLst/>
                          <a:latin typeface="+mn-lt"/>
                          <a:ea typeface="+mn-ea"/>
                          <a:cs typeface="+mn-cs"/>
                        </a:rPr>
                        <a:t>49 Impact of space weather</a:t>
                      </a:r>
                    </a:p>
                  </a:txBody>
                  <a:tcPr marL="68580" marR="68580" marT="0" marB="0"/>
                </a:tc>
              </a:tr>
              <a:tr h="362101">
                <a:tc>
                  <a:txBody>
                    <a:bodyPr/>
                    <a:lstStyle/>
                    <a:p>
                      <a:pPr>
                        <a:lnSpc>
                          <a:spcPct val="115000"/>
                        </a:lnSpc>
                        <a:spcAft>
                          <a:spcPts val="0"/>
                        </a:spcAft>
                      </a:pPr>
                      <a:r>
                        <a:rPr lang="en-US" sz="2000" kern="1200">
                          <a:solidFill>
                            <a:schemeClr val="dk1"/>
                          </a:solidFill>
                          <a:effectLst/>
                          <a:latin typeface="+mn-lt"/>
                          <a:ea typeface="+mn-ea"/>
                          <a:cs typeface="+mn-cs"/>
                        </a:rPr>
                        <a:t>37 Urbanisation</a:t>
                      </a:r>
                    </a:p>
                  </a:txBody>
                  <a:tcPr marL="68580" marR="68580" marT="0" marB="0"/>
                </a:tc>
                <a:tc>
                  <a:txBody>
                    <a:bodyPr/>
                    <a:lstStyle/>
                    <a:p>
                      <a:pPr>
                        <a:lnSpc>
                          <a:spcPct val="115000"/>
                        </a:lnSpc>
                        <a:spcAft>
                          <a:spcPts val="0"/>
                        </a:spcAft>
                      </a:pPr>
                      <a:r>
                        <a:rPr lang="en-US" sz="2000" kern="1200" dirty="0">
                          <a:solidFill>
                            <a:schemeClr val="dk1"/>
                          </a:solidFill>
                          <a:effectLst/>
                          <a:latin typeface="+mn-lt"/>
                          <a:ea typeface="+mn-ea"/>
                          <a:cs typeface="+mn-cs"/>
                        </a:rPr>
                        <a:t>50 Volcanic eruption</a:t>
                      </a:r>
                    </a:p>
                  </a:txBody>
                  <a:tcPr marL="68580" marR="68580" marT="0" marB="0"/>
                </a:tc>
              </a:tr>
              <a:tr h="362101">
                <a:tc>
                  <a:txBody>
                    <a:bodyPr/>
                    <a:lstStyle/>
                    <a:p>
                      <a:pPr>
                        <a:lnSpc>
                          <a:spcPct val="115000"/>
                        </a:lnSpc>
                        <a:spcAft>
                          <a:spcPts val="0"/>
                        </a:spcAft>
                      </a:pPr>
                      <a:r>
                        <a:rPr lang="en-US" sz="2000" kern="1200">
                          <a:solidFill>
                            <a:schemeClr val="dk1"/>
                          </a:solidFill>
                          <a:effectLst/>
                          <a:latin typeface="+mn-lt"/>
                          <a:ea typeface="+mn-ea"/>
                          <a:cs typeface="+mn-cs"/>
                        </a:rPr>
                        <a:t>38 Food security</a:t>
                      </a:r>
                    </a:p>
                  </a:txBody>
                  <a:tcPr marL="68580" marR="68580" marT="0" marB="0"/>
                </a:tc>
                <a:tc>
                  <a:txBody>
                    <a:bodyPr/>
                    <a:lstStyle/>
                    <a:p>
                      <a:endParaRPr lang="en-US" sz="2000" kern="1200" dirty="0">
                        <a:solidFill>
                          <a:schemeClr val="dk1"/>
                        </a:solidFill>
                        <a:effectLst/>
                        <a:latin typeface="+mn-lt"/>
                        <a:ea typeface="+mn-ea"/>
                        <a:cs typeface="+mn-cs"/>
                      </a:endParaRPr>
                    </a:p>
                  </a:txBody>
                  <a:tcPr marL="68580" marR="68580" marT="0" marB="0"/>
                </a:tc>
              </a:tr>
            </a:tbl>
          </a:graphicData>
        </a:graphic>
      </p:graphicFrame>
    </p:spTree>
    <p:extLst>
      <p:ext uri="{BB962C8B-B14F-4D97-AF65-F5344CB8AC3E}">
        <p14:creationId xmlns:p14="http://schemas.microsoft.com/office/powerpoint/2010/main" val="2215236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934709DFC077040A57CDE540614AE25" ma:contentTypeVersion="1" ma:contentTypeDescription="Create a new document." ma:contentTypeScope="" ma:versionID="a6dcaa773569c3714217e44e3ca8d721">
  <xsd:schema xmlns:xsd="http://www.w3.org/2001/XMLSchema" xmlns:xs="http://www.w3.org/2001/XMLSchema" xmlns:p="http://schemas.microsoft.com/office/2006/metadata/properties" xmlns:ns1="http://schemas.microsoft.com/sharepoint/v3" targetNamespace="http://schemas.microsoft.com/office/2006/metadata/properties" ma:root="true" ma:fieldsID="11556d0edaacd44299612f6ec025f079"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6B7ECF2-F6AB-4DC0-BB2E-AAC6DA343104}"/>
</file>

<file path=customXml/itemProps2.xml><?xml version="1.0" encoding="utf-8"?>
<ds:datastoreItem xmlns:ds="http://schemas.openxmlformats.org/officeDocument/2006/customXml" ds:itemID="{FC2F11B9-9759-4885-8A35-21392874D510}"/>
</file>

<file path=customXml/itemProps3.xml><?xml version="1.0" encoding="utf-8"?>
<ds:datastoreItem xmlns:ds="http://schemas.openxmlformats.org/officeDocument/2006/customXml" ds:itemID="{21FF951A-C66B-4525-AD77-9C0647D5BF0A}"/>
</file>

<file path=docProps/app.xml><?xml version="1.0" encoding="utf-8"?>
<Properties xmlns="http://schemas.openxmlformats.org/officeDocument/2006/extended-properties" xmlns:vt="http://schemas.openxmlformats.org/officeDocument/2006/docPropsVTypes">
  <TotalTime>6703</TotalTime>
  <Words>1986</Words>
  <Application>Microsoft Office PowerPoint</Application>
  <PresentationFormat>On-screen Show (4:3)</PresentationFormat>
  <Paragraphs>343</Paragraphs>
  <Slides>30</Slides>
  <Notes>25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Arial</vt:lpstr>
      <vt:lpstr>Calibri</vt:lpstr>
      <vt:lpstr>Century Gothic</vt:lpstr>
      <vt:lpstr>Chiller</vt:lpstr>
      <vt:lpstr>Lucida Handwriting</vt:lpstr>
      <vt:lpstr>Times New Roman</vt:lpstr>
      <vt:lpstr>Wingdings</vt:lpstr>
      <vt:lpstr>Office Theme</vt:lpstr>
      <vt:lpstr>THE POLICIES FOR A BALANCED CYBER-SECURITY AND PRIVACY POSTURE.  Giampiero Nanni Government Affairs - Europe, Middle East, Africa Symantec giampiero_nanni@symantec.com</vt:lpstr>
      <vt:lpstr>PowerPoint Presentation</vt:lpstr>
      <vt:lpstr>Agenda</vt:lpstr>
      <vt:lpstr>PowerPoint Presentation</vt:lpstr>
      <vt:lpstr>Imagine… you have to tell the Board of Directors, that your organization has been compromised by an attack…</vt:lpstr>
      <vt:lpstr>PowerPoint Presentation</vt:lpstr>
      <vt:lpstr>The information economy trends</vt:lpstr>
      <vt:lpstr>The information economy risk</vt:lpstr>
      <vt:lpstr>Risk level</vt:lpstr>
      <vt:lpstr>Risk level</vt:lpstr>
      <vt:lpstr>Symantec Internet Security Threat Report, Vol. 20</vt:lpstr>
      <vt:lpstr>PowerPoint Presentation</vt:lpstr>
      <vt:lpstr>Facts, not predictions</vt:lpstr>
      <vt:lpstr>PowerPoint Presentation</vt:lpstr>
      <vt:lpstr>PowerPoint Presentation</vt:lpstr>
      <vt:lpstr>Security posture: PREPAREPREVENTDETECTRESPOND </vt:lpstr>
      <vt:lpstr>PowerPoint Presentation</vt:lpstr>
      <vt:lpstr>Cyber-security must address 3 dimensions</vt:lpstr>
      <vt:lpstr>+1</vt:lpstr>
      <vt:lpstr>The State of Privacy study</vt:lpstr>
      <vt:lpstr>Value of Information Sold on Black Market</vt:lpstr>
      <vt:lpstr>Almost half of people are not happy to share their personal data with third parties </vt:lpstr>
      <vt:lpstr>The State of Privacy study: Level of trust in organisations</vt:lpstr>
      <vt:lpstr>Consumers will trade personal data in exchange for…</vt:lpstr>
      <vt:lpstr>PowerPoint Presentation</vt:lpstr>
      <vt:lpstr> EU General Data Protection Regulation (GDPR)</vt:lpstr>
      <vt:lpstr> Network &amp; Information Security (NIS)</vt:lpstr>
      <vt:lpstr>The security vs. privacy dilemma</vt:lpstr>
      <vt:lpstr>PowerPoint Presentation</vt:lpstr>
      <vt:lpstr>PowerPoint Presentation</vt:lpstr>
    </vt:vector>
  </TitlesOfParts>
  <Company>ITU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Gaspari</dc:creator>
  <cp:lastModifiedBy>Kurakova, Tatiana</cp:lastModifiedBy>
  <cp:revision>211</cp:revision>
  <cp:lastPrinted>2014-12-08T07:10:17Z</cp:lastPrinted>
  <dcterms:created xsi:type="dcterms:W3CDTF">2014-09-01T15:38:30Z</dcterms:created>
  <dcterms:modified xsi:type="dcterms:W3CDTF">2015-04-24T09:07:41Z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0x010100B934709DFC077040A57CDE540614AE25</vt:lpwstr>
  </property>
</Properties>
</file>