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4.xml" ContentType="application/vnd.openxmlformats-officedocument.presentationml.slide+xml"/>
  <Override PartName="/ppt/slides/slide5.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handoutMasterIdLst>
    <p:handoutMasterId r:id="rId12"/>
  </p:handoutMasterIdLst>
  <p:sldIdLst>
    <p:sldId id="301" r:id="rId2"/>
    <p:sldId id="303" r:id="rId3"/>
    <p:sldId id="304" r:id="rId4"/>
    <p:sldId id="305" r:id="rId5"/>
    <p:sldId id="306" r:id="rId6"/>
    <p:sldId id="307" r:id="rId7"/>
    <p:sldId id="308" r:id="rId8"/>
    <p:sldId id="309" r:id="rId9"/>
    <p:sldId id="310" r:id="rId10"/>
  </p:sldIdLst>
  <p:sldSz cx="9144000" cy="6858000" type="screen4x3"/>
  <p:notesSz cx="9928225"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1F8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2746" autoAdjust="0"/>
    <p:restoredTop sz="94660"/>
  </p:normalViewPr>
  <p:slideViewPr>
    <p:cSldViewPr snapToGrid="0" snapToObjects="1" showGuides="1">
      <p:cViewPr varScale="1">
        <p:scale>
          <a:sx n="51" d="100"/>
          <a:sy n="51" d="100"/>
        </p:scale>
        <p:origin x="90" y="456"/>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110" d="100"/>
          <a:sy n="110" d="100"/>
        </p:scale>
        <p:origin x="64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302231" cy="34106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623699" y="1"/>
            <a:ext cx="4302231" cy="341064"/>
          </a:xfrm>
          <a:prstGeom prst="rect">
            <a:avLst/>
          </a:prstGeom>
        </p:spPr>
        <p:txBody>
          <a:bodyPr vert="horz" lIns="91440" tIns="45720" rIns="91440" bIns="45720" rtlCol="0"/>
          <a:lstStyle>
            <a:lvl1pPr algn="r">
              <a:defRPr sz="1200"/>
            </a:lvl1pPr>
          </a:lstStyle>
          <a:p>
            <a:fld id="{19043458-52AD-4732-8CDD-1DD0811904F2}" type="datetimeFigureOut">
              <a:rPr lang="en-US" smtClean="0"/>
              <a:t>21/04/2015</a:t>
            </a:fld>
            <a:endParaRPr lang="en-US" dirty="0"/>
          </a:p>
        </p:txBody>
      </p:sp>
      <p:sp>
        <p:nvSpPr>
          <p:cNvPr id="4" name="Footer Placeholder 3"/>
          <p:cNvSpPr>
            <a:spLocks noGrp="1"/>
          </p:cNvSpPr>
          <p:nvPr>
            <p:ph type="ftr" sz="quarter" idx="2"/>
          </p:nvPr>
        </p:nvSpPr>
        <p:spPr>
          <a:xfrm>
            <a:off x="1" y="6456617"/>
            <a:ext cx="4302231" cy="34106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623699" y="6456617"/>
            <a:ext cx="4302231" cy="341063"/>
          </a:xfrm>
          <a:prstGeom prst="rect">
            <a:avLst/>
          </a:prstGeom>
        </p:spPr>
        <p:txBody>
          <a:bodyPr vert="horz" lIns="91440" tIns="45720" rIns="91440" bIns="45720" rtlCol="0" anchor="b"/>
          <a:lstStyle>
            <a:lvl1pPr algn="r">
              <a:defRPr sz="1200"/>
            </a:lvl1pPr>
          </a:lstStyle>
          <a:p>
            <a:fld id="{B39C3D32-BE30-4FAD-8B4A-E63DFB82193F}" type="slidenum">
              <a:rPr lang="en-US" smtClean="0"/>
              <a:t>‹#›</a:t>
            </a:fld>
            <a:endParaRPr lang="en-US" dirty="0"/>
          </a:p>
        </p:txBody>
      </p:sp>
    </p:spTree>
    <p:extLst>
      <p:ext uri="{BB962C8B-B14F-4D97-AF65-F5344CB8AC3E}">
        <p14:creationId xmlns:p14="http://schemas.microsoft.com/office/powerpoint/2010/main" val="4471467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5"/>
            <a:ext cx="4302125" cy="339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622926" y="5"/>
            <a:ext cx="4303713" cy="339725"/>
          </a:xfrm>
          <a:prstGeom prst="rect">
            <a:avLst/>
          </a:prstGeom>
        </p:spPr>
        <p:txBody>
          <a:bodyPr vert="horz" lIns="91440" tIns="45720" rIns="91440" bIns="45720" rtlCol="0"/>
          <a:lstStyle>
            <a:lvl1pPr algn="r">
              <a:defRPr sz="1200"/>
            </a:lvl1pPr>
          </a:lstStyle>
          <a:p>
            <a:fld id="{989933D4-F91A-4EA5-9A61-A67F16632459}" type="datetimeFigureOut">
              <a:rPr lang="en-US" smtClean="0"/>
              <a:t>21/04/2015</a:t>
            </a:fld>
            <a:endParaRPr lang="en-US" dirty="0"/>
          </a:p>
        </p:txBody>
      </p:sp>
      <p:sp>
        <p:nvSpPr>
          <p:cNvPr id="4" name="Slide Image Placeholder 3"/>
          <p:cNvSpPr>
            <a:spLocks noGrp="1" noRot="1" noChangeAspect="1"/>
          </p:cNvSpPr>
          <p:nvPr>
            <p:ph type="sldImg" idx="2"/>
          </p:nvPr>
        </p:nvSpPr>
        <p:spPr>
          <a:xfrm>
            <a:off x="3263900" y="509588"/>
            <a:ext cx="3400425" cy="25495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92191" y="3228979"/>
            <a:ext cx="7943850" cy="30591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4" y="6456368"/>
            <a:ext cx="4302125" cy="339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622926" y="6456368"/>
            <a:ext cx="4303713" cy="339725"/>
          </a:xfrm>
          <a:prstGeom prst="rect">
            <a:avLst/>
          </a:prstGeom>
        </p:spPr>
        <p:txBody>
          <a:bodyPr vert="horz" lIns="91440" tIns="45720" rIns="91440" bIns="45720" rtlCol="0" anchor="b"/>
          <a:lstStyle>
            <a:lvl1pPr algn="r">
              <a:defRPr sz="1200"/>
            </a:lvl1pPr>
          </a:lstStyle>
          <a:p>
            <a:fld id="{245ECFA5-82D6-4FAA-AC71-4FE3398F1523}" type="slidenum">
              <a:rPr lang="en-US" smtClean="0"/>
              <a:t>‹#›</a:t>
            </a:fld>
            <a:endParaRPr lang="en-US" dirty="0"/>
          </a:p>
        </p:txBody>
      </p:sp>
    </p:spTree>
    <p:extLst>
      <p:ext uri="{BB962C8B-B14F-4D97-AF65-F5344CB8AC3E}">
        <p14:creationId xmlns:p14="http://schemas.microsoft.com/office/powerpoint/2010/main" val="700427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5ECFA5-82D6-4FAA-AC71-4FE3398F1523}" type="slidenum">
              <a:rPr lang="en-US" smtClean="0"/>
              <a:t>1</a:t>
            </a:fld>
            <a:endParaRPr lang="en-US" dirty="0"/>
          </a:p>
        </p:txBody>
      </p:sp>
    </p:spTree>
    <p:extLst>
      <p:ext uri="{BB962C8B-B14F-4D97-AF65-F5344CB8AC3E}">
        <p14:creationId xmlns:p14="http://schemas.microsoft.com/office/powerpoint/2010/main" val="1070079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dirty="0"/>
          </a:p>
        </p:txBody>
      </p:sp>
    </p:spTree>
    <p:extLst>
      <p:ext uri="{BB962C8B-B14F-4D97-AF65-F5344CB8AC3E}">
        <p14:creationId xmlns:p14="http://schemas.microsoft.com/office/powerpoint/2010/main" val="135750689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dirty="0"/>
          </a:p>
        </p:txBody>
      </p:sp>
    </p:spTree>
    <p:extLst>
      <p:ext uri="{BB962C8B-B14F-4D97-AF65-F5344CB8AC3E}">
        <p14:creationId xmlns:p14="http://schemas.microsoft.com/office/powerpoint/2010/main" val="2012932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82083"/>
            <a:ext cx="2057400" cy="525991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82083"/>
            <a:ext cx="6019800" cy="525991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dirty="0"/>
          </a:p>
        </p:txBody>
      </p:sp>
    </p:spTree>
    <p:extLst>
      <p:ext uri="{BB962C8B-B14F-4D97-AF65-F5344CB8AC3E}">
        <p14:creationId xmlns:p14="http://schemas.microsoft.com/office/powerpoint/2010/main" val="4111037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dirty="0"/>
          </a:p>
        </p:txBody>
      </p:sp>
    </p:spTree>
    <p:extLst>
      <p:ext uri="{BB962C8B-B14F-4D97-AF65-F5344CB8AC3E}">
        <p14:creationId xmlns:p14="http://schemas.microsoft.com/office/powerpoint/2010/main" val="254994462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558ED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dirty="0"/>
          </a:p>
        </p:txBody>
      </p:sp>
    </p:spTree>
    <p:extLst>
      <p:ext uri="{BB962C8B-B14F-4D97-AF65-F5344CB8AC3E}">
        <p14:creationId xmlns:p14="http://schemas.microsoft.com/office/powerpoint/2010/main" val="370245923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dirty="0"/>
          </a:p>
        </p:txBody>
      </p:sp>
    </p:spTree>
    <p:extLst>
      <p:ext uri="{BB962C8B-B14F-4D97-AF65-F5344CB8AC3E}">
        <p14:creationId xmlns:p14="http://schemas.microsoft.com/office/powerpoint/2010/main" val="2190456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283C63E4-F9BE-C24A-B4FF-309EB18BA564}" type="slidenum">
              <a:rPr lang="en-US" smtClean="0"/>
              <a:t>‹#›</a:t>
            </a:fld>
            <a:endParaRPr lang="en-US" dirty="0"/>
          </a:p>
        </p:txBody>
      </p:sp>
    </p:spTree>
    <p:extLst>
      <p:ext uri="{BB962C8B-B14F-4D97-AF65-F5344CB8AC3E}">
        <p14:creationId xmlns:p14="http://schemas.microsoft.com/office/powerpoint/2010/main" val="3013552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283C63E4-F9BE-C24A-B4FF-309EB18BA564}" type="slidenum">
              <a:rPr lang="en-US" smtClean="0"/>
              <a:t>‹#›</a:t>
            </a:fld>
            <a:endParaRPr lang="en-US" dirty="0"/>
          </a:p>
        </p:txBody>
      </p:sp>
    </p:spTree>
    <p:extLst>
      <p:ext uri="{BB962C8B-B14F-4D97-AF65-F5344CB8AC3E}">
        <p14:creationId xmlns:p14="http://schemas.microsoft.com/office/powerpoint/2010/main" val="4215232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83C63E4-F9BE-C24A-B4FF-309EB18BA564}" type="slidenum">
              <a:rPr lang="en-US" smtClean="0"/>
              <a:t>‹#›</a:t>
            </a:fld>
            <a:endParaRPr lang="en-US" dirty="0"/>
          </a:p>
        </p:txBody>
      </p:sp>
    </p:spTree>
    <p:extLst>
      <p:ext uri="{BB962C8B-B14F-4D97-AF65-F5344CB8AC3E}">
        <p14:creationId xmlns:p14="http://schemas.microsoft.com/office/powerpoint/2010/main" val="213837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3250"/>
            <a:ext cx="3008313" cy="8318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603250"/>
            <a:ext cx="5111750" cy="51223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2904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dirty="0"/>
          </a:p>
        </p:txBody>
      </p:sp>
    </p:spTree>
    <p:extLst>
      <p:ext uri="{BB962C8B-B14F-4D97-AF65-F5344CB8AC3E}">
        <p14:creationId xmlns:p14="http://schemas.microsoft.com/office/powerpoint/2010/main" val="978241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506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dirty="0"/>
          </a:p>
        </p:txBody>
      </p:sp>
    </p:spTree>
    <p:extLst>
      <p:ext uri="{BB962C8B-B14F-4D97-AF65-F5344CB8AC3E}">
        <p14:creationId xmlns:p14="http://schemas.microsoft.com/office/powerpoint/2010/main" val="2694059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70972"/>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968500"/>
            <a:ext cx="8229600" cy="383116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3505200" y="6176433"/>
            <a:ext cx="2133600" cy="365125"/>
          </a:xfrm>
          <a:prstGeom prst="rect">
            <a:avLst/>
          </a:prstGeom>
        </p:spPr>
        <p:txBody>
          <a:bodyPr vert="horz" lIns="91440" tIns="45720" rIns="91440" bIns="45720" rtlCol="0" anchor="ctr"/>
          <a:lstStyle>
            <a:lvl1pPr algn="ctr">
              <a:defRPr sz="1200">
                <a:solidFill>
                  <a:schemeClr val="accent1">
                    <a:lumMod val="60000"/>
                    <a:lumOff val="40000"/>
                  </a:schemeClr>
                </a:solidFill>
              </a:defRPr>
            </a:lvl1pPr>
          </a:lstStyle>
          <a:p>
            <a:fld id="{283C63E4-F9BE-C24A-B4FF-309EB18BA564}" type="slidenum">
              <a:rPr lang="en-US" smtClean="0"/>
              <a:pPr/>
              <a:t>‹#›</a:t>
            </a:fld>
            <a:endParaRPr lang="en-US" dirty="0"/>
          </a:p>
        </p:txBody>
      </p:sp>
    </p:spTree>
    <p:extLst>
      <p:ext uri="{BB962C8B-B14F-4D97-AF65-F5344CB8AC3E}">
        <p14:creationId xmlns:p14="http://schemas.microsoft.com/office/powerpoint/2010/main" val="3468638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p:titleStyle>
    <p:bodyStyle>
      <a:lvl1pPr marL="342900" indent="-342900" algn="l" defTabSz="457200" rtl="0" eaLnBrk="1" latinLnBrk="0" hangingPunct="1">
        <a:spcBef>
          <a:spcPct val="20000"/>
        </a:spcBef>
        <a:buFont typeface="Arial"/>
        <a:buChar char="•"/>
        <a:defRPr sz="3200" kern="1200">
          <a:solidFill>
            <a:schemeClr val="tx2">
              <a:lumMod val="60000"/>
              <a:lumOff val="4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60000"/>
              <a:lumOff val="4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2.png"/><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83625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endParaRPr lang="en-US" sz="5400" dirty="0">
              <a:solidFill>
                <a:srgbClr val="558ED5"/>
              </a:solidFill>
            </a:endParaRPr>
          </a:p>
        </p:txBody>
      </p:sp>
      <p:sp>
        <p:nvSpPr>
          <p:cNvPr id="3" name="Title 1"/>
          <p:cNvSpPr txBox="1">
            <a:spLocks/>
          </p:cNvSpPr>
          <p:nvPr/>
        </p:nvSpPr>
        <p:spPr>
          <a:xfrm>
            <a:off x="457200" y="4910596"/>
            <a:ext cx="8229600" cy="74372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pPr>
              <a:lnSpc>
                <a:spcPct val="107000"/>
              </a:lnSpc>
              <a:spcAft>
                <a:spcPts val="800"/>
              </a:spcAft>
            </a:pPr>
            <a:endParaRPr lang="en-US" sz="2800" dirty="0">
              <a:solidFill>
                <a:schemeClr val="tx2">
                  <a:lumMod val="60000"/>
                  <a:lumOff val="40000"/>
                </a:schemeClr>
              </a:solidFill>
              <a:latin typeface="Calibri" panose="020F0502020204030204" pitchFamily="34" charset="0"/>
              <a:ea typeface="Calibri" panose="020F0502020204030204" pitchFamily="34" charset="0"/>
              <a:cs typeface="Arial" panose="020B0604020202020204" pitchFamily="34" charset="0"/>
            </a:endParaRPr>
          </a:p>
        </p:txBody>
      </p:sp>
      <p:sp>
        <p:nvSpPr>
          <p:cNvPr id="4" name="Title 3"/>
          <p:cNvSpPr>
            <a:spLocks noGrp="1"/>
          </p:cNvSpPr>
          <p:nvPr>
            <p:ph type="title"/>
          </p:nvPr>
        </p:nvSpPr>
        <p:spPr>
          <a:xfrm>
            <a:off x="457200" y="485522"/>
            <a:ext cx="8229600" cy="1828800"/>
          </a:xfrm>
        </p:spPr>
        <p:txBody>
          <a:bodyPr>
            <a:noAutofit/>
          </a:bodyPr>
          <a:lstStyle/>
          <a:p>
            <a:r>
              <a:rPr lang="en-US" sz="2800" dirty="0"/>
              <a:t>ITU Workshop on "Future Trust and Knowledge Infrastructure", Phase 1</a:t>
            </a:r>
            <a:r>
              <a:rPr lang="en-US" sz="2800" dirty="0" smtClean="0"/>
              <a:t/>
            </a:r>
            <a:br>
              <a:rPr lang="en-US" sz="2800" dirty="0" smtClean="0"/>
            </a:br>
            <a:r>
              <a:rPr lang="en-US" sz="2800" dirty="0" smtClean="0"/>
              <a:t>Geneva, Switzerland, 24 April 2015</a:t>
            </a:r>
            <a:endParaRPr lang="en-US" sz="2400" i="1" dirty="0"/>
          </a:p>
        </p:txBody>
      </p:sp>
      <p:sp>
        <p:nvSpPr>
          <p:cNvPr id="9" name="Content Placeholder 8"/>
          <p:cNvSpPr>
            <a:spLocks noGrp="1"/>
          </p:cNvSpPr>
          <p:nvPr>
            <p:ph idx="1"/>
          </p:nvPr>
        </p:nvSpPr>
        <p:spPr>
          <a:xfrm>
            <a:off x="457200" y="2451886"/>
            <a:ext cx="8229600" cy="3202433"/>
          </a:xfrm>
        </p:spPr>
        <p:txBody>
          <a:bodyPr>
            <a:normAutofit fontScale="25000" lnSpcReduction="20000"/>
          </a:bodyPr>
          <a:lstStyle/>
          <a:p>
            <a:pPr marL="0" indent="0" algn="ctr">
              <a:buNone/>
            </a:pPr>
            <a:r>
              <a:rPr lang="en-US" sz="16000" b="1" dirty="0" smtClean="0"/>
              <a:t>Open and Secure</a:t>
            </a:r>
          </a:p>
          <a:p>
            <a:pPr marL="0" indent="0" algn="ctr">
              <a:buNone/>
            </a:pPr>
            <a:r>
              <a:rPr lang="en-US" sz="16000" b="1" dirty="0" smtClean="0"/>
              <a:t>Paradox or Property?</a:t>
            </a:r>
            <a:endParaRPr lang="en-US" sz="12800" b="1" dirty="0" smtClean="0"/>
          </a:p>
          <a:p>
            <a:pPr marL="0" indent="0" algn="ctr">
              <a:buNone/>
            </a:pPr>
            <a:endParaRPr lang="en-US" sz="14400" b="1" dirty="0"/>
          </a:p>
          <a:p>
            <a:pPr marL="0" indent="0" algn="ctr">
              <a:buNone/>
            </a:pPr>
            <a:r>
              <a:rPr lang="en-US" sz="9600" b="1" dirty="0" smtClean="0"/>
              <a:t>Olaf M. Kolkman</a:t>
            </a:r>
            <a:endParaRPr lang="en-US" sz="9600" b="1" dirty="0"/>
          </a:p>
          <a:p>
            <a:pPr marL="0" indent="0" algn="ctr">
              <a:buNone/>
            </a:pPr>
            <a:r>
              <a:rPr lang="en-US" sz="9600" b="1" dirty="0" smtClean="0"/>
              <a:t>Chief Internet Technology Officer,</a:t>
            </a:r>
          </a:p>
          <a:p>
            <a:pPr marL="0" indent="0" algn="ctr">
              <a:buNone/>
            </a:pPr>
            <a:r>
              <a:rPr lang="en-US" sz="9600" b="1" dirty="0" smtClean="0"/>
              <a:t>kolkman@isoc.org</a:t>
            </a:r>
            <a:endParaRPr lang="en-US" sz="9600" b="1" dirty="0"/>
          </a:p>
          <a:p>
            <a:pPr marL="0" indent="0" algn="ctr">
              <a:buNone/>
            </a:pPr>
            <a:endParaRPr lang="en-US" sz="16000" b="1" i="1" dirty="0"/>
          </a:p>
          <a:p>
            <a:pPr marL="0" indent="0" algn="ctr">
              <a:buNone/>
            </a:pPr>
            <a:r>
              <a:rPr lang="en-US" sz="16000" b="1" i="1" dirty="0" smtClean="0"/>
              <a:t/>
            </a:r>
            <a:br>
              <a:rPr lang="en-US" sz="16000" b="1" i="1" dirty="0" smtClean="0"/>
            </a:br>
            <a:r>
              <a:rPr lang="en-US" sz="2000" b="1" i="1" dirty="0" smtClean="0"/>
              <a:t/>
            </a:r>
            <a:br>
              <a:rPr lang="en-US" sz="2000" b="1" i="1" dirty="0" smtClean="0"/>
            </a:br>
            <a:r>
              <a:rPr lang="en-US" sz="2000" b="1" i="1" dirty="0" smtClean="0"/>
              <a:t/>
            </a:r>
            <a:br>
              <a:rPr lang="en-US" sz="2000" b="1" i="1" dirty="0" smtClean="0"/>
            </a:br>
            <a:r>
              <a:rPr lang="en-US" b="1" i="1" dirty="0" smtClean="0"/>
              <a:t> </a:t>
            </a:r>
            <a:r>
              <a:rPr lang="en-US" dirty="0">
                <a:latin typeface="Calibri" panose="020F0502020204030204" pitchFamily="34" charset="0"/>
                <a:cs typeface="Arial" panose="020B0604020202020204" pitchFamily="34" charset="0"/>
              </a:rPr>
              <a:t/>
            </a:r>
            <a:br>
              <a:rPr lang="en-US" dirty="0">
                <a:latin typeface="Calibri" panose="020F0502020204030204" pitchFamily="34" charset="0"/>
                <a:cs typeface="Arial" panose="020B0604020202020204" pitchFamily="34" charset="0"/>
              </a:rPr>
            </a:br>
            <a:r>
              <a:rPr lang="en-US" dirty="0" smtClean="0">
                <a:latin typeface="Calibri" panose="020F0502020204030204" pitchFamily="34" charset="0"/>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a:p>
            <a:endParaRPr lang="en-US" dirty="0">
              <a:latin typeface="Calibri" panose="020F0502020204030204" pitchFamily="34" charset="0"/>
              <a:ea typeface="Calibri" panose="020F0502020204030204" pitchFamily="34" charset="0"/>
              <a:cs typeface="Arial" panose="020B0604020202020204" pitchFamily="34" charset="0"/>
            </a:endParaRPr>
          </a:p>
          <a:p>
            <a:endParaRPr lang="en-US" dirty="0"/>
          </a:p>
        </p:txBody>
      </p:sp>
      <p:pic>
        <p:nvPicPr>
          <p:cNvPr id="5" name="Picture 4" descr="isoc_logo_rgbblue_highr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7111" y="5957461"/>
            <a:ext cx="1982838" cy="900539"/>
          </a:xfrm>
          <a:prstGeom prst="rect">
            <a:avLst/>
          </a:prstGeom>
        </p:spPr>
      </p:pic>
    </p:spTree>
    <p:extLst>
      <p:ext uri="{BB962C8B-B14F-4D97-AF65-F5344CB8AC3E}">
        <p14:creationId xmlns:p14="http://schemas.microsoft.com/office/powerpoint/2010/main" val="1414143445"/>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20780511">
            <a:off x="255611" y="732320"/>
            <a:ext cx="2057805" cy="1305166"/>
          </a:xfrm>
          <a:prstGeom prst="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tx1"/>
                </a:solidFill>
                <a:latin typeface="Bradley Hand Bold"/>
                <a:cs typeface="Bradley Hand Bold"/>
              </a:rPr>
              <a:t>Paradox</a:t>
            </a:r>
            <a:endParaRPr lang="en-US" sz="2800" dirty="0">
              <a:solidFill>
                <a:schemeClr val="tx1"/>
              </a:solidFill>
              <a:latin typeface="Bradley Hand Bold"/>
              <a:cs typeface="Bradley Hand Bold"/>
            </a:endParaRPr>
          </a:p>
        </p:txBody>
      </p:sp>
      <p:pic>
        <p:nvPicPr>
          <p:cNvPr id="5" name="Picture 4"/>
          <p:cNvPicPr>
            <a:picLocks noChangeAspect="1"/>
          </p:cNvPicPr>
          <p:nvPr/>
        </p:nvPicPr>
        <p:blipFill>
          <a:blip r:embed="rId2"/>
          <a:stretch>
            <a:fillRect/>
          </a:stretch>
        </p:blipFill>
        <p:spPr>
          <a:xfrm>
            <a:off x="2244890" y="1517953"/>
            <a:ext cx="5981700" cy="3543300"/>
          </a:xfrm>
          <a:prstGeom prst="rect">
            <a:avLst/>
          </a:prstGeom>
          <a:effectLst>
            <a:outerShdw blurRad="50800" dist="38100" dir="2700000" sx="102000" sy="102000" algn="l" rotWithShape="0">
              <a:prstClr val="black">
                <a:alpha val="40000"/>
              </a:prstClr>
            </a:outerShdw>
          </a:effectLst>
        </p:spPr>
      </p:pic>
      <p:sp>
        <p:nvSpPr>
          <p:cNvPr id="7" name="TextBox 6"/>
          <p:cNvSpPr txBox="1"/>
          <p:nvPr/>
        </p:nvSpPr>
        <p:spPr>
          <a:xfrm>
            <a:off x="2539999" y="5479143"/>
            <a:ext cx="1633831" cy="215444"/>
          </a:xfrm>
          <a:prstGeom prst="rect">
            <a:avLst/>
          </a:prstGeom>
          <a:noFill/>
        </p:spPr>
        <p:txBody>
          <a:bodyPr wrap="none" rtlCol="0">
            <a:spAutoFit/>
          </a:bodyPr>
          <a:lstStyle/>
          <a:p>
            <a:r>
              <a:rPr lang="en-US" sz="800" dirty="0" smtClean="0"/>
              <a:t>Source: OSX Dictionary Application</a:t>
            </a:r>
            <a:endParaRPr lang="en-US" sz="800" dirty="0"/>
          </a:p>
        </p:txBody>
      </p:sp>
      <p:sp>
        <p:nvSpPr>
          <p:cNvPr id="8" name="Freeform 7"/>
          <p:cNvSpPr/>
          <p:nvPr/>
        </p:nvSpPr>
        <p:spPr>
          <a:xfrm>
            <a:off x="2251905" y="3132666"/>
            <a:ext cx="5802860" cy="1185333"/>
          </a:xfrm>
          <a:custGeom>
            <a:avLst/>
            <a:gdLst>
              <a:gd name="connsiteX0" fmla="*/ 5271333 w 5802860"/>
              <a:gd name="connsiteY0" fmla="*/ 181428 h 984104"/>
              <a:gd name="connsiteX1" fmla="*/ 1074285 w 5802860"/>
              <a:gd name="connsiteY1" fmla="*/ 72571 h 984104"/>
              <a:gd name="connsiteX2" fmla="*/ 82476 w 5802860"/>
              <a:gd name="connsiteY2" fmla="*/ 326571 h 984104"/>
              <a:gd name="connsiteX3" fmla="*/ 445333 w 5802860"/>
              <a:gd name="connsiteY3" fmla="*/ 786190 h 984104"/>
              <a:gd name="connsiteX4" fmla="*/ 3517524 w 5802860"/>
              <a:gd name="connsiteY4" fmla="*/ 979714 h 984104"/>
              <a:gd name="connsiteX5" fmla="*/ 5767238 w 5802860"/>
              <a:gd name="connsiteY5" fmla="*/ 616857 h 984104"/>
              <a:gd name="connsiteX6" fmla="*/ 4956857 w 5802860"/>
              <a:gd name="connsiteY6" fmla="*/ 0 h 984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02860" h="984104">
                <a:moveTo>
                  <a:pt x="5271333" y="181428"/>
                </a:moveTo>
                <a:cubicBezTo>
                  <a:pt x="3605213" y="114904"/>
                  <a:pt x="1939094" y="48381"/>
                  <a:pt x="1074285" y="72571"/>
                </a:cubicBezTo>
                <a:cubicBezTo>
                  <a:pt x="209476" y="96761"/>
                  <a:pt x="187301" y="207635"/>
                  <a:pt x="82476" y="326571"/>
                </a:cubicBezTo>
                <a:cubicBezTo>
                  <a:pt x="-22349" y="445507"/>
                  <a:pt x="-127175" y="677333"/>
                  <a:pt x="445333" y="786190"/>
                </a:cubicBezTo>
                <a:cubicBezTo>
                  <a:pt x="1017841" y="895047"/>
                  <a:pt x="2630540" y="1007936"/>
                  <a:pt x="3517524" y="979714"/>
                </a:cubicBezTo>
                <a:cubicBezTo>
                  <a:pt x="4404508" y="951492"/>
                  <a:pt x="5527349" y="780143"/>
                  <a:pt x="5767238" y="616857"/>
                </a:cubicBezTo>
                <a:cubicBezTo>
                  <a:pt x="6007127" y="453571"/>
                  <a:pt x="4956857" y="0"/>
                  <a:pt x="4956857" y="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pic>
        <p:nvPicPr>
          <p:cNvPr id="9" name="Picture 8" descr="isoc_logo_rgbblue_highr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7556" y="0"/>
            <a:ext cx="907143" cy="411994"/>
          </a:xfrm>
          <a:prstGeom prst="rect">
            <a:avLst/>
          </a:prstGeom>
        </p:spPr>
      </p:pic>
    </p:spTree>
    <p:extLst>
      <p:ext uri="{BB962C8B-B14F-4D97-AF65-F5344CB8AC3E}">
        <p14:creationId xmlns:p14="http://schemas.microsoft.com/office/powerpoint/2010/main" val="4230579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rot="630363">
            <a:off x="7327455" y="2065523"/>
            <a:ext cx="1622159" cy="920369"/>
          </a:xfrm>
          <a:prstGeom prst="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latin typeface="Bradley Hand Bold"/>
                <a:cs typeface="Bradley Hand Bold"/>
              </a:rPr>
              <a:t>Participation</a:t>
            </a:r>
            <a:endParaRPr lang="en-US" sz="2000" dirty="0">
              <a:solidFill>
                <a:schemeClr val="tx1"/>
              </a:solidFill>
              <a:latin typeface="Bradley Hand Bold"/>
              <a:cs typeface="Bradley Hand Bold"/>
            </a:endParaRPr>
          </a:p>
        </p:txBody>
      </p:sp>
      <p:sp>
        <p:nvSpPr>
          <p:cNvPr id="6" name="Rectangle 5"/>
          <p:cNvSpPr/>
          <p:nvPr/>
        </p:nvSpPr>
        <p:spPr>
          <a:xfrm rot="20780511">
            <a:off x="6715893" y="809088"/>
            <a:ext cx="1789156" cy="989379"/>
          </a:xfrm>
          <a:prstGeom prst="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latin typeface="Bradley Hand Bold"/>
                <a:cs typeface="Bradley Hand Bold"/>
              </a:rPr>
              <a:t>Transparency</a:t>
            </a:r>
            <a:endParaRPr lang="en-US" sz="2000" dirty="0">
              <a:solidFill>
                <a:schemeClr val="tx1"/>
              </a:solidFill>
              <a:latin typeface="Bradley Hand Bold"/>
              <a:cs typeface="Bradley Hand Bold"/>
            </a:endParaRPr>
          </a:p>
        </p:txBody>
      </p:sp>
      <p:sp>
        <p:nvSpPr>
          <p:cNvPr id="4" name="Rectangle 3"/>
          <p:cNvSpPr/>
          <p:nvPr/>
        </p:nvSpPr>
        <p:spPr>
          <a:xfrm rot="20780511">
            <a:off x="607620" y="836340"/>
            <a:ext cx="2057805" cy="1305166"/>
          </a:xfrm>
          <a:prstGeom prst="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latin typeface="Bradley Hand Bold"/>
                <a:cs typeface="Bradley Hand Bold"/>
              </a:rPr>
              <a:t>Open !?!</a:t>
            </a:r>
            <a:endParaRPr lang="en-US" sz="3200" dirty="0">
              <a:solidFill>
                <a:schemeClr val="tx1"/>
              </a:solidFill>
              <a:latin typeface="Bradley Hand Bold"/>
              <a:cs typeface="Bradley Hand Bold"/>
            </a:endParaRPr>
          </a:p>
        </p:txBody>
      </p:sp>
      <p:pic>
        <p:nvPicPr>
          <p:cNvPr id="5" name="Picture 4"/>
          <p:cNvPicPr>
            <a:picLocks noChangeAspect="1"/>
          </p:cNvPicPr>
          <p:nvPr/>
        </p:nvPicPr>
        <p:blipFill>
          <a:blip r:embed="rId2"/>
          <a:stretch>
            <a:fillRect/>
          </a:stretch>
        </p:blipFill>
        <p:spPr>
          <a:xfrm rot="637918">
            <a:off x="2661922" y="659194"/>
            <a:ext cx="3652213" cy="5158280"/>
          </a:xfrm>
          <a:prstGeom prst="rect">
            <a:avLst/>
          </a:prstGeom>
          <a:effectLst>
            <a:outerShdw blurRad="50800" dist="38100" dir="2700000" sx="102000" sy="102000" algn="tl" rotWithShape="0">
              <a:prstClr val="black">
                <a:alpha val="40000"/>
              </a:prstClr>
            </a:outerShdw>
          </a:effectLst>
        </p:spPr>
      </p:pic>
      <p:sp>
        <p:nvSpPr>
          <p:cNvPr id="8" name="Rectangle 7"/>
          <p:cNvSpPr/>
          <p:nvPr/>
        </p:nvSpPr>
        <p:spPr>
          <a:xfrm>
            <a:off x="7257142" y="3131065"/>
            <a:ext cx="1690213" cy="969221"/>
          </a:xfrm>
          <a:prstGeom prst="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latin typeface="Bradley Hand Bold"/>
                <a:cs typeface="Bradley Hand Bold"/>
              </a:rPr>
              <a:t>Accessibility</a:t>
            </a:r>
            <a:endParaRPr lang="en-US" sz="2000" dirty="0">
              <a:solidFill>
                <a:schemeClr val="tx1"/>
              </a:solidFill>
              <a:latin typeface="Bradley Hand Bold"/>
              <a:cs typeface="Bradley Hand Bold"/>
            </a:endParaRPr>
          </a:p>
        </p:txBody>
      </p:sp>
      <p:sp>
        <p:nvSpPr>
          <p:cNvPr id="9" name="Rectangle 8"/>
          <p:cNvSpPr/>
          <p:nvPr/>
        </p:nvSpPr>
        <p:spPr>
          <a:xfrm rot="21028646">
            <a:off x="7005294" y="4357701"/>
            <a:ext cx="1732037" cy="988242"/>
          </a:xfrm>
          <a:prstGeom prst="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latin typeface="Bradley Hand Bold"/>
                <a:cs typeface="Bradley Hand Bold"/>
              </a:rPr>
              <a:t>Vulnerability</a:t>
            </a:r>
            <a:endParaRPr lang="en-US" sz="2000" dirty="0">
              <a:solidFill>
                <a:schemeClr val="tx1"/>
              </a:solidFill>
              <a:latin typeface="Bradley Hand Bold"/>
              <a:cs typeface="Bradley Hand Bold"/>
            </a:endParaRPr>
          </a:p>
        </p:txBody>
      </p:sp>
      <p:sp>
        <p:nvSpPr>
          <p:cNvPr id="10" name="Rectangle 9"/>
          <p:cNvSpPr/>
          <p:nvPr/>
        </p:nvSpPr>
        <p:spPr>
          <a:xfrm>
            <a:off x="1909156" y="6357374"/>
            <a:ext cx="4572000" cy="400110"/>
          </a:xfrm>
          <a:prstGeom prst="rect">
            <a:avLst/>
          </a:prstGeom>
        </p:spPr>
        <p:txBody>
          <a:bodyPr>
            <a:spAutoFit/>
          </a:bodyPr>
          <a:lstStyle/>
          <a:p>
            <a:r>
              <a:rPr lang="en-US" sz="1000" dirty="0" smtClean="0"/>
              <a:t>Source: http</a:t>
            </a:r>
            <a:r>
              <a:rPr lang="en-US" sz="1000" dirty="0"/>
              <a:t>://www.internetsociety.org/doc/open-internet-what-it-and-how-avoid-mistaking-it-something-else</a:t>
            </a:r>
          </a:p>
        </p:txBody>
      </p:sp>
      <p:pic>
        <p:nvPicPr>
          <p:cNvPr id="12" name="Picture 11" descr="isoc_logo_rgbblue_highr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7556" y="0"/>
            <a:ext cx="907143" cy="411994"/>
          </a:xfrm>
          <a:prstGeom prst="rect">
            <a:avLst/>
          </a:prstGeom>
        </p:spPr>
      </p:pic>
    </p:spTree>
    <p:extLst>
      <p:ext uri="{BB962C8B-B14F-4D97-AF65-F5344CB8AC3E}">
        <p14:creationId xmlns:p14="http://schemas.microsoft.com/office/powerpoint/2010/main" val="3153398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36258" y="3881514"/>
            <a:ext cx="7670790" cy="1200329"/>
          </a:xfrm>
          <a:prstGeom prst="rect">
            <a:avLst/>
          </a:prstGeom>
          <a:solidFill>
            <a:srgbClr val="FFFFFF"/>
          </a:solidFill>
          <a:effectLst>
            <a:outerShdw blurRad="50800" dist="38100" dir="5400000" algn="t" rotWithShape="0">
              <a:prstClr val="black">
                <a:alpha val="40000"/>
              </a:prstClr>
            </a:outerShdw>
          </a:effectLst>
        </p:spPr>
        <p:txBody>
          <a:bodyPr wrap="square">
            <a:spAutoFit/>
          </a:bodyPr>
          <a:lstStyle/>
          <a:p>
            <a:r>
              <a:rPr lang="en-US" dirty="0" smtClean="0"/>
              <a:t>[…] [miscast as] “</a:t>
            </a:r>
            <a:r>
              <a:rPr lang="en-US" dirty="0"/>
              <a:t>anything goes” anarchy that would sweep aside the rule of law and other norms </a:t>
            </a:r>
            <a:r>
              <a:rPr lang="en-US" dirty="0" smtClean="0"/>
              <a:t>[…] But </a:t>
            </a:r>
            <a:r>
              <a:rPr lang="en-US" dirty="0"/>
              <a:t>that is far from the reality of an open Internet, in which permissionless innovation is about </a:t>
            </a:r>
            <a:r>
              <a:rPr lang="en-US" dirty="0" smtClean="0"/>
              <a:t>[…] [having to ask ] permission </a:t>
            </a:r>
            <a:r>
              <a:rPr lang="en-US" dirty="0"/>
              <a:t>from any established gatekeeper. It is freedom, not disorder.</a:t>
            </a:r>
          </a:p>
        </p:txBody>
      </p:sp>
      <p:sp>
        <p:nvSpPr>
          <p:cNvPr id="6" name="Rectangle 5"/>
          <p:cNvSpPr/>
          <p:nvPr/>
        </p:nvSpPr>
        <p:spPr>
          <a:xfrm rot="205476">
            <a:off x="381137" y="2095034"/>
            <a:ext cx="8418286" cy="1754327"/>
          </a:xfrm>
          <a:prstGeom prst="rect">
            <a:avLst/>
          </a:prstGeom>
          <a:solidFill>
            <a:srgbClr val="FFFFFF"/>
          </a:solidFill>
          <a:effectLst>
            <a:outerShdw blurRad="50800" dist="38100" dir="2700000" algn="tl" rotWithShape="0">
              <a:prstClr val="black">
                <a:alpha val="40000"/>
              </a:prstClr>
            </a:outerShdw>
          </a:effectLst>
        </p:spPr>
        <p:txBody>
          <a:bodyPr wrap="square">
            <a:spAutoFit/>
          </a:bodyPr>
          <a:lstStyle/>
          <a:p>
            <a:r>
              <a:rPr lang="en-US" dirty="0"/>
              <a:t>The first popular–press references to Internet openness focused heavily on the vulnerability dimension—and of course security issues still plague the Internet—but modern usage embraces transparency, participation, and access in balance with the risks associated with being in an open space. Different societies make different choices about the way in which individual and collective responsibility mitigate the vulnerability of openness.</a:t>
            </a:r>
          </a:p>
        </p:txBody>
      </p:sp>
      <p:pic>
        <p:nvPicPr>
          <p:cNvPr id="4" name="Picture 3" descr="isoc_logo_rgbblue_highr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7556" y="0"/>
            <a:ext cx="907143" cy="411994"/>
          </a:xfrm>
          <a:prstGeom prst="rect">
            <a:avLst/>
          </a:prstGeom>
        </p:spPr>
      </p:pic>
      <p:sp>
        <p:nvSpPr>
          <p:cNvPr id="5" name="Rectangle 4"/>
          <p:cNvSpPr/>
          <p:nvPr/>
        </p:nvSpPr>
        <p:spPr>
          <a:xfrm rot="21299530">
            <a:off x="373749" y="542062"/>
            <a:ext cx="7806318" cy="1200329"/>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p>
            <a:r>
              <a:rPr lang="en-US" dirty="0"/>
              <a:t>The theme that most clearly emerges from these meanings of “openness” is opportunity. The open Internet enables an environment of social and economic growth and empowerment because it creates a level playing field in which everyone enjoys the same opportunity to participate.</a:t>
            </a:r>
          </a:p>
        </p:txBody>
      </p:sp>
      <p:sp>
        <p:nvSpPr>
          <p:cNvPr id="8" name="Rectangle 7"/>
          <p:cNvSpPr/>
          <p:nvPr/>
        </p:nvSpPr>
        <p:spPr>
          <a:xfrm rot="518890">
            <a:off x="184114" y="5549073"/>
            <a:ext cx="8551332" cy="369332"/>
          </a:xfrm>
          <a:prstGeom prst="rect">
            <a:avLst/>
          </a:prstGeom>
          <a:solidFill>
            <a:srgbClr val="FFFFFF"/>
          </a:solidFill>
          <a:effectLst>
            <a:outerShdw blurRad="50800" dist="38100" dir="8100000" algn="tr" rotWithShape="0">
              <a:prstClr val="black">
                <a:alpha val="40000"/>
              </a:prstClr>
            </a:outerShdw>
          </a:effectLst>
        </p:spPr>
        <p:txBody>
          <a:bodyPr wrap="square">
            <a:spAutoFit/>
          </a:bodyPr>
          <a:lstStyle/>
          <a:p>
            <a:r>
              <a:rPr lang="en-US" dirty="0" smtClean="0"/>
              <a:t>“Innovation </a:t>
            </a:r>
            <a:r>
              <a:rPr lang="en-US" dirty="0"/>
              <a:t>in the Open Internet arrives by consensus through open </a:t>
            </a:r>
            <a:r>
              <a:rPr lang="en-US" dirty="0" smtClean="0"/>
              <a:t>collaboration”</a:t>
            </a:r>
            <a:endParaRPr lang="en-US" dirty="0"/>
          </a:p>
        </p:txBody>
      </p:sp>
    </p:spTree>
    <p:extLst>
      <p:ext uri="{BB962C8B-B14F-4D97-AF65-F5344CB8AC3E}">
        <p14:creationId xmlns:p14="http://schemas.microsoft.com/office/powerpoint/2010/main" val="2204113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soc_logo_rgbblue_highr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7556" y="0"/>
            <a:ext cx="907143" cy="411994"/>
          </a:xfrm>
          <a:prstGeom prst="rect">
            <a:avLst/>
          </a:prstGeom>
        </p:spPr>
      </p:pic>
      <p:sp>
        <p:nvSpPr>
          <p:cNvPr id="5" name="Rectangle 4"/>
          <p:cNvSpPr/>
          <p:nvPr/>
        </p:nvSpPr>
        <p:spPr>
          <a:xfrm rot="20780511">
            <a:off x="268953" y="497673"/>
            <a:ext cx="2057805" cy="1305166"/>
          </a:xfrm>
          <a:prstGeom prst="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latin typeface="Bradley Hand Bold"/>
                <a:cs typeface="Bradley Hand Bold"/>
              </a:rPr>
              <a:t>Consensus through Open Collaboration</a:t>
            </a:r>
            <a:endParaRPr lang="en-US" sz="2000" dirty="0">
              <a:solidFill>
                <a:schemeClr val="tx1"/>
              </a:solidFill>
              <a:latin typeface="Bradley Hand Bold"/>
              <a:cs typeface="Bradley Hand Bold"/>
            </a:endParaRPr>
          </a:p>
        </p:txBody>
      </p:sp>
      <p:pic>
        <p:nvPicPr>
          <p:cNvPr id="6" name="Picture 5"/>
          <p:cNvPicPr>
            <a:picLocks noChangeAspect="1"/>
          </p:cNvPicPr>
          <p:nvPr/>
        </p:nvPicPr>
        <p:blipFill>
          <a:blip r:embed="rId3"/>
          <a:stretch>
            <a:fillRect/>
          </a:stretch>
        </p:blipFill>
        <p:spPr>
          <a:xfrm rot="21012288">
            <a:off x="2622221" y="468276"/>
            <a:ext cx="4066519" cy="5755412"/>
          </a:xfrm>
          <a:prstGeom prst="rect">
            <a:avLst/>
          </a:prstGeom>
          <a:effectLst>
            <a:outerShdw blurRad="50800" dist="38100" dir="2700000" sx="104000" sy="104000" algn="tl" rotWithShape="0">
              <a:srgbClr val="000000">
                <a:alpha val="43000"/>
              </a:srgbClr>
            </a:outerShdw>
          </a:effectLst>
        </p:spPr>
      </p:pic>
    </p:spTree>
    <p:extLst>
      <p:ext uri="{BB962C8B-B14F-4D97-AF65-F5344CB8AC3E}">
        <p14:creationId xmlns:p14="http://schemas.microsoft.com/office/powerpoint/2010/main" val="2434031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185333" y="931333"/>
            <a:ext cx="5862509" cy="46566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descr="isoc_logo_rgbblue_highr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7556" y="0"/>
            <a:ext cx="907143" cy="411994"/>
          </a:xfrm>
          <a:prstGeom prst="rect">
            <a:avLst/>
          </a:prstGeom>
        </p:spPr>
      </p:pic>
      <p:sp>
        <p:nvSpPr>
          <p:cNvPr id="8" name="Rectangle 7"/>
          <p:cNvSpPr/>
          <p:nvPr/>
        </p:nvSpPr>
        <p:spPr>
          <a:xfrm rot="20970105">
            <a:off x="390416" y="673948"/>
            <a:ext cx="2689350" cy="1478932"/>
          </a:xfrm>
          <a:prstGeom prst="rect">
            <a:avLst/>
          </a:prstGeom>
          <a:solidFill>
            <a:schemeClr val="accent1">
              <a:lumMod val="60000"/>
              <a:lumOff val="4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latin typeface="Bradley Hand Bold"/>
                <a:cs typeface="Bradley Hand Bold"/>
              </a:rPr>
              <a:t>Fostering Confidence and Protecting Opportunities</a:t>
            </a:r>
            <a:endParaRPr lang="en-US" sz="2000" dirty="0">
              <a:solidFill>
                <a:schemeClr val="tx1"/>
              </a:solidFill>
              <a:latin typeface="Bradley Hand Bold"/>
              <a:cs typeface="Bradley Hand Bold"/>
            </a:endParaRPr>
          </a:p>
        </p:txBody>
      </p:sp>
      <p:sp>
        <p:nvSpPr>
          <p:cNvPr id="9" name="Rectangle 8"/>
          <p:cNvSpPr/>
          <p:nvPr/>
        </p:nvSpPr>
        <p:spPr>
          <a:xfrm rot="549080">
            <a:off x="3702193" y="726306"/>
            <a:ext cx="1883343" cy="963112"/>
          </a:xfrm>
          <a:prstGeom prst="rect">
            <a:avLst/>
          </a:prstGeom>
          <a:solidFill>
            <a:schemeClr val="accent1">
              <a:lumMod val="60000"/>
              <a:lumOff val="4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latin typeface="Bradley Hand Bold"/>
                <a:cs typeface="Bradley Hand Bold"/>
              </a:rPr>
              <a:t>Collective Responsibility</a:t>
            </a:r>
            <a:endParaRPr lang="en-US" sz="2000" dirty="0">
              <a:solidFill>
                <a:schemeClr val="tx1"/>
              </a:solidFill>
              <a:latin typeface="Bradley Hand Bold"/>
              <a:cs typeface="Bradley Hand Bold"/>
            </a:endParaRPr>
          </a:p>
        </p:txBody>
      </p:sp>
      <p:sp>
        <p:nvSpPr>
          <p:cNvPr id="10" name="Rectangle 9"/>
          <p:cNvSpPr/>
          <p:nvPr/>
        </p:nvSpPr>
        <p:spPr>
          <a:xfrm rot="549080">
            <a:off x="1568026" y="4067471"/>
            <a:ext cx="2121335" cy="1253900"/>
          </a:xfrm>
          <a:prstGeom prst="rect">
            <a:avLst/>
          </a:prstGeom>
          <a:solidFill>
            <a:schemeClr val="accent1">
              <a:lumMod val="60000"/>
              <a:lumOff val="4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latin typeface="Bradley Hand Bold"/>
                <a:cs typeface="Bradley Hand Bold"/>
              </a:rPr>
              <a:t>Fundamental Properties and Values</a:t>
            </a:r>
            <a:endParaRPr lang="en-US" sz="2000" dirty="0">
              <a:solidFill>
                <a:schemeClr val="tx1"/>
              </a:solidFill>
              <a:latin typeface="Bradley Hand Bold"/>
              <a:cs typeface="Bradley Hand Bold"/>
            </a:endParaRPr>
          </a:p>
        </p:txBody>
      </p:sp>
      <p:sp>
        <p:nvSpPr>
          <p:cNvPr id="11" name="Rectangle 10"/>
          <p:cNvSpPr/>
          <p:nvPr/>
        </p:nvSpPr>
        <p:spPr>
          <a:xfrm rot="21279883">
            <a:off x="5702395" y="4228764"/>
            <a:ext cx="2318574" cy="1232023"/>
          </a:xfrm>
          <a:prstGeom prst="rect">
            <a:avLst/>
          </a:prstGeom>
          <a:solidFill>
            <a:schemeClr val="accent1">
              <a:lumMod val="60000"/>
              <a:lumOff val="4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latin typeface="Bradley Hand Bold"/>
                <a:cs typeface="Bradley Hand Bold"/>
              </a:rPr>
              <a:t>Think Globally, Act Locally</a:t>
            </a:r>
            <a:endParaRPr lang="en-US" sz="2000" dirty="0">
              <a:solidFill>
                <a:schemeClr val="tx1"/>
              </a:solidFill>
              <a:latin typeface="Bradley Hand Bold"/>
              <a:cs typeface="Bradley Hand Bold"/>
            </a:endParaRPr>
          </a:p>
        </p:txBody>
      </p:sp>
      <p:sp>
        <p:nvSpPr>
          <p:cNvPr id="12" name="Rectangle 11"/>
          <p:cNvSpPr/>
          <p:nvPr/>
        </p:nvSpPr>
        <p:spPr>
          <a:xfrm rot="21269429">
            <a:off x="6562214" y="958426"/>
            <a:ext cx="1904118" cy="1061577"/>
          </a:xfrm>
          <a:prstGeom prst="rect">
            <a:avLst/>
          </a:prstGeom>
          <a:solidFill>
            <a:schemeClr val="accent1">
              <a:lumMod val="60000"/>
              <a:lumOff val="4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latin typeface="Bradley Hand Bold"/>
                <a:cs typeface="Bradley Hand Bold"/>
              </a:rPr>
              <a:t>Evolution and Consensus</a:t>
            </a:r>
            <a:endParaRPr lang="en-US" sz="2000" dirty="0">
              <a:solidFill>
                <a:schemeClr val="tx1"/>
              </a:solidFill>
              <a:latin typeface="Bradley Hand Bold"/>
              <a:cs typeface="Bradley Hand Bold"/>
            </a:endParaRPr>
          </a:p>
        </p:txBody>
      </p:sp>
      <p:pic>
        <p:nvPicPr>
          <p:cNvPr id="13" name="Picture 12" descr="isoc_logo_rgbblue_highr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6194" y="1833055"/>
            <a:ext cx="4006695" cy="1819707"/>
          </a:xfrm>
          <a:prstGeom prst="rect">
            <a:avLst/>
          </a:prstGeom>
        </p:spPr>
      </p:pic>
      <p:sp>
        <p:nvSpPr>
          <p:cNvPr id="15" name="TextBox 14"/>
          <p:cNvSpPr txBox="1"/>
          <p:nvPr/>
        </p:nvSpPr>
        <p:spPr>
          <a:xfrm>
            <a:off x="2842506" y="3360374"/>
            <a:ext cx="3830383" cy="584776"/>
          </a:xfrm>
          <a:prstGeom prst="rect">
            <a:avLst/>
          </a:prstGeom>
          <a:noFill/>
        </p:spPr>
        <p:txBody>
          <a:bodyPr wrap="none" rtlCol="0">
            <a:spAutoFit/>
          </a:bodyPr>
          <a:lstStyle/>
          <a:p>
            <a:r>
              <a:rPr lang="en-US" sz="3200" b="1" i="1" dirty="0" smtClean="0">
                <a:solidFill>
                  <a:srgbClr val="151F8E"/>
                </a:solidFill>
              </a:rPr>
              <a:t>Collaborative</a:t>
            </a:r>
            <a:r>
              <a:rPr lang="en-US" sz="2800" b="1" i="1" dirty="0" smtClean="0">
                <a:solidFill>
                  <a:srgbClr val="151F8E"/>
                </a:solidFill>
              </a:rPr>
              <a:t> Security</a:t>
            </a:r>
            <a:endParaRPr lang="en-US" sz="2800" b="1" i="1" dirty="0">
              <a:solidFill>
                <a:srgbClr val="151F8E"/>
              </a:solidFill>
            </a:endParaRPr>
          </a:p>
        </p:txBody>
      </p:sp>
    </p:spTree>
    <p:extLst>
      <p:ext uri="{BB962C8B-B14F-4D97-AF65-F5344CB8AC3E}">
        <p14:creationId xmlns:p14="http://schemas.microsoft.com/office/powerpoint/2010/main" val="1564382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935238" y="2629853"/>
            <a:ext cx="5267656" cy="2466051"/>
          </a:xfrm>
        </p:spPr>
        <p:txBody>
          <a:bodyPr/>
          <a:lstStyle/>
          <a:p>
            <a:r>
              <a:rPr lang="en-US" dirty="0" smtClean="0"/>
              <a:t>Examples of Collaborative Security</a:t>
            </a:r>
            <a:endParaRPr lang="en-US" dirty="0"/>
          </a:p>
        </p:txBody>
      </p:sp>
      <p:sp>
        <p:nvSpPr>
          <p:cNvPr id="49" name="Rectangle 48"/>
          <p:cNvSpPr/>
          <p:nvPr/>
        </p:nvSpPr>
        <p:spPr>
          <a:xfrm rot="20590730">
            <a:off x="209304" y="2674419"/>
            <a:ext cx="8028364" cy="523220"/>
          </a:xfrm>
          <a:prstGeom prst="rect">
            <a:avLst/>
          </a:prstGeom>
          <a:noFill/>
        </p:spPr>
        <p:txBody>
          <a:bodyPr wrap="square" lIns="91440" tIns="45720" rIns="91440" bIns="45720">
            <a:spAutoFit/>
          </a:bodyPr>
          <a:lstStyle/>
          <a:p>
            <a:pPr algn="ct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 very i</a:t>
            </a:r>
            <a:r>
              <a:rPr lang="en-US" sz="2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ncomplete set of </a:t>
            </a:r>
            <a:endParaRPr lang="en-US" sz="2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nvGrpSpPr>
          <p:cNvPr id="36" name="Group 35"/>
          <p:cNvGrpSpPr/>
          <p:nvPr/>
        </p:nvGrpSpPr>
        <p:grpSpPr>
          <a:xfrm rot="20622434">
            <a:off x="3317698" y="4994050"/>
            <a:ext cx="1346075" cy="973890"/>
            <a:chOff x="517075" y="4347745"/>
            <a:chExt cx="1900444" cy="1299869"/>
          </a:xfrm>
        </p:grpSpPr>
        <p:sp>
          <p:nvSpPr>
            <p:cNvPr id="35" name="Rectangle 34"/>
            <p:cNvSpPr/>
            <p:nvPr/>
          </p:nvSpPr>
          <p:spPr>
            <a:xfrm>
              <a:off x="517075" y="4347745"/>
              <a:ext cx="1900444" cy="1299869"/>
            </a:xfrm>
            <a:prstGeom prst="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chemeClr val="tx1"/>
                </a:solidFill>
                <a:latin typeface="Bradley Hand Bold"/>
                <a:cs typeface="Bradley Hand Bold"/>
              </a:endParaRPr>
            </a:p>
          </p:txBody>
        </p:sp>
        <p:pic>
          <p:nvPicPr>
            <p:cNvPr id="34" name="Picture 33"/>
            <p:cNvPicPr>
              <a:picLocks noChangeAspect="1"/>
            </p:cNvPicPr>
            <p:nvPr/>
          </p:nvPicPr>
          <p:blipFill>
            <a:blip r:embed="rId2"/>
            <a:stretch>
              <a:fillRect/>
            </a:stretch>
          </p:blipFill>
          <p:spPr>
            <a:xfrm>
              <a:off x="991809" y="4347745"/>
              <a:ext cx="1056508" cy="1185637"/>
            </a:xfrm>
            <a:prstGeom prst="rect">
              <a:avLst/>
            </a:prstGeom>
          </p:spPr>
        </p:pic>
      </p:grpSp>
      <p:sp>
        <p:nvSpPr>
          <p:cNvPr id="33" name="Rectangle 32"/>
          <p:cNvSpPr/>
          <p:nvPr/>
        </p:nvSpPr>
        <p:spPr>
          <a:xfrm>
            <a:off x="4203373" y="5618512"/>
            <a:ext cx="1239154" cy="525364"/>
          </a:xfrm>
          <a:prstGeom prst="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latin typeface="Bradley Hand Bold"/>
                <a:cs typeface="Bradley Hand Bold"/>
              </a:rPr>
              <a:t>ITU-T</a:t>
            </a:r>
            <a:endParaRPr lang="en-US" sz="2000" dirty="0">
              <a:solidFill>
                <a:schemeClr val="tx1"/>
              </a:solidFill>
              <a:latin typeface="Bradley Hand Bold"/>
              <a:cs typeface="Bradley Hand Bold"/>
            </a:endParaRPr>
          </a:p>
        </p:txBody>
      </p:sp>
      <p:grpSp>
        <p:nvGrpSpPr>
          <p:cNvPr id="30" name="Group 29"/>
          <p:cNvGrpSpPr/>
          <p:nvPr/>
        </p:nvGrpSpPr>
        <p:grpSpPr>
          <a:xfrm rot="763353">
            <a:off x="6107184" y="4478434"/>
            <a:ext cx="2795490" cy="1165432"/>
            <a:chOff x="3623820" y="4874034"/>
            <a:chExt cx="2795490" cy="1165432"/>
          </a:xfrm>
        </p:grpSpPr>
        <p:sp>
          <p:nvSpPr>
            <p:cNvPr id="29" name="Rectangle 28"/>
            <p:cNvSpPr/>
            <p:nvPr/>
          </p:nvSpPr>
          <p:spPr>
            <a:xfrm>
              <a:off x="3623820" y="4874034"/>
              <a:ext cx="2795490" cy="1165432"/>
            </a:xfrm>
            <a:prstGeom prst="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chemeClr val="tx1"/>
                </a:solidFill>
                <a:latin typeface="Bradley Hand Bold"/>
                <a:cs typeface="Bradley Hand Bold"/>
              </a:endParaRPr>
            </a:p>
          </p:txBody>
        </p:sp>
        <p:pic>
          <p:nvPicPr>
            <p:cNvPr id="28" name="Picture 27"/>
            <p:cNvPicPr>
              <a:picLocks noChangeAspect="1"/>
            </p:cNvPicPr>
            <p:nvPr/>
          </p:nvPicPr>
          <p:blipFill>
            <a:blip r:embed="rId3"/>
            <a:stretch>
              <a:fillRect/>
            </a:stretch>
          </p:blipFill>
          <p:spPr>
            <a:xfrm>
              <a:off x="3791760" y="5143382"/>
              <a:ext cx="2521857" cy="621768"/>
            </a:xfrm>
            <a:prstGeom prst="rect">
              <a:avLst/>
            </a:prstGeom>
          </p:spPr>
        </p:pic>
      </p:grpSp>
      <p:pic>
        <p:nvPicPr>
          <p:cNvPr id="4" name="Picture 3" descr="isoc_logo_rgbblue_highre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7556" y="0"/>
            <a:ext cx="907143" cy="411994"/>
          </a:xfrm>
          <a:prstGeom prst="rect">
            <a:avLst/>
          </a:prstGeom>
        </p:spPr>
      </p:pic>
      <p:sp>
        <p:nvSpPr>
          <p:cNvPr id="6" name="Rectangle 5"/>
          <p:cNvSpPr/>
          <p:nvPr/>
        </p:nvSpPr>
        <p:spPr>
          <a:xfrm rot="20780511">
            <a:off x="1204921" y="608309"/>
            <a:ext cx="1782730" cy="615432"/>
          </a:xfrm>
          <a:prstGeom prst="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latin typeface="Bradley Hand Bold"/>
                <a:cs typeface="Bradley Hand Bold"/>
              </a:rPr>
              <a:t>CSIRTs</a:t>
            </a:r>
            <a:endParaRPr lang="en-US" sz="3200" dirty="0">
              <a:solidFill>
                <a:schemeClr val="tx1"/>
              </a:solidFill>
              <a:latin typeface="Bradley Hand Bold"/>
              <a:cs typeface="Bradley Hand Bold"/>
            </a:endParaRPr>
          </a:p>
        </p:txBody>
      </p:sp>
      <p:sp>
        <p:nvSpPr>
          <p:cNvPr id="7" name="Rectangle 6"/>
          <p:cNvSpPr/>
          <p:nvPr/>
        </p:nvSpPr>
        <p:spPr>
          <a:xfrm rot="267542">
            <a:off x="5396146" y="481022"/>
            <a:ext cx="1950293" cy="876643"/>
          </a:xfrm>
          <a:prstGeom prst="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latin typeface="Bradley Hand Bold"/>
                <a:cs typeface="Bradley Hand Bold"/>
              </a:rPr>
              <a:t>Cryptech.is</a:t>
            </a:r>
            <a:endParaRPr lang="en-US" sz="2000" dirty="0">
              <a:solidFill>
                <a:schemeClr val="tx1"/>
              </a:solidFill>
              <a:latin typeface="Bradley Hand Bold"/>
              <a:cs typeface="Bradley Hand Bold"/>
            </a:endParaRPr>
          </a:p>
        </p:txBody>
      </p:sp>
      <p:sp>
        <p:nvSpPr>
          <p:cNvPr id="8" name="Rectangle 7"/>
          <p:cNvSpPr/>
          <p:nvPr/>
        </p:nvSpPr>
        <p:spPr>
          <a:xfrm rot="21088636">
            <a:off x="5024097" y="1423829"/>
            <a:ext cx="2426605" cy="877722"/>
          </a:xfrm>
          <a:prstGeom prst="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latin typeface="Bradley Hand Bold"/>
                <a:cs typeface="Bradley Hand Bold"/>
              </a:rPr>
              <a:t>Routingmanifesto.org</a:t>
            </a:r>
            <a:endParaRPr lang="en-US" sz="2000" dirty="0">
              <a:solidFill>
                <a:schemeClr val="tx1"/>
              </a:solidFill>
              <a:latin typeface="Bradley Hand Bold"/>
              <a:cs typeface="Bradley Hand Bold"/>
            </a:endParaRPr>
          </a:p>
        </p:txBody>
      </p:sp>
      <p:sp>
        <p:nvSpPr>
          <p:cNvPr id="13" name="Rectangle 12"/>
          <p:cNvSpPr/>
          <p:nvPr/>
        </p:nvSpPr>
        <p:spPr>
          <a:xfrm rot="466116">
            <a:off x="3179506" y="1261844"/>
            <a:ext cx="1798846" cy="1052619"/>
          </a:xfrm>
          <a:prstGeom prst="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err="1" smtClean="0">
                <a:solidFill>
                  <a:schemeClr val="tx1"/>
                </a:solidFill>
                <a:latin typeface="Bradley Hand Bold"/>
                <a:cs typeface="Bradley Hand Bold"/>
              </a:rPr>
              <a:t>DevOps</a:t>
            </a:r>
            <a:endParaRPr lang="en-US" sz="2000" dirty="0">
              <a:solidFill>
                <a:schemeClr val="tx1"/>
              </a:solidFill>
              <a:latin typeface="Bradley Hand Bold"/>
              <a:cs typeface="Bradley Hand Bold"/>
            </a:endParaRPr>
          </a:p>
        </p:txBody>
      </p:sp>
      <p:grpSp>
        <p:nvGrpSpPr>
          <p:cNvPr id="11" name="Group 10"/>
          <p:cNvGrpSpPr/>
          <p:nvPr/>
        </p:nvGrpSpPr>
        <p:grpSpPr>
          <a:xfrm rot="1568746">
            <a:off x="5821213" y="5243770"/>
            <a:ext cx="1040222" cy="515646"/>
            <a:chOff x="1940201" y="3918858"/>
            <a:chExt cx="4494465" cy="2227942"/>
          </a:xfrm>
        </p:grpSpPr>
        <p:sp>
          <p:nvSpPr>
            <p:cNvPr id="9" name="Rectangle 8"/>
            <p:cNvSpPr/>
            <p:nvPr/>
          </p:nvSpPr>
          <p:spPr>
            <a:xfrm>
              <a:off x="1940201" y="3918858"/>
              <a:ext cx="4494465" cy="2227942"/>
            </a:xfrm>
            <a:prstGeom prst="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chemeClr val="tx1"/>
                </a:solidFill>
                <a:latin typeface="Bradley Hand Bold"/>
                <a:cs typeface="Bradley Hand Bold"/>
              </a:endParaRPr>
            </a:p>
          </p:txBody>
        </p:sp>
        <p:pic>
          <p:nvPicPr>
            <p:cNvPr id="10" name="Picture 9"/>
            <p:cNvPicPr>
              <a:picLocks noChangeAspect="1"/>
            </p:cNvPicPr>
            <p:nvPr/>
          </p:nvPicPr>
          <p:blipFill>
            <a:blip r:embed="rId5"/>
            <a:stretch>
              <a:fillRect/>
            </a:stretch>
          </p:blipFill>
          <p:spPr>
            <a:xfrm>
              <a:off x="2540000" y="4060976"/>
              <a:ext cx="3556000" cy="1892300"/>
            </a:xfrm>
            <a:prstGeom prst="rect">
              <a:avLst/>
            </a:prstGeom>
          </p:spPr>
        </p:pic>
      </p:grpSp>
      <p:grpSp>
        <p:nvGrpSpPr>
          <p:cNvPr id="19" name="Group 18"/>
          <p:cNvGrpSpPr/>
          <p:nvPr/>
        </p:nvGrpSpPr>
        <p:grpSpPr>
          <a:xfrm rot="21463353">
            <a:off x="6846677" y="5358364"/>
            <a:ext cx="1026644" cy="508916"/>
            <a:chOff x="4649602" y="4569147"/>
            <a:chExt cx="2074752" cy="1028471"/>
          </a:xfrm>
        </p:grpSpPr>
        <p:sp>
          <p:nvSpPr>
            <p:cNvPr id="15" name="Rectangle 14"/>
            <p:cNvSpPr/>
            <p:nvPr/>
          </p:nvSpPr>
          <p:spPr>
            <a:xfrm>
              <a:off x="4649602" y="4569147"/>
              <a:ext cx="2074752" cy="1028471"/>
            </a:xfrm>
            <a:prstGeom prst="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chemeClr val="tx1"/>
                </a:solidFill>
                <a:latin typeface="Bradley Hand Bold"/>
                <a:cs typeface="Bradley Hand Bold"/>
              </a:endParaRPr>
            </a:p>
          </p:txBody>
        </p:sp>
        <p:pic>
          <p:nvPicPr>
            <p:cNvPr id="18" name="Picture 17"/>
            <p:cNvPicPr>
              <a:picLocks noChangeAspect="1"/>
            </p:cNvPicPr>
            <p:nvPr/>
          </p:nvPicPr>
          <p:blipFill>
            <a:blip r:embed="rId6"/>
            <a:stretch>
              <a:fillRect/>
            </a:stretch>
          </p:blipFill>
          <p:spPr>
            <a:xfrm>
              <a:off x="5002827" y="4699107"/>
              <a:ext cx="1552791" cy="740002"/>
            </a:xfrm>
            <a:prstGeom prst="rect">
              <a:avLst/>
            </a:prstGeom>
          </p:spPr>
        </p:pic>
      </p:grpSp>
      <p:grpSp>
        <p:nvGrpSpPr>
          <p:cNvPr id="23" name="Group 22"/>
          <p:cNvGrpSpPr/>
          <p:nvPr/>
        </p:nvGrpSpPr>
        <p:grpSpPr>
          <a:xfrm rot="21463353">
            <a:off x="7944528" y="5615310"/>
            <a:ext cx="1272412" cy="544336"/>
            <a:chOff x="2873227" y="5067854"/>
            <a:chExt cx="2461489" cy="1053021"/>
          </a:xfrm>
        </p:grpSpPr>
        <p:sp>
          <p:nvSpPr>
            <p:cNvPr id="21" name="Rectangle 20"/>
            <p:cNvSpPr/>
            <p:nvPr/>
          </p:nvSpPr>
          <p:spPr>
            <a:xfrm>
              <a:off x="2873227" y="5067854"/>
              <a:ext cx="2461489" cy="1053021"/>
            </a:xfrm>
            <a:prstGeom prst="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chemeClr val="tx1"/>
                </a:solidFill>
                <a:latin typeface="Bradley Hand Bold"/>
                <a:cs typeface="Bradley Hand Bold"/>
              </a:endParaRPr>
            </a:p>
          </p:txBody>
        </p:sp>
        <p:pic>
          <p:nvPicPr>
            <p:cNvPr id="22" name="Picture 21"/>
            <p:cNvPicPr>
              <a:picLocks noChangeAspect="1"/>
            </p:cNvPicPr>
            <p:nvPr/>
          </p:nvPicPr>
          <p:blipFill>
            <a:blip r:embed="rId7"/>
            <a:stretch>
              <a:fillRect/>
            </a:stretch>
          </p:blipFill>
          <p:spPr>
            <a:xfrm>
              <a:off x="3264352" y="5329767"/>
              <a:ext cx="1694696" cy="549452"/>
            </a:xfrm>
            <a:prstGeom prst="rect">
              <a:avLst/>
            </a:prstGeom>
          </p:spPr>
        </p:pic>
      </p:grpSp>
      <p:grpSp>
        <p:nvGrpSpPr>
          <p:cNvPr id="26" name="Group 25"/>
          <p:cNvGrpSpPr/>
          <p:nvPr/>
        </p:nvGrpSpPr>
        <p:grpSpPr>
          <a:xfrm rot="20943622">
            <a:off x="3255238" y="496066"/>
            <a:ext cx="2110407" cy="835239"/>
            <a:chOff x="950082" y="3636955"/>
            <a:chExt cx="2461489" cy="1053021"/>
          </a:xfrm>
        </p:grpSpPr>
        <p:sp>
          <p:nvSpPr>
            <p:cNvPr id="25" name="Rectangle 24"/>
            <p:cNvSpPr/>
            <p:nvPr/>
          </p:nvSpPr>
          <p:spPr>
            <a:xfrm>
              <a:off x="950082" y="3636955"/>
              <a:ext cx="2461489" cy="1053021"/>
            </a:xfrm>
            <a:prstGeom prst="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chemeClr val="tx1"/>
                </a:solidFill>
                <a:latin typeface="Bradley Hand Bold"/>
                <a:cs typeface="Bradley Hand Bold"/>
              </a:endParaRPr>
            </a:p>
          </p:txBody>
        </p:sp>
        <p:pic>
          <p:nvPicPr>
            <p:cNvPr id="24" name="Picture 23"/>
            <p:cNvPicPr>
              <a:picLocks noChangeAspect="1"/>
            </p:cNvPicPr>
            <p:nvPr/>
          </p:nvPicPr>
          <p:blipFill>
            <a:blip r:embed="rId8"/>
            <a:stretch>
              <a:fillRect/>
            </a:stretch>
          </p:blipFill>
          <p:spPr>
            <a:xfrm>
              <a:off x="1173238" y="3843695"/>
              <a:ext cx="2044096" cy="603772"/>
            </a:xfrm>
            <a:prstGeom prst="rect">
              <a:avLst/>
            </a:prstGeom>
          </p:spPr>
        </p:pic>
      </p:grpSp>
      <p:sp>
        <p:nvSpPr>
          <p:cNvPr id="32" name="Rectangle 31"/>
          <p:cNvSpPr/>
          <p:nvPr/>
        </p:nvSpPr>
        <p:spPr>
          <a:xfrm rot="466116">
            <a:off x="2911287" y="6024565"/>
            <a:ext cx="1239154" cy="525364"/>
          </a:xfrm>
          <a:prstGeom prst="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latin typeface="Bradley Hand Bold"/>
                <a:cs typeface="Bradley Hand Bold"/>
              </a:rPr>
              <a:t>ITU-D</a:t>
            </a:r>
            <a:endParaRPr lang="en-US" sz="2000" dirty="0">
              <a:solidFill>
                <a:schemeClr val="tx1"/>
              </a:solidFill>
              <a:latin typeface="Bradley Hand Bold"/>
              <a:cs typeface="Bradley Hand Bold"/>
            </a:endParaRPr>
          </a:p>
        </p:txBody>
      </p:sp>
      <p:grpSp>
        <p:nvGrpSpPr>
          <p:cNvPr id="39" name="Group 38"/>
          <p:cNvGrpSpPr/>
          <p:nvPr/>
        </p:nvGrpSpPr>
        <p:grpSpPr>
          <a:xfrm rot="1394544">
            <a:off x="2206227" y="1236049"/>
            <a:ext cx="881078" cy="727814"/>
            <a:chOff x="474087" y="3198120"/>
            <a:chExt cx="2461489" cy="1861266"/>
          </a:xfrm>
        </p:grpSpPr>
        <p:sp>
          <p:nvSpPr>
            <p:cNvPr id="38" name="Rectangle 37"/>
            <p:cNvSpPr/>
            <p:nvPr/>
          </p:nvSpPr>
          <p:spPr>
            <a:xfrm>
              <a:off x="474087" y="3198120"/>
              <a:ext cx="2461489" cy="1835498"/>
            </a:xfrm>
            <a:prstGeom prst="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chemeClr val="tx1"/>
                </a:solidFill>
                <a:latin typeface="Bradley Hand Bold"/>
                <a:cs typeface="Bradley Hand Bold"/>
              </a:endParaRPr>
            </a:p>
          </p:txBody>
        </p:sp>
        <p:pic>
          <p:nvPicPr>
            <p:cNvPr id="37" name="Picture 36"/>
            <p:cNvPicPr>
              <a:picLocks noChangeAspect="1"/>
            </p:cNvPicPr>
            <p:nvPr/>
          </p:nvPicPr>
          <p:blipFill>
            <a:blip r:embed="rId9"/>
            <a:stretch>
              <a:fillRect/>
            </a:stretch>
          </p:blipFill>
          <p:spPr>
            <a:xfrm>
              <a:off x="787644" y="3243350"/>
              <a:ext cx="1816036" cy="1816036"/>
            </a:xfrm>
            <a:prstGeom prst="rect">
              <a:avLst/>
            </a:prstGeom>
          </p:spPr>
        </p:pic>
      </p:grpSp>
      <p:grpSp>
        <p:nvGrpSpPr>
          <p:cNvPr id="44" name="Group 43"/>
          <p:cNvGrpSpPr/>
          <p:nvPr/>
        </p:nvGrpSpPr>
        <p:grpSpPr>
          <a:xfrm rot="818128">
            <a:off x="379848" y="3053928"/>
            <a:ext cx="1045980" cy="757048"/>
            <a:chOff x="4092699" y="5957236"/>
            <a:chExt cx="1624773" cy="1192580"/>
          </a:xfrm>
        </p:grpSpPr>
        <p:sp>
          <p:nvSpPr>
            <p:cNvPr id="42" name="Rectangle 41"/>
            <p:cNvSpPr/>
            <p:nvPr/>
          </p:nvSpPr>
          <p:spPr>
            <a:xfrm>
              <a:off x="4092699" y="5957236"/>
              <a:ext cx="1624773" cy="1192580"/>
            </a:xfrm>
            <a:prstGeom prst="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chemeClr val="tx1"/>
                </a:solidFill>
                <a:latin typeface="Bradley Hand Bold"/>
                <a:cs typeface="Bradley Hand Bold"/>
              </a:endParaRPr>
            </a:p>
          </p:txBody>
        </p:sp>
        <p:pic>
          <p:nvPicPr>
            <p:cNvPr id="43" name="Picture 42"/>
            <p:cNvPicPr>
              <a:picLocks noChangeAspect="1"/>
            </p:cNvPicPr>
            <p:nvPr/>
          </p:nvPicPr>
          <p:blipFill>
            <a:blip r:embed="rId10"/>
            <a:stretch>
              <a:fillRect/>
            </a:stretch>
          </p:blipFill>
          <p:spPr>
            <a:xfrm>
              <a:off x="4386038" y="6112724"/>
              <a:ext cx="1210128" cy="838862"/>
            </a:xfrm>
            <a:prstGeom prst="rect">
              <a:avLst/>
            </a:prstGeom>
          </p:spPr>
        </p:pic>
      </p:grpSp>
      <p:grpSp>
        <p:nvGrpSpPr>
          <p:cNvPr id="48" name="Group 47"/>
          <p:cNvGrpSpPr/>
          <p:nvPr/>
        </p:nvGrpSpPr>
        <p:grpSpPr>
          <a:xfrm rot="20950453">
            <a:off x="2449853" y="1952287"/>
            <a:ext cx="1403054" cy="664242"/>
            <a:chOff x="1240127" y="3665790"/>
            <a:chExt cx="1403054" cy="664242"/>
          </a:xfrm>
        </p:grpSpPr>
        <p:sp>
          <p:nvSpPr>
            <p:cNvPr id="45" name="Rectangle 44"/>
            <p:cNvSpPr/>
            <p:nvPr/>
          </p:nvSpPr>
          <p:spPr>
            <a:xfrm>
              <a:off x="1240127" y="3665790"/>
              <a:ext cx="1403054" cy="664242"/>
            </a:xfrm>
            <a:prstGeom prst="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chemeClr val="tx1"/>
                </a:solidFill>
                <a:latin typeface="Bradley Hand Bold"/>
                <a:cs typeface="Bradley Hand Bold"/>
              </a:endParaRPr>
            </a:p>
          </p:txBody>
        </p:sp>
        <p:pic>
          <p:nvPicPr>
            <p:cNvPr id="47" name="Picture 46"/>
            <p:cNvPicPr>
              <a:picLocks noChangeAspect="1"/>
            </p:cNvPicPr>
            <p:nvPr/>
          </p:nvPicPr>
          <p:blipFill>
            <a:blip r:embed="rId11"/>
            <a:stretch>
              <a:fillRect/>
            </a:stretch>
          </p:blipFill>
          <p:spPr>
            <a:xfrm>
              <a:off x="1393501" y="3822095"/>
              <a:ext cx="1160168" cy="399888"/>
            </a:xfrm>
            <a:prstGeom prst="rect">
              <a:avLst/>
            </a:prstGeom>
          </p:spPr>
        </p:pic>
      </p:grpSp>
      <p:grpSp>
        <p:nvGrpSpPr>
          <p:cNvPr id="52" name="Group 51"/>
          <p:cNvGrpSpPr/>
          <p:nvPr/>
        </p:nvGrpSpPr>
        <p:grpSpPr>
          <a:xfrm rot="20079289">
            <a:off x="1136526" y="3628071"/>
            <a:ext cx="1074434" cy="713692"/>
            <a:chOff x="390473" y="5338166"/>
            <a:chExt cx="1074434" cy="713692"/>
          </a:xfrm>
        </p:grpSpPr>
        <p:sp>
          <p:nvSpPr>
            <p:cNvPr id="51" name="Rectangle 50"/>
            <p:cNvSpPr/>
            <p:nvPr/>
          </p:nvSpPr>
          <p:spPr>
            <a:xfrm>
              <a:off x="390473" y="5338166"/>
              <a:ext cx="1074434" cy="713692"/>
            </a:xfrm>
            <a:prstGeom prst="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chemeClr val="tx1"/>
                </a:solidFill>
                <a:latin typeface="Bradley Hand Bold"/>
                <a:cs typeface="Bradley Hand Bold"/>
              </a:endParaRPr>
            </a:p>
          </p:txBody>
        </p:sp>
        <p:pic>
          <p:nvPicPr>
            <p:cNvPr id="50" name="Picture 49"/>
            <p:cNvPicPr>
              <a:picLocks noChangeAspect="1"/>
            </p:cNvPicPr>
            <p:nvPr/>
          </p:nvPicPr>
          <p:blipFill>
            <a:blip r:embed="rId12"/>
            <a:stretch>
              <a:fillRect/>
            </a:stretch>
          </p:blipFill>
          <p:spPr>
            <a:xfrm>
              <a:off x="679152" y="5440347"/>
              <a:ext cx="566658" cy="566658"/>
            </a:xfrm>
            <a:prstGeom prst="rect">
              <a:avLst/>
            </a:prstGeom>
          </p:spPr>
        </p:pic>
      </p:grpSp>
      <p:grpSp>
        <p:nvGrpSpPr>
          <p:cNvPr id="55" name="Group 54"/>
          <p:cNvGrpSpPr/>
          <p:nvPr/>
        </p:nvGrpSpPr>
        <p:grpSpPr>
          <a:xfrm rot="1511550">
            <a:off x="768410" y="5049804"/>
            <a:ext cx="1218358" cy="779839"/>
            <a:chOff x="1827690" y="3595548"/>
            <a:chExt cx="1798846" cy="1151394"/>
          </a:xfrm>
        </p:grpSpPr>
        <p:sp>
          <p:nvSpPr>
            <p:cNvPr id="54" name="Rectangle 53"/>
            <p:cNvSpPr/>
            <p:nvPr/>
          </p:nvSpPr>
          <p:spPr>
            <a:xfrm>
              <a:off x="1827690" y="3644935"/>
              <a:ext cx="1798846" cy="1052619"/>
            </a:xfrm>
            <a:prstGeom prst="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chemeClr val="tx1"/>
                </a:solidFill>
                <a:latin typeface="Bradley Hand Bold"/>
                <a:cs typeface="Bradley Hand Bold"/>
              </a:endParaRPr>
            </a:p>
          </p:txBody>
        </p:sp>
        <p:pic>
          <p:nvPicPr>
            <p:cNvPr id="53" name="Picture 52"/>
            <p:cNvPicPr>
              <a:picLocks noChangeAspect="1"/>
            </p:cNvPicPr>
            <p:nvPr/>
          </p:nvPicPr>
          <p:blipFill>
            <a:blip r:embed="rId13"/>
            <a:stretch>
              <a:fillRect/>
            </a:stretch>
          </p:blipFill>
          <p:spPr>
            <a:xfrm>
              <a:off x="1977292" y="3595548"/>
              <a:ext cx="1615758" cy="1151394"/>
            </a:xfrm>
            <a:prstGeom prst="rect">
              <a:avLst/>
            </a:prstGeom>
          </p:spPr>
        </p:pic>
      </p:grpSp>
      <p:sp>
        <p:nvSpPr>
          <p:cNvPr id="56" name="Up Arrow 55"/>
          <p:cNvSpPr/>
          <p:nvPr/>
        </p:nvSpPr>
        <p:spPr>
          <a:xfrm rot="1147829">
            <a:off x="7861582" y="377887"/>
            <a:ext cx="1100669" cy="1935465"/>
          </a:xfrm>
          <a:prstGeom prst="upArrow">
            <a:avLst>
              <a:gd name="adj1" fmla="val 35511"/>
              <a:gd name="adj2" fmla="val 50000"/>
            </a:avLst>
          </a:prstGeom>
          <a:solidFill>
            <a:schemeClr val="accent1">
              <a:lumMod val="40000"/>
              <a:lumOff val="60000"/>
            </a:schemeClr>
          </a:solidFill>
          <a:ln>
            <a:solidFill>
              <a:schemeClr val="accent1">
                <a:lumMod val="60000"/>
                <a:lumOff val="40000"/>
              </a:schemeClr>
            </a:solid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600" dirty="0" smtClean="0">
                <a:solidFill>
                  <a:schemeClr val="tx1"/>
                </a:solidFill>
                <a:latin typeface="Bradley Hand Bold"/>
                <a:cs typeface="Bradley Hand Bold"/>
              </a:rPr>
              <a:t>Don’t f0rget them</a:t>
            </a:r>
            <a:endParaRPr lang="en-US" sz="1600" dirty="0">
              <a:solidFill>
                <a:schemeClr val="tx1"/>
              </a:solidFill>
              <a:latin typeface="Bradley Hand Bold"/>
              <a:cs typeface="Bradley Hand Bold"/>
            </a:endParaRPr>
          </a:p>
        </p:txBody>
      </p:sp>
    </p:spTree>
    <p:extLst>
      <p:ext uri="{BB962C8B-B14F-4D97-AF65-F5344CB8AC3E}">
        <p14:creationId xmlns:p14="http://schemas.microsoft.com/office/powerpoint/2010/main" val="1679138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soc_logo_rgbblue_highr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7556" y="0"/>
            <a:ext cx="907143" cy="411994"/>
          </a:xfrm>
          <a:prstGeom prst="rect">
            <a:avLst/>
          </a:prstGeom>
        </p:spPr>
      </p:pic>
      <p:sp>
        <p:nvSpPr>
          <p:cNvPr id="6" name="Content Placeholder 8"/>
          <p:cNvSpPr>
            <a:spLocks noGrp="1"/>
          </p:cNvSpPr>
          <p:nvPr>
            <p:ph idx="1"/>
          </p:nvPr>
        </p:nvSpPr>
        <p:spPr>
          <a:xfrm>
            <a:off x="457200" y="2451887"/>
            <a:ext cx="8229600" cy="1890303"/>
          </a:xfrm>
        </p:spPr>
        <p:txBody>
          <a:bodyPr>
            <a:normAutofit fontScale="40000" lnSpcReduction="20000"/>
          </a:bodyPr>
          <a:lstStyle/>
          <a:p>
            <a:pPr marL="0" indent="0" algn="ctr">
              <a:buNone/>
            </a:pPr>
            <a:r>
              <a:rPr lang="en-US" sz="16000" b="1" dirty="0" smtClean="0"/>
              <a:t>Open and Secure</a:t>
            </a:r>
          </a:p>
          <a:p>
            <a:pPr marL="0" indent="0" algn="ctr">
              <a:buNone/>
            </a:pPr>
            <a:r>
              <a:rPr lang="en-US" sz="16000" b="1" dirty="0" smtClean="0"/>
              <a:t>Paradox or Property?</a:t>
            </a:r>
            <a:endParaRPr lang="en-US" dirty="0">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066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soc_logo_rgbblue_highr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7556" y="0"/>
            <a:ext cx="907143" cy="411994"/>
          </a:xfrm>
          <a:prstGeom prst="rect">
            <a:avLst/>
          </a:prstGeom>
        </p:spPr>
      </p:pic>
      <p:sp>
        <p:nvSpPr>
          <p:cNvPr id="6" name="Content Placeholder 8"/>
          <p:cNvSpPr>
            <a:spLocks noGrp="1"/>
          </p:cNvSpPr>
          <p:nvPr>
            <p:ph idx="1"/>
          </p:nvPr>
        </p:nvSpPr>
        <p:spPr>
          <a:xfrm>
            <a:off x="457200" y="2451887"/>
            <a:ext cx="8229600" cy="1890303"/>
          </a:xfrm>
        </p:spPr>
        <p:txBody>
          <a:bodyPr>
            <a:normAutofit fontScale="40000" lnSpcReduction="20000"/>
          </a:bodyPr>
          <a:lstStyle/>
          <a:p>
            <a:pPr marL="0" indent="0" algn="ctr">
              <a:buNone/>
            </a:pPr>
            <a:r>
              <a:rPr lang="en-US" sz="16000" b="1" dirty="0" smtClean="0"/>
              <a:t>Open and Secure:</a:t>
            </a:r>
          </a:p>
          <a:p>
            <a:pPr marL="0" indent="0" algn="ctr">
              <a:buNone/>
            </a:pPr>
            <a:r>
              <a:rPr lang="en-US" sz="16000" b="1" dirty="0" smtClean="0"/>
              <a:t>Necessity!</a:t>
            </a:r>
            <a:endParaRPr lang="en-US" dirty="0">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4417190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934709DFC077040A57CDE540614AE25" ma:contentTypeVersion="1" ma:contentTypeDescription="Create a new document." ma:contentTypeScope="" ma:versionID="a6dcaa773569c3714217e44e3ca8d721">
  <xsd:schema xmlns:xsd="http://www.w3.org/2001/XMLSchema" xmlns:xs="http://www.w3.org/2001/XMLSchema" xmlns:p="http://schemas.microsoft.com/office/2006/metadata/properties" xmlns:ns1="http://schemas.microsoft.com/sharepoint/v3" targetNamespace="http://schemas.microsoft.com/office/2006/metadata/properties" ma:root="true" ma:fieldsID="11556d0edaacd44299612f6ec025f07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2109B9C-6BE1-4512-B42B-D5A829CA5C2F}"/>
</file>

<file path=customXml/itemProps2.xml><?xml version="1.0" encoding="utf-8"?>
<ds:datastoreItem xmlns:ds="http://schemas.openxmlformats.org/officeDocument/2006/customXml" ds:itemID="{4B7A5809-5C77-48AB-A82A-558C1AF73543}"/>
</file>

<file path=customXml/itemProps3.xml><?xml version="1.0" encoding="utf-8"?>
<ds:datastoreItem xmlns:ds="http://schemas.openxmlformats.org/officeDocument/2006/customXml" ds:itemID="{B1C3919E-A309-4E44-A396-D733606D00B6}"/>
</file>

<file path=docProps/app.xml><?xml version="1.0" encoding="utf-8"?>
<Properties xmlns="http://schemas.openxmlformats.org/officeDocument/2006/extended-properties" xmlns:vt="http://schemas.openxmlformats.org/officeDocument/2006/docPropsVTypes">
  <TotalTime>5566</TotalTime>
  <Words>284</Words>
  <Application>Microsoft Office PowerPoint</Application>
  <PresentationFormat>On-screen Show (4:3)</PresentationFormat>
  <Paragraphs>42</Paragraphs>
  <Slides>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Bradley Hand Bold</vt:lpstr>
      <vt:lpstr>Arial</vt:lpstr>
      <vt:lpstr>Calibri</vt:lpstr>
      <vt:lpstr>Office Theme</vt:lpstr>
      <vt:lpstr>ITU Workshop on "Future Trust and Knowledge Infrastructure", Phase 1 Geneva, Switzerland, 24 April 2015</vt:lpstr>
      <vt:lpstr>PowerPoint Presentation</vt:lpstr>
      <vt:lpstr>PowerPoint Presentation</vt:lpstr>
      <vt:lpstr>PowerPoint Presentation</vt:lpstr>
      <vt:lpstr>PowerPoint Presentation</vt:lpstr>
      <vt:lpstr>PowerPoint Presentation</vt:lpstr>
      <vt:lpstr>Examples of Collaborative Security</vt:lpstr>
      <vt:lpstr>PowerPoint Presentation</vt:lpstr>
      <vt:lpstr>PowerPoint Presentation</vt:lpstr>
    </vt:vector>
  </TitlesOfParts>
  <Manager/>
  <Company>ITU</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Alexandra Gaspari</dc:creator>
  <cp:keywords/>
  <dc:description/>
  <cp:lastModifiedBy>Aloran, Rakan</cp:lastModifiedBy>
  <cp:revision>108</cp:revision>
  <cp:lastPrinted>2015-01-19T16:17:40Z</cp:lastPrinted>
  <dcterms:created xsi:type="dcterms:W3CDTF">2014-09-01T15:38:30Z</dcterms:created>
  <dcterms:modified xsi:type="dcterms:W3CDTF">2015-04-21T13:50:15Z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0x010100B934709DFC077040A57CDE540614AE25</vt:lpwstr>
  </property>
</Properties>
</file>