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.xml" ContentType="application/vnd.openxmlformats-officedocument.presentationml.slide+xml"/>
  <Override PartName="/ppt/slides/slide8.xml" ContentType="application/vnd.openxmlformats-officedocument.presentationml.slide+xml"/>
  <Override PartName="/ppt/slides/slide12.xml" ContentType="application/vnd.openxmlformats-officedocument.presentationml.slide+xml"/>
  <Override PartName="/ppt/slides/slide6.xml" ContentType="application/vnd.openxmlformats-officedocument.presentationml.slide+xml"/>
  <Override PartName="/ppt/slides/slide3.xml" ContentType="application/vnd.openxmlformats-officedocument.presentationml.slide+xml"/>
  <Override PartName="/ppt/slides/slide7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1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commentAuthors.xml" ContentType="application/vnd.openxmlformats-officedocument.presentationml.commentAuthors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301" r:id="rId2"/>
    <p:sldId id="308" r:id="rId3"/>
    <p:sldId id="309" r:id="rId4"/>
    <p:sldId id="312" r:id="rId5"/>
    <p:sldId id="304" r:id="rId6"/>
    <p:sldId id="306" r:id="rId7"/>
    <p:sldId id="303" r:id="rId8"/>
    <p:sldId id="307" r:id="rId9"/>
    <p:sldId id="311" r:id="rId10"/>
    <p:sldId id="313" r:id="rId11"/>
    <p:sldId id="315" r:id="rId12"/>
    <p:sldId id="314" r:id="rId13"/>
  </p:sldIdLst>
  <p:sldSz cx="9144000" cy="6858000" type="screen4x3"/>
  <p:notesSz cx="9928225" cy="67976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7" name="Author" initials="A" lastIdx="6" clrIdx="6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752" autoAdjust="0"/>
    <p:restoredTop sz="86420" autoAdjust="0"/>
  </p:normalViewPr>
  <p:slideViewPr>
    <p:cSldViewPr snapToGrid="0" snapToObjects="1" showGuides="1">
      <p:cViewPr varScale="1">
        <p:scale>
          <a:sx n="62" d="100"/>
          <a:sy n="62" d="100"/>
        </p:scale>
        <p:origin x="444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110" d="100"/>
          <a:sy n="110" d="100"/>
        </p:scale>
        <p:origin x="642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customXml" Target="../customXml/item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23" Type="http://schemas.openxmlformats.org/officeDocument/2006/relationships/customXml" Target="../customXml/item3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Relationship Id="rId22" Type="http://schemas.openxmlformats.org/officeDocument/2006/relationships/customXml" Target="../customXml/item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4302231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623699" y="1"/>
            <a:ext cx="4302231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043458-52AD-4732-8CDD-1DD0811904F2}" type="datetimeFigureOut">
              <a:rPr lang="en-US" smtClean="0"/>
              <a:t>20/04/2015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6456617"/>
            <a:ext cx="4302231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23699" y="6456617"/>
            <a:ext cx="4302231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9C3D32-BE30-4FAD-8B4A-E63DFB8219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1467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4" y="5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22926" y="5"/>
            <a:ext cx="4303713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9933D4-F91A-4EA5-9A61-A67F16632459}" type="datetimeFigureOut">
              <a:rPr lang="en-US" smtClean="0"/>
              <a:t>20/04/2015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400425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2191" y="3228979"/>
            <a:ext cx="7943850" cy="30591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4" y="6456368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22926" y="6456368"/>
            <a:ext cx="4303713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5ECFA5-82D6-4FAA-AC71-4FE3398F15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04273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5ECFA5-82D6-4FAA-AC71-4FE3398F152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00791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5ECFA5-82D6-4FAA-AC71-4FE3398F152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2509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5ECFA5-82D6-4FAA-AC71-4FE3398F1523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7065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5068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9326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82083"/>
            <a:ext cx="2057400" cy="525991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82083"/>
            <a:ext cx="6019800" cy="525991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10374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9446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rgbClr val="558ED5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24592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2629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2629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4568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68829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68829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552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2327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374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3250"/>
            <a:ext cx="3008313" cy="8318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603250"/>
            <a:ext cx="5111750" cy="512233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29048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2410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506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0595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7097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968500"/>
            <a:ext cx="8229600" cy="38311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05200" y="617643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</a:lstStyle>
          <a:p>
            <a:fld id="{283C63E4-F9BE-C24A-B4FF-309EB18BA56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8638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b="1" i="0" kern="1200">
          <a:solidFill>
            <a:schemeClr val="tx2">
              <a:lumMod val="60000"/>
              <a:lumOff val="40000"/>
            </a:schemeClr>
          </a:solidFill>
          <a:latin typeface="Calibri"/>
          <a:ea typeface="+mj-ea"/>
          <a:cs typeface="Calibri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Mark.Jeffrey@Microsoft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283625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b="1" i="0" kern="1200">
                <a:solidFill>
                  <a:schemeClr val="bg1"/>
                </a:solidFill>
                <a:latin typeface="Calibri"/>
                <a:ea typeface="+mj-ea"/>
                <a:cs typeface="Calibri"/>
              </a:defRPr>
            </a:lvl1pPr>
          </a:lstStyle>
          <a:p>
            <a:endParaRPr lang="en-US" sz="5400" dirty="0">
              <a:solidFill>
                <a:srgbClr val="558ED5"/>
              </a:solidFill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457200" y="4910596"/>
            <a:ext cx="8229600" cy="7437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b="1" i="0" kern="1200">
                <a:solidFill>
                  <a:schemeClr val="bg1"/>
                </a:solidFill>
                <a:latin typeface="Calibri"/>
                <a:ea typeface="+mj-ea"/>
                <a:cs typeface="Calibri"/>
              </a:defRPr>
            </a:lvl1pPr>
          </a:lstStyle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2800" dirty="0">
              <a:solidFill>
                <a:schemeClr val="tx2">
                  <a:lumMod val="60000"/>
                  <a:lumOff val="4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485522"/>
            <a:ext cx="8229600" cy="1828800"/>
          </a:xfrm>
        </p:spPr>
        <p:txBody>
          <a:bodyPr>
            <a:noAutofit/>
          </a:bodyPr>
          <a:lstStyle/>
          <a:p>
            <a:r>
              <a:rPr lang="en-US" sz="2400" dirty="0"/>
              <a:t>ITU Workshop on "Future Trust and Knowledge Infrastructure", Phase 1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Geneva, Switzerland, 24 April 2015</a:t>
            </a:r>
            <a:endParaRPr lang="en-US" sz="2000" i="1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2451886"/>
            <a:ext cx="8229600" cy="3202433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buNone/>
            </a:pPr>
            <a:r>
              <a:rPr lang="en-GB" sz="14400" b="1" dirty="0" smtClean="0"/>
              <a:t>Beyond Data Security</a:t>
            </a:r>
            <a:r>
              <a:rPr lang="en-GB" sz="14400" b="1" dirty="0"/>
              <a:t>: how to build trust through </a:t>
            </a:r>
            <a:r>
              <a:rPr lang="en-GB" sz="14400" b="1" dirty="0" smtClean="0"/>
              <a:t>transparency</a:t>
            </a:r>
          </a:p>
          <a:p>
            <a:pPr marL="0" indent="0" algn="ctr">
              <a:buNone/>
            </a:pPr>
            <a:endParaRPr lang="en-US" sz="16000" b="1" dirty="0"/>
          </a:p>
          <a:p>
            <a:pPr marL="0" indent="0" algn="ctr">
              <a:buNone/>
            </a:pPr>
            <a:r>
              <a:rPr lang="en-US" sz="12800" b="1" dirty="0" smtClean="0"/>
              <a:t>Mark Jeffrey</a:t>
            </a:r>
            <a:endParaRPr lang="en-US" sz="9600" b="1" dirty="0"/>
          </a:p>
          <a:p>
            <a:pPr marL="0" indent="0" algn="ctr">
              <a:buNone/>
            </a:pPr>
            <a:r>
              <a:rPr lang="en-US" sz="9600" b="1" dirty="0" smtClean="0"/>
              <a:t>Rapporteur ITU-T Q19/13</a:t>
            </a:r>
          </a:p>
          <a:p>
            <a:pPr marL="0" indent="0" algn="ctr">
              <a:buNone/>
            </a:pPr>
            <a:r>
              <a:rPr lang="en-US" sz="9600" b="1" dirty="0" smtClean="0"/>
              <a:t>Assoc. Rapporteur ITU-T Q8/17</a:t>
            </a:r>
          </a:p>
          <a:p>
            <a:pPr marL="0" indent="0" algn="ctr">
              <a:buNone/>
            </a:pPr>
            <a:r>
              <a:rPr lang="en-US" sz="9600" b="1" dirty="0" smtClean="0">
                <a:hlinkClick r:id="rId3"/>
              </a:rPr>
              <a:t>Mark.Jeffrey@Microsoft.com</a:t>
            </a:r>
            <a:r>
              <a:rPr lang="en-US" sz="9600" b="1" dirty="0" smtClean="0"/>
              <a:t> </a:t>
            </a:r>
            <a:endParaRPr lang="en-US" sz="9600" b="1" dirty="0"/>
          </a:p>
          <a:p>
            <a:pPr marL="0" indent="0" algn="ctr">
              <a:buNone/>
            </a:pPr>
            <a:endParaRPr lang="en-US" sz="16000" b="1" i="1" dirty="0"/>
          </a:p>
          <a:p>
            <a:pPr marL="0" indent="0" algn="ctr">
              <a:buNone/>
            </a:pPr>
            <a:r>
              <a:rPr lang="en-US" sz="16000" b="1" i="1" dirty="0" smtClean="0"/>
              <a:t/>
            </a:r>
            <a:br>
              <a:rPr lang="en-US" sz="16000" b="1" i="1" dirty="0" smtClean="0"/>
            </a:br>
            <a:r>
              <a:rPr lang="en-US" sz="2000" b="1" i="1" dirty="0" smtClean="0"/>
              <a:t/>
            </a:r>
            <a:br>
              <a:rPr lang="en-US" sz="2000" b="1" i="1" dirty="0" smtClean="0"/>
            </a:br>
            <a:r>
              <a:rPr lang="en-US" sz="2000" b="1" i="1" dirty="0" smtClean="0"/>
              <a:t/>
            </a:r>
            <a:br>
              <a:rPr lang="en-US" sz="2000" b="1" i="1" dirty="0" smtClean="0"/>
            </a:br>
            <a:r>
              <a:rPr lang="en-US" b="1" i="1" dirty="0" smtClean="0"/>
              <a:t> </a:t>
            </a:r>
            <a:r>
              <a:rPr lang="en-US" dirty="0">
                <a:latin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en-US" dirty="0">
                <a:latin typeface="Calibri" panose="020F0502020204030204" pitchFamily="34" charset="0"/>
                <a:cs typeface="Arial" panose="020B0604020202020204" pitchFamily="34" charset="0"/>
              </a:rPr>
            </a:br>
            <a:r>
              <a:rPr lang="en-US" dirty="0" smtClean="0">
                <a:latin typeface="Calibri" panose="020F0502020204030204" pitchFamily="34" charset="0"/>
                <a:cs typeface="Arial" panose="020B0604020202020204" pitchFamily="34" charset="0"/>
              </a:rPr>
              <a:t>								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915517" y="3650487"/>
            <a:ext cx="1771283" cy="2003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414344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A possible uniform syntax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8687" b="3953"/>
          <a:stretch/>
        </p:blipFill>
        <p:spPr>
          <a:xfrm>
            <a:off x="512617" y="1777707"/>
            <a:ext cx="8007927" cy="1145602"/>
          </a:xfrm>
          <a:prstGeom prst="rect">
            <a:avLst/>
          </a:prstGeom>
          <a:ln>
            <a:noFill/>
          </a:ln>
        </p:spPr>
      </p:pic>
      <p:sp>
        <p:nvSpPr>
          <p:cNvPr id="6" name="TextBox 5"/>
          <p:cNvSpPr txBox="1"/>
          <p:nvPr/>
        </p:nvSpPr>
        <p:spPr>
          <a:xfrm>
            <a:off x="318655" y="3186545"/>
            <a:ext cx="12676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0000"/>
                </a:solidFill>
              </a:rPr>
              <a:t>Aggregated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478973" y="3456014"/>
            <a:ext cx="13265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accent3">
                    <a:lumMod val="75000"/>
                  </a:schemeClr>
                </a:solidFill>
              </a:rPr>
              <a:t>t</a:t>
            </a:r>
            <a:r>
              <a:rPr lang="en-GB" dirty="0" smtClean="0">
                <a:solidFill>
                  <a:schemeClr val="accent3">
                    <a:lumMod val="75000"/>
                  </a:schemeClr>
                </a:solidFill>
              </a:rPr>
              <a:t>elemetry readings</a:t>
            </a:r>
            <a:endParaRPr lang="en-GB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40182" y="3181803"/>
            <a:ext cx="142701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s</a:t>
            </a:r>
            <a:r>
              <a:rPr lang="en-GB" dirty="0" smtClean="0">
                <a:solidFill>
                  <a:schemeClr val="accent1">
                    <a:lumMod val="75000"/>
                  </a:schemeClr>
                </a:solidFill>
              </a:rPr>
              <a:t>ensors at all of our customers’ premises</a:t>
            </a:r>
            <a:endParaRPr lang="en-GB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16580" y="3188730"/>
            <a:ext cx="151707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a</a:t>
            </a:r>
            <a:r>
              <a:rPr lang="en-GB" dirty="0" smtClean="0"/>
              <a:t> third party trends analysis company</a:t>
            </a:r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5943597" y="3426119"/>
            <a:ext cx="11222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7030A0"/>
                </a:solidFill>
              </a:rPr>
              <a:t>p</a:t>
            </a:r>
            <a:r>
              <a:rPr lang="en-GB" dirty="0" smtClean="0">
                <a:solidFill>
                  <a:srgbClr val="7030A0"/>
                </a:solidFill>
              </a:rPr>
              <a:t>redict</a:t>
            </a:r>
            <a:endParaRPr lang="en-GB" dirty="0">
              <a:solidFill>
                <a:srgbClr val="7030A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252855" y="3366468"/>
            <a:ext cx="126768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tx1">
                    <a:lumMod val="65000"/>
                    <a:lumOff val="35000"/>
                  </a:schemeClr>
                </a:solidFill>
              </a:rPr>
              <a:t>f</a:t>
            </a:r>
            <a:r>
              <a:rPr lang="en-GB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uture needs of our customers</a:t>
            </a:r>
            <a:endParaRPr lang="en-GB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2" name="Right Brace 11"/>
          <p:cNvSpPr/>
          <p:nvPr/>
        </p:nvSpPr>
        <p:spPr>
          <a:xfrm rot="5400000">
            <a:off x="7097949" y="3515714"/>
            <a:ext cx="268242" cy="2576947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/>
          <p:cNvSpPr txBox="1"/>
          <p:nvPr/>
        </p:nvSpPr>
        <p:spPr>
          <a:xfrm>
            <a:off x="6691745" y="5068913"/>
            <a:ext cx="11222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Purpose</a:t>
            </a:r>
            <a:endParaRPr lang="en-GB" dirty="0"/>
          </a:p>
        </p:txBody>
      </p:sp>
      <p:sp>
        <p:nvSpPr>
          <p:cNvPr id="14" name="Rectangle 13"/>
          <p:cNvSpPr/>
          <p:nvPr/>
        </p:nvSpPr>
        <p:spPr>
          <a:xfrm>
            <a:off x="0" y="5313358"/>
            <a:ext cx="30909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1"/>
            <a:r>
              <a:rPr lang="en-GB" dirty="0"/>
              <a:t>(from ISO/IEC WD 19944</a:t>
            </a:r>
            <a:r>
              <a:rPr lang="en-GB" dirty="0" smtClean="0"/>
              <a:t>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10846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 animBg="1"/>
      <p:bldP spid="1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Conclusion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13972"/>
            <a:ext cx="8229600" cy="4085695"/>
          </a:xfrm>
        </p:spPr>
        <p:txBody>
          <a:bodyPr>
            <a:normAutofit fontScale="92500" lnSpcReduction="10000"/>
          </a:bodyPr>
          <a:lstStyle/>
          <a:p>
            <a:r>
              <a:rPr lang="en-GB" dirty="0" smtClean="0"/>
              <a:t>Data today moves around</a:t>
            </a:r>
          </a:p>
          <a:p>
            <a:pPr lvl="1"/>
            <a:r>
              <a:rPr lang="en-GB" dirty="0" smtClean="0"/>
              <a:t>… a lot</a:t>
            </a:r>
          </a:p>
          <a:p>
            <a:r>
              <a:rPr lang="en-GB" dirty="0" smtClean="0"/>
              <a:t>Data has many uses</a:t>
            </a:r>
          </a:p>
          <a:p>
            <a:pPr lvl="1"/>
            <a:r>
              <a:rPr lang="en-GB" dirty="0" smtClean="0"/>
              <a:t>some not intended or understood by the customer</a:t>
            </a:r>
          </a:p>
          <a:p>
            <a:r>
              <a:rPr lang="en-GB" dirty="0" smtClean="0"/>
              <a:t>Many valid business models need to use customer and derived data in new ways</a:t>
            </a:r>
          </a:p>
          <a:p>
            <a:r>
              <a:rPr lang="en-GB" dirty="0" smtClean="0"/>
              <a:t>Transparency in such use of data is essential</a:t>
            </a:r>
          </a:p>
          <a:p>
            <a:r>
              <a:rPr lang="en-GB" dirty="0" smtClean="0"/>
              <a:t>Emerging standards will aid in transparency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36243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50885" y="4944083"/>
            <a:ext cx="3120735" cy="945271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2858959" y="2505670"/>
            <a:ext cx="306962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Thank You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68627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Data Security Today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94164"/>
            <a:ext cx="8229600" cy="400550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dirty="0" smtClean="0"/>
              <a:t>An example:</a:t>
            </a:r>
          </a:p>
          <a:p>
            <a:r>
              <a:rPr lang="en-GB" dirty="0" smtClean="0"/>
              <a:t>Power companies can use </a:t>
            </a:r>
            <a:r>
              <a:rPr lang="en-GB" dirty="0" err="1" smtClean="0"/>
              <a:t>IoT</a:t>
            </a:r>
            <a:r>
              <a:rPr lang="en-GB" dirty="0" smtClean="0"/>
              <a:t> motion sensors to intelligently adjust your building temperature and lighting when your staff have gone home</a:t>
            </a:r>
          </a:p>
          <a:p>
            <a:r>
              <a:rPr lang="en-GB" dirty="0" smtClean="0"/>
              <a:t>If they can get access to it, criminals could potentially use the </a:t>
            </a:r>
            <a:r>
              <a:rPr lang="en-GB" u="sng" dirty="0" smtClean="0"/>
              <a:t>exact same data</a:t>
            </a:r>
            <a:r>
              <a:rPr lang="en-GB" dirty="0" smtClean="0"/>
              <a:t> to know when to break in</a:t>
            </a:r>
            <a:endParaRPr lang="en-GB" dirty="0"/>
          </a:p>
          <a:p>
            <a:r>
              <a:rPr lang="en-GB" dirty="0" smtClean="0"/>
              <a:t>Data Security is more critical than ever before</a:t>
            </a:r>
          </a:p>
        </p:txBody>
      </p:sp>
    </p:spTree>
    <p:extLst>
      <p:ext uri="{BB962C8B-B14F-4D97-AF65-F5344CB8AC3E}">
        <p14:creationId xmlns:p14="http://schemas.microsoft.com/office/powerpoint/2010/main" val="2738671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 smtClean="0"/>
              <a:t>But Security alone does not create Trust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15127"/>
            <a:ext cx="8229600" cy="3831167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/>
              <a:t>Do you remember …</a:t>
            </a:r>
          </a:p>
          <a:p>
            <a:r>
              <a:rPr lang="en-GB" dirty="0" smtClean="0"/>
              <a:t>A company that told all their customer’s friends that they had just bought a surprise gift?</a:t>
            </a:r>
          </a:p>
          <a:p>
            <a:r>
              <a:rPr lang="en-GB" dirty="0" smtClean="0"/>
              <a:t>A phone that embedded the exact location and time a photo was taken, and posted this on social networks?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02779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Trust through Transparency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6510"/>
            <a:ext cx="8229600" cy="3943158"/>
          </a:xfrm>
        </p:spPr>
        <p:txBody>
          <a:bodyPr>
            <a:normAutofit fontScale="77500" lnSpcReduction="20000"/>
          </a:bodyPr>
          <a:lstStyle/>
          <a:p>
            <a:r>
              <a:rPr lang="en-GB" dirty="0" smtClean="0"/>
              <a:t>Cloud Service Providers have many different (valid) business models such as</a:t>
            </a:r>
          </a:p>
          <a:p>
            <a:pPr lvl="1"/>
            <a:r>
              <a:rPr lang="en-GB" dirty="0" smtClean="0"/>
              <a:t>Pay-for-service</a:t>
            </a:r>
          </a:p>
          <a:p>
            <a:pPr lvl="1"/>
            <a:r>
              <a:rPr lang="en-GB" dirty="0" smtClean="0"/>
              <a:t>Free/Advertising funded</a:t>
            </a:r>
          </a:p>
          <a:p>
            <a:pPr lvl="1"/>
            <a:r>
              <a:rPr lang="en-GB" dirty="0" smtClean="0"/>
              <a:t>Freemium</a:t>
            </a:r>
          </a:p>
          <a:p>
            <a:pPr lvl="1"/>
            <a:endParaRPr lang="en-GB" dirty="0" smtClean="0"/>
          </a:p>
          <a:p>
            <a:r>
              <a:rPr lang="en-GB" dirty="0" smtClean="0"/>
              <a:t>For all of these, the key to being trusted is Transparency</a:t>
            </a:r>
          </a:p>
          <a:p>
            <a:pPr lvl="1"/>
            <a:r>
              <a:rPr lang="en-GB" dirty="0" smtClean="0"/>
              <a:t>Say what you do with the data</a:t>
            </a:r>
          </a:p>
          <a:p>
            <a:pPr lvl="1"/>
            <a:r>
              <a:rPr lang="en-GB" dirty="0"/>
              <a:t>S</a:t>
            </a:r>
            <a:r>
              <a:rPr lang="en-GB" dirty="0" smtClean="0"/>
              <a:t>ay why you do it</a:t>
            </a:r>
          </a:p>
          <a:p>
            <a:pPr lvl="1"/>
            <a:r>
              <a:rPr lang="en-GB" dirty="0"/>
              <a:t>D</a:t>
            </a:r>
            <a:r>
              <a:rPr lang="en-GB" dirty="0" smtClean="0"/>
              <a:t>o what you say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56421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Data Categories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0873"/>
            <a:ext cx="8229600" cy="40202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/>
              <a:t>(from Y.3500)</a:t>
            </a:r>
          </a:p>
          <a:p>
            <a:pPr marL="457200" lvl="1" indent="0">
              <a:buNone/>
            </a:pPr>
            <a:endParaRPr lang="en-GB" dirty="0" smtClean="0"/>
          </a:p>
          <a:p>
            <a:pPr lvl="1"/>
            <a:endParaRPr lang="en-GB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8901499"/>
              </p:ext>
            </p:extLst>
          </p:nvPr>
        </p:nvGraphicFramePr>
        <p:xfrm>
          <a:off x="766483" y="2001983"/>
          <a:ext cx="7570694" cy="3459153"/>
        </p:xfrm>
        <a:graphic>
          <a:graphicData uri="http://schemas.openxmlformats.org/drawingml/2006/table">
            <a:tbl>
              <a:tblPr bandRow="1">
                <a:tableStyleId>{93296810-A885-4BE3-A3E7-6D5BEEA58F35}</a:tableStyleId>
              </a:tblPr>
              <a:tblGrid>
                <a:gridCol w="2123546">
                  <a:extLst>
                    <a:ext uri="{9D8B030D-6E8A-4147-A177-3AD203B41FA5}">
                      <a16:colId xmlns:a16="http://schemas.microsoft.com/office/drawing/2014/main" xmlns="" val="489765232"/>
                    </a:ext>
                  </a:extLst>
                </a:gridCol>
                <a:gridCol w="5447148">
                  <a:extLst>
                    <a:ext uri="{9D8B030D-6E8A-4147-A177-3AD203B41FA5}">
                      <a16:colId xmlns:a16="http://schemas.microsoft.com/office/drawing/2014/main" xmlns="" val="3234700035"/>
                    </a:ext>
                  </a:extLst>
                </a:gridCol>
              </a:tblGrid>
              <a:tr h="1215378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dirty="0" smtClean="0"/>
                        <a:t>Cloud Service Customer Data</a:t>
                      </a:r>
                    </a:p>
                  </a:txBody>
                  <a:tcPr marL="137160" marR="137160" marT="137160" marB="137160"/>
                </a:tc>
                <a:tc>
                  <a:txBody>
                    <a:bodyPr/>
                    <a:lstStyle/>
                    <a:p>
                      <a:pPr marL="0" marR="0" lvl="1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dirty="0" smtClean="0"/>
                        <a:t>Data that the customer</a:t>
                      </a:r>
                      <a:r>
                        <a:rPr lang="en-GB" sz="2000" baseline="0" dirty="0" smtClean="0"/>
                        <a:t> uploads to the cloud service, or creates using the cloud service</a:t>
                      </a:r>
                      <a:endParaRPr lang="en-GB" sz="2000" dirty="0" smtClean="0"/>
                    </a:p>
                    <a:p>
                      <a:endParaRPr lang="en-GB" sz="2000" dirty="0"/>
                    </a:p>
                  </a:txBody>
                  <a:tcPr marL="137160" marR="137160" marT="137160" marB="137160"/>
                </a:tc>
                <a:extLst>
                  <a:ext uri="{0D108BD9-81ED-4DB2-BD59-A6C34878D82A}">
                    <a16:rowId xmlns:a16="http://schemas.microsoft.com/office/drawing/2014/main" xmlns="" val="1118578762"/>
                  </a:ext>
                </a:extLst>
              </a:tr>
              <a:tr h="102839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dirty="0" smtClean="0"/>
                        <a:t>Cloud Service Provider Data</a:t>
                      </a:r>
                    </a:p>
                  </a:txBody>
                  <a:tcPr marL="137160" marR="137160" marT="137160" marB="137160"/>
                </a:tc>
                <a:tc>
                  <a:txBody>
                    <a:bodyPr/>
                    <a:lstStyle/>
                    <a:p>
                      <a:pPr marL="0" marR="0" lvl="1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dirty="0" smtClean="0"/>
                        <a:t>Data needed to run the service</a:t>
                      </a:r>
                    </a:p>
                    <a:p>
                      <a:endParaRPr lang="en-GB" sz="2000" dirty="0"/>
                    </a:p>
                  </a:txBody>
                  <a:tcPr marL="137160" marR="137160" marT="137160" marB="137160"/>
                </a:tc>
                <a:extLst>
                  <a:ext uri="{0D108BD9-81ED-4DB2-BD59-A6C34878D82A}">
                    <a16:rowId xmlns:a16="http://schemas.microsoft.com/office/drawing/2014/main" xmlns="" val="106039613"/>
                  </a:ext>
                </a:extLst>
              </a:tr>
              <a:tr h="1215378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dirty="0" smtClean="0"/>
                        <a:t>Cloud Service Derived Data</a:t>
                      </a:r>
                    </a:p>
                  </a:txBody>
                  <a:tcPr marL="137160" marR="137160" marT="137160" marB="137160"/>
                </a:tc>
                <a:tc>
                  <a:txBody>
                    <a:bodyPr/>
                    <a:lstStyle/>
                    <a:p>
                      <a:pPr marL="0" marR="0" lvl="1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dirty="0" smtClean="0"/>
                        <a:t>Data arising from the customer’s use of the cloud service</a:t>
                      </a:r>
                    </a:p>
                    <a:p>
                      <a:endParaRPr lang="en-GB" sz="2000" dirty="0"/>
                    </a:p>
                  </a:txBody>
                  <a:tcPr marL="137160" marR="137160" marT="137160" marB="137160"/>
                </a:tc>
                <a:extLst>
                  <a:ext uri="{0D108BD9-81ED-4DB2-BD59-A6C34878D82A}">
                    <a16:rowId xmlns:a16="http://schemas.microsoft.com/office/drawing/2014/main" xmlns="" val="24900979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67358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Where does your data go?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13972"/>
            <a:ext cx="8229600" cy="4085695"/>
          </a:xfrm>
        </p:spPr>
        <p:txBody>
          <a:bodyPr>
            <a:normAutofit/>
          </a:bodyPr>
          <a:lstStyle/>
          <a:p>
            <a:r>
              <a:rPr lang="en-GB" dirty="0"/>
              <a:t>All of this data moves </a:t>
            </a:r>
            <a:r>
              <a:rPr lang="en-GB" dirty="0" smtClean="0"/>
              <a:t>between:</a:t>
            </a:r>
          </a:p>
          <a:p>
            <a:pPr lvl="1"/>
            <a:r>
              <a:rPr lang="en-GB" dirty="0" smtClean="0"/>
              <a:t>Devices (PCs, phones, tablets, sensors, TVs, …)</a:t>
            </a:r>
            <a:endParaRPr lang="en-GB" dirty="0"/>
          </a:p>
          <a:p>
            <a:pPr lvl="1"/>
            <a:r>
              <a:rPr lang="en-GB" dirty="0"/>
              <a:t>Device Platform Cloud Services</a:t>
            </a:r>
          </a:p>
          <a:p>
            <a:pPr lvl="1"/>
            <a:r>
              <a:rPr lang="en-GB" dirty="0" smtClean="0"/>
              <a:t>Public Cloud Services</a:t>
            </a:r>
          </a:p>
          <a:p>
            <a:pPr lvl="1"/>
            <a:r>
              <a:rPr lang="en-GB" dirty="0" smtClean="0"/>
              <a:t>Enterprises</a:t>
            </a:r>
          </a:p>
          <a:p>
            <a:pPr lvl="1"/>
            <a:r>
              <a:rPr lang="en-GB" dirty="0" smtClean="0"/>
              <a:t>Private </a:t>
            </a:r>
            <a:r>
              <a:rPr lang="en-GB" dirty="0"/>
              <a:t>Cloud Services</a:t>
            </a:r>
          </a:p>
          <a:p>
            <a:pPr lvl="1"/>
            <a:r>
              <a:rPr lang="en-GB" dirty="0" smtClean="0"/>
              <a:t>Legacy Systems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02638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61376" y="618565"/>
            <a:ext cx="7541847" cy="517221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135033" y="6072775"/>
            <a:ext cx="45817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1"/>
            <a:r>
              <a:rPr lang="en-GB" dirty="0"/>
              <a:t>(from ISO/IEC WD </a:t>
            </a:r>
            <a:r>
              <a:rPr lang="en-GB" dirty="0" smtClean="0"/>
              <a:t>19944 with permission)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0579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39017" y="1782482"/>
            <a:ext cx="7400898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5400" b="1" dirty="0" smtClean="0">
                <a:ln/>
                <a:solidFill>
                  <a:schemeClr val="accent3"/>
                </a:solidFill>
              </a:rPr>
              <a:t>Everyone wants you to have data security …</a:t>
            </a:r>
            <a:endParaRPr lang="en-US" sz="5400" b="1" dirty="0">
              <a:ln/>
              <a:solidFill>
                <a:schemeClr val="accent3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902759" y="3706923"/>
            <a:ext cx="6844553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5400" b="1" dirty="0" smtClean="0">
                <a:ln/>
                <a:solidFill>
                  <a:schemeClr val="accent2"/>
                </a:solidFill>
              </a:rPr>
              <a:t>… but not  from them</a:t>
            </a:r>
            <a:endParaRPr lang="en-US" sz="5400" b="1" dirty="0">
              <a:ln/>
              <a:solidFill>
                <a:schemeClr val="accent2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696460" y="4688558"/>
            <a:ext cx="326076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0" i="1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- Bruce </a:t>
            </a:r>
            <a:r>
              <a:rPr lang="en-US" sz="4000" b="0" i="1" cap="none" spc="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Schnier</a:t>
            </a:r>
            <a:endParaRPr lang="en-US" sz="4000" b="0" i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200" dirty="0" smtClean="0"/>
              <a:t>What do cloud services do with your data?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998226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Standards to aid Trust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20370"/>
            <a:ext cx="8229600" cy="4179297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GB" dirty="0" smtClean="0"/>
              <a:t>To be a trusted service provider, </a:t>
            </a:r>
            <a:r>
              <a:rPr lang="en-GB" u="sng" dirty="0"/>
              <a:t>t</a:t>
            </a:r>
            <a:r>
              <a:rPr lang="en-GB" u="sng" dirty="0" smtClean="0"/>
              <a:t>ransparency</a:t>
            </a:r>
            <a:r>
              <a:rPr lang="en-GB" dirty="0" smtClean="0"/>
              <a:t> comes first</a:t>
            </a:r>
          </a:p>
          <a:p>
            <a:pPr lvl="1"/>
            <a:r>
              <a:rPr lang="en-GB" dirty="0" smtClean="0"/>
              <a:t>Say what you do, and Do what you say</a:t>
            </a:r>
          </a:p>
          <a:p>
            <a:r>
              <a:rPr lang="en-GB" b="1" dirty="0" smtClean="0"/>
              <a:t>Security</a:t>
            </a:r>
          </a:p>
          <a:p>
            <a:pPr lvl="1"/>
            <a:r>
              <a:rPr lang="en-GB" dirty="0" smtClean="0"/>
              <a:t>Be clear on what security standards you meet, or why you don’t</a:t>
            </a:r>
          </a:p>
          <a:p>
            <a:r>
              <a:rPr lang="en-GB" b="1" dirty="0" smtClean="0"/>
              <a:t>Privacy</a:t>
            </a:r>
            <a:endParaRPr lang="en-GB" b="1" dirty="0"/>
          </a:p>
          <a:p>
            <a:pPr lvl="1"/>
            <a:r>
              <a:rPr lang="en-GB" dirty="0"/>
              <a:t>Be clear on </a:t>
            </a:r>
            <a:r>
              <a:rPr lang="en-GB" dirty="0" smtClean="0"/>
              <a:t>what privacy standards you meet (e.g. ISO/IEC 27018)</a:t>
            </a:r>
          </a:p>
          <a:p>
            <a:pPr lvl="1"/>
            <a:r>
              <a:rPr lang="en-GB" dirty="0"/>
              <a:t>Be clear on what </a:t>
            </a:r>
            <a:r>
              <a:rPr lang="en-GB" dirty="0" smtClean="0"/>
              <a:t>you do about anonymising data</a:t>
            </a:r>
          </a:p>
          <a:p>
            <a:r>
              <a:rPr lang="en-GB" b="1" dirty="0" smtClean="0"/>
              <a:t>Good Business practices</a:t>
            </a:r>
          </a:p>
          <a:p>
            <a:pPr lvl="1"/>
            <a:r>
              <a:rPr lang="en-GB" dirty="0"/>
              <a:t>Be clear on what </a:t>
            </a:r>
            <a:r>
              <a:rPr lang="en-GB" dirty="0" smtClean="0"/>
              <a:t>your SLAs mean, and how you will respond to problems</a:t>
            </a:r>
          </a:p>
          <a:p>
            <a:pPr lvl="1"/>
            <a:r>
              <a:rPr lang="en-GB" dirty="0"/>
              <a:t>Be clear on what </a:t>
            </a:r>
            <a:r>
              <a:rPr lang="en-GB" dirty="0" smtClean="0"/>
              <a:t>you will do with customer and derived data, and to what purpose</a:t>
            </a:r>
          </a:p>
          <a:p>
            <a:pPr lvl="1"/>
            <a:r>
              <a:rPr lang="en-GB" dirty="0"/>
              <a:t>Be clear on how your company is run and how policy is </a:t>
            </a:r>
            <a:r>
              <a:rPr lang="en-GB" dirty="0" smtClean="0"/>
              <a:t>decided</a:t>
            </a:r>
          </a:p>
          <a:p>
            <a:r>
              <a:rPr lang="en-GB" b="1" dirty="0" smtClean="0"/>
              <a:t>Accessibility</a:t>
            </a:r>
          </a:p>
        </p:txBody>
      </p:sp>
    </p:spTree>
    <p:extLst>
      <p:ext uri="{BB962C8B-B14F-4D97-AF65-F5344CB8AC3E}">
        <p14:creationId xmlns:p14="http://schemas.microsoft.com/office/powerpoint/2010/main" val="3689287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934709DFC077040A57CDE540614AE25" ma:contentTypeVersion="1" ma:contentTypeDescription="Create a new document." ma:contentTypeScope="" ma:versionID="a6dcaa773569c3714217e44e3ca8d721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11556d0edaacd44299612f6ec025f079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44FCB9D-49AB-4514-A741-42D76EA19BC7}"/>
</file>

<file path=customXml/itemProps2.xml><?xml version="1.0" encoding="utf-8"?>
<ds:datastoreItem xmlns:ds="http://schemas.openxmlformats.org/officeDocument/2006/customXml" ds:itemID="{560F2F9E-F964-4136-B8F1-D92FA5F64251}"/>
</file>

<file path=customXml/itemProps3.xml><?xml version="1.0" encoding="utf-8"?>
<ds:datastoreItem xmlns:ds="http://schemas.openxmlformats.org/officeDocument/2006/customXml" ds:itemID="{08237F8F-61E7-4384-80A9-0A2997D682AC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507</Words>
  <Application>Microsoft Office PowerPoint</Application>
  <PresentationFormat>On-screen Show (4:3)</PresentationFormat>
  <Paragraphs>83</Paragraphs>
  <Slides>12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ITU Workshop on "Future Trust and Knowledge Infrastructure", Phase 1 Geneva, Switzerland, 24 April 2015</vt:lpstr>
      <vt:lpstr>Data Security Today</vt:lpstr>
      <vt:lpstr>But Security alone does not create Trust</vt:lpstr>
      <vt:lpstr>Trust through Transparency</vt:lpstr>
      <vt:lpstr>Data Categories</vt:lpstr>
      <vt:lpstr>Where does your data go?</vt:lpstr>
      <vt:lpstr>PowerPoint Presentation</vt:lpstr>
      <vt:lpstr>What do cloud services do with your data?</vt:lpstr>
      <vt:lpstr>Standards to aid Trust</vt:lpstr>
      <vt:lpstr>A possible uniform syntax</vt:lpstr>
      <vt:lpstr>Conclusion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2015-04-20T12:32:50Z</dcterms:created>
  <dcterms:modified xsi:type="dcterms:W3CDTF">2015-04-20T13:29:21Z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0x010100B934709DFC077040A57CDE540614AE25</vt:lpwstr>
  </property>
</Properties>
</file>