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6" r:id="rId5"/>
    <p:sldId id="282" r:id="rId6"/>
    <p:sldId id="316" r:id="rId7"/>
    <p:sldId id="308" r:id="rId8"/>
    <p:sldId id="317" r:id="rId9"/>
    <p:sldId id="310" r:id="rId10"/>
    <p:sldId id="311" r:id="rId11"/>
    <p:sldId id="321" r:id="rId12"/>
    <p:sldId id="322" r:id="rId13"/>
    <p:sldId id="318" r:id="rId14"/>
    <p:sldId id="319" r:id="rId15"/>
    <p:sldId id="320" r:id="rId16"/>
    <p:sldId id="289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62" autoAdjust="0"/>
    <p:restoredTop sz="79961" autoAdjust="0"/>
  </p:normalViewPr>
  <p:slideViewPr>
    <p:cSldViewPr snapToGrid="0">
      <p:cViewPr>
        <p:scale>
          <a:sx n="40" d="100"/>
          <a:sy n="40" d="100"/>
        </p:scale>
        <p:origin x="2052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I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C8281-ACBC-4D63-B58D-A120EAF3C88B}" type="datetimeFigureOut">
              <a:rPr lang="fr-CI" smtClean="0"/>
              <a:t>18/09/2023</a:t>
            </a:fld>
            <a:endParaRPr lang="fr-CI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I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I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I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67EBD-F5DE-4DDB-8565-E708F32823B9}" type="slidenum">
              <a:rPr lang="fr-CI" smtClean="0"/>
              <a:t>‹N°›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1978068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253204-2032-40A6-82E2-08F419C70CA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767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253204-2032-40A6-82E2-08F419C70CA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509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253204-2032-40A6-82E2-08F419C70CA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286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253204-2032-40A6-82E2-08F419C70CA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235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253204-2032-40A6-82E2-08F419C70CA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741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2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253204-2032-40A6-82E2-08F419C70CA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682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18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253204-2032-40A6-82E2-08F419C70CA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61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253204-2032-40A6-82E2-08F419C70CA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529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253204-2032-40A6-82E2-08F419C70CA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773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253204-2032-40A6-82E2-08F419C70CA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371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entury" panose="020406040505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3812-1D81-4104-B667-285BFF8C95EF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806" y="163773"/>
            <a:ext cx="1704615" cy="736979"/>
          </a:xfrm>
          <a:prstGeom prst="rect">
            <a:avLst/>
          </a:prstGeom>
        </p:spPr>
      </p:pic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482687" y="6356350"/>
            <a:ext cx="5021453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accent2"/>
                </a:solidFill>
                <a:latin typeface="Century" panose="02040604050505020304" pitchFamily="18" charset="0"/>
              </a:defRPr>
            </a:lvl1pPr>
          </a:lstStyle>
          <a:p>
            <a:r>
              <a:rPr lang="fr-FR"/>
              <a:t>Autorité de Régulation des Télécommunications/TIC de Côte d’Ivoire</a:t>
            </a:r>
          </a:p>
        </p:txBody>
      </p:sp>
    </p:spTree>
    <p:extLst>
      <p:ext uri="{BB962C8B-B14F-4D97-AF65-F5344CB8AC3E}">
        <p14:creationId xmlns:p14="http://schemas.microsoft.com/office/powerpoint/2010/main" val="303084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3812-1D81-4104-B667-285BFF8C95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5288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3812-1D81-4104-B667-285BFF8C95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830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0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3812-1D81-4104-B667-285BFF8C95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798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3812-1D81-4104-B667-285BFF8C95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133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3812-1D81-4104-B667-285BFF8C95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364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entury" panose="02040604050505020304" pitchFamily="18" charset="0"/>
              </a:defRPr>
            </a:lvl1pPr>
            <a:lvl2pPr>
              <a:defRPr>
                <a:latin typeface="Century" panose="02040604050505020304" pitchFamily="18" charset="0"/>
              </a:defRPr>
            </a:lvl2pPr>
            <a:lvl3pPr>
              <a:defRPr>
                <a:latin typeface="Century" panose="02040604050505020304" pitchFamily="18" charset="0"/>
              </a:defRPr>
            </a:lvl3pPr>
            <a:lvl4pPr>
              <a:defRPr>
                <a:latin typeface="Century" panose="02040604050505020304" pitchFamily="18" charset="0"/>
              </a:defRPr>
            </a:lvl4pPr>
            <a:lvl5pPr>
              <a:defRPr>
                <a:latin typeface="Century" panose="02040604050505020304" pitchFamily="18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entury" panose="02040604050505020304" pitchFamily="18" charset="0"/>
              </a:defRPr>
            </a:lvl1pPr>
            <a:lvl2pPr>
              <a:defRPr>
                <a:latin typeface="Century" panose="02040604050505020304" pitchFamily="18" charset="0"/>
              </a:defRPr>
            </a:lvl2pPr>
            <a:lvl3pPr>
              <a:defRPr>
                <a:latin typeface="Century" panose="02040604050505020304" pitchFamily="18" charset="0"/>
              </a:defRPr>
            </a:lvl3pPr>
            <a:lvl4pPr>
              <a:defRPr>
                <a:latin typeface="Century" panose="02040604050505020304" pitchFamily="18" charset="0"/>
              </a:defRPr>
            </a:lvl4pPr>
            <a:lvl5pPr>
              <a:defRPr>
                <a:latin typeface="Century" panose="02040604050505020304" pitchFamily="18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3812-1D81-4104-B667-285BFF8C95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041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3812-1D81-4104-B667-285BFF8C95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563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3812-1D81-4104-B667-285BFF8C95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79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3812-1D81-4104-B667-285BFF8C95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951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3812-1D81-4104-B667-285BFF8C95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27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04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504140" y="6356350"/>
            <a:ext cx="5292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13812-1D81-4104-B667-285BFF8C95EF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363382" y="6356350"/>
            <a:ext cx="5140758" cy="365125"/>
          </a:xfrm>
          <a:prstGeom prst="rect">
            <a:avLst/>
          </a:prstGeom>
        </p:spPr>
        <p:txBody>
          <a:bodyPr/>
          <a:lstStyle>
            <a:lvl1pPr>
              <a:defRPr sz="1200" i="0">
                <a:latin typeface="Century" panose="02040604050505020304" pitchFamily="18" charset="0"/>
              </a:defRPr>
            </a:lvl1pPr>
          </a:lstStyle>
          <a:p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6356350"/>
            <a:ext cx="6363382" cy="2240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-3211363" y="3337719"/>
            <a:ext cx="6858000" cy="1825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50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411392" y="6296884"/>
            <a:ext cx="5969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sng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Autorité de Régulation des Télécommunications/TIC de Côte d’Ivoire</a:t>
            </a:r>
          </a:p>
        </p:txBody>
      </p:sp>
      <p:sp>
        <p:nvSpPr>
          <p:cNvPr id="11" name="Text 1">
            <a:extLst>
              <a:ext uri="{FF2B5EF4-FFF2-40B4-BE49-F238E27FC236}">
                <a16:creationId xmlns:a16="http://schemas.microsoft.com/office/drawing/2014/main" id="{985DB7F0-721F-9E1F-1EEC-7F854D3FAD68}"/>
              </a:ext>
            </a:extLst>
          </p:cNvPr>
          <p:cNvSpPr/>
          <p:nvPr/>
        </p:nvSpPr>
        <p:spPr>
          <a:xfrm>
            <a:off x="477935" y="2672479"/>
            <a:ext cx="5618065" cy="15068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CLOUD COMPUTING AND DATA HANDLING IN AFRICA: ACCELERATING INNOVATION AND DIGITAL TRANSFORMATION</a:t>
            </a:r>
            <a:endParaRPr lang="en-US" sz="2000" b="1" dirty="0"/>
          </a:p>
        </p:txBody>
      </p:sp>
      <p:sp>
        <p:nvSpPr>
          <p:cNvPr id="14" name="Text 4">
            <a:extLst>
              <a:ext uri="{FF2B5EF4-FFF2-40B4-BE49-F238E27FC236}">
                <a16:creationId xmlns:a16="http://schemas.microsoft.com/office/drawing/2014/main" id="{D443B73A-4415-B5CC-5EB6-F89A4E830550}"/>
              </a:ext>
            </a:extLst>
          </p:cNvPr>
          <p:cNvSpPr/>
          <p:nvPr/>
        </p:nvSpPr>
        <p:spPr>
          <a:xfrm>
            <a:off x="477935" y="5128230"/>
            <a:ext cx="2432050" cy="3240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552"/>
              </a:lnSpc>
            </a:pPr>
            <a:r>
              <a:rPr lang="en-US" sz="1822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Carole LEPREGNON</a:t>
            </a:r>
          </a:p>
          <a:p>
            <a:pPr>
              <a:lnSpc>
                <a:spcPts val="2552"/>
              </a:lnSpc>
            </a:pPr>
            <a:endParaRPr lang="en-US" sz="1822" dirty="0"/>
          </a:p>
        </p:txBody>
      </p:sp>
      <p:pic>
        <p:nvPicPr>
          <p:cNvPr id="19" name="Image 18" descr="Une image contenant carte, capture d’écran&#10;&#10;Description générée automatiquement">
            <a:extLst>
              <a:ext uri="{FF2B5EF4-FFF2-40B4-BE49-F238E27FC236}">
                <a16:creationId xmlns:a16="http://schemas.microsoft.com/office/drawing/2014/main" id="{1499DD3E-A0E1-5162-FDD5-0BA9A309A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682" y="952707"/>
            <a:ext cx="4946380" cy="494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11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D13812-1D81-4104-B667-285BFF8C95E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370682" y="6319254"/>
            <a:ext cx="5969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sng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Autorité de Régulation des Télécommunications/TIC de Côte d’Ivoire</a:t>
            </a:r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086F4C5C-1318-512C-292A-3A9B46F449E4}"/>
              </a:ext>
            </a:extLst>
          </p:cNvPr>
          <p:cNvSpPr/>
          <p:nvPr/>
        </p:nvSpPr>
        <p:spPr>
          <a:xfrm>
            <a:off x="2193842" y="1736565"/>
            <a:ext cx="3492500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78"/>
              </a:lnSpc>
            </a:pPr>
            <a:r>
              <a:rPr lang="en-US" sz="1822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The law on the protection of personal data</a:t>
            </a:r>
            <a:endParaRPr lang="fr-FR" sz="1822" dirty="0">
              <a:solidFill>
                <a:srgbClr val="404155"/>
              </a:solidFill>
              <a:latin typeface="Corben" pitchFamily="34" charset="0"/>
              <a:ea typeface="Corben" pitchFamily="34" charset="-122"/>
              <a:cs typeface="Corben" pitchFamily="34" charset="-120"/>
            </a:endParaRPr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5CE3E4CD-D493-2C93-1068-0DC93E150C3C}"/>
              </a:ext>
            </a:extLst>
          </p:cNvPr>
          <p:cNvSpPr/>
          <p:nvPr/>
        </p:nvSpPr>
        <p:spPr>
          <a:xfrm>
            <a:off x="2193842" y="2047973"/>
            <a:ext cx="3703340" cy="7401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>
              <a:lnSpc>
                <a:spcPts val="2332"/>
              </a:lnSpc>
            </a:pPr>
            <a:r>
              <a:rPr lang="en-US" sz="1458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transparency, consent and data security</a:t>
            </a:r>
            <a:endParaRPr lang="en-US" sz="1458" dirty="0"/>
          </a:p>
        </p:txBody>
      </p:sp>
      <p:sp>
        <p:nvSpPr>
          <p:cNvPr id="10" name="Text 9">
            <a:extLst>
              <a:ext uri="{FF2B5EF4-FFF2-40B4-BE49-F238E27FC236}">
                <a16:creationId xmlns:a16="http://schemas.microsoft.com/office/drawing/2014/main" id="{8897A171-269A-7A49-ED0E-B398F1A5E908}"/>
              </a:ext>
            </a:extLst>
          </p:cNvPr>
          <p:cNvSpPr/>
          <p:nvPr/>
        </p:nvSpPr>
        <p:spPr>
          <a:xfrm>
            <a:off x="2119878" y="3299214"/>
            <a:ext cx="2527300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78"/>
              </a:lnSpc>
            </a:pPr>
            <a:r>
              <a:rPr lang="fr-FR" sz="1822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The Cyber Security </a:t>
            </a:r>
            <a:r>
              <a:rPr lang="fr-FR" sz="1822" dirty="0" err="1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Act</a:t>
            </a:r>
            <a:r>
              <a:rPr lang="fr-FR" sz="1822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 :</a:t>
            </a:r>
            <a:endParaRPr lang="en-US" sz="1822" dirty="0"/>
          </a:p>
        </p:txBody>
      </p:sp>
      <p:sp>
        <p:nvSpPr>
          <p:cNvPr id="11" name="Text 10">
            <a:extLst>
              <a:ext uri="{FF2B5EF4-FFF2-40B4-BE49-F238E27FC236}">
                <a16:creationId xmlns:a16="http://schemas.microsoft.com/office/drawing/2014/main" id="{787D1EB6-09FB-EAE0-4392-5DC19E4FF885}"/>
              </a:ext>
            </a:extLst>
          </p:cNvPr>
          <p:cNvSpPr/>
          <p:nvPr/>
        </p:nvSpPr>
        <p:spPr>
          <a:xfrm>
            <a:off x="2159479" y="3553625"/>
            <a:ext cx="3703340" cy="5923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>
              <a:lnSpc>
                <a:spcPts val="2332"/>
              </a:lnSpc>
            </a:pPr>
            <a:r>
              <a:rPr lang="en-US" sz="1458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This law protects computer systems against cyber attacks.</a:t>
            </a:r>
            <a:endParaRPr lang="en-US" sz="1458" dirty="0"/>
          </a:p>
        </p:txBody>
      </p:sp>
      <p:sp>
        <p:nvSpPr>
          <p:cNvPr id="12" name="Shape 3">
            <a:extLst>
              <a:ext uri="{FF2B5EF4-FFF2-40B4-BE49-F238E27FC236}">
                <a16:creationId xmlns:a16="http://schemas.microsoft.com/office/drawing/2014/main" id="{F0707A21-C0DA-9DA7-BC81-A6E9462027B4}"/>
              </a:ext>
            </a:extLst>
          </p:cNvPr>
          <p:cNvSpPr/>
          <p:nvPr/>
        </p:nvSpPr>
        <p:spPr>
          <a:xfrm>
            <a:off x="1580357" y="1706265"/>
            <a:ext cx="416619" cy="416619"/>
          </a:xfrm>
          <a:prstGeom prst="roundRect">
            <a:avLst>
              <a:gd name="adj" fmla="val 20000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  <p:txBody>
          <a:bodyPr/>
          <a:lstStyle/>
          <a:p>
            <a:endParaRPr lang="fr-CI" sz="1500"/>
          </a:p>
        </p:txBody>
      </p:sp>
      <p:sp>
        <p:nvSpPr>
          <p:cNvPr id="13" name="Shape 7">
            <a:extLst>
              <a:ext uri="{FF2B5EF4-FFF2-40B4-BE49-F238E27FC236}">
                <a16:creationId xmlns:a16="http://schemas.microsoft.com/office/drawing/2014/main" id="{32E3621E-F03E-7352-841B-A5254A51C072}"/>
              </a:ext>
            </a:extLst>
          </p:cNvPr>
          <p:cNvSpPr/>
          <p:nvPr/>
        </p:nvSpPr>
        <p:spPr>
          <a:xfrm>
            <a:off x="1557717" y="3301478"/>
            <a:ext cx="416619" cy="416619"/>
          </a:xfrm>
          <a:prstGeom prst="roundRect">
            <a:avLst>
              <a:gd name="adj" fmla="val 20000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  <p:txBody>
          <a:bodyPr/>
          <a:lstStyle/>
          <a:p>
            <a:endParaRPr lang="fr-CI" sz="1500"/>
          </a:p>
        </p:txBody>
      </p:sp>
      <p:sp>
        <p:nvSpPr>
          <p:cNvPr id="14" name="Text 4">
            <a:extLst>
              <a:ext uri="{FF2B5EF4-FFF2-40B4-BE49-F238E27FC236}">
                <a16:creationId xmlns:a16="http://schemas.microsoft.com/office/drawing/2014/main" id="{FEE4AAEA-6915-E6AD-5978-E2C55E5CFF01}"/>
              </a:ext>
            </a:extLst>
          </p:cNvPr>
          <p:cNvSpPr/>
          <p:nvPr/>
        </p:nvSpPr>
        <p:spPr>
          <a:xfrm>
            <a:off x="1747342" y="1740992"/>
            <a:ext cx="82550" cy="347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734"/>
              </a:lnSpc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187" dirty="0"/>
          </a:p>
        </p:txBody>
      </p:sp>
      <p:sp>
        <p:nvSpPr>
          <p:cNvPr id="15" name="Text 8">
            <a:extLst>
              <a:ext uri="{FF2B5EF4-FFF2-40B4-BE49-F238E27FC236}">
                <a16:creationId xmlns:a16="http://schemas.microsoft.com/office/drawing/2014/main" id="{87F28ED0-8B8C-506A-8125-58C3899721EA}"/>
              </a:ext>
            </a:extLst>
          </p:cNvPr>
          <p:cNvSpPr/>
          <p:nvPr/>
        </p:nvSpPr>
        <p:spPr>
          <a:xfrm>
            <a:off x="1704677" y="3320594"/>
            <a:ext cx="146050" cy="347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734"/>
              </a:lnSpc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187" dirty="0"/>
          </a:p>
        </p:txBody>
      </p:sp>
      <p:sp>
        <p:nvSpPr>
          <p:cNvPr id="18" name="Text 2">
            <a:extLst>
              <a:ext uri="{FF2B5EF4-FFF2-40B4-BE49-F238E27FC236}">
                <a16:creationId xmlns:a16="http://schemas.microsoft.com/office/drawing/2014/main" id="{B9F1553C-3CDD-C0DF-A067-A8D70209222E}"/>
              </a:ext>
            </a:extLst>
          </p:cNvPr>
          <p:cNvSpPr/>
          <p:nvPr/>
        </p:nvSpPr>
        <p:spPr>
          <a:xfrm>
            <a:off x="1580357" y="519677"/>
            <a:ext cx="4743450" cy="5786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4556"/>
              </a:lnSpc>
            </a:pPr>
            <a:r>
              <a:rPr lang="fr-CI" sz="3645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</a:rPr>
              <a:t>REGULATIONS AND COMPLIANCE</a:t>
            </a:r>
            <a:endParaRPr lang="en-US" sz="3645" dirty="0"/>
          </a:p>
        </p:txBody>
      </p:sp>
      <p:sp>
        <p:nvSpPr>
          <p:cNvPr id="19" name="Text 9">
            <a:extLst>
              <a:ext uri="{FF2B5EF4-FFF2-40B4-BE49-F238E27FC236}">
                <a16:creationId xmlns:a16="http://schemas.microsoft.com/office/drawing/2014/main" id="{0D923A76-3EDC-B763-6A18-1C790A9FBF29}"/>
              </a:ext>
            </a:extLst>
          </p:cNvPr>
          <p:cNvSpPr/>
          <p:nvPr/>
        </p:nvSpPr>
        <p:spPr>
          <a:xfrm>
            <a:off x="2159479" y="4784205"/>
            <a:ext cx="2527300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78"/>
              </a:lnSpc>
            </a:pPr>
            <a:r>
              <a:rPr lang="fr-FR" sz="1822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Service </a:t>
            </a:r>
            <a:r>
              <a:rPr lang="fr-FR" sz="1822" dirty="0" err="1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Level</a:t>
            </a:r>
            <a:r>
              <a:rPr lang="fr-FR" sz="1822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 </a:t>
            </a:r>
            <a:r>
              <a:rPr lang="fr-FR" sz="1822" dirty="0" err="1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Agreements</a:t>
            </a:r>
            <a:r>
              <a:rPr lang="fr-FR" sz="1822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 (SLAs) :</a:t>
            </a:r>
            <a:endParaRPr lang="fr-FR" sz="1822" dirty="0"/>
          </a:p>
        </p:txBody>
      </p:sp>
      <p:sp>
        <p:nvSpPr>
          <p:cNvPr id="20" name="Text 10">
            <a:extLst>
              <a:ext uri="{FF2B5EF4-FFF2-40B4-BE49-F238E27FC236}">
                <a16:creationId xmlns:a16="http://schemas.microsoft.com/office/drawing/2014/main" id="{99A13775-3A93-C4CA-CD26-9B8A0FEFF84D}"/>
              </a:ext>
            </a:extLst>
          </p:cNvPr>
          <p:cNvSpPr/>
          <p:nvPr/>
        </p:nvSpPr>
        <p:spPr>
          <a:xfrm>
            <a:off x="2159479" y="5073527"/>
            <a:ext cx="3703340" cy="5923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>
              <a:lnSpc>
                <a:spcPts val="2332"/>
              </a:lnSpc>
            </a:pPr>
            <a:r>
              <a:rPr lang="en-US" sz="1458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the cloud provider's obligations in terms of availability, performance and security.</a:t>
            </a:r>
            <a:endParaRPr lang="en-US" sz="1458" dirty="0"/>
          </a:p>
        </p:txBody>
      </p:sp>
      <p:sp>
        <p:nvSpPr>
          <p:cNvPr id="21" name="Shape 7">
            <a:extLst>
              <a:ext uri="{FF2B5EF4-FFF2-40B4-BE49-F238E27FC236}">
                <a16:creationId xmlns:a16="http://schemas.microsoft.com/office/drawing/2014/main" id="{98805D92-7363-7D2E-C199-CD2A9C44CB9E}"/>
              </a:ext>
            </a:extLst>
          </p:cNvPr>
          <p:cNvSpPr/>
          <p:nvPr/>
        </p:nvSpPr>
        <p:spPr>
          <a:xfrm>
            <a:off x="1592080" y="4865266"/>
            <a:ext cx="416619" cy="416619"/>
          </a:xfrm>
          <a:prstGeom prst="roundRect">
            <a:avLst>
              <a:gd name="adj" fmla="val 20000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  <p:txBody>
          <a:bodyPr/>
          <a:lstStyle/>
          <a:p>
            <a:endParaRPr lang="fr-CI" sz="1500"/>
          </a:p>
        </p:txBody>
      </p:sp>
      <p:sp>
        <p:nvSpPr>
          <p:cNvPr id="22" name="Text 8">
            <a:extLst>
              <a:ext uri="{FF2B5EF4-FFF2-40B4-BE49-F238E27FC236}">
                <a16:creationId xmlns:a16="http://schemas.microsoft.com/office/drawing/2014/main" id="{D377D6C7-B750-83D8-E173-439D51DB5885}"/>
              </a:ext>
            </a:extLst>
          </p:cNvPr>
          <p:cNvSpPr/>
          <p:nvPr/>
        </p:nvSpPr>
        <p:spPr>
          <a:xfrm>
            <a:off x="1727316" y="4899993"/>
            <a:ext cx="146050" cy="347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734"/>
              </a:lnSpc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</a:rPr>
              <a:t>3</a:t>
            </a:r>
            <a:endParaRPr lang="en-US" sz="2187" dirty="0"/>
          </a:p>
        </p:txBody>
      </p:sp>
      <p:pic>
        <p:nvPicPr>
          <p:cNvPr id="5122" name="Picture 2" descr="Conformité réglementaire des ingrédients | SEPPIC">
            <a:extLst>
              <a:ext uri="{FF2B5EF4-FFF2-40B4-BE49-F238E27FC236}">
                <a16:creationId xmlns:a16="http://schemas.microsoft.com/office/drawing/2014/main" id="{3C687E90-CCF1-69CF-A307-235E11A1C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680" y="2441659"/>
            <a:ext cx="4385132" cy="234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152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D13812-1D81-4104-B667-285BFF8C95E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370682" y="6319254"/>
            <a:ext cx="5969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sng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Autorité de Régulation des Télécommunications/TIC de Côte d’Ivoire</a:t>
            </a:r>
          </a:p>
        </p:txBody>
      </p:sp>
      <p:sp>
        <p:nvSpPr>
          <p:cNvPr id="18" name="Text 2">
            <a:extLst>
              <a:ext uri="{FF2B5EF4-FFF2-40B4-BE49-F238E27FC236}">
                <a16:creationId xmlns:a16="http://schemas.microsoft.com/office/drawing/2014/main" id="{B9F1553C-3CDD-C0DF-A067-A8D70209222E}"/>
              </a:ext>
            </a:extLst>
          </p:cNvPr>
          <p:cNvSpPr/>
          <p:nvPr/>
        </p:nvSpPr>
        <p:spPr>
          <a:xfrm>
            <a:off x="1580357" y="519677"/>
            <a:ext cx="4743450" cy="5786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4556"/>
              </a:lnSpc>
            </a:pPr>
            <a:r>
              <a:rPr lang="fr-CI" sz="3645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</a:rPr>
              <a:t>FUTURE OPPORTUNITIES</a:t>
            </a:r>
            <a:endParaRPr lang="en-US" sz="3645" dirty="0"/>
          </a:p>
        </p:txBody>
      </p:sp>
      <p:pic>
        <p:nvPicPr>
          <p:cNvPr id="2" name="Image 1" descr="preencoded.png">
            <a:extLst>
              <a:ext uri="{FF2B5EF4-FFF2-40B4-BE49-F238E27FC236}">
                <a16:creationId xmlns:a16="http://schemas.microsoft.com/office/drawing/2014/main" id="{7800E25D-2EAF-C7FD-1252-E54D8E996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583" y="1422499"/>
            <a:ext cx="2679601" cy="1656060"/>
          </a:xfrm>
          <a:prstGeom prst="rect">
            <a:avLst/>
          </a:prstGeom>
        </p:spPr>
      </p:pic>
      <p:sp>
        <p:nvSpPr>
          <p:cNvPr id="3" name="Text 2">
            <a:extLst>
              <a:ext uri="{FF2B5EF4-FFF2-40B4-BE49-F238E27FC236}">
                <a16:creationId xmlns:a16="http://schemas.microsoft.com/office/drawing/2014/main" id="{CD74C2A6-6ACA-4297-6B4F-547BA3564252}"/>
              </a:ext>
            </a:extLst>
          </p:cNvPr>
          <p:cNvSpPr/>
          <p:nvPr/>
        </p:nvSpPr>
        <p:spPr>
          <a:xfrm>
            <a:off x="1805583" y="3304282"/>
            <a:ext cx="2679601" cy="8468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defTabSz="761970">
              <a:lnSpc>
                <a:spcPts val="2222"/>
              </a:lnSpc>
            </a:pPr>
            <a:r>
              <a:rPr lang="en-US" sz="1778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Digital transformation of businesses</a:t>
            </a:r>
            <a:endParaRPr lang="en-US" sz="1778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Image 2" descr="preencoded.png">
            <a:extLst>
              <a:ext uri="{FF2B5EF4-FFF2-40B4-BE49-F238E27FC236}">
                <a16:creationId xmlns:a16="http://schemas.microsoft.com/office/drawing/2014/main" id="{4F9F3D27-1455-36CC-A155-F934D5E12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150" y="1422499"/>
            <a:ext cx="2679601" cy="1656060"/>
          </a:xfrm>
          <a:prstGeom prst="rect">
            <a:avLst/>
          </a:prstGeom>
        </p:spPr>
      </p:pic>
      <p:sp>
        <p:nvSpPr>
          <p:cNvPr id="7" name="Text 4">
            <a:extLst>
              <a:ext uri="{FF2B5EF4-FFF2-40B4-BE49-F238E27FC236}">
                <a16:creationId xmlns:a16="http://schemas.microsoft.com/office/drawing/2014/main" id="{5C8BD3F8-10CD-3E0B-0800-1249EDBDB65A}"/>
              </a:ext>
            </a:extLst>
          </p:cNvPr>
          <p:cNvSpPr/>
          <p:nvPr/>
        </p:nvSpPr>
        <p:spPr>
          <a:xfrm>
            <a:off x="4756150" y="3304282"/>
            <a:ext cx="2222500" cy="2822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defTabSz="761970">
              <a:lnSpc>
                <a:spcPts val="2222"/>
              </a:lnSpc>
            </a:pPr>
            <a:r>
              <a:rPr lang="en-US" sz="1778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Distance learning</a:t>
            </a:r>
            <a:endParaRPr lang="en-US" sz="177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Text 5">
            <a:extLst>
              <a:ext uri="{FF2B5EF4-FFF2-40B4-BE49-F238E27FC236}">
                <a16:creationId xmlns:a16="http://schemas.microsoft.com/office/drawing/2014/main" id="{9185B88F-57F0-A9B6-63C5-14648FF96238}"/>
              </a:ext>
            </a:extLst>
          </p:cNvPr>
          <p:cNvSpPr/>
          <p:nvPr/>
        </p:nvSpPr>
        <p:spPr>
          <a:xfrm>
            <a:off x="4756150" y="3767138"/>
            <a:ext cx="2679601" cy="8670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defTabSz="761970">
              <a:lnSpc>
                <a:spcPts val="2276"/>
              </a:lnSpc>
            </a:pPr>
            <a:r>
              <a:rPr lang="en-US" sz="1422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Providing distance education services to students.</a:t>
            </a:r>
            <a:endParaRPr lang="en-US" sz="1422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7" name="Image 3" descr="preencoded.png">
            <a:extLst>
              <a:ext uri="{FF2B5EF4-FFF2-40B4-BE49-F238E27FC236}">
                <a16:creationId xmlns:a16="http://schemas.microsoft.com/office/drawing/2014/main" id="{F84B8803-7194-250C-5873-1781DA9BE8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6718" y="1422500"/>
            <a:ext cx="2679700" cy="1656159"/>
          </a:xfrm>
          <a:prstGeom prst="rect">
            <a:avLst/>
          </a:prstGeom>
        </p:spPr>
      </p:pic>
      <p:sp>
        <p:nvSpPr>
          <p:cNvPr id="23" name="Text 6">
            <a:extLst>
              <a:ext uri="{FF2B5EF4-FFF2-40B4-BE49-F238E27FC236}">
                <a16:creationId xmlns:a16="http://schemas.microsoft.com/office/drawing/2014/main" id="{DD99B250-8445-BA1E-207F-8920C23905B1}"/>
              </a:ext>
            </a:extLst>
          </p:cNvPr>
          <p:cNvSpPr/>
          <p:nvPr/>
        </p:nvSpPr>
        <p:spPr>
          <a:xfrm>
            <a:off x="7706718" y="3304382"/>
            <a:ext cx="2679700" cy="5645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defTabSz="761970">
              <a:lnSpc>
                <a:spcPts val="2222"/>
              </a:lnSpc>
            </a:pPr>
            <a:r>
              <a:rPr lang="en-US" sz="1778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Improved health services</a:t>
            </a:r>
            <a:endParaRPr lang="en-US" sz="177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Text 3">
            <a:extLst>
              <a:ext uri="{FF2B5EF4-FFF2-40B4-BE49-F238E27FC236}">
                <a16:creationId xmlns:a16="http://schemas.microsoft.com/office/drawing/2014/main" id="{4B3388AD-F1A8-84CA-9061-8F309B294843}"/>
              </a:ext>
            </a:extLst>
          </p:cNvPr>
          <p:cNvSpPr/>
          <p:nvPr/>
        </p:nvSpPr>
        <p:spPr>
          <a:xfrm>
            <a:off x="1805583" y="4151114"/>
            <a:ext cx="2679601" cy="20231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defTabSz="761970">
              <a:lnSpc>
                <a:spcPts val="2276"/>
              </a:lnSpc>
            </a:pPr>
            <a:r>
              <a:rPr lang="en-US" sz="1422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Transform digitally, efficiently and cost-effectively by providing advanced resources and technologies.</a:t>
            </a:r>
            <a:endParaRPr lang="en-US" sz="142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120" name="Text 7">
            <a:extLst>
              <a:ext uri="{FF2B5EF4-FFF2-40B4-BE49-F238E27FC236}">
                <a16:creationId xmlns:a16="http://schemas.microsoft.com/office/drawing/2014/main" id="{328BE0F6-A404-7E86-5891-034E5168A7CB}"/>
              </a:ext>
            </a:extLst>
          </p:cNvPr>
          <p:cNvSpPr/>
          <p:nvPr/>
        </p:nvSpPr>
        <p:spPr>
          <a:xfrm>
            <a:off x="7706718" y="3868936"/>
            <a:ext cx="2679700" cy="23121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defTabSz="761970">
              <a:lnSpc>
                <a:spcPts val="2276"/>
              </a:lnSpc>
            </a:pPr>
            <a:r>
              <a:rPr lang="en-US" sz="1422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Improving healthcare delivery in Africa by providing remote services, medical data security and collaboration between healthcare professionals.</a:t>
            </a:r>
            <a:endParaRPr lang="en-US" sz="1422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52119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" descr="preencoded.png">
            <a:extLst>
              <a:ext uri="{FF2B5EF4-FFF2-40B4-BE49-F238E27FC236}">
                <a16:creationId xmlns:a16="http://schemas.microsoft.com/office/drawing/2014/main" id="{A26FAFBC-2D2A-0220-44D2-6A3C9E8FF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033" y="33226"/>
            <a:ext cx="4621967" cy="6604326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D13812-1D81-4104-B667-285BFF8C95E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370682" y="6319254"/>
            <a:ext cx="5969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sng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Autorité de Régulation des Télécommunications/TIC de Côte d’Ivoire</a:t>
            </a:r>
          </a:p>
        </p:txBody>
      </p:sp>
      <p:sp>
        <p:nvSpPr>
          <p:cNvPr id="18" name="Text 2">
            <a:extLst>
              <a:ext uri="{FF2B5EF4-FFF2-40B4-BE49-F238E27FC236}">
                <a16:creationId xmlns:a16="http://schemas.microsoft.com/office/drawing/2014/main" id="{B9F1553C-3CDD-C0DF-A067-A8D70209222E}"/>
              </a:ext>
            </a:extLst>
          </p:cNvPr>
          <p:cNvSpPr/>
          <p:nvPr/>
        </p:nvSpPr>
        <p:spPr>
          <a:xfrm>
            <a:off x="1580357" y="519677"/>
            <a:ext cx="4743450" cy="5786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4556"/>
              </a:lnSpc>
            </a:pPr>
            <a:r>
              <a:rPr lang="fr-CI" sz="3645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</a:rPr>
              <a:t>CONCLUSION</a:t>
            </a:r>
            <a:endParaRPr lang="en-US" sz="3645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D07D064-0F4F-3408-DDE5-FF4492EFCC3C}"/>
              </a:ext>
            </a:extLst>
          </p:cNvPr>
          <p:cNvSpPr txBox="1"/>
          <p:nvPr/>
        </p:nvSpPr>
        <p:spPr>
          <a:xfrm>
            <a:off x="823944" y="2551837"/>
            <a:ext cx="59692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African businesses, governments and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organisations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must strategically adopt Cloud Computing and Data Handling.</a:t>
            </a:r>
          </a:p>
          <a:p>
            <a:pPr algn="just"/>
            <a:endParaRPr lang="en-US" dirty="0">
              <a:solidFill>
                <a:srgbClr val="374151"/>
              </a:solidFill>
              <a:latin typeface="Söhne"/>
            </a:endParaRPr>
          </a:p>
          <a:p>
            <a:pPr algn="just"/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These are powerful drivers for innovation and digital transformation.</a:t>
            </a:r>
            <a:endParaRPr lang="fr-CI" dirty="0"/>
          </a:p>
        </p:txBody>
      </p:sp>
    </p:spTree>
    <p:extLst>
      <p:ext uri="{BB962C8B-B14F-4D97-AF65-F5344CB8AC3E}">
        <p14:creationId xmlns:p14="http://schemas.microsoft.com/office/powerpoint/2010/main" val="1545302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/>
              <a:t>JE VOUS REMERCIE</a:t>
            </a:r>
            <a:br>
              <a:rPr lang="fr-FR"/>
            </a:b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D13812-1D81-4104-B667-285BFF8C95E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370682" y="6312713"/>
            <a:ext cx="5969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sng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Autorité de Régulation des Télécommunications/TIC de Côte d’Ivoire</a:t>
            </a:r>
          </a:p>
        </p:txBody>
      </p:sp>
    </p:spTree>
    <p:extLst>
      <p:ext uri="{BB962C8B-B14F-4D97-AF65-F5344CB8AC3E}">
        <p14:creationId xmlns:p14="http://schemas.microsoft.com/office/powerpoint/2010/main" val="160963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D13812-1D81-4104-B667-285BFF8C95E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370682" y="6319254"/>
            <a:ext cx="5969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sng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Autorité de Régulation des Télécommunications/TIC de Côte d’Ivoire</a:t>
            </a:r>
          </a:p>
        </p:txBody>
      </p:sp>
      <p:sp>
        <p:nvSpPr>
          <p:cNvPr id="10" name="Text 1">
            <a:extLst>
              <a:ext uri="{FF2B5EF4-FFF2-40B4-BE49-F238E27FC236}">
                <a16:creationId xmlns:a16="http://schemas.microsoft.com/office/drawing/2014/main" id="{6ABE9C91-E1BE-07A0-AA15-F60656A1D1D4}"/>
              </a:ext>
            </a:extLst>
          </p:cNvPr>
          <p:cNvSpPr/>
          <p:nvPr/>
        </p:nvSpPr>
        <p:spPr>
          <a:xfrm>
            <a:off x="579282" y="562107"/>
            <a:ext cx="10663341" cy="7120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4490"/>
              </a:lnSpc>
            </a:pPr>
            <a:r>
              <a:rPr lang="en-US" sz="3592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SOMMAIRE</a:t>
            </a:r>
          </a:p>
          <a:p>
            <a:pPr marL="1200150" lvl="1" indent="-742950">
              <a:lnSpc>
                <a:spcPts val="449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Cloud Computing</a:t>
            </a:r>
          </a:p>
          <a:p>
            <a:pPr marL="1200150" lvl="1" indent="-742950">
              <a:lnSpc>
                <a:spcPts val="449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</a:rPr>
              <a:t>The benefits of the Cloud in Africa</a:t>
            </a:r>
            <a:endParaRPr lang="en-US" sz="2800" dirty="0"/>
          </a:p>
          <a:p>
            <a:pPr marL="1200150" lvl="1" indent="-742950">
              <a:lnSpc>
                <a:spcPts val="449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Data Handling</a:t>
            </a:r>
          </a:p>
          <a:p>
            <a:pPr marL="1200150" lvl="1" indent="-742950">
              <a:lnSpc>
                <a:spcPts val="449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Security in the Cloud</a:t>
            </a:r>
          </a:p>
          <a:p>
            <a:pPr marL="1200150" lvl="1" indent="-742950">
              <a:lnSpc>
                <a:spcPts val="449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The challenges of standardizing Cloud computing in </a:t>
            </a:r>
            <a:r>
              <a:rPr lang="en-US" sz="2800" dirty="0" err="1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africa</a:t>
            </a:r>
            <a:endParaRPr lang="en-US" sz="2800" dirty="0">
              <a:solidFill>
                <a:srgbClr val="1B1B27"/>
              </a:solidFill>
              <a:latin typeface="Corben" pitchFamily="34" charset="0"/>
              <a:ea typeface="Corben" pitchFamily="34" charset="-122"/>
              <a:cs typeface="Corben" pitchFamily="34" charset="-120"/>
            </a:endParaRPr>
          </a:p>
          <a:p>
            <a:pPr marL="1200150" lvl="1" indent="-742950">
              <a:lnSpc>
                <a:spcPts val="449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Regulations and Compliance</a:t>
            </a:r>
          </a:p>
          <a:p>
            <a:pPr marL="1200150" lvl="1" indent="-742950">
              <a:lnSpc>
                <a:spcPts val="449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Future opportunities</a:t>
            </a:r>
          </a:p>
          <a:p>
            <a:pPr marL="1200150" lvl="1" indent="-742950">
              <a:lnSpc>
                <a:spcPts val="449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Conclusion</a:t>
            </a:r>
            <a:endParaRPr lang="en-US" sz="2800" dirty="0"/>
          </a:p>
          <a:p>
            <a:pPr marL="1200150" lvl="1" indent="-742950">
              <a:lnSpc>
                <a:spcPts val="4490"/>
              </a:lnSpc>
              <a:buFont typeface="+mj-lt"/>
              <a:buAutoNum type="arabicPeriod"/>
            </a:pPr>
            <a:endParaRPr lang="en-US" sz="2800" dirty="0"/>
          </a:p>
          <a:p>
            <a:pPr marL="1200150" lvl="1" indent="-742950">
              <a:lnSpc>
                <a:spcPts val="4490"/>
              </a:lnSpc>
              <a:buFont typeface="+mj-lt"/>
              <a:buAutoNum type="arabicPeriod"/>
            </a:pPr>
            <a:endParaRPr lang="en-US" sz="2800" dirty="0"/>
          </a:p>
          <a:p>
            <a:pPr marL="1200150" lvl="1" indent="-742950">
              <a:lnSpc>
                <a:spcPts val="4490"/>
              </a:lnSpc>
              <a:buFont typeface="+mj-lt"/>
              <a:buAutoNum type="arabicPeriod"/>
            </a:pPr>
            <a:endParaRPr lang="en-US" sz="2800" dirty="0"/>
          </a:p>
          <a:p>
            <a:pPr marL="1200150" lvl="1" indent="-742950">
              <a:lnSpc>
                <a:spcPts val="4490"/>
              </a:lnSpc>
              <a:buFont typeface="+mj-lt"/>
              <a:buAutoNum type="arabicPeriod"/>
            </a:pPr>
            <a:endParaRPr lang="en-US" sz="2800" dirty="0">
              <a:solidFill>
                <a:srgbClr val="1B1B27"/>
              </a:solidFill>
              <a:latin typeface="Corben" pitchFamily="34" charset="0"/>
              <a:ea typeface="Corben" pitchFamily="34" charset="-122"/>
              <a:cs typeface="Corben" pitchFamily="34" charset="-120"/>
            </a:endParaRPr>
          </a:p>
          <a:p>
            <a:pPr marL="1200150" lvl="1" indent="-742950">
              <a:lnSpc>
                <a:spcPts val="4490"/>
              </a:lnSpc>
              <a:buFont typeface="+mj-lt"/>
              <a:buAutoNum type="arabicPeriod"/>
            </a:pPr>
            <a:endParaRPr lang="en-US" sz="2800" dirty="0"/>
          </a:p>
          <a:p>
            <a:pPr marL="1200150" lvl="1" indent="-742950">
              <a:lnSpc>
                <a:spcPts val="4490"/>
              </a:lnSpc>
              <a:buFont typeface="+mj-lt"/>
              <a:buAutoNum type="arabicPeriod"/>
            </a:pPr>
            <a:endParaRPr lang="en-US" sz="3592" dirty="0"/>
          </a:p>
        </p:txBody>
      </p:sp>
    </p:spTree>
    <p:extLst>
      <p:ext uri="{BB962C8B-B14F-4D97-AF65-F5344CB8AC3E}">
        <p14:creationId xmlns:p14="http://schemas.microsoft.com/office/powerpoint/2010/main" val="2819580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684213" y="502146"/>
            <a:ext cx="6251575" cy="114022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4490"/>
              </a:lnSpc>
            </a:pPr>
            <a:r>
              <a:rPr lang="en-US" sz="3592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LE CLOUD COMPUTING</a:t>
            </a:r>
            <a:endParaRPr lang="en-US" sz="3592" dirty="0"/>
          </a:p>
        </p:txBody>
      </p:sp>
      <p:sp>
        <p:nvSpPr>
          <p:cNvPr id="5" name="Shape 2"/>
          <p:cNvSpPr/>
          <p:nvPr/>
        </p:nvSpPr>
        <p:spPr>
          <a:xfrm>
            <a:off x="684213" y="2574310"/>
            <a:ext cx="410468" cy="410468"/>
          </a:xfrm>
          <a:prstGeom prst="roundRect">
            <a:avLst>
              <a:gd name="adj" fmla="val 20004"/>
            </a:avLst>
          </a:prstGeom>
          <a:solidFill>
            <a:srgbClr val="D2D9F9"/>
          </a:solidFill>
          <a:ln w="13573">
            <a:solidFill>
              <a:srgbClr val="A5B3F3"/>
            </a:solidFill>
            <a:prstDash val="solid"/>
          </a:ln>
        </p:spPr>
        <p:txBody>
          <a:bodyPr/>
          <a:lstStyle/>
          <a:p>
            <a:endParaRPr lang="fr-CI" sz="1500"/>
          </a:p>
        </p:txBody>
      </p:sp>
      <p:sp>
        <p:nvSpPr>
          <p:cNvPr id="6" name="Text 3"/>
          <p:cNvSpPr/>
          <p:nvPr/>
        </p:nvSpPr>
        <p:spPr>
          <a:xfrm>
            <a:off x="875235" y="2540080"/>
            <a:ext cx="82550" cy="342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694"/>
              </a:lnSpc>
            </a:pPr>
            <a:r>
              <a:rPr lang="en-US" sz="2155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155" dirty="0"/>
          </a:p>
        </p:txBody>
      </p:sp>
      <p:sp>
        <p:nvSpPr>
          <p:cNvPr id="7" name="Text 4"/>
          <p:cNvSpPr/>
          <p:nvPr/>
        </p:nvSpPr>
        <p:spPr>
          <a:xfrm>
            <a:off x="1277043" y="2434466"/>
            <a:ext cx="2441773" cy="4104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>
              <a:lnSpc>
                <a:spcPts val="2245"/>
              </a:lnSpc>
            </a:pPr>
            <a:r>
              <a:rPr lang="en-US" sz="18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Flexibility:</a:t>
            </a:r>
            <a:endParaRPr lang="en-US" sz="1796" dirty="0"/>
          </a:p>
        </p:txBody>
      </p:sp>
      <p:sp>
        <p:nvSpPr>
          <p:cNvPr id="8" name="Text 5"/>
          <p:cNvSpPr/>
          <p:nvPr/>
        </p:nvSpPr>
        <p:spPr>
          <a:xfrm>
            <a:off x="1247978" y="2730278"/>
            <a:ext cx="2441773" cy="20433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>
              <a:lnSpc>
                <a:spcPts val="2298"/>
              </a:lnSpc>
            </a:pPr>
            <a:r>
              <a:rPr lang="en-US" sz="1437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Companies can adjust their requirements as demand changes, without having to invest in additional infrastructure.</a:t>
            </a:r>
            <a:endParaRPr lang="en-US" sz="1437" dirty="0"/>
          </a:p>
        </p:txBody>
      </p:sp>
      <p:sp>
        <p:nvSpPr>
          <p:cNvPr id="9" name="Shape 6"/>
          <p:cNvSpPr/>
          <p:nvPr/>
        </p:nvSpPr>
        <p:spPr>
          <a:xfrm>
            <a:off x="3876150" y="2594109"/>
            <a:ext cx="410468" cy="410468"/>
          </a:xfrm>
          <a:prstGeom prst="roundRect">
            <a:avLst>
              <a:gd name="adj" fmla="val 20004"/>
            </a:avLst>
          </a:prstGeom>
          <a:solidFill>
            <a:srgbClr val="D2D9F9"/>
          </a:solidFill>
          <a:ln w="13573">
            <a:solidFill>
              <a:srgbClr val="A5B3F3"/>
            </a:solidFill>
            <a:prstDash val="solid"/>
          </a:ln>
        </p:spPr>
        <p:txBody>
          <a:bodyPr/>
          <a:lstStyle/>
          <a:p>
            <a:endParaRPr lang="fr-CI" sz="1500"/>
          </a:p>
        </p:txBody>
      </p:sp>
      <p:sp>
        <p:nvSpPr>
          <p:cNvPr id="10" name="Text 7"/>
          <p:cNvSpPr/>
          <p:nvPr/>
        </p:nvSpPr>
        <p:spPr>
          <a:xfrm>
            <a:off x="4036565" y="2559313"/>
            <a:ext cx="139700" cy="342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694"/>
              </a:lnSpc>
            </a:pPr>
            <a:r>
              <a:rPr lang="en-US" sz="2155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155" dirty="0"/>
          </a:p>
        </p:txBody>
      </p:sp>
      <p:sp>
        <p:nvSpPr>
          <p:cNvPr id="11" name="Text 8"/>
          <p:cNvSpPr/>
          <p:nvPr/>
        </p:nvSpPr>
        <p:spPr>
          <a:xfrm>
            <a:off x="4429219" y="2340460"/>
            <a:ext cx="2441773" cy="5701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>
              <a:lnSpc>
                <a:spcPts val="2245"/>
              </a:lnSpc>
            </a:pPr>
            <a:r>
              <a:rPr lang="en-US" sz="1796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Reducing operating costs</a:t>
            </a:r>
            <a:endParaRPr lang="en-US" sz="1796" dirty="0"/>
          </a:p>
        </p:txBody>
      </p:sp>
      <p:sp>
        <p:nvSpPr>
          <p:cNvPr id="12" name="Text 9"/>
          <p:cNvSpPr/>
          <p:nvPr/>
        </p:nvSpPr>
        <p:spPr>
          <a:xfrm>
            <a:off x="4451921" y="3004577"/>
            <a:ext cx="2441773" cy="14595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>
              <a:lnSpc>
                <a:spcPts val="2298"/>
              </a:lnSpc>
            </a:pPr>
            <a:r>
              <a:rPr lang="en-US" sz="1437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Cloud Computing reduces the cost of maintaining servers and hardware.</a:t>
            </a:r>
            <a:endParaRPr lang="en-US" sz="1437" dirty="0"/>
          </a:p>
        </p:txBody>
      </p:sp>
      <p:sp>
        <p:nvSpPr>
          <p:cNvPr id="13" name="Shape 10"/>
          <p:cNvSpPr/>
          <p:nvPr/>
        </p:nvSpPr>
        <p:spPr>
          <a:xfrm>
            <a:off x="684213" y="5241826"/>
            <a:ext cx="410468" cy="410468"/>
          </a:xfrm>
          <a:prstGeom prst="roundRect">
            <a:avLst>
              <a:gd name="adj" fmla="val 20004"/>
            </a:avLst>
          </a:prstGeom>
          <a:solidFill>
            <a:srgbClr val="D2D9F9"/>
          </a:solidFill>
          <a:ln w="13573">
            <a:solidFill>
              <a:srgbClr val="A5B3F3"/>
            </a:solidFill>
            <a:prstDash val="solid"/>
          </a:ln>
        </p:spPr>
        <p:txBody>
          <a:bodyPr/>
          <a:lstStyle/>
          <a:p>
            <a:endParaRPr lang="fr-CI" sz="1500"/>
          </a:p>
        </p:txBody>
      </p:sp>
      <p:sp>
        <p:nvSpPr>
          <p:cNvPr id="14" name="Text 11"/>
          <p:cNvSpPr/>
          <p:nvPr/>
        </p:nvSpPr>
        <p:spPr>
          <a:xfrm>
            <a:off x="813197" y="5276057"/>
            <a:ext cx="152400" cy="342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694"/>
              </a:lnSpc>
            </a:pPr>
            <a:r>
              <a:rPr lang="en-US" sz="2155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155" dirty="0"/>
          </a:p>
        </p:txBody>
      </p:sp>
      <p:sp>
        <p:nvSpPr>
          <p:cNvPr id="15" name="Text 12"/>
          <p:cNvSpPr/>
          <p:nvPr/>
        </p:nvSpPr>
        <p:spPr>
          <a:xfrm>
            <a:off x="1277043" y="5163319"/>
            <a:ext cx="2952750" cy="2850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45"/>
              </a:lnSpc>
            </a:pPr>
            <a:r>
              <a:rPr lang="en-US" sz="1796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Global access to resources</a:t>
            </a:r>
            <a:endParaRPr lang="en-US" sz="1796" dirty="0"/>
          </a:p>
        </p:txBody>
      </p:sp>
      <p:sp>
        <p:nvSpPr>
          <p:cNvPr id="16" name="Text 13"/>
          <p:cNvSpPr/>
          <p:nvPr/>
        </p:nvSpPr>
        <p:spPr>
          <a:xfrm>
            <a:off x="1277043" y="5433554"/>
            <a:ext cx="5658743" cy="583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>
              <a:lnSpc>
                <a:spcPts val="2298"/>
              </a:lnSpc>
            </a:pPr>
            <a:r>
              <a:rPr lang="en-US" sz="1437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Users can access data, applications and services from anywhere in the world.</a:t>
            </a:r>
            <a:endParaRPr lang="en-US" sz="1437" dirty="0"/>
          </a:p>
        </p:txBody>
      </p:sp>
      <p:pic>
        <p:nvPicPr>
          <p:cNvPr id="1026" name="Picture 2" descr="Images de Cloud Computing – Téléchargement gratuit sur Freepik">
            <a:extLst>
              <a:ext uri="{FF2B5EF4-FFF2-40B4-BE49-F238E27FC236}">
                <a16:creationId xmlns:a16="http://schemas.microsoft.com/office/drawing/2014/main" id="{AB46FEAA-014B-FD8D-05AB-1EB297307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946" y="1847602"/>
            <a:ext cx="4665373" cy="359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9">
            <a:extLst>
              <a:ext uri="{FF2B5EF4-FFF2-40B4-BE49-F238E27FC236}">
                <a16:creationId xmlns:a16="http://schemas.microsoft.com/office/drawing/2014/main" id="{6A8A6BFD-564B-D5FE-92B3-57139B3CBF03}"/>
              </a:ext>
            </a:extLst>
          </p:cNvPr>
          <p:cNvSpPr/>
          <p:nvPr/>
        </p:nvSpPr>
        <p:spPr>
          <a:xfrm>
            <a:off x="628658" y="1303956"/>
            <a:ext cx="6122490" cy="9332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298"/>
              </a:lnSpc>
            </a:pPr>
            <a:r>
              <a:rPr lang="en-US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Cloud Computing: accessing applications, data and services via the Internet rather than storing them on their own computers or servers.</a:t>
            </a:r>
            <a:endParaRPr lang="en-US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6296F73-38B7-39E5-92FB-805A307A0BB2}"/>
              </a:ext>
            </a:extLst>
          </p:cNvPr>
          <p:cNvSpPr txBox="1"/>
          <p:nvPr/>
        </p:nvSpPr>
        <p:spPr>
          <a:xfrm>
            <a:off x="6370682" y="6319254"/>
            <a:ext cx="5969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sng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Autorité de Régulation des Télécommunications/TIC de Côte d’Ivoire</a:t>
            </a:r>
          </a:p>
        </p:txBody>
      </p:sp>
    </p:spTree>
    <p:extLst>
      <p:ext uri="{BB962C8B-B14F-4D97-AF65-F5344CB8AC3E}">
        <p14:creationId xmlns:p14="http://schemas.microsoft.com/office/powerpoint/2010/main" val="648239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D13812-1D81-4104-B667-285BFF8C95E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370682" y="6319254"/>
            <a:ext cx="5969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sng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Autorité de Régulation des Télécommunications/TIC de Côte d’Ivoire</a:t>
            </a:r>
          </a:p>
        </p:txBody>
      </p:sp>
      <p:sp>
        <p:nvSpPr>
          <p:cNvPr id="8" name="Shape 2">
            <a:extLst>
              <a:ext uri="{FF2B5EF4-FFF2-40B4-BE49-F238E27FC236}">
                <a16:creationId xmlns:a16="http://schemas.microsoft.com/office/drawing/2014/main" id="{A98B6333-73FD-A483-752B-3AA4506E6D9C}"/>
              </a:ext>
            </a:extLst>
          </p:cNvPr>
          <p:cNvSpPr/>
          <p:nvPr/>
        </p:nvSpPr>
        <p:spPr>
          <a:xfrm>
            <a:off x="1214209" y="1762620"/>
            <a:ext cx="3501949" cy="2055180"/>
          </a:xfrm>
          <a:prstGeom prst="roundRect">
            <a:avLst>
              <a:gd name="adj" fmla="val 2967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  <p:txBody>
          <a:bodyPr/>
          <a:lstStyle/>
          <a:p>
            <a:endParaRPr lang="fr-CI" sz="2400"/>
          </a:p>
        </p:txBody>
      </p:sp>
      <p:sp>
        <p:nvSpPr>
          <p:cNvPr id="9" name="Text 3">
            <a:extLst>
              <a:ext uri="{FF2B5EF4-FFF2-40B4-BE49-F238E27FC236}">
                <a16:creationId xmlns:a16="http://schemas.microsoft.com/office/drawing/2014/main" id="{1C241CAB-DA6D-6490-1A41-7DE4D6B921FA}"/>
              </a:ext>
            </a:extLst>
          </p:cNvPr>
          <p:cNvSpPr/>
          <p:nvPr/>
        </p:nvSpPr>
        <p:spPr>
          <a:xfrm>
            <a:off x="1395663" y="2130864"/>
            <a:ext cx="3135706" cy="10429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/>
            <a:r>
              <a:rPr lang="fr-FR" sz="3200" dirty="0" err="1">
                <a:latin typeface="Calibri Light" panose="020F0302020204030204" pitchFamily="34" charset="0"/>
                <a:ea typeface="Calibri" panose="020F0502020204030204" pitchFamily="34" charset="0"/>
              </a:rPr>
              <a:t>Reduce</a:t>
            </a:r>
            <a:r>
              <a:rPr lang="fr-FR" sz="3200" dirty="0">
                <a:latin typeface="Calibri Light" panose="020F0302020204030204" pitchFamily="34" charset="0"/>
                <a:ea typeface="Calibri" panose="020F0502020204030204" pitchFamily="34" charset="0"/>
              </a:rPr>
              <a:t> infrastructure </a:t>
            </a:r>
            <a:r>
              <a:rPr lang="fr-FR" sz="3200" dirty="0" err="1">
                <a:latin typeface="Calibri Light" panose="020F0302020204030204" pitchFamily="34" charset="0"/>
                <a:ea typeface="Calibri" panose="020F0502020204030204" pitchFamily="34" charset="0"/>
              </a:rPr>
              <a:t>costs</a:t>
            </a:r>
            <a:endParaRPr lang="en-US" sz="3200" dirty="0"/>
          </a:p>
        </p:txBody>
      </p:sp>
      <p:sp>
        <p:nvSpPr>
          <p:cNvPr id="11" name="Shape 5">
            <a:extLst>
              <a:ext uri="{FF2B5EF4-FFF2-40B4-BE49-F238E27FC236}">
                <a16:creationId xmlns:a16="http://schemas.microsoft.com/office/drawing/2014/main" id="{97E126DD-8787-626E-5425-E1A74E35BB7D}"/>
              </a:ext>
            </a:extLst>
          </p:cNvPr>
          <p:cNvSpPr/>
          <p:nvPr/>
        </p:nvSpPr>
        <p:spPr>
          <a:xfrm>
            <a:off x="4728021" y="1762620"/>
            <a:ext cx="2981665" cy="2055180"/>
          </a:xfrm>
          <a:prstGeom prst="roundRect">
            <a:avLst>
              <a:gd name="adj" fmla="val 2967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  <p:txBody>
          <a:bodyPr/>
          <a:lstStyle/>
          <a:p>
            <a:endParaRPr lang="fr-CI" sz="2400"/>
          </a:p>
        </p:txBody>
      </p:sp>
      <p:sp>
        <p:nvSpPr>
          <p:cNvPr id="12" name="Text 6">
            <a:extLst>
              <a:ext uri="{FF2B5EF4-FFF2-40B4-BE49-F238E27FC236}">
                <a16:creationId xmlns:a16="http://schemas.microsoft.com/office/drawing/2014/main" id="{BF05ED13-621B-AD9D-1D1B-80E4C3408889}"/>
              </a:ext>
            </a:extLst>
          </p:cNvPr>
          <p:cNvSpPr/>
          <p:nvPr/>
        </p:nvSpPr>
        <p:spPr>
          <a:xfrm>
            <a:off x="4936806" y="2015455"/>
            <a:ext cx="2564094" cy="10429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/>
            <a:r>
              <a:rPr lang="fr-FR" sz="32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Facilitate</a:t>
            </a:r>
            <a:r>
              <a:rPr lang="fr-FR" sz="3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remote</a:t>
            </a:r>
            <a:r>
              <a:rPr lang="fr-FR" sz="3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collaboration</a:t>
            </a:r>
            <a:endParaRPr lang="en-US" sz="3200" dirty="0"/>
          </a:p>
        </p:txBody>
      </p:sp>
      <p:sp>
        <p:nvSpPr>
          <p:cNvPr id="14" name="Shape 8">
            <a:extLst>
              <a:ext uri="{FF2B5EF4-FFF2-40B4-BE49-F238E27FC236}">
                <a16:creationId xmlns:a16="http://schemas.microsoft.com/office/drawing/2014/main" id="{6B853A48-E9D7-8439-A56F-249A9D737F9F}"/>
              </a:ext>
            </a:extLst>
          </p:cNvPr>
          <p:cNvSpPr/>
          <p:nvPr/>
        </p:nvSpPr>
        <p:spPr>
          <a:xfrm>
            <a:off x="7721549" y="1762620"/>
            <a:ext cx="3515946" cy="2055180"/>
          </a:xfrm>
          <a:prstGeom prst="roundRect">
            <a:avLst>
              <a:gd name="adj" fmla="val 2967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  <p:txBody>
          <a:bodyPr/>
          <a:lstStyle/>
          <a:p>
            <a:endParaRPr lang="fr-CI" sz="2400"/>
          </a:p>
        </p:txBody>
      </p:sp>
      <p:sp>
        <p:nvSpPr>
          <p:cNvPr id="15" name="Text 9">
            <a:extLst>
              <a:ext uri="{FF2B5EF4-FFF2-40B4-BE49-F238E27FC236}">
                <a16:creationId xmlns:a16="http://schemas.microsoft.com/office/drawing/2014/main" id="{3A89B0C5-0B08-8DC5-D491-8E5296872CA9}"/>
              </a:ext>
            </a:extLst>
          </p:cNvPr>
          <p:cNvSpPr/>
          <p:nvPr/>
        </p:nvSpPr>
        <p:spPr>
          <a:xfrm>
            <a:off x="7930605" y="2067466"/>
            <a:ext cx="3138448" cy="15644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/>
            <a:r>
              <a:rPr lang="en-US" sz="3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Improve access to services and data</a:t>
            </a:r>
            <a:endParaRPr lang="en-US" sz="3200" dirty="0"/>
          </a:p>
        </p:txBody>
      </p:sp>
      <p:sp>
        <p:nvSpPr>
          <p:cNvPr id="19" name="Text 1">
            <a:extLst>
              <a:ext uri="{FF2B5EF4-FFF2-40B4-BE49-F238E27FC236}">
                <a16:creationId xmlns:a16="http://schemas.microsoft.com/office/drawing/2014/main" id="{4FDE4359-213A-8101-D4EA-9DEE7E255400}"/>
              </a:ext>
            </a:extLst>
          </p:cNvPr>
          <p:cNvSpPr/>
          <p:nvPr/>
        </p:nvSpPr>
        <p:spPr>
          <a:xfrm>
            <a:off x="949568" y="457292"/>
            <a:ext cx="9163172" cy="114022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4490"/>
              </a:lnSpc>
            </a:pPr>
            <a:r>
              <a:rPr lang="en-US" sz="3592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</a:rPr>
              <a:t>THE BENEFITS OF THE CLOUD IN AFRICA</a:t>
            </a:r>
            <a:endParaRPr lang="en-US" sz="3592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19241FD-555B-306E-1C31-52C7CC2EA1BF}"/>
              </a:ext>
            </a:extLst>
          </p:cNvPr>
          <p:cNvSpPr txBox="1"/>
          <p:nvPr/>
        </p:nvSpPr>
        <p:spPr>
          <a:xfrm>
            <a:off x="1947963" y="4186044"/>
            <a:ext cx="8845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The Cloud Computing market in Africa is booming, with annual growth of over 25%. </a:t>
            </a:r>
          </a:p>
        </p:txBody>
      </p:sp>
    </p:spTree>
    <p:extLst>
      <p:ext uri="{BB962C8B-B14F-4D97-AF65-F5344CB8AC3E}">
        <p14:creationId xmlns:p14="http://schemas.microsoft.com/office/powerpoint/2010/main" val="3432239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684213" y="502146"/>
            <a:ext cx="6251575" cy="114022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4490"/>
              </a:lnSpc>
            </a:pPr>
            <a:r>
              <a:rPr lang="en-US" sz="3592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DATA HANDLING</a:t>
            </a:r>
            <a:endParaRPr lang="en-US" sz="3592" dirty="0"/>
          </a:p>
        </p:txBody>
      </p:sp>
      <p:sp>
        <p:nvSpPr>
          <p:cNvPr id="5" name="Shape 2"/>
          <p:cNvSpPr/>
          <p:nvPr/>
        </p:nvSpPr>
        <p:spPr>
          <a:xfrm>
            <a:off x="684213" y="3699725"/>
            <a:ext cx="410468" cy="410468"/>
          </a:xfrm>
          <a:prstGeom prst="roundRect">
            <a:avLst>
              <a:gd name="adj" fmla="val 20004"/>
            </a:avLst>
          </a:prstGeom>
          <a:solidFill>
            <a:srgbClr val="D2D9F9"/>
          </a:solidFill>
          <a:ln w="13573">
            <a:solidFill>
              <a:srgbClr val="A5B3F3"/>
            </a:solidFill>
            <a:prstDash val="solid"/>
          </a:ln>
        </p:spPr>
        <p:txBody>
          <a:bodyPr/>
          <a:lstStyle/>
          <a:p>
            <a:endParaRPr lang="fr-CI" sz="1500"/>
          </a:p>
        </p:txBody>
      </p:sp>
      <p:sp>
        <p:nvSpPr>
          <p:cNvPr id="6" name="Text 3"/>
          <p:cNvSpPr/>
          <p:nvPr/>
        </p:nvSpPr>
        <p:spPr>
          <a:xfrm>
            <a:off x="848172" y="3688197"/>
            <a:ext cx="82550" cy="342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694"/>
              </a:lnSpc>
            </a:pPr>
            <a:r>
              <a:rPr lang="en-US" sz="2155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155" dirty="0"/>
          </a:p>
        </p:txBody>
      </p:sp>
      <p:sp>
        <p:nvSpPr>
          <p:cNvPr id="7" name="Text 4"/>
          <p:cNvSpPr/>
          <p:nvPr/>
        </p:nvSpPr>
        <p:spPr>
          <a:xfrm>
            <a:off x="1277043" y="3559881"/>
            <a:ext cx="2441773" cy="5701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245"/>
              </a:lnSpc>
            </a:pPr>
            <a:r>
              <a:rPr lang="en-US" sz="1796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Improving operational efficiency</a:t>
            </a:r>
            <a:endParaRPr lang="en-US" sz="1796" dirty="0"/>
          </a:p>
        </p:txBody>
      </p:sp>
      <p:sp>
        <p:nvSpPr>
          <p:cNvPr id="8" name="Text 5"/>
          <p:cNvSpPr/>
          <p:nvPr/>
        </p:nvSpPr>
        <p:spPr>
          <a:xfrm>
            <a:off x="1303685" y="4377395"/>
            <a:ext cx="2441773" cy="14595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>
              <a:lnSpc>
                <a:spcPts val="2298"/>
              </a:lnSpc>
            </a:pPr>
            <a:r>
              <a:rPr lang="en-US" sz="1437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</a:rPr>
              <a:t>by automating data management processes and reducing costs.</a:t>
            </a:r>
          </a:p>
        </p:txBody>
      </p:sp>
      <p:sp>
        <p:nvSpPr>
          <p:cNvPr id="9" name="Shape 6"/>
          <p:cNvSpPr/>
          <p:nvPr/>
        </p:nvSpPr>
        <p:spPr>
          <a:xfrm>
            <a:off x="3880134" y="3650497"/>
            <a:ext cx="410468" cy="410468"/>
          </a:xfrm>
          <a:prstGeom prst="roundRect">
            <a:avLst>
              <a:gd name="adj" fmla="val 20004"/>
            </a:avLst>
          </a:prstGeom>
          <a:solidFill>
            <a:srgbClr val="D2D9F9"/>
          </a:solidFill>
          <a:ln w="13573">
            <a:solidFill>
              <a:srgbClr val="A5B3F3"/>
            </a:solidFill>
            <a:prstDash val="solid"/>
          </a:ln>
        </p:spPr>
        <p:txBody>
          <a:bodyPr/>
          <a:lstStyle/>
          <a:p>
            <a:endParaRPr lang="fr-CI" sz="1500"/>
          </a:p>
        </p:txBody>
      </p:sp>
      <p:sp>
        <p:nvSpPr>
          <p:cNvPr id="10" name="Text 7"/>
          <p:cNvSpPr/>
          <p:nvPr/>
        </p:nvSpPr>
        <p:spPr>
          <a:xfrm>
            <a:off x="4036565" y="3684728"/>
            <a:ext cx="139700" cy="342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694"/>
              </a:lnSpc>
            </a:pPr>
            <a:r>
              <a:rPr lang="en-US" sz="2155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155" dirty="0"/>
          </a:p>
        </p:txBody>
      </p:sp>
      <p:sp>
        <p:nvSpPr>
          <p:cNvPr id="11" name="Text 8"/>
          <p:cNvSpPr/>
          <p:nvPr/>
        </p:nvSpPr>
        <p:spPr>
          <a:xfrm>
            <a:off x="4429219" y="3465875"/>
            <a:ext cx="2441773" cy="5701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245"/>
              </a:lnSpc>
            </a:pPr>
            <a:r>
              <a:rPr lang="fr-FR" sz="1796" dirty="0" err="1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Increase</a:t>
            </a:r>
            <a:r>
              <a:rPr lang="fr-FR" sz="1796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 data security</a:t>
            </a:r>
            <a:endParaRPr lang="en-US" sz="1796" dirty="0"/>
          </a:p>
        </p:txBody>
      </p:sp>
      <p:sp>
        <p:nvSpPr>
          <p:cNvPr id="12" name="Text 9"/>
          <p:cNvSpPr/>
          <p:nvPr/>
        </p:nvSpPr>
        <p:spPr>
          <a:xfrm>
            <a:off x="4449143" y="4176474"/>
            <a:ext cx="2441773" cy="77025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298"/>
              </a:lnSpc>
            </a:pPr>
            <a:r>
              <a:rPr lang="fr-FR" sz="1437" dirty="0" err="1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analysing</a:t>
            </a:r>
            <a:r>
              <a:rPr lang="fr-FR" sz="1437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data more </a:t>
            </a:r>
            <a:r>
              <a:rPr lang="fr-FR" sz="1437" dirty="0" err="1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efficiently</a:t>
            </a:r>
            <a:r>
              <a:rPr lang="fr-FR" sz="1437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</a:t>
            </a:r>
            <a:endParaRPr lang="en-US" sz="1437" dirty="0"/>
          </a:p>
        </p:txBody>
      </p:sp>
      <p:sp>
        <p:nvSpPr>
          <p:cNvPr id="19" name="Text 9">
            <a:extLst>
              <a:ext uri="{FF2B5EF4-FFF2-40B4-BE49-F238E27FC236}">
                <a16:creationId xmlns:a16="http://schemas.microsoft.com/office/drawing/2014/main" id="{6A8A6BFD-564B-D5FE-92B3-57139B3CBF03}"/>
              </a:ext>
            </a:extLst>
          </p:cNvPr>
          <p:cNvSpPr/>
          <p:nvPr/>
        </p:nvSpPr>
        <p:spPr>
          <a:xfrm>
            <a:off x="684213" y="1723720"/>
            <a:ext cx="6122490" cy="107300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>
              <a:lnSpc>
                <a:spcPts val="2298"/>
              </a:lnSpc>
            </a:pPr>
            <a:r>
              <a:rPr lang="en-US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Appropriate data handling in the Cloud enables information to be </a:t>
            </a:r>
            <a:r>
              <a:rPr lang="en-US" dirty="0" err="1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organised</a:t>
            </a:r>
            <a:r>
              <a:rPr lang="en-US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, stored and secured in the best possible way.</a:t>
            </a:r>
            <a:endParaRPr lang="en-US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6296F73-38B7-39E5-92FB-805A307A0BB2}"/>
              </a:ext>
            </a:extLst>
          </p:cNvPr>
          <p:cNvSpPr txBox="1"/>
          <p:nvPr/>
        </p:nvSpPr>
        <p:spPr>
          <a:xfrm>
            <a:off x="6370682" y="6319254"/>
            <a:ext cx="5969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sng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Autorité de Régulation des Télécommunications/TIC de Côte d’Ivoire</a:t>
            </a:r>
          </a:p>
        </p:txBody>
      </p:sp>
      <p:pic>
        <p:nvPicPr>
          <p:cNvPr id="2050" name="Picture 2" descr="Gestion des données : un défi stratégique pour les PME">
            <a:extLst>
              <a:ext uri="{FF2B5EF4-FFF2-40B4-BE49-F238E27FC236}">
                <a16:creationId xmlns:a16="http://schemas.microsoft.com/office/drawing/2014/main" id="{26971318-089C-9C7D-8FDE-D9E1400EF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066" y="1610820"/>
            <a:ext cx="3815178" cy="366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655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D13812-1D81-4104-B667-285BFF8C95E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370682" y="6319254"/>
            <a:ext cx="5969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sng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Autorité de Régulation des Télécommunications/TIC de Côte d’Ivoire</a:t>
            </a:r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A4D5EC61-CB6E-7872-625F-A2C2D6501B7A}"/>
              </a:ext>
            </a:extLst>
          </p:cNvPr>
          <p:cNvSpPr/>
          <p:nvPr/>
        </p:nvSpPr>
        <p:spPr>
          <a:xfrm>
            <a:off x="2182168" y="2186483"/>
            <a:ext cx="3492500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78"/>
              </a:lnSpc>
            </a:pPr>
            <a:endParaRPr lang="en-US" sz="1822" dirty="0"/>
          </a:p>
        </p:txBody>
      </p:sp>
      <p:sp>
        <p:nvSpPr>
          <p:cNvPr id="19" name="Shape 3">
            <a:extLst>
              <a:ext uri="{FF2B5EF4-FFF2-40B4-BE49-F238E27FC236}">
                <a16:creationId xmlns:a16="http://schemas.microsoft.com/office/drawing/2014/main" id="{50AF63AC-ACF3-B10F-58F2-B00BD4252E6F}"/>
              </a:ext>
            </a:extLst>
          </p:cNvPr>
          <p:cNvSpPr/>
          <p:nvPr/>
        </p:nvSpPr>
        <p:spPr>
          <a:xfrm>
            <a:off x="1580407" y="2122884"/>
            <a:ext cx="416619" cy="416619"/>
          </a:xfrm>
          <a:prstGeom prst="roundRect">
            <a:avLst>
              <a:gd name="adj" fmla="val 20000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  <p:txBody>
          <a:bodyPr/>
          <a:lstStyle/>
          <a:p>
            <a:endParaRPr lang="fr-CI" sz="1500"/>
          </a:p>
        </p:txBody>
      </p:sp>
      <p:sp>
        <p:nvSpPr>
          <p:cNvPr id="21" name="Text 4">
            <a:extLst>
              <a:ext uri="{FF2B5EF4-FFF2-40B4-BE49-F238E27FC236}">
                <a16:creationId xmlns:a16="http://schemas.microsoft.com/office/drawing/2014/main" id="{D39172E9-D1D8-702D-A92C-C02BEB789CD1}"/>
              </a:ext>
            </a:extLst>
          </p:cNvPr>
          <p:cNvSpPr/>
          <p:nvPr/>
        </p:nvSpPr>
        <p:spPr>
          <a:xfrm>
            <a:off x="1747392" y="2157611"/>
            <a:ext cx="82550" cy="347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734"/>
              </a:lnSpc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187" dirty="0"/>
          </a:p>
        </p:txBody>
      </p:sp>
      <p:sp>
        <p:nvSpPr>
          <p:cNvPr id="22" name="Text 8">
            <a:extLst>
              <a:ext uri="{FF2B5EF4-FFF2-40B4-BE49-F238E27FC236}">
                <a16:creationId xmlns:a16="http://schemas.microsoft.com/office/drawing/2014/main" id="{11AAC3DF-FCEC-1BA1-129B-AA1710C1B80B}"/>
              </a:ext>
            </a:extLst>
          </p:cNvPr>
          <p:cNvSpPr/>
          <p:nvPr/>
        </p:nvSpPr>
        <p:spPr>
          <a:xfrm>
            <a:off x="1642617" y="4434748"/>
            <a:ext cx="146050" cy="347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734"/>
              </a:lnSpc>
            </a:pPr>
            <a:endParaRPr lang="en-US" sz="2187" dirty="0"/>
          </a:p>
        </p:txBody>
      </p:sp>
      <p:sp>
        <p:nvSpPr>
          <p:cNvPr id="23" name="Text 2">
            <a:extLst>
              <a:ext uri="{FF2B5EF4-FFF2-40B4-BE49-F238E27FC236}">
                <a16:creationId xmlns:a16="http://schemas.microsoft.com/office/drawing/2014/main" id="{32BF9712-F244-4A60-2601-3B6AD91DB554}"/>
              </a:ext>
            </a:extLst>
          </p:cNvPr>
          <p:cNvSpPr/>
          <p:nvPr/>
        </p:nvSpPr>
        <p:spPr>
          <a:xfrm>
            <a:off x="1580357" y="519677"/>
            <a:ext cx="4743450" cy="5786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4556"/>
              </a:lnSpc>
            </a:pPr>
            <a:r>
              <a:rPr lang="en-US" sz="3645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SECURITY IN THE CLOUD</a:t>
            </a:r>
            <a:endParaRPr lang="en-US" sz="3645" dirty="0"/>
          </a:p>
        </p:txBody>
      </p:sp>
      <p:pic>
        <p:nvPicPr>
          <p:cNvPr id="4098" name="Picture 2" descr="Cloud et sécurité : les 5 questions à se poser | Padok Security">
            <a:extLst>
              <a:ext uri="{FF2B5EF4-FFF2-40B4-BE49-F238E27FC236}">
                <a16:creationId xmlns:a16="http://schemas.microsoft.com/office/drawing/2014/main" id="{75D25A48-B019-3B64-431C-6C3E5C1E3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622" y="2122884"/>
            <a:ext cx="4541518" cy="262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9">
            <a:extLst>
              <a:ext uri="{FF2B5EF4-FFF2-40B4-BE49-F238E27FC236}">
                <a16:creationId xmlns:a16="http://schemas.microsoft.com/office/drawing/2014/main" id="{313749BD-6925-167F-581A-D97B04CB9D03}"/>
              </a:ext>
            </a:extLst>
          </p:cNvPr>
          <p:cNvSpPr/>
          <p:nvPr/>
        </p:nvSpPr>
        <p:spPr>
          <a:xfrm>
            <a:off x="2049843" y="2155630"/>
            <a:ext cx="2527300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78"/>
              </a:lnSpc>
            </a:pPr>
            <a:r>
              <a:rPr lang="fr-FR" sz="1822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Intrusion </a:t>
            </a:r>
            <a:r>
              <a:rPr lang="fr-FR" sz="1822" dirty="0" err="1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detection</a:t>
            </a:r>
            <a:r>
              <a:rPr lang="fr-FR" sz="1822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 systems (IDS)</a:t>
            </a:r>
            <a:endParaRPr lang="en-US" sz="1822" dirty="0"/>
          </a:p>
        </p:txBody>
      </p:sp>
      <p:sp>
        <p:nvSpPr>
          <p:cNvPr id="25" name="Shape 7">
            <a:extLst>
              <a:ext uri="{FF2B5EF4-FFF2-40B4-BE49-F238E27FC236}">
                <a16:creationId xmlns:a16="http://schemas.microsoft.com/office/drawing/2014/main" id="{9241AF23-8396-0DB3-8F88-F714818A39A2}"/>
              </a:ext>
            </a:extLst>
          </p:cNvPr>
          <p:cNvSpPr/>
          <p:nvPr/>
        </p:nvSpPr>
        <p:spPr>
          <a:xfrm>
            <a:off x="1584361" y="2853069"/>
            <a:ext cx="416619" cy="416619"/>
          </a:xfrm>
          <a:prstGeom prst="roundRect">
            <a:avLst>
              <a:gd name="adj" fmla="val 20000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  <p:txBody>
          <a:bodyPr/>
          <a:lstStyle/>
          <a:p>
            <a:endParaRPr lang="fr-CI" sz="1500"/>
          </a:p>
        </p:txBody>
      </p:sp>
      <p:sp>
        <p:nvSpPr>
          <p:cNvPr id="26" name="Text 8">
            <a:extLst>
              <a:ext uri="{FF2B5EF4-FFF2-40B4-BE49-F238E27FC236}">
                <a16:creationId xmlns:a16="http://schemas.microsoft.com/office/drawing/2014/main" id="{2ACA78EA-4321-D8BE-8B0A-C335FB69E25C}"/>
              </a:ext>
            </a:extLst>
          </p:cNvPr>
          <p:cNvSpPr/>
          <p:nvPr/>
        </p:nvSpPr>
        <p:spPr>
          <a:xfrm>
            <a:off x="1719597" y="2887796"/>
            <a:ext cx="146050" cy="347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734"/>
              </a:lnSpc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187" dirty="0"/>
          </a:p>
        </p:txBody>
      </p:sp>
      <p:sp>
        <p:nvSpPr>
          <p:cNvPr id="27" name="Text 9">
            <a:extLst>
              <a:ext uri="{FF2B5EF4-FFF2-40B4-BE49-F238E27FC236}">
                <a16:creationId xmlns:a16="http://schemas.microsoft.com/office/drawing/2014/main" id="{F5CBF06E-8EE9-6602-C876-504846A262BF}"/>
              </a:ext>
            </a:extLst>
          </p:cNvPr>
          <p:cNvSpPr/>
          <p:nvPr/>
        </p:nvSpPr>
        <p:spPr>
          <a:xfrm>
            <a:off x="2072373" y="2913464"/>
            <a:ext cx="2527300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78"/>
              </a:lnSpc>
            </a:pPr>
            <a:r>
              <a:rPr lang="fr-FR" sz="1822" dirty="0" err="1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Encryption</a:t>
            </a:r>
            <a:endParaRPr lang="en-US" sz="1822" dirty="0"/>
          </a:p>
        </p:txBody>
      </p:sp>
      <p:sp>
        <p:nvSpPr>
          <p:cNvPr id="28" name="Shape 7">
            <a:extLst>
              <a:ext uri="{FF2B5EF4-FFF2-40B4-BE49-F238E27FC236}">
                <a16:creationId xmlns:a16="http://schemas.microsoft.com/office/drawing/2014/main" id="{754929A7-98A4-BEFB-A554-E5B2F30D2EBA}"/>
              </a:ext>
            </a:extLst>
          </p:cNvPr>
          <p:cNvSpPr/>
          <p:nvPr/>
        </p:nvSpPr>
        <p:spPr>
          <a:xfrm>
            <a:off x="1580406" y="3641000"/>
            <a:ext cx="416619" cy="416619"/>
          </a:xfrm>
          <a:prstGeom prst="roundRect">
            <a:avLst>
              <a:gd name="adj" fmla="val 20000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  <p:txBody>
          <a:bodyPr/>
          <a:lstStyle/>
          <a:p>
            <a:endParaRPr lang="fr-CI" sz="1500"/>
          </a:p>
        </p:txBody>
      </p:sp>
      <p:sp>
        <p:nvSpPr>
          <p:cNvPr id="29" name="Text 8">
            <a:extLst>
              <a:ext uri="{FF2B5EF4-FFF2-40B4-BE49-F238E27FC236}">
                <a16:creationId xmlns:a16="http://schemas.microsoft.com/office/drawing/2014/main" id="{80F1712A-2979-7F18-2E9F-5EB2D37D19E0}"/>
              </a:ext>
            </a:extLst>
          </p:cNvPr>
          <p:cNvSpPr/>
          <p:nvPr/>
        </p:nvSpPr>
        <p:spPr>
          <a:xfrm>
            <a:off x="1715642" y="3675727"/>
            <a:ext cx="146050" cy="347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734"/>
              </a:lnSpc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</a:rPr>
              <a:t>3</a:t>
            </a:r>
            <a:endParaRPr lang="en-US" sz="2187" dirty="0"/>
          </a:p>
        </p:txBody>
      </p:sp>
      <p:sp>
        <p:nvSpPr>
          <p:cNvPr id="30" name="Text 9">
            <a:extLst>
              <a:ext uri="{FF2B5EF4-FFF2-40B4-BE49-F238E27FC236}">
                <a16:creationId xmlns:a16="http://schemas.microsoft.com/office/drawing/2014/main" id="{336DE9FF-5A0F-5F1C-43F5-1DD606B25E39}"/>
              </a:ext>
            </a:extLst>
          </p:cNvPr>
          <p:cNvSpPr/>
          <p:nvPr/>
        </p:nvSpPr>
        <p:spPr>
          <a:xfrm>
            <a:off x="2090986" y="4386078"/>
            <a:ext cx="2527300" cy="4166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78"/>
              </a:lnSpc>
            </a:pPr>
            <a:r>
              <a:rPr lang="fr-FR" sz="1822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Good </a:t>
            </a:r>
            <a:r>
              <a:rPr lang="fr-FR" sz="1822" dirty="0" err="1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safety</a:t>
            </a:r>
            <a:r>
              <a:rPr lang="fr-FR" sz="1822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 practice</a:t>
            </a:r>
            <a:endParaRPr lang="en-US" sz="1822" dirty="0"/>
          </a:p>
        </p:txBody>
      </p:sp>
      <p:sp>
        <p:nvSpPr>
          <p:cNvPr id="31" name="Shape 7">
            <a:extLst>
              <a:ext uri="{FF2B5EF4-FFF2-40B4-BE49-F238E27FC236}">
                <a16:creationId xmlns:a16="http://schemas.microsoft.com/office/drawing/2014/main" id="{BE5D693F-B0B4-8DEA-12E7-9AA41D252659}"/>
              </a:ext>
            </a:extLst>
          </p:cNvPr>
          <p:cNvSpPr/>
          <p:nvPr/>
        </p:nvSpPr>
        <p:spPr>
          <a:xfrm>
            <a:off x="1630947" y="4336361"/>
            <a:ext cx="416619" cy="416619"/>
          </a:xfrm>
          <a:prstGeom prst="roundRect">
            <a:avLst>
              <a:gd name="adj" fmla="val 20000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  <p:txBody>
          <a:bodyPr/>
          <a:lstStyle/>
          <a:p>
            <a:endParaRPr lang="fr-CI" sz="1500"/>
          </a:p>
        </p:txBody>
      </p:sp>
      <p:sp>
        <p:nvSpPr>
          <p:cNvPr id="4096" name="Text 8">
            <a:extLst>
              <a:ext uri="{FF2B5EF4-FFF2-40B4-BE49-F238E27FC236}">
                <a16:creationId xmlns:a16="http://schemas.microsoft.com/office/drawing/2014/main" id="{7AA41C00-3253-A1A1-E4EE-6099FAA040D3}"/>
              </a:ext>
            </a:extLst>
          </p:cNvPr>
          <p:cNvSpPr/>
          <p:nvPr/>
        </p:nvSpPr>
        <p:spPr>
          <a:xfrm>
            <a:off x="1747392" y="4371136"/>
            <a:ext cx="146050" cy="347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734"/>
              </a:lnSpc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4</a:t>
            </a:r>
            <a:endParaRPr lang="en-US" sz="2187" dirty="0"/>
          </a:p>
        </p:txBody>
      </p:sp>
      <p:sp>
        <p:nvSpPr>
          <p:cNvPr id="4099" name="ZoneTexte 4098">
            <a:extLst>
              <a:ext uri="{FF2B5EF4-FFF2-40B4-BE49-F238E27FC236}">
                <a16:creationId xmlns:a16="http://schemas.microsoft.com/office/drawing/2014/main" id="{6F60ABC3-986C-476A-9D81-B108D91A2555}"/>
              </a:ext>
            </a:extLst>
          </p:cNvPr>
          <p:cNvSpPr txBox="1"/>
          <p:nvPr/>
        </p:nvSpPr>
        <p:spPr>
          <a:xfrm>
            <a:off x="2072373" y="3675956"/>
            <a:ext cx="61663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374151"/>
                </a:solidFill>
                <a:effectLst/>
                <a:latin typeface="Söhne"/>
              </a:rPr>
              <a:t>Antivirus, firewall, etc.</a:t>
            </a:r>
            <a:endParaRPr lang="fr-CI" dirty="0"/>
          </a:p>
        </p:txBody>
      </p:sp>
    </p:spTree>
    <p:extLst>
      <p:ext uri="{BB962C8B-B14F-4D97-AF65-F5344CB8AC3E}">
        <p14:creationId xmlns:p14="http://schemas.microsoft.com/office/powerpoint/2010/main" val="2735882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D13812-1D81-4104-B667-285BFF8C95E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370682" y="6319254"/>
            <a:ext cx="5969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sng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Autorité de Régulation des Télécommunications/TIC de Côte d’Ivoire</a:t>
            </a:r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086F4C5C-1318-512C-292A-3A9B46F449E4}"/>
              </a:ext>
            </a:extLst>
          </p:cNvPr>
          <p:cNvSpPr/>
          <p:nvPr/>
        </p:nvSpPr>
        <p:spPr>
          <a:xfrm>
            <a:off x="2182118" y="1706265"/>
            <a:ext cx="3492500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78"/>
              </a:lnSpc>
            </a:pPr>
            <a:r>
              <a:rPr lang="fr-FR" sz="1822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Disparate Internet </a:t>
            </a:r>
            <a:r>
              <a:rPr lang="fr-FR" sz="1822" dirty="0" err="1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connectivity</a:t>
            </a:r>
            <a:endParaRPr lang="fr-FR" sz="1822" dirty="0">
              <a:solidFill>
                <a:srgbClr val="404155"/>
              </a:solidFill>
              <a:latin typeface="Corben" pitchFamily="34" charset="0"/>
              <a:ea typeface="Corben" pitchFamily="34" charset="-122"/>
              <a:cs typeface="Corben" pitchFamily="34" charset="-120"/>
            </a:endParaRPr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5CE3E4CD-D493-2C93-1068-0DC93E150C3C}"/>
              </a:ext>
            </a:extLst>
          </p:cNvPr>
          <p:cNvSpPr/>
          <p:nvPr/>
        </p:nvSpPr>
        <p:spPr>
          <a:xfrm>
            <a:off x="2193842" y="2047973"/>
            <a:ext cx="3703340" cy="11846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>
              <a:lnSpc>
                <a:spcPts val="2332"/>
              </a:lnSpc>
            </a:pPr>
            <a:r>
              <a:rPr lang="en-US" sz="1458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Internet coverage is still limited in many African countries, and connection speeds are often slow.</a:t>
            </a:r>
            <a:endParaRPr lang="en-US" sz="1458" dirty="0"/>
          </a:p>
        </p:txBody>
      </p:sp>
      <p:sp>
        <p:nvSpPr>
          <p:cNvPr id="10" name="Text 9">
            <a:extLst>
              <a:ext uri="{FF2B5EF4-FFF2-40B4-BE49-F238E27FC236}">
                <a16:creationId xmlns:a16="http://schemas.microsoft.com/office/drawing/2014/main" id="{8897A171-269A-7A49-ED0E-B398F1A5E908}"/>
              </a:ext>
            </a:extLst>
          </p:cNvPr>
          <p:cNvSpPr/>
          <p:nvPr/>
        </p:nvSpPr>
        <p:spPr>
          <a:xfrm>
            <a:off x="2142517" y="3573976"/>
            <a:ext cx="2527300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78"/>
              </a:lnSpc>
            </a:pPr>
            <a:r>
              <a:rPr lang="en-US" sz="1822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The cost of broadband</a:t>
            </a:r>
            <a:endParaRPr lang="en-US" sz="1822" dirty="0"/>
          </a:p>
        </p:txBody>
      </p:sp>
      <p:sp>
        <p:nvSpPr>
          <p:cNvPr id="11" name="Text 10">
            <a:extLst>
              <a:ext uri="{FF2B5EF4-FFF2-40B4-BE49-F238E27FC236}">
                <a16:creationId xmlns:a16="http://schemas.microsoft.com/office/drawing/2014/main" id="{787D1EB6-09FB-EAE0-4392-5DC19E4FF885}"/>
              </a:ext>
            </a:extLst>
          </p:cNvPr>
          <p:cNvSpPr/>
          <p:nvPr/>
        </p:nvSpPr>
        <p:spPr>
          <a:xfrm>
            <a:off x="2182118" y="3876513"/>
            <a:ext cx="3703340" cy="5923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>
              <a:lnSpc>
                <a:spcPts val="2332"/>
              </a:lnSpc>
            </a:pPr>
            <a:r>
              <a:rPr lang="en-US" sz="1458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Broadband prices are often high in Africa</a:t>
            </a:r>
            <a:endParaRPr lang="en-US" sz="1458" dirty="0"/>
          </a:p>
        </p:txBody>
      </p:sp>
      <p:sp>
        <p:nvSpPr>
          <p:cNvPr id="12" name="Shape 3">
            <a:extLst>
              <a:ext uri="{FF2B5EF4-FFF2-40B4-BE49-F238E27FC236}">
                <a16:creationId xmlns:a16="http://schemas.microsoft.com/office/drawing/2014/main" id="{F0707A21-C0DA-9DA7-BC81-A6E9462027B4}"/>
              </a:ext>
            </a:extLst>
          </p:cNvPr>
          <p:cNvSpPr/>
          <p:nvPr/>
        </p:nvSpPr>
        <p:spPr>
          <a:xfrm>
            <a:off x="1580357" y="1706265"/>
            <a:ext cx="416619" cy="416619"/>
          </a:xfrm>
          <a:prstGeom prst="roundRect">
            <a:avLst>
              <a:gd name="adj" fmla="val 20000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  <p:txBody>
          <a:bodyPr/>
          <a:lstStyle/>
          <a:p>
            <a:endParaRPr lang="fr-CI" sz="1500"/>
          </a:p>
        </p:txBody>
      </p:sp>
      <p:sp>
        <p:nvSpPr>
          <p:cNvPr id="13" name="Shape 7">
            <a:extLst>
              <a:ext uri="{FF2B5EF4-FFF2-40B4-BE49-F238E27FC236}">
                <a16:creationId xmlns:a16="http://schemas.microsoft.com/office/drawing/2014/main" id="{32E3621E-F03E-7352-841B-A5254A51C072}"/>
              </a:ext>
            </a:extLst>
          </p:cNvPr>
          <p:cNvSpPr/>
          <p:nvPr/>
        </p:nvSpPr>
        <p:spPr>
          <a:xfrm>
            <a:off x="1580356" y="3576240"/>
            <a:ext cx="416619" cy="416619"/>
          </a:xfrm>
          <a:prstGeom prst="roundRect">
            <a:avLst>
              <a:gd name="adj" fmla="val 20000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  <p:txBody>
          <a:bodyPr/>
          <a:lstStyle/>
          <a:p>
            <a:endParaRPr lang="fr-CI" sz="1500"/>
          </a:p>
        </p:txBody>
      </p:sp>
      <p:sp>
        <p:nvSpPr>
          <p:cNvPr id="14" name="Text 4">
            <a:extLst>
              <a:ext uri="{FF2B5EF4-FFF2-40B4-BE49-F238E27FC236}">
                <a16:creationId xmlns:a16="http://schemas.microsoft.com/office/drawing/2014/main" id="{FEE4AAEA-6915-E6AD-5978-E2C55E5CFF01}"/>
              </a:ext>
            </a:extLst>
          </p:cNvPr>
          <p:cNvSpPr/>
          <p:nvPr/>
        </p:nvSpPr>
        <p:spPr>
          <a:xfrm>
            <a:off x="1747342" y="1740992"/>
            <a:ext cx="82550" cy="347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734"/>
              </a:lnSpc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187" dirty="0"/>
          </a:p>
        </p:txBody>
      </p:sp>
      <p:sp>
        <p:nvSpPr>
          <p:cNvPr id="15" name="Text 8">
            <a:extLst>
              <a:ext uri="{FF2B5EF4-FFF2-40B4-BE49-F238E27FC236}">
                <a16:creationId xmlns:a16="http://schemas.microsoft.com/office/drawing/2014/main" id="{87F28ED0-8B8C-506A-8125-58C3899721EA}"/>
              </a:ext>
            </a:extLst>
          </p:cNvPr>
          <p:cNvSpPr/>
          <p:nvPr/>
        </p:nvSpPr>
        <p:spPr>
          <a:xfrm>
            <a:off x="1727316" y="3595356"/>
            <a:ext cx="146050" cy="347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734"/>
              </a:lnSpc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187" dirty="0"/>
          </a:p>
        </p:txBody>
      </p:sp>
      <p:sp>
        <p:nvSpPr>
          <p:cNvPr id="18" name="Text 2">
            <a:extLst>
              <a:ext uri="{FF2B5EF4-FFF2-40B4-BE49-F238E27FC236}">
                <a16:creationId xmlns:a16="http://schemas.microsoft.com/office/drawing/2014/main" id="{B9F1553C-3CDD-C0DF-A067-A8D70209222E}"/>
              </a:ext>
            </a:extLst>
          </p:cNvPr>
          <p:cNvSpPr/>
          <p:nvPr/>
        </p:nvSpPr>
        <p:spPr>
          <a:xfrm>
            <a:off x="1580357" y="519677"/>
            <a:ext cx="4743450" cy="5786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4490"/>
              </a:lnSpc>
            </a:pPr>
            <a:r>
              <a:rPr lang="en-US" sz="40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</a:rPr>
              <a:t>CHALLENGES IN AFRICA</a:t>
            </a:r>
            <a:endParaRPr lang="en-US" sz="4000" dirty="0"/>
          </a:p>
        </p:txBody>
      </p:sp>
      <p:sp>
        <p:nvSpPr>
          <p:cNvPr id="19" name="Text 9">
            <a:extLst>
              <a:ext uri="{FF2B5EF4-FFF2-40B4-BE49-F238E27FC236}">
                <a16:creationId xmlns:a16="http://schemas.microsoft.com/office/drawing/2014/main" id="{0D923A76-3EDC-B763-6A18-1C790A9FBF29}"/>
              </a:ext>
            </a:extLst>
          </p:cNvPr>
          <p:cNvSpPr/>
          <p:nvPr/>
        </p:nvSpPr>
        <p:spPr>
          <a:xfrm>
            <a:off x="2159479" y="4784205"/>
            <a:ext cx="2527300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78"/>
              </a:lnSpc>
            </a:pPr>
            <a:r>
              <a:rPr lang="en-US" sz="1822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Lack of expertise</a:t>
            </a:r>
            <a:endParaRPr lang="fr-FR" sz="1822" dirty="0"/>
          </a:p>
        </p:txBody>
      </p:sp>
      <p:sp>
        <p:nvSpPr>
          <p:cNvPr id="20" name="Text 10">
            <a:extLst>
              <a:ext uri="{FF2B5EF4-FFF2-40B4-BE49-F238E27FC236}">
                <a16:creationId xmlns:a16="http://schemas.microsoft.com/office/drawing/2014/main" id="{99A13775-3A93-C4CA-CD26-9B8A0FEFF84D}"/>
              </a:ext>
            </a:extLst>
          </p:cNvPr>
          <p:cNvSpPr/>
          <p:nvPr/>
        </p:nvSpPr>
        <p:spPr>
          <a:xfrm>
            <a:off x="2159479" y="5073527"/>
            <a:ext cx="3703340" cy="5923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>
              <a:lnSpc>
                <a:spcPts val="2332"/>
              </a:lnSpc>
            </a:pPr>
            <a:r>
              <a:rPr lang="en-US" sz="1458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Companies and individuals often need help to implement and manage cloud solutions.</a:t>
            </a:r>
            <a:endParaRPr lang="en-US" sz="1458" dirty="0"/>
          </a:p>
        </p:txBody>
      </p:sp>
      <p:sp>
        <p:nvSpPr>
          <p:cNvPr id="21" name="Shape 7">
            <a:extLst>
              <a:ext uri="{FF2B5EF4-FFF2-40B4-BE49-F238E27FC236}">
                <a16:creationId xmlns:a16="http://schemas.microsoft.com/office/drawing/2014/main" id="{98805D92-7363-7D2E-C199-CD2A9C44CB9E}"/>
              </a:ext>
            </a:extLst>
          </p:cNvPr>
          <p:cNvSpPr/>
          <p:nvPr/>
        </p:nvSpPr>
        <p:spPr>
          <a:xfrm>
            <a:off x="1592080" y="4865266"/>
            <a:ext cx="416619" cy="416619"/>
          </a:xfrm>
          <a:prstGeom prst="roundRect">
            <a:avLst>
              <a:gd name="adj" fmla="val 20000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  <p:txBody>
          <a:bodyPr/>
          <a:lstStyle/>
          <a:p>
            <a:endParaRPr lang="fr-CI" sz="1500"/>
          </a:p>
        </p:txBody>
      </p:sp>
      <p:sp>
        <p:nvSpPr>
          <p:cNvPr id="22" name="Text 8">
            <a:extLst>
              <a:ext uri="{FF2B5EF4-FFF2-40B4-BE49-F238E27FC236}">
                <a16:creationId xmlns:a16="http://schemas.microsoft.com/office/drawing/2014/main" id="{D377D6C7-B750-83D8-E173-439D51DB5885}"/>
              </a:ext>
            </a:extLst>
          </p:cNvPr>
          <p:cNvSpPr/>
          <p:nvPr/>
        </p:nvSpPr>
        <p:spPr>
          <a:xfrm>
            <a:off x="1727316" y="4899993"/>
            <a:ext cx="146050" cy="347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734"/>
              </a:lnSpc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</a:rPr>
              <a:t>3</a:t>
            </a:r>
            <a:endParaRPr lang="en-US" sz="2187" dirty="0"/>
          </a:p>
        </p:txBody>
      </p:sp>
      <p:pic>
        <p:nvPicPr>
          <p:cNvPr id="24" name="Image 23" descr="Une image contenant Symétrie, grille, bâtiment&#10;&#10;Description générée automatiquement">
            <a:extLst>
              <a:ext uri="{FF2B5EF4-FFF2-40B4-BE49-F238E27FC236}">
                <a16:creationId xmlns:a16="http://schemas.microsoft.com/office/drawing/2014/main" id="{2370D669-EC37-0B08-9D5A-C01650209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660" y="1227035"/>
            <a:ext cx="4392592" cy="439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63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D13812-1D81-4104-B667-285BFF8C95E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370682" y="6319254"/>
            <a:ext cx="5969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sng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Autorité de Régulation des Télécommunications/TIC de Côte d’Ivoire</a:t>
            </a:r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086F4C5C-1318-512C-292A-3A9B46F449E4}"/>
              </a:ext>
            </a:extLst>
          </p:cNvPr>
          <p:cNvSpPr/>
          <p:nvPr/>
        </p:nvSpPr>
        <p:spPr>
          <a:xfrm>
            <a:off x="2182118" y="1706265"/>
            <a:ext cx="3492500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78"/>
              </a:lnSpc>
            </a:pPr>
            <a:r>
              <a:rPr lang="fr-FR" sz="1822" dirty="0" err="1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Regulation</a:t>
            </a:r>
            <a:r>
              <a:rPr lang="fr-FR" sz="1822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 and compliance: </a:t>
            </a:r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5CE3E4CD-D493-2C93-1068-0DC93E150C3C}"/>
              </a:ext>
            </a:extLst>
          </p:cNvPr>
          <p:cNvSpPr/>
          <p:nvPr/>
        </p:nvSpPr>
        <p:spPr>
          <a:xfrm>
            <a:off x="2193842" y="2096099"/>
            <a:ext cx="4784474" cy="11846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>
              <a:lnSpc>
                <a:spcPts val="2332"/>
              </a:lnSpc>
            </a:pPr>
            <a:r>
              <a:rPr lang="en-US" sz="1458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African countries have different data protection and compliance regulations. The </a:t>
            </a:r>
            <a:r>
              <a:rPr lang="en-US" sz="1458" dirty="0" err="1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standardisation</a:t>
            </a:r>
            <a:r>
              <a:rPr lang="en-US" sz="1458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of cloud computing must take account of these differences and develop standards that can be applied on a continental scale.</a:t>
            </a:r>
            <a:endParaRPr lang="fr-FR" sz="1458" dirty="0">
              <a:solidFill>
                <a:srgbClr val="404155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</p:txBody>
      </p:sp>
      <p:sp>
        <p:nvSpPr>
          <p:cNvPr id="10" name="Text 9">
            <a:extLst>
              <a:ext uri="{FF2B5EF4-FFF2-40B4-BE49-F238E27FC236}">
                <a16:creationId xmlns:a16="http://schemas.microsoft.com/office/drawing/2014/main" id="{8897A171-269A-7A49-ED0E-B398F1A5E908}"/>
              </a:ext>
            </a:extLst>
          </p:cNvPr>
          <p:cNvSpPr/>
          <p:nvPr/>
        </p:nvSpPr>
        <p:spPr>
          <a:xfrm>
            <a:off x="2277581" y="3937953"/>
            <a:ext cx="2527300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78"/>
              </a:lnSpc>
            </a:pPr>
            <a:r>
              <a:rPr lang="en-US" sz="1822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Data Security</a:t>
            </a:r>
            <a:endParaRPr lang="en-US" sz="1822" dirty="0"/>
          </a:p>
        </p:txBody>
      </p:sp>
      <p:sp>
        <p:nvSpPr>
          <p:cNvPr id="11" name="Text 10">
            <a:extLst>
              <a:ext uri="{FF2B5EF4-FFF2-40B4-BE49-F238E27FC236}">
                <a16:creationId xmlns:a16="http://schemas.microsoft.com/office/drawing/2014/main" id="{787D1EB6-09FB-EAE0-4392-5DC19E4FF885}"/>
              </a:ext>
            </a:extLst>
          </p:cNvPr>
          <p:cNvSpPr/>
          <p:nvPr/>
        </p:nvSpPr>
        <p:spPr>
          <a:xfrm>
            <a:off x="2314069" y="4307211"/>
            <a:ext cx="4784474" cy="14956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>
              <a:lnSpc>
                <a:spcPts val="2332"/>
              </a:lnSpc>
            </a:pPr>
            <a:r>
              <a:rPr lang="en-US" sz="1458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Data security is a major issue in Africa. Companies and governments need to put in place robust security measures to protect sensitive data in the cloud. </a:t>
            </a:r>
            <a:r>
              <a:rPr lang="en-US" sz="1458" dirty="0" err="1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Standardisation</a:t>
            </a:r>
            <a:r>
              <a:rPr lang="en-US" sz="1458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should therefore include strict security standards.</a:t>
            </a:r>
            <a:endParaRPr lang="en-US" sz="1458" dirty="0"/>
          </a:p>
        </p:txBody>
      </p:sp>
      <p:sp>
        <p:nvSpPr>
          <p:cNvPr id="12" name="Shape 3">
            <a:extLst>
              <a:ext uri="{FF2B5EF4-FFF2-40B4-BE49-F238E27FC236}">
                <a16:creationId xmlns:a16="http://schemas.microsoft.com/office/drawing/2014/main" id="{F0707A21-C0DA-9DA7-BC81-A6E9462027B4}"/>
              </a:ext>
            </a:extLst>
          </p:cNvPr>
          <p:cNvSpPr/>
          <p:nvPr/>
        </p:nvSpPr>
        <p:spPr>
          <a:xfrm>
            <a:off x="1580357" y="1706265"/>
            <a:ext cx="416619" cy="416619"/>
          </a:xfrm>
          <a:prstGeom prst="roundRect">
            <a:avLst>
              <a:gd name="adj" fmla="val 20000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  <p:txBody>
          <a:bodyPr/>
          <a:lstStyle/>
          <a:p>
            <a:endParaRPr lang="fr-CI" sz="1500"/>
          </a:p>
        </p:txBody>
      </p:sp>
      <p:sp>
        <p:nvSpPr>
          <p:cNvPr id="13" name="Shape 7">
            <a:extLst>
              <a:ext uri="{FF2B5EF4-FFF2-40B4-BE49-F238E27FC236}">
                <a16:creationId xmlns:a16="http://schemas.microsoft.com/office/drawing/2014/main" id="{32E3621E-F03E-7352-841B-A5254A51C072}"/>
              </a:ext>
            </a:extLst>
          </p:cNvPr>
          <p:cNvSpPr/>
          <p:nvPr/>
        </p:nvSpPr>
        <p:spPr>
          <a:xfrm>
            <a:off x="1653598" y="3925368"/>
            <a:ext cx="416619" cy="416619"/>
          </a:xfrm>
          <a:prstGeom prst="roundRect">
            <a:avLst>
              <a:gd name="adj" fmla="val 20000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  <p:txBody>
          <a:bodyPr/>
          <a:lstStyle/>
          <a:p>
            <a:endParaRPr lang="fr-CI" sz="1500"/>
          </a:p>
        </p:txBody>
      </p:sp>
      <p:sp>
        <p:nvSpPr>
          <p:cNvPr id="14" name="Text 4">
            <a:extLst>
              <a:ext uri="{FF2B5EF4-FFF2-40B4-BE49-F238E27FC236}">
                <a16:creationId xmlns:a16="http://schemas.microsoft.com/office/drawing/2014/main" id="{FEE4AAEA-6915-E6AD-5978-E2C55E5CFF01}"/>
              </a:ext>
            </a:extLst>
          </p:cNvPr>
          <p:cNvSpPr/>
          <p:nvPr/>
        </p:nvSpPr>
        <p:spPr>
          <a:xfrm>
            <a:off x="1747342" y="1740992"/>
            <a:ext cx="82550" cy="347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734"/>
              </a:lnSpc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187" dirty="0"/>
          </a:p>
        </p:txBody>
      </p:sp>
      <p:sp>
        <p:nvSpPr>
          <p:cNvPr id="15" name="Text 8">
            <a:extLst>
              <a:ext uri="{FF2B5EF4-FFF2-40B4-BE49-F238E27FC236}">
                <a16:creationId xmlns:a16="http://schemas.microsoft.com/office/drawing/2014/main" id="{87F28ED0-8B8C-506A-8125-58C3899721EA}"/>
              </a:ext>
            </a:extLst>
          </p:cNvPr>
          <p:cNvSpPr/>
          <p:nvPr/>
        </p:nvSpPr>
        <p:spPr>
          <a:xfrm>
            <a:off x="1813781" y="3960143"/>
            <a:ext cx="146050" cy="347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734"/>
              </a:lnSpc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187" dirty="0"/>
          </a:p>
        </p:txBody>
      </p:sp>
      <p:sp>
        <p:nvSpPr>
          <p:cNvPr id="18" name="Text 2">
            <a:extLst>
              <a:ext uri="{FF2B5EF4-FFF2-40B4-BE49-F238E27FC236}">
                <a16:creationId xmlns:a16="http://schemas.microsoft.com/office/drawing/2014/main" id="{B9F1553C-3CDD-C0DF-A067-A8D70209222E}"/>
              </a:ext>
            </a:extLst>
          </p:cNvPr>
          <p:cNvSpPr/>
          <p:nvPr/>
        </p:nvSpPr>
        <p:spPr>
          <a:xfrm>
            <a:off x="1264936" y="400943"/>
            <a:ext cx="4282462" cy="5786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4490"/>
              </a:lnSpc>
            </a:pPr>
            <a:r>
              <a:rPr lang="en-US" sz="3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</a:rPr>
              <a:t>THE CHALLENGES OF STANDARDISING </a:t>
            </a:r>
          </a:p>
          <a:p>
            <a:pPr>
              <a:lnSpc>
                <a:spcPts val="4490"/>
              </a:lnSpc>
            </a:pPr>
            <a:r>
              <a:rPr lang="en-US" sz="3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</a:rPr>
              <a:t>CLOUD COMPUTING IN AFRICA</a:t>
            </a:r>
            <a:endParaRPr lang="en-US" sz="3200" dirty="0"/>
          </a:p>
        </p:txBody>
      </p:sp>
      <p:sp>
        <p:nvSpPr>
          <p:cNvPr id="20" name="Text 10">
            <a:extLst>
              <a:ext uri="{FF2B5EF4-FFF2-40B4-BE49-F238E27FC236}">
                <a16:creationId xmlns:a16="http://schemas.microsoft.com/office/drawing/2014/main" id="{99A13775-3A93-C4CA-CD26-9B8A0FEFF84D}"/>
              </a:ext>
            </a:extLst>
          </p:cNvPr>
          <p:cNvSpPr/>
          <p:nvPr/>
        </p:nvSpPr>
        <p:spPr>
          <a:xfrm>
            <a:off x="2159479" y="5506661"/>
            <a:ext cx="3703340" cy="5923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>
              <a:lnSpc>
                <a:spcPts val="2332"/>
              </a:lnSpc>
            </a:pPr>
            <a:endParaRPr lang="en-US" sz="1458" dirty="0"/>
          </a:p>
        </p:txBody>
      </p:sp>
      <p:pic>
        <p:nvPicPr>
          <p:cNvPr id="2050" name="Picture 2" descr="Cloud computing : comment éliminer les &quot;angles morts&quot; de la cybersécurité ?">
            <a:extLst>
              <a:ext uri="{FF2B5EF4-FFF2-40B4-BE49-F238E27FC236}">
                <a16:creationId xmlns:a16="http://schemas.microsoft.com/office/drawing/2014/main" id="{99635B1A-E9D6-812E-AD3B-EB78D37DF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525" y="2126111"/>
            <a:ext cx="4159166" cy="233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592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D13812-1D81-4104-B667-285BFF8C95E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370682" y="6319254"/>
            <a:ext cx="5969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sng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Autorité de Régulation des Télécommunications/TIC de Côte d’Ivoire</a:t>
            </a:r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086F4C5C-1318-512C-292A-3A9B46F449E4}"/>
              </a:ext>
            </a:extLst>
          </p:cNvPr>
          <p:cNvSpPr/>
          <p:nvPr/>
        </p:nvSpPr>
        <p:spPr>
          <a:xfrm>
            <a:off x="2182118" y="1706265"/>
            <a:ext cx="3492500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78"/>
              </a:lnSpc>
            </a:pPr>
            <a:r>
              <a:rPr lang="fr-FR" sz="1822" dirty="0" err="1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Heterogeneous</a:t>
            </a:r>
            <a:r>
              <a:rPr lang="fr-FR" sz="1822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 IT </a:t>
            </a:r>
            <a:r>
              <a:rPr lang="fr-FR" sz="1822" dirty="0" err="1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environments</a:t>
            </a:r>
            <a:r>
              <a:rPr lang="fr-FR" sz="1822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:</a:t>
            </a:r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5CE3E4CD-D493-2C93-1068-0DC93E150C3C}"/>
              </a:ext>
            </a:extLst>
          </p:cNvPr>
          <p:cNvSpPr/>
          <p:nvPr/>
        </p:nvSpPr>
        <p:spPr>
          <a:xfrm>
            <a:off x="2193842" y="2047973"/>
            <a:ext cx="4784474" cy="11846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>
              <a:lnSpc>
                <a:spcPts val="2332"/>
              </a:lnSpc>
            </a:pPr>
            <a:r>
              <a:rPr lang="en-US" sz="1458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Africa is </a:t>
            </a:r>
            <a:r>
              <a:rPr lang="en-US" sz="1458" dirty="0" err="1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characterised</a:t>
            </a:r>
            <a:r>
              <a:rPr lang="en-US" sz="1458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by a wide variety of IT environments, from large cities to rural areas. </a:t>
            </a:r>
            <a:r>
              <a:rPr lang="en-US" sz="1458" dirty="0" err="1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Standardisation</a:t>
            </a:r>
            <a:r>
              <a:rPr lang="en-US" sz="1458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must take account of this heterogeneity to enable widespread adoption.</a:t>
            </a:r>
            <a:endParaRPr lang="fr-FR" sz="1458" dirty="0">
              <a:solidFill>
                <a:srgbClr val="404155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</p:txBody>
      </p:sp>
      <p:sp>
        <p:nvSpPr>
          <p:cNvPr id="10" name="Text 9">
            <a:extLst>
              <a:ext uri="{FF2B5EF4-FFF2-40B4-BE49-F238E27FC236}">
                <a16:creationId xmlns:a16="http://schemas.microsoft.com/office/drawing/2014/main" id="{8897A171-269A-7A49-ED0E-B398F1A5E908}"/>
              </a:ext>
            </a:extLst>
          </p:cNvPr>
          <p:cNvSpPr/>
          <p:nvPr/>
        </p:nvSpPr>
        <p:spPr>
          <a:xfrm>
            <a:off x="2277581" y="3504819"/>
            <a:ext cx="2527300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78"/>
              </a:lnSpc>
            </a:pPr>
            <a:r>
              <a:rPr lang="en-US" sz="1822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Interoperability: </a:t>
            </a:r>
            <a:endParaRPr lang="en-US" sz="1822" dirty="0"/>
          </a:p>
        </p:txBody>
      </p:sp>
      <p:sp>
        <p:nvSpPr>
          <p:cNvPr id="11" name="Text 10">
            <a:extLst>
              <a:ext uri="{FF2B5EF4-FFF2-40B4-BE49-F238E27FC236}">
                <a16:creationId xmlns:a16="http://schemas.microsoft.com/office/drawing/2014/main" id="{787D1EB6-09FB-EAE0-4392-5DC19E4FF885}"/>
              </a:ext>
            </a:extLst>
          </p:cNvPr>
          <p:cNvSpPr/>
          <p:nvPr/>
        </p:nvSpPr>
        <p:spPr>
          <a:xfrm>
            <a:off x="2314069" y="3874077"/>
            <a:ext cx="4784474" cy="14956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>
              <a:lnSpc>
                <a:spcPts val="2332"/>
              </a:lnSpc>
            </a:pPr>
            <a:r>
              <a:rPr lang="en-US" sz="1458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To encourage the adoption of cloud computing in Africa, it is important to ensure interoperability between different cloud service providers. </a:t>
            </a:r>
            <a:r>
              <a:rPr lang="en-US" sz="1458" dirty="0" err="1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Standardisation</a:t>
            </a:r>
            <a:r>
              <a:rPr lang="en-US" sz="1458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should address this issue to avoid proprietary lock-ins.</a:t>
            </a:r>
            <a:endParaRPr lang="en-US" sz="1458" dirty="0"/>
          </a:p>
        </p:txBody>
      </p:sp>
      <p:sp>
        <p:nvSpPr>
          <p:cNvPr id="12" name="Shape 3">
            <a:extLst>
              <a:ext uri="{FF2B5EF4-FFF2-40B4-BE49-F238E27FC236}">
                <a16:creationId xmlns:a16="http://schemas.microsoft.com/office/drawing/2014/main" id="{F0707A21-C0DA-9DA7-BC81-A6E9462027B4}"/>
              </a:ext>
            </a:extLst>
          </p:cNvPr>
          <p:cNvSpPr/>
          <p:nvPr/>
        </p:nvSpPr>
        <p:spPr>
          <a:xfrm>
            <a:off x="1580357" y="1706265"/>
            <a:ext cx="416619" cy="416619"/>
          </a:xfrm>
          <a:prstGeom prst="roundRect">
            <a:avLst>
              <a:gd name="adj" fmla="val 20000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  <p:txBody>
          <a:bodyPr/>
          <a:lstStyle/>
          <a:p>
            <a:endParaRPr lang="fr-CI" sz="1500"/>
          </a:p>
        </p:txBody>
      </p:sp>
      <p:sp>
        <p:nvSpPr>
          <p:cNvPr id="13" name="Shape 7">
            <a:extLst>
              <a:ext uri="{FF2B5EF4-FFF2-40B4-BE49-F238E27FC236}">
                <a16:creationId xmlns:a16="http://schemas.microsoft.com/office/drawing/2014/main" id="{32E3621E-F03E-7352-841B-A5254A51C072}"/>
              </a:ext>
            </a:extLst>
          </p:cNvPr>
          <p:cNvSpPr/>
          <p:nvPr/>
        </p:nvSpPr>
        <p:spPr>
          <a:xfrm>
            <a:off x="1653332" y="3423331"/>
            <a:ext cx="416619" cy="416619"/>
          </a:xfrm>
          <a:prstGeom prst="roundRect">
            <a:avLst>
              <a:gd name="adj" fmla="val 20000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  <p:txBody>
          <a:bodyPr/>
          <a:lstStyle/>
          <a:p>
            <a:endParaRPr lang="fr-CI" sz="1500"/>
          </a:p>
        </p:txBody>
      </p:sp>
      <p:sp>
        <p:nvSpPr>
          <p:cNvPr id="14" name="Text 4">
            <a:extLst>
              <a:ext uri="{FF2B5EF4-FFF2-40B4-BE49-F238E27FC236}">
                <a16:creationId xmlns:a16="http://schemas.microsoft.com/office/drawing/2014/main" id="{FEE4AAEA-6915-E6AD-5978-E2C55E5CFF01}"/>
              </a:ext>
            </a:extLst>
          </p:cNvPr>
          <p:cNvSpPr/>
          <p:nvPr/>
        </p:nvSpPr>
        <p:spPr>
          <a:xfrm>
            <a:off x="1747342" y="1740992"/>
            <a:ext cx="82550" cy="347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734"/>
              </a:lnSpc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</a:rPr>
              <a:t>3</a:t>
            </a:r>
            <a:endParaRPr lang="en-US" sz="2187" dirty="0"/>
          </a:p>
        </p:txBody>
      </p:sp>
      <p:sp>
        <p:nvSpPr>
          <p:cNvPr id="15" name="Text 8">
            <a:extLst>
              <a:ext uri="{FF2B5EF4-FFF2-40B4-BE49-F238E27FC236}">
                <a16:creationId xmlns:a16="http://schemas.microsoft.com/office/drawing/2014/main" id="{87F28ED0-8B8C-506A-8125-58C3899721EA}"/>
              </a:ext>
            </a:extLst>
          </p:cNvPr>
          <p:cNvSpPr/>
          <p:nvPr/>
        </p:nvSpPr>
        <p:spPr>
          <a:xfrm>
            <a:off x="1813515" y="3458106"/>
            <a:ext cx="146050" cy="347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734"/>
              </a:lnSpc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</a:rPr>
              <a:t>4</a:t>
            </a:r>
            <a:endParaRPr lang="en-US" sz="2187" dirty="0"/>
          </a:p>
        </p:txBody>
      </p:sp>
      <p:sp>
        <p:nvSpPr>
          <p:cNvPr id="18" name="Text 2">
            <a:extLst>
              <a:ext uri="{FF2B5EF4-FFF2-40B4-BE49-F238E27FC236}">
                <a16:creationId xmlns:a16="http://schemas.microsoft.com/office/drawing/2014/main" id="{B9F1553C-3CDD-C0DF-A067-A8D70209222E}"/>
              </a:ext>
            </a:extLst>
          </p:cNvPr>
          <p:cNvSpPr/>
          <p:nvPr/>
        </p:nvSpPr>
        <p:spPr>
          <a:xfrm>
            <a:off x="1264936" y="400943"/>
            <a:ext cx="4282462" cy="5786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4490"/>
              </a:lnSpc>
            </a:pPr>
            <a:r>
              <a:rPr lang="en-US" sz="3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</a:rPr>
              <a:t>THE CHALLENGES OF STANDARDISING </a:t>
            </a:r>
          </a:p>
          <a:p>
            <a:pPr>
              <a:lnSpc>
                <a:spcPts val="4490"/>
              </a:lnSpc>
            </a:pPr>
            <a:r>
              <a:rPr lang="en-US" sz="3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</a:rPr>
              <a:t>CLOUD COMPUTING IN AFRICA</a:t>
            </a:r>
            <a:endParaRPr lang="en-US" sz="3200" dirty="0"/>
          </a:p>
        </p:txBody>
      </p:sp>
      <p:sp>
        <p:nvSpPr>
          <p:cNvPr id="20" name="Text 10">
            <a:extLst>
              <a:ext uri="{FF2B5EF4-FFF2-40B4-BE49-F238E27FC236}">
                <a16:creationId xmlns:a16="http://schemas.microsoft.com/office/drawing/2014/main" id="{99A13775-3A93-C4CA-CD26-9B8A0FEFF84D}"/>
              </a:ext>
            </a:extLst>
          </p:cNvPr>
          <p:cNvSpPr/>
          <p:nvPr/>
        </p:nvSpPr>
        <p:spPr>
          <a:xfrm>
            <a:off x="2159479" y="5073527"/>
            <a:ext cx="3703340" cy="5923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>
              <a:lnSpc>
                <a:spcPts val="2332"/>
              </a:lnSpc>
            </a:pPr>
            <a:endParaRPr lang="en-US" sz="1458" dirty="0"/>
          </a:p>
        </p:txBody>
      </p:sp>
      <p:pic>
        <p:nvPicPr>
          <p:cNvPr id="1026" name="Picture 2" descr="Cloud computing : comment éliminer les &quot;angles morts&quot; de la cybersécurité ?">
            <a:extLst>
              <a:ext uri="{FF2B5EF4-FFF2-40B4-BE49-F238E27FC236}">
                <a16:creationId xmlns:a16="http://schemas.microsoft.com/office/drawing/2014/main" id="{B1DEF948-1352-5D4F-70B1-0FF582520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828" y="2122885"/>
            <a:ext cx="4345200" cy="2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271734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88671F8C534B4DABE1BB696E8559A6" ma:contentTypeVersion="1" ma:contentTypeDescription="Create a new document." ma:contentTypeScope="" ma:versionID="6f10c412d81e78c159da3549ff5b0f4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37a7266940aab2202ac67b957d0a61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31157B7-732F-4977-B8CD-4991572C5C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5BBEA4-1751-414D-9CB3-CCCBFD7BF967}"/>
</file>

<file path=customXml/itemProps3.xml><?xml version="1.0" encoding="utf-8"?>
<ds:datastoreItem xmlns:ds="http://schemas.openxmlformats.org/officeDocument/2006/customXml" ds:itemID="{47255C84-B218-48F2-91CB-482D54F487F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e76591e4-9b2c-4178-bddb-26a7dc4f81f7"/>
    <ds:schemaRef ds:uri="3018fbcd-1b50-4478-b43b-fa8f07fb8ca7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1408</TotalTime>
  <Words>731</Words>
  <Application>Microsoft Office PowerPoint</Application>
  <PresentationFormat>Grand écran</PresentationFormat>
  <Paragraphs>131</Paragraphs>
  <Slides>13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Century</vt:lpstr>
      <vt:lpstr>Century Gothic</vt:lpstr>
      <vt:lpstr>Corben</vt:lpstr>
      <vt:lpstr>Nobile</vt:lpstr>
      <vt:lpstr>Söhne</vt:lpstr>
      <vt:lpstr>Times New Roman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JE VOUS REMERCIE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 et certification des réseaux et systèmes d’information</dc:title>
  <dc:creator>Paul BILE</dc:creator>
  <cp:lastModifiedBy>Carole LEPREGNON</cp:lastModifiedBy>
  <cp:revision>80</cp:revision>
  <dcterms:created xsi:type="dcterms:W3CDTF">2023-05-15T16:36:42Z</dcterms:created>
  <dcterms:modified xsi:type="dcterms:W3CDTF">2023-09-18T21:49:23Z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0x0101002888671F8C534B4DABE1BB696E8559A6</vt:lpwstr>
  </property>
</Properties>
</file>