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8" r:id="rId5"/>
    <p:sldId id="451" r:id="rId6"/>
    <p:sldId id="298" r:id="rId7"/>
    <p:sldId id="454" r:id="rId8"/>
    <p:sldId id="455" r:id="rId9"/>
    <p:sldId id="334" r:id="rId10"/>
    <p:sldId id="266" r:id="rId11"/>
    <p:sldId id="392" r:id="rId12"/>
    <p:sldId id="394" r:id="rId13"/>
    <p:sldId id="453" r:id="rId14"/>
    <p:sldId id="456" r:id="rId15"/>
    <p:sldId id="274" r:id="rId16"/>
    <p:sldId id="272" r:id="rId17"/>
    <p:sldId id="457" r:id="rId18"/>
    <p:sldId id="458" r:id="rId19"/>
    <p:sldId id="360" r:id="rId20"/>
    <p:sldId id="312" r:id="rId21"/>
    <p:sldId id="459" r:id="rId22"/>
    <p:sldId id="460" r:id="rId23"/>
    <p:sldId id="384" r:id="rId24"/>
    <p:sldId id="382" r:id="rId25"/>
    <p:sldId id="461" r:id="rId26"/>
    <p:sldId id="33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D21CD2-1169-5DCC-963D-F41A8C00503C}" name="Simão Campos-Neto" initials="TSB" userId="Simão Campos-Neto"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78BCA"/>
    <a:srgbClr val="FFC000"/>
    <a:srgbClr val="FCD5B5"/>
    <a:srgbClr val="E0400A"/>
    <a:srgbClr val="FCB441"/>
    <a:srgbClr val="418CF0"/>
    <a:srgbClr val="0564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74" autoAdjust="0"/>
    <p:restoredTop sz="90612" autoAdjust="0"/>
  </p:normalViewPr>
  <p:slideViewPr>
    <p:cSldViewPr snapToGrid="0" snapToObjects="1" showGuides="1">
      <p:cViewPr varScale="1">
        <p:scale>
          <a:sx n="192" d="100"/>
          <a:sy n="192" d="100"/>
        </p:scale>
        <p:origin x="1696" y="18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06F4-C448-829C-387CF7393534}"/>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06F4-C448-829C-387CF7393534}"/>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06F4-C448-829C-387CF7393534}"/>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06F4-C448-829C-387CF7393534}"/>
                </c:ext>
              </c:extLst>
            </c:dLbl>
            <c:dLbl>
              <c:idx val="4"/>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06F4-C448-829C-387CF7393534}"/>
                </c:ext>
              </c:extLst>
            </c:dLbl>
            <c:dLbl>
              <c:idx val="5"/>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06F4-C448-829C-387CF7393534}"/>
                </c:ext>
              </c:extLst>
            </c:dLbl>
            <c:dLbl>
              <c:idx val="6"/>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06F4-C448-829C-387CF7393534}"/>
                </c:ext>
              </c:extLst>
            </c:dLbl>
            <c:dLbl>
              <c:idx val="7"/>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06F4-C448-829C-387CF7393534}"/>
                </c:ext>
              </c:extLst>
            </c:dLbl>
            <c:dLbl>
              <c:idx val="8"/>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06F4-C448-829C-387CF7393534}"/>
                </c:ext>
              </c:extLst>
            </c:dLbl>
            <c:dLbl>
              <c:idx val="9"/>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06F4-C448-829C-387CF7393534}"/>
                </c:ext>
              </c:extLst>
            </c:dLbl>
            <c:dLbl>
              <c:idx val="1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06F4-C448-829C-387CF7393534}"/>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Sheet1!$A$2:$A$12</c:f>
              <c:strCache>
                <c:ptCount val="11"/>
                <c:pt idx="0">
                  <c:v>Try extreme sports like skydiving, bungee jumping, or paragliding</c:v>
                </c:pt>
                <c:pt idx="1">
                  <c:v>Alter my consciousness with the help of VR (instead of drugs and alcohol)</c:v>
                </c:pt>
                <c:pt idx="2">
                  <c:v>Pretend to be someone else/create an alter ego of the opposite sex or different age or nationality</c:v>
                </c:pt>
                <c:pt idx="3">
                  <c:v>Spend a lot of money on collectible clothes otr accessories</c:v>
                </c:pt>
                <c:pt idx="4">
                  <c:v>Try big game hunting</c:v>
                </c:pt>
                <c:pt idx="5">
                  <c:v>Play adult games that engage in extreme violence and/or sex</c:v>
                </c:pt>
                <c:pt idx="6">
                  <c:v>Watch virtual gladiators fight to death</c:v>
                </c:pt>
                <c:pt idx="7">
                  <c:v>Conduct unethical experiments on virtual humans</c:v>
                </c:pt>
                <c:pt idx="8">
                  <c:v>Watch virtual executions</c:v>
                </c:pt>
                <c:pt idx="9">
                  <c:v>Own a virtual harem</c:v>
                </c:pt>
                <c:pt idx="10">
                  <c:v>Engage in hate speech</c:v>
                </c:pt>
              </c:strCache>
            </c:strRef>
          </c:cat>
          <c:val>
            <c:numRef>
              <c:f>Sheet1!$B$2:$B$12</c:f>
              <c:numCache>
                <c:formatCode>General</c:formatCode>
                <c:ptCount val="11"/>
                <c:pt idx="0">
                  <c:v>0.38</c:v>
                </c:pt>
                <c:pt idx="1">
                  <c:v>0.27</c:v>
                </c:pt>
                <c:pt idx="2">
                  <c:v>0.24</c:v>
                </c:pt>
                <c:pt idx="3">
                  <c:v>0.23</c:v>
                </c:pt>
                <c:pt idx="4">
                  <c:v>0.22</c:v>
                </c:pt>
                <c:pt idx="5">
                  <c:v>0.2</c:v>
                </c:pt>
                <c:pt idx="6">
                  <c:v>0.19</c:v>
                </c:pt>
                <c:pt idx="7">
                  <c:v>0.18</c:v>
                </c:pt>
                <c:pt idx="8">
                  <c:v>0.18</c:v>
                </c:pt>
                <c:pt idx="9">
                  <c:v>0.17</c:v>
                </c:pt>
                <c:pt idx="10">
                  <c:v>0.14000000000000001</c:v>
                </c:pt>
              </c:numCache>
            </c:numRef>
          </c:val>
          <c:extLst>
            <c:ext xmlns:c16="http://schemas.microsoft.com/office/drawing/2014/chart" uri="{C3380CC4-5D6E-409C-BE32-E72D297353CC}">
              <c16:uniqueId val="{0000000B-06F4-C448-829C-387CF739353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ax val="0.40399999999999997"/>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D3F3-3A4E-81B8-E5E174F195A1}"/>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3F3-3A4E-81B8-E5E174F195A1}"/>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D3F3-3A4E-81B8-E5E174F195A1}"/>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3F3-3A4E-81B8-E5E174F195A1}"/>
                </c:ext>
              </c:extLst>
            </c:dLbl>
            <c:dLbl>
              <c:idx val="4"/>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D3F3-3A4E-81B8-E5E174F195A1}"/>
                </c:ext>
              </c:extLst>
            </c:dLbl>
            <c:dLbl>
              <c:idx val="5"/>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D3F3-3A4E-81B8-E5E174F195A1}"/>
                </c:ext>
              </c:extLst>
            </c:dLbl>
            <c:dLbl>
              <c:idx val="6"/>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D3F3-3A4E-81B8-E5E174F195A1}"/>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Access to a variety of gaming activities</c:v>
                </c:pt>
                <c:pt idx="1">
                  <c:v>Opportunities to create and sell content</c:v>
                </c:pt>
                <c:pt idx="2">
                  <c:v>Marketplaces to trade virtual goods and services</c:v>
                </c:pt>
                <c:pt idx="3">
                  <c:v>An extended version of social media platforms</c:v>
                </c:pt>
                <c:pt idx="4">
                  <c:v>Areas to socialize/hang out with friends</c:v>
                </c:pt>
                <c:pt idx="5">
                  <c:v>Entertainment and experiences</c:v>
                </c:pt>
                <c:pt idx="6">
                  <c:v>Opportunities to travel</c:v>
                </c:pt>
              </c:strCache>
            </c:strRef>
          </c:cat>
          <c:val>
            <c:numRef>
              <c:f>Sheet1!$B$2:$B$8</c:f>
              <c:numCache>
                <c:formatCode>General</c:formatCode>
                <c:ptCount val="7"/>
                <c:pt idx="0">
                  <c:v>0.37</c:v>
                </c:pt>
                <c:pt idx="1">
                  <c:v>0.35</c:v>
                </c:pt>
                <c:pt idx="2">
                  <c:v>0.33</c:v>
                </c:pt>
                <c:pt idx="3">
                  <c:v>0.3</c:v>
                </c:pt>
                <c:pt idx="4">
                  <c:v>0.28000000000000003</c:v>
                </c:pt>
                <c:pt idx="5">
                  <c:v>0.28000000000000003</c:v>
                </c:pt>
                <c:pt idx="6">
                  <c:v>0.26</c:v>
                </c:pt>
              </c:numCache>
            </c:numRef>
          </c:val>
          <c:extLst>
            <c:ext xmlns:c16="http://schemas.microsoft.com/office/drawing/2014/chart" uri="{C3380CC4-5D6E-409C-BE32-E72D297353CC}">
              <c16:uniqueId val="{00000007-D3F3-3A4E-81B8-E5E174F195A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A163-A94D-9B6A-3C83AFF4E9C3}"/>
                </c:ext>
              </c:extLst>
            </c:dLbl>
            <c:dLbl>
              <c:idx val="1"/>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A163-A94D-9B6A-3C83AFF4E9C3}"/>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2021</c:v>
                </c:pt>
                <c:pt idx="1">
                  <c:v>2028*</c:v>
                </c:pt>
              </c:strCache>
            </c:strRef>
          </c:cat>
          <c:val>
            <c:numRef>
              <c:f>Sheet1!$B$2:$B$3</c:f>
              <c:numCache>
                <c:formatCode>General</c:formatCode>
                <c:ptCount val="2"/>
                <c:pt idx="0">
                  <c:v>27.96</c:v>
                </c:pt>
                <c:pt idx="1">
                  <c:v>252.16</c:v>
                </c:pt>
              </c:numCache>
            </c:numRef>
          </c:val>
          <c:extLst>
            <c:ext xmlns:c16="http://schemas.microsoft.com/office/drawing/2014/chart" uri="{C3380CC4-5D6E-409C-BE32-E72D297353CC}">
              <c16:uniqueId val="{00000002-A163-A94D-9B6A-3C83AFF4E9C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Market size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277-504F-BE1F-5C6E7258731E}"/>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277-504F-BE1F-5C6E7258731E}"/>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277-504F-BE1F-5C6E7258731E}"/>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277-504F-BE1F-5C6E7258731E}"/>
                </c:ext>
              </c:extLst>
            </c:dLbl>
            <c:dLbl>
              <c:idx val="4"/>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277-504F-BE1F-5C6E7258731E}"/>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Sheet1!$A$2:$A$6</c:f>
              <c:strCache>
                <c:ptCount val="5"/>
                <c:pt idx="0">
                  <c:v>Combination of multiple elements of technology incl. VR/AR and video where users live in a virtual world</c:v>
                </c:pt>
                <c:pt idx="1">
                  <c:v>Persistent, shared, 3D virtual spaces in a virtual universe</c:v>
                </c:pt>
                <c:pt idx="2">
                  <c:v>Blending of physical and virtual worlds</c:v>
                </c:pt>
                <c:pt idx="3">
                  <c:v>An infinitely scaling virtual space with its own economy and identity system</c:v>
                </c:pt>
                <c:pt idx="4">
                  <c:v>The next version of a global internet</c:v>
                </c:pt>
              </c:strCache>
            </c:strRef>
          </c:cat>
          <c:val>
            <c:numRef>
              <c:f>Sheet1!$B$2:$B$6</c:f>
              <c:numCache>
                <c:formatCode>General</c:formatCode>
                <c:ptCount val="5"/>
                <c:pt idx="0">
                  <c:v>0.54</c:v>
                </c:pt>
                <c:pt idx="1">
                  <c:v>0.42</c:v>
                </c:pt>
                <c:pt idx="2">
                  <c:v>0.38</c:v>
                </c:pt>
                <c:pt idx="3">
                  <c:v>0.32</c:v>
                </c:pt>
                <c:pt idx="4">
                  <c:v>0.32</c:v>
                </c:pt>
              </c:numCache>
            </c:numRef>
          </c:val>
          <c:extLst>
            <c:ext xmlns:c16="http://schemas.microsoft.com/office/drawing/2014/chart" uri="{C3380CC4-5D6E-409C-BE32-E72D297353CC}">
              <c16:uniqueId val="{00000005-5277-504F-BE1F-5C6E7258731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67C-FE41-A9B1-4A5E5B761F45}"/>
                </c:ext>
              </c:extLst>
            </c:dLbl>
            <c:dLbl>
              <c:idx val="1"/>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67C-FE41-A9B1-4A5E5B761F45}"/>
                </c:ext>
              </c:extLst>
            </c:dLbl>
            <c:dLbl>
              <c:idx val="2"/>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67C-FE41-A9B1-4A5E5B761F45}"/>
                </c:ext>
              </c:extLst>
            </c:dLbl>
            <c:dLbl>
              <c:idx val="3"/>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467C-FE41-A9B1-4A5E5B761F45}"/>
                </c:ext>
              </c:extLst>
            </c:dLbl>
            <c:dLbl>
              <c:idx val="4"/>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467C-FE41-A9B1-4A5E5B761F45}"/>
                </c:ext>
              </c:extLst>
            </c:dLbl>
            <c:dLbl>
              <c:idx val="5"/>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467C-FE41-A9B1-4A5E5B761F45}"/>
                </c:ext>
              </c:extLst>
            </c:dLbl>
            <c:dLbl>
              <c:idx val="6"/>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467C-FE41-A9B1-4A5E5B761F45}"/>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It's a virtual world</c:v>
                </c:pt>
                <c:pt idx="1">
                  <c:v>It's Facebook's new name</c:v>
                </c:pt>
                <c:pt idx="2">
                  <c:v>It's linked to web 3.0</c:v>
                </c:pt>
                <c:pt idx="3">
                  <c:v>It's a crypto</c:v>
                </c:pt>
                <c:pt idx="4">
                  <c:v>It's a new Google</c:v>
                </c:pt>
                <c:pt idx="5">
                  <c:v>All of the above</c:v>
                </c:pt>
                <c:pt idx="6">
                  <c:v>I don't know</c:v>
                </c:pt>
              </c:strCache>
            </c:strRef>
          </c:cat>
          <c:val>
            <c:numRef>
              <c:f>Sheet1!$B$2:$B$8</c:f>
              <c:numCache>
                <c:formatCode>General</c:formatCode>
                <c:ptCount val="7"/>
                <c:pt idx="0">
                  <c:v>0.37569999999999998</c:v>
                </c:pt>
                <c:pt idx="1">
                  <c:v>0.20630000000000001</c:v>
                </c:pt>
                <c:pt idx="2">
                  <c:v>0.1429</c:v>
                </c:pt>
                <c:pt idx="3">
                  <c:v>0.1429</c:v>
                </c:pt>
                <c:pt idx="4">
                  <c:v>6.3500000000000001E-2</c:v>
                </c:pt>
                <c:pt idx="5">
                  <c:v>6.3500000000000001E-2</c:v>
                </c:pt>
                <c:pt idx="6">
                  <c:v>5.3E-3</c:v>
                </c:pt>
              </c:numCache>
            </c:numRef>
          </c:val>
          <c:extLst>
            <c:ext xmlns:c16="http://schemas.microsoft.com/office/drawing/2014/chart" uri="{C3380CC4-5D6E-409C-BE32-E72D297353CC}">
              <c16:uniqueId val="{00000007-467C-FE41-A9B1-4A5E5B761F45}"/>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7588-BA43-B2C6-68FB93C18F30}"/>
                </c:ext>
              </c:extLst>
            </c:dLbl>
            <c:dLbl>
              <c:idx val="1"/>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588-BA43-B2C6-68FB93C18F30}"/>
                </c:ext>
              </c:extLst>
            </c:dLbl>
            <c:dLbl>
              <c:idx val="2"/>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7588-BA43-B2C6-68FB93C18F30}"/>
                </c:ext>
              </c:extLst>
            </c:dLbl>
            <c:dLbl>
              <c:idx val="3"/>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7588-BA43-B2C6-68FB93C18F30}"/>
                </c:ext>
              </c:extLst>
            </c:dLbl>
            <c:dLbl>
              <c:idx val="4"/>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7588-BA43-B2C6-68FB93C18F30}"/>
                </c:ext>
              </c:extLst>
            </c:dLbl>
            <c:dLbl>
              <c:idx val="5"/>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7588-BA43-B2C6-68FB93C18F30}"/>
                </c:ext>
              </c:extLst>
            </c:dLbl>
            <c:dLbl>
              <c:idx val="6"/>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7588-BA43-B2C6-68FB93C18F30}"/>
                </c:ext>
              </c:extLst>
            </c:dLbl>
            <c:dLbl>
              <c:idx val="7"/>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7588-BA43-B2C6-68FB93C18F30}"/>
                </c:ext>
              </c:extLst>
            </c:dLbl>
            <c:dLbl>
              <c:idx val="8"/>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7588-BA43-B2C6-68FB93C18F30}"/>
                </c:ext>
              </c:extLst>
            </c:dLbl>
            <c:dLbl>
              <c:idx val="9"/>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7588-BA43-B2C6-68FB93C18F30}"/>
                </c:ext>
              </c:extLst>
            </c:dLbl>
            <c:dLbl>
              <c:idx val="10"/>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7588-BA43-B2C6-68FB93C18F30}"/>
                </c:ext>
              </c:extLst>
            </c:dLbl>
            <c:dLbl>
              <c:idx val="11"/>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7588-BA43-B2C6-68FB93C18F30}"/>
                </c:ext>
              </c:extLst>
            </c:dLbl>
            <c:dLbl>
              <c:idx val="12"/>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7588-BA43-B2C6-68FB93C18F30}"/>
                </c:ext>
              </c:extLst>
            </c:dLbl>
            <c:dLbl>
              <c:idx val="13"/>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7588-BA43-B2C6-68FB93C18F30}"/>
                </c:ext>
              </c:extLst>
            </c:dLbl>
            <c:dLbl>
              <c:idx val="14"/>
              <c:numFmt formatCode="#,##0%" sourceLinked="0"/>
              <c:spPr/>
              <c:txPr>
                <a:bodyPr/>
                <a:lstStyle/>
                <a:p>
                  <a:pPr>
                    <a:defRPr sz="9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7588-BA43-B2C6-68FB93C18F30}"/>
                </c:ext>
              </c:extLst>
            </c:dLbl>
            <c:spPr>
              <a:noFill/>
              <a:ln>
                <a:noFill/>
              </a:ln>
              <a:effectLst/>
            </c:spPr>
            <c:txPr>
              <a:bodyPr/>
              <a:lstStyle/>
              <a:p>
                <a:pPr>
                  <a:defRPr sz="9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Computer and IT</c:v>
                </c:pt>
                <c:pt idx="1">
                  <c:v>Education</c:v>
                </c:pt>
                <c:pt idx="2">
                  <c:v>Finance</c:v>
                </c:pt>
                <c:pt idx="3">
                  <c:v>Marketing &amp; advertising</c:v>
                </c:pt>
                <c:pt idx="4">
                  <c:v>Medical &amp; health</c:v>
                </c:pt>
                <c:pt idx="5">
                  <c:v>Technology and innovation</c:v>
                </c:pt>
                <c:pt idx="6">
                  <c:v>Travel &amp; hospitality</c:v>
                </c:pt>
                <c:pt idx="7">
                  <c:v>Construction</c:v>
                </c:pt>
                <c:pt idx="8">
                  <c:v>Transport</c:v>
                </c:pt>
                <c:pt idx="9">
                  <c:v>Customer service</c:v>
                </c:pt>
                <c:pt idx="10">
                  <c:v>Manufacturing</c:v>
                </c:pt>
                <c:pt idx="11">
                  <c:v>Food &amp; hospitality</c:v>
                </c:pt>
                <c:pt idx="12">
                  <c:v>Services</c:v>
                </c:pt>
                <c:pt idx="13">
                  <c:v>Creative arts &amp; design</c:v>
                </c:pt>
                <c:pt idx="14">
                  <c:v>Retail</c:v>
                </c:pt>
              </c:strCache>
            </c:strRef>
          </c:cat>
          <c:val>
            <c:numRef>
              <c:f>Sheet1!$B$2:$B$16</c:f>
              <c:numCache>
                <c:formatCode>General</c:formatCode>
                <c:ptCount val="15"/>
                <c:pt idx="0">
                  <c:v>0.17</c:v>
                </c:pt>
                <c:pt idx="1">
                  <c:v>0.12</c:v>
                </c:pt>
                <c:pt idx="2">
                  <c:v>0.11</c:v>
                </c:pt>
                <c:pt idx="3">
                  <c:v>0.1</c:v>
                </c:pt>
                <c:pt idx="4">
                  <c:v>0.09</c:v>
                </c:pt>
                <c:pt idx="5">
                  <c:v>7.0000000000000007E-2</c:v>
                </c:pt>
                <c:pt idx="6">
                  <c:v>0.06</c:v>
                </c:pt>
                <c:pt idx="7">
                  <c:v>0.05</c:v>
                </c:pt>
                <c:pt idx="8">
                  <c:v>0.05</c:v>
                </c:pt>
                <c:pt idx="9">
                  <c:v>0.04</c:v>
                </c:pt>
                <c:pt idx="10">
                  <c:v>0.03</c:v>
                </c:pt>
                <c:pt idx="11">
                  <c:v>0.03</c:v>
                </c:pt>
                <c:pt idx="12">
                  <c:v>0.03</c:v>
                </c:pt>
                <c:pt idx="13">
                  <c:v>0.02</c:v>
                </c:pt>
                <c:pt idx="14">
                  <c:v>0.02</c:v>
                </c:pt>
              </c:numCache>
            </c:numRef>
          </c:val>
          <c:extLst>
            <c:ext xmlns:c16="http://schemas.microsoft.com/office/drawing/2014/chart" uri="{C3380CC4-5D6E-409C-BE32-E72D297353CC}">
              <c16:uniqueId val="{0000000F-7588-BA43-B2C6-68FB93C18F30}"/>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BF3C-F948-A40E-F8C8E0097B8A}"/>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BF3C-F948-A40E-F8C8E0097B8A}"/>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BF3C-F948-A40E-F8C8E0097B8A}"/>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BF3C-F948-A40E-F8C8E0097B8A}"/>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Crypto</c:v>
                </c:pt>
                <c:pt idx="1">
                  <c:v>NFTs</c:v>
                </c:pt>
                <c:pt idx="2">
                  <c:v>AR</c:v>
                </c:pt>
                <c:pt idx="3">
                  <c:v>VR</c:v>
                </c:pt>
              </c:strCache>
            </c:strRef>
          </c:cat>
          <c:val>
            <c:numRef>
              <c:f>Sheet1!$B$2:$B$5</c:f>
              <c:numCache>
                <c:formatCode>General</c:formatCode>
                <c:ptCount val="4"/>
                <c:pt idx="0">
                  <c:v>144</c:v>
                </c:pt>
                <c:pt idx="1">
                  <c:v>118</c:v>
                </c:pt>
                <c:pt idx="2">
                  <c:v>73</c:v>
                </c:pt>
                <c:pt idx="3">
                  <c:v>55</c:v>
                </c:pt>
              </c:numCache>
            </c:numRef>
          </c:val>
          <c:extLst>
            <c:ext xmlns:c16="http://schemas.microsoft.com/office/drawing/2014/chart" uri="{C3380CC4-5D6E-409C-BE32-E72D297353CC}">
              <c16:uniqueId val="{00000004-BF3C-F948-A40E-F8C8E0097B8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apps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C24-0042-B3C9-189514F20A8E}"/>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C24-0042-B3C9-189514F20A8E}"/>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C24-0042-B3C9-189514F20A8E}"/>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C24-0042-B3C9-189514F20A8E}"/>
                </c:ext>
              </c:extLst>
            </c:dLbl>
            <c:dLbl>
              <c:idx val="4"/>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C24-0042-B3C9-189514F20A8E}"/>
                </c:ext>
              </c:extLst>
            </c:dLbl>
            <c:dLbl>
              <c:idx val="5"/>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C24-0042-B3C9-189514F20A8E}"/>
                </c:ext>
              </c:extLst>
            </c:dLbl>
            <c:dLbl>
              <c:idx val="6"/>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C24-0042-B3C9-189514F20A8E}"/>
                </c:ext>
              </c:extLst>
            </c:dLbl>
            <c:dLbl>
              <c:idx val="7"/>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C24-0042-B3C9-189514F20A8E}"/>
                </c:ext>
              </c:extLst>
            </c:dLbl>
            <c:dLbl>
              <c:idx val="8"/>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C24-0042-B3C9-189514F20A8E}"/>
                </c:ext>
              </c:extLst>
            </c:dLbl>
            <c:dLbl>
              <c:idx val="9"/>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C24-0042-B3C9-189514F20A8E}"/>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Games</c:v>
                </c:pt>
                <c:pt idx="1">
                  <c:v>Finance</c:v>
                </c:pt>
                <c:pt idx="2">
                  <c:v>Social</c:v>
                </c:pt>
                <c:pt idx="3">
                  <c:v>Entertainment</c:v>
                </c:pt>
                <c:pt idx="4">
                  <c:v>Books</c:v>
                </c:pt>
                <c:pt idx="5">
                  <c:v>Lifestyle</c:v>
                </c:pt>
                <c:pt idx="6">
                  <c:v>Tools</c:v>
                </c:pt>
                <c:pt idx="7">
                  <c:v>Business</c:v>
                </c:pt>
                <c:pt idx="8">
                  <c:v>Art and Design</c:v>
                </c:pt>
                <c:pt idx="9">
                  <c:v>Education</c:v>
                </c:pt>
              </c:strCache>
            </c:strRef>
          </c:cat>
          <c:val>
            <c:numRef>
              <c:f>Sheet1!$B$2:$B$11</c:f>
              <c:numCache>
                <c:formatCode>General</c:formatCode>
                <c:ptCount val="10"/>
                <c:pt idx="0">
                  <c:v>107</c:v>
                </c:pt>
                <c:pt idx="1">
                  <c:v>101</c:v>
                </c:pt>
                <c:pt idx="2">
                  <c:v>70</c:v>
                </c:pt>
                <c:pt idx="3">
                  <c:v>57</c:v>
                </c:pt>
                <c:pt idx="4">
                  <c:v>37</c:v>
                </c:pt>
                <c:pt idx="5">
                  <c:v>33</c:v>
                </c:pt>
                <c:pt idx="6">
                  <c:v>26</c:v>
                </c:pt>
                <c:pt idx="7">
                  <c:v>25</c:v>
                </c:pt>
                <c:pt idx="8">
                  <c:v>13</c:v>
                </c:pt>
                <c:pt idx="9">
                  <c:v>11</c:v>
                </c:pt>
              </c:numCache>
            </c:numRef>
          </c:val>
          <c:extLst>
            <c:ext xmlns:c16="http://schemas.microsoft.com/office/drawing/2014/chart" uri="{C3380CC4-5D6E-409C-BE32-E72D297353CC}">
              <c16:uniqueId val="{0000000A-3C24-0042-B3C9-189514F20A8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FFBA-CF46-8D1D-F18C113E2A2D}"/>
                </c:ext>
              </c:extLst>
            </c:dLbl>
            <c:dLbl>
              <c:idx val="1"/>
              <c:numFmt formatCode="#,##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FFBA-CF46-8D1D-F18C113E2A2D}"/>
                </c:ext>
              </c:extLst>
            </c:dLbl>
            <c:dLbl>
              <c:idx val="2"/>
              <c:numFmt formatCode="#,##0.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FFBA-CF46-8D1D-F18C113E2A2D}"/>
                </c:ext>
              </c:extLst>
            </c:dLbl>
            <c:dLbl>
              <c:idx val="3"/>
              <c:numFmt formatCode="#,##0.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FFBA-CF46-8D1D-F18C113E2A2D}"/>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Web 3.0 Metaverse</c:v>
                </c:pt>
                <c:pt idx="1">
                  <c:v>Facebook (Meta)</c:v>
                </c:pt>
                <c:pt idx="2">
                  <c:v>Gaming and eSports</c:v>
                </c:pt>
                <c:pt idx="3">
                  <c:v>Web 2.0 Metaverse</c:v>
                </c:pt>
              </c:strCache>
            </c:strRef>
          </c:cat>
          <c:val>
            <c:numRef>
              <c:f>Sheet1!$B$2:$B$5</c:f>
              <c:numCache>
                <c:formatCode>General</c:formatCode>
                <c:ptCount val="4"/>
                <c:pt idx="0">
                  <c:v>0.03</c:v>
                </c:pt>
                <c:pt idx="1">
                  <c:v>0.9</c:v>
                </c:pt>
                <c:pt idx="2">
                  <c:v>1.98</c:v>
                </c:pt>
                <c:pt idx="3">
                  <c:v>14.8</c:v>
                </c:pt>
              </c:numCache>
            </c:numRef>
          </c:val>
          <c:extLst>
            <c:ext xmlns:c16="http://schemas.microsoft.com/office/drawing/2014/chart" uri="{C3380CC4-5D6E-409C-BE32-E72D297353CC}">
              <c16:uniqueId val="{00000004-FFBA-CF46-8D1D-F18C113E2A2D}"/>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Market capitalization in trillion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3EB-B540-84AF-88CF9A0F4966}"/>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3EB-B540-84AF-88CF9A0F4966}"/>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3EB-B540-84AF-88CF9A0F4966}"/>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43EB-B540-84AF-88CF9A0F4966}"/>
                </c:ext>
              </c:extLst>
            </c:dLbl>
            <c:dLbl>
              <c:idx val="4"/>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43EB-B540-84AF-88CF9A0F4966}"/>
                </c:ext>
              </c:extLst>
            </c:dLbl>
            <c:dLbl>
              <c:idx val="5"/>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43EB-B540-84AF-88CF9A0F4966}"/>
                </c:ext>
              </c:extLst>
            </c:dLbl>
            <c:dLbl>
              <c:idx val="6"/>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43EB-B540-84AF-88CF9A0F4966}"/>
                </c:ext>
              </c:extLst>
            </c:dLbl>
            <c:dLbl>
              <c:idx val="7"/>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43EB-B540-84AF-88CF9A0F4966}"/>
                </c:ext>
              </c:extLst>
            </c:dLbl>
            <c:dLbl>
              <c:idx val="8"/>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43EB-B540-84AF-88CF9A0F4966}"/>
                </c:ext>
              </c:extLst>
            </c:dLbl>
            <c:dLbl>
              <c:idx val="9"/>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43EB-B540-84AF-88CF9A0F4966}"/>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Cryptocurrencies</c:v>
                </c:pt>
                <c:pt idx="1">
                  <c:v>NFTs</c:v>
                </c:pt>
                <c:pt idx="2">
                  <c:v>Work environment &amp; remote work</c:v>
                </c:pt>
                <c:pt idx="3">
                  <c:v>Branding and positioning</c:v>
                </c:pt>
                <c:pt idx="4">
                  <c:v>Buying of products</c:v>
                </c:pt>
                <c:pt idx="5">
                  <c:v>Gaming</c:v>
                </c:pt>
                <c:pt idx="6">
                  <c:v>Creation of a product</c:v>
                </c:pt>
                <c:pt idx="7">
                  <c:v>Real estate</c:v>
                </c:pt>
                <c:pt idx="8">
                  <c:v>Entertainment</c:v>
                </c:pt>
                <c:pt idx="9">
                  <c:v>Creation of our own virtual world</c:v>
                </c:pt>
              </c:strCache>
            </c:strRef>
          </c:cat>
          <c:val>
            <c:numRef>
              <c:f>Sheet1!$B$2:$B$11</c:f>
              <c:numCache>
                <c:formatCode>General</c:formatCode>
                <c:ptCount val="10"/>
                <c:pt idx="0">
                  <c:v>0.53</c:v>
                </c:pt>
                <c:pt idx="1">
                  <c:v>0.44</c:v>
                </c:pt>
                <c:pt idx="2">
                  <c:v>0.4</c:v>
                </c:pt>
                <c:pt idx="3">
                  <c:v>0.3</c:v>
                </c:pt>
                <c:pt idx="4">
                  <c:v>0.27</c:v>
                </c:pt>
                <c:pt idx="5">
                  <c:v>0.24</c:v>
                </c:pt>
                <c:pt idx="6">
                  <c:v>0.24</c:v>
                </c:pt>
                <c:pt idx="7">
                  <c:v>0.18</c:v>
                </c:pt>
                <c:pt idx="8">
                  <c:v>0.15</c:v>
                </c:pt>
                <c:pt idx="9">
                  <c:v>0.15</c:v>
                </c:pt>
              </c:numCache>
            </c:numRef>
          </c:val>
          <c:extLst>
            <c:ext xmlns:c16="http://schemas.microsoft.com/office/drawing/2014/chart" uri="{C3380CC4-5D6E-409C-BE32-E72D297353CC}">
              <c16:uniqueId val="{0000000A-43EB-B540-84AF-88CF9A0F4966}"/>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3D3-4E49-BA71-2E6AD633C58E}"/>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3D3-4E49-BA71-2E6AD633C58E}"/>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3D3-4E49-BA71-2E6AD633C58E}"/>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83D3-4E49-BA71-2E6AD633C58E}"/>
                </c:ext>
              </c:extLst>
            </c:dLbl>
            <c:dLbl>
              <c:idx val="4"/>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83D3-4E49-BA71-2E6AD633C58E}"/>
                </c:ext>
              </c:extLst>
            </c:dLbl>
            <c:dLbl>
              <c:idx val="5"/>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83D3-4E49-BA71-2E6AD633C58E}"/>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Sheet1!$A$2:$A$7</c:f>
              <c:strCache>
                <c:ptCount val="6"/>
                <c:pt idx="0">
                  <c:v>It's part of our priority investments</c:v>
                </c:pt>
                <c:pt idx="1">
                  <c:v>It's less than 10% of our marketing/innovation budget</c:v>
                </c:pt>
                <c:pt idx="2">
                  <c:v>It's between 10% &amp; 20% of our budget</c:v>
                </c:pt>
                <c:pt idx="3">
                  <c:v>It's between 20% &amp; 50% of our budget</c:v>
                </c:pt>
                <c:pt idx="4">
                  <c:v>It's more than 50% of our budget</c:v>
                </c:pt>
                <c:pt idx="5">
                  <c:v>Other</c:v>
                </c:pt>
              </c:strCache>
            </c:strRef>
          </c:cat>
          <c:val>
            <c:numRef>
              <c:f>Sheet1!$B$2:$B$7</c:f>
              <c:numCache>
                <c:formatCode>General</c:formatCode>
                <c:ptCount val="6"/>
                <c:pt idx="0">
                  <c:v>0.17</c:v>
                </c:pt>
                <c:pt idx="1">
                  <c:v>0.26</c:v>
                </c:pt>
                <c:pt idx="2">
                  <c:v>0.33</c:v>
                </c:pt>
                <c:pt idx="3">
                  <c:v>0.17</c:v>
                </c:pt>
                <c:pt idx="4">
                  <c:v>0.06</c:v>
                </c:pt>
                <c:pt idx="5">
                  <c:v>0.01</c:v>
                </c:pt>
              </c:numCache>
            </c:numRef>
          </c:val>
          <c:extLst>
            <c:ext xmlns:c16="http://schemas.microsoft.com/office/drawing/2014/chart" uri="{C3380CC4-5D6E-409C-BE32-E72D297353CC}">
              <c16:uniqueId val="{00000006-83D3-4E49-BA71-2E6AD633C58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B9CB-D64A-BFC3-CB71F70F1504}"/>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B9CB-D64A-BFC3-CB71F70F1504}"/>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B9CB-D64A-BFC3-CB71F70F1504}"/>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B9CB-D64A-BFC3-CB71F70F1504}"/>
                </c:ext>
              </c:extLst>
            </c:dLbl>
            <c:dLbl>
              <c:idx val="4"/>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B9CB-D64A-BFC3-CB71F70F1504}"/>
                </c:ext>
              </c:extLst>
            </c:dLbl>
            <c:dLbl>
              <c:idx val="5"/>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B9CB-D64A-BFC3-CB71F70F1504}"/>
                </c:ext>
              </c:extLst>
            </c:dLbl>
            <c:dLbl>
              <c:idx val="6"/>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B9CB-D64A-BFC3-CB71F70F1504}"/>
                </c:ext>
              </c:extLst>
            </c:dLbl>
            <c:dLbl>
              <c:idx val="7"/>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B9CB-D64A-BFC3-CB71F70F1504}"/>
                </c:ext>
              </c:extLst>
            </c:dLbl>
            <c:dLbl>
              <c:idx val="8"/>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B9CB-D64A-BFC3-CB71F70F1504}"/>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Sheet1!$A$2:$A$10</c:f>
              <c:strCache>
                <c:ptCount val="9"/>
                <c:pt idx="0">
                  <c:v>Overcoming obstacles e.g. disabilities that prevent us from doing something in real life</c:v>
                </c:pt>
                <c:pt idx="1">
                  <c:v>Enhancing creativity and imagination</c:v>
                </c:pt>
                <c:pt idx="2">
                  <c:v>Traveling the world without moving</c:v>
                </c:pt>
                <c:pt idx="3">
                  <c:v>Increasing technological literacy and skills</c:v>
                </c:pt>
                <c:pt idx="4">
                  <c:v>Connecting with new people without feeling awkward</c:v>
                </c:pt>
                <c:pt idx="5">
                  <c:v>Creating completely new job opportunities</c:v>
                </c:pt>
                <c:pt idx="6">
                  <c:v>Meeting your loved ones whenever you want</c:v>
                </c:pt>
                <c:pt idx="7">
                  <c:v>More possibilities in education</c:v>
                </c:pt>
                <c:pt idx="8">
                  <c:v>Giving opportunities for self expression</c:v>
                </c:pt>
              </c:strCache>
            </c:strRef>
          </c:cat>
          <c:val>
            <c:numRef>
              <c:f>Sheet1!$B$2:$B$10</c:f>
              <c:numCache>
                <c:formatCode>General</c:formatCode>
                <c:ptCount val="9"/>
                <c:pt idx="0">
                  <c:v>0.39</c:v>
                </c:pt>
                <c:pt idx="1">
                  <c:v>0.37</c:v>
                </c:pt>
                <c:pt idx="2">
                  <c:v>0.37</c:v>
                </c:pt>
                <c:pt idx="3">
                  <c:v>0.34</c:v>
                </c:pt>
                <c:pt idx="4">
                  <c:v>0.34</c:v>
                </c:pt>
                <c:pt idx="5">
                  <c:v>0.3</c:v>
                </c:pt>
                <c:pt idx="6">
                  <c:v>0.3</c:v>
                </c:pt>
                <c:pt idx="7">
                  <c:v>0.28999999999999998</c:v>
                </c:pt>
                <c:pt idx="8">
                  <c:v>0.27</c:v>
                </c:pt>
              </c:numCache>
            </c:numRef>
          </c:val>
          <c:extLst>
            <c:ext xmlns:c16="http://schemas.microsoft.com/office/drawing/2014/chart" uri="{C3380CC4-5D6E-409C-BE32-E72D297353CC}">
              <c16:uniqueId val="{00000009-B9CB-D64A-BFC3-CB71F70F150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ax val="0.40200000000000002"/>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7FD2-CE4C-9DE2-1866B097818D}"/>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FD2-CE4C-9DE2-1866B097818D}"/>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7FD2-CE4C-9DE2-1866B097818D}"/>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7FD2-CE4C-9DE2-1866B097818D}"/>
                </c:ext>
              </c:extLst>
            </c:dLbl>
            <c:dLbl>
              <c:idx val="4"/>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7FD2-CE4C-9DE2-1866B097818D}"/>
                </c:ext>
              </c:extLst>
            </c:dLbl>
            <c:dLbl>
              <c:idx val="5"/>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7FD2-CE4C-9DE2-1866B097818D}"/>
                </c:ext>
              </c:extLst>
            </c:dLbl>
            <c:dLbl>
              <c:idx val="6"/>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7FD2-CE4C-9DE2-1866B097818D}"/>
                </c:ext>
              </c:extLst>
            </c:dLbl>
            <c:dLbl>
              <c:idx val="7"/>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7FD2-CE4C-9DE2-1866B097818D}"/>
                </c:ext>
              </c:extLst>
            </c:dLbl>
            <c:dLbl>
              <c:idx val="8"/>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7FD2-CE4C-9DE2-1866B097818D}"/>
                </c:ext>
              </c:extLst>
            </c:dLbl>
            <c:dLbl>
              <c:idx val="9"/>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7FD2-CE4C-9DE2-1866B097818D}"/>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Other consumer spend</c:v>
                </c:pt>
                <c:pt idx="1">
                  <c:v>Real estate</c:v>
                </c:pt>
                <c:pt idx="2">
                  <c:v>Motor vehicles and parts</c:v>
                </c:pt>
                <c:pt idx="3">
                  <c:v>Home and home related</c:v>
                </c:pt>
                <c:pt idx="4">
                  <c:v>Apparel</c:v>
                </c:pt>
                <c:pt idx="5">
                  <c:v>Education</c:v>
                </c:pt>
                <c:pt idx="6">
                  <c:v>Cosmetics</c:v>
                </c:pt>
                <c:pt idx="7">
                  <c:v>Video games and in-app purchases</c:v>
                </c:pt>
                <c:pt idx="8">
                  <c:v>Video/streaming</c:v>
                </c:pt>
                <c:pt idx="9">
                  <c:v>Music</c:v>
                </c:pt>
              </c:strCache>
            </c:strRef>
          </c:cat>
          <c:val>
            <c:numRef>
              <c:f>Sheet1!$B$2:$B$11</c:f>
              <c:numCache>
                <c:formatCode>General</c:formatCode>
                <c:ptCount val="10"/>
                <c:pt idx="0">
                  <c:v>3146</c:v>
                </c:pt>
                <c:pt idx="1">
                  <c:v>2516</c:v>
                </c:pt>
                <c:pt idx="2">
                  <c:v>702</c:v>
                </c:pt>
                <c:pt idx="3">
                  <c:v>697</c:v>
                </c:pt>
                <c:pt idx="4">
                  <c:v>594</c:v>
                </c:pt>
                <c:pt idx="5">
                  <c:v>252</c:v>
                </c:pt>
                <c:pt idx="6">
                  <c:v>166</c:v>
                </c:pt>
                <c:pt idx="7">
                  <c:v>79</c:v>
                </c:pt>
                <c:pt idx="8">
                  <c:v>79</c:v>
                </c:pt>
                <c:pt idx="9">
                  <c:v>24</c:v>
                </c:pt>
              </c:numCache>
            </c:numRef>
          </c:val>
          <c:extLst>
            <c:ext xmlns:c16="http://schemas.microsoft.com/office/drawing/2014/chart" uri="{C3380CC4-5D6E-409C-BE32-E72D297353CC}">
              <c16:uniqueId val="{0000000A-7FD2-CE4C-9DE2-1866B097818D}"/>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85A-3C42-BADE-C2726BE97923}"/>
                </c:ext>
              </c:extLst>
            </c:dLbl>
            <c:dLbl>
              <c:idx val="1"/>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85A-3C42-BADE-C2726BE97923}"/>
                </c:ext>
              </c:extLst>
            </c:dLbl>
            <c:dLbl>
              <c:idx val="2"/>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85A-3C42-BADE-C2726BE97923}"/>
                </c:ext>
              </c:extLst>
            </c:dLbl>
            <c:dLbl>
              <c:idx val="3"/>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85A-3C42-BADE-C2726BE97923}"/>
                </c:ext>
              </c:extLst>
            </c:dLbl>
            <c:dLbl>
              <c:idx val="4"/>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85A-3C42-BADE-C2726BE97923}"/>
                </c:ext>
              </c:extLst>
            </c:dLbl>
            <c:dLbl>
              <c:idx val="5"/>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85A-3C42-BADE-C2726BE97923}"/>
                </c:ext>
              </c:extLst>
            </c:dLbl>
            <c:dLbl>
              <c:idx val="6"/>
              <c:numFmt formatCode="#,##0%" sourceLinked="0"/>
              <c:spPr/>
              <c:txPr>
                <a:bodyPr/>
                <a:lstStyle/>
                <a:p>
                  <a:pPr>
                    <a:defRPr sz="1100" b="0" smtId="4294967295">
                      <a:solidFill>
                        <a:srgbClr val="0F2741"/>
                      </a:solidFill>
                      <a:latin typeface="Open Sans"/>
                    </a:defRPr>
                  </a:pPr>
                  <a:endParaRPr lang="en-CN"/>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85A-3C42-BADE-C2726BE97923}"/>
                </c:ext>
              </c:extLst>
            </c:dLbl>
            <c:spPr>
              <a:noFill/>
              <a:ln>
                <a:noFill/>
              </a:ln>
              <a:effectLst/>
            </c:spPr>
            <c:txPr>
              <a:bodyPr/>
              <a:lstStyle/>
              <a:p>
                <a:pPr>
                  <a:defRPr sz="1100" b="0" smtId="4294967295">
                    <a:solidFill>
                      <a:srgbClr val="0F2741"/>
                    </a:solidFill>
                    <a:latin typeface="Open Sans"/>
                  </a:defRPr>
                </a:pPr>
                <a:endParaRPr lang="en-CN"/>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Privacy and ethics</c:v>
                </c:pt>
                <c:pt idx="1">
                  <c:v>Cyber security</c:v>
                </c:pt>
                <c:pt idx="2">
                  <c:v>Available technology</c:v>
                </c:pt>
                <c:pt idx="3">
                  <c:v>Interoperability and standards</c:v>
                </c:pt>
                <c:pt idx="4">
                  <c:v>Lack of consumer awareness and understanding</c:v>
                </c:pt>
                <c:pt idx="5">
                  <c:v>Accessibility and scale</c:v>
                </c:pt>
                <c:pt idx="6">
                  <c:v>Regulation and policy</c:v>
                </c:pt>
              </c:strCache>
            </c:strRef>
          </c:cat>
          <c:val>
            <c:numRef>
              <c:f>Sheet1!$B$2:$B$8</c:f>
              <c:numCache>
                <c:formatCode>General</c:formatCode>
                <c:ptCount val="7"/>
                <c:pt idx="0">
                  <c:v>0.17</c:v>
                </c:pt>
                <c:pt idx="1">
                  <c:v>0.17</c:v>
                </c:pt>
                <c:pt idx="2">
                  <c:v>0.14000000000000001</c:v>
                </c:pt>
                <c:pt idx="3">
                  <c:v>0.14000000000000001</c:v>
                </c:pt>
                <c:pt idx="4">
                  <c:v>0.13</c:v>
                </c:pt>
                <c:pt idx="5">
                  <c:v>0.13</c:v>
                </c:pt>
                <c:pt idx="6">
                  <c:v>0.11</c:v>
                </c:pt>
              </c:numCache>
            </c:numRef>
          </c:val>
          <c:extLst>
            <c:ext xmlns:c16="http://schemas.microsoft.com/office/drawing/2014/chart" uri="{C3380CC4-5D6E-409C-BE32-E72D297353CC}">
              <c16:uniqueId val="{00000007-E85A-3C42-BADE-C2726BE9792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CN"/>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CN"/>
          </a:p>
        </c:txPr>
        <c:crossAx val="67451136"/>
        <c:crosses val="autoZero"/>
        <c:crossBetween val="between"/>
      </c:valAx>
    </c:plotArea>
    <c:plotVisOnly val="1"/>
    <c:dispBlanksAs val="gap"/>
    <c:showDLblsOverMax val="1"/>
  </c:chart>
  <c:txPr>
    <a:bodyPr/>
    <a:lstStyle/>
    <a:p>
      <a:pPr>
        <a:defRPr sz="1800" smtId="4294967295"/>
      </a:pPr>
      <a:endParaRPr lang="en-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266F5-5994-794A-9993-DF384DDB514E}" type="doc">
      <dgm:prSet loTypeId="urn:microsoft.com/office/officeart/2005/8/layout/gear1" loCatId="" qsTypeId="urn:microsoft.com/office/officeart/2005/8/quickstyle/simple1" qsCatId="simple" csTypeId="urn:microsoft.com/office/officeart/2005/8/colors/accent1_2" csCatId="accent1" phldr="1"/>
      <dgm:spPr/>
    </dgm:pt>
    <dgm:pt modelId="{620B4FE8-8AA5-3F4D-92BB-FD9711265802}">
      <dgm:prSet phldrT="[Text]"/>
      <dgm:spPr/>
      <dgm:t>
        <a:bodyPr/>
        <a:lstStyle/>
        <a:p>
          <a:r>
            <a:rPr lang="en-US" altLang="zh-CN" dirty="0"/>
            <a:t>AI</a:t>
          </a:r>
          <a:endParaRPr lang="en-US" dirty="0"/>
        </a:p>
      </dgm:t>
    </dgm:pt>
    <dgm:pt modelId="{0B8B6633-B77C-984C-B1F8-E50E4B10A11B}" type="parTrans" cxnId="{07E5E4D2-07B9-3745-A45D-4EC66315B130}">
      <dgm:prSet/>
      <dgm:spPr/>
      <dgm:t>
        <a:bodyPr/>
        <a:lstStyle/>
        <a:p>
          <a:endParaRPr lang="en-US"/>
        </a:p>
      </dgm:t>
    </dgm:pt>
    <dgm:pt modelId="{202ADEC7-BEAD-9541-81B5-B7DE4CF2B1BF}" type="sibTrans" cxnId="{07E5E4D2-07B9-3745-A45D-4EC66315B130}">
      <dgm:prSet/>
      <dgm:spPr/>
      <dgm:t>
        <a:bodyPr/>
        <a:lstStyle/>
        <a:p>
          <a:endParaRPr lang="en-US"/>
        </a:p>
      </dgm:t>
    </dgm:pt>
    <dgm:pt modelId="{2BECB14D-B0FC-E942-B79F-347AA9C7D9A3}">
      <dgm:prSet phldrT="[Text]"/>
      <dgm:spPr/>
      <dgm:t>
        <a:bodyPr/>
        <a:lstStyle/>
        <a:p>
          <a:r>
            <a:rPr lang="en-US" altLang="zh-CN" dirty="0"/>
            <a:t>Blockchain</a:t>
          </a:r>
          <a:endParaRPr lang="en-US" dirty="0"/>
        </a:p>
      </dgm:t>
    </dgm:pt>
    <dgm:pt modelId="{8744764E-A287-2E4C-A668-6C3CB8EAD7DA}" type="parTrans" cxnId="{04574CF1-7E1D-0D45-AB4E-A614A04DA59D}">
      <dgm:prSet/>
      <dgm:spPr/>
      <dgm:t>
        <a:bodyPr/>
        <a:lstStyle/>
        <a:p>
          <a:endParaRPr lang="en-US"/>
        </a:p>
      </dgm:t>
    </dgm:pt>
    <dgm:pt modelId="{F0394E45-BE8A-7F46-B36C-6D1655845E67}" type="sibTrans" cxnId="{04574CF1-7E1D-0D45-AB4E-A614A04DA59D}">
      <dgm:prSet/>
      <dgm:spPr/>
      <dgm:t>
        <a:bodyPr/>
        <a:lstStyle/>
        <a:p>
          <a:endParaRPr lang="en-US"/>
        </a:p>
      </dgm:t>
    </dgm:pt>
    <dgm:pt modelId="{5D567EF9-0811-FB40-BC43-15A577B7A1EC}">
      <dgm:prSet phldrT="[Text]"/>
      <dgm:spPr/>
      <dgm:t>
        <a:bodyPr/>
        <a:lstStyle/>
        <a:p>
          <a:r>
            <a:rPr lang="en-US" altLang="zh-CN" dirty="0"/>
            <a:t>AR/VR</a:t>
          </a:r>
          <a:endParaRPr lang="en-US" dirty="0"/>
        </a:p>
      </dgm:t>
    </dgm:pt>
    <dgm:pt modelId="{8DB8AB78-42DF-C245-A6D5-387667FA4BF7}" type="parTrans" cxnId="{8F41D4D8-F53A-F842-9852-B91333C302D0}">
      <dgm:prSet/>
      <dgm:spPr/>
      <dgm:t>
        <a:bodyPr/>
        <a:lstStyle/>
        <a:p>
          <a:endParaRPr lang="en-US"/>
        </a:p>
      </dgm:t>
    </dgm:pt>
    <dgm:pt modelId="{C2386A1E-01C5-CF46-923F-A9E958358C45}" type="sibTrans" cxnId="{8F41D4D8-F53A-F842-9852-B91333C302D0}">
      <dgm:prSet/>
      <dgm:spPr/>
      <dgm:t>
        <a:bodyPr/>
        <a:lstStyle/>
        <a:p>
          <a:endParaRPr lang="en-US"/>
        </a:p>
      </dgm:t>
    </dgm:pt>
    <dgm:pt modelId="{7DEC4A8B-3F07-C143-9832-841C6A0E9CE8}" type="pres">
      <dgm:prSet presAssocID="{945266F5-5994-794A-9993-DF384DDB514E}" presName="composite" presStyleCnt="0">
        <dgm:presLayoutVars>
          <dgm:chMax val="3"/>
          <dgm:animLvl val="lvl"/>
          <dgm:resizeHandles val="exact"/>
        </dgm:presLayoutVars>
      </dgm:prSet>
      <dgm:spPr/>
    </dgm:pt>
    <dgm:pt modelId="{3C95FC60-BBF5-DC4F-A80F-C09333D0AE21}" type="pres">
      <dgm:prSet presAssocID="{620B4FE8-8AA5-3F4D-92BB-FD9711265802}" presName="gear1" presStyleLbl="node1" presStyleIdx="0" presStyleCnt="3">
        <dgm:presLayoutVars>
          <dgm:chMax val="1"/>
          <dgm:bulletEnabled val="1"/>
        </dgm:presLayoutVars>
      </dgm:prSet>
      <dgm:spPr/>
    </dgm:pt>
    <dgm:pt modelId="{212B3732-2E1D-9046-84E3-5A9E16328150}" type="pres">
      <dgm:prSet presAssocID="{620B4FE8-8AA5-3F4D-92BB-FD9711265802}" presName="gear1srcNode" presStyleLbl="node1" presStyleIdx="0" presStyleCnt="3"/>
      <dgm:spPr/>
    </dgm:pt>
    <dgm:pt modelId="{E5BEF740-C5D4-E04F-8E58-4CC45AF9937F}" type="pres">
      <dgm:prSet presAssocID="{620B4FE8-8AA5-3F4D-92BB-FD9711265802}" presName="gear1dstNode" presStyleLbl="node1" presStyleIdx="0" presStyleCnt="3"/>
      <dgm:spPr/>
    </dgm:pt>
    <dgm:pt modelId="{384ACD62-1CBB-FE43-88E4-0381215C0A94}" type="pres">
      <dgm:prSet presAssocID="{2BECB14D-B0FC-E942-B79F-347AA9C7D9A3}" presName="gear2" presStyleLbl="node1" presStyleIdx="1" presStyleCnt="3">
        <dgm:presLayoutVars>
          <dgm:chMax val="1"/>
          <dgm:bulletEnabled val="1"/>
        </dgm:presLayoutVars>
      </dgm:prSet>
      <dgm:spPr/>
    </dgm:pt>
    <dgm:pt modelId="{93991051-5C1D-7247-93F3-1595B902E963}" type="pres">
      <dgm:prSet presAssocID="{2BECB14D-B0FC-E942-B79F-347AA9C7D9A3}" presName="gear2srcNode" presStyleLbl="node1" presStyleIdx="1" presStyleCnt="3"/>
      <dgm:spPr/>
    </dgm:pt>
    <dgm:pt modelId="{B4F85893-4DBD-9246-92B6-1C17DDA77771}" type="pres">
      <dgm:prSet presAssocID="{2BECB14D-B0FC-E942-B79F-347AA9C7D9A3}" presName="gear2dstNode" presStyleLbl="node1" presStyleIdx="1" presStyleCnt="3"/>
      <dgm:spPr/>
    </dgm:pt>
    <dgm:pt modelId="{C675C9C7-7AE9-6447-BCA7-E17D71206D73}" type="pres">
      <dgm:prSet presAssocID="{5D567EF9-0811-FB40-BC43-15A577B7A1EC}" presName="gear3" presStyleLbl="node1" presStyleIdx="2" presStyleCnt="3"/>
      <dgm:spPr/>
    </dgm:pt>
    <dgm:pt modelId="{074B4DAF-24A6-EC48-84F7-ACDC0E20EE4E}" type="pres">
      <dgm:prSet presAssocID="{5D567EF9-0811-FB40-BC43-15A577B7A1EC}" presName="gear3tx" presStyleLbl="node1" presStyleIdx="2" presStyleCnt="3">
        <dgm:presLayoutVars>
          <dgm:chMax val="1"/>
          <dgm:bulletEnabled val="1"/>
        </dgm:presLayoutVars>
      </dgm:prSet>
      <dgm:spPr/>
    </dgm:pt>
    <dgm:pt modelId="{F53FBD08-D1D8-AA44-8F96-80663FF905E1}" type="pres">
      <dgm:prSet presAssocID="{5D567EF9-0811-FB40-BC43-15A577B7A1EC}" presName="gear3srcNode" presStyleLbl="node1" presStyleIdx="2" presStyleCnt="3"/>
      <dgm:spPr/>
    </dgm:pt>
    <dgm:pt modelId="{96AA7AC3-8150-DF45-8D24-6C84804B47EC}" type="pres">
      <dgm:prSet presAssocID="{5D567EF9-0811-FB40-BC43-15A577B7A1EC}" presName="gear3dstNode" presStyleLbl="node1" presStyleIdx="2" presStyleCnt="3"/>
      <dgm:spPr/>
    </dgm:pt>
    <dgm:pt modelId="{1C1BCD0A-5729-B34C-8A13-BC8A524DF489}" type="pres">
      <dgm:prSet presAssocID="{202ADEC7-BEAD-9541-81B5-B7DE4CF2B1BF}" presName="connector1" presStyleLbl="sibTrans2D1" presStyleIdx="0" presStyleCnt="3"/>
      <dgm:spPr/>
    </dgm:pt>
    <dgm:pt modelId="{8E3138C5-0D69-6741-BF42-A905B0EAE341}" type="pres">
      <dgm:prSet presAssocID="{F0394E45-BE8A-7F46-B36C-6D1655845E67}" presName="connector2" presStyleLbl="sibTrans2D1" presStyleIdx="1" presStyleCnt="3"/>
      <dgm:spPr/>
    </dgm:pt>
    <dgm:pt modelId="{BB7880B6-2B68-FA4A-935A-7424FEFD2ABE}" type="pres">
      <dgm:prSet presAssocID="{C2386A1E-01C5-CF46-923F-A9E958358C45}" presName="connector3" presStyleLbl="sibTrans2D1" presStyleIdx="2" presStyleCnt="3"/>
      <dgm:spPr/>
    </dgm:pt>
  </dgm:ptLst>
  <dgm:cxnLst>
    <dgm:cxn modelId="{571F1113-A6B7-544E-B241-F6840A72A833}" type="presOf" srcId="{620B4FE8-8AA5-3F4D-92BB-FD9711265802}" destId="{3C95FC60-BBF5-DC4F-A80F-C09333D0AE21}" srcOrd="0" destOrd="0" presId="urn:microsoft.com/office/officeart/2005/8/layout/gear1"/>
    <dgm:cxn modelId="{6F968F2E-7190-4D49-BDBA-A5B9991064D1}" type="presOf" srcId="{620B4FE8-8AA5-3F4D-92BB-FD9711265802}" destId="{212B3732-2E1D-9046-84E3-5A9E16328150}" srcOrd="1" destOrd="0" presId="urn:microsoft.com/office/officeart/2005/8/layout/gear1"/>
    <dgm:cxn modelId="{BA08EF30-37FB-0F40-A83D-E094ABBD39F6}" type="presOf" srcId="{620B4FE8-8AA5-3F4D-92BB-FD9711265802}" destId="{E5BEF740-C5D4-E04F-8E58-4CC45AF9937F}" srcOrd="2" destOrd="0" presId="urn:microsoft.com/office/officeart/2005/8/layout/gear1"/>
    <dgm:cxn modelId="{729F6A33-04CF-A14B-93DD-19BDAAC5B802}" type="presOf" srcId="{2BECB14D-B0FC-E942-B79F-347AA9C7D9A3}" destId="{B4F85893-4DBD-9246-92B6-1C17DDA77771}" srcOrd="2" destOrd="0" presId="urn:microsoft.com/office/officeart/2005/8/layout/gear1"/>
    <dgm:cxn modelId="{AD9ADB4A-CC44-854A-958B-F3C39AB4F417}" type="presOf" srcId="{5D567EF9-0811-FB40-BC43-15A577B7A1EC}" destId="{F53FBD08-D1D8-AA44-8F96-80663FF905E1}" srcOrd="2" destOrd="0" presId="urn:microsoft.com/office/officeart/2005/8/layout/gear1"/>
    <dgm:cxn modelId="{5FFC6D58-8E58-6B4E-9FFE-223FE9B76500}" type="presOf" srcId="{945266F5-5994-794A-9993-DF384DDB514E}" destId="{7DEC4A8B-3F07-C143-9832-841C6A0E9CE8}" srcOrd="0" destOrd="0" presId="urn:microsoft.com/office/officeart/2005/8/layout/gear1"/>
    <dgm:cxn modelId="{AD7E0D7C-53DB-E741-81A8-3D0BF58779B5}" type="presOf" srcId="{C2386A1E-01C5-CF46-923F-A9E958358C45}" destId="{BB7880B6-2B68-FA4A-935A-7424FEFD2ABE}" srcOrd="0" destOrd="0" presId="urn:microsoft.com/office/officeart/2005/8/layout/gear1"/>
    <dgm:cxn modelId="{4DD7DA8B-F695-5849-82C4-823152C41613}" type="presOf" srcId="{5D567EF9-0811-FB40-BC43-15A577B7A1EC}" destId="{96AA7AC3-8150-DF45-8D24-6C84804B47EC}" srcOrd="3" destOrd="0" presId="urn:microsoft.com/office/officeart/2005/8/layout/gear1"/>
    <dgm:cxn modelId="{04F5E999-2746-D840-BF77-E3CE121137AD}" type="presOf" srcId="{5D567EF9-0811-FB40-BC43-15A577B7A1EC}" destId="{074B4DAF-24A6-EC48-84F7-ACDC0E20EE4E}" srcOrd="1" destOrd="0" presId="urn:microsoft.com/office/officeart/2005/8/layout/gear1"/>
    <dgm:cxn modelId="{87131BC2-3A33-7F40-82C5-71BEA9530074}" type="presOf" srcId="{F0394E45-BE8A-7F46-B36C-6D1655845E67}" destId="{8E3138C5-0D69-6741-BF42-A905B0EAE341}" srcOrd="0" destOrd="0" presId="urn:microsoft.com/office/officeart/2005/8/layout/gear1"/>
    <dgm:cxn modelId="{F507B3C5-CBF5-5A42-93BB-2B2DAF968076}" type="presOf" srcId="{2BECB14D-B0FC-E942-B79F-347AA9C7D9A3}" destId="{384ACD62-1CBB-FE43-88E4-0381215C0A94}" srcOrd="0" destOrd="0" presId="urn:microsoft.com/office/officeart/2005/8/layout/gear1"/>
    <dgm:cxn modelId="{07E5E4D2-07B9-3745-A45D-4EC66315B130}" srcId="{945266F5-5994-794A-9993-DF384DDB514E}" destId="{620B4FE8-8AA5-3F4D-92BB-FD9711265802}" srcOrd="0" destOrd="0" parTransId="{0B8B6633-B77C-984C-B1F8-E50E4B10A11B}" sibTransId="{202ADEC7-BEAD-9541-81B5-B7DE4CF2B1BF}"/>
    <dgm:cxn modelId="{8F41D4D8-F53A-F842-9852-B91333C302D0}" srcId="{945266F5-5994-794A-9993-DF384DDB514E}" destId="{5D567EF9-0811-FB40-BC43-15A577B7A1EC}" srcOrd="2" destOrd="0" parTransId="{8DB8AB78-42DF-C245-A6D5-387667FA4BF7}" sibTransId="{C2386A1E-01C5-CF46-923F-A9E958358C45}"/>
    <dgm:cxn modelId="{C28384E0-0B6C-BC42-8E6D-07589D9FA46D}" type="presOf" srcId="{2BECB14D-B0FC-E942-B79F-347AA9C7D9A3}" destId="{93991051-5C1D-7247-93F3-1595B902E963}" srcOrd="1" destOrd="0" presId="urn:microsoft.com/office/officeart/2005/8/layout/gear1"/>
    <dgm:cxn modelId="{0F3B48F1-F900-614A-9A12-836884891D85}" type="presOf" srcId="{5D567EF9-0811-FB40-BC43-15A577B7A1EC}" destId="{C675C9C7-7AE9-6447-BCA7-E17D71206D73}" srcOrd="0" destOrd="0" presId="urn:microsoft.com/office/officeart/2005/8/layout/gear1"/>
    <dgm:cxn modelId="{04574CF1-7E1D-0D45-AB4E-A614A04DA59D}" srcId="{945266F5-5994-794A-9993-DF384DDB514E}" destId="{2BECB14D-B0FC-E942-B79F-347AA9C7D9A3}" srcOrd="1" destOrd="0" parTransId="{8744764E-A287-2E4C-A668-6C3CB8EAD7DA}" sibTransId="{F0394E45-BE8A-7F46-B36C-6D1655845E67}"/>
    <dgm:cxn modelId="{CDF14FF3-C785-B448-B1E2-9AAA0B0DC350}" type="presOf" srcId="{202ADEC7-BEAD-9541-81B5-B7DE4CF2B1BF}" destId="{1C1BCD0A-5729-B34C-8A13-BC8A524DF489}" srcOrd="0" destOrd="0" presId="urn:microsoft.com/office/officeart/2005/8/layout/gear1"/>
    <dgm:cxn modelId="{0176179A-AB11-744A-990E-4E3688408C49}" type="presParOf" srcId="{7DEC4A8B-3F07-C143-9832-841C6A0E9CE8}" destId="{3C95FC60-BBF5-DC4F-A80F-C09333D0AE21}" srcOrd="0" destOrd="0" presId="urn:microsoft.com/office/officeart/2005/8/layout/gear1"/>
    <dgm:cxn modelId="{43199041-447D-4746-94F1-E8016ED60BDE}" type="presParOf" srcId="{7DEC4A8B-3F07-C143-9832-841C6A0E9CE8}" destId="{212B3732-2E1D-9046-84E3-5A9E16328150}" srcOrd="1" destOrd="0" presId="urn:microsoft.com/office/officeart/2005/8/layout/gear1"/>
    <dgm:cxn modelId="{168D9CF3-0932-8E4C-8E1B-1F1E4B7F30FC}" type="presParOf" srcId="{7DEC4A8B-3F07-C143-9832-841C6A0E9CE8}" destId="{E5BEF740-C5D4-E04F-8E58-4CC45AF9937F}" srcOrd="2" destOrd="0" presId="urn:microsoft.com/office/officeart/2005/8/layout/gear1"/>
    <dgm:cxn modelId="{98358279-6BF4-4244-A34E-3BDAAB6B04DF}" type="presParOf" srcId="{7DEC4A8B-3F07-C143-9832-841C6A0E9CE8}" destId="{384ACD62-1CBB-FE43-88E4-0381215C0A94}" srcOrd="3" destOrd="0" presId="urn:microsoft.com/office/officeart/2005/8/layout/gear1"/>
    <dgm:cxn modelId="{03E42009-53E6-504E-AE64-DFAB004ADB6B}" type="presParOf" srcId="{7DEC4A8B-3F07-C143-9832-841C6A0E9CE8}" destId="{93991051-5C1D-7247-93F3-1595B902E963}" srcOrd="4" destOrd="0" presId="urn:microsoft.com/office/officeart/2005/8/layout/gear1"/>
    <dgm:cxn modelId="{236C34B0-EFE2-AA47-B0B0-AF7BCB291929}" type="presParOf" srcId="{7DEC4A8B-3F07-C143-9832-841C6A0E9CE8}" destId="{B4F85893-4DBD-9246-92B6-1C17DDA77771}" srcOrd="5" destOrd="0" presId="urn:microsoft.com/office/officeart/2005/8/layout/gear1"/>
    <dgm:cxn modelId="{1089430A-C319-2E4D-BE2B-9EBCF570546A}" type="presParOf" srcId="{7DEC4A8B-3F07-C143-9832-841C6A0E9CE8}" destId="{C675C9C7-7AE9-6447-BCA7-E17D71206D73}" srcOrd="6" destOrd="0" presId="urn:microsoft.com/office/officeart/2005/8/layout/gear1"/>
    <dgm:cxn modelId="{0853E337-BF97-A247-A624-2B3BB67C5E7F}" type="presParOf" srcId="{7DEC4A8B-3F07-C143-9832-841C6A0E9CE8}" destId="{074B4DAF-24A6-EC48-84F7-ACDC0E20EE4E}" srcOrd="7" destOrd="0" presId="urn:microsoft.com/office/officeart/2005/8/layout/gear1"/>
    <dgm:cxn modelId="{37FCE0BF-299F-304F-B7D9-0567D59F3059}" type="presParOf" srcId="{7DEC4A8B-3F07-C143-9832-841C6A0E9CE8}" destId="{F53FBD08-D1D8-AA44-8F96-80663FF905E1}" srcOrd="8" destOrd="0" presId="urn:microsoft.com/office/officeart/2005/8/layout/gear1"/>
    <dgm:cxn modelId="{A69EF170-989F-D84C-935D-5B0D53F5B96D}" type="presParOf" srcId="{7DEC4A8B-3F07-C143-9832-841C6A0E9CE8}" destId="{96AA7AC3-8150-DF45-8D24-6C84804B47EC}" srcOrd="9" destOrd="0" presId="urn:microsoft.com/office/officeart/2005/8/layout/gear1"/>
    <dgm:cxn modelId="{E7268F2F-3513-E443-ADF9-A0EBEFDD0187}" type="presParOf" srcId="{7DEC4A8B-3F07-C143-9832-841C6A0E9CE8}" destId="{1C1BCD0A-5729-B34C-8A13-BC8A524DF489}" srcOrd="10" destOrd="0" presId="urn:microsoft.com/office/officeart/2005/8/layout/gear1"/>
    <dgm:cxn modelId="{F18E42BF-F689-5346-A665-3093F807CDDE}" type="presParOf" srcId="{7DEC4A8B-3F07-C143-9832-841C6A0E9CE8}" destId="{8E3138C5-0D69-6741-BF42-A905B0EAE341}" srcOrd="11" destOrd="0" presId="urn:microsoft.com/office/officeart/2005/8/layout/gear1"/>
    <dgm:cxn modelId="{993DBDFE-58E9-114F-82E2-87AFE85D5196}" type="presParOf" srcId="{7DEC4A8B-3F07-C143-9832-841C6A0E9CE8}" destId="{BB7880B6-2B68-FA4A-935A-7424FEFD2AB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1C735-6BA3-C04D-85A4-C486C662970A}" type="doc">
      <dgm:prSet loTypeId="urn:microsoft.com/office/officeart/2005/8/layout/equation1" loCatId="" qsTypeId="urn:microsoft.com/office/officeart/2005/8/quickstyle/simple1" qsCatId="simple" csTypeId="urn:microsoft.com/office/officeart/2005/8/colors/accent1_2" csCatId="accent1" phldr="1"/>
      <dgm:spPr/>
    </dgm:pt>
    <dgm:pt modelId="{5CF58043-4613-DB40-9416-56F2441F4C7F}">
      <dgm:prSet phldrT="[Text]"/>
      <dgm:spPr/>
      <dgm:t>
        <a:bodyPr/>
        <a:lstStyle/>
        <a:p>
          <a:r>
            <a:rPr lang="en-US" altLang="zh-CN" dirty="0"/>
            <a:t>Separate</a:t>
          </a:r>
          <a:r>
            <a:rPr lang="zh-CN" altLang="en-US" dirty="0"/>
            <a:t> </a:t>
          </a:r>
          <a:r>
            <a:rPr lang="en-US" altLang="zh-CN" dirty="0"/>
            <a:t>Tech</a:t>
          </a:r>
          <a:endParaRPr lang="en-US" dirty="0"/>
        </a:p>
      </dgm:t>
    </dgm:pt>
    <dgm:pt modelId="{CF04153E-A0DB-BE4A-BBDE-7B2F01D91EC3}" type="parTrans" cxnId="{BB086F34-1B3C-CC49-B949-0F5E4C12655F}">
      <dgm:prSet/>
      <dgm:spPr/>
      <dgm:t>
        <a:bodyPr/>
        <a:lstStyle/>
        <a:p>
          <a:endParaRPr lang="en-US"/>
        </a:p>
      </dgm:t>
    </dgm:pt>
    <dgm:pt modelId="{E472DF47-B561-F94A-A918-2BFF962EA0FD}" type="sibTrans" cxnId="{BB086F34-1B3C-CC49-B949-0F5E4C12655F}">
      <dgm:prSet/>
      <dgm:spPr/>
      <dgm:t>
        <a:bodyPr/>
        <a:lstStyle/>
        <a:p>
          <a:endParaRPr lang="en-US"/>
        </a:p>
      </dgm:t>
    </dgm:pt>
    <dgm:pt modelId="{413AC92A-71F4-F04B-9DFF-5F2DAD82CCD6}">
      <dgm:prSet phldrT="[Text]"/>
      <dgm:spPr/>
      <dgm:t>
        <a:bodyPr/>
        <a:lstStyle/>
        <a:p>
          <a:r>
            <a:rPr lang="en-US" altLang="zh-CN" dirty="0"/>
            <a:t>Tech</a:t>
          </a:r>
          <a:r>
            <a:rPr lang="zh-CN" altLang="en-US" dirty="0"/>
            <a:t> </a:t>
          </a:r>
          <a:r>
            <a:rPr lang="en-US" altLang="zh-CN" dirty="0"/>
            <a:t>Fusion</a:t>
          </a:r>
          <a:endParaRPr lang="en-US" dirty="0"/>
        </a:p>
      </dgm:t>
    </dgm:pt>
    <dgm:pt modelId="{7638E271-61BA-1C4C-BEDF-316B181B0B33}" type="parTrans" cxnId="{3B4A7A44-E889-A74D-8BAB-2FAF0EC0792B}">
      <dgm:prSet/>
      <dgm:spPr/>
      <dgm:t>
        <a:bodyPr/>
        <a:lstStyle/>
        <a:p>
          <a:endParaRPr lang="en-US"/>
        </a:p>
      </dgm:t>
    </dgm:pt>
    <dgm:pt modelId="{065DD106-1067-1F44-B3E5-5EA7F94CFD63}" type="sibTrans" cxnId="{3B4A7A44-E889-A74D-8BAB-2FAF0EC0792B}">
      <dgm:prSet/>
      <dgm:spPr/>
      <dgm:t>
        <a:bodyPr/>
        <a:lstStyle/>
        <a:p>
          <a:endParaRPr lang="en-US"/>
        </a:p>
      </dgm:t>
    </dgm:pt>
    <dgm:pt modelId="{14EF35BC-A874-A64D-9977-E01AEA9237AE}">
      <dgm:prSet phldrT="[Text]"/>
      <dgm:spPr/>
      <dgm:t>
        <a:bodyPr/>
        <a:lstStyle/>
        <a:p>
          <a:r>
            <a:rPr lang="en-US" altLang="zh-CN" dirty="0"/>
            <a:t>Metaverse</a:t>
          </a:r>
          <a:endParaRPr lang="en-US" dirty="0"/>
        </a:p>
      </dgm:t>
    </dgm:pt>
    <dgm:pt modelId="{A4962731-B818-994D-B25F-E2451936CA7B}" type="parTrans" cxnId="{D3FF40EA-5CD3-D74E-8CDC-119AFB8ABA3C}">
      <dgm:prSet/>
      <dgm:spPr/>
      <dgm:t>
        <a:bodyPr/>
        <a:lstStyle/>
        <a:p>
          <a:endParaRPr lang="en-US"/>
        </a:p>
      </dgm:t>
    </dgm:pt>
    <dgm:pt modelId="{E1B790B9-C93E-5C44-989B-9C983433B36C}" type="sibTrans" cxnId="{D3FF40EA-5CD3-D74E-8CDC-119AFB8ABA3C}">
      <dgm:prSet/>
      <dgm:spPr/>
      <dgm:t>
        <a:bodyPr/>
        <a:lstStyle/>
        <a:p>
          <a:endParaRPr lang="en-US"/>
        </a:p>
      </dgm:t>
    </dgm:pt>
    <dgm:pt modelId="{BB4DC448-81F2-5140-8DCC-CEE1CF375A3E}">
      <dgm:prSet phldrT="[Text]"/>
      <dgm:spPr/>
      <dgm:t>
        <a:bodyPr/>
        <a:lstStyle/>
        <a:p>
          <a:r>
            <a:rPr lang="en-US" altLang="zh-CN" dirty="0"/>
            <a:t>New</a:t>
          </a:r>
          <a:r>
            <a:rPr lang="zh-CN" altLang="en-US" dirty="0"/>
            <a:t> </a:t>
          </a:r>
          <a:r>
            <a:rPr lang="en-US" altLang="zh-CN" dirty="0"/>
            <a:t>Players</a:t>
          </a:r>
          <a:endParaRPr lang="en-US" dirty="0"/>
        </a:p>
      </dgm:t>
    </dgm:pt>
    <dgm:pt modelId="{9A1AA678-5AE1-2C47-85CB-CAEBFBC98D1F}" type="parTrans" cxnId="{59296397-B2A9-2A4B-BA10-9FC524574046}">
      <dgm:prSet/>
      <dgm:spPr/>
    </dgm:pt>
    <dgm:pt modelId="{3905B25F-FF05-7749-B6CF-D439F1B0CF62}" type="sibTrans" cxnId="{59296397-B2A9-2A4B-BA10-9FC524574046}">
      <dgm:prSet/>
      <dgm:spPr/>
      <dgm:t>
        <a:bodyPr/>
        <a:lstStyle/>
        <a:p>
          <a:endParaRPr lang="en-US"/>
        </a:p>
      </dgm:t>
    </dgm:pt>
    <dgm:pt modelId="{A323946E-5D3E-8D45-86C3-A25E63681DD8}" type="pres">
      <dgm:prSet presAssocID="{3E01C735-6BA3-C04D-85A4-C486C662970A}" presName="linearFlow" presStyleCnt="0">
        <dgm:presLayoutVars>
          <dgm:dir/>
          <dgm:resizeHandles val="exact"/>
        </dgm:presLayoutVars>
      </dgm:prSet>
      <dgm:spPr/>
    </dgm:pt>
    <dgm:pt modelId="{51F90C6D-12B4-864C-882A-784D51A8A6D2}" type="pres">
      <dgm:prSet presAssocID="{5CF58043-4613-DB40-9416-56F2441F4C7F}" presName="node" presStyleLbl="node1" presStyleIdx="0" presStyleCnt="4">
        <dgm:presLayoutVars>
          <dgm:bulletEnabled val="1"/>
        </dgm:presLayoutVars>
      </dgm:prSet>
      <dgm:spPr/>
    </dgm:pt>
    <dgm:pt modelId="{C321108A-787E-3D42-A36E-993B55812BA4}" type="pres">
      <dgm:prSet presAssocID="{E472DF47-B561-F94A-A918-2BFF962EA0FD}" presName="spacerL" presStyleCnt="0"/>
      <dgm:spPr/>
    </dgm:pt>
    <dgm:pt modelId="{643F4E85-2FC1-EF40-B149-6A66916AA819}" type="pres">
      <dgm:prSet presAssocID="{E472DF47-B561-F94A-A918-2BFF962EA0FD}" presName="sibTrans" presStyleLbl="sibTrans2D1" presStyleIdx="0" presStyleCnt="3"/>
      <dgm:spPr/>
    </dgm:pt>
    <dgm:pt modelId="{CF20FFD4-8842-A848-A683-4546EDDFBD43}" type="pres">
      <dgm:prSet presAssocID="{E472DF47-B561-F94A-A918-2BFF962EA0FD}" presName="spacerR" presStyleCnt="0"/>
      <dgm:spPr/>
    </dgm:pt>
    <dgm:pt modelId="{0080EC17-45A3-2F4D-8F4E-E358E40E59F1}" type="pres">
      <dgm:prSet presAssocID="{413AC92A-71F4-F04B-9DFF-5F2DAD82CCD6}" presName="node" presStyleLbl="node1" presStyleIdx="1" presStyleCnt="4">
        <dgm:presLayoutVars>
          <dgm:bulletEnabled val="1"/>
        </dgm:presLayoutVars>
      </dgm:prSet>
      <dgm:spPr/>
    </dgm:pt>
    <dgm:pt modelId="{7FF73077-3D75-F84E-B81E-798E9C782CFD}" type="pres">
      <dgm:prSet presAssocID="{065DD106-1067-1F44-B3E5-5EA7F94CFD63}" presName="spacerL" presStyleCnt="0"/>
      <dgm:spPr/>
    </dgm:pt>
    <dgm:pt modelId="{3729335E-AECE-C048-A5D3-6CA0A40DEE5F}" type="pres">
      <dgm:prSet presAssocID="{065DD106-1067-1F44-B3E5-5EA7F94CFD63}" presName="sibTrans" presStyleLbl="sibTrans2D1" presStyleIdx="1" presStyleCnt="3"/>
      <dgm:spPr/>
    </dgm:pt>
    <dgm:pt modelId="{CD55A433-7FAC-EF47-B966-97689A59C511}" type="pres">
      <dgm:prSet presAssocID="{065DD106-1067-1F44-B3E5-5EA7F94CFD63}" presName="spacerR" presStyleCnt="0"/>
      <dgm:spPr/>
    </dgm:pt>
    <dgm:pt modelId="{8F973FDC-3292-5C4A-A291-6BA232C6AD55}" type="pres">
      <dgm:prSet presAssocID="{BB4DC448-81F2-5140-8DCC-CEE1CF375A3E}" presName="node" presStyleLbl="node1" presStyleIdx="2" presStyleCnt="4">
        <dgm:presLayoutVars>
          <dgm:bulletEnabled val="1"/>
        </dgm:presLayoutVars>
      </dgm:prSet>
      <dgm:spPr/>
    </dgm:pt>
    <dgm:pt modelId="{FC3BFCB0-8103-C743-8B74-D4BD65434024}" type="pres">
      <dgm:prSet presAssocID="{3905B25F-FF05-7749-B6CF-D439F1B0CF62}" presName="spacerL" presStyleCnt="0"/>
      <dgm:spPr/>
    </dgm:pt>
    <dgm:pt modelId="{8B385CFE-91EF-6C44-AEAC-CFC4167F5512}" type="pres">
      <dgm:prSet presAssocID="{3905B25F-FF05-7749-B6CF-D439F1B0CF62}" presName="sibTrans" presStyleLbl="sibTrans2D1" presStyleIdx="2" presStyleCnt="3"/>
      <dgm:spPr/>
    </dgm:pt>
    <dgm:pt modelId="{735532D7-D6E7-2542-B283-223095B13984}" type="pres">
      <dgm:prSet presAssocID="{3905B25F-FF05-7749-B6CF-D439F1B0CF62}" presName="spacerR" presStyleCnt="0"/>
      <dgm:spPr/>
    </dgm:pt>
    <dgm:pt modelId="{EAE265D5-DD29-1F4C-98DB-0772D277ED8E}" type="pres">
      <dgm:prSet presAssocID="{14EF35BC-A874-A64D-9977-E01AEA9237AE}" presName="node" presStyleLbl="node1" presStyleIdx="3" presStyleCnt="4">
        <dgm:presLayoutVars>
          <dgm:bulletEnabled val="1"/>
        </dgm:presLayoutVars>
      </dgm:prSet>
      <dgm:spPr/>
    </dgm:pt>
  </dgm:ptLst>
  <dgm:cxnLst>
    <dgm:cxn modelId="{F064E318-DD6A-8A4A-87BA-2C52F47A627B}" type="presOf" srcId="{3E01C735-6BA3-C04D-85A4-C486C662970A}" destId="{A323946E-5D3E-8D45-86C3-A25E63681DD8}" srcOrd="0" destOrd="0" presId="urn:microsoft.com/office/officeart/2005/8/layout/equation1"/>
    <dgm:cxn modelId="{BB086F34-1B3C-CC49-B949-0F5E4C12655F}" srcId="{3E01C735-6BA3-C04D-85A4-C486C662970A}" destId="{5CF58043-4613-DB40-9416-56F2441F4C7F}" srcOrd="0" destOrd="0" parTransId="{CF04153E-A0DB-BE4A-BBDE-7B2F01D91EC3}" sibTransId="{E472DF47-B561-F94A-A918-2BFF962EA0FD}"/>
    <dgm:cxn modelId="{3B4A7A44-E889-A74D-8BAB-2FAF0EC0792B}" srcId="{3E01C735-6BA3-C04D-85A4-C486C662970A}" destId="{413AC92A-71F4-F04B-9DFF-5F2DAD82CCD6}" srcOrd="1" destOrd="0" parTransId="{7638E271-61BA-1C4C-BEDF-316B181B0B33}" sibTransId="{065DD106-1067-1F44-B3E5-5EA7F94CFD63}"/>
    <dgm:cxn modelId="{9A2E7764-F41F-2F47-B0B3-0C14A4348DC1}" type="presOf" srcId="{E472DF47-B561-F94A-A918-2BFF962EA0FD}" destId="{643F4E85-2FC1-EF40-B149-6A66916AA819}" srcOrd="0" destOrd="0" presId="urn:microsoft.com/office/officeart/2005/8/layout/equation1"/>
    <dgm:cxn modelId="{831B9764-6BD5-7F48-97EF-421C54EE94C9}" type="presOf" srcId="{14EF35BC-A874-A64D-9977-E01AEA9237AE}" destId="{EAE265D5-DD29-1F4C-98DB-0772D277ED8E}" srcOrd="0" destOrd="0" presId="urn:microsoft.com/office/officeart/2005/8/layout/equation1"/>
    <dgm:cxn modelId="{B9847778-4D8D-A54E-A00C-5F49C078480D}" type="presOf" srcId="{5CF58043-4613-DB40-9416-56F2441F4C7F}" destId="{51F90C6D-12B4-864C-882A-784D51A8A6D2}" srcOrd="0" destOrd="0" presId="urn:microsoft.com/office/officeart/2005/8/layout/equation1"/>
    <dgm:cxn modelId="{59296397-B2A9-2A4B-BA10-9FC524574046}" srcId="{3E01C735-6BA3-C04D-85A4-C486C662970A}" destId="{BB4DC448-81F2-5140-8DCC-CEE1CF375A3E}" srcOrd="2" destOrd="0" parTransId="{9A1AA678-5AE1-2C47-85CB-CAEBFBC98D1F}" sibTransId="{3905B25F-FF05-7749-B6CF-D439F1B0CF62}"/>
    <dgm:cxn modelId="{05826A98-2130-8A47-95BE-87C52329D934}" type="presOf" srcId="{065DD106-1067-1F44-B3E5-5EA7F94CFD63}" destId="{3729335E-AECE-C048-A5D3-6CA0A40DEE5F}" srcOrd="0" destOrd="0" presId="urn:microsoft.com/office/officeart/2005/8/layout/equation1"/>
    <dgm:cxn modelId="{70534DB6-8792-D64E-BC55-AD2F8390E509}" type="presOf" srcId="{BB4DC448-81F2-5140-8DCC-CEE1CF375A3E}" destId="{8F973FDC-3292-5C4A-A291-6BA232C6AD55}" srcOrd="0" destOrd="0" presId="urn:microsoft.com/office/officeart/2005/8/layout/equation1"/>
    <dgm:cxn modelId="{96C7B9C8-C934-904F-8C5C-6406879220F0}" type="presOf" srcId="{413AC92A-71F4-F04B-9DFF-5F2DAD82CCD6}" destId="{0080EC17-45A3-2F4D-8F4E-E358E40E59F1}" srcOrd="0" destOrd="0" presId="urn:microsoft.com/office/officeart/2005/8/layout/equation1"/>
    <dgm:cxn modelId="{D3FF40EA-5CD3-D74E-8CDC-119AFB8ABA3C}" srcId="{3E01C735-6BA3-C04D-85A4-C486C662970A}" destId="{14EF35BC-A874-A64D-9977-E01AEA9237AE}" srcOrd="3" destOrd="0" parTransId="{A4962731-B818-994D-B25F-E2451936CA7B}" sibTransId="{E1B790B9-C93E-5C44-989B-9C983433B36C}"/>
    <dgm:cxn modelId="{B4FE99EF-556E-EF46-BF6A-2A32E87FEC38}" type="presOf" srcId="{3905B25F-FF05-7749-B6CF-D439F1B0CF62}" destId="{8B385CFE-91EF-6C44-AEAC-CFC4167F5512}" srcOrd="0" destOrd="0" presId="urn:microsoft.com/office/officeart/2005/8/layout/equation1"/>
    <dgm:cxn modelId="{C3DA1A24-9B4B-5D40-991B-8EC161EA268F}" type="presParOf" srcId="{A323946E-5D3E-8D45-86C3-A25E63681DD8}" destId="{51F90C6D-12B4-864C-882A-784D51A8A6D2}" srcOrd="0" destOrd="0" presId="urn:microsoft.com/office/officeart/2005/8/layout/equation1"/>
    <dgm:cxn modelId="{65491892-154E-DD4E-942D-0A7A5580805A}" type="presParOf" srcId="{A323946E-5D3E-8D45-86C3-A25E63681DD8}" destId="{C321108A-787E-3D42-A36E-993B55812BA4}" srcOrd="1" destOrd="0" presId="urn:microsoft.com/office/officeart/2005/8/layout/equation1"/>
    <dgm:cxn modelId="{20EF435C-E026-D048-9909-44F3E1AF80BD}" type="presParOf" srcId="{A323946E-5D3E-8D45-86C3-A25E63681DD8}" destId="{643F4E85-2FC1-EF40-B149-6A66916AA819}" srcOrd="2" destOrd="0" presId="urn:microsoft.com/office/officeart/2005/8/layout/equation1"/>
    <dgm:cxn modelId="{2C4B99D5-D3CB-734D-BC69-F06CDC9C4A49}" type="presParOf" srcId="{A323946E-5D3E-8D45-86C3-A25E63681DD8}" destId="{CF20FFD4-8842-A848-A683-4546EDDFBD43}" srcOrd="3" destOrd="0" presId="urn:microsoft.com/office/officeart/2005/8/layout/equation1"/>
    <dgm:cxn modelId="{A30D915D-CF90-BE4B-AF5B-B1D19542B8C9}" type="presParOf" srcId="{A323946E-5D3E-8D45-86C3-A25E63681DD8}" destId="{0080EC17-45A3-2F4D-8F4E-E358E40E59F1}" srcOrd="4" destOrd="0" presId="urn:microsoft.com/office/officeart/2005/8/layout/equation1"/>
    <dgm:cxn modelId="{B791A2F5-547A-E545-BE3A-E1BE60E62299}" type="presParOf" srcId="{A323946E-5D3E-8D45-86C3-A25E63681DD8}" destId="{7FF73077-3D75-F84E-B81E-798E9C782CFD}" srcOrd="5" destOrd="0" presId="urn:microsoft.com/office/officeart/2005/8/layout/equation1"/>
    <dgm:cxn modelId="{68A5C354-256B-A04C-BCE5-1883FA7D6051}" type="presParOf" srcId="{A323946E-5D3E-8D45-86C3-A25E63681DD8}" destId="{3729335E-AECE-C048-A5D3-6CA0A40DEE5F}" srcOrd="6" destOrd="0" presId="urn:microsoft.com/office/officeart/2005/8/layout/equation1"/>
    <dgm:cxn modelId="{33B313A9-DEA4-4645-B386-23A550748ED5}" type="presParOf" srcId="{A323946E-5D3E-8D45-86C3-A25E63681DD8}" destId="{CD55A433-7FAC-EF47-B966-97689A59C511}" srcOrd="7" destOrd="0" presId="urn:microsoft.com/office/officeart/2005/8/layout/equation1"/>
    <dgm:cxn modelId="{7A97BD1F-E1C8-E745-BE8F-A68E7459CC0D}" type="presParOf" srcId="{A323946E-5D3E-8D45-86C3-A25E63681DD8}" destId="{8F973FDC-3292-5C4A-A291-6BA232C6AD55}" srcOrd="8" destOrd="0" presId="urn:microsoft.com/office/officeart/2005/8/layout/equation1"/>
    <dgm:cxn modelId="{41317E51-1E44-3148-894F-A273A2C15DD6}" type="presParOf" srcId="{A323946E-5D3E-8D45-86C3-A25E63681DD8}" destId="{FC3BFCB0-8103-C743-8B74-D4BD65434024}" srcOrd="9" destOrd="0" presId="urn:microsoft.com/office/officeart/2005/8/layout/equation1"/>
    <dgm:cxn modelId="{5A64C066-2D8E-CE4A-841A-3605ED9EE736}" type="presParOf" srcId="{A323946E-5D3E-8D45-86C3-A25E63681DD8}" destId="{8B385CFE-91EF-6C44-AEAC-CFC4167F5512}" srcOrd="10" destOrd="0" presId="urn:microsoft.com/office/officeart/2005/8/layout/equation1"/>
    <dgm:cxn modelId="{C2A07705-ADC5-3D48-BC51-F19113531022}" type="presParOf" srcId="{A323946E-5D3E-8D45-86C3-A25E63681DD8}" destId="{735532D7-D6E7-2542-B283-223095B13984}" srcOrd="11" destOrd="0" presId="urn:microsoft.com/office/officeart/2005/8/layout/equation1"/>
    <dgm:cxn modelId="{76C762AE-C7D0-A44F-A69C-42618BF4F094}" type="presParOf" srcId="{A323946E-5D3E-8D45-86C3-A25E63681DD8}" destId="{EAE265D5-DD29-1F4C-98DB-0772D277ED8E}"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5FC60-BBF5-DC4F-A80F-C09333D0AE21}">
      <dsp:nvSpPr>
        <dsp:cNvPr id="0" name=""/>
        <dsp:cNvSpPr/>
      </dsp:nvSpPr>
      <dsp:spPr>
        <a:xfrm>
          <a:off x="2330138" y="1942271"/>
          <a:ext cx="2373887" cy="2373887"/>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AI</a:t>
          </a:r>
          <a:endParaRPr lang="en-US" sz="1400" kern="1200" dirty="0"/>
        </a:p>
      </dsp:txBody>
      <dsp:txXfrm>
        <a:off x="2807395" y="2498343"/>
        <a:ext cx="1419373" cy="1220227"/>
      </dsp:txXfrm>
    </dsp:sp>
    <dsp:sp modelId="{384ACD62-1CBB-FE43-88E4-0381215C0A94}">
      <dsp:nvSpPr>
        <dsp:cNvPr id="0" name=""/>
        <dsp:cNvSpPr/>
      </dsp:nvSpPr>
      <dsp:spPr>
        <a:xfrm>
          <a:off x="948967" y="1381170"/>
          <a:ext cx="1726463" cy="172646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Blockchain</a:t>
          </a:r>
          <a:endParaRPr lang="en-US" sz="1400" kern="1200" dirty="0"/>
        </a:p>
      </dsp:txBody>
      <dsp:txXfrm>
        <a:off x="1383609" y="1818439"/>
        <a:ext cx="857179" cy="851925"/>
      </dsp:txXfrm>
    </dsp:sp>
    <dsp:sp modelId="{C675C9C7-7AE9-6447-BCA7-E17D71206D73}">
      <dsp:nvSpPr>
        <dsp:cNvPr id="0" name=""/>
        <dsp:cNvSpPr/>
      </dsp:nvSpPr>
      <dsp:spPr>
        <a:xfrm rot="20700000">
          <a:off x="1915962" y="190087"/>
          <a:ext cx="1691581" cy="169158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AR/VR</a:t>
          </a:r>
          <a:endParaRPr lang="en-US" sz="1400" kern="1200" dirty="0"/>
        </a:p>
      </dsp:txBody>
      <dsp:txXfrm rot="-20700000">
        <a:off x="2286976" y="561100"/>
        <a:ext cx="949554" cy="949554"/>
      </dsp:txXfrm>
    </dsp:sp>
    <dsp:sp modelId="{1C1BCD0A-5729-B34C-8A13-BC8A524DF489}">
      <dsp:nvSpPr>
        <dsp:cNvPr id="0" name=""/>
        <dsp:cNvSpPr/>
      </dsp:nvSpPr>
      <dsp:spPr>
        <a:xfrm>
          <a:off x="2148939" y="1583295"/>
          <a:ext cx="3038575" cy="3038575"/>
        </a:xfrm>
        <a:prstGeom prst="circularArrow">
          <a:avLst>
            <a:gd name="adj1" fmla="val 4687"/>
            <a:gd name="adj2" fmla="val 299029"/>
            <a:gd name="adj3" fmla="val 2519052"/>
            <a:gd name="adj4" fmla="val 1585507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138C5-0D69-6741-BF42-A905B0EAE341}">
      <dsp:nvSpPr>
        <dsp:cNvPr id="0" name=""/>
        <dsp:cNvSpPr/>
      </dsp:nvSpPr>
      <dsp:spPr>
        <a:xfrm>
          <a:off x="643213" y="998646"/>
          <a:ext cx="2207715" cy="220771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7880B6-2B68-FA4A-935A-7424FEFD2ABE}">
      <dsp:nvSpPr>
        <dsp:cNvPr id="0" name=""/>
        <dsp:cNvSpPr/>
      </dsp:nvSpPr>
      <dsp:spPr>
        <a:xfrm>
          <a:off x="1524682" y="-180955"/>
          <a:ext cx="2380361" cy="238036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90C6D-12B4-864C-882A-784D51A8A6D2}">
      <dsp:nvSpPr>
        <dsp:cNvPr id="0" name=""/>
        <dsp:cNvSpPr/>
      </dsp:nvSpPr>
      <dsp:spPr>
        <a:xfrm>
          <a:off x="4692" y="55099"/>
          <a:ext cx="1303734" cy="1303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Separate</a:t>
          </a:r>
          <a:r>
            <a:rPr lang="zh-CN" altLang="en-US" sz="1600" kern="1200" dirty="0"/>
            <a:t> </a:t>
          </a:r>
          <a:r>
            <a:rPr lang="en-US" altLang="zh-CN" sz="1600" kern="1200" dirty="0"/>
            <a:t>Tech</a:t>
          </a:r>
          <a:endParaRPr lang="en-US" sz="1600" kern="1200" dirty="0"/>
        </a:p>
      </dsp:txBody>
      <dsp:txXfrm>
        <a:off x="195619" y="246026"/>
        <a:ext cx="921880" cy="921880"/>
      </dsp:txXfrm>
    </dsp:sp>
    <dsp:sp modelId="{643F4E85-2FC1-EF40-B149-6A66916AA819}">
      <dsp:nvSpPr>
        <dsp:cNvPr id="0" name=""/>
        <dsp:cNvSpPr/>
      </dsp:nvSpPr>
      <dsp:spPr>
        <a:xfrm>
          <a:off x="1414290" y="328884"/>
          <a:ext cx="756165" cy="7561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14520" y="618041"/>
        <a:ext cx="555705" cy="177851"/>
      </dsp:txXfrm>
    </dsp:sp>
    <dsp:sp modelId="{0080EC17-45A3-2F4D-8F4E-E358E40E59F1}">
      <dsp:nvSpPr>
        <dsp:cNvPr id="0" name=""/>
        <dsp:cNvSpPr/>
      </dsp:nvSpPr>
      <dsp:spPr>
        <a:xfrm>
          <a:off x="2276319" y="55099"/>
          <a:ext cx="1303734" cy="1303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Tech</a:t>
          </a:r>
          <a:r>
            <a:rPr lang="zh-CN" altLang="en-US" sz="1600" kern="1200" dirty="0"/>
            <a:t> </a:t>
          </a:r>
          <a:r>
            <a:rPr lang="en-US" altLang="zh-CN" sz="1600" kern="1200" dirty="0"/>
            <a:t>Fusion</a:t>
          </a:r>
          <a:endParaRPr lang="en-US" sz="1600" kern="1200" dirty="0"/>
        </a:p>
      </dsp:txBody>
      <dsp:txXfrm>
        <a:off x="2467246" y="246026"/>
        <a:ext cx="921880" cy="921880"/>
      </dsp:txXfrm>
    </dsp:sp>
    <dsp:sp modelId="{3729335E-AECE-C048-A5D3-6CA0A40DEE5F}">
      <dsp:nvSpPr>
        <dsp:cNvPr id="0" name=""/>
        <dsp:cNvSpPr/>
      </dsp:nvSpPr>
      <dsp:spPr>
        <a:xfrm>
          <a:off x="3685917" y="328884"/>
          <a:ext cx="756165" cy="7561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786147" y="618041"/>
        <a:ext cx="555705" cy="177851"/>
      </dsp:txXfrm>
    </dsp:sp>
    <dsp:sp modelId="{8F973FDC-3292-5C4A-A291-6BA232C6AD55}">
      <dsp:nvSpPr>
        <dsp:cNvPr id="0" name=""/>
        <dsp:cNvSpPr/>
      </dsp:nvSpPr>
      <dsp:spPr>
        <a:xfrm>
          <a:off x="4547946" y="55099"/>
          <a:ext cx="1303734" cy="1303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New</a:t>
          </a:r>
          <a:r>
            <a:rPr lang="zh-CN" altLang="en-US" sz="1600" kern="1200" dirty="0"/>
            <a:t> </a:t>
          </a:r>
          <a:r>
            <a:rPr lang="en-US" altLang="zh-CN" sz="1600" kern="1200" dirty="0"/>
            <a:t>Players</a:t>
          </a:r>
          <a:endParaRPr lang="en-US" sz="1600" kern="1200" dirty="0"/>
        </a:p>
      </dsp:txBody>
      <dsp:txXfrm>
        <a:off x="4738873" y="246026"/>
        <a:ext cx="921880" cy="921880"/>
      </dsp:txXfrm>
    </dsp:sp>
    <dsp:sp modelId="{8B385CFE-91EF-6C44-AEAC-CFC4167F5512}">
      <dsp:nvSpPr>
        <dsp:cNvPr id="0" name=""/>
        <dsp:cNvSpPr/>
      </dsp:nvSpPr>
      <dsp:spPr>
        <a:xfrm>
          <a:off x="5957543" y="328884"/>
          <a:ext cx="756165" cy="7561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057773" y="484654"/>
        <a:ext cx="555705" cy="444625"/>
      </dsp:txXfrm>
    </dsp:sp>
    <dsp:sp modelId="{EAE265D5-DD29-1F4C-98DB-0772D277ED8E}">
      <dsp:nvSpPr>
        <dsp:cNvPr id="0" name=""/>
        <dsp:cNvSpPr/>
      </dsp:nvSpPr>
      <dsp:spPr>
        <a:xfrm>
          <a:off x="6819572" y="55099"/>
          <a:ext cx="1303734" cy="1303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Metaverse</a:t>
          </a:r>
          <a:endParaRPr lang="en-US" sz="1600" kern="1200" dirty="0"/>
        </a:p>
      </dsp:txBody>
      <dsp:txXfrm>
        <a:off x="7010499" y="246026"/>
        <a:ext cx="921880" cy="92188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367D0-475B-4EEC-B78E-0CBC78D18D30}" type="datetimeFigureOut">
              <a:rPr lang="en-GB" smtClean="0"/>
              <a:t>15/10/2022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A456D-5899-4B17-93F4-AC2F8DB364B9}" type="slidenum">
              <a:rPr lang="en-GB" smtClean="0"/>
              <a:t>‹#›</a:t>
            </a:fld>
            <a:endParaRPr lang="en-GB"/>
          </a:p>
        </p:txBody>
      </p:sp>
    </p:spTree>
    <p:extLst>
      <p:ext uri="{BB962C8B-B14F-4D97-AF65-F5344CB8AC3E}">
        <p14:creationId xmlns:p14="http://schemas.microsoft.com/office/powerpoint/2010/main" val="367938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b="0" i="0" dirty="0">
              <a:solidFill>
                <a:srgbClr val="657782"/>
              </a:solidFill>
              <a:effectLst/>
              <a:latin typeface="DroidSerifRegular"/>
            </a:endParaRPr>
          </a:p>
        </p:txBody>
      </p:sp>
      <p:sp>
        <p:nvSpPr>
          <p:cNvPr id="4" name="Slide Number Placeholder 3"/>
          <p:cNvSpPr>
            <a:spLocks noGrp="1"/>
          </p:cNvSpPr>
          <p:nvPr>
            <p:ph type="sldNum" sz="quarter" idx="5"/>
          </p:nvPr>
        </p:nvSpPr>
        <p:spPr/>
        <p:txBody>
          <a:bodyPr/>
          <a:lstStyle/>
          <a:p>
            <a:fld id="{52FA456D-5899-4B17-93F4-AC2F8DB364B9}" type="slidenum">
              <a:rPr lang="en-GB" smtClean="0"/>
              <a:t>1</a:t>
            </a:fld>
            <a:endParaRPr lang="en-GB"/>
          </a:p>
        </p:txBody>
      </p:sp>
    </p:spTree>
    <p:extLst>
      <p:ext uri="{BB962C8B-B14F-4D97-AF65-F5344CB8AC3E}">
        <p14:creationId xmlns:p14="http://schemas.microsoft.com/office/powerpoint/2010/main" val="98808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FA456D-5899-4B17-93F4-AC2F8DB364B9}" type="slidenum">
              <a:rPr lang="en-GB" smtClean="0"/>
              <a:t>23</a:t>
            </a:fld>
            <a:endParaRPr lang="en-GB"/>
          </a:p>
        </p:txBody>
      </p:sp>
    </p:spTree>
    <p:extLst>
      <p:ext uri="{BB962C8B-B14F-4D97-AF65-F5344CB8AC3E}">
        <p14:creationId xmlns:p14="http://schemas.microsoft.com/office/powerpoint/2010/main" val="259677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5750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no bkg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7EE2B0-EB60-B4D1-95F9-C62E8A602188}"/>
              </a:ext>
            </a:extLst>
          </p:cNvPr>
          <p:cNvSpPr/>
          <p:nvPr userDrawn="1"/>
        </p:nvSpPr>
        <p:spPr>
          <a:xfrm>
            <a:off x="2905125" y="428625"/>
            <a:ext cx="6800850" cy="5858403"/>
          </a:xfrm>
          <a:prstGeom prst="rect">
            <a:avLst/>
          </a:prstGeom>
          <a:solidFill>
            <a:srgbClr val="FFFFFF"/>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634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E92A5BED-8721-4DF2-80EA-8632D1E5A87B}" type="datetimeFigureOut">
              <a:rPr lang="en-US" smtClean="0"/>
              <a:t>10/15/22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9648924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68501"/>
            <a:ext cx="10972800" cy="44037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385A2A27-BE0E-4D77-B312-A641ED3A69D0}"/>
              </a:ext>
            </a:extLst>
          </p:cNvPr>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8.xml"/><Relationship Id="rId5" Type="http://schemas.openxmlformats.org/officeDocument/2006/relationships/hyperlink" Target="http://www.statista.com/statistics/1280597/global-total-users-virtual-platforms" TargetMode="Externa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chart" Target="../charts/chart7.xml"/><Relationship Id="rId5" Type="http://schemas.openxmlformats.org/officeDocument/2006/relationships/hyperlink" Target="http://www.statista.com/statistics/1285117/metaverse-benefits" TargetMode="Externa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chart" Target="../charts/chart8.xml"/><Relationship Id="rId5" Type="http://schemas.openxmlformats.org/officeDocument/2006/relationships/hyperlink" Target="http://www.statista.com/statistics/1288655/metaverse-consumer-expenditure-tam-united-states" TargetMode="Externa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hyperlink" Target="http://www.statista.com/statistics/1289176/us-game-developer-metaverse-barrier" TargetMode="External"/><Relationship Id="rId2" Type="http://schemas.openxmlformats.org/officeDocument/2006/relationships/image" Target="../media/image3.emf"/><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chart" Target="../charts/chart10.xml"/><Relationship Id="rId5" Type="http://schemas.openxmlformats.org/officeDocument/2006/relationships/hyperlink" Target="http://www.statista.com/statistics/1289132/us-game-developer-metaverse-expected-features" TargetMode="Externa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chart" Target="../charts/chart11.xml"/><Relationship Id="rId5" Type="http://schemas.openxmlformats.org/officeDocument/2006/relationships/hyperlink" Target="http://www.statista.com/statistics/591181/global-augmented-virtual-reality-market-size" TargetMode="Externa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emf"/><Relationship Id="rId1" Type="http://schemas.openxmlformats.org/officeDocument/2006/relationships/slideLayout" Target="../slideLayouts/slideLayout8.xml"/><Relationship Id="rId4" Type="http://schemas.openxmlformats.org/officeDocument/2006/relationships/hyperlink" Target="http://www.statista.com/statistics/1289118/us-game-developer-metaverse-descrip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hyperlink" Target="http://www.statista.com/statistics/1302150/business-definition-of-the-metaverse-worldwid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oleObject" Target="../embeddings/oleObject1.bin"/><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chart" Target="../charts/chart14.xml"/><Relationship Id="rId4" Type="http://schemas.openxmlformats.org/officeDocument/2006/relationships/hyperlink" Target="http://www.statista.com/statistics/1302091/global-business-sectors-investing-in-the-metaverse" TargetMode="Externa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emf"/><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8.xml"/><Relationship Id="rId5" Type="http://schemas.openxmlformats.org/officeDocument/2006/relationships/chart" Target="../charts/chart1.xml"/><Relationship Id="rId4" Type="http://schemas.openxmlformats.org/officeDocument/2006/relationships/hyperlink" Target="http://www.statista.com/statistics/1288731/things-done-only-metaver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chart" Target="../charts/chart2.xml"/><Relationship Id="rId5" Type="http://schemas.openxmlformats.org/officeDocument/2006/relationships/hyperlink" Target="http://www.statista.com/statistics/1289576/metaverse-and-referred-keywords" TargetMode="Externa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chart" Target="../charts/chart3.xml"/><Relationship Id="rId5" Type="http://schemas.openxmlformats.org/officeDocument/2006/relationships/hyperlink" Target="http://www.statista.com/statistics/1289589/apps-with-metaverse-in-their-name-by-category" TargetMode="Externa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hyperlink" Target="http://www.statista.com/statistics/1280565/global-market-cap-metaverse-facebook-gam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chart" Target="../charts/chart5.xml"/><Relationship Id="rId5" Type="http://schemas.openxmlformats.org/officeDocument/2006/relationships/hyperlink" Target="http://www.statista.com/statistics/1302200/metaverse-project-investment-businesses" TargetMode="Externa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chart" Target="../charts/chart6.xml"/><Relationship Id="rId5" Type="http://schemas.openxmlformats.org/officeDocument/2006/relationships/hyperlink" Target="http://www.statista.com/statistics/1302215/metaverse-project-investment-budget-businesses" TargetMode="Externa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981200" y="1859210"/>
            <a:ext cx="8229600" cy="11430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altLang="zh-CN" sz="5400" dirty="0">
                <a:solidFill>
                  <a:srgbClr val="558ED5"/>
                </a:solidFill>
              </a:rPr>
              <a:t>The</a:t>
            </a:r>
            <a:r>
              <a:rPr lang="zh-CN" altLang="en-US" sz="5400" dirty="0">
                <a:solidFill>
                  <a:srgbClr val="558ED5"/>
                </a:solidFill>
              </a:rPr>
              <a:t> </a:t>
            </a:r>
            <a:r>
              <a:rPr lang="en-US" altLang="zh-CN" sz="5400" dirty="0">
                <a:solidFill>
                  <a:srgbClr val="558ED5"/>
                </a:solidFill>
              </a:rPr>
              <a:t>Gap</a:t>
            </a:r>
            <a:r>
              <a:rPr lang="zh-CN" altLang="en-US" sz="5400" dirty="0">
                <a:solidFill>
                  <a:srgbClr val="558ED5"/>
                </a:solidFill>
              </a:rPr>
              <a:t> </a:t>
            </a:r>
            <a:r>
              <a:rPr lang="en-US" altLang="zh-CN" sz="5400" dirty="0">
                <a:solidFill>
                  <a:srgbClr val="558ED5"/>
                </a:solidFill>
              </a:rPr>
              <a:t>Between</a:t>
            </a:r>
            <a:r>
              <a:rPr lang="zh-CN" altLang="en-US" sz="5400" dirty="0">
                <a:solidFill>
                  <a:srgbClr val="558ED5"/>
                </a:solidFill>
              </a:rPr>
              <a:t> </a:t>
            </a:r>
            <a:r>
              <a:rPr lang="en-US" altLang="zh-CN" sz="5400" dirty="0">
                <a:solidFill>
                  <a:srgbClr val="558ED5"/>
                </a:solidFill>
              </a:rPr>
              <a:t>Reality</a:t>
            </a:r>
            <a:r>
              <a:rPr lang="zh-CN" altLang="en-US" sz="5400" dirty="0">
                <a:solidFill>
                  <a:srgbClr val="558ED5"/>
                </a:solidFill>
              </a:rPr>
              <a:t> </a:t>
            </a:r>
            <a:r>
              <a:rPr lang="en-US" altLang="zh-CN" sz="5400" dirty="0">
                <a:solidFill>
                  <a:srgbClr val="558ED5"/>
                </a:solidFill>
              </a:rPr>
              <a:t>and</a:t>
            </a:r>
            <a:r>
              <a:rPr lang="zh-CN" altLang="en-US" sz="5400" dirty="0">
                <a:solidFill>
                  <a:srgbClr val="558ED5"/>
                </a:solidFill>
              </a:rPr>
              <a:t> </a:t>
            </a:r>
            <a:r>
              <a:rPr lang="en-US" altLang="zh-CN" sz="5400" dirty="0">
                <a:solidFill>
                  <a:srgbClr val="558ED5"/>
                </a:solidFill>
              </a:rPr>
              <a:t>Expectations</a:t>
            </a:r>
            <a:r>
              <a:rPr lang="zh-CN" altLang="en-US" sz="5400" dirty="0">
                <a:solidFill>
                  <a:srgbClr val="558ED5"/>
                </a:solidFill>
              </a:rPr>
              <a:t> </a:t>
            </a:r>
            <a:r>
              <a:rPr lang="en-US" altLang="zh-CN" sz="5400" dirty="0">
                <a:solidFill>
                  <a:srgbClr val="558ED5"/>
                </a:solidFill>
              </a:rPr>
              <a:t>of</a:t>
            </a:r>
            <a:r>
              <a:rPr lang="zh-CN" altLang="en-US" sz="5400" dirty="0">
                <a:solidFill>
                  <a:srgbClr val="558ED5"/>
                </a:solidFill>
              </a:rPr>
              <a:t> </a:t>
            </a:r>
            <a:r>
              <a:rPr lang="en-US" altLang="zh-CN" sz="5400" dirty="0">
                <a:solidFill>
                  <a:srgbClr val="558ED5"/>
                </a:solidFill>
              </a:rPr>
              <a:t>Metaverse</a:t>
            </a:r>
            <a:endParaRPr lang="en-US" sz="5400" dirty="0">
              <a:solidFill>
                <a:srgbClr val="558ED5"/>
              </a:solidFill>
            </a:endParaRPr>
          </a:p>
        </p:txBody>
      </p:sp>
      <p:sp>
        <p:nvSpPr>
          <p:cNvPr id="3" name="Title 1"/>
          <p:cNvSpPr txBox="1">
            <a:spLocks/>
          </p:cNvSpPr>
          <p:nvPr/>
        </p:nvSpPr>
        <p:spPr>
          <a:xfrm>
            <a:off x="1579756" y="3601844"/>
            <a:ext cx="9032487" cy="1996067"/>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altLang="zh-CN" sz="3500" dirty="0" err="1">
                <a:solidFill>
                  <a:schemeClr val="tx2">
                    <a:lumMod val="60000"/>
                    <a:lumOff val="40000"/>
                  </a:schemeClr>
                </a:solidFill>
              </a:rPr>
              <a:t>Yuntao</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WANG</a:t>
            </a:r>
          </a:p>
          <a:p>
            <a:r>
              <a:rPr lang="en-US" altLang="zh-CN" sz="3500" dirty="0">
                <a:solidFill>
                  <a:schemeClr val="tx2">
                    <a:lumMod val="60000"/>
                    <a:lumOff val="40000"/>
                  </a:schemeClr>
                </a:solidFill>
              </a:rPr>
              <a:t>ITU-T</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Q5/16</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Rapporteur</a:t>
            </a:r>
          </a:p>
          <a:p>
            <a:r>
              <a:rPr lang="en-US" altLang="zh-CN" sz="3500" dirty="0">
                <a:solidFill>
                  <a:schemeClr val="tx2">
                    <a:lumMod val="60000"/>
                    <a:lumOff val="40000"/>
                  </a:schemeClr>
                </a:solidFill>
              </a:rPr>
              <a:t>Deputy</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Chief</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Engineer</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of</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Cloud</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Computing</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and</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Big</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data</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Research</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Institute</a:t>
            </a:r>
          </a:p>
          <a:p>
            <a:r>
              <a:rPr lang="en-US" altLang="zh-CN" sz="3500" dirty="0">
                <a:solidFill>
                  <a:schemeClr val="tx2">
                    <a:lumMod val="60000"/>
                    <a:lumOff val="40000"/>
                  </a:schemeClr>
                </a:solidFill>
              </a:rPr>
              <a:t>China</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Academy</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of</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Information</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and</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Communications</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Technology</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(CAICT)</a:t>
            </a:r>
          </a:p>
          <a:p>
            <a:r>
              <a:rPr lang="en-US" altLang="zh-CN" sz="3500" dirty="0">
                <a:solidFill>
                  <a:schemeClr val="tx2">
                    <a:lumMod val="60000"/>
                    <a:lumOff val="40000"/>
                  </a:schemeClr>
                </a:solidFill>
              </a:rPr>
              <a:t>Director</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of</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The Metaverse Innovation and Exploration Alliance</a:t>
            </a:r>
            <a:r>
              <a:rPr lang="zh-CN" altLang="en-US" sz="3500" dirty="0">
                <a:solidFill>
                  <a:schemeClr val="tx2">
                    <a:lumMod val="60000"/>
                    <a:lumOff val="40000"/>
                  </a:schemeClr>
                </a:solidFill>
              </a:rPr>
              <a:t> </a:t>
            </a:r>
            <a:r>
              <a:rPr lang="en-US" altLang="zh-CN" sz="3500" dirty="0">
                <a:solidFill>
                  <a:schemeClr val="tx2">
                    <a:lumMod val="60000"/>
                    <a:lumOff val="40000"/>
                  </a:schemeClr>
                </a:solidFill>
              </a:rPr>
              <a:t>(MINE)</a:t>
            </a:r>
            <a:endParaRPr lang="en-US" sz="3500" dirty="0">
              <a:solidFill>
                <a:schemeClr val="tx2">
                  <a:lumMod val="60000"/>
                  <a:lumOff val="40000"/>
                </a:schemeClr>
              </a:solidFill>
            </a:endParaRPr>
          </a:p>
        </p:txBody>
      </p:sp>
    </p:spTree>
    <p:extLst>
      <p:ext uri="{BB962C8B-B14F-4D97-AF65-F5344CB8AC3E}">
        <p14:creationId xmlns:p14="http://schemas.microsoft.com/office/powerpoint/2010/main" val="34294113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Virtual platforms gained a surge of attention in October 2021, when Facebook Inc. rebranded and restructured itself as Meta, a virtual reality company, in a pivot towards the metaverse. As of that month, Facebook was the leading virtual platform with a total of almost three billion users worldwide. In contrast, Web 3.0 virtual worlds had a grand total of 50,000 users around the globe.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October 2021</a:t>
            </a:r>
          </a:p>
          <a:p>
            <a:r>
              <a:rPr sz="600" b="1">
                <a:solidFill>
                  <a:srgbClr val="0F2741"/>
                </a:solidFill>
                <a:latin typeface="Open Sans"/>
              </a:rPr>
              <a:t>Source(s): </a:t>
            </a:r>
            <a:r>
              <a:rPr sz="600" b="0">
                <a:solidFill>
                  <a:srgbClr val="0F2741"/>
                </a:solidFill>
                <a:latin typeface="Open Sans"/>
              </a:rPr>
              <a:t>Crypto.com; CryptoSlam; Dune Analytics; Facebook; Goldman Sachs; Grayscale; NonFungible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New Table"/>
          <p:cNvGraphicFramePr>
            <a:graphicFrameLocks noGrp="1"/>
          </p:cNvGraphicFramePr>
          <p:nvPr/>
        </p:nvGraphicFramePr>
        <p:xfrm>
          <a:off x="586800" y="1882800"/>
          <a:ext cx="11016000" cy="2072640"/>
        </p:xfrm>
        <a:graphic>
          <a:graphicData uri="http://schemas.openxmlformats.org/drawingml/2006/table">
            <a:tbl>
              <a:tblPr firstRow="1" bandRow="1">
                <a:tableStyleId>{5C22544A-7EE6-4342-B048-85BDC9FD1C3A}</a:tableStyleId>
              </a:tblPr>
              <a:tblGrid>
                <a:gridCol w="6110300">
                  <a:extLst>
                    <a:ext uri="{9D8B030D-6E8A-4147-A177-3AD203B41FA5}">
                      <a16:colId xmlns:a16="http://schemas.microsoft.com/office/drawing/2014/main" val="20000"/>
                    </a:ext>
                  </a:extLst>
                </a:gridCol>
                <a:gridCol w="4905700">
                  <a:extLst>
                    <a:ext uri="{9D8B030D-6E8A-4147-A177-3AD203B41FA5}">
                      <a16:colId xmlns:a16="http://schemas.microsoft.com/office/drawing/2014/main" val="20001"/>
                    </a:ext>
                  </a:extLst>
                </a:gridCol>
              </a:tblGrid>
              <a:tr h="0">
                <a:tc>
                  <a:txBody>
                    <a:bodyPr/>
                    <a:lstStyle/>
                    <a:p>
                      <a:pPr algn="l"/>
                      <a:endParaRPr sz="1100" b="1">
                        <a:solidFill>
                          <a:srgbClr val="0F2741"/>
                        </a:solidFill>
                        <a:latin typeface="Open Sans"/>
                      </a:endParaRP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tc>
                  <a:txBody>
                    <a:bodyPr/>
                    <a:lstStyle/>
                    <a:p>
                      <a:pPr algn="r"/>
                      <a:r>
                        <a:rPr sz="1100" b="1">
                          <a:solidFill>
                            <a:srgbClr val="0F2741"/>
                          </a:solidFill>
                          <a:latin typeface="Open Sans"/>
                        </a:rPr>
                        <a:t>Number of users</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extLst>
                  <a:ext uri="{0D108BD9-81ED-4DB2-BD59-A6C34878D82A}">
                    <a16:rowId xmlns:a16="http://schemas.microsoft.com/office/drawing/2014/main" val="10000"/>
                  </a:ext>
                </a:extLst>
              </a:tr>
              <a:tr h="0">
                <a:tc>
                  <a:txBody>
                    <a:bodyPr/>
                    <a:lstStyle/>
                    <a:p>
                      <a:r>
                        <a:rPr sz="1100">
                          <a:solidFill>
                            <a:srgbClr val="0F2741"/>
                          </a:solidFill>
                          <a:latin typeface="Open Sans"/>
                        </a:rPr>
                        <a:t>Web 3.0 virtual worlds</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tc>
                  <a:txBody>
                    <a:bodyPr/>
                    <a:lstStyle/>
                    <a:p>
                      <a:pPr algn="r"/>
                      <a:r>
                        <a:rPr sz="1100">
                          <a:solidFill>
                            <a:srgbClr val="0F2741"/>
                          </a:solidFill>
                          <a:latin typeface="Open Sans"/>
                        </a:rPr>
                        <a:t>50000</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extLst>
                  <a:ext uri="{0D108BD9-81ED-4DB2-BD59-A6C34878D82A}">
                    <a16:rowId xmlns:a16="http://schemas.microsoft.com/office/drawing/2014/main" val="10001"/>
                  </a:ext>
                </a:extLst>
              </a:tr>
              <a:tr h="0">
                <a:tc>
                  <a:txBody>
                    <a:bodyPr/>
                    <a:lstStyle/>
                    <a:p>
                      <a:r>
                        <a:rPr sz="1100">
                          <a:solidFill>
                            <a:srgbClr val="0F2741"/>
                          </a:solidFill>
                          <a:latin typeface="Open Sans"/>
                        </a:rPr>
                        <a:t>Non-fungible tokens</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tc>
                  <a:txBody>
                    <a:bodyPr/>
                    <a:lstStyle/>
                    <a:p>
                      <a:pPr algn="r"/>
                      <a:r>
                        <a:rPr sz="1100">
                          <a:solidFill>
                            <a:srgbClr val="0F2741"/>
                          </a:solidFill>
                          <a:latin typeface="Open Sans"/>
                        </a:rPr>
                        <a:t>412578</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extLst>
                  <a:ext uri="{0D108BD9-81ED-4DB2-BD59-A6C34878D82A}">
                    <a16:rowId xmlns:a16="http://schemas.microsoft.com/office/drawing/2014/main" val="10002"/>
                  </a:ext>
                </a:extLst>
              </a:tr>
              <a:tr h="0">
                <a:tc>
                  <a:txBody>
                    <a:bodyPr/>
                    <a:lstStyle/>
                    <a:p>
                      <a:r>
                        <a:rPr sz="1100">
                          <a:solidFill>
                            <a:srgbClr val="0F2741"/>
                          </a:solidFill>
                          <a:latin typeface="Open Sans"/>
                        </a:rPr>
                        <a:t>Blockchain gaming</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tc>
                  <a:txBody>
                    <a:bodyPr/>
                    <a:lstStyle/>
                    <a:p>
                      <a:pPr algn="r"/>
                      <a:r>
                        <a:rPr sz="1100">
                          <a:solidFill>
                            <a:srgbClr val="0F2741"/>
                          </a:solidFill>
                          <a:latin typeface="Open Sans"/>
                        </a:rPr>
                        <a:t>2364576</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extLst>
                  <a:ext uri="{0D108BD9-81ED-4DB2-BD59-A6C34878D82A}">
                    <a16:rowId xmlns:a16="http://schemas.microsoft.com/office/drawing/2014/main" val="10003"/>
                  </a:ext>
                </a:extLst>
              </a:tr>
              <a:tr h="0">
                <a:tc>
                  <a:txBody>
                    <a:bodyPr/>
                    <a:lstStyle/>
                    <a:p>
                      <a:r>
                        <a:rPr sz="1100">
                          <a:solidFill>
                            <a:srgbClr val="0F2741"/>
                          </a:solidFill>
                          <a:latin typeface="Open Sans"/>
                        </a:rPr>
                        <a:t>Decentralized finance</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tc>
                  <a:txBody>
                    <a:bodyPr/>
                    <a:lstStyle/>
                    <a:p>
                      <a:pPr algn="r"/>
                      <a:r>
                        <a:rPr sz="1100">
                          <a:solidFill>
                            <a:srgbClr val="0F2741"/>
                          </a:solidFill>
                          <a:latin typeface="Open Sans"/>
                        </a:rPr>
                        <a:t>3450000</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extLst>
                  <a:ext uri="{0D108BD9-81ED-4DB2-BD59-A6C34878D82A}">
                    <a16:rowId xmlns:a16="http://schemas.microsoft.com/office/drawing/2014/main" val="10004"/>
                  </a:ext>
                </a:extLst>
              </a:tr>
              <a:tr h="0">
                <a:tc>
                  <a:txBody>
                    <a:bodyPr/>
                    <a:lstStyle/>
                    <a:p>
                      <a:r>
                        <a:rPr sz="1100">
                          <a:solidFill>
                            <a:srgbClr val="0F2741"/>
                          </a:solidFill>
                          <a:latin typeface="Open Sans"/>
                        </a:rPr>
                        <a:t>Global crypto</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tc>
                  <a:txBody>
                    <a:bodyPr/>
                    <a:lstStyle/>
                    <a:p>
                      <a:pPr algn="r"/>
                      <a:r>
                        <a:rPr sz="1100">
                          <a:solidFill>
                            <a:srgbClr val="0F2741"/>
                          </a:solidFill>
                          <a:latin typeface="Open Sans"/>
                        </a:rPr>
                        <a:t>220000000</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extLst>
                  <a:ext uri="{0D108BD9-81ED-4DB2-BD59-A6C34878D82A}">
                    <a16:rowId xmlns:a16="http://schemas.microsoft.com/office/drawing/2014/main" val="10005"/>
                  </a:ext>
                </a:extLst>
              </a:tr>
              <a:tr h="0">
                <a:tc>
                  <a:txBody>
                    <a:bodyPr/>
                    <a:lstStyle/>
                    <a:p>
                      <a:r>
                        <a:rPr sz="1100">
                          <a:solidFill>
                            <a:srgbClr val="0F2741"/>
                          </a:solidFill>
                          <a:latin typeface="Open Sans"/>
                        </a:rPr>
                        <a:t>Gaming/eSports</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tc>
                  <a:txBody>
                    <a:bodyPr/>
                    <a:lstStyle/>
                    <a:p>
                      <a:pPr algn="r"/>
                      <a:r>
                        <a:rPr sz="1100">
                          <a:solidFill>
                            <a:srgbClr val="0F2741"/>
                          </a:solidFill>
                          <a:latin typeface="Open Sans"/>
                        </a:rPr>
                        <a:t>250000000</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extLst>
                  <a:ext uri="{0D108BD9-81ED-4DB2-BD59-A6C34878D82A}">
                    <a16:rowId xmlns:a16="http://schemas.microsoft.com/office/drawing/2014/main" val="10006"/>
                  </a:ext>
                </a:extLst>
              </a:tr>
              <a:tr h="0">
                <a:tc>
                  <a:txBody>
                    <a:bodyPr/>
                    <a:lstStyle/>
                    <a:p>
                      <a:r>
                        <a:rPr sz="1100">
                          <a:solidFill>
                            <a:srgbClr val="0F2741"/>
                          </a:solidFill>
                          <a:latin typeface="Open Sans"/>
                        </a:rPr>
                        <a:t>Facebook</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tc>
                  <a:txBody>
                    <a:bodyPr/>
                    <a:lstStyle/>
                    <a:p>
                      <a:pPr algn="r"/>
                      <a:r>
                        <a:rPr sz="1100">
                          <a:solidFill>
                            <a:srgbClr val="0F2741"/>
                          </a:solidFill>
                          <a:latin typeface="Open Sans"/>
                        </a:rPr>
                        <a:t>2970000000</a:t>
                      </a:r>
                    </a:p>
                  </a:txBody>
                  <a:tcPr>
                    <a:lnL>
                      <a:solidFill>
                        <a:srgbClr val="D3D3D3"/>
                      </a:solidFill>
                    </a:lnL>
                    <a:lnR>
                      <a:solidFill>
                        <a:srgbClr val="D3D3D3"/>
                      </a:solidFill>
                    </a:lnR>
                    <a:lnT>
                      <a:solidFill>
                        <a:srgbClr val="D3D3D3"/>
                      </a:solidFill>
                    </a:lnT>
                    <a:lnB>
                      <a:solidFill>
                        <a:srgbClr val="D3D3D3"/>
                      </a:solidFill>
                    </a:lnB>
                    <a:solidFill>
                      <a:srgbClr val="FFFFFF">
                        <a:alpha val="0"/>
                      </a:srgbClr>
                    </a:solidFill>
                  </a:tcPr>
                </a:tc>
                <a:extLst>
                  <a:ext uri="{0D108BD9-81ED-4DB2-BD59-A6C34878D82A}">
                    <a16:rowId xmlns:a16="http://schemas.microsoft.com/office/drawing/2014/main" val="10007"/>
                  </a:ext>
                </a:extLst>
              </a:tr>
            </a:tbl>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2:</a:t>
            </a:r>
            <a:r>
              <a:rPr lang="zh-CN" altLang="en-US" sz="2500" dirty="0">
                <a:solidFill>
                  <a:srgbClr val="0F2741"/>
                </a:solidFill>
                <a:latin typeface="Open Sans Light"/>
              </a:rPr>
              <a:t> </a:t>
            </a:r>
            <a:r>
              <a:rPr sz="2500" dirty="0">
                <a:solidFill>
                  <a:srgbClr val="0F2741"/>
                </a:solidFill>
                <a:latin typeface="Open Sans Light"/>
              </a:rPr>
              <a:t>Total users of selected virtual platforms worldwide as of October 2021</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users of selected virtual platforms 2021</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a:extLst>
              <a:ext uri="{FF2B5EF4-FFF2-40B4-BE49-F238E27FC236}">
                <a16:creationId xmlns:a16="http://schemas.microsoft.com/office/drawing/2014/main" id="{A29F98EE-D2F2-6A3B-8910-163B489E1F65}"/>
              </a:ext>
            </a:extLst>
          </p:cNvPr>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2</a:t>
            </a:r>
            <a:r>
              <a:rPr lang="zh-CN" altLang="en-US" sz="2500" dirty="0">
                <a:solidFill>
                  <a:srgbClr val="0F2741"/>
                </a:solidFill>
                <a:latin typeface="Open Sans Light"/>
              </a:rPr>
              <a:t> </a:t>
            </a:r>
            <a:r>
              <a:rPr lang="en-US" altLang="zh-CN" sz="2500" dirty="0">
                <a:solidFill>
                  <a:srgbClr val="0F2741"/>
                </a:solidFill>
                <a:latin typeface="Open Sans Light"/>
              </a:rPr>
              <a:t>analysis:</a:t>
            </a:r>
            <a:r>
              <a:rPr lang="zh-CN" altLang="en-US" sz="2500" dirty="0">
                <a:solidFill>
                  <a:srgbClr val="0F2741"/>
                </a:solidFill>
                <a:latin typeface="Open Sans Light"/>
              </a:rPr>
              <a:t> </a:t>
            </a:r>
            <a:r>
              <a:rPr lang="en-CN" altLang="zh-CN" sz="2500" dirty="0">
                <a:solidFill>
                  <a:srgbClr val="0F2741"/>
                </a:solidFill>
                <a:latin typeface="Open Sans Light"/>
              </a:rPr>
              <a:t>Crypto</a:t>
            </a:r>
            <a:r>
              <a:rPr lang="zh-CN" altLang="en-US" sz="2500" dirty="0">
                <a:solidFill>
                  <a:srgbClr val="0F2741"/>
                </a:solidFill>
                <a:latin typeface="Open Sans Light"/>
              </a:rPr>
              <a:t> </a:t>
            </a:r>
            <a:r>
              <a:rPr lang="en-US" altLang="zh-CN" sz="2500" dirty="0">
                <a:solidFill>
                  <a:srgbClr val="0F2741"/>
                </a:solidFill>
                <a:latin typeface="Open Sans Light"/>
              </a:rPr>
              <a:t>is</a:t>
            </a:r>
            <a:r>
              <a:rPr lang="zh-CN" altLang="en-US" sz="2500" dirty="0">
                <a:solidFill>
                  <a:srgbClr val="0F2741"/>
                </a:solidFill>
                <a:latin typeface="Open Sans Light"/>
              </a:rPr>
              <a:t> </a:t>
            </a:r>
            <a:r>
              <a:rPr lang="en-US" altLang="zh-CN" sz="2500" dirty="0">
                <a:solidFill>
                  <a:srgbClr val="0F2741"/>
                </a:solidFill>
                <a:latin typeface="Open Sans Light"/>
              </a:rPr>
              <a:t>the</a:t>
            </a:r>
            <a:r>
              <a:rPr lang="zh-CN" altLang="en-US" sz="2500" dirty="0">
                <a:solidFill>
                  <a:srgbClr val="0F2741"/>
                </a:solidFill>
                <a:latin typeface="Open Sans Light"/>
              </a:rPr>
              <a:t> </a:t>
            </a:r>
            <a:r>
              <a:rPr lang="en-US" altLang="zh-CN" sz="2500" dirty="0">
                <a:solidFill>
                  <a:srgbClr val="0F2741"/>
                </a:solidFill>
                <a:latin typeface="Open Sans Light"/>
              </a:rPr>
              <a:t>one</a:t>
            </a:r>
            <a:r>
              <a:rPr lang="zh-CN" altLang="en-US" sz="2500" dirty="0">
                <a:solidFill>
                  <a:srgbClr val="0F2741"/>
                </a:solidFill>
                <a:latin typeface="Open Sans Light"/>
              </a:rPr>
              <a:t> </a:t>
            </a:r>
            <a:r>
              <a:rPr lang="en-US" altLang="zh-CN" sz="2500" dirty="0">
                <a:solidFill>
                  <a:srgbClr val="0F2741"/>
                </a:solidFill>
                <a:latin typeface="Open Sans Light"/>
              </a:rPr>
              <a:t>making</a:t>
            </a:r>
            <a:r>
              <a:rPr lang="zh-CN" altLang="en-US" sz="2500" dirty="0">
                <a:solidFill>
                  <a:srgbClr val="0F2741"/>
                </a:solidFill>
                <a:latin typeface="Open Sans Light"/>
              </a:rPr>
              <a:t> </a:t>
            </a:r>
            <a:r>
              <a:rPr lang="en-US" altLang="zh-CN" sz="2500" dirty="0">
                <a:solidFill>
                  <a:srgbClr val="0F2741"/>
                </a:solidFill>
                <a:latin typeface="Open Sans Light"/>
              </a:rPr>
              <a:t>real</a:t>
            </a:r>
            <a:r>
              <a:rPr lang="zh-CN" altLang="en-US" sz="2500" dirty="0">
                <a:solidFill>
                  <a:srgbClr val="0F2741"/>
                </a:solidFill>
                <a:latin typeface="Open Sans Light"/>
              </a:rPr>
              <a:t> </a:t>
            </a:r>
            <a:r>
              <a:rPr lang="en-US" altLang="zh-CN" sz="2500" dirty="0">
                <a:solidFill>
                  <a:srgbClr val="0F2741"/>
                </a:solidFill>
                <a:latin typeface="Open Sans Light"/>
              </a:rPr>
              <a:t>money</a:t>
            </a:r>
            <a:r>
              <a:rPr lang="zh-CN" altLang="en-US" sz="2500" dirty="0">
                <a:solidFill>
                  <a:srgbClr val="0F2741"/>
                </a:solidFill>
                <a:latin typeface="Open Sans Light"/>
              </a:rPr>
              <a:t> </a:t>
            </a:r>
            <a:r>
              <a:rPr lang="en-US" altLang="zh-CN" sz="2500" dirty="0">
                <a:solidFill>
                  <a:srgbClr val="0F2741"/>
                </a:solidFill>
                <a:latin typeface="Open Sans Light"/>
              </a:rPr>
              <a:t>under</a:t>
            </a:r>
            <a:r>
              <a:rPr lang="zh-CN" altLang="en-US" sz="2500" dirty="0">
                <a:solidFill>
                  <a:srgbClr val="0F2741"/>
                </a:solidFill>
                <a:latin typeface="Open Sans Light"/>
              </a:rPr>
              <a:t> </a:t>
            </a:r>
            <a:r>
              <a:rPr lang="en-US" altLang="zh-CN" sz="2500" dirty="0">
                <a:solidFill>
                  <a:srgbClr val="0F2741"/>
                </a:solidFill>
                <a:latin typeface="Open Sans Light"/>
              </a:rPr>
              <a:t>the</a:t>
            </a:r>
            <a:r>
              <a:rPr lang="zh-CN" altLang="en-US" sz="2500" dirty="0">
                <a:solidFill>
                  <a:srgbClr val="0F2741"/>
                </a:solidFill>
                <a:latin typeface="Open Sans Light"/>
              </a:rPr>
              <a:t> </a:t>
            </a:r>
            <a:r>
              <a:rPr lang="en-US" altLang="zh-CN" sz="2500" dirty="0">
                <a:solidFill>
                  <a:srgbClr val="0F2741"/>
                </a:solidFill>
                <a:latin typeface="Open Sans Light"/>
              </a:rPr>
              <a:t>cover</a:t>
            </a:r>
            <a:r>
              <a:rPr lang="zh-CN" altLang="en-US" sz="2500" dirty="0">
                <a:solidFill>
                  <a:srgbClr val="0F2741"/>
                </a:solidFill>
                <a:latin typeface="Open Sans Light"/>
              </a:rPr>
              <a:t> </a:t>
            </a:r>
            <a:r>
              <a:rPr lang="en-US" altLang="zh-CN" sz="2500" dirty="0">
                <a:solidFill>
                  <a:srgbClr val="0F2741"/>
                </a:solidFill>
                <a:latin typeface="Open Sans Light"/>
              </a:rPr>
              <a:t>of</a:t>
            </a:r>
            <a:r>
              <a:rPr lang="zh-CN" altLang="en-US" sz="2500" dirty="0">
                <a:solidFill>
                  <a:srgbClr val="0F2741"/>
                </a:solidFill>
                <a:latin typeface="Open Sans Light"/>
              </a:rPr>
              <a:t> </a:t>
            </a:r>
            <a:r>
              <a:rPr lang="en-US" altLang="zh-CN" sz="2500" dirty="0">
                <a:solidFill>
                  <a:srgbClr val="0F2741"/>
                </a:solidFill>
                <a:latin typeface="Open Sans Light"/>
              </a:rPr>
              <a:t>Metaverse!</a:t>
            </a:r>
            <a:r>
              <a:rPr lang="zh-CN" altLang="en-US" sz="2500" dirty="0">
                <a:solidFill>
                  <a:srgbClr val="0F2741"/>
                </a:solidFill>
                <a:latin typeface="Open Sans Light"/>
              </a:rPr>
              <a:t>  </a:t>
            </a:r>
            <a:endParaRPr sz="2500" dirty="0">
              <a:solidFill>
                <a:srgbClr val="0F2741"/>
              </a:solidFill>
              <a:latin typeface="Open Sans Light"/>
            </a:endParaRPr>
          </a:p>
        </p:txBody>
      </p:sp>
      <p:sp>
        <p:nvSpPr>
          <p:cNvPr id="3" name="Rectangle 2">
            <a:extLst>
              <a:ext uri="{FF2B5EF4-FFF2-40B4-BE49-F238E27FC236}">
                <a16:creationId xmlns:a16="http://schemas.microsoft.com/office/drawing/2014/main" id="{AA16BC89-E477-FD2B-B034-FD20511A2D9A}"/>
              </a:ext>
            </a:extLst>
          </p:cNvPr>
          <p:cNvSpPr/>
          <p:nvPr/>
        </p:nvSpPr>
        <p:spPr>
          <a:xfrm>
            <a:off x="1116715" y="1327132"/>
            <a:ext cx="9757387" cy="2646878"/>
          </a:xfrm>
          <a:prstGeom prst="rect">
            <a:avLst/>
          </a:prstGeom>
        </p:spPr>
        <p:txBody>
          <a:bodyPr wrap="square">
            <a:spAutoFit/>
          </a:bodyPr>
          <a:lstStyle/>
          <a:p>
            <a:pPr marL="285750" indent="-285750">
              <a:buFont typeface="Wingdings" pitchFamily="2" charset="2"/>
              <a:buChar char="ü"/>
            </a:pPr>
            <a:r>
              <a:rPr lang="en-CN" dirty="0"/>
              <a:t>The size of U.S. digital assets has doubled </a:t>
            </a:r>
            <a:r>
              <a:rPr lang="en-CN" sz="2800" b="1" dirty="0">
                <a:solidFill>
                  <a:srgbClr val="FF0000"/>
                </a:solidFill>
              </a:rPr>
              <a:t>215</a:t>
            </a:r>
            <a:r>
              <a:rPr lang="en-CN" dirty="0"/>
              <a:t> times in five years. Non-state issued digital assets soar from $14 billion in early 2016 to </a:t>
            </a:r>
            <a:r>
              <a:rPr lang="en-CN" sz="2800" b="1" dirty="0">
                <a:solidFill>
                  <a:srgbClr val="FF0000"/>
                </a:solidFill>
              </a:rPr>
              <a:t>$3 trillion</a:t>
            </a:r>
            <a:r>
              <a:rPr lang="en-CN" dirty="0"/>
              <a:t> by November 2021.</a:t>
            </a:r>
          </a:p>
          <a:p>
            <a:pPr marL="285750" indent="-285750">
              <a:buFont typeface="Wingdings" pitchFamily="2" charset="2"/>
              <a:buChar char="ü"/>
            </a:pPr>
            <a:r>
              <a:rPr lang="en-CN" dirty="0"/>
              <a:t>The market value of Bitcoin, Ether and other token economies has reached </a:t>
            </a:r>
            <a:r>
              <a:rPr lang="en-CN" sz="2800" b="1" dirty="0">
                <a:solidFill>
                  <a:srgbClr val="FF0000"/>
                </a:solidFill>
              </a:rPr>
              <a:t>$1.9 trillion</a:t>
            </a:r>
            <a:r>
              <a:rPr lang="en-CN" dirty="0"/>
              <a:t>, close to Italy's annual GDP, making it "richer than the country”</a:t>
            </a:r>
          </a:p>
          <a:p>
            <a:pPr marL="285750" indent="-285750">
              <a:buFont typeface="Wingdings" pitchFamily="2" charset="2"/>
              <a:buChar char="ü"/>
            </a:pPr>
            <a:r>
              <a:rPr lang="en-US" dirty="0"/>
              <a:t>The pandemic triggered a significant increase in revenues made in the crypto sector with growth of </a:t>
            </a:r>
            <a:r>
              <a:rPr lang="en-US" sz="2800" b="1" dirty="0">
                <a:solidFill>
                  <a:srgbClr val="FF0000"/>
                </a:solidFill>
              </a:rPr>
              <a:t>481% </a:t>
            </a:r>
            <a:r>
              <a:rPr lang="en-US" dirty="0"/>
              <a:t>from 2019 to 2020</a:t>
            </a:r>
            <a:endParaRPr lang="en-CN" dirty="0"/>
          </a:p>
          <a:p>
            <a:endParaRPr lang="en-CN" dirty="0"/>
          </a:p>
        </p:txBody>
      </p:sp>
      <p:pic>
        <p:nvPicPr>
          <p:cNvPr id="7" name="Picture 6">
            <a:extLst>
              <a:ext uri="{FF2B5EF4-FFF2-40B4-BE49-F238E27FC236}">
                <a16:creationId xmlns:a16="http://schemas.microsoft.com/office/drawing/2014/main" id="{ACCF22D3-6910-EB55-1F9F-8AE68F049ADB}"/>
              </a:ext>
            </a:extLst>
          </p:cNvPr>
          <p:cNvPicPr>
            <a:picLocks noChangeAspect="1"/>
          </p:cNvPicPr>
          <p:nvPr/>
        </p:nvPicPr>
        <p:blipFill>
          <a:blip r:embed="rId2"/>
          <a:stretch>
            <a:fillRect/>
          </a:stretch>
        </p:blipFill>
        <p:spPr>
          <a:xfrm>
            <a:off x="2109208" y="3688998"/>
            <a:ext cx="7772400" cy="2987791"/>
          </a:xfrm>
          <a:prstGeom prst="rect">
            <a:avLst/>
          </a:prstGeom>
        </p:spPr>
      </p:pic>
    </p:spTree>
    <p:extLst>
      <p:ext uri="{BB962C8B-B14F-4D97-AF65-F5344CB8AC3E}">
        <p14:creationId xmlns:p14="http://schemas.microsoft.com/office/powerpoint/2010/main" val="18801867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 late 2021 survey of global internet users found that overcoming obstacles that prevented them from doing something in real life was perceived as the biggest benefit of the metaverse. Enhancing creativity and imagination was ranked second with 37 percent of respondents claiming this as a benefit. The metaverse also holds promise for upskilling, education, and exploring new career opportunities.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2021; 1,050 respondents</a:t>
            </a:r>
          </a:p>
          <a:p>
            <a:r>
              <a:rPr sz="600" b="1">
                <a:solidFill>
                  <a:srgbClr val="0F2741"/>
                </a:solidFill>
                <a:latin typeface="Open Sans"/>
              </a:rPr>
              <a:t>Source(s): </a:t>
            </a:r>
            <a:r>
              <a:rPr sz="600" b="0">
                <a:solidFill>
                  <a:srgbClr val="0F2741"/>
                </a:solidFill>
                <a:latin typeface="Open Sans"/>
              </a:rPr>
              <a:t>Tidio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8</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3:</a:t>
            </a:r>
            <a:r>
              <a:rPr lang="zh-CN" altLang="en-US" sz="2500" dirty="0">
                <a:solidFill>
                  <a:srgbClr val="0F2741"/>
                </a:solidFill>
                <a:latin typeface="Open Sans Light"/>
              </a:rPr>
              <a:t> </a:t>
            </a:r>
            <a:r>
              <a:rPr sz="2500" dirty="0">
                <a:solidFill>
                  <a:srgbClr val="0F2741"/>
                </a:solidFill>
                <a:latin typeface="Open Sans Light"/>
              </a:rPr>
              <a:t>Leading benefits of the metaverse worldwide in 2021</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Benefits of the metaverse worldwide 2021</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metaverse market in the United States has a potential total consumer expenditure total addressable market of 8.3 trillion U.S. dollars as of 2022. Real estate (30.4 percent), motor vehicles (8.5 percent), and home related (8.44 percent) segments will account for the largest share of this expenditure.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2022</a:t>
            </a:r>
          </a:p>
          <a:p>
            <a:r>
              <a:rPr sz="600" b="1">
                <a:solidFill>
                  <a:srgbClr val="0F2741"/>
                </a:solidFill>
                <a:latin typeface="Open Sans"/>
              </a:rPr>
              <a:t>Source(s): </a:t>
            </a:r>
            <a:r>
              <a:rPr sz="600" b="0">
                <a:solidFill>
                  <a:srgbClr val="0F2741"/>
                </a:solidFill>
                <a:latin typeface="Open Sans"/>
              </a:rPr>
              <a:t>BEA; Morgan Stanley; NCES; PwC US; US Census Bureau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3923100" y="1882800"/>
            <a:ext cx="4343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Consumer expenditure TAM in billion U.S. dollars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7</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3:</a:t>
            </a:r>
            <a:r>
              <a:rPr lang="zh-CN" altLang="en-US" sz="2500" dirty="0">
                <a:solidFill>
                  <a:srgbClr val="0F2741"/>
                </a:solidFill>
                <a:latin typeface="Open Sans Light"/>
              </a:rPr>
              <a:t> </a:t>
            </a:r>
            <a:r>
              <a:rPr sz="2500" dirty="0">
                <a:solidFill>
                  <a:srgbClr val="0F2741"/>
                </a:solidFill>
                <a:latin typeface="Open Sans Light"/>
              </a:rPr>
              <a:t>Metaverse potential consumer expenditure total addressable market in the United States as of 2022, by segment (in billion U.S. dollars)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U.S. metaverse potential consumer expenditure TAM 2022, by segment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a:extLst>
              <a:ext uri="{FF2B5EF4-FFF2-40B4-BE49-F238E27FC236}">
                <a16:creationId xmlns:a16="http://schemas.microsoft.com/office/drawing/2014/main" id="{A29F98EE-D2F2-6A3B-8910-163B489E1F65}"/>
              </a:ext>
            </a:extLst>
          </p:cNvPr>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3</a:t>
            </a:r>
            <a:r>
              <a:rPr lang="zh-CN" altLang="en-US" sz="2500" dirty="0">
                <a:solidFill>
                  <a:srgbClr val="0F2741"/>
                </a:solidFill>
                <a:latin typeface="Open Sans Light"/>
              </a:rPr>
              <a:t> </a:t>
            </a:r>
            <a:r>
              <a:rPr lang="en-US" altLang="zh-CN" sz="2500" dirty="0">
                <a:solidFill>
                  <a:srgbClr val="0F2741"/>
                </a:solidFill>
                <a:latin typeface="Open Sans Light"/>
              </a:rPr>
              <a:t>analysis:</a:t>
            </a:r>
            <a:r>
              <a:rPr lang="zh-CN" altLang="en-US" sz="2500" dirty="0">
                <a:solidFill>
                  <a:srgbClr val="0F2741"/>
                </a:solidFill>
                <a:latin typeface="Open Sans Light"/>
              </a:rPr>
              <a:t> </a:t>
            </a:r>
            <a:r>
              <a:rPr lang="en-US" altLang="zh-CN" sz="2500" dirty="0">
                <a:solidFill>
                  <a:srgbClr val="0F2741"/>
                </a:solidFill>
                <a:latin typeface="Open Sans Light"/>
              </a:rPr>
              <a:t>We</a:t>
            </a:r>
            <a:r>
              <a:rPr lang="zh-CN" altLang="en-US" sz="2500" dirty="0">
                <a:solidFill>
                  <a:srgbClr val="0F2741"/>
                </a:solidFill>
                <a:latin typeface="Open Sans Light"/>
              </a:rPr>
              <a:t> </a:t>
            </a:r>
            <a:r>
              <a:rPr lang="en-US" altLang="zh-CN" sz="2500" dirty="0">
                <a:solidFill>
                  <a:srgbClr val="0F2741"/>
                </a:solidFill>
                <a:latin typeface="Open Sans Light"/>
              </a:rPr>
              <a:t>‘re</a:t>
            </a:r>
            <a:r>
              <a:rPr lang="zh-CN" altLang="en-US" sz="2500" dirty="0">
                <a:solidFill>
                  <a:srgbClr val="0F2741"/>
                </a:solidFill>
                <a:latin typeface="Open Sans Light"/>
              </a:rPr>
              <a:t> </a:t>
            </a:r>
            <a:r>
              <a:rPr lang="en-US" altLang="zh-CN" sz="2500" dirty="0">
                <a:solidFill>
                  <a:srgbClr val="0F2741"/>
                </a:solidFill>
                <a:latin typeface="Open Sans Light"/>
              </a:rPr>
              <a:t>far</a:t>
            </a:r>
            <a:r>
              <a:rPr lang="zh-CN" altLang="en-US" sz="2500" dirty="0">
                <a:solidFill>
                  <a:srgbClr val="0F2741"/>
                </a:solidFill>
                <a:latin typeface="Open Sans Light"/>
              </a:rPr>
              <a:t> </a:t>
            </a:r>
            <a:r>
              <a:rPr lang="en-US" altLang="zh-CN" sz="2500" dirty="0">
                <a:solidFill>
                  <a:srgbClr val="0F2741"/>
                </a:solidFill>
                <a:latin typeface="Open Sans Light"/>
              </a:rPr>
              <a:t>behind</a:t>
            </a:r>
            <a:r>
              <a:rPr lang="zh-CN" altLang="en-US" sz="2500" dirty="0">
                <a:solidFill>
                  <a:srgbClr val="0F2741"/>
                </a:solidFill>
                <a:latin typeface="Open Sans Light"/>
              </a:rPr>
              <a:t> </a:t>
            </a:r>
            <a:r>
              <a:rPr lang="en-US" altLang="zh-CN" sz="2500" dirty="0">
                <a:solidFill>
                  <a:srgbClr val="0F2741"/>
                </a:solidFill>
                <a:latin typeface="Open Sans Light"/>
              </a:rPr>
              <a:t>the</a:t>
            </a:r>
            <a:r>
              <a:rPr lang="zh-CN" altLang="en-US" sz="2500" dirty="0">
                <a:solidFill>
                  <a:srgbClr val="0F2741"/>
                </a:solidFill>
                <a:latin typeface="Open Sans Light"/>
              </a:rPr>
              <a:t> </a:t>
            </a:r>
            <a:r>
              <a:rPr lang="en-US" altLang="zh-CN" sz="2500" dirty="0">
                <a:solidFill>
                  <a:srgbClr val="0F2741"/>
                </a:solidFill>
                <a:latin typeface="Open Sans Light"/>
              </a:rPr>
              <a:t>ideal</a:t>
            </a:r>
            <a:r>
              <a:rPr lang="zh-CN" altLang="en-US" sz="2500" dirty="0">
                <a:solidFill>
                  <a:srgbClr val="0F2741"/>
                </a:solidFill>
                <a:latin typeface="Open Sans Light"/>
              </a:rPr>
              <a:t> </a:t>
            </a:r>
            <a:r>
              <a:rPr lang="en-US" altLang="zh-CN" sz="2500" dirty="0">
                <a:solidFill>
                  <a:srgbClr val="0F2741"/>
                </a:solidFill>
                <a:latin typeface="Open Sans Light"/>
              </a:rPr>
              <a:t>world</a:t>
            </a:r>
            <a:r>
              <a:rPr lang="zh-CN" altLang="en-US" sz="2500" dirty="0">
                <a:solidFill>
                  <a:srgbClr val="0F2741"/>
                </a:solidFill>
                <a:latin typeface="Open Sans Light"/>
              </a:rPr>
              <a:t> </a:t>
            </a:r>
            <a:r>
              <a:rPr lang="en-US" altLang="zh-CN" sz="2500" dirty="0">
                <a:solidFill>
                  <a:srgbClr val="0F2741"/>
                </a:solidFill>
                <a:latin typeface="Open Sans Light"/>
              </a:rPr>
              <a:t>due</a:t>
            </a:r>
            <a:r>
              <a:rPr lang="zh-CN" altLang="en-US" sz="2500" dirty="0">
                <a:solidFill>
                  <a:srgbClr val="0F2741"/>
                </a:solidFill>
                <a:latin typeface="Open Sans Light"/>
              </a:rPr>
              <a:t> </a:t>
            </a:r>
            <a:r>
              <a:rPr lang="en-US" altLang="zh-CN" sz="2500" dirty="0">
                <a:solidFill>
                  <a:srgbClr val="0F2741"/>
                </a:solidFill>
                <a:latin typeface="Open Sans Light"/>
              </a:rPr>
              <a:t>to</a:t>
            </a:r>
            <a:r>
              <a:rPr lang="zh-CN" altLang="en-US" sz="2500" dirty="0">
                <a:solidFill>
                  <a:srgbClr val="0F2741"/>
                </a:solidFill>
                <a:latin typeface="Open Sans Light"/>
              </a:rPr>
              <a:t> </a:t>
            </a:r>
            <a:r>
              <a:rPr lang="en-US" altLang="zh-CN" sz="2500" dirty="0">
                <a:solidFill>
                  <a:srgbClr val="0F2741"/>
                </a:solidFill>
                <a:latin typeface="Open Sans Light"/>
              </a:rPr>
              <a:t>unsolved</a:t>
            </a:r>
            <a:r>
              <a:rPr lang="zh-CN" altLang="en-US" sz="2500" dirty="0">
                <a:solidFill>
                  <a:srgbClr val="0F2741"/>
                </a:solidFill>
                <a:latin typeface="Open Sans Light"/>
              </a:rPr>
              <a:t> </a:t>
            </a:r>
            <a:r>
              <a:rPr lang="en-US" altLang="zh-CN" sz="2500" dirty="0">
                <a:solidFill>
                  <a:srgbClr val="0F2741"/>
                </a:solidFill>
                <a:latin typeface="Open Sans Light"/>
              </a:rPr>
              <a:t>technical</a:t>
            </a:r>
            <a:r>
              <a:rPr lang="zh-CN" altLang="en-US" sz="2500" dirty="0">
                <a:solidFill>
                  <a:srgbClr val="0F2741"/>
                </a:solidFill>
                <a:latin typeface="Open Sans Light"/>
              </a:rPr>
              <a:t> </a:t>
            </a:r>
            <a:r>
              <a:rPr lang="en-US" altLang="zh-CN" sz="2500" dirty="0">
                <a:solidFill>
                  <a:srgbClr val="0F2741"/>
                </a:solidFill>
                <a:latin typeface="Open Sans Light"/>
              </a:rPr>
              <a:t>ethical</a:t>
            </a:r>
            <a:r>
              <a:rPr lang="zh-CN" altLang="en-US" sz="2500" dirty="0">
                <a:solidFill>
                  <a:srgbClr val="0F2741"/>
                </a:solidFill>
                <a:latin typeface="Open Sans Light"/>
              </a:rPr>
              <a:t> </a:t>
            </a:r>
            <a:r>
              <a:rPr lang="en-US" altLang="zh-CN" sz="2500" dirty="0">
                <a:solidFill>
                  <a:srgbClr val="0F2741"/>
                </a:solidFill>
                <a:latin typeface="Open Sans Light"/>
              </a:rPr>
              <a:t>and</a:t>
            </a:r>
            <a:r>
              <a:rPr lang="zh-CN" altLang="en-US" sz="2500" dirty="0">
                <a:solidFill>
                  <a:srgbClr val="0F2741"/>
                </a:solidFill>
                <a:latin typeface="Open Sans Light"/>
              </a:rPr>
              <a:t> </a:t>
            </a:r>
            <a:r>
              <a:rPr lang="en-US" altLang="zh-CN" sz="2500" dirty="0">
                <a:solidFill>
                  <a:srgbClr val="0F2741"/>
                </a:solidFill>
                <a:latin typeface="Open Sans Light"/>
              </a:rPr>
              <a:t>regulation</a:t>
            </a:r>
            <a:r>
              <a:rPr lang="zh-CN" altLang="en-US" sz="2500" dirty="0">
                <a:solidFill>
                  <a:srgbClr val="0F2741"/>
                </a:solidFill>
                <a:latin typeface="Open Sans Light"/>
              </a:rPr>
              <a:t> </a:t>
            </a:r>
            <a:r>
              <a:rPr lang="en-US" altLang="zh-CN" sz="2500" dirty="0">
                <a:solidFill>
                  <a:srgbClr val="0F2741"/>
                </a:solidFill>
                <a:latin typeface="Open Sans Light"/>
              </a:rPr>
              <a:t>problems</a:t>
            </a:r>
            <a:r>
              <a:rPr lang="zh-CN" altLang="en-US" sz="2500" dirty="0">
                <a:solidFill>
                  <a:srgbClr val="0F2741"/>
                </a:solidFill>
                <a:latin typeface="Open Sans Light"/>
              </a:rPr>
              <a:t>  </a:t>
            </a:r>
            <a:endParaRPr sz="2500" dirty="0">
              <a:solidFill>
                <a:srgbClr val="0F2741"/>
              </a:solidFill>
              <a:latin typeface="Open Sans Light"/>
            </a:endParaRPr>
          </a:p>
        </p:txBody>
      </p:sp>
      <p:sp>
        <p:nvSpPr>
          <p:cNvPr id="4" name="New shape">
            <a:extLst>
              <a:ext uri="{FF2B5EF4-FFF2-40B4-BE49-F238E27FC236}">
                <a16:creationId xmlns:a16="http://schemas.microsoft.com/office/drawing/2014/main" id="{01C7CF33-1D48-4A34-E189-06CC544FC5C7}"/>
              </a:ext>
            </a:extLst>
          </p:cNvPr>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New shape">
            <a:extLst>
              <a:ext uri="{FF2B5EF4-FFF2-40B4-BE49-F238E27FC236}">
                <a16:creationId xmlns:a16="http://schemas.microsoft.com/office/drawing/2014/main" id="{1EA16F01-1EBE-E9FB-C0E8-CCE5A87F5DDC}"/>
              </a:ext>
            </a:extLst>
          </p:cNvPr>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 November 2021 survey of game developers in the United States found that the opinion on the single biggest barrier to creating the metaverse was split fairly evenly amongst the respondents. Overall, 17 percent of respondents claimed that privacy and ethics were the single biggest hurdle in creating the metaverse, and the same amount of responding developers felt the same about cyber security being the biggest impediment. </a:t>
            </a:r>
            <a:r>
              <a:rPr sz="600" b="0">
                <a:solidFill>
                  <a:srgbClr val="0F2741"/>
                </a:solidFill>
                <a:latin typeface="Open Sans"/>
                <a:hlinkClick r:id="rId3">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November 18 to 29, 2021; 400 respondents; game developers</a:t>
            </a:r>
          </a:p>
          <a:p>
            <a:r>
              <a:rPr sz="600" b="1">
                <a:solidFill>
                  <a:srgbClr val="0F2741"/>
                </a:solidFill>
                <a:latin typeface="Open Sans"/>
              </a:rPr>
              <a:t>Source(s): </a:t>
            </a:r>
            <a:r>
              <a:rPr sz="600" b="0">
                <a:solidFill>
                  <a:srgbClr val="0F2741"/>
                </a:solidFill>
                <a:latin typeface="Open Sans"/>
              </a:rPr>
              <a:t>OnePoll; Various sources (Improbable) </a:t>
            </a:r>
          </a:p>
        </p:txBody>
      </p:sp>
      <p:sp>
        <p:nvSpPr>
          <p:cNvPr id="8" name="New shape">
            <a:extLst>
              <a:ext uri="{FF2B5EF4-FFF2-40B4-BE49-F238E27FC236}">
                <a16:creationId xmlns:a16="http://schemas.microsoft.com/office/drawing/2014/main" id="{AD805495-5C1A-0624-3253-3C7C8D51EE09}"/>
              </a:ext>
            </a:extLst>
          </p:cNvPr>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9" name="ChartObject">
            <a:extLst>
              <a:ext uri="{FF2B5EF4-FFF2-40B4-BE49-F238E27FC236}">
                <a16:creationId xmlns:a16="http://schemas.microsoft.com/office/drawing/2014/main" id="{0254CCB9-731E-7A3B-B59A-3DCD2D1696D7}"/>
              </a:ext>
            </a:extLst>
          </p:cNvPr>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4"/>
          </a:graphicData>
        </a:graphic>
      </p:graphicFrame>
      <p:sp>
        <p:nvSpPr>
          <p:cNvPr id="10" name="New shape">
            <a:extLst>
              <a:ext uri="{FF2B5EF4-FFF2-40B4-BE49-F238E27FC236}">
                <a16:creationId xmlns:a16="http://schemas.microsoft.com/office/drawing/2014/main" id="{F377906E-AC60-216F-26D0-ACCC1C83FA31}"/>
              </a:ext>
            </a:extLst>
          </p:cNvPr>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11" name="New shape">
            <a:extLst>
              <a:ext uri="{FF2B5EF4-FFF2-40B4-BE49-F238E27FC236}">
                <a16:creationId xmlns:a16="http://schemas.microsoft.com/office/drawing/2014/main" id="{B7D27EBD-E83B-CD03-25D9-2E8E0B87D617}"/>
              </a:ext>
            </a:extLst>
          </p:cNvPr>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54</a:t>
            </a:r>
          </a:p>
        </p:txBody>
      </p:sp>
      <p:sp>
        <p:nvSpPr>
          <p:cNvPr id="12" name="New shape">
            <a:extLst>
              <a:ext uri="{FF2B5EF4-FFF2-40B4-BE49-F238E27FC236}">
                <a16:creationId xmlns:a16="http://schemas.microsoft.com/office/drawing/2014/main" id="{BB70EE80-C8A6-BEE2-540A-ED6FEE576D7B}"/>
              </a:ext>
            </a:extLst>
          </p:cNvPr>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Leading barrier to creating the metaverse according to U.S. game developers 2021</a:t>
            </a:r>
          </a:p>
        </p:txBody>
      </p:sp>
    </p:spTree>
    <p:extLst>
      <p:ext uri="{BB962C8B-B14F-4D97-AF65-F5344CB8AC3E}">
        <p14:creationId xmlns:p14="http://schemas.microsoft.com/office/powerpoint/2010/main" val="39123520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7200" y="-7200"/>
            <a:ext cx="12211200" cy="5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4:</a:t>
            </a:r>
            <a:r>
              <a:rPr lang="zh-CN" altLang="en-US" sz="2500" dirty="0">
                <a:solidFill>
                  <a:srgbClr val="0F2741"/>
                </a:solidFill>
                <a:latin typeface="Open Sans Light"/>
              </a:rPr>
              <a:t> </a:t>
            </a:r>
            <a:r>
              <a:rPr lang="en-US" altLang="zh-CN" sz="2500" dirty="0">
                <a:solidFill>
                  <a:srgbClr val="0F2741"/>
                </a:solidFill>
                <a:latin typeface="Open Sans Light"/>
              </a:rPr>
              <a:t>Two</a:t>
            </a:r>
            <a:r>
              <a:rPr lang="zh-CN" altLang="en-US" sz="2500" dirty="0">
                <a:solidFill>
                  <a:srgbClr val="0F2741"/>
                </a:solidFill>
                <a:latin typeface="Open Sans Light"/>
              </a:rPr>
              <a:t> </a:t>
            </a:r>
            <a:r>
              <a:rPr lang="en-US" altLang="zh-CN" sz="2500" dirty="0">
                <a:solidFill>
                  <a:srgbClr val="0F2741"/>
                </a:solidFill>
                <a:latin typeface="Open Sans Light"/>
              </a:rPr>
              <a:t>Pillar</a:t>
            </a:r>
            <a:r>
              <a:rPr lang="zh-CN" altLang="en-US" sz="2500" dirty="0">
                <a:solidFill>
                  <a:srgbClr val="0F2741"/>
                </a:solidFill>
                <a:latin typeface="Open Sans Light"/>
              </a:rPr>
              <a:t> </a:t>
            </a:r>
            <a:r>
              <a:rPr lang="en-US" altLang="zh-CN" sz="2500" dirty="0">
                <a:solidFill>
                  <a:srgbClr val="0F2741"/>
                </a:solidFill>
                <a:latin typeface="Open Sans Light"/>
              </a:rPr>
              <a:t>Technologies</a:t>
            </a:r>
            <a:r>
              <a:rPr lang="zh-CN" altLang="en-US" sz="2500" dirty="0">
                <a:solidFill>
                  <a:srgbClr val="0F2741"/>
                </a:solidFill>
                <a:latin typeface="Open Sans Light"/>
              </a:rPr>
              <a:t> </a:t>
            </a:r>
            <a:r>
              <a:rPr lang="en-US" altLang="zh-CN" sz="2500" dirty="0">
                <a:solidFill>
                  <a:srgbClr val="0F2741"/>
                </a:solidFill>
                <a:latin typeface="Open Sans Light"/>
              </a:rPr>
              <a:t>are</a:t>
            </a:r>
            <a:r>
              <a:rPr lang="zh-CN" altLang="en-US" sz="2500" dirty="0">
                <a:solidFill>
                  <a:srgbClr val="0F2741"/>
                </a:solidFill>
                <a:latin typeface="Open Sans Light"/>
              </a:rPr>
              <a:t> </a:t>
            </a:r>
            <a:r>
              <a:rPr lang="en-US" altLang="zh-CN" sz="2500" dirty="0">
                <a:solidFill>
                  <a:srgbClr val="0F2741"/>
                </a:solidFill>
                <a:latin typeface="Open Sans Light"/>
              </a:rPr>
              <a:t>expected</a:t>
            </a:r>
            <a:r>
              <a:rPr lang="zh-CN" altLang="en-US" sz="2500" dirty="0">
                <a:solidFill>
                  <a:srgbClr val="0F2741"/>
                </a:solidFill>
                <a:latin typeface="Open Sans Light"/>
              </a:rPr>
              <a:t> </a:t>
            </a:r>
            <a:r>
              <a:rPr lang="en-US" altLang="zh-CN" sz="2500" dirty="0">
                <a:solidFill>
                  <a:srgbClr val="0F2741"/>
                </a:solidFill>
                <a:latin typeface="Open Sans Light"/>
              </a:rPr>
              <a:t>to</a:t>
            </a:r>
            <a:r>
              <a:rPr lang="zh-CN" altLang="en-US" sz="2500" dirty="0">
                <a:solidFill>
                  <a:srgbClr val="0F2741"/>
                </a:solidFill>
                <a:latin typeface="Open Sans Light"/>
              </a:rPr>
              <a:t> </a:t>
            </a:r>
            <a:r>
              <a:rPr lang="en-US" altLang="zh-CN" sz="2500" dirty="0">
                <a:solidFill>
                  <a:srgbClr val="0F2741"/>
                </a:solidFill>
                <a:latin typeface="Open Sans Light"/>
              </a:rPr>
              <a:t>form</a:t>
            </a:r>
            <a:r>
              <a:rPr lang="zh-CN" altLang="en-US" sz="2500" dirty="0">
                <a:solidFill>
                  <a:srgbClr val="0F2741"/>
                </a:solidFill>
                <a:latin typeface="Open Sans Light"/>
              </a:rPr>
              <a:t> </a:t>
            </a:r>
            <a:r>
              <a:rPr lang="en-US" altLang="zh-CN" sz="2500" dirty="0">
                <a:solidFill>
                  <a:srgbClr val="0F2741"/>
                </a:solidFill>
                <a:latin typeface="Open Sans Light"/>
              </a:rPr>
              <a:t>an</a:t>
            </a:r>
            <a:r>
              <a:rPr lang="zh-CN" altLang="en-US" sz="2500" dirty="0">
                <a:solidFill>
                  <a:srgbClr val="0F2741"/>
                </a:solidFill>
                <a:latin typeface="Open Sans Light"/>
              </a:rPr>
              <a:t> </a:t>
            </a:r>
            <a:r>
              <a:rPr lang="en-US" altLang="zh-CN" sz="2500" dirty="0">
                <a:solidFill>
                  <a:srgbClr val="0F2741"/>
                </a:solidFill>
                <a:latin typeface="Open Sans Light"/>
              </a:rPr>
              <a:t>ideal</a:t>
            </a:r>
            <a:r>
              <a:rPr lang="zh-CN" altLang="en-US" sz="2500" dirty="0">
                <a:solidFill>
                  <a:srgbClr val="0F2741"/>
                </a:solidFill>
                <a:latin typeface="Open Sans Light"/>
              </a:rPr>
              <a:t> </a:t>
            </a:r>
            <a:r>
              <a:rPr lang="en-US" altLang="zh-CN" sz="2500" dirty="0">
                <a:solidFill>
                  <a:srgbClr val="0F2741"/>
                </a:solidFill>
                <a:latin typeface="Open Sans Light"/>
              </a:rPr>
              <a:t>Metaverse</a:t>
            </a:r>
            <a:endParaRPr sz="2500" dirty="0">
              <a:solidFill>
                <a:srgbClr val="0F2741"/>
              </a:solidFill>
              <a:latin typeface="Open Sans Light"/>
            </a:endParaRPr>
          </a:p>
        </p:txBody>
      </p:sp>
      <p:sp>
        <p:nvSpPr>
          <p:cNvPr id="13" name="任意多边形 4">
            <a:extLst>
              <a:ext uri="{FF2B5EF4-FFF2-40B4-BE49-F238E27FC236}">
                <a16:creationId xmlns:a16="http://schemas.microsoft.com/office/drawing/2014/main" id="{16CBE891-9892-B7B9-9F96-9F0133173113}"/>
              </a:ext>
            </a:extLst>
          </p:cNvPr>
          <p:cNvSpPr/>
          <p:nvPr/>
        </p:nvSpPr>
        <p:spPr>
          <a:xfrm>
            <a:off x="3790950" y="1334077"/>
            <a:ext cx="4610100" cy="4610100"/>
          </a:xfrm>
          <a:custGeom>
            <a:avLst/>
            <a:gdLst>
              <a:gd name="connsiteX0" fmla="*/ 2305050 w 4610100"/>
              <a:gd name="connsiteY0" fmla="*/ 1060450 h 4610100"/>
              <a:gd name="connsiteX1" fmla="*/ 1060450 w 4610100"/>
              <a:gd name="connsiteY1" fmla="*/ 2305050 h 4610100"/>
              <a:gd name="connsiteX2" fmla="*/ 2305050 w 4610100"/>
              <a:gd name="connsiteY2" fmla="*/ 3549650 h 4610100"/>
              <a:gd name="connsiteX3" fmla="*/ 3549650 w 4610100"/>
              <a:gd name="connsiteY3" fmla="*/ 2305050 h 4610100"/>
              <a:gd name="connsiteX4" fmla="*/ 2305050 w 4610100"/>
              <a:gd name="connsiteY4" fmla="*/ 1060450 h 4610100"/>
              <a:gd name="connsiteX5" fmla="*/ 2305050 w 4610100"/>
              <a:gd name="connsiteY5" fmla="*/ 0 h 4610100"/>
              <a:gd name="connsiteX6" fmla="*/ 4610100 w 4610100"/>
              <a:gd name="connsiteY6" fmla="*/ 2305050 h 4610100"/>
              <a:gd name="connsiteX7" fmla="*/ 2305050 w 4610100"/>
              <a:gd name="connsiteY7" fmla="*/ 4610100 h 4610100"/>
              <a:gd name="connsiteX8" fmla="*/ 0 w 4610100"/>
              <a:gd name="connsiteY8" fmla="*/ 2305050 h 4610100"/>
              <a:gd name="connsiteX9" fmla="*/ 2305050 w 4610100"/>
              <a:gd name="connsiteY9" fmla="*/ 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100" h="4610100">
                <a:moveTo>
                  <a:pt x="2305050" y="1060450"/>
                </a:moveTo>
                <a:cubicBezTo>
                  <a:pt x="1617676" y="1060450"/>
                  <a:pt x="1060450" y="1617676"/>
                  <a:pt x="1060450" y="2305050"/>
                </a:cubicBezTo>
                <a:cubicBezTo>
                  <a:pt x="1060450" y="2992424"/>
                  <a:pt x="1617676" y="3549650"/>
                  <a:pt x="2305050" y="3549650"/>
                </a:cubicBezTo>
                <a:cubicBezTo>
                  <a:pt x="2992424" y="3549650"/>
                  <a:pt x="3549650" y="2992424"/>
                  <a:pt x="3549650" y="2305050"/>
                </a:cubicBezTo>
                <a:cubicBezTo>
                  <a:pt x="3549650" y="1617676"/>
                  <a:pt x="2992424" y="1060450"/>
                  <a:pt x="2305050" y="1060450"/>
                </a:cubicBezTo>
                <a:close/>
                <a:moveTo>
                  <a:pt x="2305050" y="0"/>
                </a:moveTo>
                <a:cubicBezTo>
                  <a:pt x="3578094" y="0"/>
                  <a:pt x="4610100" y="1032006"/>
                  <a:pt x="4610100" y="2305050"/>
                </a:cubicBezTo>
                <a:cubicBezTo>
                  <a:pt x="4610100" y="3578094"/>
                  <a:pt x="3578094" y="4610100"/>
                  <a:pt x="2305050" y="4610100"/>
                </a:cubicBezTo>
                <a:cubicBezTo>
                  <a:pt x="1032006" y="4610100"/>
                  <a:pt x="0" y="3578094"/>
                  <a:pt x="0" y="2305050"/>
                </a:cubicBezTo>
                <a:cubicBezTo>
                  <a:pt x="0" y="1032006"/>
                  <a:pt x="1032006" y="0"/>
                  <a:pt x="2305050" y="0"/>
                </a:cubicBezTo>
                <a:close/>
              </a:path>
            </a:pathLst>
          </a:cu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14" name="组合 218">
            <a:extLst>
              <a:ext uri="{FF2B5EF4-FFF2-40B4-BE49-F238E27FC236}">
                <a16:creationId xmlns:a16="http://schemas.microsoft.com/office/drawing/2014/main" id="{E05F1C64-4DE9-13DB-376F-F26DE15441A3}"/>
              </a:ext>
            </a:extLst>
          </p:cNvPr>
          <p:cNvGrpSpPr/>
          <p:nvPr/>
        </p:nvGrpSpPr>
        <p:grpSpPr>
          <a:xfrm>
            <a:off x="5028736" y="2573064"/>
            <a:ext cx="2132127" cy="2132126"/>
            <a:chOff x="5010092" y="2469267"/>
            <a:chExt cx="2132127" cy="2132126"/>
          </a:xfrm>
        </p:grpSpPr>
        <p:sp>
          <p:nvSpPr>
            <p:cNvPr id="15" name="椭圆 216">
              <a:extLst>
                <a:ext uri="{FF2B5EF4-FFF2-40B4-BE49-F238E27FC236}">
                  <a16:creationId xmlns:a16="http://schemas.microsoft.com/office/drawing/2014/main" id="{211F3E80-0B7D-24D0-81C2-7F17D2EADE63}"/>
                </a:ext>
              </a:extLst>
            </p:cNvPr>
            <p:cNvSpPr/>
            <p:nvPr/>
          </p:nvSpPr>
          <p:spPr>
            <a:xfrm>
              <a:off x="5010093" y="2469267"/>
              <a:ext cx="2132126" cy="213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任意多边形 217">
              <a:extLst>
                <a:ext uri="{FF2B5EF4-FFF2-40B4-BE49-F238E27FC236}">
                  <a16:creationId xmlns:a16="http://schemas.microsoft.com/office/drawing/2014/main" id="{0F0971F7-14B2-8A60-9DFF-0661BF35E899}"/>
                </a:ext>
              </a:extLst>
            </p:cNvPr>
            <p:cNvSpPr/>
            <p:nvPr/>
          </p:nvSpPr>
          <p:spPr>
            <a:xfrm>
              <a:off x="5010092" y="2469267"/>
              <a:ext cx="2132126" cy="2132126"/>
            </a:xfrm>
            <a:custGeom>
              <a:avLst/>
              <a:gdLst>
                <a:gd name="T0" fmla="*/ 9329 w 10000"/>
                <a:gd name="T1" fmla="*/ 7510 h 10000"/>
                <a:gd name="T2" fmla="*/ 671 w 10000"/>
                <a:gd name="T3" fmla="*/ 2489 h 10000"/>
                <a:gd name="T4" fmla="*/ 6696 w 10000"/>
                <a:gd name="T5" fmla="*/ 3411 h 10000"/>
                <a:gd name="T6" fmla="*/ 7688 w 10000"/>
                <a:gd name="T7" fmla="*/ 3100 h 10000"/>
                <a:gd name="T8" fmla="*/ 7700 w 10000"/>
                <a:gd name="T9" fmla="*/ 2750 h 10000"/>
                <a:gd name="T10" fmla="*/ 7361 w 10000"/>
                <a:gd name="T11" fmla="*/ 2459 h 10000"/>
                <a:gd name="T12" fmla="*/ 7143 w 10000"/>
                <a:gd name="T13" fmla="*/ 2192 h 10000"/>
                <a:gd name="T14" fmla="*/ 6923 w 10000"/>
                <a:gd name="T15" fmla="*/ 2341 h 10000"/>
                <a:gd name="T16" fmla="*/ 6718 w 10000"/>
                <a:gd name="T17" fmla="*/ 2230 h 10000"/>
                <a:gd name="T18" fmla="*/ 6219 w 10000"/>
                <a:gd name="T19" fmla="*/ 1928 h 10000"/>
                <a:gd name="T20" fmla="*/ 5946 w 10000"/>
                <a:gd name="T21" fmla="*/ 2328 h 10000"/>
                <a:gd name="T22" fmla="*/ 5955 w 10000"/>
                <a:gd name="T23" fmla="*/ 2978 h 10000"/>
                <a:gd name="T24" fmla="*/ 5711 w 10000"/>
                <a:gd name="T25" fmla="*/ 3054 h 10000"/>
                <a:gd name="T26" fmla="*/ 4685 w 10000"/>
                <a:gd name="T27" fmla="*/ 2404 h 10000"/>
                <a:gd name="T28" fmla="*/ 4778 w 10000"/>
                <a:gd name="T29" fmla="*/ 1834 h 10000"/>
                <a:gd name="T30" fmla="*/ 5436 w 10000"/>
                <a:gd name="T31" fmla="*/ 1500 h 10000"/>
                <a:gd name="T32" fmla="*/ 5374 w 10000"/>
                <a:gd name="T33" fmla="*/ 1194 h 10000"/>
                <a:gd name="T34" fmla="*/ 5019 w 10000"/>
                <a:gd name="T35" fmla="*/ 1221 h 10000"/>
                <a:gd name="T36" fmla="*/ 4375 w 10000"/>
                <a:gd name="T37" fmla="*/ 985 h 10000"/>
                <a:gd name="T38" fmla="*/ 4625 w 10000"/>
                <a:gd name="T39" fmla="*/ 1285 h 10000"/>
                <a:gd name="T40" fmla="*/ 4381 w 10000"/>
                <a:gd name="T41" fmla="*/ 1431 h 10000"/>
                <a:gd name="T42" fmla="*/ 3783 w 10000"/>
                <a:gd name="T43" fmla="*/ 1325 h 10000"/>
                <a:gd name="T44" fmla="*/ 3135 w 10000"/>
                <a:gd name="T45" fmla="*/ 1325 h 10000"/>
                <a:gd name="T46" fmla="*/ 3528 w 10000"/>
                <a:gd name="T47" fmla="*/ 1326 h 10000"/>
                <a:gd name="T48" fmla="*/ 3005 w 10000"/>
                <a:gd name="T49" fmla="*/ 1360 h 10000"/>
                <a:gd name="T50" fmla="*/ 1699 w 10000"/>
                <a:gd name="T51" fmla="*/ 3093 h 10000"/>
                <a:gd name="T52" fmla="*/ 1940 w 10000"/>
                <a:gd name="T53" fmla="*/ 3561 h 10000"/>
                <a:gd name="T54" fmla="*/ 1973 w 10000"/>
                <a:gd name="T55" fmla="*/ 4363 h 10000"/>
                <a:gd name="T56" fmla="*/ 2535 w 10000"/>
                <a:gd name="T57" fmla="*/ 5013 h 10000"/>
                <a:gd name="T58" fmla="*/ 2790 w 10000"/>
                <a:gd name="T59" fmla="*/ 5606 h 10000"/>
                <a:gd name="T60" fmla="*/ 2923 w 10000"/>
                <a:gd name="T61" fmla="*/ 5530 h 10000"/>
                <a:gd name="T62" fmla="*/ 2891 w 10000"/>
                <a:gd name="T63" fmla="*/ 5205 h 10000"/>
                <a:gd name="T64" fmla="*/ 3276 w 10000"/>
                <a:gd name="T65" fmla="*/ 5796 h 10000"/>
                <a:gd name="T66" fmla="*/ 3658 w 10000"/>
                <a:gd name="T67" fmla="*/ 6494 h 10000"/>
                <a:gd name="T68" fmla="*/ 4290 w 10000"/>
                <a:gd name="T69" fmla="*/ 6823 h 10000"/>
                <a:gd name="T70" fmla="*/ 5158 w 10000"/>
                <a:gd name="T71" fmla="*/ 7136 h 10000"/>
                <a:gd name="T72" fmla="*/ 5586 w 10000"/>
                <a:gd name="T73" fmla="*/ 7523 h 10000"/>
                <a:gd name="T74" fmla="*/ 5481 w 10000"/>
                <a:gd name="T75" fmla="*/ 7301 h 10000"/>
                <a:gd name="T76" fmla="*/ 5525 w 10000"/>
                <a:gd name="T77" fmla="*/ 6989 h 10000"/>
                <a:gd name="T78" fmla="*/ 5149 w 10000"/>
                <a:gd name="T79" fmla="*/ 6833 h 10000"/>
                <a:gd name="T80" fmla="*/ 5200 w 10000"/>
                <a:gd name="T81" fmla="*/ 6314 h 10000"/>
                <a:gd name="T82" fmla="*/ 4776 w 10000"/>
                <a:gd name="T83" fmla="*/ 6556 h 10000"/>
                <a:gd name="T84" fmla="*/ 4293 w 10000"/>
                <a:gd name="T85" fmla="*/ 5773 h 10000"/>
                <a:gd name="T86" fmla="*/ 4465 w 10000"/>
                <a:gd name="T87" fmla="*/ 5464 h 10000"/>
                <a:gd name="T88" fmla="*/ 4944 w 10000"/>
                <a:gd name="T89" fmla="*/ 5370 h 10000"/>
                <a:gd name="T90" fmla="*/ 5374 w 10000"/>
                <a:gd name="T91" fmla="*/ 5380 h 10000"/>
                <a:gd name="T92" fmla="*/ 5769 w 10000"/>
                <a:gd name="T93" fmla="*/ 5820 h 10000"/>
                <a:gd name="T94" fmla="*/ 5773 w 10000"/>
                <a:gd name="T95" fmla="*/ 5364 h 10000"/>
                <a:gd name="T96" fmla="*/ 5993 w 10000"/>
                <a:gd name="T97" fmla="*/ 4925 h 10000"/>
                <a:gd name="T98" fmla="*/ 6065 w 10000"/>
                <a:gd name="T99" fmla="*/ 4469 h 10000"/>
                <a:gd name="T100" fmla="*/ 6560 w 10000"/>
                <a:gd name="T101" fmla="*/ 4111 h 10000"/>
                <a:gd name="T102" fmla="*/ 6934 w 10000"/>
                <a:gd name="T103" fmla="*/ 3780 h 10000"/>
                <a:gd name="T104" fmla="*/ 7054 w 10000"/>
                <a:gd name="T105" fmla="*/ 3455 h 10000"/>
                <a:gd name="T106" fmla="*/ 7928 w 10000"/>
                <a:gd name="T107" fmla="*/ 7841 h 10000"/>
                <a:gd name="T108" fmla="*/ 7471 w 10000"/>
                <a:gd name="T109" fmla="*/ 7524 h 10000"/>
                <a:gd name="T110" fmla="*/ 7191 w 10000"/>
                <a:gd name="T111" fmla="*/ 7421 h 10000"/>
                <a:gd name="T112" fmla="*/ 6791 w 10000"/>
                <a:gd name="T113" fmla="*/ 7315 h 10000"/>
                <a:gd name="T114" fmla="*/ 6526 w 10000"/>
                <a:gd name="T115" fmla="*/ 7374 h 10000"/>
                <a:gd name="T116" fmla="*/ 6204 w 10000"/>
                <a:gd name="T117" fmla="*/ 7385 h 10000"/>
                <a:gd name="T118" fmla="*/ 5964 w 10000"/>
                <a:gd name="T119" fmla="*/ 7732 h 10000"/>
                <a:gd name="T120" fmla="*/ 5710 w 10000"/>
                <a:gd name="T121" fmla="*/ 89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00" h="10000">
                  <a:moveTo>
                    <a:pt x="2490" y="671"/>
                  </a:moveTo>
                  <a:cubicBezTo>
                    <a:pt x="3255" y="225"/>
                    <a:pt x="4093" y="0"/>
                    <a:pt x="5000" y="0"/>
                  </a:cubicBezTo>
                  <a:cubicBezTo>
                    <a:pt x="5906" y="0"/>
                    <a:pt x="6743" y="224"/>
                    <a:pt x="7510" y="671"/>
                  </a:cubicBezTo>
                  <a:cubicBezTo>
                    <a:pt x="8275" y="1119"/>
                    <a:pt x="8881" y="1725"/>
                    <a:pt x="9329" y="2490"/>
                  </a:cubicBezTo>
                  <a:cubicBezTo>
                    <a:pt x="9775" y="3255"/>
                    <a:pt x="10000" y="4093"/>
                    <a:pt x="10000" y="5000"/>
                  </a:cubicBezTo>
                  <a:cubicBezTo>
                    <a:pt x="10000" y="5908"/>
                    <a:pt x="9776" y="6745"/>
                    <a:pt x="9329" y="7510"/>
                  </a:cubicBezTo>
                  <a:cubicBezTo>
                    <a:pt x="8881" y="8275"/>
                    <a:pt x="8275" y="8883"/>
                    <a:pt x="7510" y="9329"/>
                  </a:cubicBezTo>
                  <a:cubicBezTo>
                    <a:pt x="6745" y="9775"/>
                    <a:pt x="5908" y="10000"/>
                    <a:pt x="5000" y="10000"/>
                  </a:cubicBezTo>
                  <a:cubicBezTo>
                    <a:pt x="4093" y="10000"/>
                    <a:pt x="3255" y="9776"/>
                    <a:pt x="2490" y="9329"/>
                  </a:cubicBezTo>
                  <a:cubicBezTo>
                    <a:pt x="1725" y="8881"/>
                    <a:pt x="1119" y="8275"/>
                    <a:pt x="671" y="7509"/>
                  </a:cubicBezTo>
                  <a:cubicBezTo>
                    <a:pt x="224" y="6744"/>
                    <a:pt x="0" y="5906"/>
                    <a:pt x="0" y="4999"/>
                  </a:cubicBezTo>
                  <a:cubicBezTo>
                    <a:pt x="0" y="4093"/>
                    <a:pt x="224" y="3256"/>
                    <a:pt x="671" y="2489"/>
                  </a:cubicBezTo>
                  <a:cubicBezTo>
                    <a:pt x="1119" y="1724"/>
                    <a:pt x="1725" y="1117"/>
                    <a:pt x="2490" y="671"/>
                  </a:cubicBezTo>
                  <a:close/>
                  <a:moveTo>
                    <a:pt x="6784" y="3393"/>
                  </a:moveTo>
                  <a:cubicBezTo>
                    <a:pt x="6775" y="3396"/>
                    <a:pt x="6755" y="3418"/>
                    <a:pt x="6723" y="3454"/>
                  </a:cubicBezTo>
                  <a:cubicBezTo>
                    <a:pt x="6690" y="3490"/>
                    <a:pt x="6661" y="3511"/>
                    <a:pt x="6635" y="3515"/>
                  </a:cubicBezTo>
                  <a:cubicBezTo>
                    <a:pt x="6644" y="3515"/>
                    <a:pt x="6654" y="3504"/>
                    <a:pt x="6664" y="3482"/>
                  </a:cubicBezTo>
                  <a:cubicBezTo>
                    <a:pt x="6675" y="3460"/>
                    <a:pt x="6686" y="3437"/>
                    <a:pt x="6696" y="3411"/>
                  </a:cubicBezTo>
                  <a:cubicBezTo>
                    <a:pt x="6708" y="3386"/>
                    <a:pt x="6715" y="3370"/>
                    <a:pt x="6720" y="3366"/>
                  </a:cubicBezTo>
                  <a:cubicBezTo>
                    <a:pt x="6745" y="3336"/>
                    <a:pt x="6795" y="3302"/>
                    <a:pt x="6864" y="3269"/>
                  </a:cubicBezTo>
                  <a:cubicBezTo>
                    <a:pt x="6924" y="3244"/>
                    <a:pt x="7039" y="3216"/>
                    <a:pt x="7201" y="3191"/>
                  </a:cubicBezTo>
                  <a:cubicBezTo>
                    <a:pt x="7349" y="3157"/>
                    <a:pt x="7460" y="3180"/>
                    <a:pt x="7533" y="3262"/>
                  </a:cubicBezTo>
                  <a:cubicBezTo>
                    <a:pt x="7524" y="3254"/>
                    <a:pt x="7545" y="3226"/>
                    <a:pt x="7594" y="3177"/>
                  </a:cubicBezTo>
                  <a:cubicBezTo>
                    <a:pt x="7643" y="3130"/>
                    <a:pt x="7674" y="3102"/>
                    <a:pt x="7688" y="3100"/>
                  </a:cubicBezTo>
                  <a:cubicBezTo>
                    <a:pt x="7701" y="3091"/>
                    <a:pt x="7733" y="3081"/>
                    <a:pt x="7785" y="3071"/>
                  </a:cubicBezTo>
                  <a:cubicBezTo>
                    <a:pt x="7837" y="3061"/>
                    <a:pt x="7870" y="3045"/>
                    <a:pt x="7882" y="3022"/>
                  </a:cubicBezTo>
                  <a:lnTo>
                    <a:pt x="7896" y="2879"/>
                  </a:lnTo>
                  <a:cubicBezTo>
                    <a:pt x="7844" y="2882"/>
                    <a:pt x="7806" y="2867"/>
                    <a:pt x="7782" y="2834"/>
                  </a:cubicBezTo>
                  <a:cubicBezTo>
                    <a:pt x="7759" y="2800"/>
                    <a:pt x="7745" y="2754"/>
                    <a:pt x="7740" y="2697"/>
                  </a:cubicBezTo>
                  <a:cubicBezTo>
                    <a:pt x="7740" y="2706"/>
                    <a:pt x="7726" y="2722"/>
                    <a:pt x="7700" y="2750"/>
                  </a:cubicBezTo>
                  <a:cubicBezTo>
                    <a:pt x="7700" y="2720"/>
                    <a:pt x="7690" y="2702"/>
                    <a:pt x="7671" y="2697"/>
                  </a:cubicBezTo>
                  <a:cubicBezTo>
                    <a:pt x="7651" y="2694"/>
                    <a:pt x="7626" y="2695"/>
                    <a:pt x="7595" y="2705"/>
                  </a:cubicBezTo>
                  <a:cubicBezTo>
                    <a:pt x="7565" y="2714"/>
                    <a:pt x="7546" y="2716"/>
                    <a:pt x="7536" y="2712"/>
                  </a:cubicBezTo>
                  <a:cubicBezTo>
                    <a:pt x="7492" y="2699"/>
                    <a:pt x="7460" y="2684"/>
                    <a:pt x="7439" y="2664"/>
                  </a:cubicBezTo>
                  <a:cubicBezTo>
                    <a:pt x="7416" y="2644"/>
                    <a:pt x="7399" y="2609"/>
                    <a:pt x="7386" y="2556"/>
                  </a:cubicBezTo>
                  <a:cubicBezTo>
                    <a:pt x="7374" y="2504"/>
                    <a:pt x="7364" y="2471"/>
                    <a:pt x="7361" y="2459"/>
                  </a:cubicBezTo>
                  <a:cubicBezTo>
                    <a:pt x="7352" y="2436"/>
                    <a:pt x="7332" y="2414"/>
                    <a:pt x="7300" y="2387"/>
                  </a:cubicBezTo>
                  <a:cubicBezTo>
                    <a:pt x="7267" y="2362"/>
                    <a:pt x="7246" y="2340"/>
                    <a:pt x="7239" y="2321"/>
                  </a:cubicBezTo>
                  <a:cubicBezTo>
                    <a:pt x="7235" y="2312"/>
                    <a:pt x="7229" y="2300"/>
                    <a:pt x="7223" y="2286"/>
                  </a:cubicBezTo>
                  <a:cubicBezTo>
                    <a:pt x="7215" y="2271"/>
                    <a:pt x="7209" y="2257"/>
                    <a:pt x="7203" y="2244"/>
                  </a:cubicBezTo>
                  <a:cubicBezTo>
                    <a:pt x="7195" y="2230"/>
                    <a:pt x="7187" y="2219"/>
                    <a:pt x="7178" y="2209"/>
                  </a:cubicBezTo>
                  <a:cubicBezTo>
                    <a:pt x="7168" y="2199"/>
                    <a:pt x="7154" y="2192"/>
                    <a:pt x="7143" y="2192"/>
                  </a:cubicBezTo>
                  <a:cubicBezTo>
                    <a:pt x="7129" y="2192"/>
                    <a:pt x="7114" y="2204"/>
                    <a:pt x="7098" y="2225"/>
                  </a:cubicBezTo>
                  <a:cubicBezTo>
                    <a:pt x="7079" y="2247"/>
                    <a:pt x="7064" y="2269"/>
                    <a:pt x="7049" y="2291"/>
                  </a:cubicBezTo>
                  <a:cubicBezTo>
                    <a:pt x="7034" y="2314"/>
                    <a:pt x="7024" y="2324"/>
                    <a:pt x="7020" y="2324"/>
                  </a:cubicBezTo>
                  <a:cubicBezTo>
                    <a:pt x="7006" y="2315"/>
                    <a:pt x="6995" y="2311"/>
                    <a:pt x="6980" y="2314"/>
                  </a:cubicBezTo>
                  <a:cubicBezTo>
                    <a:pt x="6966" y="2316"/>
                    <a:pt x="6956" y="2317"/>
                    <a:pt x="6951" y="2321"/>
                  </a:cubicBezTo>
                  <a:cubicBezTo>
                    <a:pt x="6944" y="2324"/>
                    <a:pt x="6935" y="2330"/>
                    <a:pt x="6923" y="2341"/>
                  </a:cubicBezTo>
                  <a:cubicBezTo>
                    <a:pt x="6909" y="2353"/>
                    <a:pt x="6899" y="2361"/>
                    <a:pt x="6890" y="2365"/>
                  </a:cubicBezTo>
                  <a:cubicBezTo>
                    <a:pt x="6876" y="2374"/>
                    <a:pt x="6859" y="2380"/>
                    <a:pt x="6835" y="2385"/>
                  </a:cubicBezTo>
                  <a:cubicBezTo>
                    <a:pt x="6811" y="2389"/>
                    <a:pt x="6793" y="2394"/>
                    <a:pt x="6780" y="2399"/>
                  </a:cubicBezTo>
                  <a:cubicBezTo>
                    <a:pt x="6846" y="2376"/>
                    <a:pt x="6844" y="2354"/>
                    <a:pt x="6773" y="2328"/>
                  </a:cubicBezTo>
                  <a:cubicBezTo>
                    <a:pt x="6729" y="2309"/>
                    <a:pt x="6695" y="2304"/>
                    <a:pt x="6669" y="2308"/>
                  </a:cubicBezTo>
                  <a:cubicBezTo>
                    <a:pt x="6709" y="2289"/>
                    <a:pt x="6724" y="2264"/>
                    <a:pt x="6718" y="2230"/>
                  </a:cubicBezTo>
                  <a:cubicBezTo>
                    <a:pt x="6710" y="2196"/>
                    <a:pt x="6693" y="2164"/>
                    <a:pt x="6663" y="2139"/>
                  </a:cubicBezTo>
                  <a:lnTo>
                    <a:pt x="6695" y="2139"/>
                  </a:lnTo>
                  <a:cubicBezTo>
                    <a:pt x="6691" y="2120"/>
                    <a:pt x="6671" y="2104"/>
                    <a:pt x="6640" y="2084"/>
                  </a:cubicBezTo>
                  <a:cubicBezTo>
                    <a:pt x="6608" y="2064"/>
                    <a:pt x="6569" y="2046"/>
                    <a:pt x="6526" y="2029"/>
                  </a:cubicBezTo>
                  <a:cubicBezTo>
                    <a:pt x="6483" y="2010"/>
                    <a:pt x="6455" y="1999"/>
                    <a:pt x="6441" y="1989"/>
                  </a:cubicBezTo>
                  <a:cubicBezTo>
                    <a:pt x="6408" y="1966"/>
                    <a:pt x="6333" y="1946"/>
                    <a:pt x="6219" y="1928"/>
                  </a:cubicBezTo>
                  <a:cubicBezTo>
                    <a:pt x="6106" y="1908"/>
                    <a:pt x="6035" y="1906"/>
                    <a:pt x="6004" y="1925"/>
                  </a:cubicBezTo>
                  <a:cubicBezTo>
                    <a:pt x="5981" y="1950"/>
                    <a:pt x="5973" y="1974"/>
                    <a:pt x="5975" y="1994"/>
                  </a:cubicBezTo>
                  <a:cubicBezTo>
                    <a:pt x="5978" y="2014"/>
                    <a:pt x="5986" y="2043"/>
                    <a:pt x="6000" y="2085"/>
                  </a:cubicBezTo>
                  <a:cubicBezTo>
                    <a:pt x="6015" y="2126"/>
                    <a:pt x="6024" y="2154"/>
                    <a:pt x="6024" y="2165"/>
                  </a:cubicBezTo>
                  <a:cubicBezTo>
                    <a:pt x="6028" y="2190"/>
                    <a:pt x="6015" y="2220"/>
                    <a:pt x="5989" y="2250"/>
                  </a:cubicBezTo>
                  <a:cubicBezTo>
                    <a:pt x="5960" y="2280"/>
                    <a:pt x="5946" y="2306"/>
                    <a:pt x="5946" y="2328"/>
                  </a:cubicBezTo>
                  <a:cubicBezTo>
                    <a:pt x="5946" y="2358"/>
                    <a:pt x="5976" y="2393"/>
                    <a:pt x="6038" y="2429"/>
                  </a:cubicBezTo>
                  <a:cubicBezTo>
                    <a:pt x="6098" y="2465"/>
                    <a:pt x="6119" y="2511"/>
                    <a:pt x="6104" y="2568"/>
                  </a:cubicBezTo>
                  <a:cubicBezTo>
                    <a:pt x="6090" y="2601"/>
                    <a:pt x="6056" y="2638"/>
                    <a:pt x="6000" y="2671"/>
                  </a:cubicBezTo>
                  <a:cubicBezTo>
                    <a:pt x="5944" y="2705"/>
                    <a:pt x="5909" y="2731"/>
                    <a:pt x="5896" y="2749"/>
                  </a:cubicBezTo>
                  <a:cubicBezTo>
                    <a:pt x="5874" y="2783"/>
                    <a:pt x="5871" y="2825"/>
                    <a:pt x="5886" y="2870"/>
                  </a:cubicBezTo>
                  <a:cubicBezTo>
                    <a:pt x="5901" y="2915"/>
                    <a:pt x="5924" y="2950"/>
                    <a:pt x="5955" y="2978"/>
                  </a:cubicBezTo>
                  <a:cubicBezTo>
                    <a:pt x="5964" y="2986"/>
                    <a:pt x="5968" y="2996"/>
                    <a:pt x="5965" y="3003"/>
                  </a:cubicBezTo>
                  <a:cubicBezTo>
                    <a:pt x="5963" y="3011"/>
                    <a:pt x="5955" y="3023"/>
                    <a:pt x="5941" y="3031"/>
                  </a:cubicBezTo>
                  <a:cubicBezTo>
                    <a:pt x="5928" y="3043"/>
                    <a:pt x="5916" y="3051"/>
                    <a:pt x="5906" y="3056"/>
                  </a:cubicBezTo>
                  <a:cubicBezTo>
                    <a:pt x="5895" y="3064"/>
                    <a:pt x="5881" y="3070"/>
                    <a:pt x="5864" y="3080"/>
                  </a:cubicBezTo>
                  <a:lnTo>
                    <a:pt x="5844" y="3094"/>
                  </a:lnTo>
                  <a:cubicBezTo>
                    <a:pt x="5796" y="3116"/>
                    <a:pt x="5753" y="3103"/>
                    <a:pt x="5711" y="3054"/>
                  </a:cubicBezTo>
                  <a:cubicBezTo>
                    <a:pt x="5670" y="3005"/>
                    <a:pt x="5640" y="2950"/>
                    <a:pt x="5624" y="2884"/>
                  </a:cubicBezTo>
                  <a:cubicBezTo>
                    <a:pt x="5594" y="2775"/>
                    <a:pt x="5558" y="2709"/>
                    <a:pt x="5520" y="2689"/>
                  </a:cubicBezTo>
                  <a:cubicBezTo>
                    <a:pt x="5420" y="2655"/>
                    <a:pt x="5356" y="2656"/>
                    <a:pt x="5331" y="2696"/>
                  </a:cubicBezTo>
                  <a:cubicBezTo>
                    <a:pt x="5309" y="2640"/>
                    <a:pt x="5220" y="2584"/>
                    <a:pt x="5064" y="2526"/>
                  </a:cubicBezTo>
                  <a:cubicBezTo>
                    <a:pt x="4955" y="2486"/>
                    <a:pt x="4830" y="2479"/>
                    <a:pt x="4685" y="2501"/>
                  </a:cubicBezTo>
                  <a:cubicBezTo>
                    <a:pt x="4710" y="2498"/>
                    <a:pt x="4710" y="2465"/>
                    <a:pt x="4685" y="2404"/>
                  </a:cubicBezTo>
                  <a:cubicBezTo>
                    <a:pt x="4655" y="2338"/>
                    <a:pt x="4614" y="2313"/>
                    <a:pt x="4561" y="2326"/>
                  </a:cubicBezTo>
                  <a:cubicBezTo>
                    <a:pt x="4575" y="2301"/>
                    <a:pt x="4584" y="2261"/>
                    <a:pt x="4586" y="2213"/>
                  </a:cubicBezTo>
                  <a:cubicBezTo>
                    <a:pt x="4590" y="2164"/>
                    <a:pt x="4594" y="2134"/>
                    <a:pt x="4594" y="2125"/>
                  </a:cubicBezTo>
                  <a:cubicBezTo>
                    <a:pt x="4608" y="2069"/>
                    <a:pt x="4634" y="2018"/>
                    <a:pt x="4671" y="1976"/>
                  </a:cubicBezTo>
                  <a:cubicBezTo>
                    <a:pt x="4675" y="1973"/>
                    <a:pt x="4691" y="1953"/>
                    <a:pt x="4716" y="1921"/>
                  </a:cubicBezTo>
                  <a:cubicBezTo>
                    <a:pt x="4741" y="1889"/>
                    <a:pt x="4763" y="1860"/>
                    <a:pt x="4778" y="1834"/>
                  </a:cubicBezTo>
                  <a:cubicBezTo>
                    <a:pt x="4793" y="1809"/>
                    <a:pt x="4794" y="1794"/>
                    <a:pt x="4780" y="1794"/>
                  </a:cubicBezTo>
                  <a:cubicBezTo>
                    <a:pt x="4933" y="1813"/>
                    <a:pt x="5040" y="1786"/>
                    <a:pt x="5106" y="1723"/>
                  </a:cubicBezTo>
                  <a:cubicBezTo>
                    <a:pt x="5129" y="1700"/>
                    <a:pt x="5153" y="1664"/>
                    <a:pt x="5183" y="1611"/>
                  </a:cubicBezTo>
                  <a:cubicBezTo>
                    <a:pt x="5211" y="1559"/>
                    <a:pt x="5234" y="1523"/>
                    <a:pt x="5251" y="1500"/>
                  </a:cubicBezTo>
                  <a:cubicBezTo>
                    <a:pt x="5291" y="1475"/>
                    <a:pt x="5321" y="1463"/>
                    <a:pt x="5343" y="1465"/>
                  </a:cubicBezTo>
                  <a:cubicBezTo>
                    <a:pt x="5365" y="1468"/>
                    <a:pt x="5396" y="1479"/>
                    <a:pt x="5436" y="1500"/>
                  </a:cubicBezTo>
                  <a:cubicBezTo>
                    <a:pt x="5478" y="1523"/>
                    <a:pt x="5509" y="1533"/>
                    <a:pt x="5530" y="1533"/>
                  </a:cubicBezTo>
                  <a:cubicBezTo>
                    <a:pt x="5590" y="1536"/>
                    <a:pt x="5624" y="1513"/>
                    <a:pt x="5631" y="1461"/>
                  </a:cubicBezTo>
                  <a:cubicBezTo>
                    <a:pt x="5639" y="1409"/>
                    <a:pt x="5621" y="1365"/>
                    <a:pt x="5583" y="1331"/>
                  </a:cubicBezTo>
                  <a:cubicBezTo>
                    <a:pt x="5635" y="1335"/>
                    <a:pt x="5641" y="1299"/>
                    <a:pt x="5603" y="1220"/>
                  </a:cubicBezTo>
                  <a:cubicBezTo>
                    <a:pt x="5584" y="1190"/>
                    <a:pt x="5569" y="1171"/>
                    <a:pt x="5550" y="1161"/>
                  </a:cubicBezTo>
                  <a:cubicBezTo>
                    <a:pt x="5498" y="1143"/>
                    <a:pt x="5439" y="1154"/>
                    <a:pt x="5374" y="1194"/>
                  </a:cubicBezTo>
                  <a:cubicBezTo>
                    <a:pt x="5340" y="1213"/>
                    <a:pt x="5344" y="1228"/>
                    <a:pt x="5388" y="1246"/>
                  </a:cubicBezTo>
                  <a:cubicBezTo>
                    <a:pt x="5384" y="1243"/>
                    <a:pt x="5363" y="1266"/>
                    <a:pt x="5326" y="1315"/>
                  </a:cubicBezTo>
                  <a:cubicBezTo>
                    <a:pt x="5290" y="1364"/>
                    <a:pt x="5254" y="1403"/>
                    <a:pt x="5219" y="1429"/>
                  </a:cubicBezTo>
                  <a:cubicBezTo>
                    <a:pt x="5185" y="1454"/>
                    <a:pt x="5149" y="1444"/>
                    <a:pt x="5115" y="1396"/>
                  </a:cubicBezTo>
                  <a:cubicBezTo>
                    <a:pt x="5111" y="1393"/>
                    <a:pt x="5099" y="1363"/>
                    <a:pt x="5080" y="1309"/>
                  </a:cubicBezTo>
                  <a:cubicBezTo>
                    <a:pt x="5060" y="1254"/>
                    <a:pt x="5040" y="1226"/>
                    <a:pt x="5019" y="1221"/>
                  </a:cubicBezTo>
                  <a:cubicBezTo>
                    <a:pt x="4985" y="1221"/>
                    <a:pt x="4949" y="1254"/>
                    <a:pt x="4915" y="1319"/>
                  </a:cubicBezTo>
                  <a:cubicBezTo>
                    <a:pt x="4929" y="1285"/>
                    <a:pt x="4904" y="1251"/>
                    <a:pt x="4844" y="1221"/>
                  </a:cubicBezTo>
                  <a:cubicBezTo>
                    <a:pt x="4784" y="1191"/>
                    <a:pt x="4731" y="1174"/>
                    <a:pt x="4688" y="1169"/>
                  </a:cubicBezTo>
                  <a:cubicBezTo>
                    <a:pt x="4769" y="1116"/>
                    <a:pt x="4754" y="1058"/>
                    <a:pt x="4635" y="993"/>
                  </a:cubicBezTo>
                  <a:cubicBezTo>
                    <a:pt x="4605" y="974"/>
                    <a:pt x="4559" y="964"/>
                    <a:pt x="4503" y="960"/>
                  </a:cubicBezTo>
                  <a:cubicBezTo>
                    <a:pt x="4444" y="956"/>
                    <a:pt x="4401" y="964"/>
                    <a:pt x="4375" y="985"/>
                  </a:cubicBezTo>
                  <a:cubicBezTo>
                    <a:pt x="4353" y="1015"/>
                    <a:pt x="4341" y="1040"/>
                    <a:pt x="4340" y="1061"/>
                  </a:cubicBezTo>
                  <a:cubicBezTo>
                    <a:pt x="4338" y="1081"/>
                    <a:pt x="4349" y="1098"/>
                    <a:pt x="4373" y="1114"/>
                  </a:cubicBezTo>
                  <a:cubicBezTo>
                    <a:pt x="4396" y="1129"/>
                    <a:pt x="4419" y="1140"/>
                    <a:pt x="4441" y="1149"/>
                  </a:cubicBezTo>
                  <a:cubicBezTo>
                    <a:pt x="4464" y="1158"/>
                    <a:pt x="4488" y="1168"/>
                    <a:pt x="4518" y="1174"/>
                  </a:cubicBezTo>
                  <a:cubicBezTo>
                    <a:pt x="4546" y="1183"/>
                    <a:pt x="4564" y="1189"/>
                    <a:pt x="4573" y="1194"/>
                  </a:cubicBezTo>
                  <a:cubicBezTo>
                    <a:pt x="4633" y="1238"/>
                    <a:pt x="4650" y="1269"/>
                    <a:pt x="4625" y="1285"/>
                  </a:cubicBezTo>
                  <a:cubicBezTo>
                    <a:pt x="4616" y="1289"/>
                    <a:pt x="4599" y="1298"/>
                    <a:pt x="4570" y="1309"/>
                  </a:cubicBezTo>
                  <a:cubicBezTo>
                    <a:pt x="4541" y="1320"/>
                    <a:pt x="4516" y="1330"/>
                    <a:pt x="4494" y="1338"/>
                  </a:cubicBezTo>
                  <a:cubicBezTo>
                    <a:pt x="4471" y="1345"/>
                    <a:pt x="4460" y="1356"/>
                    <a:pt x="4454" y="1363"/>
                  </a:cubicBezTo>
                  <a:cubicBezTo>
                    <a:pt x="4440" y="1381"/>
                    <a:pt x="4440" y="1410"/>
                    <a:pt x="4454" y="1454"/>
                  </a:cubicBezTo>
                  <a:cubicBezTo>
                    <a:pt x="4468" y="1498"/>
                    <a:pt x="4463" y="1529"/>
                    <a:pt x="4440" y="1545"/>
                  </a:cubicBezTo>
                  <a:cubicBezTo>
                    <a:pt x="4418" y="1523"/>
                    <a:pt x="4399" y="1485"/>
                    <a:pt x="4381" y="1431"/>
                  </a:cubicBezTo>
                  <a:cubicBezTo>
                    <a:pt x="4363" y="1376"/>
                    <a:pt x="4349" y="1341"/>
                    <a:pt x="4336" y="1324"/>
                  </a:cubicBezTo>
                  <a:cubicBezTo>
                    <a:pt x="4366" y="1364"/>
                    <a:pt x="4313" y="1376"/>
                    <a:pt x="4173" y="1364"/>
                  </a:cubicBezTo>
                  <a:lnTo>
                    <a:pt x="4106" y="1356"/>
                  </a:lnTo>
                  <a:cubicBezTo>
                    <a:pt x="4088" y="1356"/>
                    <a:pt x="4054" y="1360"/>
                    <a:pt x="4003" y="1370"/>
                  </a:cubicBezTo>
                  <a:cubicBezTo>
                    <a:pt x="3950" y="1379"/>
                    <a:pt x="3905" y="1381"/>
                    <a:pt x="3870" y="1378"/>
                  </a:cubicBezTo>
                  <a:cubicBezTo>
                    <a:pt x="3834" y="1374"/>
                    <a:pt x="3804" y="1355"/>
                    <a:pt x="3783" y="1325"/>
                  </a:cubicBezTo>
                  <a:cubicBezTo>
                    <a:pt x="3764" y="1291"/>
                    <a:pt x="3764" y="1248"/>
                    <a:pt x="3783" y="1195"/>
                  </a:cubicBezTo>
                  <a:cubicBezTo>
                    <a:pt x="3786" y="1176"/>
                    <a:pt x="3796" y="1173"/>
                    <a:pt x="3808" y="1181"/>
                  </a:cubicBezTo>
                  <a:cubicBezTo>
                    <a:pt x="3789" y="1168"/>
                    <a:pt x="3766" y="1148"/>
                    <a:pt x="3736" y="1120"/>
                  </a:cubicBezTo>
                  <a:cubicBezTo>
                    <a:pt x="3706" y="1091"/>
                    <a:pt x="3684" y="1074"/>
                    <a:pt x="3670" y="1065"/>
                  </a:cubicBezTo>
                  <a:cubicBezTo>
                    <a:pt x="3470" y="1131"/>
                    <a:pt x="3266" y="1220"/>
                    <a:pt x="3058" y="1333"/>
                  </a:cubicBezTo>
                  <a:cubicBezTo>
                    <a:pt x="3083" y="1336"/>
                    <a:pt x="3110" y="1335"/>
                    <a:pt x="3135" y="1325"/>
                  </a:cubicBezTo>
                  <a:cubicBezTo>
                    <a:pt x="3158" y="1316"/>
                    <a:pt x="3184" y="1301"/>
                    <a:pt x="3220" y="1283"/>
                  </a:cubicBezTo>
                  <a:cubicBezTo>
                    <a:pt x="3254" y="1263"/>
                    <a:pt x="3276" y="1251"/>
                    <a:pt x="3286" y="1248"/>
                  </a:cubicBezTo>
                  <a:cubicBezTo>
                    <a:pt x="3434" y="1188"/>
                    <a:pt x="3524" y="1171"/>
                    <a:pt x="3560" y="1203"/>
                  </a:cubicBezTo>
                  <a:lnTo>
                    <a:pt x="3593" y="1170"/>
                  </a:lnTo>
                  <a:cubicBezTo>
                    <a:pt x="3653" y="1240"/>
                    <a:pt x="3696" y="1294"/>
                    <a:pt x="3723" y="1334"/>
                  </a:cubicBezTo>
                  <a:cubicBezTo>
                    <a:pt x="3693" y="1315"/>
                    <a:pt x="3626" y="1314"/>
                    <a:pt x="3528" y="1326"/>
                  </a:cubicBezTo>
                  <a:cubicBezTo>
                    <a:pt x="3441" y="1351"/>
                    <a:pt x="3394" y="1379"/>
                    <a:pt x="3384" y="1404"/>
                  </a:cubicBezTo>
                  <a:cubicBezTo>
                    <a:pt x="3414" y="1456"/>
                    <a:pt x="3425" y="1495"/>
                    <a:pt x="3416" y="1523"/>
                  </a:cubicBezTo>
                  <a:cubicBezTo>
                    <a:pt x="3398" y="1509"/>
                    <a:pt x="3374" y="1489"/>
                    <a:pt x="3340" y="1456"/>
                  </a:cubicBezTo>
                  <a:cubicBezTo>
                    <a:pt x="3308" y="1426"/>
                    <a:pt x="3275" y="1401"/>
                    <a:pt x="3246" y="1385"/>
                  </a:cubicBezTo>
                  <a:cubicBezTo>
                    <a:pt x="3216" y="1366"/>
                    <a:pt x="3183" y="1356"/>
                    <a:pt x="3149" y="1353"/>
                  </a:cubicBezTo>
                  <a:cubicBezTo>
                    <a:pt x="3079" y="1353"/>
                    <a:pt x="3030" y="1355"/>
                    <a:pt x="3005" y="1360"/>
                  </a:cubicBezTo>
                  <a:cubicBezTo>
                    <a:pt x="2370" y="1708"/>
                    <a:pt x="1861" y="2189"/>
                    <a:pt x="1476" y="2806"/>
                  </a:cubicBezTo>
                  <a:cubicBezTo>
                    <a:pt x="1506" y="2836"/>
                    <a:pt x="1533" y="2854"/>
                    <a:pt x="1554" y="2859"/>
                  </a:cubicBezTo>
                  <a:cubicBezTo>
                    <a:pt x="1573" y="2863"/>
                    <a:pt x="1583" y="2883"/>
                    <a:pt x="1586" y="2918"/>
                  </a:cubicBezTo>
                  <a:cubicBezTo>
                    <a:pt x="1590" y="2951"/>
                    <a:pt x="1596" y="2976"/>
                    <a:pt x="1603" y="2989"/>
                  </a:cubicBezTo>
                  <a:cubicBezTo>
                    <a:pt x="1610" y="3003"/>
                    <a:pt x="1634" y="2996"/>
                    <a:pt x="1679" y="2969"/>
                  </a:cubicBezTo>
                  <a:cubicBezTo>
                    <a:pt x="1719" y="3003"/>
                    <a:pt x="1724" y="3045"/>
                    <a:pt x="1699" y="3093"/>
                  </a:cubicBezTo>
                  <a:cubicBezTo>
                    <a:pt x="1703" y="3089"/>
                    <a:pt x="1799" y="3148"/>
                    <a:pt x="1985" y="3269"/>
                  </a:cubicBezTo>
                  <a:cubicBezTo>
                    <a:pt x="2066" y="3344"/>
                    <a:pt x="2113" y="3389"/>
                    <a:pt x="2121" y="3405"/>
                  </a:cubicBezTo>
                  <a:cubicBezTo>
                    <a:pt x="2135" y="3453"/>
                    <a:pt x="2113" y="3491"/>
                    <a:pt x="2055" y="3524"/>
                  </a:cubicBezTo>
                  <a:cubicBezTo>
                    <a:pt x="2051" y="3515"/>
                    <a:pt x="2031" y="3495"/>
                    <a:pt x="1996" y="3465"/>
                  </a:cubicBezTo>
                  <a:cubicBezTo>
                    <a:pt x="1963" y="3435"/>
                    <a:pt x="1941" y="3425"/>
                    <a:pt x="1938" y="3440"/>
                  </a:cubicBezTo>
                  <a:cubicBezTo>
                    <a:pt x="1924" y="3463"/>
                    <a:pt x="1925" y="3501"/>
                    <a:pt x="1940" y="3561"/>
                  </a:cubicBezTo>
                  <a:cubicBezTo>
                    <a:pt x="1955" y="3620"/>
                    <a:pt x="1978" y="3648"/>
                    <a:pt x="2009" y="3641"/>
                  </a:cubicBezTo>
                  <a:cubicBezTo>
                    <a:pt x="1979" y="3641"/>
                    <a:pt x="1958" y="3675"/>
                    <a:pt x="1948" y="3745"/>
                  </a:cubicBezTo>
                  <a:cubicBezTo>
                    <a:pt x="1936" y="3815"/>
                    <a:pt x="1931" y="3891"/>
                    <a:pt x="1931" y="3976"/>
                  </a:cubicBezTo>
                  <a:cubicBezTo>
                    <a:pt x="1931" y="4061"/>
                    <a:pt x="1929" y="4111"/>
                    <a:pt x="1924" y="4130"/>
                  </a:cubicBezTo>
                  <a:lnTo>
                    <a:pt x="1938" y="4138"/>
                  </a:lnTo>
                  <a:cubicBezTo>
                    <a:pt x="1924" y="4190"/>
                    <a:pt x="1936" y="4265"/>
                    <a:pt x="1973" y="4363"/>
                  </a:cubicBezTo>
                  <a:cubicBezTo>
                    <a:pt x="2009" y="4460"/>
                    <a:pt x="2055" y="4501"/>
                    <a:pt x="2111" y="4490"/>
                  </a:cubicBezTo>
                  <a:cubicBezTo>
                    <a:pt x="2055" y="4504"/>
                    <a:pt x="2098" y="4598"/>
                    <a:pt x="2241" y="4770"/>
                  </a:cubicBezTo>
                  <a:cubicBezTo>
                    <a:pt x="2266" y="4804"/>
                    <a:pt x="2285" y="4825"/>
                    <a:pt x="2294" y="4829"/>
                  </a:cubicBezTo>
                  <a:cubicBezTo>
                    <a:pt x="2308" y="4838"/>
                    <a:pt x="2334" y="4854"/>
                    <a:pt x="2371" y="4878"/>
                  </a:cubicBezTo>
                  <a:cubicBezTo>
                    <a:pt x="2411" y="4901"/>
                    <a:pt x="2443" y="4923"/>
                    <a:pt x="2469" y="4944"/>
                  </a:cubicBezTo>
                  <a:cubicBezTo>
                    <a:pt x="2494" y="4965"/>
                    <a:pt x="2516" y="4986"/>
                    <a:pt x="2535" y="5013"/>
                  </a:cubicBezTo>
                  <a:cubicBezTo>
                    <a:pt x="2554" y="5035"/>
                    <a:pt x="2575" y="5084"/>
                    <a:pt x="2601" y="5159"/>
                  </a:cubicBezTo>
                  <a:cubicBezTo>
                    <a:pt x="2626" y="5235"/>
                    <a:pt x="2658" y="5286"/>
                    <a:pt x="2693" y="5313"/>
                  </a:cubicBezTo>
                  <a:cubicBezTo>
                    <a:pt x="2684" y="5338"/>
                    <a:pt x="2705" y="5383"/>
                    <a:pt x="2754" y="5443"/>
                  </a:cubicBezTo>
                  <a:cubicBezTo>
                    <a:pt x="2803" y="5503"/>
                    <a:pt x="2826" y="5554"/>
                    <a:pt x="2823" y="5591"/>
                  </a:cubicBezTo>
                  <a:cubicBezTo>
                    <a:pt x="2819" y="5591"/>
                    <a:pt x="2813" y="5594"/>
                    <a:pt x="2806" y="5599"/>
                  </a:cubicBezTo>
                  <a:cubicBezTo>
                    <a:pt x="2799" y="5603"/>
                    <a:pt x="2794" y="5606"/>
                    <a:pt x="2790" y="5606"/>
                  </a:cubicBezTo>
                  <a:cubicBezTo>
                    <a:pt x="2804" y="5636"/>
                    <a:pt x="2836" y="5666"/>
                    <a:pt x="2891" y="5698"/>
                  </a:cubicBezTo>
                  <a:cubicBezTo>
                    <a:pt x="2946" y="5728"/>
                    <a:pt x="2979" y="5756"/>
                    <a:pt x="2993" y="5783"/>
                  </a:cubicBezTo>
                  <a:cubicBezTo>
                    <a:pt x="2996" y="5796"/>
                    <a:pt x="3001" y="5816"/>
                    <a:pt x="3006" y="5849"/>
                  </a:cubicBezTo>
                  <a:cubicBezTo>
                    <a:pt x="3010" y="5879"/>
                    <a:pt x="3018" y="5904"/>
                    <a:pt x="3026" y="5920"/>
                  </a:cubicBezTo>
                  <a:cubicBezTo>
                    <a:pt x="3035" y="5939"/>
                    <a:pt x="3051" y="5943"/>
                    <a:pt x="3079" y="5934"/>
                  </a:cubicBezTo>
                  <a:cubicBezTo>
                    <a:pt x="3088" y="5848"/>
                    <a:pt x="3035" y="5711"/>
                    <a:pt x="2923" y="5530"/>
                  </a:cubicBezTo>
                  <a:cubicBezTo>
                    <a:pt x="2856" y="5421"/>
                    <a:pt x="2820" y="5359"/>
                    <a:pt x="2811" y="5341"/>
                  </a:cubicBezTo>
                  <a:cubicBezTo>
                    <a:pt x="2798" y="5319"/>
                    <a:pt x="2786" y="5286"/>
                    <a:pt x="2776" y="5240"/>
                  </a:cubicBezTo>
                  <a:cubicBezTo>
                    <a:pt x="2765" y="5195"/>
                    <a:pt x="2755" y="5164"/>
                    <a:pt x="2748" y="5146"/>
                  </a:cubicBezTo>
                  <a:cubicBezTo>
                    <a:pt x="2756" y="5146"/>
                    <a:pt x="2770" y="5149"/>
                    <a:pt x="2788" y="5156"/>
                  </a:cubicBezTo>
                  <a:cubicBezTo>
                    <a:pt x="2806" y="5164"/>
                    <a:pt x="2823" y="5170"/>
                    <a:pt x="2843" y="5180"/>
                  </a:cubicBezTo>
                  <a:cubicBezTo>
                    <a:pt x="2863" y="5189"/>
                    <a:pt x="2878" y="5199"/>
                    <a:pt x="2891" y="5205"/>
                  </a:cubicBezTo>
                  <a:cubicBezTo>
                    <a:pt x="2905" y="5214"/>
                    <a:pt x="2910" y="5220"/>
                    <a:pt x="2905" y="5225"/>
                  </a:cubicBezTo>
                  <a:cubicBezTo>
                    <a:pt x="2891" y="5255"/>
                    <a:pt x="2896" y="5294"/>
                    <a:pt x="2919" y="5339"/>
                  </a:cubicBezTo>
                  <a:cubicBezTo>
                    <a:pt x="2941" y="5384"/>
                    <a:pt x="2966" y="5425"/>
                    <a:pt x="2996" y="5460"/>
                  </a:cubicBezTo>
                  <a:cubicBezTo>
                    <a:pt x="3026" y="5495"/>
                    <a:pt x="3064" y="5536"/>
                    <a:pt x="3108" y="5584"/>
                  </a:cubicBezTo>
                  <a:cubicBezTo>
                    <a:pt x="3151" y="5631"/>
                    <a:pt x="3178" y="5660"/>
                    <a:pt x="3185" y="5669"/>
                  </a:cubicBezTo>
                  <a:cubicBezTo>
                    <a:pt x="3210" y="5694"/>
                    <a:pt x="3241" y="5738"/>
                    <a:pt x="3276" y="5796"/>
                  </a:cubicBezTo>
                  <a:cubicBezTo>
                    <a:pt x="3310" y="5855"/>
                    <a:pt x="3310" y="5884"/>
                    <a:pt x="3276" y="5884"/>
                  </a:cubicBezTo>
                  <a:cubicBezTo>
                    <a:pt x="3316" y="5884"/>
                    <a:pt x="3358" y="5908"/>
                    <a:pt x="3406" y="5953"/>
                  </a:cubicBezTo>
                  <a:cubicBezTo>
                    <a:pt x="3454" y="5998"/>
                    <a:pt x="3491" y="6040"/>
                    <a:pt x="3518" y="6080"/>
                  </a:cubicBezTo>
                  <a:cubicBezTo>
                    <a:pt x="3540" y="6114"/>
                    <a:pt x="3558" y="6171"/>
                    <a:pt x="3570" y="6250"/>
                  </a:cubicBezTo>
                  <a:cubicBezTo>
                    <a:pt x="3584" y="6328"/>
                    <a:pt x="3594" y="6380"/>
                    <a:pt x="3603" y="6406"/>
                  </a:cubicBezTo>
                  <a:cubicBezTo>
                    <a:pt x="3611" y="6436"/>
                    <a:pt x="3629" y="6466"/>
                    <a:pt x="3658" y="6494"/>
                  </a:cubicBezTo>
                  <a:cubicBezTo>
                    <a:pt x="3686" y="6523"/>
                    <a:pt x="3713" y="6543"/>
                    <a:pt x="3738" y="6555"/>
                  </a:cubicBezTo>
                  <a:cubicBezTo>
                    <a:pt x="3763" y="6569"/>
                    <a:pt x="3798" y="6585"/>
                    <a:pt x="3841" y="6608"/>
                  </a:cubicBezTo>
                  <a:cubicBezTo>
                    <a:pt x="3885" y="6630"/>
                    <a:pt x="3913" y="6644"/>
                    <a:pt x="3926" y="6653"/>
                  </a:cubicBezTo>
                  <a:cubicBezTo>
                    <a:pt x="3949" y="6661"/>
                    <a:pt x="3988" y="6684"/>
                    <a:pt x="4048" y="6721"/>
                  </a:cubicBezTo>
                  <a:cubicBezTo>
                    <a:pt x="4106" y="6758"/>
                    <a:pt x="4153" y="6783"/>
                    <a:pt x="4186" y="6798"/>
                  </a:cubicBezTo>
                  <a:cubicBezTo>
                    <a:pt x="4230" y="6816"/>
                    <a:pt x="4264" y="6823"/>
                    <a:pt x="4290" y="6823"/>
                  </a:cubicBezTo>
                  <a:cubicBezTo>
                    <a:pt x="4315" y="6823"/>
                    <a:pt x="4348" y="6818"/>
                    <a:pt x="4384" y="6806"/>
                  </a:cubicBezTo>
                  <a:cubicBezTo>
                    <a:pt x="4420" y="6795"/>
                    <a:pt x="4450" y="6788"/>
                    <a:pt x="4471" y="6783"/>
                  </a:cubicBezTo>
                  <a:cubicBezTo>
                    <a:pt x="4538" y="6774"/>
                    <a:pt x="4599" y="6806"/>
                    <a:pt x="4660" y="6880"/>
                  </a:cubicBezTo>
                  <a:cubicBezTo>
                    <a:pt x="4720" y="6955"/>
                    <a:pt x="4768" y="7000"/>
                    <a:pt x="4796" y="7016"/>
                  </a:cubicBezTo>
                  <a:cubicBezTo>
                    <a:pt x="4953" y="7098"/>
                    <a:pt x="5073" y="7124"/>
                    <a:pt x="5155" y="7088"/>
                  </a:cubicBezTo>
                  <a:cubicBezTo>
                    <a:pt x="5146" y="7091"/>
                    <a:pt x="5146" y="7109"/>
                    <a:pt x="5158" y="7136"/>
                  </a:cubicBezTo>
                  <a:cubicBezTo>
                    <a:pt x="5169" y="7165"/>
                    <a:pt x="5186" y="7198"/>
                    <a:pt x="5210" y="7238"/>
                  </a:cubicBezTo>
                  <a:cubicBezTo>
                    <a:pt x="5234" y="7278"/>
                    <a:pt x="5254" y="7309"/>
                    <a:pt x="5269" y="7331"/>
                  </a:cubicBezTo>
                  <a:cubicBezTo>
                    <a:pt x="5284" y="7355"/>
                    <a:pt x="5295" y="7374"/>
                    <a:pt x="5304" y="7386"/>
                  </a:cubicBezTo>
                  <a:cubicBezTo>
                    <a:pt x="5326" y="7411"/>
                    <a:pt x="5364" y="7445"/>
                    <a:pt x="5423" y="7484"/>
                  </a:cubicBezTo>
                  <a:cubicBezTo>
                    <a:pt x="5479" y="7524"/>
                    <a:pt x="5519" y="7555"/>
                    <a:pt x="5541" y="7581"/>
                  </a:cubicBezTo>
                  <a:cubicBezTo>
                    <a:pt x="5566" y="7563"/>
                    <a:pt x="5583" y="7545"/>
                    <a:pt x="5586" y="7523"/>
                  </a:cubicBezTo>
                  <a:cubicBezTo>
                    <a:pt x="5573" y="7556"/>
                    <a:pt x="5589" y="7600"/>
                    <a:pt x="5631" y="7653"/>
                  </a:cubicBezTo>
                  <a:cubicBezTo>
                    <a:pt x="5675" y="7705"/>
                    <a:pt x="5713" y="7728"/>
                    <a:pt x="5750" y="7719"/>
                  </a:cubicBezTo>
                  <a:cubicBezTo>
                    <a:pt x="5810" y="7705"/>
                    <a:pt x="5841" y="7638"/>
                    <a:pt x="5841" y="7510"/>
                  </a:cubicBezTo>
                  <a:cubicBezTo>
                    <a:pt x="5708" y="7576"/>
                    <a:pt x="5601" y="7535"/>
                    <a:pt x="5523" y="7391"/>
                  </a:cubicBezTo>
                  <a:cubicBezTo>
                    <a:pt x="5523" y="7388"/>
                    <a:pt x="5518" y="7375"/>
                    <a:pt x="5506" y="7356"/>
                  </a:cubicBezTo>
                  <a:cubicBezTo>
                    <a:pt x="5495" y="7336"/>
                    <a:pt x="5486" y="7319"/>
                    <a:pt x="5481" y="7301"/>
                  </a:cubicBezTo>
                  <a:cubicBezTo>
                    <a:pt x="5474" y="7283"/>
                    <a:pt x="5469" y="7266"/>
                    <a:pt x="5465" y="7246"/>
                  </a:cubicBezTo>
                  <a:cubicBezTo>
                    <a:pt x="5461" y="7226"/>
                    <a:pt x="5461" y="7211"/>
                    <a:pt x="5465" y="7198"/>
                  </a:cubicBezTo>
                  <a:cubicBezTo>
                    <a:pt x="5469" y="7184"/>
                    <a:pt x="5480" y="7178"/>
                    <a:pt x="5498" y="7178"/>
                  </a:cubicBezTo>
                  <a:cubicBezTo>
                    <a:pt x="5538" y="7178"/>
                    <a:pt x="5558" y="7170"/>
                    <a:pt x="5564" y="7154"/>
                  </a:cubicBezTo>
                  <a:cubicBezTo>
                    <a:pt x="5568" y="7139"/>
                    <a:pt x="5564" y="7111"/>
                    <a:pt x="5550" y="7074"/>
                  </a:cubicBezTo>
                  <a:cubicBezTo>
                    <a:pt x="5536" y="7034"/>
                    <a:pt x="5528" y="7006"/>
                    <a:pt x="5525" y="6989"/>
                  </a:cubicBezTo>
                  <a:cubicBezTo>
                    <a:pt x="5521" y="6955"/>
                    <a:pt x="5496" y="6911"/>
                    <a:pt x="5454" y="6859"/>
                  </a:cubicBezTo>
                  <a:cubicBezTo>
                    <a:pt x="5410" y="6806"/>
                    <a:pt x="5384" y="6774"/>
                    <a:pt x="5376" y="6761"/>
                  </a:cubicBezTo>
                  <a:cubicBezTo>
                    <a:pt x="5354" y="6801"/>
                    <a:pt x="5320" y="6818"/>
                    <a:pt x="5273" y="6814"/>
                  </a:cubicBezTo>
                  <a:cubicBezTo>
                    <a:pt x="5225" y="6810"/>
                    <a:pt x="5191" y="6790"/>
                    <a:pt x="5169" y="6755"/>
                  </a:cubicBezTo>
                  <a:cubicBezTo>
                    <a:pt x="5169" y="6759"/>
                    <a:pt x="5166" y="6771"/>
                    <a:pt x="5159" y="6790"/>
                  </a:cubicBezTo>
                  <a:cubicBezTo>
                    <a:pt x="5151" y="6810"/>
                    <a:pt x="5149" y="6824"/>
                    <a:pt x="5149" y="6833"/>
                  </a:cubicBezTo>
                  <a:cubicBezTo>
                    <a:pt x="5093" y="6833"/>
                    <a:pt x="5060" y="6830"/>
                    <a:pt x="5051" y="6825"/>
                  </a:cubicBezTo>
                  <a:cubicBezTo>
                    <a:pt x="5055" y="6811"/>
                    <a:pt x="5061" y="6774"/>
                    <a:pt x="5068" y="6711"/>
                  </a:cubicBezTo>
                  <a:cubicBezTo>
                    <a:pt x="5075" y="6648"/>
                    <a:pt x="5081" y="6599"/>
                    <a:pt x="5091" y="6565"/>
                  </a:cubicBezTo>
                  <a:cubicBezTo>
                    <a:pt x="5095" y="6546"/>
                    <a:pt x="5108" y="6521"/>
                    <a:pt x="5126" y="6488"/>
                  </a:cubicBezTo>
                  <a:cubicBezTo>
                    <a:pt x="5146" y="6454"/>
                    <a:pt x="5161" y="6421"/>
                    <a:pt x="5175" y="6394"/>
                  </a:cubicBezTo>
                  <a:cubicBezTo>
                    <a:pt x="5189" y="6365"/>
                    <a:pt x="5198" y="6339"/>
                    <a:pt x="5200" y="6314"/>
                  </a:cubicBezTo>
                  <a:cubicBezTo>
                    <a:pt x="5204" y="6289"/>
                    <a:pt x="5195" y="6268"/>
                    <a:pt x="5171" y="6253"/>
                  </a:cubicBezTo>
                  <a:cubicBezTo>
                    <a:pt x="5146" y="6238"/>
                    <a:pt x="5110" y="6231"/>
                    <a:pt x="5058" y="6236"/>
                  </a:cubicBezTo>
                  <a:cubicBezTo>
                    <a:pt x="4976" y="6240"/>
                    <a:pt x="4920" y="6284"/>
                    <a:pt x="4888" y="6366"/>
                  </a:cubicBezTo>
                  <a:cubicBezTo>
                    <a:pt x="4884" y="6380"/>
                    <a:pt x="4876" y="6401"/>
                    <a:pt x="4868" y="6435"/>
                  </a:cubicBezTo>
                  <a:cubicBezTo>
                    <a:pt x="4859" y="6468"/>
                    <a:pt x="4848" y="6493"/>
                    <a:pt x="4835" y="6511"/>
                  </a:cubicBezTo>
                  <a:cubicBezTo>
                    <a:pt x="4821" y="6530"/>
                    <a:pt x="4803" y="6544"/>
                    <a:pt x="4776" y="6556"/>
                  </a:cubicBezTo>
                  <a:cubicBezTo>
                    <a:pt x="4746" y="6570"/>
                    <a:pt x="4695" y="6575"/>
                    <a:pt x="4620" y="6570"/>
                  </a:cubicBezTo>
                  <a:cubicBezTo>
                    <a:pt x="4545" y="6565"/>
                    <a:pt x="4494" y="6555"/>
                    <a:pt x="4464" y="6538"/>
                  </a:cubicBezTo>
                  <a:cubicBezTo>
                    <a:pt x="4408" y="6504"/>
                    <a:pt x="4359" y="6440"/>
                    <a:pt x="4318" y="6349"/>
                  </a:cubicBezTo>
                  <a:cubicBezTo>
                    <a:pt x="4276" y="6258"/>
                    <a:pt x="4256" y="6178"/>
                    <a:pt x="4256" y="6109"/>
                  </a:cubicBezTo>
                  <a:cubicBezTo>
                    <a:pt x="4256" y="6065"/>
                    <a:pt x="4261" y="6008"/>
                    <a:pt x="4273" y="5936"/>
                  </a:cubicBezTo>
                  <a:cubicBezTo>
                    <a:pt x="4284" y="5865"/>
                    <a:pt x="4291" y="5810"/>
                    <a:pt x="4293" y="5773"/>
                  </a:cubicBezTo>
                  <a:cubicBezTo>
                    <a:pt x="4295" y="5736"/>
                    <a:pt x="4283" y="5683"/>
                    <a:pt x="4258" y="5614"/>
                  </a:cubicBezTo>
                  <a:cubicBezTo>
                    <a:pt x="4271" y="5605"/>
                    <a:pt x="4290" y="5585"/>
                    <a:pt x="4316" y="5553"/>
                  </a:cubicBezTo>
                  <a:cubicBezTo>
                    <a:pt x="4341" y="5521"/>
                    <a:pt x="4364" y="5498"/>
                    <a:pt x="4383" y="5484"/>
                  </a:cubicBezTo>
                  <a:cubicBezTo>
                    <a:pt x="4391" y="5480"/>
                    <a:pt x="4401" y="5476"/>
                    <a:pt x="4411" y="5474"/>
                  </a:cubicBezTo>
                  <a:cubicBezTo>
                    <a:pt x="4423" y="5471"/>
                    <a:pt x="4433" y="5471"/>
                    <a:pt x="4440" y="5474"/>
                  </a:cubicBezTo>
                  <a:cubicBezTo>
                    <a:pt x="4449" y="5476"/>
                    <a:pt x="4459" y="5473"/>
                    <a:pt x="4465" y="5464"/>
                  </a:cubicBezTo>
                  <a:cubicBezTo>
                    <a:pt x="4474" y="5455"/>
                    <a:pt x="4480" y="5441"/>
                    <a:pt x="4485" y="5424"/>
                  </a:cubicBezTo>
                  <a:cubicBezTo>
                    <a:pt x="4481" y="5420"/>
                    <a:pt x="4471" y="5413"/>
                    <a:pt x="4460" y="5404"/>
                  </a:cubicBezTo>
                  <a:cubicBezTo>
                    <a:pt x="4446" y="5390"/>
                    <a:pt x="4438" y="5384"/>
                    <a:pt x="4435" y="5384"/>
                  </a:cubicBezTo>
                  <a:cubicBezTo>
                    <a:pt x="4465" y="5398"/>
                    <a:pt x="4526" y="5394"/>
                    <a:pt x="4621" y="5374"/>
                  </a:cubicBezTo>
                  <a:cubicBezTo>
                    <a:pt x="4714" y="5354"/>
                    <a:pt x="4775" y="5358"/>
                    <a:pt x="4800" y="5384"/>
                  </a:cubicBezTo>
                  <a:cubicBezTo>
                    <a:pt x="4866" y="5431"/>
                    <a:pt x="4913" y="5428"/>
                    <a:pt x="4944" y="5370"/>
                  </a:cubicBezTo>
                  <a:cubicBezTo>
                    <a:pt x="4944" y="5366"/>
                    <a:pt x="4939" y="5345"/>
                    <a:pt x="4928" y="5309"/>
                  </a:cubicBezTo>
                  <a:cubicBezTo>
                    <a:pt x="4916" y="5273"/>
                    <a:pt x="4915" y="5243"/>
                    <a:pt x="4925" y="5221"/>
                  </a:cubicBezTo>
                  <a:cubicBezTo>
                    <a:pt x="4948" y="5340"/>
                    <a:pt x="5010" y="5358"/>
                    <a:pt x="5114" y="5280"/>
                  </a:cubicBezTo>
                  <a:cubicBezTo>
                    <a:pt x="5128" y="5294"/>
                    <a:pt x="5160" y="5304"/>
                    <a:pt x="5215" y="5313"/>
                  </a:cubicBezTo>
                  <a:cubicBezTo>
                    <a:pt x="5270" y="5321"/>
                    <a:pt x="5306" y="5333"/>
                    <a:pt x="5329" y="5345"/>
                  </a:cubicBezTo>
                  <a:cubicBezTo>
                    <a:pt x="5343" y="5354"/>
                    <a:pt x="5358" y="5366"/>
                    <a:pt x="5374" y="5380"/>
                  </a:cubicBezTo>
                  <a:cubicBezTo>
                    <a:pt x="5393" y="5395"/>
                    <a:pt x="5403" y="5405"/>
                    <a:pt x="5409" y="5409"/>
                  </a:cubicBezTo>
                  <a:cubicBezTo>
                    <a:pt x="5416" y="5413"/>
                    <a:pt x="5428" y="5411"/>
                    <a:pt x="5441" y="5406"/>
                  </a:cubicBezTo>
                  <a:cubicBezTo>
                    <a:pt x="5456" y="5399"/>
                    <a:pt x="5475" y="5385"/>
                    <a:pt x="5496" y="5364"/>
                  </a:cubicBezTo>
                  <a:cubicBezTo>
                    <a:pt x="5540" y="5424"/>
                    <a:pt x="5566" y="5476"/>
                    <a:pt x="5574" y="5520"/>
                  </a:cubicBezTo>
                  <a:cubicBezTo>
                    <a:pt x="5621" y="5695"/>
                    <a:pt x="5663" y="5790"/>
                    <a:pt x="5698" y="5806"/>
                  </a:cubicBezTo>
                  <a:cubicBezTo>
                    <a:pt x="5728" y="5820"/>
                    <a:pt x="5753" y="5825"/>
                    <a:pt x="5769" y="5820"/>
                  </a:cubicBezTo>
                  <a:cubicBezTo>
                    <a:pt x="5788" y="5816"/>
                    <a:pt x="5795" y="5795"/>
                    <a:pt x="5798" y="5759"/>
                  </a:cubicBezTo>
                  <a:cubicBezTo>
                    <a:pt x="5800" y="5723"/>
                    <a:pt x="5800" y="5691"/>
                    <a:pt x="5798" y="5668"/>
                  </a:cubicBezTo>
                  <a:cubicBezTo>
                    <a:pt x="5795" y="5644"/>
                    <a:pt x="5793" y="5616"/>
                    <a:pt x="5788" y="5588"/>
                  </a:cubicBezTo>
                  <a:lnTo>
                    <a:pt x="5780" y="5535"/>
                  </a:lnTo>
                  <a:lnTo>
                    <a:pt x="5780" y="5416"/>
                  </a:lnTo>
                  <a:lnTo>
                    <a:pt x="5773" y="5364"/>
                  </a:lnTo>
                  <a:cubicBezTo>
                    <a:pt x="5706" y="5350"/>
                    <a:pt x="5668" y="5324"/>
                    <a:pt x="5651" y="5286"/>
                  </a:cubicBezTo>
                  <a:cubicBezTo>
                    <a:pt x="5636" y="5246"/>
                    <a:pt x="5639" y="5208"/>
                    <a:pt x="5661" y="5165"/>
                  </a:cubicBezTo>
                  <a:cubicBezTo>
                    <a:pt x="5684" y="5124"/>
                    <a:pt x="5716" y="5085"/>
                    <a:pt x="5759" y="5044"/>
                  </a:cubicBezTo>
                  <a:cubicBezTo>
                    <a:pt x="5763" y="5040"/>
                    <a:pt x="5781" y="5031"/>
                    <a:pt x="5811" y="5020"/>
                  </a:cubicBezTo>
                  <a:cubicBezTo>
                    <a:pt x="5841" y="5009"/>
                    <a:pt x="5876" y="4995"/>
                    <a:pt x="5913" y="4977"/>
                  </a:cubicBezTo>
                  <a:cubicBezTo>
                    <a:pt x="5949" y="4959"/>
                    <a:pt x="5978" y="4944"/>
                    <a:pt x="5993" y="4925"/>
                  </a:cubicBezTo>
                  <a:cubicBezTo>
                    <a:pt x="6084" y="4844"/>
                    <a:pt x="6116" y="4766"/>
                    <a:pt x="6090" y="4697"/>
                  </a:cubicBezTo>
                  <a:cubicBezTo>
                    <a:pt x="6120" y="4697"/>
                    <a:pt x="6145" y="4677"/>
                    <a:pt x="6161" y="4639"/>
                  </a:cubicBezTo>
                  <a:cubicBezTo>
                    <a:pt x="6158" y="4639"/>
                    <a:pt x="6146" y="4631"/>
                    <a:pt x="6129" y="4619"/>
                  </a:cubicBezTo>
                  <a:cubicBezTo>
                    <a:pt x="6110" y="4605"/>
                    <a:pt x="6095" y="4595"/>
                    <a:pt x="6080" y="4586"/>
                  </a:cubicBezTo>
                  <a:cubicBezTo>
                    <a:pt x="6065" y="4577"/>
                    <a:pt x="6055" y="4572"/>
                    <a:pt x="6051" y="4572"/>
                  </a:cubicBezTo>
                  <a:cubicBezTo>
                    <a:pt x="6091" y="4550"/>
                    <a:pt x="6095" y="4516"/>
                    <a:pt x="6065" y="4469"/>
                  </a:cubicBezTo>
                  <a:cubicBezTo>
                    <a:pt x="6088" y="4455"/>
                    <a:pt x="6103" y="4432"/>
                    <a:pt x="6114" y="4397"/>
                  </a:cubicBezTo>
                  <a:cubicBezTo>
                    <a:pt x="6125" y="4364"/>
                    <a:pt x="6140" y="4341"/>
                    <a:pt x="6163" y="4331"/>
                  </a:cubicBezTo>
                  <a:cubicBezTo>
                    <a:pt x="6203" y="4384"/>
                    <a:pt x="6248" y="4387"/>
                    <a:pt x="6299" y="4345"/>
                  </a:cubicBezTo>
                  <a:cubicBezTo>
                    <a:pt x="6333" y="4311"/>
                    <a:pt x="6335" y="4275"/>
                    <a:pt x="6306" y="4241"/>
                  </a:cubicBezTo>
                  <a:cubicBezTo>
                    <a:pt x="6329" y="4211"/>
                    <a:pt x="6373" y="4187"/>
                    <a:pt x="6439" y="4172"/>
                  </a:cubicBezTo>
                  <a:cubicBezTo>
                    <a:pt x="6506" y="4157"/>
                    <a:pt x="6546" y="4137"/>
                    <a:pt x="6560" y="4111"/>
                  </a:cubicBezTo>
                  <a:cubicBezTo>
                    <a:pt x="6590" y="4120"/>
                    <a:pt x="6608" y="4115"/>
                    <a:pt x="6613" y="4097"/>
                  </a:cubicBezTo>
                  <a:cubicBezTo>
                    <a:pt x="6616" y="4079"/>
                    <a:pt x="6620" y="4054"/>
                    <a:pt x="6620" y="4020"/>
                  </a:cubicBezTo>
                  <a:cubicBezTo>
                    <a:pt x="6620" y="3986"/>
                    <a:pt x="6628" y="3960"/>
                    <a:pt x="6640" y="3942"/>
                  </a:cubicBezTo>
                  <a:cubicBezTo>
                    <a:pt x="6659" y="3920"/>
                    <a:pt x="6689" y="3901"/>
                    <a:pt x="6738" y="3884"/>
                  </a:cubicBezTo>
                  <a:cubicBezTo>
                    <a:pt x="6785" y="3865"/>
                    <a:pt x="6814" y="3855"/>
                    <a:pt x="6823" y="3851"/>
                  </a:cubicBezTo>
                  <a:lnTo>
                    <a:pt x="6934" y="3780"/>
                  </a:lnTo>
                  <a:cubicBezTo>
                    <a:pt x="6948" y="3761"/>
                    <a:pt x="6948" y="3755"/>
                    <a:pt x="6934" y="3755"/>
                  </a:cubicBezTo>
                  <a:cubicBezTo>
                    <a:pt x="7011" y="3764"/>
                    <a:pt x="7079" y="3740"/>
                    <a:pt x="7135" y="3684"/>
                  </a:cubicBezTo>
                  <a:cubicBezTo>
                    <a:pt x="7179" y="3636"/>
                    <a:pt x="7165" y="3592"/>
                    <a:pt x="7095" y="3554"/>
                  </a:cubicBezTo>
                  <a:cubicBezTo>
                    <a:pt x="7109" y="3529"/>
                    <a:pt x="7103" y="3508"/>
                    <a:pt x="7075" y="3493"/>
                  </a:cubicBezTo>
                  <a:cubicBezTo>
                    <a:pt x="7050" y="3478"/>
                    <a:pt x="7016" y="3466"/>
                    <a:pt x="6978" y="3458"/>
                  </a:cubicBezTo>
                  <a:cubicBezTo>
                    <a:pt x="6991" y="3454"/>
                    <a:pt x="7015" y="3453"/>
                    <a:pt x="7054" y="3455"/>
                  </a:cubicBezTo>
                  <a:cubicBezTo>
                    <a:pt x="7091" y="3458"/>
                    <a:pt x="7114" y="3454"/>
                    <a:pt x="7123" y="3445"/>
                  </a:cubicBezTo>
                  <a:cubicBezTo>
                    <a:pt x="7189" y="3401"/>
                    <a:pt x="7171" y="3368"/>
                    <a:pt x="7078" y="3341"/>
                  </a:cubicBezTo>
                  <a:cubicBezTo>
                    <a:pt x="6989" y="3291"/>
                    <a:pt x="6896" y="3318"/>
                    <a:pt x="6784" y="3393"/>
                  </a:cubicBezTo>
                  <a:close/>
                  <a:moveTo>
                    <a:pt x="5723" y="9101"/>
                  </a:moveTo>
                  <a:cubicBezTo>
                    <a:pt x="6616" y="8945"/>
                    <a:pt x="7379" y="8534"/>
                    <a:pt x="8008" y="7870"/>
                  </a:cubicBezTo>
                  <a:cubicBezTo>
                    <a:pt x="7994" y="7856"/>
                    <a:pt x="7968" y="7846"/>
                    <a:pt x="7928" y="7841"/>
                  </a:cubicBezTo>
                  <a:cubicBezTo>
                    <a:pt x="7886" y="7834"/>
                    <a:pt x="7859" y="7828"/>
                    <a:pt x="7848" y="7818"/>
                  </a:cubicBezTo>
                  <a:cubicBezTo>
                    <a:pt x="7770" y="7788"/>
                    <a:pt x="7718" y="7770"/>
                    <a:pt x="7691" y="7765"/>
                  </a:cubicBezTo>
                  <a:cubicBezTo>
                    <a:pt x="7695" y="7735"/>
                    <a:pt x="7690" y="7706"/>
                    <a:pt x="7675" y="7680"/>
                  </a:cubicBezTo>
                  <a:cubicBezTo>
                    <a:pt x="7660" y="7655"/>
                    <a:pt x="7643" y="7635"/>
                    <a:pt x="7623" y="7621"/>
                  </a:cubicBezTo>
                  <a:cubicBezTo>
                    <a:pt x="7603" y="7607"/>
                    <a:pt x="7576" y="7591"/>
                    <a:pt x="7543" y="7569"/>
                  </a:cubicBezTo>
                  <a:cubicBezTo>
                    <a:pt x="7509" y="7546"/>
                    <a:pt x="7484" y="7532"/>
                    <a:pt x="7471" y="7524"/>
                  </a:cubicBezTo>
                  <a:cubicBezTo>
                    <a:pt x="7463" y="7515"/>
                    <a:pt x="7448" y="7501"/>
                    <a:pt x="7426" y="7484"/>
                  </a:cubicBezTo>
                  <a:cubicBezTo>
                    <a:pt x="7404" y="7465"/>
                    <a:pt x="7390" y="7455"/>
                    <a:pt x="7381" y="7449"/>
                  </a:cubicBezTo>
                  <a:cubicBezTo>
                    <a:pt x="7373" y="7441"/>
                    <a:pt x="7356" y="7432"/>
                    <a:pt x="7333" y="7420"/>
                  </a:cubicBezTo>
                  <a:cubicBezTo>
                    <a:pt x="7309" y="7406"/>
                    <a:pt x="7290" y="7401"/>
                    <a:pt x="7278" y="7406"/>
                  </a:cubicBezTo>
                  <a:cubicBezTo>
                    <a:pt x="7264" y="7410"/>
                    <a:pt x="7244" y="7414"/>
                    <a:pt x="7211" y="7414"/>
                  </a:cubicBezTo>
                  <a:lnTo>
                    <a:pt x="7191" y="7421"/>
                  </a:lnTo>
                  <a:cubicBezTo>
                    <a:pt x="7178" y="7425"/>
                    <a:pt x="7166" y="7431"/>
                    <a:pt x="7156" y="7437"/>
                  </a:cubicBezTo>
                  <a:cubicBezTo>
                    <a:pt x="7145" y="7445"/>
                    <a:pt x="7133" y="7451"/>
                    <a:pt x="7121" y="7457"/>
                  </a:cubicBezTo>
                  <a:cubicBezTo>
                    <a:pt x="7109" y="7462"/>
                    <a:pt x="7099" y="7471"/>
                    <a:pt x="7096" y="7478"/>
                  </a:cubicBezTo>
                  <a:cubicBezTo>
                    <a:pt x="7093" y="7485"/>
                    <a:pt x="7093" y="7490"/>
                    <a:pt x="7096" y="7494"/>
                  </a:cubicBezTo>
                  <a:cubicBezTo>
                    <a:pt x="7005" y="7419"/>
                    <a:pt x="6926" y="7371"/>
                    <a:pt x="6863" y="7350"/>
                  </a:cubicBezTo>
                  <a:cubicBezTo>
                    <a:pt x="6840" y="7346"/>
                    <a:pt x="6818" y="7334"/>
                    <a:pt x="6791" y="7315"/>
                  </a:cubicBezTo>
                  <a:cubicBezTo>
                    <a:pt x="6766" y="7295"/>
                    <a:pt x="6743" y="7281"/>
                    <a:pt x="6723" y="7270"/>
                  </a:cubicBezTo>
                  <a:cubicBezTo>
                    <a:pt x="6703" y="7259"/>
                    <a:pt x="6681" y="7256"/>
                    <a:pt x="6656" y="7260"/>
                  </a:cubicBezTo>
                  <a:cubicBezTo>
                    <a:pt x="6633" y="7264"/>
                    <a:pt x="6608" y="7280"/>
                    <a:pt x="6580" y="7305"/>
                  </a:cubicBezTo>
                  <a:cubicBezTo>
                    <a:pt x="6558" y="7328"/>
                    <a:pt x="6546" y="7360"/>
                    <a:pt x="6540" y="7403"/>
                  </a:cubicBezTo>
                  <a:cubicBezTo>
                    <a:pt x="6536" y="7446"/>
                    <a:pt x="6531" y="7474"/>
                    <a:pt x="6526" y="7487"/>
                  </a:cubicBezTo>
                  <a:cubicBezTo>
                    <a:pt x="6496" y="7465"/>
                    <a:pt x="6496" y="7428"/>
                    <a:pt x="6526" y="7374"/>
                  </a:cubicBezTo>
                  <a:cubicBezTo>
                    <a:pt x="6556" y="7319"/>
                    <a:pt x="6560" y="7280"/>
                    <a:pt x="6540" y="7252"/>
                  </a:cubicBezTo>
                  <a:cubicBezTo>
                    <a:pt x="6526" y="7227"/>
                    <a:pt x="6505" y="7217"/>
                    <a:pt x="6471" y="7224"/>
                  </a:cubicBezTo>
                  <a:cubicBezTo>
                    <a:pt x="6439" y="7231"/>
                    <a:pt x="6413" y="7240"/>
                    <a:pt x="6394" y="7252"/>
                  </a:cubicBezTo>
                  <a:cubicBezTo>
                    <a:pt x="6374" y="7265"/>
                    <a:pt x="6349" y="7284"/>
                    <a:pt x="6318" y="7307"/>
                  </a:cubicBezTo>
                  <a:cubicBezTo>
                    <a:pt x="6288" y="7331"/>
                    <a:pt x="6269" y="7345"/>
                    <a:pt x="6259" y="7350"/>
                  </a:cubicBezTo>
                  <a:cubicBezTo>
                    <a:pt x="6250" y="7354"/>
                    <a:pt x="6233" y="7366"/>
                    <a:pt x="6204" y="7385"/>
                  </a:cubicBezTo>
                  <a:cubicBezTo>
                    <a:pt x="6175" y="7405"/>
                    <a:pt x="6158" y="7420"/>
                    <a:pt x="6149" y="7434"/>
                  </a:cubicBezTo>
                  <a:cubicBezTo>
                    <a:pt x="6135" y="7452"/>
                    <a:pt x="6124" y="7477"/>
                    <a:pt x="6109" y="7511"/>
                  </a:cubicBezTo>
                  <a:cubicBezTo>
                    <a:pt x="6094" y="7545"/>
                    <a:pt x="6085" y="7570"/>
                    <a:pt x="6076" y="7582"/>
                  </a:cubicBezTo>
                  <a:cubicBezTo>
                    <a:pt x="6068" y="7564"/>
                    <a:pt x="6043" y="7551"/>
                    <a:pt x="6000" y="7540"/>
                  </a:cubicBezTo>
                  <a:cubicBezTo>
                    <a:pt x="5959" y="7529"/>
                    <a:pt x="5939" y="7516"/>
                    <a:pt x="5939" y="7505"/>
                  </a:cubicBezTo>
                  <a:cubicBezTo>
                    <a:pt x="5948" y="7549"/>
                    <a:pt x="5958" y="7625"/>
                    <a:pt x="5964" y="7732"/>
                  </a:cubicBezTo>
                  <a:cubicBezTo>
                    <a:pt x="5973" y="7841"/>
                    <a:pt x="5984" y="7924"/>
                    <a:pt x="5996" y="7980"/>
                  </a:cubicBezTo>
                  <a:cubicBezTo>
                    <a:pt x="6026" y="8114"/>
                    <a:pt x="6000" y="8217"/>
                    <a:pt x="5919" y="8292"/>
                  </a:cubicBezTo>
                  <a:cubicBezTo>
                    <a:pt x="5800" y="8401"/>
                    <a:pt x="5739" y="8487"/>
                    <a:pt x="5730" y="8552"/>
                  </a:cubicBezTo>
                  <a:cubicBezTo>
                    <a:pt x="5711" y="8649"/>
                    <a:pt x="5739" y="8705"/>
                    <a:pt x="5808" y="8722"/>
                  </a:cubicBezTo>
                  <a:cubicBezTo>
                    <a:pt x="5808" y="8752"/>
                    <a:pt x="5789" y="8799"/>
                    <a:pt x="5755" y="8855"/>
                  </a:cubicBezTo>
                  <a:cubicBezTo>
                    <a:pt x="5721" y="8914"/>
                    <a:pt x="5706" y="8960"/>
                    <a:pt x="5710" y="8994"/>
                  </a:cubicBezTo>
                  <a:cubicBezTo>
                    <a:pt x="5709" y="9022"/>
                    <a:pt x="5714" y="9056"/>
                    <a:pt x="5723" y="9101"/>
                  </a:cubicBezTo>
                  <a:close/>
                </a:path>
              </a:pathLst>
            </a:custGeom>
            <a:solidFill>
              <a:schemeClr val="accent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US" sz="2000" b="1">
                <a:solidFill>
                  <a:schemeClr val="bg1"/>
                </a:solidFill>
                <a:latin typeface="微软雅黑" panose="020B0503020204020204" pitchFamily="34" charset="-122"/>
                <a:ea typeface="微软雅黑" panose="020B0503020204020204" pitchFamily="34" charset="-122"/>
              </a:endParaRPr>
            </a:p>
          </p:txBody>
        </p:sp>
      </p:grpSp>
      <p:grpSp>
        <p:nvGrpSpPr>
          <p:cNvPr id="17" name="组合 17">
            <a:extLst>
              <a:ext uri="{FF2B5EF4-FFF2-40B4-BE49-F238E27FC236}">
                <a16:creationId xmlns:a16="http://schemas.microsoft.com/office/drawing/2014/main" id="{77B9D098-30BB-3FCB-7CE2-1370648A5BC8}"/>
              </a:ext>
            </a:extLst>
          </p:cNvPr>
          <p:cNvGrpSpPr/>
          <p:nvPr/>
        </p:nvGrpSpPr>
        <p:grpSpPr>
          <a:xfrm>
            <a:off x="3646019" y="1396268"/>
            <a:ext cx="918378" cy="918378"/>
            <a:chOff x="3044972" y="4167497"/>
            <a:chExt cx="605484" cy="605484"/>
          </a:xfrm>
        </p:grpSpPr>
        <p:sp>
          <p:nvSpPr>
            <p:cNvPr id="18" name="椭圆 7">
              <a:extLst>
                <a:ext uri="{FF2B5EF4-FFF2-40B4-BE49-F238E27FC236}">
                  <a16:creationId xmlns:a16="http://schemas.microsoft.com/office/drawing/2014/main" id="{F0FC5801-7804-11C6-A02A-8F2268C1EA11}"/>
                </a:ext>
              </a:extLst>
            </p:cNvPr>
            <p:cNvSpPr/>
            <p:nvPr/>
          </p:nvSpPr>
          <p:spPr>
            <a:xfrm>
              <a:off x="3044972" y="4167497"/>
              <a:ext cx="605484" cy="605484"/>
            </a:xfrm>
            <a:prstGeom prst="ellipse">
              <a:avLst/>
            </a:pr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9" name="组合 8">
              <a:extLst>
                <a:ext uri="{FF2B5EF4-FFF2-40B4-BE49-F238E27FC236}">
                  <a16:creationId xmlns:a16="http://schemas.microsoft.com/office/drawing/2014/main" id="{77D69329-2ACA-C993-F58E-52EF21912AF7}"/>
                </a:ext>
              </a:extLst>
            </p:cNvPr>
            <p:cNvGrpSpPr/>
            <p:nvPr/>
          </p:nvGrpSpPr>
          <p:grpSpPr>
            <a:xfrm>
              <a:off x="3125603" y="4248129"/>
              <a:ext cx="444222" cy="444220"/>
              <a:chOff x="3866383" y="1968240"/>
              <a:chExt cx="444222" cy="444220"/>
            </a:xfrm>
          </p:grpSpPr>
          <p:sp>
            <p:nvSpPr>
              <p:cNvPr id="20" name="椭圆 9">
                <a:extLst>
                  <a:ext uri="{FF2B5EF4-FFF2-40B4-BE49-F238E27FC236}">
                    <a16:creationId xmlns:a16="http://schemas.microsoft.com/office/drawing/2014/main" id="{CB70BDD9-DC87-D971-2F06-7E33ED95D8AC}"/>
                  </a:ext>
                </a:extLst>
              </p:cNvPr>
              <p:cNvSpPr/>
              <p:nvPr/>
            </p:nvSpPr>
            <p:spPr>
              <a:xfrm>
                <a:off x="3866383" y="1968240"/>
                <a:ext cx="444222" cy="444220"/>
              </a:xfrm>
              <a:prstGeom prst="ellipse">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任意多边形 10">
                <a:extLst>
                  <a:ext uri="{FF2B5EF4-FFF2-40B4-BE49-F238E27FC236}">
                    <a16:creationId xmlns:a16="http://schemas.microsoft.com/office/drawing/2014/main" id="{4DBE60D7-4D20-862B-4BE5-D1BC215478D9}"/>
                  </a:ext>
                </a:extLst>
              </p:cNvPr>
              <p:cNvSpPr/>
              <p:nvPr/>
            </p:nvSpPr>
            <p:spPr bwMode="auto">
              <a:xfrm>
                <a:off x="4011540" y="2132634"/>
                <a:ext cx="153910" cy="115432"/>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sp>
        <p:nvSpPr>
          <p:cNvPr id="22" name="文本框 221">
            <a:extLst>
              <a:ext uri="{FF2B5EF4-FFF2-40B4-BE49-F238E27FC236}">
                <a16:creationId xmlns:a16="http://schemas.microsoft.com/office/drawing/2014/main" id="{54CBB19A-7A32-4B33-712E-7505B10328C1}"/>
              </a:ext>
            </a:extLst>
          </p:cNvPr>
          <p:cNvSpPr txBox="1"/>
          <p:nvPr/>
        </p:nvSpPr>
        <p:spPr>
          <a:xfrm>
            <a:off x="572313" y="1698381"/>
            <a:ext cx="3157488" cy="307777"/>
          </a:xfrm>
          <a:prstGeom prst="rect">
            <a:avLst/>
          </a:prstGeom>
          <a:noFill/>
        </p:spPr>
        <p:txBody>
          <a:bodyPr wrap="square" rtlCol="0">
            <a:spAutoFit/>
          </a:bodyPr>
          <a:lstStyle/>
          <a:p>
            <a:r>
              <a:rPr lang="en-US" altLang="zh-CN" sz="1400" b="1" dirty="0">
                <a:latin typeface="微软雅黑" panose="020B0503020204020204" pitchFamily="34" charset="-122"/>
                <a:ea typeface="微软雅黑" panose="020B0503020204020204" pitchFamily="34" charset="-122"/>
              </a:rPr>
              <a:t>Pillar</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One:</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Immersive</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interaction</a:t>
            </a:r>
          </a:p>
        </p:txBody>
      </p:sp>
      <p:sp>
        <p:nvSpPr>
          <p:cNvPr id="23" name="文本框 222">
            <a:extLst>
              <a:ext uri="{FF2B5EF4-FFF2-40B4-BE49-F238E27FC236}">
                <a16:creationId xmlns:a16="http://schemas.microsoft.com/office/drawing/2014/main" id="{951FDC0A-F804-B0C9-F999-158D4AFF9EBF}"/>
              </a:ext>
            </a:extLst>
          </p:cNvPr>
          <p:cNvSpPr txBox="1"/>
          <p:nvPr/>
        </p:nvSpPr>
        <p:spPr>
          <a:xfrm>
            <a:off x="496800" y="2308271"/>
            <a:ext cx="4184976" cy="3383683"/>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en-US" altLang="zh-CN" sz="1200" dirty="0">
                <a:latin typeface="微软雅黑" panose="020B0503020204020204" pitchFamily="34" charset="-122"/>
                <a:ea typeface="微软雅黑" panose="020B0503020204020204" pitchFamily="34" charset="-122"/>
              </a:rPr>
              <a:t>emphasizing the application of front-end technologies to enhance user experience and the application of technologies such as extended reality (XR).</a:t>
            </a:r>
          </a:p>
          <a:p>
            <a:pPr marL="171450" indent="-171450">
              <a:lnSpc>
                <a:spcPct val="150000"/>
              </a:lnSpc>
              <a:buFont typeface="Wingdings" panose="05000000000000000000" pitchFamily="2" charset="2"/>
              <a:buChar char="ü"/>
            </a:pPr>
            <a:r>
              <a:rPr lang="en-US" altLang="zh-CN" sz="1200" dirty="0">
                <a:latin typeface="微软雅黑" panose="020B0503020204020204" pitchFamily="34" charset="-122"/>
                <a:ea typeface="微软雅黑" panose="020B0503020204020204" pitchFamily="34" charset="-122"/>
              </a:rPr>
              <a:t>The communication network evolution route determines its development level, and as the network evolves from fixed broadband and mobile Internet to high-speed mobile communication technologies such as 5G and 6G, the</a:t>
            </a:r>
          </a:p>
          <a:p>
            <a:pPr marL="171450" indent="-171450">
              <a:lnSpc>
                <a:spcPct val="150000"/>
              </a:lnSpc>
              <a:buFont typeface="Wingdings" panose="05000000000000000000" pitchFamily="2" charset="2"/>
              <a:buChar char="ü"/>
            </a:pPr>
            <a:r>
              <a:rPr lang="en-US" altLang="zh-CN" sz="1200" dirty="0">
                <a:latin typeface="微软雅黑" panose="020B0503020204020204" pitchFamily="34" charset="-122"/>
                <a:ea typeface="微软雅黑" panose="020B0503020204020204" pitchFamily="34" charset="-122"/>
              </a:rPr>
              <a:t>The front-end immersive interactive applications that can be realized on the user side are becoming richer and richer.</a:t>
            </a:r>
          </a:p>
        </p:txBody>
      </p:sp>
      <p:grpSp>
        <p:nvGrpSpPr>
          <p:cNvPr id="24" name="组合 252">
            <a:extLst>
              <a:ext uri="{FF2B5EF4-FFF2-40B4-BE49-F238E27FC236}">
                <a16:creationId xmlns:a16="http://schemas.microsoft.com/office/drawing/2014/main" id="{9BEF3D6E-F745-8FB2-A3EC-F1F5950F9AA3}"/>
              </a:ext>
            </a:extLst>
          </p:cNvPr>
          <p:cNvGrpSpPr>
            <a:grpSpLocks/>
          </p:cNvGrpSpPr>
          <p:nvPr/>
        </p:nvGrpSpPr>
        <p:grpSpPr>
          <a:xfrm>
            <a:off x="7321611" y="1396268"/>
            <a:ext cx="918378" cy="918378"/>
            <a:chOff x="3860636" y="4486333"/>
            <a:chExt cx="605484" cy="605484"/>
          </a:xfrm>
        </p:grpSpPr>
        <p:sp>
          <p:nvSpPr>
            <p:cNvPr id="25" name="椭圆 5">
              <a:extLst>
                <a:ext uri="{FF2B5EF4-FFF2-40B4-BE49-F238E27FC236}">
                  <a16:creationId xmlns:a16="http://schemas.microsoft.com/office/drawing/2014/main" id="{17F90C8F-7A39-0648-02D6-52F6FC0F6396}"/>
                </a:ext>
              </a:extLst>
            </p:cNvPr>
            <p:cNvSpPr/>
            <p:nvPr/>
          </p:nvSpPr>
          <p:spPr>
            <a:xfrm>
              <a:off x="3860636" y="4486333"/>
              <a:ext cx="605484" cy="605484"/>
            </a:xfrm>
            <a:prstGeom prst="ellipse">
              <a:avLst/>
            </a:pr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6" name="组合 14">
              <a:extLst>
                <a:ext uri="{FF2B5EF4-FFF2-40B4-BE49-F238E27FC236}">
                  <a16:creationId xmlns:a16="http://schemas.microsoft.com/office/drawing/2014/main" id="{E9501F7A-6CE4-2BB2-6B29-137AAEA05DDA}"/>
                </a:ext>
              </a:extLst>
            </p:cNvPr>
            <p:cNvGrpSpPr/>
            <p:nvPr/>
          </p:nvGrpSpPr>
          <p:grpSpPr>
            <a:xfrm>
              <a:off x="3941267" y="4573403"/>
              <a:ext cx="444222" cy="444220"/>
              <a:chOff x="5472389" y="1968240"/>
              <a:chExt cx="444222" cy="444220"/>
            </a:xfrm>
          </p:grpSpPr>
          <p:sp>
            <p:nvSpPr>
              <p:cNvPr id="27" name="椭圆 15">
                <a:extLst>
                  <a:ext uri="{FF2B5EF4-FFF2-40B4-BE49-F238E27FC236}">
                    <a16:creationId xmlns:a16="http://schemas.microsoft.com/office/drawing/2014/main" id="{2DA38B86-05AB-6EAB-600D-948CEEF48454}"/>
                  </a:ext>
                </a:extLst>
              </p:cNvPr>
              <p:cNvSpPr/>
              <p:nvPr/>
            </p:nvSpPr>
            <p:spPr>
              <a:xfrm>
                <a:off x="5472389" y="1968240"/>
                <a:ext cx="444222" cy="444220"/>
              </a:xfrm>
              <a:prstGeom prst="ellipse">
                <a:avLst/>
              </a:prstGeom>
              <a:solidFill>
                <a:schemeClr val="accent3"/>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 name="任意多边形 16">
                <a:extLst>
                  <a:ext uri="{FF2B5EF4-FFF2-40B4-BE49-F238E27FC236}">
                    <a16:creationId xmlns:a16="http://schemas.microsoft.com/office/drawing/2014/main" id="{7E8C3DAE-AC0C-0C74-9E6E-7064A9D538B9}"/>
                  </a:ext>
                </a:extLst>
              </p:cNvPr>
              <p:cNvSpPr/>
              <p:nvPr/>
            </p:nvSpPr>
            <p:spPr bwMode="auto">
              <a:xfrm>
                <a:off x="5617545" y="2120268"/>
                <a:ext cx="153910" cy="140166"/>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latin typeface="微软雅黑" panose="020B0503020204020204" pitchFamily="34" charset="-122"/>
                  <a:ea typeface="微软雅黑" panose="020B0503020204020204" pitchFamily="34" charset="-122"/>
                </a:endParaRPr>
              </a:p>
            </p:txBody>
          </p:sp>
        </p:grpSp>
      </p:grpSp>
      <p:sp>
        <p:nvSpPr>
          <p:cNvPr id="29" name="文本框 225">
            <a:extLst>
              <a:ext uri="{FF2B5EF4-FFF2-40B4-BE49-F238E27FC236}">
                <a16:creationId xmlns:a16="http://schemas.microsoft.com/office/drawing/2014/main" id="{7AF43BB5-E23B-0A8D-3C61-63086118F854}"/>
              </a:ext>
            </a:extLst>
          </p:cNvPr>
          <p:cNvSpPr txBox="1"/>
          <p:nvPr/>
        </p:nvSpPr>
        <p:spPr>
          <a:xfrm>
            <a:off x="8401050" y="1711333"/>
            <a:ext cx="2968989" cy="307777"/>
          </a:xfrm>
          <a:prstGeom prst="rect">
            <a:avLst/>
          </a:prstGeom>
          <a:noFill/>
        </p:spPr>
        <p:txBody>
          <a:bodyPr wrap="square" rtlCol="0">
            <a:spAutoFit/>
          </a:bodyPr>
          <a:lstStyle/>
          <a:p>
            <a:r>
              <a:rPr lang="en-US" altLang="zh-CN" sz="1400" b="1" dirty="0">
                <a:latin typeface="微软雅黑" panose="020B0503020204020204" pitchFamily="34" charset="-122"/>
                <a:ea typeface="微软雅黑" panose="020B0503020204020204" pitchFamily="34" charset="-122"/>
              </a:rPr>
              <a:t>Pillar</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Two:</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Distributed</a:t>
            </a: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System</a:t>
            </a:r>
          </a:p>
        </p:txBody>
      </p:sp>
      <p:sp>
        <p:nvSpPr>
          <p:cNvPr id="30" name="文本框 226">
            <a:extLst>
              <a:ext uri="{FF2B5EF4-FFF2-40B4-BE49-F238E27FC236}">
                <a16:creationId xmlns:a16="http://schemas.microsoft.com/office/drawing/2014/main" id="{01FB4B13-4425-847A-A71B-C0D85093AE14}"/>
              </a:ext>
            </a:extLst>
          </p:cNvPr>
          <p:cNvSpPr txBox="1"/>
          <p:nvPr/>
        </p:nvSpPr>
        <p:spPr>
          <a:xfrm>
            <a:off x="7928590" y="2308271"/>
            <a:ext cx="3913908" cy="3937681"/>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en-US" altLang="zh-CN" sz="1200" dirty="0">
                <a:latin typeface="微软雅黑" panose="020B0503020204020204" pitchFamily="34" charset="-122"/>
                <a:ea typeface="微软雅黑" panose="020B0503020204020204" pitchFamily="34" charset="-122"/>
              </a:rPr>
              <a:t>emphasizing the back-end technology system oriented to organizational structure, based on distributed architecture and the application of technologies such as blockchain.</a:t>
            </a:r>
          </a:p>
          <a:p>
            <a:pPr marL="171450" indent="-171450">
              <a:lnSpc>
                <a:spcPct val="150000"/>
              </a:lnSpc>
              <a:buFont typeface="Wingdings" panose="05000000000000000000" pitchFamily="2" charset="2"/>
              <a:buChar char="ü"/>
            </a:pPr>
            <a:r>
              <a:rPr lang="en-US" altLang="zh-CN" sz="1200" dirty="0">
                <a:latin typeface="微软雅黑" panose="020B0503020204020204" pitchFamily="34" charset="-122"/>
                <a:ea typeface="微软雅黑" panose="020B0503020204020204" pitchFamily="34" charset="-122"/>
              </a:rPr>
              <a:t>The Internet evolution route determines its development level. As the Internet goes from Web 1.0 with platform, Web 2.0 with users producing and disseminating content, to the new Web 3.0 system where users have more autonomy over their identity, data and algorithms.</a:t>
            </a:r>
          </a:p>
          <a:p>
            <a:pPr marL="171450" indent="-171450">
              <a:lnSpc>
                <a:spcPct val="150000"/>
              </a:lnSpc>
              <a:buFont typeface="Wingdings" panose="05000000000000000000" pitchFamily="2" charset="2"/>
              <a:buChar char="ü"/>
            </a:pPr>
            <a:r>
              <a:rPr lang="en-US" altLang="zh-CN" sz="1200" dirty="0">
                <a:latin typeface="微软雅黑" panose="020B0503020204020204" pitchFamily="34" charset="-122"/>
                <a:ea typeface="微软雅黑" panose="020B0503020204020204" pitchFamily="34" charset="-122"/>
              </a:rPr>
              <a:t>Blockchain technology can enable users to have more autonomous control over their own identity and wealth, etc.</a:t>
            </a:r>
          </a:p>
        </p:txBody>
      </p:sp>
    </p:spTree>
    <p:extLst>
      <p:ext uri="{BB962C8B-B14F-4D97-AF65-F5344CB8AC3E}">
        <p14:creationId xmlns:p14="http://schemas.microsoft.com/office/powerpoint/2010/main" val="5165134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 November 2021 survey of game developers in the United States found that 37 percent of respondents expected to find access to a variety of gaming activities in the metaverse. Another top expected feature were the opportunities to create and sell content.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November 18 to 29, 2021; 400 respondents; game developers</a:t>
            </a:r>
          </a:p>
          <a:p>
            <a:r>
              <a:rPr sz="600" b="1">
                <a:solidFill>
                  <a:srgbClr val="0F2741"/>
                </a:solidFill>
                <a:latin typeface="Open Sans"/>
              </a:rPr>
              <a:t>Source(s): </a:t>
            </a:r>
            <a:r>
              <a:rPr sz="600" b="0">
                <a:solidFill>
                  <a:srgbClr val="0F2741"/>
                </a:solidFill>
                <a:latin typeface="Open Sans"/>
              </a:rPr>
              <a:t>Improbable; OnePoll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51</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4:</a:t>
            </a:r>
            <a:r>
              <a:rPr lang="zh-CN" altLang="en-US" sz="2500" dirty="0">
                <a:solidFill>
                  <a:srgbClr val="0F2741"/>
                </a:solidFill>
                <a:latin typeface="Open Sans Light"/>
              </a:rPr>
              <a:t> </a:t>
            </a:r>
            <a:r>
              <a:rPr sz="2500" dirty="0">
                <a:solidFill>
                  <a:srgbClr val="0F2741"/>
                </a:solidFill>
                <a:latin typeface="Open Sans Light"/>
              </a:rPr>
              <a:t>Expected features of the metaverse according to video game developers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Metaverse feature expectations according to U.S. game developers 2021</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global augmented reality (AR), virtual reality (VR), and mixed reality (MR) market reached 28 billion U.S. dollars in 2021, rising to over 250 billion U.S. dollars by 2028.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2021</a:t>
            </a:r>
          </a:p>
          <a:p>
            <a:r>
              <a:rPr sz="600" b="1">
                <a:solidFill>
                  <a:srgbClr val="0F2741"/>
                </a:solidFill>
                <a:latin typeface="Open Sans"/>
              </a:rPr>
              <a:t>Source(s): </a:t>
            </a:r>
            <a:r>
              <a:rPr sz="600" b="0">
                <a:solidFill>
                  <a:srgbClr val="0F2741"/>
                </a:solidFill>
                <a:latin typeface="Open Sans"/>
              </a:rPr>
              <a:t>The Insight Partners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4:</a:t>
            </a:r>
            <a:r>
              <a:rPr lang="zh-CN" altLang="en-US" sz="2500" dirty="0">
                <a:solidFill>
                  <a:srgbClr val="0F2741"/>
                </a:solidFill>
                <a:latin typeface="Open Sans Light"/>
              </a:rPr>
              <a:t> </a:t>
            </a:r>
            <a:r>
              <a:rPr sz="2500" dirty="0">
                <a:solidFill>
                  <a:srgbClr val="0F2741"/>
                </a:solidFill>
                <a:latin typeface="Open Sans Light"/>
              </a:rPr>
              <a:t>Augmented reality (AR), virtual reality (VR), and mixed reality (MR) market size worldwide in 2021 and 2028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XR/AR/VR/MR market size 2021-2028</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a:extLst>
              <a:ext uri="{FF2B5EF4-FFF2-40B4-BE49-F238E27FC236}">
                <a16:creationId xmlns:a16="http://schemas.microsoft.com/office/drawing/2014/main" id="{A29F98EE-D2F2-6A3B-8910-163B489E1F65}"/>
              </a:ext>
            </a:extLst>
          </p:cNvPr>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4</a:t>
            </a:r>
            <a:r>
              <a:rPr lang="zh-CN" altLang="en-US" sz="2500" dirty="0">
                <a:solidFill>
                  <a:srgbClr val="0F2741"/>
                </a:solidFill>
                <a:latin typeface="Open Sans Light"/>
              </a:rPr>
              <a:t> </a:t>
            </a:r>
            <a:r>
              <a:rPr lang="en-US" altLang="zh-CN" sz="2500" dirty="0">
                <a:solidFill>
                  <a:srgbClr val="0F2741"/>
                </a:solidFill>
                <a:latin typeface="Open Sans Light"/>
              </a:rPr>
              <a:t>analysis:</a:t>
            </a:r>
            <a:r>
              <a:rPr lang="zh-CN" altLang="en-US" sz="2500" dirty="0">
                <a:solidFill>
                  <a:srgbClr val="0F2741"/>
                </a:solidFill>
                <a:latin typeface="Open Sans Light"/>
              </a:rPr>
              <a:t> </a:t>
            </a:r>
            <a:r>
              <a:rPr lang="en-US" altLang="zh-CN" sz="2500" dirty="0">
                <a:solidFill>
                  <a:srgbClr val="0F2741"/>
                </a:solidFill>
                <a:latin typeface="Open Sans Light"/>
              </a:rPr>
              <a:t>Fusion</a:t>
            </a:r>
            <a:r>
              <a:rPr lang="zh-CN" altLang="en-US" sz="2500" dirty="0">
                <a:solidFill>
                  <a:srgbClr val="0F2741"/>
                </a:solidFill>
                <a:latin typeface="Open Sans Light"/>
              </a:rPr>
              <a:t> </a:t>
            </a:r>
            <a:r>
              <a:rPr lang="en-US" altLang="zh-CN" sz="2500" dirty="0">
                <a:solidFill>
                  <a:srgbClr val="0F2741"/>
                </a:solidFill>
                <a:latin typeface="Open Sans Light"/>
              </a:rPr>
              <a:t>of</a:t>
            </a:r>
            <a:r>
              <a:rPr lang="zh-CN" altLang="en-US" sz="2500" dirty="0">
                <a:solidFill>
                  <a:srgbClr val="0F2741"/>
                </a:solidFill>
                <a:latin typeface="Open Sans Light"/>
              </a:rPr>
              <a:t> </a:t>
            </a:r>
            <a:r>
              <a:rPr lang="en-US" altLang="zh-CN" sz="2500" dirty="0">
                <a:solidFill>
                  <a:srgbClr val="0F2741"/>
                </a:solidFill>
                <a:latin typeface="Open Sans Light"/>
              </a:rPr>
              <a:t>different</a:t>
            </a:r>
            <a:r>
              <a:rPr lang="zh-CN" altLang="en-US" sz="2500" dirty="0">
                <a:solidFill>
                  <a:srgbClr val="0F2741"/>
                </a:solidFill>
                <a:latin typeface="Open Sans Light"/>
              </a:rPr>
              <a:t> </a:t>
            </a:r>
            <a:r>
              <a:rPr lang="en-US" altLang="zh-CN" sz="2500" dirty="0">
                <a:solidFill>
                  <a:srgbClr val="0F2741"/>
                </a:solidFill>
                <a:latin typeface="Open Sans Light"/>
              </a:rPr>
              <a:t>sets</a:t>
            </a:r>
            <a:r>
              <a:rPr lang="zh-CN" altLang="en-US" sz="2500" dirty="0">
                <a:solidFill>
                  <a:srgbClr val="0F2741"/>
                </a:solidFill>
                <a:latin typeface="Open Sans Light"/>
              </a:rPr>
              <a:t> </a:t>
            </a:r>
            <a:r>
              <a:rPr lang="en-US" altLang="zh-CN" sz="2500" dirty="0">
                <a:solidFill>
                  <a:srgbClr val="0F2741"/>
                </a:solidFill>
                <a:latin typeface="Open Sans Light"/>
              </a:rPr>
              <a:t>of</a:t>
            </a:r>
            <a:r>
              <a:rPr lang="zh-CN" altLang="en-US" sz="2500" dirty="0">
                <a:solidFill>
                  <a:srgbClr val="0F2741"/>
                </a:solidFill>
                <a:latin typeface="Open Sans Light"/>
              </a:rPr>
              <a:t> </a:t>
            </a:r>
            <a:r>
              <a:rPr lang="en-US" altLang="zh-CN" sz="2500" dirty="0">
                <a:solidFill>
                  <a:srgbClr val="0F2741"/>
                </a:solidFill>
                <a:latin typeface="Open Sans Light"/>
              </a:rPr>
              <a:t>technologies</a:t>
            </a:r>
            <a:r>
              <a:rPr lang="zh-CN" altLang="en-US" sz="2500" dirty="0">
                <a:solidFill>
                  <a:srgbClr val="0F2741"/>
                </a:solidFill>
                <a:latin typeface="Open Sans Light"/>
              </a:rPr>
              <a:t> </a:t>
            </a:r>
            <a:r>
              <a:rPr lang="en-US" altLang="zh-CN" sz="2500" dirty="0">
                <a:solidFill>
                  <a:srgbClr val="0F2741"/>
                </a:solidFill>
                <a:latin typeface="Open Sans Light"/>
              </a:rPr>
              <a:t>is</a:t>
            </a:r>
            <a:r>
              <a:rPr lang="zh-CN" altLang="en-US" sz="2500" dirty="0">
                <a:solidFill>
                  <a:srgbClr val="0F2741"/>
                </a:solidFill>
                <a:latin typeface="Open Sans Light"/>
              </a:rPr>
              <a:t> </a:t>
            </a:r>
            <a:r>
              <a:rPr lang="en-US" altLang="zh-CN" sz="2500" dirty="0">
                <a:solidFill>
                  <a:srgbClr val="0F2741"/>
                </a:solidFill>
                <a:latin typeface="Open Sans Light"/>
              </a:rPr>
              <a:t>the</a:t>
            </a:r>
            <a:r>
              <a:rPr lang="zh-CN" altLang="en-US" sz="2500" dirty="0">
                <a:solidFill>
                  <a:srgbClr val="0F2741"/>
                </a:solidFill>
                <a:latin typeface="Open Sans Light"/>
              </a:rPr>
              <a:t> </a:t>
            </a:r>
            <a:r>
              <a:rPr lang="en-US" altLang="zh-CN" sz="2500" dirty="0">
                <a:solidFill>
                  <a:srgbClr val="0F2741"/>
                </a:solidFill>
                <a:latin typeface="Open Sans Light"/>
              </a:rPr>
              <a:t>key</a:t>
            </a:r>
            <a:r>
              <a:rPr lang="zh-CN" altLang="en-US" sz="2500" dirty="0">
                <a:solidFill>
                  <a:srgbClr val="0F2741"/>
                </a:solidFill>
                <a:latin typeface="Open Sans Light"/>
              </a:rPr>
              <a:t> </a:t>
            </a:r>
            <a:r>
              <a:rPr lang="en-US" altLang="zh-CN" sz="2500" dirty="0">
                <a:solidFill>
                  <a:srgbClr val="0F2741"/>
                </a:solidFill>
                <a:latin typeface="Open Sans Light"/>
              </a:rPr>
              <a:t>to</a:t>
            </a:r>
            <a:r>
              <a:rPr lang="zh-CN" altLang="en-US" sz="2500" dirty="0">
                <a:solidFill>
                  <a:srgbClr val="0F2741"/>
                </a:solidFill>
                <a:latin typeface="Open Sans Light"/>
              </a:rPr>
              <a:t> </a:t>
            </a:r>
            <a:r>
              <a:rPr lang="en-US" altLang="zh-CN" sz="2500" dirty="0">
                <a:solidFill>
                  <a:srgbClr val="0F2741"/>
                </a:solidFill>
                <a:latin typeface="Open Sans Light"/>
              </a:rPr>
              <a:t>unlock</a:t>
            </a:r>
            <a:r>
              <a:rPr lang="zh-CN" altLang="en-US" sz="2500" dirty="0">
                <a:solidFill>
                  <a:srgbClr val="0F2741"/>
                </a:solidFill>
                <a:latin typeface="Open Sans Light"/>
              </a:rPr>
              <a:t> </a:t>
            </a:r>
            <a:r>
              <a:rPr lang="en-US" altLang="zh-CN" sz="2500" dirty="0">
                <a:solidFill>
                  <a:srgbClr val="0F2741"/>
                </a:solidFill>
                <a:latin typeface="Open Sans Light"/>
              </a:rPr>
              <a:t>the</a:t>
            </a:r>
            <a:r>
              <a:rPr lang="zh-CN" altLang="en-US" sz="2500" dirty="0">
                <a:solidFill>
                  <a:srgbClr val="0F2741"/>
                </a:solidFill>
                <a:latin typeface="Open Sans Light"/>
              </a:rPr>
              <a:t> </a:t>
            </a:r>
            <a:r>
              <a:rPr lang="en-US" altLang="zh-CN" sz="2500" dirty="0">
                <a:solidFill>
                  <a:srgbClr val="0F2741"/>
                </a:solidFill>
                <a:latin typeface="Open Sans Light"/>
              </a:rPr>
              <a:t>door</a:t>
            </a:r>
            <a:r>
              <a:rPr lang="zh-CN" altLang="en-US" sz="2500" dirty="0">
                <a:solidFill>
                  <a:srgbClr val="0F2741"/>
                </a:solidFill>
                <a:latin typeface="Open Sans Light"/>
              </a:rPr>
              <a:t> </a:t>
            </a:r>
            <a:r>
              <a:rPr lang="en-US" altLang="zh-CN" sz="2500" dirty="0">
                <a:solidFill>
                  <a:srgbClr val="0F2741"/>
                </a:solidFill>
                <a:latin typeface="Open Sans Light"/>
              </a:rPr>
              <a:t>to</a:t>
            </a:r>
            <a:r>
              <a:rPr lang="zh-CN" altLang="en-US" sz="2500" dirty="0">
                <a:solidFill>
                  <a:srgbClr val="0F2741"/>
                </a:solidFill>
                <a:latin typeface="Open Sans Light"/>
              </a:rPr>
              <a:t> </a:t>
            </a:r>
            <a:r>
              <a:rPr lang="en-US" altLang="zh-CN" sz="2500" dirty="0">
                <a:solidFill>
                  <a:srgbClr val="0F2741"/>
                </a:solidFill>
                <a:latin typeface="Open Sans Light"/>
              </a:rPr>
              <a:t>metaverse,</a:t>
            </a:r>
            <a:r>
              <a:rPr lang="zh-CN" altLang="en-US" sz="2500" dirty="0">
                <a:solidFill>
                  <a:srgbClr val="0F2741"/>
                </a:solidFill>
                <a:latin typeface="Open Sans Light"/>
              </a:rPr>
              <a:t> </a:t>
            </a:r>
            <a:r>
              <a:rPr lang="en-US" altLang="zh-CN" sz="2500" dirty="0">
                <a:solidFill>
                  <a:srgbClr val="0F2741"/>
                </a:solidFill>
                <a:latin typeface="Open Sans Light"/>
              </a:rPr>
              <a:t>which</a:t>
            </a:r>
            <a:r>
              <a:rPr lang="zh-CN" altLang="en-US" sz="2500" dirty="0">
                <a:solidFill>
                  <a:srgbClr val="0F2741"/>
                </a:solidFill>
                <a:latin typeface="Open Sans Light"/>
              </a:rPr>
              <a:t> </a:t>
            </a:r>
            <a:r>
              <a:rPr lang="en-US" altLang="zh-CN" sz="2500" dirty="0">
                <a:solidFill>
                  <a:srgbClr val="0F2741"/>
                </a:solidFill>
                <a:latin typeface="Open Sans Light"/>
              </a:rPr>
              <a:t>we</a:t>
            </a:r>
            <a:r>
              <a:rPr lang="zh-CN" altLang="en-US" sz="2500" dirty="0">
                <a:solidFill>
                  <a:srgbClr val="0F2741"/>
                </a:solidFill>
                <a:latin typeface="Open Sans Light"/>
              </a:rPr>
              <a:t> </a:t>
            </a:r>
            <a:r>
              <a:rPr lang="en-US" altLang="zh-CN" sz="2500" dirty="0">
                <a:solidFill>
                  <a:srgbClr val="0F2741"/>
                </a:solidFill>
                <a:latin typeface="Open Sans Light"/>
              </a:rPr>
              <a:t>don’t</a:t>
            </a:r>
            <a:r>
              <a:rPr lang="zh-CN" altLang="en-US" sz="2500" dirty="0">
                <a:solidFill>
                  <a:srgbClr val="0F2741"/>
                </a:solidFill>
                <a:latin typeface="Open Sans Light"/>
              </a:rPr>
              <a:t> </a:t>
            </a:r>
            <a:r>
              <a:rPr lang="en-US" altLang="zh-CN" sz="2500" dirty="0">
                <a:solidFill>
                  <a:srgbClr val="0F2741"/>
                </a:solidFill>
                <a:latin typeface="Open Sans Light"/>
              </a:rPr>
              <a:t>have</a:t>
            </a:r>
            <a:endParaRPr sz="2500" dirty="0">
              <a:solidFill>
                <a:srgbClr val="0F2741"/>
              </a:solidFill>
              <a:latin typeface="Open Sans Light"/>
            </a:endParaRPr>
          </a:p>
        </p:txBody>
      </p:sp>
      <p:pic>
        <p:nvPicPr>
          <p:cNvPr id="2050" name="Picture 2" descr="Wooden Barrel Theory | Pegasus Vertex, Inc. – Blog">
            <a:extLst>
              <a:ext uri="{FF2B5EF4-FFF2-40B4-BE49-F238E27FC236}">
                <a16:creationId xmlns:a16="http://schemas.microsoft.com/office/drawing/2014/main" id="{43D922F4-7535-9638-70EE-D4ABCBC05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00" y="1616572"/>
            <a:ext cx="4571310" cy="41812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BD750623-BB05-9169-DBBC-C8203D307F87}"/>
              </a:ext>
            </a:extLst>
          </p:cNvPr>
          <p:cNvGraphicFramePr/>
          <p:nvPr>
            <p:extLst>
              <p:ext uri="{D42A27DB-BD31-4B8C-83A1-F6EECF244321}">
                <p14:modId xmlns:p14="http://schemas.microsoft.com/office/powerpoint/2010/main" val="470768718"/>
              </p:ext>
            </p:extLst>
          </p:nvPr>
        </p:nvGraphicFramePr>
        <p:xfrm>
          <a:off x="5364922" y="1549118"/>
          <a:ext cx="5091892" cy="4316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82C68E46-6370-41F3-D967-A9367078231D}"/>
              </a:ext>
            </a:extLst>
          </p:cNvPr>
          <p:cNvCxnSpPr/>
          <p:nvPr/>
        </p:nvCxnSpPr>
        <p:spPr>
          <a:xfrm>
            <a:off x="8050696" y="3352800"/>
            <a:ext cx="227274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41FB45BC-F78C-D996-F2E8-8C8731642A3A}"/>
              </a:ext>
            </a:extLst>
          </p:cNvPr>
          <p:cNvSpPr txBox="1"/>
          <p:nvPr/>
        </p:nvSpPr>
        <p:spPr>
          <a:xfrm>
            <a:off x="10323443" y="3168134"/>
            <a:ext cx="1139687" cy="369332"/>
          </a:xfrm>
          <a:prstGeom prst="rect">
            <a:avLst/>
          </a:prstGeom>
          <a:noFill/>
        </p:spPr>
        <p:txBody>
          <a:bodyPr wrap="square" rtlCol="0">
            <a:spAutoFit/>
          </a:bodyPr>
          <a:lstStyle/>
          <a:p>
            <a:pPr algn="ctr"/>
            <a:r>
              <a:rPr lang="en-US" altLang="zh-CN" b="1" dirty="0">
                <a:solidFill>
                  <a:srgbClr val="FF0000"/>
                </a:solidFill>
              </a:rPr>
              <a:t>MISSING</a:t>
            </a:r>
            <a:endParaRPr lang="en-CN" b="1" dirty="0">
              <a:solidFill>
                <a:srgbClr val="FF0000"/>
              </a:solidFill>
            </a:endParaRPr>
          </a:p>
        </p:txBody>
      </p:sp>
      <p:cxnSp>
        <p:nvCxnSpPr>
          <p:cNvPr id="14" name="Straight Arrow Connector 13">
            <a:extLst>
              <a:ext uri="{FF2B5EF4-FFF2-40B4-BE49-F238E27FC236}">
                <a16:creationId xmlns:a16="http://schemas.microsoft.com/office/drawing/2014/main" id="{EA94C6BB-13BD-8F3B-7623-207C9E26A9E9}"/>
              </a:ext>
            </a:extLst>
          </p:cNvPr>
          <p:cNvCxnSpPr>
            <a:cxnSpLocks/>
            <a:endCxn id="13" idx="1"/>
          </p:cNvCxnSpPr>
          <p:nvPr/>
        </p:nvCxnSpPr>
        <p:spPr>
          <a:xfrm flipV="1">
            <a:off x="7910868" y="3352800"/>
            <a:ext cx="2412575" cy="82826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A6C29BCD-B65D-E837-8EC7-C1758F669FDF}"/>
              </a:ext>
            </a:extLst>
          </p:cNvPr>
          <p:cNvSpPr txBox="1"/>
          <p:nvPr/>
        </p:nvSpPr>
        <p:spPr>
          <a:xfrm>
            <a:off x="627971" y="2706469"/>
            <a:ext cx="1505127" cy="646331"/>
          </a:xfrm>
          <a:prstGeom prst="rect">
            <a:avLst/>
          </a:prstGeom>
          <a:noFill/>
        </p:spPr>
        <p:txBody>
          <a:bodyPr wrap="square" rtlCol="0">
            <a:spAutoFit/>
          </a:bodyPr>
          <a:lstStyle/>
          <a:p>
            <a:r>
              <a:rPr lang="en-US" altLang="zh-CN" b="1" dirty="0">
                <a:solidFill>
                  <a:srgbClr val="FF0000"/>
                </a:solidFill>
              </a:rPr>
              <a:t>1.</a:t>
            </a:r>
            <a:r>
              <a:rPr lang="zh-CN" altLang="en-US" b="1" dirty="0">
                <a:solidFill>
                  <a:srgbClr val="FF0000"/>
                </a:solidFill>
              </a:rPr>
              <a:t> </a:t>
            </a:r>
            <a:r>
              <a:rPr lang="en-US" altLang="zh-CN" b="1" dirty="0">
                <a:solidFill>
                  <a:srgbClr val="FF0000"/>
                </a:solidFill>
              </a:rPr>
              <a:t>KEY</a:t>
            </a:r>
            <a:r>
              <a:rPr lang="zh-CN" altLang="en-US" b="1" dirty="0">
                <a:solidFill>
                  <a:srgbClr val="FF0000"/>
                </a:solidFill>
              </a:rPr>
              <a:t> </a:t>
            </a:r>
            <a:r>
              <a:rPr lang="en-US" altLang="zh-CN" b="1" dirty="0">
                <a:solidFill>
                  <a:srgbClr val="FF0000"/>
                </a:solidFill>
              </a:rPr>
              <a:t>TECH</a:t>
            </a:r>
            <a:r>
              <a:rPr lang="zh-CN" altLang="en-US" b="1" dirty="0">
                <a:solidFill>
                  <a:srgbClr val="FF0000"/>
                </a:solidFill>
              </a:rPr>
              <a:t> </a:t>
            </a:r>
            <a:r>
              <a:rPr lang="en-US" altLang="zh-CN" b="1" dirty="0">
                <a:solidFill>
                  <a:srgbClr val="FF0000"/>
                </a:solidFill>
              </a:rPr>
              <a:t>MISSING</a:t>
            </a:r>
            <a:endParaRPr lang="en-CN" b="1" dirty="0">
              <a:solidFill>
                <a:srgbClr val="FF0000"/>
              </a:solidFill>
            </a:endParaRPr>
          </a:p>
        </p:txBody>
      </p:sp>
      <p:sp>
        <p:nvSpPr>
          <p:cNvPr id="18" name="TextBox 17">
            <a:extLst>
              <a:ext uri="{FF2B5EF4-FFF2-40B4-BE49-F238E27FC236}">
                <a16:creationId xmlns:a16="http://schemas.microsoft.com/office/drawing/2014/main" id="{217882D0-A4DF-742C-BE70-356E5073353D}"/>
              </a:ext>
            </a:extLst>
          </p:cNvPr>
          <p:cNvSpPr txBox="1"/>
          <p:nvPr/>
        </p:nvSpPr>
        <p:spPr>
          <a:xfrm>
            <a:off x="4612358" y="5058730"/>
            <a:ext cx="1947468" cy="923330"/>
          </a:xfrm>
          <a:prstGeom prst="rect">
            <a:avLst/>
          </a:prstGeom>
          <a:noFill/>
        </p:spPr>
        <p:txBody>
          <a:bodyPr wrap="square" rtlCol="0">
            <a:spAutoFit/>
          </a:bodyPr>
          <a:lstStyle/>
          <a:p>
            <a:r>
              <a:rPr lang="en-US" altLang="zh-CN" b="1" dirty="0">
                <a:solidFill>
                  <a:srgbClr val="FF0000"/>
                </a:solidFill>
              </a:rPr>
              <a:t>2.</a:t>
            </a:r>
            <a:r>
              <a:rPr lang="zh-CN" altLang="en-US" b="1" dirty="0">
                <a:solidFill>
                  <a:srgbClr val="FF0000"/>
                </a:solidFill>
              </a:rPr>
              <a:t> </a:t>
            </a:r>
            <a:r>
              <a:rPr lang="en-US" altLang="zh-CN" b="1" dirty="0">
                <a:solidFill>
                  <a:srgbClr val="FF0000"/>
                </a:solidFill>
              </a:rPr>
              <a:t>COLLEBRATIVE</a:t>
            </a:r>
            <a:r>
              <a:rPr lang="zh-CN" altLang="en-US" b="1" dirty="0">
                <a:solidFill>
                  <a:srgbClr val="FF0000"/>
                </a:solidFill>
              </a:rPr>
              <a:t> </a:t>
            </a:r>
            <a:r>
              <a:rPr lang="en-US" altLang="zh-CN" b="1" dirty="0">
                <a:solidFill>
                  <a:srgbClr val="FF0000"/>
                </a:solidFill>
              </a:rPr>
              <a:t>TECHNOLOGY</a:t>
            </a:r>
            <a:r>
              <a:rPr lang="zh-CN" altLang="en-US" b="1" dirty="0">
                <a:solidFill>
                  <a:srgbClr val="FF0000"/>
                </a:solidFill>
              </a:rPr>
              <a:t> </a:t>
            </a:r>
            <a:r>
              <a:rPr lang="en-US" altLang="zh-CN" b="1" dirty="0">
                <a:solidFill>
                  <a:srgbClr val="FF0000"/>
                </a:solidFill>
              </a:rPr>
              <a:t>MISSING</a:t>
            </a:r>
            <a:endParaRPr lang="en-CN" b="1" dirty="0">
              <a:solidFill>
                <a:srgbClr val="FF0000"/>
              </a:solidFill>
            </a:endParaRPr>
          </a:p>
        </p:txBody>
      </p:sp>
      <p:cxnSp>
        <p:nvCxnSpPr>
          <p:cNvPr id="19" name="Straight Arrow Connector 18">
            <a:extLst>
              <a:ext uri="{FF2B5EF4-FFF2-40B4-BE49-F238E27FC236}">
                <a16:creationId xmlns:a16="http://schemas.microsoft.com/office/drawing/2014/main" id="{B9FC9115-271D-EBD5-D757-41868D6CB8A3}"/>
              </a:ext>
            </a:extLst>
          </p:cNvPr>
          <p:cNvCxnSpPr>
            <a:cxnSpLocks/>
            <a:endCxn id="18" idx="0"/>
          </p:cNvCxnSpPr>
          <p:nvPr/>
        </p:nvCxnSpPr>
        <p:spPr>
          <a:xfrm>
            <a:off x="3525079" y="4181061"/>
            <a:ext cx="2061013" cy="8776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Oval 20">
            <a:extLst>
              <a:ext uri="{FF2B5EF4-FFF2-40B4-BE49-F238E27FC236}">
                <a16:creationId xmlns:a16="http://schemas.microsoft.com/office/drawing/2014/main" id="{2986AEB5-7099-D95E-2207-E78E44E49FF8}"/>
              </a:ext>
            </a:extLst>
          </p:cNvPr>
          <p:cNvSpPr/>
          <p:nvPr/>
        </p:nvSpPr>
        <p:spPr>
          <a:xfrm>
            <a:off x="2299252" y="3889513"/>
            <a:ext cx="2252870" cy="2915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3697939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7200" y="-7200"/>
            <a:ext cx="12211200" cy="5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5:</a:t>
            </a:r>
            <a:r>
              <a:rPr lang="zh-CN" altLang="en-US" sz="2500" dirty="0">
                <a:solidFill>
                  <a:srgbClr val="0F2741"/>
                </a:solidFill>
                <a:latin typeface="Open Sans Light"/>
              </a:rPr>
              <a:t> </a:t>
            </a:r>
            <a:r>
              <a:rPr lang="en-US" altLang="zh-CN" sz="2500" dirty="0">
                <a:solidFill>
                  <a:srgbClr val="0F2741"/>
                </a:solidFill>
                <a:latin typeface="Open Sans Light"/>
              </a:rPr>
              <a:t>Consensus</a:t>
            </a:r>
            <a:r>
              <a:rPr lang="zh-CN" altLang="en-US" sz="2500" dirty="0">
                <a:solidFill>
                  <a:srgbClr val="0F2741"/>
                </a:solidFill>
                <a:latin typeface="Open Sans Light"/>
              </a:rPr>
              <a:t> </a:t>
            </a:r>
            <a:r>
              <a:rPr lang="en-US" altLang="zh-CN" sz="2500" dirty="0">
                <a:solidFill>
                  <a:srgbClr val="0F2741"/>
                </a:solidFill>
                <a:latin typeface="Open Sans Light"/>
              </a:rPr>
              <a:t>on</a:t>
            </a:r>
            <a:r>
              <a:rPr lang="zh-CN" altLang="en-US" sz="2500" dirty="0">
                <a:solidFill>
                  <a:srgbClr val="0F2741"/>
                </a:solidFill>
                <a:latin typeface="Open Sans Light"/>
              </a:rPr>
              <a:t> </a:t>
            </a:r>
            <a:r>
              <a:rPr lang="en-US" altLang="zh-CN" sz="2500" dirty="0">
                <a:solidFill>
                  <a:srgbClr val="0F2741"/>
                </a:solidFill>
                <a:latin typeface="Open Sans Light"/>
              </a:rPr>
              <a:t>Metaverse</a:t>
            </a:r>
            <a:r>
              <a:rPr lang="zh-CN" altLang="en-US" sz="2500" dirty="0">
                <a:solidFill>
                  <a:srgbClr val="0F2741"/>
                </a:solidFill>
                <a:latin typeface="Open Sans Light"/>
              </a:rPr>
              <a:t> </a:t>
            </a:r>
            <a:r>
              <a:rPr lang="en-US" altLang="zh-CN" sz="2500" dirty="0">
                <a:solidFill>
                  <a:srgbClr val="0F2741"/>
                </a:solidFill>
                <a:latin typeface="Open Sans Light"/>
              </a:rPr>
              <a:t>are</a:t>
            </a:r>
            <a:r>
              <a:rPr lang="zh-CN" altLang="en-US" sz="2500" dirty="0">
                <a:solidFill>
                  <a:srgbClr val="0F2741"/>
                </a:solidFill>
                <a:latin typeface="Open Sans Light"/>
              </a:rPr>
              <a:t> </a:t>
            </a:r>
            <a:r>
              <a:rPr lang="en-US" altLang="zh-CN" sz="2500" dirty="0">
                <a:solidFill>
                  <a:srgbClr val="0F2741"/>
                </a:solidFill>
                <a:latin typeface="Open Sans Light"/>
              </a:rPr>
              <a:t>hard,</a:t>
            </a:r>
            <a:r>
              <a:rPr lang="zh-CN" altLang="en-US" sz="2500" dirty="0">
                <a:solidFill>
                  <a:srgbClr val="0F2741"/>
                </a:solidFill>
                <a:latin typeface="Open Sans Light"/>
              </a:rPr>
              <a:t> </a:t>
            </a:r>
            <a:r>
              <a:rPr lang="en-US" altLang="zh-CN" sz="2500" dirty="0">
                <a:solidFill>
                  <a:srgbClr val="0F2741"/>
                </a:solidFill>
                <a:latin typeface="Open Sans Light"/>
              </a:rPr>
              <a:t>even</a:t>
            </a:r>
            <a:r>
              <a:rPr lang="zh-CN" altLang="en-US" sz="2500" dirty="0">
                <a:solidFill>
                  <a:srgbClr val="0F2741"/>
                </a:solidFill>
                <a:latin typeface="Open Sans Light"/>
              </a:rPr>
              <a:t> </a:t>
            </a:r>
            <a:r>
              <a:rPr lang="en-US" altLang="zh-CN" sz="2500" dirty="0">
                <a:solidFill>
                  <a:srgbClr val="0F2741"/>
                </a:solidFill>
                <a:latin typeface="Open Sans Light"/>
              </a:rPr>
              <a:t>with</a:t>
            </a:r>
            <a:r>
              <a:rPr lang="zh-CN" altLang="en-US" sz="2500" dirty="0">
                <a:solidFill>
                  <a:srgbClr val="0F2741"/>
                </a:solidFill>
                <a:latin typeface="Open Sans Light"/>
              </a:rPr>
              <a:t> </a:t>
            </a:r>
            <a:r>
              <a:rPr lang="en-US" altLang="zh-CN" sz="2500" dirty="0">
                <a:solidFill>
                  <a:srgbClr val="0F2741"/>
                </a:solidFill>
                <a:latin typeface="Open Sans Light"/>
              </a:rPr>
              <a:t>definitions</a:t>
            </a:r>
            <a:endParaRPr sz="2500" dirty="0">
              <a:solidFill>
                <a:srgbClr val="0F2741"/>
              </a:solidFill>
              <a:latin typeface="Open Sans Light"/>
            </a:endParaRPr>
          </a:p>
        </p:txBody>
      </p:sp>
      <p:graphicFrame>
        <p:nvGraphicFramePr>
          <p:cNvPr id="11" name="ChartObject">
            <a:extLst>
              <a:ext uri="{FF2B5EF4-FFF2-40B4-BE49-F238E27FC236}">
                <a16:creationId xmlns:a16="http://schemas.microsoft.com/office/drawing/2014/main" id="{B01A3D91-6D11-A4D6-A0AD-451EA52BD1F2}"/>
              </a:ext>
            </a:extLst>
          </p:cNvPr>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3"/>
          </a:graphicData>
        </a:graphic>
      </p:graphicFrame>
      <p:sp>
        <p:nvSpPr>
          <p:cNvPr id="12" name="New shape">
            <a:extLst>
              <a:ext uri="{FF2B5EF4-FFF2-40B4-BE49-F238E27FC236}">
                <a16:creationId xmlns:a16="http://schemas.microsoft.com/office/drawing/2014/main" id="{54A999B7-2A96-8443-86AA-D4E308CB3950}"/>
              </a:ext>
            </a:extLst>
          </p:cNvPr>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13" name="New shape">
            <a:extLst>
              <a:ext uri="{FF2B5EF4-FFF2-40B4-BE49-F238E27FC236}">
                <a16:creationId xmlns:a16="http://schemas.microsoft.com/office/drawing/2014/main" id="{EBE0AAC6-C9C6-EF67-FB89-0F44E741AA69}"/>
              </a:ext>
            </a:extLst>
          </p:cNvPr>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Metaverse description according to U.S. game developers 2021</a:t>
            </a:r>
          </a:p>
        </p:txBody>
      </p:sp>
      <p:sp>
        <p:nvSpPr>
          <p:cNvPr id="14" name="New shape">
            <a:extLst>
              <a:ext uri="{FF2B5EF4-FFF2-40B4-BE49-F238E27FC236}">
                <a16:creationId xmlns:a16="http://schemas.microsoft.com/office/drawing/2014/main" id="{810ED0A6-8020-9226-66A8-7AE11CD0001C}"/>
              </a:ext>
            </a:extLst>
          </p:cNvPr>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Description: </a:t>
            </a:r>
            <a:r>
              <a:rPr sz="600" b="0" dirty="0">
                <a:solidFill>
                  <a:srgbClr val="0F2741"/>
                </a:solidFill>
                <a:latin typeface="Open Sans"/>
              </a:rPr>
              <a:t>A November 2021 survey of game developers in the United States found that when trying to describe the metaverse, over half of respondents settled on a definition of that included a combination of multiple elements of technology, including virtual reality, augmented reality and video where users lived within a virtual world. Only a third of respondents felt that "the next version of a global internet" was an applicable description. </a:t>
            </a:r>
            <a:r>
              <a:rPr sz="600" b="0" dirty="0">
                <a:solidFill>
                  <a:srgbClr val="0F2741"/>
                </a:solidFill>
                <a:latin typeface="Open Sans"/>
                <a:hlinkClick r:id="rId4">
                  <a:extLst>
                    <a:ext uri="{A12FA001-AC4F-418D-AE19-62706E023703}">
                      <ahyp:hlinkClr xmlns:ahyp="http://schemas.microsoft.com/office/drawing/2018/hyperlinkcolor" val="tx"/>
                    </a:ext>
                  </a:extLst>
                </a:hlinkClick>
              </a:rPr>
              <a:t>Read more</a:t>
            </a:r>
          </a:p>
          <a:p>
            <a:r>
              <a:rPr sz="600" b="1" dirty="0">
                <a:solidFill>
                  <a:srgbClr val="0F2741"/>
                </a:solidFill>
                <a:latin typeface="Open Sans"/>
              </a:rPr>
              <a:t>Note(s): </a:t>
            </a:r>
            <a:r>
              <a:rPr sz="600" b="0" dirty="0">
                <a:solidFill>
                  <a:srgbClr val="0F2741"/>
                </a:solidFill>
                <a:latin typeface="Open Sans"/>
              </a:rPr>
              <a:t>United States; November 18 to 29, 2021; 400 respondents; game developers</a:t>
            </a:r>
          </a:p>
          <a:p>
            <a:r>
              <a:rPr sz="600" b="1" dirty="0">
                <a:solidFill>
                  <a:srgbClr val="0F2741"/>
                </a:solidFill>
                <a:latin typeface="Open Sans"/>
              </a:rPr>
              <a:t>Source(s): </a:t>
            </a:r>
            <a:r>
              <a:rPr sz="600" b="0" dirty="0">
                <a:solidFill>
                  <a:srgbClr val="0F2741"/>
                </a:solidFill>
                <a:latin typeface="Open Sans"/>
              </a:rPr>
              <a:t>Improbable; </a:t>
            </a:r>
            <a:r>
              <a:rPr sz="600" b="0" dirty="0" err="1">
                <a:solidFill>
                  <a:srgbClr val="0F2741"/>
                </a:solidFill>
                <a:latin typeface="Open Sans"/>
              </a:rPr>
              <a:t>OnePoll</a:t>
            </a:r>
            <a:r>
              <a:rPr sz="600" b="0" dirty="0">
                <a:solidFill>
                  <a:srgbClr val="0F2741"/>
                </a:solidFill>
                <a:latin typeface="Open Sans"/>
              </a:rPr>
              <a:t> </a:t>
            </a:r>
          </a:p>
        </p:txBody>
      </p:sp>
    </p:spTree>
    <p:extLst>
      <p:ext uri="{BB962C8B-B14F-4D97-AF65-F5344CB8AC3E}">
        <p14:creationId xmlns:p14="http://schemas.microsoft.com/office/powerpoint/2010/main" val="34372797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CF13-792A-5197-E066-3182F1C156BD}"/>
              </a:ext>
            </a:extLst>
          </p:cNvPr>
          <p:cNvSpPr>
            <a:spLocks noGrp="1"/>
          </p:cNvSpPr>
          <p:nvPr>
            <p:ph type="title"/>
          </p:nvPr>
        </p:nvSpPr>
        <p:spPr/>
        <p:txBody>
          <a:bodyPr/>
          <a:lstStyle/>
          <a:p>
            <a:r>
              <a:rPr lang="en-US" altLang="zh-CN" dirty="0"/>
              <a:t>5</a:t>
            </a:r>
            <a:r>
              <a:rPr lang="zh-CN" altLang="en-US" dirty="0"/>
              <a:t> </a:t>
            </a:r>
            <a:r>
              <a:rPr lang="en-US" altLang="zh-CN" dirty="0"/>
              <a:t>GAPS</a:t>
            </a:r>
            <a:endParaRPr lang="en-CN" dirty="0"/>
          </a:p>
        </p:txBody>
      </p:sp>
      <p:sp>
        <p:nvSpPr>
          <p:cNvPr id="3" name="Content Placeholder 2">
            <a:extLst>
              <a:ext uri="{FF2B5EF4-FFF2-40B4-BE49-F238E27FC236}">
                <a16:creationId xmlns:a16="http://schemas.microsoft.com/office/drawing/2014/main" id="{7016C7F7-8C9A-11BC-E332-5F79ACFF1E8B}"/>
              </a:ext>
            </a:extLst>
          </p:cNvPr>
          <p:cNvSpPr>
            <a:spLocks noGrp="1"/>
          </p:cNvSpPr>
          <p:nvPr>
            <p:ph idx="1"/>
          </p:nvPr>
        </p:nvSpPr>
        <p:spPr>
          <a:xfrm>
            <a:off x="609599" y="1968501"/>
            <a:ext cx="11403497" cy="4403724"/>
          </a:xfrm>
        </p:spPr>
        <p:txBody>
          <a:bodyPr/>
          <a:lstStyle/>
          <a:p>
            <a:pPr marL="514350" indent="-514350">
              <a:buFont typeface="+mj-lt"/>
              <a:buAutoNum type="arabicPeriod"/>
            </a:pPr>
            <a:r>
              <a:rPr lang="en-US" altLang="zh-CN" dirty="0"/>
              <a:t>What</a:t>
            </a:r>
            <a:r>
              <a:rPr lang="zh-CN" altLang="en-US" dirty="0"/>
              <a:t> </a:t>
            </a:r>
            <a:r>
              <a:rPr lang="en-US" altLang="zh-CN" dirty="0"/>
              <a:t>the</a:t>
            </a:r>
            <a:r>
              <a:rPr lang="zh-CN" altLang="en-US" dirty="0"/>
              <a:t> </a:t>
            </a:r>
            <a:r>
              <a:rPr lang="en-US" altLang="zh-CN" dirty="0"/>
              <a:t>users</a:t>
            </a:r>
            <a:r>
              <a:rPr lang="zh-CN" altLang="en-US" dirty="0"/>
              <a:t> </a:t>
            </a:r>
            <a:r>
              <a:rPr lang="en-US" altLang="zh-CN" dirty="0"/>
              <a:t>want</a:t>
            </a:r>
            <a:r>
              <a:rPr lang="zh-CN" altLang="en-US" dirty="0"/>
              <a:t> </a:t>
            </a:r>
            <a:r>
              <a:rPr lang="en-US" altLang="zh-CN" b="1" i="1" u="sng" dirty="0">
                <a:solidFill>
                  <a:srgbClr val="FF0000"/>
                </a:solidFill>
              </a:rPr>
              <a:t>VS</a:t>
            </a:r>
            <a:r>
              <a:rPr lang="zh-CN" altLang="en-US" dirty="0"/>
              <a:t> </a:t>
            </a:r>
            <a:r>
              <a:rPr lang="en-US" altLang="zh-CN" dirty="0"/>
              <a:t>What</a:t>
            </a:r>
            <a:r>
              <a:rPr lang="zh-CN" altLang="en-US" dirty="0"/>
              <a:t> </a:t>
            </a:r>
            <a:r>
              <a:rPr lang="en-US" altLang="zh-CN" dirty="0"/>
              <a:t>is</a:t>
            </a:r>
            <a:r>
              <a:rPr lang="zh-CN" altLang="en-US" dirty="0"/>
              <a:t> </a:t>
            </a:r>
            <a:r>
              <a:rPr lang="en-US" altLang="zh-CN" dirty="0"/>
              <a:t>provided</a:t>
            </a:r>
          </a:p>
          <a:p>
            <a:pPr marL="514350" indent="-514350">
              <a:buFont typeface="+mj-lt"/>
              <a:buAutoNum type="arabicPeriod"/>
            </a:pPr>
            <a:r>
              <a:rPr lang="en-US" altLang="zh-CN" dirty="0"/>
              <a:t>What</a:t>
            </a:r>
            <a:r>
              <a:rPr lang="zh-CN" altLang="en-US" dirty="0"/>
              <a:t> </a:t>
            </a:r>
            <a:r>
              <a:rPr lang="en-US" altLang="zh-CN" dirty="0"/>
              <a:t>the</a:t>
            </a:r>
            <a:r>
              <a:rPr lang="zh-CN" altLang="en-US" dirty="0"/>
              <a:t> </a:t>
            </a:r>
            <a:r>
              <a:rPr lang="en-US" altLang="zh-CN" dirty="0"/>
              <a:t>companies</a:t>
            </a:r>
            <a:r>
              <a:rPr lang="zh-CN" altLang="en-US" dirty="0"/>
              <a:t> </a:t>
            </a:r>
            <a:r>
              <a:rPr lang="en-US" altLang="zh-CN" dirty="0"/>
              <a:t>tell</a:t>
            </a:r>
            <a:r>
              <a:rPr lang="zh-CN" altLang="en-US" dirty="0"/>
              <a:t> </a:t>
            </a:r>
            <a:r>
              <a:rPr lang="en-US" altLang="zh-CN" b="1" i="1" u="sng" dirty="0">
                <a:solidFill>
                  <a:srgbClr val="FF0000"/>
                </a:solidFill>
              </a:rPr>
              <a:t>VS</a:t>
            </a:r>
            <a:r>
              <a:rPr lang="zh-CN" altLang="en-US" dirty="0"/>
              <a:t> </a:t>
            </a:r>
            <a:r>
              <a:rPr lang="en-US" altLang="zh-CN" dirty="0"/>
              <a:t>What</a:t>
            </a:r>
            <a:r>
              <a:rPr lang="zh-CN" altLang="en-US" dirty="0"/>
              <a:t> </a:t>
            </a:r>
            <a:r>
              <a:rPr lang="en-US" altLang="zh-CN" dirty="0"/>
              <a:t>they</a:t>
            </a:r>
            <a:r>
              <a:rPr lang="zh-CN" altLang="en-US" dirty="0"/>
              <a:t> </a:t>
            </a:r>
            <a:r>
              <a:rPr lang="en-US" altLang="zh-CN" dirty="0"/>
              <a:t>actually</a:t>
            </a:r>
            <a:r>
              <a:rPr lang="zh-CN" altLang="en-US" dirty="0"/>
              <a:t> </a:t>
            </a:r>
            <a:r>
              <a:rPr lang="en-US" altLang="zh-CN" dirty="0"/>
              <a:t>do</a:t>
            </a:r>
          </a:p>
          <a:p>
            <a:pPr marL="514350" indent="-514350">
              <a:buFont typeface="+mj-lt"/>
              <a:buAutoNum type="arabicPeriod"/>
            </a:pPr>
            <a:r>
              <a:rPr lang="en-US" altLang="zh-CN" dirty="0"/>
              <a:t>What</a:t>
            </a:r>
            <a:r>
              <a:rPr lang="zh-CN" altLang="en-US" dirty="0"/>
              <a:t> </a:t>
            </a:r>
            <a:r>
              <a:rPr lang="en-US" altLang="zh-CN" dirty="0"/>
              <a:t>the</a:t>
            </a:r>
            <a:r>
              <a:rPr lang="zh-CN" altLang="en-US" dirty="0"/>
              <a:t> </a:t>
            </a:r>
            <a:r>
              <a:rPr lang="en-US" altLang="zh-CN" dirty="0"/>
              <a:t>government</a:t>
            </a:r>
            <a:r>
              <a:rPr lang="zh-CN" altLang="en-US" dirty="0"/>
              <a:t> </a:t>
            </a:r>
            <a:r>
              <a:rPr lang="en-US" altLang="zh-CN" dirty="0"/>
              <a:t>want</a:t>
            </a:r>
            <a:r>
              <a:rPr lang="zh-CN" altLang="en-US" dirty="0"/>
              <a:t> </a:t>
            </a:r>
            <a:r>
              <a:rPr lang="en-US" altLang="zh-CN" b="1" i="1" u="sng" dirty="0">
                <a:solidFill>
                  <a:srgbClr val="FF0000"/>
                </a:solidFill>
              </a:rPr>
              <a:t>VS</a:t>
            </a:r>
            <a:r>
              <a:rPr lang="zh-CN" altLang="en-US" dirty="0"/>
              <a:t> </a:t>
            </a:r>
            <a:r>
              <a:rPr lang="en-US" altLang="zh-CN" dirty="0"/>
              <a:t>What</a:t>
            </a:r>
            <a:r>
              <a:rPr lang="zh-CN" altLang="en-US" dirty="0"/>
              <a:t> </a:t>
            </a:r>
            <a:r>
              <a:rPr lang="en-US" altLang="zh-CN" dirty="0"/>
              <a:t>really</a:t>
            </a:r>
            <a:r>
              <a:rPr lang="zh-CN" altLang="en-US" dirty="0"/>
              <a:t> </a:t>
            </a:r>
            <a:r>
              <a:rPr lang="en-US" altLang="zh-CN" dirty="0"/>
              <a:t>happens</a:t>
            </a:r>
          </a:p>
          <a:p>
            <a:pPr marL="514350" indent="-514350">
              <a:buFont typeface="+mj-lt"/>
              <a:buAutoNum type="arabicPeriod"/>
            </a:pPr>
            <a:r>
              <a:rPr lang="en-US" altLang="zh-CN" dirty="0"/>
              <a:t>What</a:t>
            </a:r>
            <a:r>
              <a:rPr lang="zh-CN" altLang="en-US" dirty="0"/>
              <a:t> </a:t>
            </a:r>
            <a:r>
              <a:rPr lang="en-US" altLang="zh-CN" dirty="0"/>
              <a:t>technologies</a:t>
            </a:r>
            <a:r>
              <a:rPr lang="zh-CN" altLang="en-US" dirty="0"/>
              <a:t> </a:t>
            </a:r>
            <a:r>
              <a:rPr lang="en-US" altLang="zh-CN" dirty="0"/>
              <a:t>are</a:t>
            </a:r>
            <a:r>
              <a:rPr lang="zh-CN" altLang="en-US" dirty="0"/>
              <a:t> </a:t>
            </a:r>
            <a:r>
              <a:rPr lang="en-US" altLang="zh-CN" dirty="0"/>
              <a:t>expected</a:t>
            </a:r>
            <a:r>
              <a:rPr lang="zh-CN" altLang="en-US" dirty="0"/>
              <a:t> </a:t>
            </a:r>
            <a:r>
              <a:rPr lang="en-US" altLang="zh-CN" b="1" i="1" u="sng" dirty="0">
                <a:solidFill>
                  <a:srgbClr val="FF0000"/>
                </a:solidFill>
              </a:rPr>
              <a:t>VS</a:t>
            </a:r>
            <a:r>
              <a:rPr lang="zh-CN" altLang="en-US" dirty="0"/>
              <a:t> </a:t>
            </a:r>
            <a:r>
              <a:rPr lang="en-US" altLang="zh-CN" dirty="0"/>
              <a:t>What</a:t>
            </a:r>
            <a:r>
              <a:rPr lang="zh-CN" altLang="en-US" dirty="0"/>
              <a:t> </a:t>
            </a:r>
            <a:r>
              <a:rPr lang="en-US" altLang="zh-CN" dirty="0"/>
              <a:t>we</a:t>
            </a:r>
            <a:r>
              <a:rPr lang="zh-CN" altLang="en-US" dirty="0"/>
              <a:t> </a:t>
            </a:r>
            <a:r>
              <a:rPr lang="en-US" altLang="zh-CN" dirty="0"/>
              <a:t>have</a:t>
            </a:r>
            <a:r>
              <a:rPr lang="zh-CN" altLang="en-US" dirty="0"/>
              <a:t> </a:t>
            </a:r>
            <a:r>
              <a:rPr lang="en-US" altLang="zh-CN" dirty="0"/>
              <a:t>now</a:t>
            </a:r>
          </a:p>
          <a:p>
            <a:pPr marL="514350" indent="-514350">
              <a:buFont typeface="+mj-lt"/>
              <a:buAutoNum type="arabicPeriod"/>
            </a:pPr>
            <a:r>
              <a:rPr lang="en-US" altLang="zh-CN" dirty="0"/>
              <a:t>What</a:t>
            </a:r>
            <a:r>
              <a:rPr lang="zh-CN" altLang="en-US" dirty="0"/>
              <a:t> </a:t>
            </a:r>
            <a:r>
              <a:rPr lang="en-US" altLang="zh-CN" dirty="0"/>
              <a:t>kinds</a:t>
            </a:r>
            <a:r>
              <a:rPr lang="zh-CN" altLang="en-US" dirty="0"/>
              <a:t> </a:t>
            </a:r>
            <a:r>
              <a:rPr lang="en-US" altLang="zh-CN" dirty="0"/>
              <a:t>of</a:t>
            </a:r>
            <a:r>
              <a:rPr lang="zh-CN" altLang="en-US" dirty="0"/>
              <a:t> </a:t>
            </a:r>
            <a:r>
              <a:rPr lang="en-US" altLang="zh-CN" dirty="0"/>
              <a:t>standards</a:t>
            </a:r>
            <a:r>
              <a:rPr lang="zh-CN" altLang="en-US" dirty="0"/>
              <a:t> </a:t>
            </a:r>
            <a:r>
              <a:rPr lang="en-US" altLang="zh-CN" dirty="0"/>
              <a:t>are</a:t>
            </a:r>
            <a:r>
              <a:rPr lang="zh-CN" altLang="en-US" dirty="0"/>
              <a:t> </a:t>
            </a:r>
            <a:r>
              <a:rPr lang="en-US" altLang="zh-CN" dirty="0"/>
              <a:t>expected</a:t>
            </a:r>
            <a:r>
              <a:rPr lang="zh-CN" altLang="en-US" dirty="0"/>
              <a:t> </a:t>
            </a:r>
            <a:r>
              <a:rPr lang="en-US" altLang="zh-CN" b="1" i="1" u="sng" dirty="0">
                <a:solidFill>
                  <a:srgbClr val="FF0000"/>
                </a:solidFill>
              </a:rPr>
              <a:t>VS</a:t>
            </a:r>
            <a:r>
              <a:rPr lang="zh-CN" altLang="en-US" dirty="0"/>
              <a:t> </a:t>
            </a:r>
            <a:r>
              <a:rPr lang="en-US" altLang="zh-CN" dirty="0"/>
              <a:t>What</a:t>
            </a:r>
            <a:r>
              <a:rPr lang="zh-CN" altLang="en-US" dirty="0"/>
              <a:t> </a:t>
            </a:r>
            <a:r>
              <a:rPr lang="en-US" altLang="zh-CN" dirty="0"/>
              <a:t>we’re</a:t>
            </a:r>
            <a:r>
              <a:rPr lang="zh-CN" altLang="en-US" dirty="0"/>
              <a:t> </a:t>
            </a:r>
            <a:r>
              <a:rPr lang="en-US" altLang="zh-CN" dirty="0"/>
              <a:t>doing</a:t>
            </a:r>
            <a:r>
              <a:rPr lang="zh-CN" altLang="en-US" dirty="0"/>
              <a:t> </a:t>
            </a:r>
            <a:r>
              <a:rPr lang="en-US" altLang="zh-CN" dirty="0"/>
              <a:t>now</a:t>
            </a:r>
            <a:endParaRPr lang="en-CN" dirty="0"/>
          </a:p>
        </p:txBody>
      </p:sp>
    </p:spTree>
    <p:extLst>
      <p:ext uri="{BB962C8B-B14F-4D97-AF65-F5344CB8AC3E}">
        <p14:creationId xmlns:p14="http://schemas.microsoft.com/office/powerpoint/2010/main" val="176859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a March 2022 survey of companies from selected countries that have already invested in the metaverse, over a third of businesses defined the metaverse as a virtual world. Additionally, Facebook's rebrand as Meta Platforms at the end of 2021 has also had an effect as 20.63 percent of survey respondents claimed that the metaverse was "Facebook's new name". </a:t>
            </a:r>
            <a:r>
              <a:rPr sz="600" b="0">
                <a:solidFill>
                  <a:srgbClr val="0F2741"/>
                </a:solidFill>
                <a:latin typeface="Open Sans"/>
                <a:hlinkClick r:id="rId4">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February 24 to March 1, 2022; 200 respondents; companies that have already invested in the metaverse; wider industry metrics may vary</a:t>
            </a:r>
          </a:p>
          <a:p>
            <a:r>
              <a:rPr sz="600" b="1">
                <a:solidFill>
                  <a:srgbClr val="0F2741"/>
                </a:solidFill>
                <a:latin typeface="Open Sans"/>
              </a:rPr>
              <a:t>Source(s): </a:t>
            </a:r>
            <a:r>
              <a:rPr sz="600" b="0">
                <a:solidFill>
                  <a:srgbClr val="0F2741"/>
                </a:solidFill>
                <a:latin typeface="Open Sans"/>
              </a:rPr>
              <a:t>Sortlist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63</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5:</a:t>
            </a:r>
            <a:r>
              <a:rPr lang="zh-CN" altLang="en-US" sz="2500" dirty="0">
                <a:solidFill>
                  <a:srgbClr val="0F2741"/>
                </a:solidFill>
                <a:latin typeface="Open Sans Light"/>
              </a:rPr>
              <a:t> </a:t>
            </a:r>
            <a:r>
              <a:rPr sz="2500" dirty="0">
                <a:solidFill>
                  <a:srgbClr val="0F2741"/>
                </a:solidFill>
                <a:latin typeface="Open Sans Light"/>
              </a:rPr>
              <a:t>Definition of the metaverse according to companies worldwide that have already invested in the metaverse as of March 2022</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business definition of the metaverse 2022</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a March 2022 survey of companies from selected countries that have already invested in the metaverse, businesses in the computer and IT sector were most like to have done so already. Overall, 17 percent of companies in this sector had already invested in the metaverse as a business opportunity, with the education sector coming in second as 12 percent of responding businesses had already decide to pursue this business avenue. </a:t>
            </a:r>
            <a:r>
              <a:rPr sz="600" b="0">
                <a:solidFill>
                  <a:srgbClr val="0F2741"/>
                </a:solidFill>
                <a:latin typeface="Open Sans"/>
                <a:hlinkClick r:id="rId4">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February 24 to March 1, 2022; 200 respondents; companies that have already invested in the metaverse; wider industry metrics may vary</a:t>
            </a:r>
          </a:p>
          <a:p>
            <a:r>
              <a:rPr sz="600" b="1">
                <a:solidFill>
                  <a:srgbClr val="0F2741"/>
                </a:solidFill>
                <a:latin typeface="Open Sans"/>
              </a:rPr>
              <a:t>Source(s): </a:t>
            </a:r>
            <a:r>
              <a:rPr sz="600" b="0">
                <a:solidFill>
                  <a:srgbClr val="0F2741"/>
                </a:solidFill>
                <a:latin typeface="Open Sans"/>
              </a:rPr>
              <a:t>Sortlist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23300" y="5339925"/>
            <a:ext cx="11143000" cy="69142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5</a:t>
            </a:r>
            <a:r>
              <a:rPr lang="zh-CN" altLang="en-US" sz="2500" dirty="0">
                <a:solidFill>
                  <a:srgbClr val="0F2741"/>
                </a:solidFill>
                <a:latin typeface="Open Sans Light"/>
              </a:rPr>
              <a:t> </a:t>
            </a:r>
            <a:r>
              <a:rPr lang="en-US" altLang="zh-CN" sz="2500" dirty="0">
                <a:solidFill>
                  <a:srgbClr val="0F2741"/>
                </a:solidFill>
                <a:latin typeface="Open Sans Light"/>
              </a:rPr>
              <a:t>:</a:t>
            </a:r>
            <a:r>
              <a:rPr lang="zh-CN" altLang="en-US" sz="2500" dirty="0">
                <a:solidFill>
                  <a:srgbClr val="0F2741"/>
                </a:solidFill>
                <a:latin typeface="Open Sans Light"/>
              </a:rPr>
              <a:t> </a:t>
            </a:r>
            <a:r>
              <a:rPr lang="en-US" altLang="zh-CN" sz="2500" dirty="0">
                <a:solidFill>
                  <a:srgbClr val="0F2741"/>
                </a:solidFill>
                <a:latin typeface="Open Sans Light"/>
              </a:rPr>
              <a:t>Metaverse</a:t>
            </a:r>
            <a:r>
              <a:rPr lang="zh-CN" altLang="en-US" sz="2500" dirty="0">
                <a:solidFill>
                  <a:srgbClr val="0F2741"/>
                </a:solidFill>
                <a:latin typeface="Open Sans Light"/>
              </a:rPr>
              <a:t> </a:t>
            </a:r>
            <a:r>
              <a:rPr lang="en-US" altLang="zh-CN" sz="2500" dirty="0">
                <a:solidFill>
                  <a:srgbClr val="0F2741"/>
                </a:solidFill>
                <a:latin typeface="Open Sans Light"/>
              </a:rPr>
              <a:t>has</a:t>
            </a:r>
            <a:r>
              <a:rPr lang="zh-CN" altLang="en-US" sz="2500" dirty="0">
                <a:solidFill>
                  <a:srgbClr val="0F2741"/>
                </a:solidFill>
                <a:latin typeface="Open Sans Light"/>
              </a:rPr>
              <a:t> </a:t>
            </a:r>
            <a:r>
              <a:rPr lang="en-US" altLang="zh-CN" sz="2500" dirty="0">
                <a:solidFill>
                  <a:srgbClr val="0F2741"/>
                </a:solidFill>
                <a:latin typeface="Open Sans Light"/>
              </a:rPr>
              <a:t>far</a:t>
            </a:r>
            <a:r>
              <a:rPr lang="zh-CN" altLang="en-US" sz="2500" dirty="0">
                <a:solidFill>
                  <a:srgbClr val="0F2741"/>
                </a:solidFill>
                <a:latin typeface="Open Sans Light"/>
              </a:rPr>
              <a:t> </a:t>
            </a:r>
            <a:r>
              <a:rPr lang="en-US" altLang="zh-CN" sz="2500" dirty="0">
                <a:solidFill>
                  <a:srgbClr val="0F2741"/>
                </a:solidFill>
                <a:latin typeface="Open Sans Light"/>
              </a:rPr>
              <a:t>more</a:t>
            </a:r>
            <a:r>
              <a:rPr lang="zh-CN" altLang="en-US" sz="2500" dirty="0">
                <a:solidFill>
                  <a:srgbClr val="0F2741"/>
                </a:solidFill>
                <a:latin typeface="Open Sans Light"/>
              </a:rPr>
              <a:t> </a:t>
            </a:r>
            <a:r>
              <a:rPr lang="en-US" altLang="zh-CN" sz="2500" dirty="0">
                <a:solidFill>
                  <a:srgbClr val="0F2741"/>
                </a:solidFill>
                <a:latin typeface="Open Sans Light"/>
              </a:rPr>
              <a:t>players</a:t>
            </a:r>
            <a:r>
              <a:rPr lang="zh-CN" altLang="en-US" sz="2500" dirty="0">
                <a:solidFill>
                  <a:srgbClr val="0F2741"/>
                </a:solidFill>
                <a:latin typeface="Open Sans Light"/>
              </a:rPr>
              <a:t> </a:t>
            </a:r>
            <a:r>
              <a:rPr lang="en-US" altLang="zh-CN" sz="2500" dirty="0">
                <a:solidFill>
                  <a:srgbClr val="0F2741"/>
                </a:solidFill>
                <a:latin typeface="Open Sans Light"/>
              </a:rPr>
              <a:t>than</a:t>
            </a:r>
            <a:r>
              <a:rPr lang="zh-CN" altLang="en-US" sz="2500" dirty="0">
                <a:solidFill>
                  <a:srgbClr val="0F2741"/>
                </a:solidFill>
                <a:latin typeface="Open Sans Light"/>
              </a:rPr>
              <a:t> </a:t>
            </a:r>
            <a:r>
              <a:rPr lang="en-US" altLang="zh-CN" sz="2500" dirty="0">
                <a:solidFill>
                  <a:srgbClr val="0F2741"/>
                </a:solidFill>
                <a:latin typeface="Open Sans Light"/>
              </a:rPr>
              <a:t>expected</a:t>
            </a:r>
            <a:endParaRPr sz="2500" dirty="0">
              <a:solidFill>
                <a:srgbClr val="0F2741"/>
              </a:solidFill>
              <a:latin typeface="Open Sans Light"/>
            </a:endParaRP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Leading business sectors already investing in the metaverse 2022</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7200" y="-7200"/>
            <a:ext cx="12211200" cy="5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5</a:t>
            </a:r>
            <a:r>
              <a:rPr lang="zh-CN" altLang="en-US" sz="2500" dirty="0">
                <a:solidFill>
                  <a:srgbClr val="0F2741"/>
                </a:solidFill>
                <a:latin typeface="Open Sans Light"/>
              </a:rPr>
              <a:t> </a:t>
            </a:r>
            <a:r>
              <a:rPr lang="en-US" altLang="zh-CN" sz="2500" dirty="0">
                <a:solidFill>
                  <a:srgbClr val="0F2741"/>
                </a:solidFill>
                <a:latin typeface="Open Sans Light"/>
              </a:rPr>
              <a:t>Analysis:</a:t>
            </a:r>
            <a:r>
              <a:rPr lang="zh-CN" altLang="en-US" sz="2500" dirty="0">
                <a:solidFill>
                  <a:srgbClr val="0F2741"/>
                </a:solidFill>
                <a:latin typeface="Open Sans Light"/>
              </a:rPr>
              <a:t> </a:t>
            </a:r>
            <a:r>
              <a:rPr lang="en-US" altLang="zh-CN" sz="2500" dirty="0">
                <a:solidFill>
                  <a:srgbClr val="0F2741"/>
                </a:solidFill>
                <a:latin typeface="Open Sans Light"/>
              </a:rPr>
              <a:t>Standardization</a:t>
            </a:r>
            <a:r>
              <a:rPr lang="zh-CN" altLang="en-US" sz="2500" dirty="0">
                <a:solidFill>
                  <a:srgbClr val="0F2741"/>
                </a:solidFill>
                <a:latin typeface="Open Sans Light"/>
              </a:rPr>
              <a:t> </a:t>
            </a:r>
            <a:r>
              <a:rPr lang="en-US" altLang="zh-CN" sz="2500" dirty="0">
                <a:solidFill>
                  <a:srgbClr val="0F2741"/>
                </a:solidFill>
                <a:latin typeface="Open Sans Light"/>
              </a:rPr>
              <a:t>should</a:t>
            </a:r>
            <a:r>
              <a:rPr lang="zh-CN" altLang="en-US" sz="2500" dirty="0">
                <a:solidFill>
                  <a:srgbClr val="0F2741"/>
                </a:solidFill>
                <a:latin typeface="Open Sans Light"/>
              </a:rPr>
              <a:t> </a:t>
            </a:r>
            <a:r>
              <a:rPr lang="en-US" altLang="zh-CN" sz="2500" dirty="0">
                <a:solidFill>
                  <a:srgbClr val="0F2741"/>
                </a:solidFill>
                <a:latin typeface="Open Sans Light"/>
              </a:rPr>
              <a:t>focus</a:t>
            </a:r>
            <a:r>
              <a:rPr lang="zh-CN" altLang="en-US" sz="2500" dirty="0">
                <a:solidFill>
                  <a:srgbClr val="0F2741"/>
                </a:solidFill>
                <a:latin typeface="Open Sans Light"/>
              </a:rPr>
              <a:t> </a:t>
            </a:r>
            <a:r>
              <a:rPr lang="en-US" altLang="zh-CN" sz="2500" dirty="0">
                <a:solidFill>
                  <a:srgbClr val="0F2741"/>
                </a:solidFill>
                <a:latin typeface="Open Sans Light"/>
              </a:rPr>
              <a:t>on</a:t>
            </a:r>
            <a:r>
              <a:rPr lang="zh-CN" altLang="en-US" sz="2500" dirty="0">
                <a:solidFill>
                  <a:srgbClr val="0F2741"/>
                </a:solidFill>
                <a:latin typeface="Open Sans Light"/>
              </a:rPr>
              <a:t> </a:t>
            </a:r>
            <a:r>
              <a:rPr lang="en-US" altLang="zh-CN" sz="2500" dirty="0">
                <a:solidFill>
                  <a:srgbClr val="0F2741"/>
                </a:solidFill>
                <a:latin typeface="Open Sans Light"/>
              </a:rPr>
              <a:t>the</a:t>
            </a:r>
            <a:r>
              <a:rPr lang="zh-CN" altLang="en-US" sz="2500" dirty="0">
                <a:solidFill>
                  <a:srgbClr val="0F2741"/>
                </a:solidFill>
                <a:latin typeface="Open Sans Light"/>
              </a:rPr>
              <a:t> </a:t>
            </a:r>
            <a:r>
              <a:rPr lang="en-US" altLang="zh-CN" sz="2500" dirty="0">
                <a:solidFill>
                  <a:srgbClr val="0F2741"/>
                </a:solidFill>
                <a:latin typeface="Open Sans Light"/>
              </a:rPr>
              <a:t>incremental</a:t>
            </a:r>
            <a:r>
              <a:rPr lang="zh-CN" altLang="en-US" sz="2500" dirty="0">
                <a:solidFill>
                  <a:srgbClr val="0F2741"/>
                </a:solidFill>
                <a:latin typeface="Open Sans Light"/>
              </a:rPr>
              <a:t> </a:t>
            </a:r>
            <a:r>
              <a:rPr lang="en-US" altLang="zh-CN" sz="2500" dirty="0">
                <a:solidFill>
                  <a:srgbClr val="0F2741"/>
                </a:solidFill>
                <a:latin typeface="Open Sans Light"/>
              </a:rPr>
              <a:t>part</a:t>
            </a:r>
            <a:r>
              <a:rPr lang="zh-CN" altLang="en-US" sz="2500" dirty="0">
                <a:solidFill>
                  <a:srgbClr val="0F2741"/>
                </a:solidFill>
                <a:latin typeface="Open Sans Light"/>
              </a:rPr>
              <a:t> </a:t>
            </a:r>
            <a:r>
              <a:rPr lang="en-US" altLang="zh-CN" sz="2500" dirty="0">
                <a:solidFill>
                  <a:srgbClr val="0F2741"/>
                </a:solidFill>
                <a:latin typeface="Open Sans Light"/>
              </a:rPr>
              <a:t>of</a:t>
            </a:r>
            <a:r>
              <a:rPr lang="zh-CN" altLang="en-US" sz="2500" dirty="0">
                <a:solidFill>
                  <a:srgbClr val="0F2741"/>
                </a:solidFill>
                <a:latin typeface="Open Sans Light"/>
              </a:rPr>
              <a:t> </a:t>
            </a:r>
            <a:r>
              <a:rPr lang="en-US" altLang="zh-CN" sz="2500" dirty="0">
                <a:solidFill>
                  <a:srgbClr val="0F2741"/>
                </a:solidFill>
                <a:latin typeface="Open Sans Light"/>
              </a:rPr>
              <a:t>Metaverse</a:t>
            </a:r>
            <a:endParaRPr sz="2500" dirty="0">
              <a:solidFill>
                <a:srgbClr val="0F2741"/>
              </a:solidFill>
              <a:latin typeface="Open Sans Light"/>
            </a:endParaRPr>
          </a:p>
        </p:txBody>
      </p:sp>
      <p:graphicFrame>
        <p:nvGraphicFramePr>
          <p:cNvPr id="12" name="Diagram 11">
            <a:extLst>
              <a:ext uri="{FF2B5EF4-FFF2-40B4-BE49-F238E27FC236}">
                <a16:creationId xmlns:a16="http://schemas.microsoft.com/office/drawing/2014/main" id="{52DA6097-997C-DBA5-DD1F-17D5A754C235}"/>
              </a:ext>
            </a:extLst>
          </p:cNvPr>
          <p:cNvGraphicFramePr/>
          <p:nvPr>
            <p:extLst>
              <p:ext uri="{D42A27DB-BD31-4B8C-83A1-F6EECF244321}">
                <p14:modId xmlns:p14="http://schemas.microsoft.com/office/powerpoint/2010/main" val="2926149607"/>
              </p:ext>
            </p:extLst>
          </p:nvPr>
        </p:nvGraphicFramePr>
        <p:xfrm>
          <a:off x="1886226" y="2177008"/>
          <a:ext cx="8128000" cy="1413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ight Brace 13">
            <a:extLst>
              <a:ext uri="{FF2B5EF4-FFF2-40B4-BE49-F238E27FC236}">
                <a16:creationId xmlns:a16="http://schemas.microsoft.com/office/drawing/2014/main" id="{BF788BD0-DADD-EAEE-786D-45BAF4910E33}"/>
              </a:ext>
            </a:extLst>
          </p:cNvPr>
          <p:cNvSpPr/>
          <p:nvPr/>
        </p:nvSpPr>
        <p:spPr>
          <a:xfrm rot="5400000">
            <a:off x="2351156" y="3278808"/>
            <a:ext cx="384313" cy="131417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15" name="Right Brace 14">
            <a:extLst>
              <a:ext uri="{FF2B5EF4-FFF2-40B4-BE49-F238E27FC236}">
                <a16:creationId xmlns:a16="http://schemas.microsoft.com/office/drawing/2014/main" id="{D1DD35D3-AFBE-87B1-D17C-B232F152F1A6}"/>
              </a:ext>
            </a:extLst>
          </p:cNvPr>
          <p:cNvSpPr/>
          <p:nvPr/>
        </p:nvSpPr>
        <p:spPr>
          <a:xfrm rot="5400000">
            <a:off x="5803347" y="2225262"/>
            <a:ext cx="384313" cy="34212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16" name="TextBox 15">
            <a:extLst>
              <a:ext uri="{FF2B5EF4-FFF2-40B4-BE49-F238E27FC236}">
                <a16:creationId xmlns:a16="http://schemas.microsoft.com/office/drawing/2014/main" id="{B5D3D9E0-D719-AF68-D95F-7103CF29BEB9}"/>
              </a:ext>
            </a:extLst>
          </p:cNvPr>
          <p:cNvSpPr txBox="1"/>
          <p:nvPr/>
        </p:nvSpPr>
        <p:spPr>
          <a:xfrm>
            <a:off x="1605721" y="4349238"/>
            <a:ext cx="1875182" cy="369332"/>
          </a:xfrm>
          <a:prstGeom prst="rect">
            <a:avLst/>
          </a:prstGeom>
          <a:noFill/>
        </p:spPr>
        <p:txBody>
          <a:bodyPr wrap="square" rtlCol="0">
            <a:spAutoFit/>
          </a:bodyPr>
          <a:lstStyle/>
          <a:p>
            <a:pPr algn="ctr"/>
            <a:r>
              <a:rPr lang="en-US" altLang="zh-CN" dirty="0"/>
              <a:t>Solid</a:t>
            </a:r>
            <a:r>
              <a:rPr lang="zh-CN" altLang="en-US" dirty="0"/>
              <a:t> </a:t>
            </a:r>
            <a:r>
              <a:rPr lang="en-US" altLang="zh-CN" dirty="0"/>
              <a:t>Background</a:t>
            </a:r>
            <a:endParaRPr lang="en-CN" dirty="0"/>
          </a:p>
        </p:txBody>
      </p:sp>
      <p:sp>
        <p:nvSpPr>
          <p:cNvPr id="17" name="TextBox 16">
            <a:extLst>
              <a:ext uri="{FF2B5EF4-FFF2-40B4-BE49-F238E27FC236}">
                <a16:creationId xmlns:a16="http://schemas.microsoft.com/office/drawing/2014/main" id="{C0CF889D-7C5E-298C-5F09-C0559617FD1A}"/>
              </a:ext>
            </a:extLst>
          </p:cNvPr>
          <p:cNvSpPr txBox="1"/>
          <p:nvPr/>
        </p:nvSpPr>
        <p:spPr>
          <a:xfrm>
            <a:off x="5057912" y="4349238"/>
            <a:ext cx="1875182" cy="369332"/>
          </a:xfrm>
          <a:prstGeom prst="rect">
            <a:avLst/>
          </a:prstGeom>
          <a:noFill/>
        </p:spPr>
        <p:txBody>
          <a:bodyPr wrap="square" rtlCol="0">
            <a:spAutoFit/>
          </a:bodyPr>
          <a:lstStyle/>
          <a:p>
            <a:pPr algn="ctr"/>
            <a:r>
              <a:rPr lang="en-US" altLang="zh-CN" b="1" dirty="0">
                <a:solidFill>
                  <a:srgbClr val="FF0000"/>
                </a:solidFill>
              </a:rPr>
              <a:t>New</a:t>
            </a:r>
            <a:r>
              <a:rPr lang="zh-CN" altLang="en-US" b="1" dirty="0">
                <a:solidFill>
                  <a:srgbClr val="FF0000"/>
                </a:solidFill>
              </a:rPr>
              <a:t> </a:t>
            </a:r>
            <a:r>
              <a:rPr lang="en-US" altLang="zh-CN" b="1" dirty="0">
                <a:solidFill>
                  <a:srgbClr val="FF0000"/>
                </a:solidFill>
              </a:rPr>
              <a:t>Challenges</a:t>
            </a:r>
            <a:endParaRPr lang="en-CN" b="1" dirty="0">
              <a:solidFill>
                <a:srgbClr val="FF0000"/>
              </a:solidFill>
            </a:endParaRPr>
          </a:p>
        </p:txBody>
      </p:sp>
      <p:sp>
        <p:nvSpPr>
          <p:cNvPr id="18" name="TextBox 17">
            <a:extLst>
              <a:ext uri="{FF2B5EF4-FFF2-40B4-BE49-F238E27FC236}">
                <a16:creationId xmlns:a16="http://schemas.microsoft.com/office/drawing/2014/main" id="{3E84C36B-B769-E91E-2CD3-55D81CC7F2A8}"/>
              </a:ext>
            </a:extLst>
          </p:cNvPr>
          <p:cNvSpPr txBox="1"/>
          <p:nvPr/>
        </p:nvSpPr>
        <p:spPr>
          <a:xfrm>
            <a:off x="4284869" y="4886746"/>
            <a:ext cx="3710608" cy="1477328"/>
          </a:xfrm>
          <a:prstGeom prst="rect">
            <a:avLst/>
          </a:prstGeom>
          <a:noFill/>
        </p:spPr>
        <p:txBody>
          <a:bodyPr wrap="square" rtlCol="0">
            <a:spAutoFit/>
          </a:bodyPr>
          <a:lstStyle/>
          <a:p>
            <a:pPr marL="285750" indent="-285750">
              <a:buFont typeface="Wingdings" pitchFamily="2" charset="2"/>
              <a:buChar char="q"/>
            </a:pPr>
            <a:r>
              <a:rPr lang="en-US" altLang="zh-CN" b="1" dirty="0">
                <a:solidFill>
                  <a:srgbClr val="FF0000"/>
                </a:solidFill>
              </a:rPr>
              <a:t>Interoperability</a:t>
            </a:r>
            <a:r>
              <a:rPr lang="zh-CN" altLang="en-US" b="1" dirty="0">
                <a:solidFill>
                  <a:srgbClr val="FF0000"/>
                </a:solidFill>
              </a:rPr>
              <a:t> </a:t>
            </a:r>
            <a:endParaRPr lang="en-US" altLang="zh-CN" b="1" dirty="0">
              <a:solidFill>
                <a:srgbClr val="FF0000"/>
              </a:solidFill>
            </a:endParaRPr>
          </a:p>
          <a:p>
            <a:pPr marL="285750" indent="-285750">
              <a:buFont typeface="Wingdings" pitchFamily="2" charset="2"/>
              <a:buChar char="q"/>
            </a:pPr>
            <a:r>
              <a:rPr lang="en-US" altLang="zh-CN" b="1" dirty="0">
                <a:solidFill>
                  <a:srgbClr val="FF0000"/>
                </a:solidFill>
              </a:rPr>
              <a:t>Interfaces</a:t>
            </a:r>
            <a:r>
              <a:rPr lang="zh-CN" altLang="en-US" b="1" dirty="0">
                <a:solidFill>
                  <a:srgbClr val="FF0000"/>
                </a:solidFill>
              </a:rPr>
              <a:t> </a:t>
            </a:r>
            <a:endParaRPr lang="en-US" altLang="zh-CN" b="1" dirty="0">
              <a:solidFill>
                <a:srgbClr val="FF0000"/>
              </a:solidFill>
            </a:endParaRPr>
          </a:p>
          <a:p>
            <a:pPr marL="285750" indent="-285750">
              <a:buFont typeface="Wingdings" pitchFamily="2" charset="2"/>
              <a:buChar char="q"/>
            </a:pPr>
            <a:r>
              <a:rPr lang="en-US" altLang="zh-CN" b="1" dirty="0">
                <a:solidFill>
                  <a:srgbClr val="FF0000"/>
                </a:solidFill>
              </a:rPr>
              <a:t>Content</a:t>
            </a:r>
            <a:r>
              <a:rPr lang="zh-CN" altLang="en-US" b="1" dirty="0">
                <a:solidFill>
                  <a:srgbClr val="FF0000"/>
                </a:solidFill>
              </a:rPr>
              <a:t> </a:t>
            </a:r>
            <a:r>
              <a:rPr lang="en-US" altLang="zh-CN" b="1" dirty="0">
                <a:solidFill>
                  <a:srgbClr val="FF0000"/>
                </a:solidFill>
              </a:rPr>
              <a:t>oriented</a:t>
            </a:r>
            <a:r>
              <a:rPr lang="zh-CN" altLang="en-US" b="1" dirty="0">
                <a:solidFill>
                  <a:srgbClr val="FF0000"/>
                </a:solidFill>
              </a:rPr>
              <a:t> </a:t>
            </a:r>
            <a:r>
              <a:rPr lang="en-US" altLang="zh-CN" b="1" dirty="0">
                <a:solidFill>
                  <a:srgbClr val="FF0000"/>
                </a:solidFill>
              </a:rPr>
              <a:t>Technologies</a:t>
            </a:r>
          </a:p>
          <a:p>
            <a:pPr marL="285750" indent="-285750">
              <a:buFont typeface="Wingdings" pitchFamily="2" charset="2"/>
              <a:buChar char="q"/>
            </a:pPr>
            <a:r>
              <a:rPr lang="en-US" altLang="zh-CN" b="1" dirty="0">
                <a:solidFill>
                  <a:srgbClr val="FF0000"/>
                </a:solidFill>
              </a:rPr>
              <a:t>Regulation</a:t>
            </a:r>
            <a:r>
              <a:rPr lang="zh-CN" altLang="en-US" b="1" dirty="0">
                <a:solidFill>
                  <a:srgbClr val="FF0000"/>
                </a:solidFill>
              </a:rPr>
              <a:t> </a:t>
            </a:r>
            <a:r>
              <a:rPr lang="en-US" altLang="zh-CN" b="1" dirty="0">
                <a:solidFill>
                  <a:srgbClr val="FF0000"/>
                </a:solidFill>
              </a:rPr>
              <a:t>and</a:t>
            </a:r>
            <a:r>
              <a:rPr lang="zh-CN" altLang="en-US" b="1" dirty="0">
                <a:solidFill>
                  <a:srgbClr val="FF0000"/>
                </a:solidFill>
              </a:rPr>
              <a:t> </a:t>
            </a:r>
            <a:r>
              <a:rPr lang="en-US" altLang="zh-CN" b="1" dirty="0">
                <a:solidFill>
                  <a:srgbClr val="FF0000"/>
                </a:solidFill>
              </a:rPr>
              <a:t>ethical</a:t>
            </a:r>
            <a:r>
              <a:rPr lang="zh-CN" altLang="en-US" b="1" dirty="0">
                <a:solidFill>
                  <a:srgbClr val="FF0000"/>
                </a:solidFill>
              </a:rPr>
              <a:t> </a:t>
            </a:r>
            <a:r>
              <a:rPr lang="en-US" altLang="zh-CN" b="1" dirty="0">
                <a:solidFill>
                  <a:srgbClr val="FF0000"/>
                </a:solidFill>
              </a:rPr>
              <a:t>problems</a:t>
            </a:r>
          </a:p>
          <a:p>
            <a:pPr marL="285750" indent="-285750">
              <a:buFont typeface="Wingdings" pitchFamily="2" charset="2"/>
              <a:buChar char="q"/>
            </a:pPr>
            <a:r>
              <a:rPr lang="en-US" altLang="zh-CN" b="1" dirty="0">
                <a:solidFill>
                  <a:srgbClr val="FF0000"/>
                </a:solidFill>
              </a:rPr>
              <a:t>……</a:t>
            </a:r>
            <a:endParaRPr lang="en-CN" b="1" dirty="0">
              <a:solidFill>
                <a:srgbClr val="FF0000"/>
              </a:solidFill>
            </a:endParaRPr>
          </a:p>
        </p:txBody>
      </p:sp>
    </p:spTree>
    <p:extLst>
      <p:ext uri="{BB962C8B-B14F-4D97-AF65-F5344CB8AC3E}">
        <p14:creationId xmlns:p14="http://schemas.microsoft.com/office/powerpoint/2010/main" val="7014947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
        <p:nvSpPr>
          <p:cNvPr id="4" name="Title 1">
            <a:extLst>
              <a:ext uri="{FF2B5EF4-FFF2-40B4-BE49-F238E27FC236}">
                <a16:creationId xmlns:a16="http://schemas.microsoft.com/office/drawing/2014/main" id="{9C4128FF-2304-A9B8-90D5-6D2BFFA5D5A1}"/>
              </a:ext>
            </a:extLst>
          </p:cNvPr>
          <p:cNvSpPr txBox="1">
            <a:spLocks/>
          </p:cNvSpPr>
          <p:nvPr/>
        </p:nvSpPr>
        <p:spPr>
          <a:xfrm>
            <a:off x="609600" y="5308072"/>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GB" dirty="0"/>
              <a:t>Thank you</a:t>
            </a:r>
          </a:p>
        </p:txBody>
      </p:sp>
    </p:spTree>
    <p:extLst>
      <p:ext uri="{BB962C8B-B14F-4D97-AF65-F5344CB8AC3E}">
        <p14:creationId xmlns:p14="http://schemas.microsoft.com/office/powerpoint/2010/main" val="180352107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Trying extreme sports is the most popular thing that people would do in the metaverse but not in real life. Other such activities include altering one's consciousness with VR instead of intoxicants, or creating an alter ego. Apps and video games that allow users to create alternative personalities and design their lifestyle in a virtual world are expected to be among the first successful applications to translate to the metaverse. </a:t>
            </a:r>
            <a:r>
              <a:rPr sz="600" b="0">
                <a:solidFill>
                  <a:srgbClr val="0F2741"/>
                </a:solidFill>
                <a:latin typeface="Open Sans"/>
                <a:hlinkClick r:id="rId4">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2021; 1,050 respondents</a:t>
            </a:r>
          </a:p>
          <a:p>
            <a:r>
              <a:rPr sz="600" b="1">
                <a:solidFill>
                  <a:srgbClr val="0F2741"/>
                </a:solidFill>
                <a:latin typeface="Open Sans"/>
              </a:rPr>
              <a:t>Source(s): </a:t>
            </a:r>
            <a:r>
              <a:rPr sz="600" b="0">
                <a:solidFill>
                  <a:srgbClr val="0F2741"/>
                </a:solidFill>
                <a:latin typeface="Open Sans"/>
              </a:rPr>
              <a:t>Tidio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20</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1:</a:t>
            </a:r>
            <a:r>
              <a:rPr lang="zh-CN" altLang="en-US" sz="2500" dirty="0">
                <a:solidFill>
                  <a:srgbClr val="0F2741"/>
                </a:solidFill>
                <a:latin typeface="Open Sans Light"/>
              </a:rPr>
              <a:t> </a:t>
            </a:r>
            <a:r>
              <a:rPr lang="en-US" altLang="zh-CN" sz="2500" dirty="0">
                <a:solidFill>
                  <a:srgbClr val="0F2741"/>
                </a:solidFill>
                <a:latin typeface="Open Sans Light"/>
              </a:rPr>
              <a:t>User</a:t>
            </a:r>
            <a:r>
              <a:rPr lang="zh-CN" altLang="en-US" sz="2500" dirty="0">
                <a:solidFill>
                  <a:srgbClr val="0F2741"/>
                </a:solidFill>
                <a:latin typeface="Open Sans Light"/>
              </a:rPr>
              <a:t> </a:t>
            </a:r>
            <a:r>
              <a:rPr lang="en-US" altLang="zh-CN" sz="2500" dirty="0">
                <a:solidFill>
                  <a:srgbClr val="0F2741"/>
                </a:solidFill>
                <a:latin typeface="Open Sans Light"/>
              </a:rPr>
              <a:t>Expectations:</a:t>
            </a:r>
            <a:r>
              <a:rPr lang="zh-CN" altLang="en-US" sz="2500" dirty="0">
                <a:solidFill>
                  <a:srgbClr val="0F2741"/>
                </a:solidFill>
                <a:latin typeface="Open Sans Light"/>
              </a:rPr>
              <a:t> </a:t>
            </a:r>
            <a:r>
              <a:rPr sz="2500" dirty="0">
                <a:solidFill>
                  <a:srgbClr val="0F2741"/>
                </a:solidFill>
                <a:latin typeface="Open Sans Light"/>
              </a:rPr>
              <a:t>What things would you do in the metaverse?</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Things you would do in the metaverse but not in real life worldwide 2021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As of February 2022, of the 552 apps that included the keyword "metaverse" in their description, 144 did so in conjunction with the keyword "crypto." NFTs was the second most popular topic referred to by apps mentioning the metaverse, with 118 apps reporting both keywords. Only 73 and 55 apps referring to the metaverse also mentioned AR and VR, respectively.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February 2022; 552 apps including the keyword "metaverse"</a:t>
            </a:r>
          </a:p>
          <a:p>
            <a:r>
              <a:rPr sz="600" b="1">
                <a:solidFill>
                  <a:srgbClr val="0F2741"/>
                </a:solidFill>
                <a:latin typeface="Open Sans"/>
              </a:rPr>
              <a:t>Source(s): </a:t>
            </a:r>
            <a:r>
              <a:rPr sz="600" b="0">
                <a:solidFill>
                  <a:srgbClr val="0F2741"/>
                </a:solidFill>
                <a:latin typeface="Open Sans"/>
              </a:rPr>
              <a:t>DIW; Sensor Tower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39</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1:</a:t>
            </a:r>
            <a:r>
              <a:rPr lang="zh-CN" altLang="en-US" sz="2500" dirty="0">
                <a:solidFill>
                  <a:srgbClr val="0F2741"/>
                </a:solidFill>
                <a:latin typeface="Open Sans Light"/>
              </a:rPr>
              <a:t> </a:t>
            </a:r>
            <a:r>
              <a:rPr lang="en-US" altLang="zh-CN" sz="2500" dirty="0">
                <a:solidFill>
                  <a:srgbClr val="0F2741"/>
                </a:solidFill>
                <a:latin typeface="Open Sans Light"/>
              </a:rPr>
              <a:t>Application</a:t>
            </a:r>
            <a:r>
              <a:rPr lang="zh-CN" altLang="en-US" sz="2500" dirty="0">
                <a:solidFill>
                  <a:srgbClr val="0F2741"/>
                </a:solidFill>
                <a:latin typeface="Open Sans Light"/>
              </a:rPr>
              <a:t> </a:t>
            </a:r>
            <a:r>
              <a:rPr lang="en-US" altLang="zh-CN" sz="2500" dirty="0">
                <a:solidFill>
                  <a:srgbClr val="0F2741"/>
                </a:solidFill>
                <a:latin typeface="Open Sans Light"/>
              </a:rPr>
              <a:t>Reality:</a:t>
            </a:r>
            <a:r>
              <a:rPr lang="zh-CN" altLang="en-US" sz="2500" dirty="0">
                <a:solidFill>
                  <a:srgbClr val="0F2741"/>
                </a:solidFill>
                <a:latin typeface="Open Sans Light"/>
              </a:rPr>
              <a:t> </a:t>
            </a:r>
            <a:r>
              <a:rPr sz="2500" dirty="0">
                <a:solidFill>
                  <a:srgbClr val="0F2741"/>
                </a:solidFill>
                <a:latin typeface="Open Sans Light"/>
              </a:rPr>
              <a:t>Number of mobile apps referring to the metaverse together with selected popular keywords as of February 2022</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Apps mentioning selected keywords along with "metaverse" 2022</a:t>
            </a:r>
          </a:p>
        </p:txBody>
      </p:sp>
    </p:spTree>
    <p:extLst>
      <p:ext uri="{BB962C8B-B14F-4D97-AF65-F5344CB8AC3E}">
        <p14:creationId xmlns:p14="http://schemas.microsoft.com/office/powerpoint/2010/main" val="23412288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a:extLst>
              <a:ext uri="{FF2B5EF4-FFF2-40B4-BE49-F238E27FC236}">
                <a16:creationId xmlns:a16="http://schemas.microsoft.com/office/drawing/2014/main" id="{1AF47065-BDA3-88FB-4D4A-56453DDA9FA6}"/>
              </a:ext>
            </a:extLst>
          </p:cNvPr>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1</a:t>
            </a:r>
            <a:r>
              <a:rPr lang="zh-CN" altLang="en-US" sz="2500" dirty="0">
                <a:solidFill>
                  <a:srgbClr val="0F2741"/>
                </a:solidFill>
                <a:latin typeface="Open Sans Light"/>
              </a:rPr>
              <a:t> </a:t>
            </a:r>
            <a:r>
              <a:rPr lang="en-US" altLang="zh-CN" sz="2500" dirty="0">
                <a:solidFill>
                  <a:srgbClr val="0F2741"/>
                </a:solidFill>
                <a:latin typeface="Open Sans Light"/>
              </a:rPr>
              <a:t>analysis:</a:t>
            </a:r>
            <a:r>
              <a:rPr lang="zh-CN" altLang="en-US" sz="2500" dirty="0">
                <a:solidFill>
                  <a:srgbClr val="0F2741"/>
                </a:solidFill>
                <a:latin typeface="Open Sans Light"/>
              </a:rPr>
              <a:t> </a:t>
            </a:r>
            <a:r>
              <a:rPr lang="en-US" altLang="zh-CN" sz="2500" dirty="0">
                <a:solidFill>
                  <a:srgbClr val="0F2741"/>
                </a:solidFill>
                <a:latin typeface="Open Sans Light"/>
              </a:rPr>
              <a:t>Metaverse</a:t>
            </a:r>
            <a:r>
              <a:rPr lang="zh-CN" altLang="en-US" sz="2500" dirty="0">
                <a:solidFill>
                  <a:srgbClr val="0F2741"/>
                </a:solidFill>
                <a:latin typeface="Open Sans Light"/>
              </a:rPr>
              <a:t> </a:t>
            </a:r>
            <a:r>
              <a:rPr lang="en-US" altLang="zh-CN" sz="2500" dirty="0">
                <a:solidFill>
                  <a:srgbClr val="0F2741"/>
                </a:solidFill>
                <a:latin typeface="Open Sans Light"/>
              </a:rPr>
              <a:t>is</a:t>
            </a:r>
            <a:r>
              <a:rPr lang="zh-CN" altLang="en-US" sz="2500" dirty="0">
                <a:solidFill>
                  <a:srgbClr val="0F2741"/>
                </a:solidFill>
                <a:latin typeface="Open Sans Light"/>
              </a:rPr>
              <a:t> </a:t>
            </a:r>
            <a:r>
              <a:rPr lang="en-US" altLang="zh-CN" sz="2500" dirty="0">
                <a:solidFill>
                  <a:srgbClr val="0F2741"/>
                </a:solidFill>
                <a:latin typeface="Open Sans Light"/>
              </a:rPr>
              <a:t>not</a:t>
            </a:r>
            <a:r>
              <a:rPr lang="zh-CN" altLang="en-US" sz="2500" dirty="0">
                <a:solidFill>
                  <a:srgbClr val="0F2741"/>
                </a:solidFill>
                <a:latin typeface="Open Sans Light"/>
              </a:rPr>
              <a:t> </a:t>
            </a:r>
            <a:r>
              <a:rPr lang="en-US" altLang="zh-CN" sz="2500" dirty="0">
                <a:solidFill>
                  <a:srgbClr val="0F2741"/>
                </a:solidFill>
                <a:latin typeface="Open Sans Light"/>
              </a:rPr>
              <a:t>just</a:t>
            </a:r>
            <a:r>
              <a:rPr lang="zh-CN" altLang="en-US" sz="2500" dirty="0">
                <a:solidFill>
                  <a:srgbClr val="0F2741"/>
                </a:solidFill>
                <a:latin typeface="Open Sans Light"/>
              </a:rPr>
              <a:t> </a:t>
            </a:r>
            <a:r>
              <a:rPr lang="en-US" altLang="zh-CN" sz="2500" dirty="0">
                <a:solidFill>
                  <a:srgbClr val="0F2741"/>
                </a:solidFill>
                <a:latin typeface="Open Sans Light"/>
              </a:rPr>
              <a:t>the</a:t>
            </a:r>
            <a:r>
              <a:rPr lang="zh-CN" altLang="en-US" sz="2500" dirty="0">
                <a:solidFill>
                  <a:srgbClr val="0F2741"/>
                </a:solidFill>
                <a:latin typeface="Open Sans Light"/>
              </a:rPr>
              <a:t> </a:t>
            </a:r>
            <a:r>
              <a:rPr lang="en-US" altLang="zh-CN" sz="2500" dirty="0">
                <a:solidFill>
                  <a:srgbClr val="0F2741"/>
                </a:solidFill>
                <a:latin typeface="Open Sans Light"/>
              </a:rPr>
              <a:t>transformation</a:t>
            </a:r>
            <a:r>
              <a:rPr lang="zh-CN" altLang="en-US" sz="2500" dirty="0">
                <a:solidFill>
                  <a:srgbClr val="0F2741"/>
                </a:solidFill>
                <a:latin typeface="Open Sans Light"/>
              </a:rPr>
              <a:t> </a:t>
            </a:r>
            <a:r>
              <a:rPr lang="en-US" altLang="zh-CN" sz="2500" dirty="0">
                <a:solidFill>
                  <a:srgbClr val="0F2741"/>
                </a:solidFill>
                <a:latin typeface="Open Sans Light"/>
              </a:rPr>
              <a:t>from</a:t>
            </a:r>
            <a:r>
              <a:rPr lang="zh-CN" altLang="en-US" sz="2500" dirty="0">
                <a:solidFill>
                  <a:srgbClr val="0F2741"/>
                </a:solidFill>
                <a:latin typeface="Open Sans Light"/>
              </a:rPr>
              <a:t> </a:t>
            </a:r>
            <a:r>
              <a:rPr lang="en-US" altLang="zh-CN" sz="2500" dirty="0">
                <a:solidFill>
                  <a:srgbClr val="0F2741"/>
                </a:solidFill>
                <a:latin typeface="Open Sans Light"/>
              </a:rPr>
              <a:t>real</a:t>
            </a:r>
            <a:r>
              <a:rPr lang="zh-CN" altLang="en-US" sz="2500" dirty="0">
                <a:solidFill>
                  <a:srgbClr val="0F2741"/>
                </a:solidFill>
                <a:latin typeface="Open Sans Light"/>
              </a:rPr>
              <a:t> </a:t>
            </a:r>
            <a:r>
              <a:rPr lang="en-US" altLang="zh-CN" sz="2500" dirty="0">
                <a:solidFill>
                  <a:srgbClr val="0F2741"/>
                </a:solidFill>
                <a:latin typeface="Open Sans Light"/>
              </a:rPr>
              <a:t>world</a:t>
            </a:r>
            <a:r>
              <a:rPr lang="zh-CN" altLang="en-US" sz="2500" dirty="0">
                <a:solidFill>
                  <a:srgbClr val="0F2741"/>
                </a:solidFill>
                <a:latin typeface="Open Sans Light"/>
              </a:rPr>
              <a:t> </a:t>
            </a:r>
            <a:r>
              <a:rPr lang="en-US" altLang="zh-CN" sz="2500" dirty="0">
                <a:solidFill>
                  <a:srgbClr val="0F2741"/>
                </a:solidFill>
                <a:latin typeface="Open Sans Light"/>
              </a:rPr>
              <a:t>to</a:t>
            </a:r>
            <a:r>
              <a:rPr lang="zh-CN" altLang="en-US" sz="2500" dirty="0">
                <a:solidFill>
                  <a:srgbClr val="0F2741"/>
                </a:solidFill>
                <a:latin typeface="Open Sans Light"/>
              </a:rPr>
              <a:t> </a:t>
            </a:r>
            <a:r>
              <a:rPr lang="en-US" altLang="zh-CN" sz="2500" dirty="0">
                <a:solidFill>
                  <a:srgbClr val="0F2741"/>
                </a:solidFill>
                <a:latin typeface="Open Sans Light"/>
              </a:rPr>
              <a:t>digital</a:t>
            </a:r>
            <a:r>
              <a:rPr lang="zh-CN" altLang="en-US" sz="2500" dirty="0">
                <a:solidFill>
                  <a:srgbClr val="0F2741"/>
                </a:solidFill>
                <a:latin typeface="Open Sans Light"/>
              </a:rPr>
              <a:t> </a:t>
            </a:r>
            <a:r>
              <a:rPr lang="en-US" altLang="zh-CN" sz="2500" dirty="0">
                <a:solidFill>
                  <a:srgbClr val="0F2741"/>
                </a:solidFill>
                <a:latin typeface="Open Sans Light"/>
              </a:rPr>
              <a:t>world,</a:t>
            </a:r>
            <a:r>
              <a:rPr lang="zh-CN" altLang="en-US" sz="2500" dirty="0">
                <a:solidFill>
                  <a:srgbClr val="0F2741"/>
                </a:solidFill>
                <a:latin typeface="Open Sans Light"/>
              </a:rPr>
              <a:t> </a:t>
            </a:r>
            <a:r>
              <a:rPr lang="en-US" altLang="zh-CN" sz="2500" dirty="0">
                <a:solidFill>
                  <a:srgbClr val="0F2741"/>
                </a:solidFill>
                <a:latin typeface="Open Sans Light"/>
              </a:rPr>
              <a:t>people</a:t>
            </a:r>
            <a:r>
              <a:rPr lang="zh-CN" altLang="en-US" sz="2500" dirty="0">
                <a:solidFill>
                  <a:srgbClr val="0F2741"/>
                </a:solidFill>
                <a:latin typeface="Open Sans Light"/>
              </a:rPr>
              <a:t> </a:t>
            </a:r>
            <a:r>
              <a:rPr lang="en-US" altLang="zh-CN" sz="2500" dirty="0">
                <a:solidFill>
                  <a:srgbClr val="0F2741"/>
                </a:solidFill>
                <a:latin typeface="Open Sans Light"/>
              </a:rPr>
              <a:t>want</a:t>
            </a:r>
            <a:r>
              <a:rPr lang="zh-CN" altLang="en-US" sz="2500" dirty="0">
                <a:solidFill>
                  <a:srgbClr val="0F2741"/>
                </a:solidFill>
                <a:latin typeface="Open Sans Light"/>
              </a:rPr>
              <a:t> </a:t>
            </a:r>
            <a:r>
              <a:rPr lang="en-US" altLang="zh-CN" sz="2500" dirty="0">
                <a:solidFill>
                  <a:srgbClr val="0F2741"/>
                </a:solidFill>
                <a:latin typeface="Open Sans Light"/>
              </a:rPr>
              <a:t>more!</a:t>
            </a:r>
            <a:r>
              <a:rPr lang="zh-CN" altLang="en-US" sz="2500" dirty="0">
                <a:solidFill>
                  <a:srgbClr val="0F2741"/>
                </a:solidFill>
                <a:latin typeface="Open Sans Light"/>
              </a:rPr>
              <a:t>  </a:t>
            </a:r>
            <a:endParaRPr sz="2500" dirty="0">
              <a:solidFill>
                <a:srgbClr val="0F2741"/>
              </a:solidFill>
              <a:latin typeface="Open Sans Light"/>
            </a:endParaRPr>
          </a:p>
        </p:txBody>
      </p:sp>
      <p:grpSp>
        <p:nvGrpSpPr>
          <p:cNvPr id="3" name="işlíḓ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7251844-8784-F77A-3DCE-950F5C121346}"/>
              </a:ext>
            </a:extLst>
          </p:cNvPr>
          <p:cNvGrpSpPr>
            <a:grpSpLocks noChangeAspect="1"/>
          </p:cNvGrpSpPr>
          <p:nvPr/>
        </p:nvGrpSpPr>
        <p:grpSpPr>
          <a:xfrm>
            <a:off x="250586" y="1762499"/>
            <a:ext cx="11319763" cy="4989224"/>
            <a:chOff x="156135" y="1897724"/>
            <a:chExt cx="11362765" cy="5100264"/>
          </a:xfrm>
        </p:grpSpPr>
        <p:sp>
          <p:nvSpPr>
            <p:cNvPr id="4" name="išḷíḍé">
              <a:extLst>
                <a:ext uri="{FF2B5EF4-FFF2-40B4-BE49-F238E27FC236}">
                  <a16:creationId xmlns:a16="http://schemas.microsoft.com/office/drawing/2014/main" id="{944CF848-E575-646F-2E48-550F54B0090F}"/>
                </a:ext>
              </a:extLst>
            </p:cNvPr>
            <p:cNvSpPr/>
            <p:nvPr/>
          </p:nvSpPr>
          <p:spPr bwMode="auto">
            <a:xfrm rot="607256">
              <a:off x="156135" y="3450362"/>
              <a:ext cx="5587376" cy="3547626"/>
            </a:xfrm>
            <a:custGeom>
              <a:avLst/>
              <a:gdLst>
                <a:gd name="T0" fmla="*/ 0 w 1296"/>
                <a:gd name="T1" fmla="*/ 421 h 439"/>
                <a:gd name="T2" fmla="*/ 61 w 1296"/>
                <a:gd name="T3" fmla="*/ 427 h 439"/>
                <a:gd name="T4" fmla="*/ 221 w 1296"/>
                <a:gd name="T5" fmla="*/ 433 h 439"/>
                <a:gd name="T6" fmla="*/ 447 w 1296"/>
                <a:gd name="T7" fmla="*/ 422 h 439"/>
                <a:gd name="T8" fmla="*/ 573 w 1296"/>
                <a:gd name="T9" fmla="*/ 404 h 439"/>
                <a:gd name="T10" fmla="*/ 702 w 1296"/>
                <a:gd name="T11" fmla="*/ 377 h 439"/>
                <a:gd name="T12" fmla="*/ 828 w 1296"/>
                <a:gd name="T13" fmla="*/ 338 h 439"/>
                <a:gd name="T14" fmla="*/ 944 w 1296"/>
                <a:gd name="T15" fmla="*/ 288 h 439"/>
                <a:gd name="T16" fmla="*/ 1047 w 1296"/>
                <a:gd name="T17" fmla="*/ 229 h 439"/>
                <a:gd name="T18" fmla="*/ 1131 w 1296"/>
                <a:gd name="T19" fmla="*/ 165 h 439"/>
                <a:gd name="T20" fmla="*/ 1195 w 1296"/>
                <a:gd name="T21" fmla="*/ 102 h 439"/>
                <a:gd name="T22" fmla="*/ 1219 w 1296"/>
                <a:gd name="T23" fmla="*/ 74 h 439"/>
                <a:gd name="T24" fmla="*/ 1239 w 1296"/>
                <a:gd name="T25" fmla="*/ 50 h 439"/>
                <a:gd name="T26" fmla="*/ 1253 w 1296"/>
                <a:gd name="T27" fmla="*/ 29 h 439"/>
                <a:gd name="T28" fmla="*/ 1264 w 1296"/>
                <a:gd name="T29" fmla="*/ 13 h 439"/>
                <a:gd name="T30" fmla="*/ 1272 w 1296"/>
                <a:gd name="T31" fmla="*/ 0 h 439"/>
                <a:gd name="T32" fmla="*/ 1296 w 1296"/>
                <a:gd name="T33" fmla="*/ 16 h 439"/>
                <a:gd name="T34" fmla="*/ 1287 w 1296"/>
                <a:gd name="T35" fmla="*/ 29 h 439"/>
                <a:gd name="T36" fmla="*/ 1276 w 1296"/>
                <a:gd name="T37" fmla="*/ 45 h 439"/>
                <a:gd name="T38" fmla="*/ 1260 w 1296"/>
                <a:gd name="T39" fmla="*/ 66 h 439"/>
                <a:gd name="T40" fmla="*/ 1239 w 1296"/>
                <a:gd name="T41" fmla="*/ 91 h 439"/>
                <a:gd name="T42" fmla="*/ 1213 w 1296"/>
                <a:gd name="T43" fmla="*/ 120 h 439"/>
                <a:gd name="T44" fmla="*/ 1146 w 1296"/>
                <a:gd name="T45" fmla="*/ 183 h 439"/>
                <a:gd name="T46" fmla="*/ 1058 w 1296"/>
                <a:gd name="T47" fmla="*/ 247 h 439"/>
                <a:gd name="T48" fmla="*/ 953 w 1296"/>
                <a:gd name="T49" fmla="*/ 305 h 439"/>
                <a:gd name="T50" fmla="*/ 833 w 1296"/>
                <a:gd name="T51" fmla="*/ 354 h 439"/>
                <a:gd name="T52" fmla="*/ 706 w 1296"/>
                <a:gd name="T53" fmla="*/ 390 h 439"/>
                <a:gd name="T54" fmla="*/ 575 w 1296"/>
                <a:gd name="T55" fmla="*/ 415 h 439"/>
                <a:gd name="T56" fmla="*/ 448 w 1296"/>
                <a:gd name="T57" fmla="*/ 430 h 439"/>
                <a:gd name="T58" fmla="*/ 221 w 1296"/>
                <a:gd name="T59" fmla="*/ 437 h 439"/>
                <a:gd name="T60" fmla="*/ 60 w 1296"/>
                <a:gd name="T61" fmla="*/ 428 h 439"/>
                <a:gd name="T62" fmla="*/ 0 w 1296"/>
                <a:gd name="T63" fmla="*/ 42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6" h="439">
                  <a:moveTo>
                    <a:pt x="0" y="421"/>
                  </a:moveTo>
                  <a:cubicBezTo>
                    <a:pt x="0" y="421"/>
                    <a:pt x="22" y="424"/>
                    <a:pt x="61" y="427"/>
                  </a:cubicBezTo>
                  <a:cubicBezTo>
                    <a:pt x="99" y="430"/>
                    <a:pt x="154" y="433"/>
                    <a:pt x="221" y="433"/>
                  </a:cubicBezTo>
                  <a:cubicBezTo>
                    <a:pt x="287" y="433"/>
                    <a:pt x="365" y="430"/>
                    <a:pt x="447" y="422"/>
                  </a:cubicBezTo>
                  <a:cubicBezTo>
                    <a:pt x="488" y="417"/>
                    <a:pt x="531" y="412"/>
                    <a:pt x="573" y="404"/>
                  </a:cubicBezTo>
                  <a:cubicBezTo>
                    <a:pt x="616" y="397"/>
                    <a:pt x="660" y="388"/>
                    <a:pt x="702" y="377"/>
                  </a:cubicBezTo>
                  <a:cubicBezTo>
                    <a:pt x="745" y="366"/>
                    <a:pt x="787" y="353"/>
                    <a:pt x="828" y="338"/>
                  </a:cubicBezTo>
                  <a:cubicBezTo>
                    <a:pt x="868" y="323"/>
                    <a:pt x="907" y="306"/>
                    <a:pt x="944" y="288"/>
                  </a:cubicBezTo>
                  <a:cubicBezTo>
                    <a:pt x="981" y="269"/>
                    <a:pt x="1015" y="249"/>
                    <a:pt x="1047" y="229"/>
                  </a:cubicBezTo>
                  <a:cubicBezTo>
                    <a:pt x="1078" y="208"/>
                    <a:pt x="1106" y="186"/>
                    <a:pt x="1131" y="165"/>
                  </a:cubicBezTo>
                  <a:cubicBezTo>
                    <a:pt x="1156" y="143"/>
                    <a:pt x="1177" y="122"/>
                    <a:pt x="1195" y="102"/>
                  </a:cubicBezTo>
                  <a:cubicBezTo>
                    <a:pt x="1204" y="93"/>
                    <a:pt x="1212" y="83"/>
                    <a:pt x="1219" y="74"/>
                  </a:cubicBezTo>
                  <a:cubicBezTo>
                    <a:pt x="1226" y="65"/>
                    <a:pt x="1233" y="57"/>
                    <a:pt x="1239" y="50"/>
                  </a:cubicBezTo>
                  <a:cubicBezTo>
                    <a:pt x="1244" y="42"/>
                    <a:pt x="1249" y="35"/>
                    <a:pt x="1253" y="29"/>
                  </a:cubicBezTo>
                  <a:cubicBezTo>
                    <a:pt x="1258" y="23"/>
                    <a:pt x="1261" y="18"/>
                    <a:pt x="1264" y="13"/>
                  </a:cubicBezTo>
                  <a:cubicBezTo>
                    <a:pt x="1270" y="5"/>
                    <a:pt x="1272" y="0"/>
                    <a:pt x="1272" y="0"/>
                  </a:cubicBezTo>
                  <a:cubicBezTo>
                    <a:pt x="1296" y="16"/>
                    <a:pt x="1296" y="16"/>
                    <a:pt x="1296" y="16"/>
                  </a:cubicBezTo>
                  <a:cubicBezTo>
                    <a:pt x="1296" y="16"/>
                    <a:pt x="1293" y="20"/>
                    <a:pt x="1287" y="29"/>
                  </a:cubicBezTo>
                  <a:cubicBezTo>
                    <a:pt x="1284" y="33"/>
                    <a:pt x="1280" y="39"/>
                    <a:pt x="1276" y="45"/>
                  </a:cubicBezTo>
                  <a:cubicBezTo>
                    <a:pt x="1271" y="51"/>
                    <a:pt x="1266" y="58"/>
                    <a:pt x="1260" y="66"/>
                  </a:cubicBezTo>
                  <a:cubicBezTo>
                    <a:pt x="1254" y="73"/>
                    <a:pt x="1247" y="82"/>
                    <a:pt x="1239" y="91"/>
                  </a:cubicBezTo>
                  <a:cubicBezTo>
                    <a:pt x="1231" y="100"/>
                    <a:pt x="1223" y="110"/>
                    <a:pt x="1213" y="120"/>
                  </a:cubicBezTo>
                  <a:cubicBezTo>
                    <a:pt x="1195" y="140"/>
                    <a:pt x="1172" y="161"/>
                    <a:pt x="1146" y="183"/>
                  </a:cubicBezTo>
                  <a:cubicBezTo>
                    <a:pt x="1120" y="204"/>
                    <a:pt x="1091" y="226"/>
                    <a:pt x="1058" y="247"/>
                  </a:cubicBezTo>
                  <a:cubicBezTo>
                    <a:pt x="1026" y="267"/>
                    <a:pt x="990" y="287"/>
                    <a:pt x="953" y="305"/>
                  </a:cubicBezTo>
                  <a:cubicBezTo>
                    <a:pt x="915" y="323"/>
                    <a:pt x="875" y="339"/>
                    <a:pt x="833" y="354"/>
                  </a:cubicBezTo>
                  <a:cubicBezTo>
                    <a:pt x="792" y="368"/>
                    <a:pt x="749" y="380"/>
                    <a:pt x="706" y="390"/>
                  </a:cubicBezTo>
                  <a:cubicBezTo>
                    <a:pt x="662" y="401"/>
                    <a:pt x="619" y="409"/>
                    <a:pt x="575" y="415"/>
                  </a:cubicBezTo>
                  <a:cubicBezTo>
                    <a:pt x="532" y="422"/>
                    <a:pt x="489" y="427"/>
                    <a:pt x="448" y="430"/>
                  </a:cubicBezTo>
                  <a:cubicBezTo>
                    <a:pt x="365" y="437"/>
                    <a:pt x="287" y="439"/>
                    <a:pt x="221" y="437"/>
                  </a:cubicBezTo>
                  <a:cubicBezTo>
                    <a:pt x="154" y="436"/>
                    <a:pt x="99" y="432"/>
                    <a:pt x="60" y="428"/>
                  </a:cubicBezTo>
                  <a:cubicBezTo>
                    <a:pt x="22" y="424"/>
                    <a:pt x="0" y="421"/>
                    <a:pt x="0" y="421"/>
                  </a:cubicBezTo>
                </a:path>
              </a:pathLst>
            </a:custGeom>
            <a:solidFill>
              <a:schemeClr val="bg2">
                <a:lumMod val="40000"/>
                <a:lumOff val="60000"/>
              </a:schemeClr>
            </a:solidFill>
            <a:ln>
              <a:noFill/>
            </a:ln>
          </p:spPr>
          <p:txBody>
            <a:bodyPr wrap="square" lIns="91440" tIns="45720" rIns="91440" bIns="45720" anchor="ctr">
              <a:normAutofit/>
            </a:bodyPr>
            <a:lstStyle/>
            <a:p>
              <a:pPr algn="ctr"/>
              <a:endParaRPr>
                <a:solidFill>
                  <a:schemeClr val="bg1"/>
                </a:solidFill>
              </a:endParaRPr>
            </a:p>
          </p:txBody>
        </p:sp>
        <p:grpSp>
          <p:nvGrpSpPr>
            <p:cNvPr id="5" name="iSļidé">
              <a:extLst>
                <a:ext uri="{FF2B5EF4-FFF2-40B4-BE49-F238E27FC236}">
                  <a16:creationId xmlns:a16="http://schemas.microsoft.com/office/drawing/2014/main" id="{75ECC57B-7DF1-F6EA-2D01-1DC5508D3DD9}"/>
                </a:ext>
              </a:extLst>
            </p:cNvPr>
            <p:cNvGrpSpPr/>
            <p:nvPr/>
          </p:nvGrpSpPr>
          <p:grpSpPr>
            <a:xfrm>
              <a:off x="4547995" y="1958380"/>
              <a:ext cx="3194218" cy="3485485"/>
              <a:chOff x="5454135" y="1807554"/>
              <a:chExt cx="3289815" cy="3589798"/>
            </a:xfrm>
          </p:grpSpPr>
          <p:sp>
            <p:nvSpPr>
              <p:cNvPr id="14" name="íṩ1ïḑè">
                <a:extLst>
                  <a:ext uri="{FF2B5EF4-FFF2-40B4-BE49-F238E27FC236}">
                    <a16:creationId xmlns:a16="http://schemas.microsoft.com/office/drawing/2014/main" id="{63F30B20-3C34-F0FE-AED8-4B17A0A607A1}"/>
                  </a:ext>
                </a:extLst>
              </p:cNvPr>
              <p:cNvSpPr/>
              <p:nvPr/>
            </p:nvSpPr>
            <p:spPr bwMode="auto">
              <a:xfrm rot="607256">
                <a:off x="6070995" y="3998562"/>
                <a:ext cx="643809" cy="535724"/>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chemeClr val="bg1">
                  <a:lumMod val="75000"/>
                </a:schemeClr>
              </a:solidFill>
              <a:ln>
                <a:noFill/>
              </a:ln>
            </p:spPr>
            <p:txBody>
              <a:bodyPr wrap="square" lIns="91440" tIns="45720" rIns="91440" bIns="45720" anchor="ctr">
                <a:normAutofit/>
              </a:bodyPr>
              <a:lstStyle/>
              <a:p>
                <a:pPr algn="ctr"/>
                <a:endParaRPr>
                  <a:solidFill>
                    <a:schemeClr val="bg1"/>
                  </a:solidFill>
                </a:endParaRPr>
              </a:p>
            </p:txBody>
          </p:sp>
          <p:sp>
            <p:nvSpPr>
              <p:cNvPr id="15" name="íṧḷîďe">
                <a:extLst>
                  <a:ext uri="{FF2B5EF4-FFF2-40B4-BE49-F238E27FC236}">
                    <a16:creationId xmlns:a16="http://schemas.microsoft.com/office/drawing/2014/main" id="{24E4148E-5391-0231-7FA7-C0AAFF84C8CD}"/>
                  </a:ext>
                </a:extLst>
              </p:cNvPr>
              <p:cNvSpPr/>
              <p:nvPr/>
            </p:nvSpPr>
            <p:spPr bwMode="auto">
              <a:xfrm rot="607256">
                <a:off x="6070995" y="3998562"/>
                <a:ext cx="643809" cy="535724"/>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solidFill>
                    <a:schemeClr val="bg1"/>
                  </a:solidFill>
                </a:endParaRPr>
              </a:p>
            </p:txBody>
          </p:sp>
          <p:sp>
            <p:nvSpPr>
              <p:cNvPr id="16" name="íṡlîḍe">
                <a:extLst>
                  <a:ext uri="{FF2B5EF4-FFF2-40B4-BE49-F238E27FC236}">
                    <a16:creationId xmlns:a16="http://schemas.microsoft.com/office/drawing/2014/main" id="{3C381E94-9518-6B28-D57B-D1FB95E3BDA3}"/>
                  </a:ext>
                </a:extLst>
              </p:cNvPr>
              <p:cNvSpPr/>
              <p:nvPr/>
            </p:nvSpPr>
            <p:spPr bwMode="auto">
              <a:xfrm rot="607256">
                <a:off x="5454135" y="2946329"/>
                <a:ext cx="1052650" cy="1137239"/>
              </a:xfrm>
              <a:custGeom>
                <a:avLst/>
                <a:gdLst>
                  <a:gd name="T0" fmla="*/ 95 w 95"/>
                  <a:gd name="T1" fmla="*/ 26 h 102"/>
                  <a:gd name="T2" fmla="*/ 82 w 95"/>
                  <a:gd name="T3" fmla="*/ 0 h 102"/>
                  <a:gd name="T4" fmla="*/ 0 w 95"/>
                  <a:gd name="T5" fmla="*/ 102 h 102"/>
                  <a:gd name="T6" fmla="*/ 82 w 95"/>
                  <a:gd name="T7" fmla="*/ 67 h 102"/>
                  <a:gd name="T8" fmla="*/ 95 w 95"/>
                  <a:gd name="T9" fmla="*/ 26 h 102"/>
                </a:gdLst>
                <a:ah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chemeClr val="bg1">
                  <a:lumMod val="75000"/>
                </a:schemeClr>
              </a:solidFill>
              <a:ln>
                <a:noFill/>
              </a:ln>
            </p:spPr>
            <p:txBody>
              <a:bodyPr wrap="square" lIns="91440" tIns="45720" rIns="91440" bIns="45720" anchor="ctr">
                <a:normAutofit/>
              </a:bodyPr>
              <a:lstStyle/>
              <a:p>
                <a:pPr algn="ctr"/>
                <a:endParaRPr>
                  <a:solidFill>
                    <a:schemeClr val="bg1"/>
                  </a:solidFill>
                </a:endParaRPr>
              </a:p>
            </p:txBody>
          </p:sp>
          <p:sp>
            <p:nvSpPr>
              <p:cNvPr id="17" name="ísľïḋê">
                <a:extLst>
                  <a:ext uri="{FF2B5EF4-FFF2-40B4-BE49-F238E27FC236}">
                    <a16:creationId xmlns:a16="http://schemas.microsoft.com/office/drawing/2014/main" id="{CDF970E7-A8B5-C172-5621-39FE4DE424EA}"/>
                  </a:ext>
                </a:extLst>
              </p:cNvPr>
              <p:cNvSpPr/>
              <p:nvPr/>
            </p:nvSpPr>
            <p:spPr bwMode="auto">
              <a:xfrm rot="607256">
                <a:off x="6742594" y="4128533"/>
                <a:ext cx="798887" cy="1268819"/>
              </a:xfrm>
              <a:custGeom>
                <a:avLst/>
                <a:gdLst>
                  <a:gd name="T0" fmla="*/ 44 w 72"/>
                  <a:gd name="T1" fmla="*/ 0 h 114"/>
                  <a:gd name="T2" fmla="*/ 72 w 72"/>
                  <a:gd name="T3" fmla="*/ 4 h 114"/>
                  <a:gd name="T4" fmla="*/ 0 w 72"/>
                  <a:gd name="T5" fmla="*/ 114 h 114"/>
                  <a:gd name="T6" fmla="*/ 8 w 72"/>
                  <a:gd name="T7" fmla="*/ 25 h 114"/>
                  <a:gd name="T8" fmla="*/ 44 w 72"/>
                  <a:gd name="T9" fmla="*/ 0 h 114"/>
                </a:gdLst>
                <a:ah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chemeClr val="bg1">
                  <a:lumMod val="75000"/>
                </a:schemeClr>
              </a:solidFill>
              <a:ln>
                <a:noFill/>
              </a:ln>
            </p:spPr>
            <p:txBody>
              <a:bodyPr wrap="square" lIns="91440" tIns="45720" rIns="91440" bIns="45720" anchor="ctr">
                <a:normAutofit/>
              </a:bodyPr>
              <a:lstStyle/>
              <a:p>
                <a:pPr algn="ctr"/>
                <a:endParaRPr>
                  <a:solidFill>
                    <a:schemeClr val="bg1"/>
                  </a:solidFill>
                </a:endParaRPr>
              </a:p>
            </p:txBody>
          </p:sp>
          <p:sp>
            <p:nvSpPr>
              <p:cNvPr id="18" name="íšḻíḑe">
                <a:extLst>
                  <a:ext uri="{FF2B5EF4-FFF2-40B4-BE49-F238E27FC236}">
                    <a16:creationId xmlns:a16="http://schemas.microsoft.com/office/drawing/2014/main" id="{91247D4A-7D5B-7B23-121C-342BF9C51809}"/>
                  </a:ext>
                </a:extLst>
              </p:cNvPr>
              <p:cNvSpPr/>
              <p:nvPr/>
            </p:nvSpPr>
            <p:spPr bwMode="auto">
              <a:xfrm rot="607256">
                <a:off x="6366368" y="1807554"/>
                <a:ext cx="2156995" cy="2758509"/>
              </a:xfrm>
              <a:custGeom>
                <a:avLst/>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ah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chemeClr val="bg1">
                  <a:lumMod val="95000"/>
                </a:schemeClr>
              </a:solidFill>
              <a:ln>
                <a:noFill/>
              </a:ln>
            </p:spPr>
            <p:txBody>
              <a:bodyPr wrap="square" lIns="91440" tIns="45720" rIns="91440" bIns="45720" anchor="ctr">
                <a:normAutofit/>
              </a:bodyPr>
              <a:lstStyle/>
              <a:p>
                <a:pPr algn="ctr"/>
                <a:endParaRPr>
                  <a:solidFill>
                    <a:schemeClr val="bg1"/>
                  </a:solidFill>
                </a:endParaRPr>
              </a:p>
            </p:txBody>
          </p:sp>
          <p:sp>
            <p:nvSpPr>
              <p:cNvPr id="19" name="ïş1iḍé">
                <a:extLst>
                  <a:ext uri="{FF2B5EF4-FFF2-40B4-BE49-F238E27FC236}">
                    <a16:creationId xmlns:a16="http://schemas.microsoft.com/office/drawing/2014/main" id="{A5CAF5D3-7BAD-A568-92CF-5A45F6E4E4A2}"/>
                  </a:ext>
                </a:extLst>
              </p:cNvPr>
              <p:cNvSpPr/>
              <p:nvPr/>
            </p:nvSpPr>
            <p:spPr bwMode="auto">
              <a:xfrm rot="607256">
                <a:off x="6184769" y="3858308"/>
                <a:ext cx="714298" cy="563920"/>
              </a:xfrm>
              <a:custGeom>
                <a:avLst/>
                <a:gdLst>
                  <a:gd name="T0" fmla="*/ 3 w 64"/>
                  <a:gd name="T1" fmla="*/ 0 h 51"/>
                  <a:gd name="T2" fmla="*/ 0 w 64"/>
                  <a:gd name="T3" fmla="*/ 15 h 51"/>
                  <a:gd name="T4" fmla="*/ 50 w 64"/>
                  <a:gd name="T5" fmla="*/ 51 h 51"/>
                  <a:gd name="T6" fmla="*/ 64 w 64"/>
                  <a:gd name="T7" fmla="*/ 44 h 51"/>
                  <a:gd name="T8" fmla="*/ 3 w 64"/>
                  <a:gd name="T9" fmla="*/ 0 h 51"/>
                </a:gdLst>
                <a:ah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chemeClr val="accent1">
                  <a:lumMod val="75000"/>
                </a:schemeClr>
              </a:solidFill>
              <a:ln>
                <a:noFill/>
              </a:ln>
            </p:spPr>
            <p:txBody>
              <a:bodyPr wrap="square" lIns="91440" tIns="45720" rIns="91440" bIns="45720" anchor="ctr">
                <a:normAutofit/>
              </a:bodyPr>
              <a:lstStyle/>
              <a:p>
                <a:pPr algn="ctr"/>
                <a:endParaRPr>
                  <a:solidFill>
                    <a:schemeClr val="bg1"/>
                  </a:solidFill>
                </a:endParaRPr>
              </a:p>
            </p:txBody>
          </p:sp>
          <p:sp>
            <p:nvSpPr>
              <p:cNvPr id="20" name="iślïďe">
                <a:extLst>
                  <a:ext uri="{FF2B5EF4-FFF2-40B4-BE49-F238E27FC236}">
                    <a16:creationId xmlns:a16="http://schemas.microsoft.com/office/drawing/2014/main" id="{FF4E0680-9BBE-FCA6-96D5-BE4BE936A1A4}"/>
                  </a:ext>
                </a:extLst>
              </p:cNvPr>
              <p:cNvSpPr/>
              <p:nvPr/>
            </p:nvSpPr>
            <p:spPr bwMode="auto">
              <a:xfrm rot="607256">
                <a:off x="7889633" y="1942442"/>
                <a:ext cx="789488" cy="864677"/>
              </a:xfrm>
              <a:custGeom>
                <a:avLst/>
                <a:gdLst>
                  <a:gd name="T0" fmla="*/ 59 w 71"/>
                  <a:gd name="T1" fmla="*/ 78 h 78"/>
                  <a:gd name="T2" fmla="*/ 70 w 71"/>
                  <a:gd name="T3" fmla="*/ 0 h 78"/>
                  <a:gd name="T4" fmla="*/ 0 w 71"/>
                  <a:gd name="T5" fmla="*/ 34 h 78"/>
                  <a:gd name="T6" fmla="*/ 59 w 71"/>
                  <a:gd name="T7" fmla="*/ 78 h 78"/>
                </a:gdLst>
                <a:ah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chemeClr val="bg1">
                  <a:lumMod val="85000"/>
                </a:schemeClr>
              </a:solidFill>
              <a:ln>
                <a:noFill/>
              </a:ln>
            </p:spPr>
            <p:txBody>
              <a:bodyPr wrap="square" lIns="91440" tIns="45720" rIns="91440" bIns="45720" anchor="ctr">
                <a:normAutofit/>
              </a:bodyPr>
              <a:lstStyle/>
              <a:p>
                <a:pPr algn="ctr"/>
                <a:endParaRPr>
                  <a:solidFill>
                    <a:schemeClr val="bg1"/>
                  </a:solidFill>
                </a:endParaRPr>
              </a:p>
            </p:txBody>
          </p:sp>
          <p:sp>
            <p:nvSpPr>
              <p:cNvPr id="21" name="iṣlîḍè">
                <a:extLst>
                  <a:ext uri="{FF2B5EF4-FFF2-40B4-BE49-F238E27FC236}">
                    <a16:creationId xmlns:a16="http://schemas.microsoft.com/office/drawing/2014/main" id="{9E12B814-19F2-42BB-AC7F-2349659F4D41}"/>
                  </a:ext>
                </a:extLst>
              </p:cNvPr>
              <p:cNvSpPr/>
              <p:nvPr/>
            </p:nvSpPr>
            <p:spPr bwMode="auto">
              <a:xfrm rot="607256">
                <a:off x="6096308" y="3534127"/>
                <a:ext cx="892873" cy="1203029"/>
              </a:xfrm>
              <a:custGeom>
                <a:avLst/>
                <a:gdLst>
                  <a:gd name="T0" fmla="*/ 33 w 80"/>
                  <a:gd name="T1" fmla="*/ 52 h 108"/>
                  <a:gd name="T2" fmla="*/ 0 w 80"/>
                  <a:gd name="T3" fmla="*/ 108 h 108"/>
                  <a:gd name="T4" fmla="*/ 43 w 80"/>
                  <a:gd name="T5" fmla="*/ 59 h 108"/>
                  <a:gd name="T6" fmla="*/ 77 w 80"/>
                  <a:gd name="T7" fmla="*/ 2 h 108"/>
                  <a:gd name="T8" fmla="*/ 33 w 80"/>
                  <a:gd name="T9" fmla="*/ 52 h 108"/>
                </a:gdLst>
                <a:ah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chemeClr val="accent1"/>
              </a:solidFill>
              <a:ln>
                <a:noFill/>
              </a:ln>
            </p:spPr>
            <p:txBody>
              <a:bodyPr wrap="square" lIns="91440" tIns="45720" rIns="91440" bIns="45720" anchor="ctr">
                <a:normAutofit/>
              </a:bodyPr>
              <a:lstStyle/>
              <a:p>
                <a:pPr algn="ctr"/>
                <a:endParaRPr>
                  <a:solidFill>
                    <a:schemeClr val="bg1"/>
                  </a:solidFill>
                </a:endParaRPr>
              </a:p>
            </p:txBody>
          </p:sp>
          <p:sp>
            <p:nvSpPr>
              <p:cNvPr id="22" name="îsḷïdê">
                <a:extLst>
                  <a:ext uri="{FF2B5EF4-FFF2-40B4-BE49-F238E27FC236}">
                    <a16:creationId xmlns:a16="http://schemas.microsoft.com/office/drawing/2014/main" id="{2B42E5C6-DA96-8261-B779-C6B21607F50C}"/>
                  </a:ext>
                </a:extLst>
              </p:cNvPr>
              <p:cNvSpPr/>
              <p:nvPr/>
            </p:nvSpPr>
            <p:spPr bwMode="auto">
              <a:xfrm rot="607256">
                <a:off x="7398269" y="2653707"/>
                <a:ext cx="667305" cy="657907"/>
              </a:xfrm>
              <a:custGeom>
                <a:avLst/>
                <a:gdLst>
                  <a:gd name="T0" fmla="*/ 51 w 60"/>
                  <a:gd name="T1" fmla="*/ 45 h 59"/>
                  <a:gd name="T2" fmla="*/ 15 w 60"/>
                  <a:gd name="T3" fmla="*/ 51 h 59"/>
                  <a:gd name="T4" fmla="*/ 9 w 60"/>
                  <a:gd name="T5" fmla="*/ 14 h 59"/>
                  <a:gd name="T6" fmla="*/ 45 w 60"/>
                  <a:gd name="T7" fmla="*/ 8 h 59"/>
                  <a:gd name="T8" fmla="*/ 51 w 60"/>
                  <a:gd name="T9" fmla="*/ 45 h 59"/>
                </a:gdLst>
                <a:ah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chemeClr val="bg1">
                  <a:lumMod val="85000"/>
                </a:schemeClr>
              </a:solidFill>
              <a:ln>
                <a:noFill/>
              </a:ln>
            </p:spPr>
            <p:txBody>
              <a:bodyPr wrap="square" lIns="91440" tIns="45720" rIns="91440" bIns="45720" anchor="ctr">
                <a:normAutofit/>
              </a:bodyPr>
              <a:lstStyle/>
              <a:p>
                <a:pPr algn="ctr"/>
                <a:endParaRPr>
                  <a:solidFill>
                    <a:schemeClr val="bg1"/>
                  </a:solidFill>
                </a:endParaRPr>
              </a:p>
            </p:txBody>
          </p:sp>
          <p:sp>
            <p:nvSpPr>
              <p:cNvPr id="23" name="íṩļiḓê">
                <a:extLst>
                  <a:ext uri="{FF2B5EF4-FFF2-40B4-BE49-F238E27FC236}">
                    <a16:creationId xmlns:a16="http://schemas.microsoft.com/office/drawing/2014/main" id="{CFFA6B25-1E97-82C6-9D78-94D567E76244}"/>
                  </a:ext>
                </a:extLst>
              </p:cNvPr>
              <p:cNvSpPr/>
              <p:nvPr/>
            </p:nvSpPr>
            <p:spPr bwMode="auto">
              <a:xfrm rot="607256">
                <a:off x="7487558" y="2742995"/>
                <a:ext cx="488731" cy="479332"/>
              </a:xfrm>
              <a:custGeom>
                <a:avLst/>
                <a:gdLst>
                  <a:gd name="T0" fmla="*/ 38 w 44"/>
                  <a:gd name="T1" fmla="*/ 33 h 43"/>
                  <a:gd name="T2" fmla="*/ 11 w 44"/>
                  <a:gd name="T3" fmla="*/ 37 h 43"/>
                  <a:gd name="T4" fmla="*/ 6 w 44"/>
                  <a:gd name="T5" fmla="*/ 10 h 43"/>
                  <a:gd name="T6" fmla="*/ 33 w 44"/>
                  <a:gd name="T7" fmla="*/ 6 h 43"/>
                  <a:gd name="T8" fmla="*/ 38 w 44"/>
                  <a:gd name="T9" fmla="*/ 33 h 43"/>
                </a:gdLst>
                <a:ah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chemeClr val="accent1"/>
              </a:solidFill>
              <a:ln>
                <a:noFill/>
              </a:ln>
            </p:spPr>
            <p:txBody>
              <a:bodyPr wrap="square" lIns="91440" tIns="45720" rIns="91440" bIns="45720" anchor="ctr">
                <a:normAutofit/>
              </a:bodyPr>
              <a:lstStyle/>
              <a:p>
                <a:pPr algn="ctr"/>
                <a:endParaRPr>
                  <a:solidFill>
                    <a:schemeClr val="bg1"/>
                  </a:solidFill>
                </a:endParaRPr>
              </a:p>
            </p:txBody>
          </p:sp>
          <p:sp>
            <p:nvSpPr>
              <p:cNvPr id="24" name="iŝľíďé">
                <a:extLst>
                  <a:ext uri="{FF2B5EF4-FFF2-40B4-BE49-F238E27FC236}">
                    <a16:creationId xmlns:a16="http://schemas.microsoft.com/office/drawing/2014/main" id="{8CCDA2AE-3374-2C1A-EDE5-78F3621A882E}"/>
                  </a:ext>
                </a:extLst>
              </p:cNvPr>
              <p:cNvSpPr/>
              <p:nvPr/>
            </p:nvSpPr>
            <p:spPr bwMode="auto">
              <a:xfrm rot="607256">
                <a:off x="6534212" y="4316841"/>
                <a:ext cx="164477" cy="122183"/>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25" name="íṣlíḋê">
                <a:extLst>
                  <a:ext uri="{FF2B5EF4-FFF2-40B4-BE49-F238E27FC236}">
                    <a16:creationId xmlns:a16="http://schemas.microsoft.com/office/drawing/2014/main" id="{B9DDEFF0-CDDA-F772-E5A7-0E3F269C4273}"/>
                  </a:ext>
                </a:extLst>
              </p:cNvPr>
              <p:cNvSpPr/>
              <p:nvPr/>
            </p:nvSpPr>
            <p:spPr bwMode="auto">
              <a:xfrm rot="607256">
                <a:off x="6534212" y="4316841"/>
                <a:ext cx="164477" cy="122183"/>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26" name="îṡľîḓé">
                <a:extLst>
                  <a:ext uri="{FF2B5EF4-FFF2-40B4-BE49-F238E27FC236}">
                    <a16:creationId xmlns:a16="http://schemas.microsoft.com/office/drawing/2014/main" id="{489C664E-CE22-E4B7-EFC4-BE8108E8D615}"/>
                  </a:ext>
                </a:extLst>
              </p:cNvPr>
              <p:cNvSpPr/>
              <p:nvPr/>
            </p:nvSpPr>
            <p:spPr bwMode="auto">
              <a:xfrm rot="607256">
                <a:off x="6380582" y="4270341"/>
                <a:ext cx="310157" cy="291359"/>
              </a:xfrm>
              <a:custGeom>
                <a:avLst/>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chemeClr val="bg1">
                  <a:lumMod val="65000"/>
                </a:schemeClr>
              </a:solidFill>
              <a:ln>
                <a:noFill/>
              </a:ln>
            </p:spPr>
            <p:txBody>
              <a:bodyPr wrap="square" lIns="91440" tIns="45720" rIns="91440" bIns="45720" anchor="ctr">
                <a:normAutofit fontScale="77500" lnSpcReduction="20000"/>
              </a:bodyPr>
              <a:lstStyle/>
              <a:p>
                <a:pPr algn="ctr"/>
                <a:endParaRPr>
                  <a:solidFill>
                    <a:schemeClr val="bg1"/>
                  </a:solidFill>
                </a:endParaRPr>
              </a:p>
            </p:txBody>
          </p:sp>
          <p:sp>
            <p:nvSpPr>
              <p:cNvPr id="27" name="îSḻide">
                <a:extLst>
                  <a:ext uri="{FF2B5EF4-FFF2-40B4-BE49-F238E27FC236}">
                    <a16:creationId xmlns:a16="http://schemas.microsoft.com/office/drawing/2014/main" id="{6B7294D0-1AC8-2D11-BAD7-C73D7D61125D}"/>
                  </a:ext>
                </a:extLst>
              </p:cNvPr>
              <p:cNvSpPr/>
              <p:nvPr/>
            </p:nvSpPr>
            <p:spPr bwMode="auto">
              <a:xfrm rot="607256">
                <a:off x="6481220" y="4278420"/>
                <a:ext cx="211469" cy="155078"/>
              </a:xfrm>
              <a:custGeom>
                <a:avLst/>
                <a:gdLst>
                  <a:gd name="T0" fmla="*/ 0 w 19"/>
                  <a:gd name="T1" fmla="*/ 0 h 14"/>
                  <a:gd name="T2" fmla="*/ 0 w 19"/>
                  <a:gd name="T3" fmla="*/ 0 h 14"/>
                  <a:gd name="T4" fmla="*/ 19 w 19"/>
                  <a:gd name="T5" fmla="*/ 14 h 14"/>
                  <a:gd name="T6" fmla="*/ 0 w 19"/>
                  <a:gd name="T7" fmla="*/ 0 h 14"/>
                </a:gdLst>
                <a:ah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28" name="ïṡḷiḍe">
                <a:extLst>
                  <a:ext uri="{FF2B5EF4-FFF2-40B4-BE49-F238E27FC236}">
                    <a16:creationId xmlns:a16="http://schemas.microsoft.com/office/drawing/2014/main" id="{7640DEC9-D5F8-B257-0EB1-A661347361BD}"/>
                  </a:ext>
                </a:extLst>
              </p:cNvPr>
              <p:cNvSpPr/>
              <p:nvPr/>
            </p:nvSpPr>
            <p:spPr bwMode="auto">
              <a:xfrm rot="607256">
                <a:off x="6433519" y="4255470"/>
                <a:ext cx="56391" cy="79888"/>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29" name="íṣľïḍê">
                <a:extLst>
                  <a:ext uri="{FF2B5EF4-FFF2-40B4-BE49-F238E27FC236}">
                    <a16:creationId xmlns:a16="http://schemas.microsoft.com/office/drawing/2014/main" id="{875BC81A-BB18-1836-B084-67AF4E52D296}"/>
                  </a:ext>
                </a:extLst>
              </p:cNvPr>
              <p:cNvSpPr/>
              <p:nvPr/>
            </p:nvSpPr>
            <p:spPr bwMode="auto">
              <a:xfrm rot="607256">
                <a:off x="8739251" y="2017262"/>
                <a:ext cx="4699" cy="4699"/>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0" name="işļíḓê">
                <a:extLst>
                  <a:ext uri="{FF2B5EF4-FFF2-40B4-BE49-F238E27FC236}">
                    <a16:creationId xmlns:a16="http://schemas.microsoft.com/office/drawing/2014/main" id="{0630050D-B391-A549-79C0-A6E121D5ECCA}"/>
                  </a:ext>
                </a:extLst>
              </p:cNvPr>
              <p:cNvSpPr/>
              <p:nvPr/>
            </p:nvSpPr>
            <p:spPr bwMode="auto">
              <a:xfrm rot="607256">
                <a:off x="8739700" y="201688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1" name="îṩḷîḍè">
                <a:extLst>
                  <a:ext uri="{FF2B5EF4-FFF2-40B4-BE49-F238E27FC236}">
                    <a16:creationId xmlns:a16="http://schemas.microsoft.com/office/drawing/2014/main" id="{6D27B7B8-EA5B-8954-E4DD-2DD78C754E85}"/>
                  </a:ext>
                </a:extLst>
              </p:cNvPr>
              <p:cNvSpPr/>
              <p:nvPr/>
            </p:nvSpPr>
            <p:spPr bwMode="auto">
              <a:xfrm rot="607256">
                <a:off x="8738837" y="2017226"/>
                <a:ext cx="4699" cy="9399"/>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2" name="íṩ1îďê">
                <a:extLst>
                  <a:ext uri="{FF2B5EF4-FFF2-40B4-BE49-F238E27FC236}">
                    <a16:creationId xmlns:a16="http://schemas.microsoft.com/office/drawing/2014/main" id="{E09A7E41-08A9-0E08-F547-4BA2AC310FF9}"/>
                  </a:ext>
                </a:extLst>
              </p:cNvPr>
              <p:cNvSpPr/>
              <p:nvPr/>
            </p:nvSpPr>
            <p:spPr bwMode="auto">
              <a:xfrm rot="607256">
                <a:off x="8738837" y="2017226"/>
                <a:ext cx="4699" cy="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3" name="íšḻíḑè">
                <a:extLst>
                  <a:ext uri="{FF2B5EF4-FFF2-40B4-BE49-F238E27FC236}">
                    <a16:creationId xmlns:a16="http://schemas.microsoft.com/office/drawing/2014/main" id="{7128A304-BFCE-944E-B01E-ABB53E4E4D19}"/>
                  </a:ext>
                </a:extLst>
              </p:cNvPr>
              <p:cNvSpPr/>
              <p:nvPr/>
            </p:nvSpPr>
            <p:spPr bwMode="auto">
              <a:xfrm rot="607256">
                <a:off x="8737598" y="2026514"/>
                <a:ext cx="4699" cy="4699"/>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4" name="iŝ1ïdê">
                <a:extLst>
                  <a:ext uri="{FF2B5EF4-FFF2-40B4-BE49-F238E27FC236}">
                    <a16:creationId xmlns:a16="http://schemas.microsoft.com/office/drawing/2014/main" id="{EF526063-1FC2-ADBF-284E-FA661CAC41D4}"/>
                  </a:ext>
                </a:extLst>
              </p:cNvPr>
              <p:cNvSpPr/>
              <p:nvPr/>
            </p:nvSpPr>
            <p:spPr bwMode="auto">
              <a:xfrm rot="607256">
                <a:off x="8738048" y="202613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5" name="ïSľîḋê">
                <a:extLst>
                  <a:ext uri="{FF2B5EF4-FFF2-40B4-BE49-F238E27FC236}">
                    <a16:creationId xmlns:a16="http://schemas.microsoft.com/office/drawing/2014/main" id="{7C1718CD-5A88-DBFF-966F-A07644970EFE}"/>
                  </a:ext>
                </a:extLst>
              </p:cNvPr>
              <p:cNvSpPr/>
              <p:nvPr/>
            </p:nvSpPr>
            <p:spPr bwMode="auto">
              <a:xfrm rot="607256">
                <a:off x="8739251" y="2017262"/>
                <a:ext cx="4699" cy="4699"/>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6" name="îSľîdè">
                <a:extLst>
                  <a:ext uri="{FF2B5EF4-FFF2-40B4-BE49-F238E27FC236}">
                    <a16:creationId xmlns:a16="http://schemas.microsoft.com/office/drawing/2014/main" id="{0949CDD1-3AC0-D25B-96EB-03666AA3F360}"/>
                  </a:ext>
                </a:extLst>
              </p:cNvPr>
              <p:cNvSpPr/>
              <p:nvPr/>
            </p:nvSpPr>
            <p:spPr bwMode="auto">
              <a:xfrm rot="607256">
                <a:off x="8739700" y="201688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7" name="ïşlïḋè">
                <a:extLst>
                  <a:ext uri="{FF2B5EF4-FFF2-40B4-BE49-F238E27FC236}">
                    <a16:creationId xmlns:a16="http://schemas.microsoft.com/office/drawing/2014/main" id="{CAC8999C-08F4-D43D-E61D-8307673CCA61}"/>
                  </a:ext>
                </a:extLst>
              </p:cNvPr>
              <p:cNvSpPr/>
              <p:nvPr/>
            </p:nvSpPr>
            <p:spPr bwMode="auto">
              <a:xfrm rot="607256">
                <a:off x="8739251" y="2017262"/>
                <a:ext cx="4699" cy="4699"/>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8" name="îšľíḋè">
                <a:extLst>
                  <a:ext uri="{FF2B5EF4-FFF2-40B4-BE49-F238E27FC236}">
                    <a16:creationId xmlns:a16="http://schemas.microsoft.com/office/drawing/2014/main" id="{C7092DEE-EC59-B7F3-61CE-D398ED0829D7}"/>
                  </a:ext>
                </a:extLst>
              </p:cNvPr>
              <p:cNvSpPr/>
              <p:nvPr/>
            </p:nvSpPr>
            <p:spPr bwMode="auto">
              <a:xfrm rot="607256">
                <a:off x="8739251" y="2017262"/>
                <a:ext cx="4699" cy="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39" name="îṣḻiḍê">
                <a:extLst>
                  <a:ext uri="{FF2B5EF4-FFF2-40B4-BE49-F238E27FC236}">
                    <a16:creationId xmlns:a16="http://schemas.microsoft.com/office/drawing/2014/main" id="{11D69C11-82B4-B0EA-56AA-A451EE3E5F0C}"/>
                  </a:ext>
                </a:extLst>
              </p:cNvPr>
              <p:cNvSpPr/>
              <p:nvPr/>
            </p:nvSpPr>
            <p:spPr bwMode="auto">
              <a:xfrm rot="607256">
                <a:off x="8739251" y="2017262"/>
                <a:ext cx="4699" cy="4699"/>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40" name="îŝlíďé">
                <a:extLst>
                  <a:ext uri="{FF2B5EF4-FFF2-40B4-BE49-F238E27FC236}">
                    <a16:creationId xmlns:a16="http://schemas.microsoft.com/office/drawing/2014/main" id="{4174A0E5-1E76-5E90-545E-02D533F6A4BB}"/>
                  </a:ext>
                </a:extLst>
              </p:cNvPr>
              <p:cNvSpPr/>
              <p:nvPr/>
            </p:nvSpPr>
            <p:spPr bwMode="auto">
              <a:xfrm rot="607256">
                <a:off x="8739700" y="201688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41" name="ïšlîdè">
                <a:extLst>
                  <a:ext uri="{FF2B5EF4-FFF2-40B4-BE49-F238E27FC236}">
                    <a16:creationId xmlns:a16="http://schemas.microsoft.com/office/drawing/2014/main" id="{6E6FB31D-877A-1671-EFFD-1F7A17EFA272}"/>
                  </a:ext>
                </a:extLst>
              </p:cNvPr>
              <p:cNvSpPr/>
              <p:nvPr/>
            </p:nvSpPr>
            <p:spPr bwMode="auto">
              <a:xfrm rot="607256">
                <a:off x="7985912" y="2025324"/>
                <a:ext cx="587416" cy="1795144"/>
              </a:xfrm>
              <a:custGeom>
                <a:avLst/>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solidFill>
                    <a:schemeClr val="bg1"/>
                  </a:solidFill>
                </a:endParaRPr>
              </a:p>
            </p:txBody>
          </p:sp>
          <p:sp>
            <p:nvSpPr>
              <p:cNvPr id="42" name="ïsľiḓê">
                <a:extLst>
                  <a:ext uri="{FF2B5EF4-FFF2-40B4-BE49-F238E27FC236}">
                    <a16:creationId xmlns:a16="http://schemas.microsoft.com/office/drawing/2014/main" id="{4DD3E94D-4509-66AB-174A-094304FCA6A2}"/>
                  </a:ext>
                </a:extLst>
              </p:cNvPr>
              <p:cNvSpPr/>
              <p:nvPr/>
            </p:nvSpPr>
            <p:spPr bwMode="auto">
              <a:xfrm rot="607256">
                <a:off x="6799133" y="1877939"/>
                <a:ext cx="1715257" cy="2650424"/>
              </a:xfrm>
              <a:custGeom>
                <a:avLst/>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chemeClr val="bg1">
                  <a:lumMod val="85000"/>
                </a:schemeClr>
              </a:solidFill>
              <a:ln>
                <a:noFill/>
              </a:ln>
            </p:spPr>
            <p:txBody>
              <a:bodyPr wrap="square" lIns="91440" tIns="45720" rIns="91440" bIns="45720" anchor="ctr">
                <a:normAutofit/>
              </a:bodyPr>
              <a:lstStyle/>
              <a:p>
                <a:pPr algn="ctr"/>
                <a:endParaRPr>
                  <a:solidFill>
                    <a:schemeClr val="bg1"/>
                  </a:solidFill>
                </a:endParaRPr>
              </a:p>
            </p:txBody>
          </p:sp>
          <p:sp>
            <p:nvSpPr>
              <p:cNvPr id="43" name="íŝḷîďè">
                <a:extLst>
                  <a:ext uri="{FF2B5EF4-FFF2-40B4-BE49-F238E27FC236}">
                    <a16:creationId xmlns:a16="http://schemas.microsoft.com/office/drawing/2014/main" id="{56A5F0BF-8614-6071-DA46-7E5A8A194046}"/>
                  </a:ext>
                </a:extLst>
              </p:cNvPr>
              <p:cNvSpPr/>
              <p:nvPr/>
            </p:nvSpPr>
            <p:spPr bwMode="auto">
              <a:xfrm rot="607256">
                <a:off x="8530932" y="2129980"/>
                <a:ext cx="122183" cy="733096"/>
              </a:xfrm>
              <a:custGeom>
                <a:avLst/>
                <a:gdLst>
                  <a:gd name="T0" fmla="*/ 0 w 11"/>
                  <a:gd name="T1" fmla="*/ 65 h 66"/>
                  <a:gd name="T2" fmla="*/ 0 w 11"/>
                  <a:gd name="T3" fmla="*/ 66 h 66"/>
                  <a:gd name="T4" fmla="*/ 0 w 11"/>
                  <a:gd name="T5" fmla="*/ 66 h 66"/>
                  <a:gd name="T6" fmla="*/ 0 w 11"/>
                  <a:gd name="T7" fmla="*/ 65 h 66"/>
                  <a:gd name="T8" fmla="*/ 0 w 11"/>
                  <a:gd name="T9" fmla="*/ 65 h 66"/>
                  <a:gd name="T10" fmla="*/ 0 w 11"/>
                  <a:gd name="T11" fmla="*/ 65 h 66"/>
                  <a:gd name="T12" fmla="*/ 0 w 11"/>
                  <a:gd name="T13" fmla="*/ 65 h 66"/>
                  <a:gd name="T14" fmla="*/ 0 w 11"/>
                  <a:gd name="T15" fmla="*/ 65 h 66"/>
                  <a:gd name="T16" fmla="*/ 0 w 11"/>
                  <a:gd name="T17" fmla="*/ 65 h 66"/>
                  <a:gd name="T18" fmla="*/ 0 w 11"/>
                  <a:gd name="T19" fmla="*/ 65 h 66"/>
                  <a:gd name="T20" fmla="*/ 9 w 11"/>
                  <a:gd name="T21" fmla="*/ 19 h 66"/>
                  <a:gd name="T22" fmla="*/ 9 w 11"/>
                  <a:gd name="T23" fmla="*/ 19 h 66"/>
                  <a:gd name="T24" fmla="*/ 9 w 11"/>
                  <a:gd name="T25" fmla="*/ 19 h 66"/>
                  <a:gd name="T26" fmla="*/ 9 w 11"/>
                  <a:gd name="T27" fmla="*/ 18 h 66"/>
                  <a:gd name="T28" fmla="*/ 9 w 11"/>
                  <a:gd name="T29" fmla="*/ 18 h 66"/>
                  <a:gd name="T30" fmla="*/ 9 w 11"/>
                  <a:gd name="T31" fmla="*/ 18 h 66"/>
                  <a:gd name="T32" fmla="*/ 9 w 11"/>
                  <a:gd name="T33" fmla="*/ 18 h 66"/>
                  <a:gd name="T34" fmla="*/ 9 w 11"/>
                  <a:gd name="T35" fmla="*/ 18 h 66"/>
                  <a:gd name="T36" fmla="*/ 9 w 11"/>
                  <a:gd name="T37" fmla="*/ 18 h 66"/>
                  <a:gd name="T38" fmla="*/ 9 w 11"/>
                  <a:gd name="T39" fmla="*/ 18 h 66"/>
                  <a:gd name="T40" fmla="*/ 9 w 11"/>
                  <a:gd name="T41" fmla="*/ 18 h 66"/>
                  <a:gd name="T42" fmla="*/ 9 w 11"/>
                  <a:gd name="T43" fmla="*/ 18 h 66"/>
                  <a:gd name="T44" fmla="*/ 11 w 11"/>
                  <a:gd name="T45" fmla="*/ 0 h 66"/>
                  <a:gd name="T46" fmla="*/ 9 w 11"/>
                  <a:gd name="T47" fmla="*/ 18 h 66"/>
                  <a:gd name="T48" fmla="*/ 11 w 11"/>
                  <a:gd name="T49" fmla="*/ 0 h 66"/>
                  <a:gd name="T50" fmla="*/ 11 w 11"/>
                  <a:gd name="T51" fmla="*/ 0 h 66"/>
                  <a:gd name="T52" fmla="*/ 11 w 11"/>
                  <a:gd name="T53" fmla="*/ 0 h 66"/>
                  <a:gd name="T54" fmla="*/ 11 w 11"/>
                  <a:gd name="T5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66">
                    <a:moveTo>
                      <a:pt x="0" y="65"/>
                    </a:moveTo>
                    <a:cubicBezTo>
                      <a:pt x="0" y="65"/>
                      <a:pt x="0" y="65"/>
                      <a:pt x="0" y="66"/>
                    </a:cubicBezTo>
                    <a:cubicBezTo>
                      <a:pt x="0" y="66"/>
                      <a:pt x="0" y="66"/>
                      <a:pt x="0" y="66"/>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9" y="19"/>
                    </a:moveTo>
                    <a:cubicBezTo>
                      <a:pt x="9" y="19"/>
                      <a:pt x="9" y="19"/>
                      <a:pt x="9" y="19"/>
                    </a:cubicBezTo>
                    <a:cubicBezTo>
                      <a:pt x="9" y="19"/>
                      <a:pt x="9" y="19"/>
                      <a:pt x="9" y="19"/>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11" y="0"/>
                    </a:moveTo>
                    <a:cubicBezTo>
                      <a:pt x="10" y="5"/>
                      <a:pt x="10" y="11"/>
                      <a:pt x="9" y="18"/>
                    </a:cubicBezTo>
                    <a:cubicBezTo>
                      <a:pt x="10" y="11"/>
                      <a:pt x="10" y="5"/>
                      <a:pt x="11" y="0"/>
                    </a:cubicBezTo>
                    <a:moveTo>
                      <a:pt x="11" y="0"/>
                    </a:moveTo>
                    <a:cubicBezTo>
                      <a:pt x="11" y="0"/>
                      <a:pt x="11" y="0"/>
                      <a:pt x="11" y="0"/>
                    </a:cubicBezTo>
                    <a:cubicBezTo>
                      <a:pt x="11" y="0"/>
                      <a:pt x="11" y="0"/>
                      <a:pt x="11" y="0"/>
                    </a:cubicBezTo>
                  </a:path>
                </a:pathLst>
              </a:custGeom>
              <a:solidFill>
                <a:srgbClr val="F197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solidFill>
                    <a:schemeClr val="bg1"/>
                  </a:solidFill>
                </a:endParaRPr>
              </a:p>
            </p:txBody>
          </p:sp>
          <p:sp>
            <p:nvSpPr>
              <p:cNvPr id="44" name="î$ḻïḑe">
                <a:extLst>
                  <a:ext uri="{FF2B5EF4-FFF2-40B4-BE49-F238E27FC236}">
                    <a16:creationId xmlns:a16="http://schemas.microsoft.com/office/drawing/2014/main" id="{D1F5950E-04CC-0787-10F1-BAC1EFEEDDF3}"/>
                  </a:ext>
                </a:extLst>
              </p:cNvPr>
              <p:cNvSpPr/>
              <p:nvPr/>
            </p:nvSpPr>
            <p:spPr bwMode="auto">
              <a:xfrm rot="607256">
                <a:off x="6780334" y="3614866"/>
                <a:ext cx="230267" cy="432340"/>
              </a:xfrm>
              <a:custGeom>
                <a:avLst/>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solidFill>
                    <a:schemeClr val="bg1"/>
                  </a:solidFill>
                </a:endParaRPr>
              </a:p>
            </p:txBody>
          </p:sp>
          <p:sp>
            <p:nvSpPr>
              <p:cNvPr id="45" name="îṥlíḋè">
                <a:extLst>
                  <a:ext uri="{FF2B5EF4-FFF2-40B4-BE49-F238E27FC236}">
                    <a16:creationId xmlns:a16="http://schemas.microsoft.com/office/drawing/2014/main" id="{F79930DA-BCA1-240A-D8B9-C61E88240926}"/>
                  </a:ext>
                </a:extLst>
              </p:cNvPr>
              <p:cNvSpPr/>
              <p:nvPr/>
            </p:nvSpPr>
            <p:spPr bwMode="auto">
              <a:xfrm rot="607256">
                <a:off x="6686563" y="4453763"/>
                <a:ext cx="1409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46" name="îśḻïḍe">
                <a:extLst>
                  <a:ext uri="{FF2B5EF4-FFF2-40B4-BE49-F238E27FC236}">
                    <a16:creationId xmlns:a16="http://schemas.microsoft.com/office/drawing/2014/main" id="{023BD85C-9768-927A-CC10-A0D2B9DBD7A6}"/>
                  </a:ext>
                </a:extLst>
              </p:cNvPr>
              <p:cNvSpPr/>
              <p:nvPr/>
            </p:nvSpPr>
            <p:spPr bwMode="auto">
              <a:xfrm rot="607256">
                <a:off x="6688942" y="4426904"/>
                <a:ext cx="79888" cy="32895"/>
              </a:xfrm>
              <a:custGeom>
                <a:avLst/>
                <a:gdLst>
                  <a:gd name="T0" fmla="*/ 7 w 7"/>
                  <a:gd name="T1" fmla="*/ 0 h 3"/>
                  <a:gd name="T2" fmla="*/ 0 w 7"/>
                  <a:gd name="T3" fmla="*/ 3 h 3"/>
                  <a:gd name="T4" fmla="*/ 0 w 7"/>
                  <a:gd name="T5" fmla="*/ 3 h 3"/>
                  <a:gd name="T6" fmla="*/ 1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47" name="íŝľíďé">
                <a:extLst>
                  <a:ext uri="{FF2B5EF4-FFF2-40B4-BE49-F238E27FC236}">
                    <a16:creationId xmlns:a16="http://schemas.microsoft.com/office/drawing/2014/main" id="{565CBA1A-1447-AC39-1E66-D249165D2761}"/>
                  </a:ext>
                </a:extLst>
              </p:cNvPr>
              <p:cNvSpPr/>
              <p:nvPr/>
            </p:nvSpPr>
            <p:spPr bwMode="auto">
              <a:xfrm rot="607256">
                <a:off x="6842361" y="4405271"/>
                <a:ext cx="14098" cy="9399"/>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48" name="iSlíḑe">
                <a:extLst>
                  <a:ext uri="{FF2B5EF4-FFF2-40B4-BE49-F238E27FC236}">
                    <a16:creationId xmlns:a16="http://schemas.microsoft.com/office/drawing/2014/main" id="{69870C51-D238-B144-E16C-7035F3C511A9}"/>
                  </a:ext>
                </a:extLst>
              </p:cNvPr>
              <p:cNvSpPr/>
              <p:nvPr/>
            </p:nvSpPr>
            <p:spPr bwMode="auto">
              <a:xfrm rot="607256">
                <a:off x="6832319" y="4412532"/>
                <a:ext cx="9399"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49" name="ïŝľiḓè">
                <a:extLst>
                  <a:ext uri="{FF2B5EF4-FFF2-40B4-BE49-F238E27FC236}">
                    <a16:creationId xmlns:a16="http://schemas.microsoft.com/office/drawing/2014/main" id="{DABF7DB9-95BE-C58D-A0BB-9D7108A9CCA1}"/>
                  </a:ext>
                </a:extLst>
              </p:cNvPr>
              <p:cNvSpPr/>
              <p:nvPr/>
            </p:nvSpPr>
            <p:spPr bwMode="auto">
              <a:xfrm rot="607256">
                <a:off x="6773550" y="4406496"/>
                <a:ext cx="56391" cy="32895"/>
              </a:xfrm>
              <a:custGeom>
                <a:avLst/>
                <a:gdLst>
                  <a:gd name="T0" fmla="*/ 5 w 5"/>
                  <a:gd name="T1" fmla="*/ 0 h 3"/>
                  <a:gd name="T2" fmla="*/ 0 w 5"/>
                  <a:gd name="T3" fmla="*/ 3 h 3"/>
                  <a:gd name="T4" fmla="*/ 5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50" name="íṥḻîḓe">
                <a:extLst>
                  <a:ext uri="{FF2B5EF4-FFF2-40B4-BE49-F238E27FC236}">
                    <a16:creationId xmlns:a16="http://schemas.microsoft.com/office/drawing/2014/main" id="{DDA58A03-D981-761C-411E-B9AE673C8686}"/>
                  </a:ext>
                </a:extLst>
              </p:cNvPr>
              <p:cNvSpPr/>
              <p:nvPr/>
            </p:nvSpPr>
            <p:spPr bwMode="auto">
              <a:xfrm rot="607256">
                <a:off x="8739700" y="201688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A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51" name="iṥļíḋe">
                <a:extLst>
                  <a:ext uri="{FF2B5EF4-FFF2-40B4-BE49-F238E27FC236}">
                    <a16:creationId xmlns:a16="http://schemas.microsoft.com/office/drawing/2014/main" id="{3E4896AA-F12B-FB73-D532-A1445CB06069}"/>
                  </a:ext>
                </a:extLst>
              </p:cNvPr>
              <p:cNvSpPr/>
              <p:nvPr/>
            </p:nvSpPr>
            <p:spPr bwMode="auto">
              <a:xfrm rot="607256">
                <a:off x="8211437" y="1970106"/>
                <a:ext cx="455836" cy="864677"/>
              </a:xfrm>
              <a:custGeom>
                <a:avLst/>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solidFill>
                    <a:schemeClr val="bg1"/>
                  </a:solidFill>
                </a:endParaRPr>
              </a:p>
            </p:txBody>
          </p:sp>
          <p:sp>
            <p:nvSpPr>
              <p:cNvPr id="52" name="îsḻîḋè">
                <a:extLst>
                  <a:ext uri="{FF2B5EF4-FFF2-40B4-BE49-F238E27FC236}">
                    <a16:creationId xmlns:a16="http://schemas.microsoft.com/office/drawing/2014/main" id="{531982DC-8397-876F-E70E-7F60C943DD48}"/>
                  </a:ext>
                </a:extLst>
              </p:cNvPr>
              <p:cNvSpPr/>
              <p:nvPr/>
            </p:nvSpPr>
            <p:spPr bwMode="auto">
              <a:xfrm rot="607256">
                <a:off x="8211437" y="1970106"/>
                <a:ext cx="455836" cy="864677"/>
              </a:xfrm>
              <a:custGeom>
                <a:avLst/>
                <a:gdLst>
                  <a:gd name="T0" fmla="*/ 41 w 41"/>
                  <a:gd name="T1" fmla="*/ 0 h 78"/>
                  <a:gd name="T2" fmla="*/ 41 w 41"/>
                  <a:gd name="T3" fmla="*/ 0 h 78"/>
                  <a:gd name="T4" fmla="*/ 41 w 41"/>
                  <a:gd name="T5" fmla="*/ 0 h 78"/>
                  <a:gd name="T6" fmla="*/ 0 w 41"/>
                  <a:gd name="T7" fmla="*/ 56 h 78"/>
                  <a:gd name="T8" fmla="*/ 30 w 41"/>
                  <a:gd name="T9" fmla="*/ 78 h 78"/>
                  <a:gd name="T10" fmla="*/ 30 w 41"/>
                  <a:gd name="T11" fmla="*/ 77 h 78"/>
                  <a:gd name="T12" fmla="*/ 30 w 41"/>
                  <a:gd name="T13" fmla="*/ 77 h 78"/>
                  <a:gd name="T14" fmla="*/ 30 w 41"/>
                  <a:gd name="T15" fmla="*/ 77 h 78"/>
                  <a:gd name="T16" fmla="*/ 30 w 41"/>
                  <a:gd name="T17" fmla="*/ 77 h 78"/>
                  <a:gd name="T18" fmla="*/ 30 w 41"/>
                  <a:gd name="T19" fmla="*/ 77 h 78"/>
                  <a:gd name="T20" fmla="*/ 39 w 41"/>
                  <a:gd name="T21" fmla="*/ 31 h 78"/>
                  <a:gd name="T22" fmla="*/ 39 w 41"/>
                  <a:gd name="T23" fmla="*/ 31 h 78"/>
                  <a:gd name="T24" fmla="*/ 39 w 41"/>
                  <a:gd name="T25" fmla="*/ 30 h 78"/>
                  <a:gd name="T26" fmla="*/ 39 w 41"/>
                  <a:gd name="T27" fmla="*/ 30 h 78"/>
                  <a:gd name="T28" fmla="*/ 39 w 41"/>
                  <a:gd name="T29" fmla="*/ 30 h 78"/>
                  <a:gd name="T30" fmla="*/ 39 w 41"/>
                  <a:gd name="T31" fmla="*/ 30 h 78"/>
                  <a:gd name="T32" fmla="*/ 39 w 41"/>
                  <a:gd name="T33" fmla="*/ 30 h 78"/>
                  <a:gd name="T34" fmla="*/ 39 w 41"/>
                  <a:gd name="T35" fmla="*/ 30 h 78"/>
                  <a:gd name="T36" fmla="*/ 39 w 41"/>
                  <a:gd name="T37" fmla="*/ 30 h 78"/>
                  <a:gd name="T38" fmla="*/ 41 w 41"/>
                  <a:gd name="T39" fmla="*/ 12 h 78"/>
                  <a:gd name="T40" fmla="*/ 41 w 41"/>
                  <a:gd name="T41" fmla="*/ 12 h 78"/>
                  <a:gd name="T42" fmla="*/ 41 w 41"/>
                  <a:gd name="T43" fmla="*/ 12 h 78"/>
                  <a:gd name="T44" fmla="*/ 41 w 41"/>
                  <a:gd name="T45" fmla="*/ 2 h 78"/>
                  <a:gd name="T46" fmla="*/ 41 w 41"/>
                  <a:gd name="T47" fmla="*/ 1 h 78"/>
                  <a:gd name="T48" fmla="*/ 41 w 41"/>
                  <a:gd name="T49" fmla="*/ 1 h 78"/>
                  <a:gd name="T50" fmla="*/ 41 w 41"/>
                  <a:gd name="T51" fmla="*/ 1 h 78"/>
                  <a:gd name="T52" fmla="*/ 41 w 41"/>
                  <a:gd name="T53" fmla="*/ 1 h 78"/>
                  <a:gd name="T54" fmla="*/ 41 w 41"/>
                  <a:gd name="T55" fmla="*/ 0 h 78"/>
                  <a:gd name="T56" fmla="*/ 41 w 41"/>
                  <a:gd name="T57" fmla="*/ 0 h 78"/>
                  <a:gd name="T58" fmla="*/ 41 w 41"/>
                  <a:gd name="T59" fmla="*/ 0 h 78"/>
                  <a:gd name="T60" fmla="*/ 41 w 41"/>
                  <a:gd name="T61" fmla="*/ 0 h 78"/>
                  <a:gd name="T62" fmla="*/ 41 w 41"/>
                  <a:gd name="T63" fmla="*/ 0 h 78"/>
                  <a:gd name="T64" fmla="*/ 41 w 41"/>
                  <a:gd name="T65" fmla="*/ 0 h 78"/>
                  <a:gd name="T66" fmla="*/ 41 w 41"/>
                  <a:gd name="T6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78">
                    <a:moveTo>
                      <a:pt x="41" y="0"/>
                    </a:moveTo>
                    <a:cubicBezTo>
                      <a:pt x="41" y="0"/>
                      <a:pt x="41" y="0"/>
                      <a:pt x="41" y="0"/>
                    </a:cubicBezTo>
                    <a:cubicBezTo>
                      <a:pt x="41" y="0"/>
                      <a:pt x="41" y="0"/>
                      <a:pt x="41" y="0"/>
                    </a:cubicBezTo>
                    <a:cubicBezTo>
                      <a:pt x="0" y="56"/>
                      <a:pt x="0" y="56"/>
                      <a:pt x="0" y="56"/>
                    </a:cubicBezTo>
                    <a:cubicBezTo>
                      <a:pt x="30" y="78"/>
                      <a:pt x="30" y="78"/>
                      <a:pt x="30" y="78"/>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5" y="59"/>
                      <a:pt x="37" y="43"/>
                      <a:pt x="39" y="31"/>
                    </a:cubicBezTo>
                    <a:cubicBezTo>
                      <a:pt x="39" y="31"/>
                      <a:pt x="39" y="31"/>
                      <a:pt x="39" y="31"/>
                    </a:cubicBezTo>
                    <a:cubicBezTo>
                      <a:pt x="39" y="31"/>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40" y="23"/>
                      <a:pt x="40" y="17"/>
                      <a:pt x="41" y="12"/>
                    </a:cubicBezTo>
                    <a:cubicBezTo>
                      <a:pt x="41" y="12"/>
                      <a:pt x="41" y="12"/>
                      <a:pt x="41" y="12"/>
                    </a:cubicBezTo>
                    <a:cubicBezTo>
                      <a:pt x="41" y="12"/>
                      <a:pt x="41" y="12"/>
                      <a:pt x="41" y="12"/>
                    </a:cubicBezTo>
                    <a:cubicBezTo>
                      <a:pt x="41" y="7"/>
                      <a:pt x="41" y="4"/>
                      <a:pt x="41" y="2"/>
                    </a:cubicBezTo>
                    <a:cubicBezTo>
                      <a:pt x="41" y="2"/>
                      <a:pt x="41" y="1"/>
                      <a:pt x="41" y="1"/>
                    </a:cubicBezTo>
                    <a:cubicBezTo>
                      <a:pt x="41" y="1"/>
                      <a:pt x="41" y="1"/>
                      <a:pt x="41" y="1"/>
                    </a:cubicBezTo>
                    <a:cubicBezTo>
                      <a:pt x="41" y="1"/>
                      <a:pt x="41" y="1"/>
                      <a:pt x="41" y="1"/>
                    </a:cubicBezTo>
                    <a:cubicBezTo>
                      <a:pt x="41" y="1"/>
                      <a:pt x="41" y="1"/>
                      <a:pt x="41" y="1"/>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path>
                </a:pathLst>
              </a:custGeom>
              <a:solidFill>
                <a:schemeClr val="tx1">
                  <a:lumMod val="50000"/>
                  <a:lumOff val="50000"/>
                </a:schemeClr>
              </a:solidFill>
              <a:ln>
                <a:noFill/>
              </a:ln>
            </p:spPr>
            <p:txBody>
              <a:bodyPr wrap="square" lIns="91440" tIns="45720" rIns="91440" bIns="45720" anchor="ctr">
                <a:normAutofit/>
              </a:bodyPr>
              <a:lstStyle/>
              <a:p>
                <a:pPr algn="ctr"/>
                <a:endParaRPr>
                  <a:solidFill>
                    <a:schemeClr val="bg1"/>
                  </a:solidFill>
                </a:endParaRPr>
              </a:p>
            </p:txBody>
          </p:sp>
          <p:sp>
            <p:nvSpPr>
              <p:cNvPr id="53" name="íSļïďê">
                <a:extLst>
                  <a:ext uri="{FF2B5EF4-FFF2-40B4-BE49-F238E27FC236}">
                    <a16:creationId xmlns:a16="http://schemas.microsoft.com/office/drawing/2014/main" id="{BA2534F9-DBD5-4359-591F-BAE71F650437}"/>
                  </a:ext>
                </a:extLst>
              </p:cNvPr>
              <p:cNvSpPr/>
              <p:nvPr/>
            </p:nvSpPr>
            <p:spPr bwMode="auto">
              <a:xfrm rot="607256">
                <a:off x="7520944" y="3158660"/>
                <a:ext cx="404142" cy="122183"/>
              </a:xfrm>
              <a:custGeom>
                <a:avLst/>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solidFill>
                    <a:schemeClr val="bg1"/>
                  </a:solidFill>
                </a:endParaRPr>
              </a:p>
            </p:txBody>
          </p:sp>
          <p:sp>
            <p:nvSpPr>
              <p:cNvPr id="54" name="îsľíďe">
                <a:extLst>
                  <a:ext uri="{FF2B5EF4-FFF2-40B4-BE49-F238E27FC236}">
                    <a16:creationId xmlns:a16="http://schemas.microsoft.com/office/drawing/2014/main" id="{03F12DDA-E95C-C3DE-315D-482AE90AE0CE}"/>
                  </a:ext>
                </a:extLst>
              </p:cNvPr>
              <p:cNvSpPr/>
              <p:nvPr/>
            </p:nvSpPr>
            <p:spPr bwMode="auto">
              <a:xfrm rot="607256">
                <a:off x="7556877" y="2752878"/>
                <a:ext cx="455836" cy="535724"/>
              </a:xfrm>
              <a:custGeom>
                <a:avLst/>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chemeClr val="bg1">
                  <a:lumMod val="75000"/>
                </a:schemeClr>
              </a:solidFill>
              <a:ln>
                <a:noFill/>
              </a:ln>
            </p:spPr>
            <p:txBody>
              <a:bodyPr wrap="square" lIns="91440" tIns="45720" rIns="91440" bIns="45720" anchor="ctr">
                <a:normAutofit/>
              </a:bodyPr>
              <a:lstStyle/>
              <a:p>
                <a:pPr algn="ctr"/>
                <a:endParaRPr>
                  <a:solidFill>
                    <a:schemeClr val="bg1"/>
                  </a:solidFill>
                </a:endParaRPr>
              </a:p>
            </p:txBody>
          </p:sp>
        </p:grpSp>
        <p:grpSp>
          <p:nvGrpSpPr>
            <p:cNvPr id="6" name="íS1íḑè">
              <a:extLst>
                <a:ext uri="{FF2B5EF4-FFF2-40B4-BE49-F238E27FC236}">
                  <a16:creationId xmlns:a16="http://schemas.microsoft.com/office/drawing/2014/main" id="{76C95793-661B-0207-5B0B-55F2BB493169}"/>
                </a:ext>
              </a:extLst>
            </p:cNvPr>
            <p:cNvGrpSpPr/>
            <p:nvPr/>
          </p:nvGrpSpPr>
          <p:grpSpPr>
            <a:xfrm>
              <a:off x="577675" y="2988308"/>
              <a:ext cx="3589385" cy="3021005"/>
              <a:chOff x="577675" y="2188801"/>
              <a:chExt cx="3589385" cy="3021005"/>
            </a:xfrm>
          </p:grpSpPr>
          <p:sp>
            <p:nvSpPr>
              <p:cNvPr id="11" name="îṣḷíḓê">
                <a:extLst>
                  <a:ext uri="{FF2B5EF4-FFF2-40B4-BE49-F238E27FC236}">
                    <a16:creationId xmlns:a16="http://schemas.microsoft.com/office/drawing/2014/main" id="{7D46B0B5-C193-CFDB-CA7A-98C829FFF2E8}"/>
                  </a:ext>
                </a:extLst>
              </p:cNvPr>
              <p:cNvSpPr txBox="1"/>
              <p:nvPr/>
            </p:nvSpPr>
            <p:spPr>
              <a:xfrm>
                <a:off x="580427" y="3633226"/>
                <a:ext cx="3493961" cy="1576580"/>
              </a:xfrm>
              <a:prstGeom prst="rect">
                <a:avLst/>
              </a:prstGeom>
              <a:noFill/>
            </p:spPr>
            <p:txBody>
              <a:bodyPr wrap="square" lIns="91440" tIns="45720" rIns="91440" bIns="45720">
                <a:normAutofit lnSpcReduction="10000"/>
              </a:bodyPr>
              <a:lstStyle/>
              <a:p>
                <a:pPr marL="285750" indent="-285750">
                  <a:lnSpc>
                    <a:spcPct val="120000"/>
                  </a:lnSpc>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Dependence</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of</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the</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real-world market, business and financial systems</a:t>
                </a:r>
              </a:p>
              <a:p>
                <a:pPr marL="285750" indent="-285750">
                  <a:lnSpc>
                    <a:spcPct val="120000"/>
                  </a:lnSpc>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Simple</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Transformations of traditional economies with digital technologies</a:t>
                </a:r>
              </a:p>
            </p:txBody>
          </p:sp>
          <p:sp>
            <p:nvSpPr>
              <p:cNvPr id="12" name="íŝ1iďé">
                <a:extLst>
                  <a:ext uri="{FF2B5EF4-FFF2-40B4-BE49-F238E27FC236}">
                    <a16:creationId xmlns:a16="http://schemas.microsoft.com/office/drawing/2014/main" id="{8E276553-8E2E-1D01-F6DD-3F70CED820BA}"/>
                  </a:ext>
                </a:extLst>
              </p:cNvPr>
              <p:cNvSpPr/>
              <p:nvPr/>
            </p:nvSpPr>
            <p:spPr>
              <a:xfrm>
                <a:off x="577675" y="2188801"/>
                <a:ext cx="3589385" cy="1240199"/>
              </a:xfrm>
              <a:prstGeom prst="rect">
                <a:avLst/>
              </a:prstGeom>
              <a:solidFill>
                <a:schemeClr val="bg1">
                  <a:lumMod val="50000"/>
                </a:schemeClr>
              </a:solidFill>
            </p:spPr>
            <p:txBody>
              <a:bodyPr wrap="square" lIns="91440" tIns="45720" rIns="91440" bIns="45720" anchor="ctr">
                <a:noAutofit/>
              </a:bodyPr>
              <a:lstStyle/>
              <a:p>
                <a:pPr>
                  <a:spcBef>
                    <a:spcPct val="0"/>
                  </a:spcBef>
                </a:pPr>
                <a:r>
                  <a:rPr lang="en-US" altLang="zh-CN" sz="2400" b="1" dirty="0">
                    <a:solidFill>
                      <a:schemeClr val="bg1"/>
                    </a:solidFill>
                    <a:latin typeface="微软雅黑" panose="020B0503020204020204" pitchFamily="34" charset="-122"/>
                    <a:ea typeface="微软雅黑" panose="020B0503020204020204" pitchFamily="34" charset="-122"/>
                  </a:rPr>
                  <a:t>Digital transformation of the traditional world</a:t>
                </a:r>
              </a:p>
            </p:txBody>
          </p:sp>
          <p:sp>
            <p:nvSpPr>
              <p:cNvPr id="13" name="iṡ1iḑe">
                <a:extLst>
                  <a:ext uri="{FF2B5EF4-FFF2-40B4-BE49-F238E27FC236}">
                    <a16:creationId xmlns:a16="http://schemas.microsoft.com/office/drawing/2014/main" id="{0BE50EED-5E30-2048-EEC2-63605E7D2EC3}"/>
                  </a:ext>
                </a:extLst>
              </p:cNvPr>
              <p:cNvSpPr/>
              <p:nvPr/>
            </p:nvSpPr>
            <p:spPr bwMode="auto">
              <a:xfrm>
                <a:off x="3776933" y="3091027"/>
                <a:ext cx="280735" cy="255914"/>
              </a:xfrm>
              <a:custGeom>
                <a:avLst/>
                <a:gdLst>
                  <a:gd name="T0" fmla="*/ 3495 w 7671"/>
                  <a:gd name="T1" fmla="*/ 13 h 7004"/>
                  <a:gd name="T2" fmla="*/ 1231 w 7671"/>
                  <a:gd name="T3" fmla="*/ 2655 h 7004"/>
                  <a:gd name="T4" fmla="*/ 72 w 7671"/>
                  <a:gd name="T5" fmla="*/ 2932 h 7004"/>
                  <a:gd name="T6" fmla="*/ 847 w 7671"/>
                  <a:gd name="T7" fmla="*/ 5568 h 7004"/>
                  <a:gd name="T8" fmla="*/ 3486 w 7671"/>
                  <a:gd name="T9" fmla="*/ 6995 h 7004"/>
                  <a:gd name="T10" fmla="*/ 7670 w 7671"/>
                  <a:gd name="T11" fmla="*/ 2832 h 7004"/>
                  <a:gd name="T12" fmla="*/ 151 w 7671"/>
                  <a:gd name="T13" fmla="*/ 4560 h 7004"/>
                  <a:gd name="T14" fmla="*/ 336 w 7671"/>
                  <a:gd name="T15" fmla="*/ 4160 h 7004"/>
                  <a:gd name="T16" fmla="*/ 162 w 7671"/>
                  <a:gd name="T17" fmla="*/ 3813 h 7004"/>
                  <a:gd name="T18" fmla="*/ 321 w 7671"/>
                  <a:gd name="T19" fmla="*/ 3331 h 7004"/>
                  <a:gd name="T20" fmla="*/ 689 w 7671"/>
                  <a:gd name="T21" fmla="*/ 4708 h 7004"/>
                  <a:gd name="T22" fmla="*/ 509 w 7671"/>
                  <a:gd name="T23" fmla="*/ 4140 h 7004"/>
                  <a:gd name="T24" fmla="*/ 692 w 7671"/>
                  <a:gd name="T25" fmla="*/ 3769 h 7004"/>
                  <a:gd name="T26" fmla="*/ 495 w 7671"/>
                  <a:gd name="T27" fmla="*/ 3269 h 7004"/>
                  <a:gd name="T28" fmla="*/ 1721 w 7671"/>
                  <a:gd name="T29" fmla="*/ 4980 h 7004"/>
                  <a:gd name="T30" fmla="*/ 1432 w 7671"/>
                  <a:gd name="T31" fmla="*/ 4244 h 7004"/>
                  <a:gd name="T32" fmla="*/ 1700 w 7671"/>
                  <a:gd name="T33" fmla="*/ 3686 h 7004"/>
                  <a:gd name="T34" fmla="*/ 1449 w 7671"/>
                  <a:gd name="T35" fmla="*/ 3018 h 7004"/>
                  <a:gd name="T36" fmla="*/ 1713 w 7671"/>
                  <a:gd name="T37" fmla="*/ 2381 h 7004"/>
                  <a:gd name="T38" fmla="*/ 1438 w 7671"/>
                  <a:gd name="T39" fmla="*/ 1807 h 7004"/>
                  <a:gd name="T40" fmla="*/ 2329 w 7671"/>
                  <a:gd name="T41" fmla="*/ 5112 h 7004"/>
                  <a:gd name="T42" fmla="*/ 1930 w 7671"/>
                  <a:gd name="T43" fmla="*/ 4323 h 7004"/>
                  <a:gd name="T44" fmla="*/ 2329 w 7671"/>
                  <a:gd name="T45" fmla="*/ 3597 h 7004"/>
                  <a:gd name="T46" fmla="*/ 1930 w 7671"/>
                  <a:gd name="T47" fmla="*/ 2923 h 7004"/>
                  <a:gd name="T48" fmla="*/ 2329 w 7671"/>
                  <a:gd name="T49" fmla="*/ 3597 h 7004"/>
                  <a:gd name="T50" fmla="*/ 1930 w 7671"/>
                  <a:gd name="T51" fmla="*/ 2223 h 7004"/>
                  <a:gd name="T52" fmla="*/ 2329 w 7671"/>
                  <a:gd name="T53" fmla="*/ 2082 h 7004"/>
                  <a:gd name="T54" fmla="*/ 2650 w 7671"/>
                  <a:gd name="T55" fmla="*/ 5254 h 7004"/>
                  <a:gd name="T56" fmla="*/ 3152 w 7671"/>
                  <a:gd name="T57" fmla="*/ 4435 h 7004"/>
                  <a:gd name="T58" fmla="*/ 2636 w 7671"/>
                  <a:gd name="T59" fmla="*/ 3595 h 7004"/>
                  <a:gd name="T60" fmla="*/ 3152 w 7671"/>
                  <a:gd name="T61" fmla="*/ 2623 h 7004"/>
                  <a:gd name="T62" fmla="*/ 2663 w 7671"/>
                  <a:gd name="T63" fmla="*/ 1956 h 7004"/>
                  <a:gd name="T64" fmla="*/ 3131 w 7671"/>
                  <a:gd name="T65" fmla="*/ 776 h 7004"/>
                  <a:gd name="T66" fmla="*/ 4990 w 7671"/>
                  <a:gd name="T67" fmla="*/ 1229 h 7004"/>
                  <a:gd name="T68" fmla="*/ 5441 w 7671"/>
                  <a:gd name="T69" fmla="*/ 2226 h 7004"/>
                  <a:gd name="T70" fmla="*/ 4948 w 7671"/>
                  <a:gd name="T71" fmla="*/ 2784 h 7004"/>
                  <a:gd name="T72" fmla="*/ 5453 w 7671"/>
                  <a:gd name="T73" fmla="*/ 3664 h 7004"/>
                  <a:gd name="T74" fmla="*/ 3706 w 7671"/>
                  <a:gd name="T75" fmla="*/ 694 h 7004"/>
                  <a:gd name="T76" fmla="*/ 4408 w 7671"/>
                  <a:gd name="T77" fmla="*/ 1907 h 7004"/>
                  <a:gd name="T78" fmla="*/ 3688 w 7671"/>
                  <a:gd name="T79" fmla="*/ 3518 h 7004"/>
                  <a:gd name="T80" fmla="*/ 4448 w 7671"/>
                  <a:gd name="T81" fmla="*/ 3557 h 7004"/>
                  <a:gd name="T82" fmla="*/ 5014 w 7671"/>
                  <a:gd name="T83" fmla="*/ 6300 h 7004"/>
                  <a:gd name="T84" fmla="*/ 4045 w 7671"/>
                  <a:gd name="T85" fmla="*/ 4424 h 7004"/>
                  <a:gd name="T86" fmla="*/ 5014 w 7671"/>
                  <a:gd name="T87" fmla="*/ 6300 h 7004"/>
                  <a:gd name="T88" fmla="*/ 5413 w 7671"/>
                  <a:gd name="T89" fmla="*/ 6118 h 7004"/>
                  <a:gd name="T90" fmla="*/ 6087 w 7671"/>
                  <a:gd name="T91" fmla="*/ 5892 h 7004"/>
                  <a:gd name="T92" fmla="*/ 5822 w 7671"/>
                  <a:gd name="T93" fmla="*/ 3640 h 7004"/>
                  <a:gd name="T94" fmla="*/ 6258 w 7671"/>
                  <a:gd name="T95" fmla="*/ 3660 h 7004"/>
                  <a:gd name="T96" fmla="*/ 5851 w 7671"/>
                  <a:gd name="T97" fmla="*/ 2352 h 7004"/>
                  <a:gd name="T98" fmla="*/ 6258 w 7671"/>
                  <a:gd name="T99" fmla="*/ 1803 h 7004"/>
                  <a:gd name="T100" fmla="*/ 6669 w 7671"/>
                  <a:gd name="T101" fmla="*/ 4852 h 7004"/>
                  <a:gd name="T102" fmla="*/ 6955 w 7671"/>
                  <a:gd name="T103" fmla="*/ 4202 h 7004"/>
                  <a:gd name="T104" fmla="*/ 6927 w 7671"/>
                  <a:gd name="T105" fmla="*/ 3741 h 7004"/>
                  <a:gd name="T106" fmla="*/ 6677 w 7671"/>
                  <a:gd name="T107" fmla="*/ 3084 h 7004"/>
                  <a:gd name="T108" fmla="*/ 7371 w 7671"/>
                  <a:gd name="T109" fmla="*/ 4717 h 7004"/>
                  <a:gd name="T110" fmla="*/ 7155 w 7671"/>
                  <a:gd name="T111" fmla="*/ 4176 h 7004"/>
                  <a:gd name="T112" fmla="*/ 7404 w 7671"/>
                  <a:gd name="T113" fmla="*/ 3726 h 7004"/>
                  <a:gd name="T114" fmla="*/ 7117 w 7671"/>
                  <a:gd name="T115" fmla="*/ 3219 h 7004"/>
                  <a:gd name="T116" fmla="*/ 7404 w 7671"/>
                  <a:gd name="T117" fmla="*/ 3726 h 7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71" h="7004">
                    <a:moveTo>
                      <a:pt x="7585" y="2716"/>
                    </a:moveTo>
                    <a:lnTo>
                      <a:pt x="6499" y="2383"/>
                    </a:lnTo>
                    <a:lnTo>
                      <a:pt x="6499" y="1573"/>
                    </a:lnTo>
                    <a:cubicBezTo>
                      <a:pt x="6499" y="1527"/>
                      <a:pt x="6473" y="1485"/>
                      <a:pt x="6432" y="1465"/>
                    </a:cubicBezTo>
                    <a:lnTo>
                      <a:pt x="3498" y="13"/>
                    </a:lnTo>
                    <a:cubicBezTo>
                      <a:pt x="3497" y="13"/>
                      <a:pt x="3497" y="13"/>
                      <a:pt x="3495" y="13"/>
                    </a:cubicBezTo>
                    <a:cubicBezTo>
                      <a:pt x="3490" y="10"/>
                      <a:pt x="3468" y="0"/>
                      <a:pt x="3436" y="2"/>
                    </a:cubicBezTo>
                    <a:cubicBezTo>
                      <a:pt x="3403" y="4"/>
                      <a:pt x="3379" y="20"/>
                      <a:pt x="3374" y="23"/>
                    </a:cubicBezTo>
                    <a:lnTo>
                      <a:pt x="3374" y="23"/>
                    </a:lnTo>
                    <a:lnTo>
                      <a:pt x="1282" y="1515"/>
                    </a:lnTo>
                    <a:cubicBezTo>
                      <a:pt x="1250" y="1538"/>
                      <a:pt x="1231" y="1574"/>
                      <a:pt x="1231" y="1613"/>
                    </a:cubicBezTo>
                    <a:lnTo>
                      <a:pt x="1231" y="2655"/>
                    </a:lnTo>
                    <a:lnTo>
                      <a:pt x="842" y="2609"/>
                    </a:lnTo>
                    <a:cubicBezTo>
                      <a:pt x="842" y="2609"/>
                      <a:pt x="841" y="2609"/>
                      <a:pt x="839" y="2609"/>
                    </a:cubicBezTo>
                    <a:cubicBezTo>
                      <a:pt x="834" y="2609"/>
                      <a:pt x="822" y="2608"/>
                      <a:pt x="811" y="2610"/>
                    </a:cubicBezTo>
                    <a:cubicBezTo>
                      <a:pt x="797" y="2612"/>
                      <a:pt x="785" y="2616"/>
                      <a:pt x="780" y="2618"/>
                    </a:cubicBezTo>
                    <a:cubicBezTo>
                      <a:pt x="780" y="2618"/>
                      <a:pt x="779" y="2618"/>
                      <a:pt x="779" y="2618"/>
                    </a:cubicBezTo>
                    <a:lnTo>
                      <a:pt x="72" y="2932"/>
                    </a:lnTo>
                    <a:cubicBezTo>
                      <a:pt x="28" y="2951"/>
                      <a:pt x="0" y="2994"/>
                      <a:pt x="0" y="3042"/>
                    </a:cubicBezTo>
                    <a:lnTo>
                      <a:pt x="0" y="5060"/>
                    </a:lnTo>
                    <a:cubicBezTo>
                      <a:pt x="0" y="5105"/>
                      <a:pt x="24" y="5145"/>
                      <a:pt x="63" y="5166"/>
                    </a:cubicBezTo>
                    <a:lnTo>
                      <a:pt x="772" y="5555"/>
                    </a:lnTo>
                    <a:cubicBezTo>
                      <a:pt x="772" y="5555"/>
                      <a:pt x="790" y="5566"/>
                      <a:pt x="813" y="5568"/>
                    </a:cubicBezTo>
                    <a:cubicBezTo>
                      <a:pt x="833" y="5571"/>
                      <a:pt x="847" y="5568"/>
                      <a:pt x="847" y="5568"/>
                    </a:cubicBezTo>
                    <a:lnTo>
                      <a:pt x="1231" y="5513"/>
                    </a:lnTo>
                    <a:lnTo>
                      <a:pt x="1231" y="5735"/>
                    </a:lnTo>
                    <a:cubicBezTo>
                      <a:pt x="1231" y="5779"/>
                      <a:pt x="1255" y="5820"/>
                      <a:pt x="1294" y="5841"/>
                    </a:cubicBezTo>
                    <a:lnTo>
                      <a:pt x="3386" y="6987"/>
                    </a:lnTo>
                    <a:cubicBezTo>
                      <a:pt x="3386" y="6987"/>
                      <a:pt x="3409" y="7001"/>
                      <a:pt x="3440" y="7002"/>
                    </a:cubicBezTo>
                    <a:cubicBezTo>
                      <a:pt x="3463" y="7004"/>
                      <a:pt x="3486" y="6995"/>
                      <a:pt x="3486" y="6995"/>
                    </a:cubicBezTo>
                    <a:lnTo>
                      <a:pt x="3486" y="6994"/>
                    </a:lnTo>
                    <a:lnTo>
                      <a:pt x="3486" y="6994"/>
                    </a:lnTo>
                    <a:lnTo>
                      <a:pt x="6420" y="5879"/>
                    </a:lnTo>
                    <a:lnTo>
                      <a:pt x="7592" y="5433"/>
                    </a:lnTo>
                    <a:cubicBezTo>
                      <a:pt x="7639" y="5416"/>
                      <a:pt x="7670" y="5371"/>
                      <a:pt x="7670" y="5321"/>
                    </a:cubicBezTo>
                    <a:lnTo>
                      <a:pt x="7670" y="2832"/>
                    </a:lnTo>
                    <a:cubicBezTo>
                      <a:pt x="7671" y="2779"/>
                      <a:pt x="7636" y="2732"/>
                      <a:pt x="7585" y="2716"/>
                    </a:cubicBezTo>
                    <a:close/>
                    <a:moveTo>
                      <a:pt x="337" y="4559"/>
                    </a:moveTo>
                    <a:cubicBezTo>
                      <a:pt x="337" y="4571"/>
                      <a:pt x="331" y="4583"/>
                      <a:pt x="321" y="4591"/>
                    </a:cubicBezTo>
                    <a:cubicBezTo>
                      <a:pt x="313" y="4596"/>
                      <a:pt x="305" y="4599"/>
                      <a:pt x="296" y="4599"/>
                    </a:cubicBezTo>
                    <a:cubicBezTo>
                      <a:pt x="293" y="4599"/>
                      <a:pt x="289" y="4598"/>
                      <a:pt x="286" y="4597"/>
                    </a:cubicBezTo>
                    <a:lnTo>
                      <a:pt x="151" y="4560"/>
                    </a:lnTo>
                    <a:cubicBezTo>
                      <a:pt x="134" y="4555"/>
                      <a:pt x="122" y="4539"/>
                      <a:pt x="122" y="4521"/>
                    </a:cubicBezTo>
                    <a:lnTo>
                      <a:pt x="122" y="4147"/>
                    </a:lnTo>
                    <a:cubicBezTo>
                      <a:pt x="122" y="4136"/>
                      <a:pt x="126" y="4125"/>
                      <a:pt x="135" y="4117"/>
                    </a:cubicBezTo>
                    <a:cubicBezTo>
                      <a:pt x="143" y="4109"/>
                      <a:pt x="155" y="4106"/>
                      <a:pt x="166" y="4107"/>
                    </a:cubicBezTo>
                    <a:lnTo>
                      <a:pt x="300" y="4120"/>
                    </a:lnTo>
                    <a:cubicBezTo>
                      <a:pt x="321" y="4122"/>
                      <a:pt x="336" y="4139"/>
                      <a:pt x="336" y="4160"/>
                    </a:cubicBezTo>
                    <a:lnTo>
                      <a:pt x="336" y="4559"/>
                    </a:lnTo>
                    <a:lnTo>
                      <a:pt x="337" y="4559"/>
                    </a:lnTo>
                    <a:close/>
                    <a:moveTo>
                      <a:pt x="337" y="3761"/>
                    </a:moveTo>
                    <a:cubicBezTo>
                      <a:pt x="337" y="3782"/>
                      <a:pt x="321" y="3800"/>
                      <a:pt x="300" y="3802"/>
                    </a:cubicBezTo>
                    <a:lnTo>
                      <a:pt x="165" y="3813"/>
                    </a:lnTo>
                    <a:lnTo>
                      <a:pt x="162" y="3813"/>
                    </a:lnTo>
                    <a:cubicBezTo>
                      <a:pt x="152" y="3813"/>
                      <a:pt x="142" y="3809"/>
                      <a:pt x="135" y="3802"/>
                    </a:cubicBezTo>
                    <a:cubicBezTo>
                      <a:pt x="126" y="3795"/>
                      <a:pt x="122" y="3784"/>
                      <a:pt x="122" y="3773"/>
                    </a:cubicBezTo>
                    <a:lnTo>
                      <a:pt x="122" y="3398"/>
                    </a:lnTo>
                    <a:cubicBezTo>
                      <a:pt x="122" y="3380"/>
                      <a:pt x="134" y="3364"/>
                      <a:pt x="152" y="3359"/>
                    </a:cubicBezTo>
                    <a:lnTo>
                      <a:pt x="286" y="3324"/>
                    </a:lnTo>
                    <a:cubicBezTo>
                      <a:pt x="298" y="3321"/>
                      <a:pt x="311" y="3323"/>
                      <a:pt x="321" y="3331"/>
                    </a:cubicBezTo>
                    <a:cubicBezTo>
                      <a:pt x="331" y="3339"/>
                      <a:pt x="337" y="3350"/>
                      <a:pt x="337" y="3363"/>
                    </a:cubicBezTo>
                    <a:lnTo>
                      <a:pt x="337" y="3761"/>
                    </a:lnTo>
                    <a:lnTo>
                      <a:pt x="337" y="3761"/>
                    </a:lnTo>
                    <a:close/>
                    <a:moveTo>
                      <a:pt x="729" y="4668"/>
                    </a:moveTo>
                    <a:cubicBezTo>
                      <a:pt x="729" y="4680"/>
                      <a:pt x="723" y="4692"/>
                      <a:pt x="714" y="4700"/>
                    </a:cubicBezTo>
                    <a:cubicBezTo>
                      <a:pt x="706" y="4705"/>
                      <a:pt x="698" y="4708"/>
                      <a:pt x="689" y="4708"/>
                    </a:cubicBezTo>
                    <a:cubicBezTo>
                      <a:pt x="686" y="4708"/>
                      <a:pt x="682" y="4707"/>
                      <a:pt x="678" y="4706"/>
                    </a:cubicBezTo>
                    <a:lnTo>
                      <a:pt x="494" y="4655"/>
                    </a:lnTo>
                    <a:cubicBezTo>
                      <a:pt x="477" y="4651"/>
                      <a:pt x="465" y="4635"/>
                      <a:pt x="465" y="4617"/>
                    </a:cubicBezTo>
                    <a:lnTo>
                      <a:pt x="465" y="4180"/>
                    </a:lnTo>
                    <a:cubicBezTo>
                      <a:pt x="465" y="4169"/>
                      <a:pt x="470" y="4158"/>
                      <a:pt x="478" y="4150"/>
                    </a:cubicBezTo>
                    <a:cubicBezTo>
                      <a:pt x="486" y="4143"/>
                      <a:pt x="498" y="4139"/>
                      <a:pt x="509" y="4140"/>
                    </a:cubicBezTo>
                    <a:lnTo>
                      <a:pt x="693" y="4158"/>
                    </a:lnTo>
                    <a:cubicBezTo>
                      <a:pt x="714" y="4160"/>
                      <a:pt x="729" y="4178"/>
                      <a:pt x="729" y="4198"/>
                    </a:cubicBezTo>
                    <a:lnTo>
                      <a:pt x="729" y="4668"/>
                    </a:lnTo>
                    <a:lnTo>
                      <a:pt x="729" y="4668"/>
                    </a:lnTo>
                    <a:close/>
                    <a:moveTo>
                      <a:pt x="729" y="3729"/>
                    </a:moveTo>
                    <a:cubicBezTo>
                      <a:pt x="729" y="3750"/>
                      <a:pt x="713" y="3767"/>
                      <a:pt x="692" y="3769"/>
                    </a:cubicBezTo>
                    <a:lnTo>
                      <a:pt x="508" y="3784"/>
                    </a:lnTo>
                    <a:lnTo>
                      <a:pt x="505" y="3784"/>
                    </a:lnTo>
                    <a:cubicBezTo>
                      <a:pt x="495" y="3784"/>
                      <a:pt x="485" y="3781"/>
                      <a:pt x="478" y="3774"/>
                    </a:cubicBezTo>
                    <a:cubicBezTo>
                      <a:pt x="469" y="3766"/>
                      <a:pt x="465" y="3756"/>
                      <a:pt x="465" y="3744"/>
                    </a:cubicBezTo>
                    <a:lnTo>
                      <a:pt x="465" y="3308"/>
                    </a:lnTo>
                    <a:cubicBezTo>
                      <a:pt x="465" y="3290"/>
                      <a:pt x="477" y="3274"/>
                      <a:pt x="495" y="3269"/>
                    </a:cubicBezTo>
                    <a:lnTo>
                      <a:pt x="679" y="3221"/>
                    </a:lnTo>
                    <a:cubicBezTo>
                      <a:pt x="691" y="3217"/>
                      <a:pt x="704" y="3220"/>
                      <a:pt x="714" y="3228"/>
                    </a:cubicBezTo>
                    <a:cubicBezTo>
                      <a:pt x="723" y="3235"/>
                      <a:pt x="729" y="3247"/>
                      <a:pt x="729" y="3260"/>
                    </a:cubicBezTo>
                    <a:lnTo>
                      <a:pt x="729" y="3729"/>
                    </a:lnTo>
                    <a:close/>
                    <a:moveTo>
                      <a:pt x="1737" y="4948"/>
                    </a:moveTo>
                    <a:cubicBezTo>
                      <a:pt x="1737" y="4960"/>
                      <a:pt x="1731" y="4972"/>
                      <a:pt x="1721" y="4980"/>
                    </a:cubicBezTo>
                    <a:cubicBezTo>
                      <a:pt x="1714" y="4985"/>
                      <a:pt x="1706" y="4988"/>
                      <a:pt x="1697" y="4988"/>
                    </a:cubicBezTo>
                    <a:cubicBezTo>
                      <a:pt x="1693" y="4988"/>
                      <a:pt x="1690" y="4987"/>
                      <a:pt x="1686" y="4986"/>
                    </a:cubicBezTo>
                    <a:lnTo>
                      <a:pt x="1449" y="4920"/>
                    </a:lnTo>
                    <a:cubicBezTo>
                      <a:pt x="1431" y="4916"/>
                      <a:pt x="1419" y="4900"/>
                      <a:pt x="1419" y="4882"/>
                    </a:cubicBezTo>
                    <a:lnTo>
                      <a:pt x="1419" y="4274"/>
                    </a:lnTo>
                    <a:cubicBezTo>
                      <a:pt x="1419" y="4262"/>
                      <a:pt x="1424" y="4251"/>
                      <a:pt x="1432" y="4244"/>
                    </a:cubicBezTo>
                    <a:cubicBezTo>
                      <a:pt x="1441" y="4236"/>
                      <a:pt x="1452" y="4232"/>
                      <a:pt x="1463" y="4233"/>
                    </a:cubicBezTo>
                    <a:lnTo>
                      <a:pt x="1701" y="4257"/>
                    </a:lnTo>
                    <a:cubicBezTo>
                      <a:pt x="1721" y="4259"/>
                      <a:pt x="1737" y="4276"/>
                      <a:pt x="1737" y="4297"/>
                    </a:cubicBezTo>
                    <a:lnTo>
                      <a:pt x="1737" y="4948"/>
                    </a:lnTo>
                    <a:close/>
                    <a:moveTo>
                      <a:pt x="1737" y="3646"/>
                    </a:moveTo>
                    <a:cubicBezTo>
                      <a:pt x="1737" y="3667"/>
                      <a:pt x="1721" y="3684"/>
                      <a:pt x="1700" y="3686"/>
                    </a:cubicBezTo>
                    <a:lnTo>
                      <a:pt x="1463" y="3705"/>
                    </a:lnTo>
                    <a:cubicBezTo>
                      <a:pt x="1462" y="3706"/>
                      <a:pt x="1461" y="3706"/>
                      <a:pt x="1459" y="3706"/>
                    </a:cubicBezTo>
                    <a:cubicBezTo>
                      <a:pt x="1449" y="3706"/>
                      <a:pt x="1440" y="3702"/>
                      <a:pt x="1432" y="3695"/>
                    </a:cubicBezTo>
                    <a:cubicBezTo>
                      <a:pt x="1424" y="3687"/>
                      <a:pt x="1419" y="3677"/>
                      <a:pt x="1419" y="3665"/>
                    </a:cubicBezTo>
                    <a:lnTo>
                      <a:pt x="1419" y="3057"/>
                    </a:lnTo>
                    <a:cubicBezTo>
                      <a:pt x="1419" y="3039"/>
                      <a:pt x="1432" y="3023"/>
                      <a:pt x="1449" y="3018"/>
                    </a:cubicBezTo>
                    <a:lnTo>
                      <a:pt x="1687" y="2956"/>
                    </a:lnTo>
                    <a:cubicBezTo>
                      <a:pt x="1699" y="2953"/>
                      <a:pt x="1712" y="2955"/>
                      <a:pt x="1721" y="2963"/>
                    </a:cubicBezTo>
                    <a:cubicBezTo>
                      <a:pt x="1731" y="2970"/>
                      <a:pt x="1737" y="2982"/>
                      <a:pt x="1737" y="2995"/>
                    </a:cubicBezTo>
                    <a:lnTo>
                      <a:pt x="1737" y="3646"/>
                    </a:lnTo>
                    <a:close/>
                    <a:moveTo>
                      <a:pt x="1737" y="2344"/>
                    </a:moveTo>
                    <a:cubicBezTo>
                      <a:pt x="1737" y="2360"/>
                      <a:pt x="1728" y="2374"/>
                      <a:pt x="1713" y="2381"/>
                    </a:cubicBezTo>
                    <a:lnTo>
                      <a:pt x="1476" y="2486"/>
                    </a:lnTo>
                    <a:cubicBezTo>
                      <a:pt x="1471" y="2488"/>
                      <a:pt x="1465" y="2489"/>
                      <a:pt x="1460" y="2489"/>
                    </a:cubicBezTo>
                    <a:cubicBezTo>
                      <a:pt x="1452" y="2489"/>
                      <a:pt x="1444" y="2487"/>
                      <a:pt x="1437" y="2483"/>
                    </a:cubicBezTo>
                    <a:cubicBezTo>
                      <a:pt x="1426" y="2475"/>
                      <a:pt x="1419" y="2463"/>
                      <a:pt x="1419" y="2449"/>
                    </a:cubicBezTo>
                    <a:lnTo>
                      <a:pt x="1419" y="1841"/>
                    </a:lnTo>
                    <a:cubicBezTo>
                      <a:pt x="1419" y="1827"/>
                      <a:pt x="1426" y="1814"/>
                      <a:pt x="1438" y="1807"/>
                    </a:cubicBezTo>
                    <a:lnTo>
                      <a:pt x="1676" y="1659"/>
                    </a:lnTo>
                    <a:cubicBezTo>
                      <a:pt x="1688" y="1651"/>
                      <a:pt x="1704" y="1651"/>
                      <a:pt x="1716" y="1658"/>
                    </a:cubicBezTo>
                    <a:cubicBezTo>
                      <a:pt x="1729" y="1665"/>
                      <a:pt x="1737" y="1678"/>
                      <a:pt x="1737" y="1693"/>
                    </a:cubicBezTo>
                    <a:lnTo>
                      <a:pt x="1737" y="2344"/>
                    </a:lnTo>
                    <a:lnTo>
                      <a:pt x="1737" y="2344"/>
                    </a:lnTo>
                    <a:close/>
                    <a:moveTo>
                      <a:pt x="2329" y="5112"/>
                    </a:moveTo>
                    <a:cubicBezTo>
                      <a:pt x="2329" y="5124"/>
                      <a:pt x="2323" y="5136"/>
                      <a:pt x="2313" y="5144"/>
                    </a:cubicBezTo>
                    <a:cubicBezTo>
                      <a:pt x="2306" y="5149"/>
                      <a:pt x="2297" y="5152"/>
                      <a:pt x="2289" y="5152"/>
                    </a:cubicBezTo>
                    <a:cubicBezTo>
                      <a:pt x="2285" y="5152"/>
                      <a:pt x="2281" y="5152"/>
                      <a:pt x="2278" y="5151"/>
                    </a:cubicBezTo>
                    <a:lnTo>
                      <a:pt x="1960" y="5062"/>
                    </a:lnTo>
                    <a:cubicBezTo>
                      <a:pt x="1942" y="5058"/>
                      <a:pt x="1930" y="5042"/>
                      <a:pt x="1930" y="5024"/>
                    </a:cubicBezTo>
                    <a:lnTo>
                      <a:pt x="1930" y="4323"/>
                    </a:lnTo>
                    <a:cubicBezTo>
                      <a:pt x="1930" y="4312"/>
                      <a:pt x="1935" y="4301"/>
                      <a:pt x="1943" y="4293"/>
                    </a:cubicBezTo>
                    <a:cubicBezTo>
                      <a:pt x="1952" y="4286"/>
                      <a:pt x="1963" y="4282"/>
                      <a:pt x="1974" y="4283"/>
                    </a:cubicBezTo>
                    <a:lnTo>
                      <a:pt x="2292" y="4314"/>
                    </a:lnTo>
                    <a:cubicBezTo>
                      <a:pt x="2313" y="4316"/>
                      <a:pt x="2329" y="4334"/>
                      <a:pt x="2329" y="4354"/>
                    </a:cubicBezTo>
                    <a:lnTo>
                      <a:pt x="2329" y="5112"/>
                    </a:lnTo>
                    <a:close/>
                    <a:moveTo>
                      <a:pt x="2329" y="3597"/>
                    </a:moveTo>
                    <a:cubicBezTo>
                      <a:pt x="2329" y="3618"/>
                      <a:pt x="2313" y="3635"/>
                      <a:pt x="2292" y="3637"/>
                    </a:cubicBezTo>
                    <a:lnTo>
                      <a:pt x="1974" y="3663"/>
                    </a:lnTo>
                    <a:cubicBezTo>
                      <a:pt x="1973" y="3663"/>
                      <a:pt x="1971" y="3664"/>
                      <a:pt x="1970" y="3664"/>
                    </a:cubicBezTo>
                    <a:cubicBezTo>
                      <a:pt x="1960" y="3664"/>
                      <a:pt x="1951" y="3660"/>
                      <a:pt x="1943" y="3653"/>
                    </a:cubicBezTo>
                    <a:cubicBezTo>
                      <a:pt x="1935" y="3645"/>
                      <a:pt x="1930" y="3634"/>
                      <a:pt x="1930" y="3623"/>
                    </a:cubicBezTo>
                    <a:lnTo>
                      <a:pt x="1930" y="2923"/>
                    </a:lnTo>
                    <a:cubicBezTo>
                      <a:pt x="1930" y="2905"/>
                      <a:pt x="1942" y="2889"/>
                      <a:pt x="1960" y="2884"/>
                    </a:cubicBezTo>
                    <a:lnTo>
                      <a:pt x="2278" y="2800"/>
                    </a:lnTo>
                    <a:cubicBezTo>
                      <a:pt x="2290" y="2797"/>
                      <a:pt x="2303" y="2800"/>
                      <a:pt x="2313" y="2807"/>
                    </a:cubicBezTo>
                    <a:cubicBezTo>
                      <a:pt x="2323" y="2815"/>
                      <a:pt x="2329" y="2827"/>
                      <a:pt x="2329" y="2839"/>
                    </a:cubicBezTo>
                    <a:lnTo>
                      <a:pt x="2329" y="3597"/>
                    </a:lnTo>
                    <a:lnTo>
                      <a:pt x="2329" y="3597"/>
                    </a:lnTo>
                    <a:close/>
                    <a:moveTo>
                      <a:pt x="2329" y="2082"/>
                    </a:moveTo>
                    <a:cubicBezTo>
                      <a:pt x="2329" y="2098"/>
                      <a:pt x="2319" y="2112"/>
                      <a:pt x="2305" y="2119"/>
                    </a:cubicBezTo>
                    <a:lnTo>
                      <a:pt x="1987" y="2260"/>
                    </a:lnTo>
                    <a:cubicBezTo>
                      <a:pt x="1982" y="2262"/>
                      <a:pt x="1976" y="2263"/>
                      <a:pt x="1970" y="2263"/>
                    </a:cubicBezTo>
                    <a:cubicBezTo>
                      <a:pt x="1963" y="2263"/>
                      <a:pt x="1955" y="2261"/>
                      <a:pt x="1949" y="2257"/>
                    </a:cubicBezTo>
                    <a:cubicBezTo>
                      <a:pt x="1937" y="2249"/>
                      <a:pt x="1930" y="2236"/>
                      <a:pt x="1930" y="2223"/>
                    </a:cubicBezTo>
                    <a:lnTo>
                      <a:pt x="1930" y="1523"/>
                    </a:lnTo>
                    <a:cubicBezTo>
                      <a:pt x="1930" y="1509"/>
                      <a:pt x="1938" y="1496"/>
                      <a:pt x="1949" y="1489"/>
                    </a:cubicBezTo>
                    <a:lnTo>
                      <a:pt x="2267" y="1290"/>
                    </a:lnTo>
                    <a:cubicBezTo>
                      <a:pt x="2280" y="1282"/>
                      <a:pt x="2295" y="1282"/>
                      <a:pt x="2308" y="1289"/>
                    </a:cubicBezTo>
                    <a:cubicBezTo>
                      <a:pt x="2321" y="1296"/>
                      <a:pt x="2329" y="1310"/>
                      <a:pt x="2329" y="1324"/>
                    </a:cubicBezTo>
                    <a:lnTo>
                      <a:pt x="2329" y="2082"/>
                    </a:lnTo>
                    <a:lnTo>
                      <a:pt x="2329" y="2082"/>
                    </a:lnTo>
                    <a:close/>
                    <a:moveTo>
                      <a:pt x="3152" y="5341"/>
                    </a:moveTo>
                    <a:cubicBezTo>
                      <a:pt x="3152" y="5352"/>
                      <a:pt x="3147" y="5364"/>
                      <a:pt x="3139" y="5372"/>
                    </a:cubicBezTo>
                    <a:cubicBezTo>
                      <a:pt x="3124" y="5387"/>
                      <a:pt x="3104" y="5387"/>
                      <a:pt x="3098" y="5387"/>
                    </a:cubicBezTo>
                    <a:lnTo>
                      <a:pt x="3097" y="5387"/>
                    </a:lnTo>
                    <a:cubicBezTo>
                      <a:pt x="3018" y="5387"/>
                      <a:pt x="2710" y="5276"/>
                      <a:pt x="2650" y="5254"/>
                    </a:cubicBezTo>
                    <a:cubicBezTo>
                      <a:pt x="2634" y="5248"/>
                      <a:pt x="2623" y="5233"/>
                      <a:pt x="2623" y="5216"/>
                    </a:cubicBezTo>
                    <a:lnTo>
                      <a:pt x="2623" y="4391"/>
                    </a:lnTo>
                    <a:cubicBezTo>
                      <a:pt x="2623" y="4380"/>
                      <a:pt x="2628" y="4369"/>
                      <a:pt x="2636" y="4361"/>
                    </a:cubicBezTo>
                    <a:cubicBezTo>
                      <a:pt x="2645" y="4354"/>
                      <a:pt x="2656" y="4350"/>
                      <a:pt x="2667" y="4351"/>
                    </a:cubicBezTo>
                    <a:lnTo>
                      <a:pt x="3115" y="4395"/>
                    </a:lnTo>
                    <a:cubicBezTo>
                      <a:pt x="3136" y="4397"/>
                      <a:pt x="3152" y="4414"/>
                      <a:pt x="3152" y="4435"/>
                    </a:cubicBezTo>
                    <a:cubicBezTo>
                      <a:pt x="3152" y="4444"/>
                      <a:pt x="3152" y="5302"/>
                      <a:pt x="3152" y="5341"/>
                    </a:cubicBezTo>
                    <a:close/>
                    <a:moveTo>
                      <a:pt x="3152" y="3529"/>
                    </a:moveTo>
                    <a:cubicBezTo>
                      <a:pt x="3152" y="3550"/>
                      <a:pt x="3136" y="3567"/>
                      <a:pt x="3115" y="3569"/>
                    </a:cubicBezTo>
                    <a:lnTo>
                      <a:pt x="2667" y="3606"/>
                    </a:lnTo>
                    <a:cubicBezTo>
                      <a:pt x="2665" y="3606"/>
                      <a:pt x="2664" y="3606"/>
                      <a:pt x="2663" y="3606"/>
                    </a:cubicBezTo>
                    <a:cubicBezTo>
                      <a:pt x="2653" y="3606"/>
                      <a:pt x="2643" y="3602"/>
                      <a:pt x="2636" y="3595"/>
                    </a:cubicBezTo>
                    <a:cubicBezTo>
                      <a:pt x="2628" y="3588"/>
                      <a:pt x="2623" y="3577"/>
                      <a:pt x="2623" y="3566"/>
                    </a:cubicBezTo>
                    <a:lnTo>
                      <a:pt x="2623" y="2741"/>
                    </a:lnTo>
                    <a:cubicBezTo>
                      <a:pt x="2623" y="2722"/>
                      <a:pt x="2635" y="2706"/>
                      <a:pt x="2653" y="2702"/>
                    </a:cubicBezTo>
                    <a:lnTo>
                      <a:pt x="3101" y="2584"/>
                    </a:lnTo>
                    <a:cubicBezTo>
                      <a:pt x="3113" y="2581"/>
                      <a:pt x="3126" y="2583"/>
                      <a:pt x="3136" y="2591"/>
                    </a:cubicBezTo>
                    <a:cubicBezTo>
                      <a:pt x="3146" y="2599"/>
                      <a:pt x="3152" y="2610"/>
                      <a:pt x="3152" y="2623"/>
                    </a:cubicBezTo>
                    <a:lnTo>
                      <a:pt x="3152" y="3529"/>
                    </a:lnTo>
                    <a:lnTo>
                      <a:pt x="3152" y="3529"/>
                    </a:lnTo>
                    <a:close/>
                    <a:moveTo>
                      <a:pt x="3152" y="1717"/>
                    </a:moveTo>
                    <a:cubicBezTo>
                      <a:pt x="3152" y="1733"/>
                      <a:pt x="3142" y="1748"/>
                      <a:pt x="3128" y="1754"/>
                    </a:cubicBezTo>
                    <a:lnTo>
                      <a:pt x="2680" y="1953"/>
                    </a:lnTo>
                    <a:cubicBezTo>
                      <a:pt x="2674" y="1955"/>
                      <a:pt x="2669" y="1956"/>
                      <a:pt x="2663" y="1956"/>
                    </a:cubicBezTo>
                    <a:cubicBezTo>
                      <a:pt x="2656" y="1956"/>
                      <a:pt x="2648" y="1954"/>
                      <a:pt x="2641" y="1950"/>
                    </a:cubicBezTo>
                    <a:cubicBezTo>
                      <a:pt x="2630" y="1942"/>
                      <a:pt x="2623" y="1930"/>
                      <a:pt x="2623" y="1916"/>
                    </a:cubicBezTo>
                    <a:lnTo>
                      <a:pt x="2623" y="1091"/>
                    </a:lnTo>
                    <a:cubicBezTo>
                      <a:pt x="2623" y="1077"/>
                      <a:pt x="2630" y="1064"/>
                      <a:pt x="2642" y="1057"/>
                    </a:cubicBezTo>
                    <a:lnTo>
                      <a:pt x="3090" y="777"/>
                    </a:lnTo>
                    <a:cubicBezTo>
                      <a:pt x="3103" y="769"/>
                      <a:pt x="3118" y="769"/>
                      <a:pt x="3131" y="776"/>
                    </a:cubicBezTo>
                    <a:cubicBezTo>
                      <a:pt x="3144" y="783"/>
                      <a:pt x="3152" y="797"/>
                      <a:pt x="3152" y="811"/>
                    </a:cubicBezTo>
                    <a:lnTo>
                      <a:pt x="3152" y="1717"/>
                    </a:lnTo>
                    <a:lnTo>
                      <a:pt x="3152" y="1717"/>
                    </a:lnTo>
                    <a:close/>
                    <a:moveTo>
                      <a:pt x="4934" y="1266"/>
                    </a:moveTo>
                    <a:cubicBezTo>
                      <a:pt x="4934" y="1252"/>
                      <a:pt x="4941" y="1240"/>
                      <a:pt x="4952" y="1232"/>
                    </a:cubicBezTo>
                    <a:cubicBezTo>
                      <a:pt x="4963" y="1225"/>
                      <a:pt x="4978" y="1224"/>
                      <a:pt x="4990" y="1229"/>
                    </a:cubicBezTo>
                    <a:lnTo>
                      <a:pt x="5469" y="1436"/>
                    </a:lnTo>
                    <a:cubicBezTo>
                      <a:pt x="5483" y="1442"/>
                      <a:pt x="5493" y="1457"/>
                      <a:pt x="5493" y="1473"/>
                    </a:cubicBezTo>
                    <a:lnTo>
                      <a:pt x="5493" y="2187"/>
                    </a:lnTo>
                    <a:cubicBezTo>
                      <a:pt x="5493" y="2200"/>
                      <a:pt x="5487" y="2212"/>
                      <a:pt x="5477" y="2220"/>
                    </a:cubicBezTo>
                    <a:cubicBezTo>
                      <a:pt x="5470" y="2225"/>
                      <a:pt x="5461" y="2228"/>
                      <a:pt x="5453" y="2228"/>
                    </a:cubicBezTo>
                    <a:cubicBezTo>
                      <a:pt x="5449" y="2228"/>
                      <a:pt x="5445" y="2227"/>
                      <a:pt x="5441" y="2226"/>
                    </a:cubicBezTo>
                    <a:lnTo>
                      <a:pt x="4963" y="2079"/>
                    </a:lnTo>
                    <a:cubicBezTo>
                      <a:pt x="4946" y="2074"/>
                      <a:pt x="4934" y="2058"/>
                      <a:pt x="4934" y="2040"/>
                    </a:cubicBezTo>
                    <a:lnTo>
                      <a:pt x="4934" y="1266"/>
                    </a:lnTo>
                    <a:lnTo>
                      <a:pt x="4934" y="1266"/>
                    </a:lnTo>
                    <a:close/>
                    <a:moveTo>
                      <a:pt x="4934" y="2815"/>
                    </a:moveTo>
                    <a:cubicBezTo>
                      <a:pt x="4934" y="2803"/>
                      <a:pt x="4939" y="2791"/>
                      <a:pt x="4948" y="2784"/>
                    </a:cubicBezTo>
                    <a:cubicBezTo>
                      <a:pt x="4958" y="2776"/>
                      <a:pt x="4970" y="2773"/>
                      <a:pt x="4981" y="2775"/>
                    </a:cubicBezTo>
                    <a:lnTo>
                      <a:pt x="5460" y="2862"/>
                    </a:lnTo>
                    <a:cubicBezTo>
                      <a:pt x="5479" y="2866"/>
                      <a:pt x="5493" y="2882"/>
                      <a:pt x="5493" y="2902"/>
                    </a:cubicBezTo>
                    <a:lnTo>
                      <a:pt x="5493" y="3623"/>
                    </a:lnTo>
                    <a:cubicBezTo>
                      <a:pt x="5493" y="3634"/>
                      <a:pt x="5488" y="3645"/>
                      <a:pt x="5480" y="3653"/>
                    </a:cubicBezTo>
                    <a:cubicBezTo>
                      <a:pt x="5473" y="3660"/>
                      <a:pt x="5463" y="3664"/>
                      <a:pt x="5453" y="3664"/>
                    </a:cubicBezTo>
                    <a:cubicBezTo>
                      <a:pt x="5452" y="3664"/>
                      <a:pt x="5451" y="3663"/>
                      <a:pt x="5450" y="3663"/>
                    </a:cubicBezTo>
                    <a:lnTo>
                      <a:pt x="4971" y="3629"/>
                    </a:lnTo>
                    <a:cubicBezTo>
                      <a:pt x="4950" y="3628"/>
                      <a:pt x="4934" y="3610"/>
                      <a:pt x="4934" y="3589"/>
                    </a:cubicBezTo>
                    <a:lnTo>
                      <a:pt x="4934" y="2815"/>
                    </a:lnTo>
                    <a:close/>
                    <a:moveTo>
                      <a:pt x="3688" y="727"/>
                    </a:moveTo>
                    <a:cubicBezTo>
                      <a:pt x="3688" y="714"/>
                      <a:pt x="3695" y="701"/>
                      <a:pt x="3706" y="694"/>
                    </a:cubicBezTo>
                    <a:cubicBezTo>
                      <a:pt x="3718" y="686"/>
                      <a:pt x="3732" y="685"/>
                      <a:pt x="3744" y="690"/>
                    </a:cubicBezTo>
                    <a:lnTo>
                      <a:pt x="4424" y="984"/>
                    </a:lnTo>
                    <a:cubicBezTo>
                      <a:pt x="4439" y="991"/>
                      <a:pt x="4449" y="1005"/>
                      <a:pt x="4449" y="1021"/>
                    </a:cubicBezTo>
                    <a:lnTo>
                      <a:pt x="4449" y="1867"/>
                    </a:lnTo>
                    <a:cubicBezTo>
                      <a:pt x="4449" y="1879"/>
                      <a:pt x="4442" y="1891"/>
                      <a:pt x="4432" y="1899"/>
                    </a:cubicBezTo>
                    <a:cubicBezTo>
                      <a:pt x="4425" y="1904"/>
                      <a:pt x="4417" y="1907"/>
                      <a:pt x="4408" y="1907"/>
                    </a:cubicBezTo>
                    <a:cubicBezTo>
                      <a:pt x="4404" y="1907"/>
                      <a:pt x="4400" y="1906"/>
                      <a:pt x="4396" y="1905"/>
                    </a:cubicBezTo>
                    <a:lnTo>
                      <a:pt x="3717" y="1696"/>
                    </a:lnTo>
                    <a:cubicBezTo>
                      <a:pt x="3700" y="1691"/>
                      <a:pt x="3688" y="1675"/>
                      <a:pt x="3688" y="1658"/>
                    </a:cubicBezTo>
                    <a:lnTo>
                      <a:pt x="3688" y="727"/>
                    </a:lnTo>
                    <a:lnTo>
                      <a:pt x="3688" y="727"/>
                    </a:lnTo>
                    <a:close/>
                    <a:moveTo>
                      <a:pt x="3688" y="3518"/>
                    </a:moveTo>
                    <a:lnTo>
                      <a:pt x="3688" y="2588"/>
                    </a:lnTo>
                    <a:cubicBezTo>
                      <a:pt x="3688" y="2576"/>
                      <a:pt x="3694" y="2564"/>
                      <a:pt x="3703" y="2557"/>
                    </a:cubicBezTo>
                    <a:cubicBezTo>
                      <a:pt x="3712" y="2549"/>
                      <a:pt x="3724" y="2546"/>
                      <a:pt x="3736" y="2548"/>
                    </a:cubicBezTo>
                    <a:lnTo>
                      <a:pt x="4415" y="2672"/>
                    </a:lnTo>
                    <a:cubicBezTo>
                      <a:pt x="4434" y="2676"/>
                      <a:pt x="4448" y="2692"/>
                      <a:pt x="4448" y="2712"/>
                    </a:cubicBezTo>
                    <a:lnTo>
                      <a:pt x="4448" y="3557"/>
                    </a:lnTo>
                    <a:cubicBezTo>
                      <a:pt x="4448" y="3568"/>
                      <a:pt x="4444" y="3579"/>
                      <a:pt x="4436" y="3586"/>
                    </a:cubicBezTo>
                    <a:cubicBezTo>
                      <a:pt x="4428" y="3593"/>
                      <a:pt x="4418" y="3597"/>
                      <a:pt x="4408" y="3597"/>
                    </a:cubicBezTo>
                    <a:cubicBezTo>
                      <a:pt x="4407" y="3597"/>
                      <a:pt x="4407" y="3597"/>
                      <a:pt x="4406" y="3597"/>
                    </a:cubicBezTo>
                    <a:lnTo>
                      <a:pt x="3726" y="3558"/>
                    </a:lnTo>
                    <a:cubicBezTo>
                      <a:pt x="3705" y="3557"/>
                      <a:pt x="3688" y="3539"/>
                      <a:pt x="3688" y="3518"/>
                    </a:cubicBezTo>
                    <a:close/>
                    <a:moveTo>
                      <a:pt x="5014" y="6300"/>
                    </a:moveTo>
                    <a:cubicBezTo>
                      <a:pt x="5014" y="6317"/>
                      <a:pt x="5004" y="6331"/>
                      <a:pt x="4989" y="6338"/>
                    </a:cubicBezTo>
                    <a:lnTo>
                      <a:pt x="4099" y="6676"/>
                    </a:lnTo>
                    <a:cubicBezTo>
                      <a:pt x="4094" y="6677"/>
                      <a:pt x="4089" y="6678"/>
                      <a:pt x="4085" y="6678"/>
                    </a:cubicBezTo>
                    <a:cubicBezTo>
                      <a:pt x="4077" y="6678"/>
                      <a:pt x="4069" y="6676"/>
                      <a:pt x="4062" y="6671"/>
                    </a:cubicBezTo>
                    <a:cubicBezTo>
                      <a:pt x="4051" y="6664"/>
                      <a:pt x="4045" y="6651"/>
                      <a:pt x="4045" y="6638"/>
                    </a:cubicBezTo>
                    <a:lnTo>
                      <a:pt x="4045" y="4424"/>
                    </a:lnTo>
                    <a:cubicBezTo>
                      <a:pt x="4045" y="4403"/>
                      <a:pt x="4061" y="4385"/>
                      <a:pt x="4082" y="4384"/>
                    </a:cubicBezTo>
                    <a:lnTo>
                      <a:pt x="4972" y="4323"/>
                    </a:lnTo>
                    <a:cubicBezTo>
                      <a:pt x="4983" y="4323"/>
                      <a:pt x="4994" y="4327"/>
                      <a:pt x="5002" y="4334"/>
                    </a:cubicBezTo>
                    <a:cubicBezTo>
                      <a:pt x="5010" y="4342"/>
                      <a:pt x="5015" y="4352"/>
                      <a:pt x="5015" y="4364"/>
                    </a:cubicBezTo>
                    <a:lnTo>
                      <a:pt x="5015" y="6300"/>
                    </a:lnTo>
                    <a:lnTo>
                      <a:pt x="5014" y="6300"/>
                    </a:lnTo>
                    <a:close/>
                    <a:moveTo>
                      <a:pt x="6087" y="5892"/>
                    </a:moveTo>
                    <a:cubicBezTo>
                      <a:pt x="6087" y="5909"/>
                      <a:pt x="6076" y="5924"/>
                      <a:pt x="6061" y="5930"/>
                    </a:cubicBezTo>
                    <a:lnTo>
                      <a:pt x="5467" y="6156"/>
                    </a:lnTo>
                    <a:cubicBezTo>
                      <a:pt x="5462" y="6157"/>
                      <a:pt x="5458" y="6158"/>
                      <a:pt x="5453" y="6158"/>
                    </a:cubicBezTo>
                    <a:cubicBezTo>
                      <a:pt x="5445" y="6158"/>
                      <a:pt x="5437" y="6156"/>
                      <a:pt x="5430" y="6151"/>
                    </a:cubicBezTo>
                    <a:cubicBezTo>
                      <a:pt x="5419" y="6144"/>
                      <a:pt x="5413" y="6131"/>
                      <a:pt x="5413" y="6118"/>
                    </a:cubicBezTo>
                    <a:lnTo>
                      <a:pt x="5413" y="4331"/>
                    </a:lnTo>
                    <a:cubicBezTo>
                      <a:pt x="5413" y="4310"/>
                      <a:pt x="5429" y="4293"/>
                      <a:pt x="5450" y="4291"/>
                    </a:cubicBezTo>
                    <a:lnTo>
                      <a:pt x="6044" y="4251"/>
                    </a:lnTo>
                    <a:cubicBezTo>
                      <a:pt x="6055" y="4250"/>
                      <a:pt x="6066" y="4254"/>
                      <a:pt x="6074" y="4262"/>
                    </a:cubicBezTo>
                    <a:cubicBezTo>
                      <a:pt x="6082" y="4269"/>
                      <a:pt x="6087" y="4280"/>
                      <a:pt x="6087" y="4291"/>
                    </a:cubicBezTo>
                    <a:lnTo>
                      <a:pt x="6087" y="5892"/>
                    </a:lnTo>
                    <a:close/>
                    <a:moveTo>
                      <a:pt x="6258" y="3660"/>
                    </a:moveTo>
                    <a:cubicBezTo>
                      <a:pt x="6258" y="3671"/>
                      <a:pt x="6253" y="3682"/>
                      <a:pt x="6245" y="3690"/>
                    </a:cubicBezTo>
                    <a:cubicBezTo>
                      <a:pt x="6238" y="3697"/>
                      <a:pt x="6228" y="3701"/>
                      <a:pt x="6218" y="3701"/>
                    </a:cubicBezTo>
                    <a:lnTo>
                      <a:pt x="6215" y="3701"/>
                    </a:lnTo>
                    <a:lnTo>
                      <a:pt x="5860" y="3680"/>
                    </a:lnTo>
                    <a:cubicBezTo>
                      <a:pt x="5839" y="3679"/>
                      <a:pt x="5822" y="3662"/>
                      <a:pt x="5822" y="3640"/>
                    </a:cubicBezTo>
                    <a:lnTo>
                      <a:pt x="5822" y="2977"/>
                    </a:lnTo>
                    <a:cubicBezTo>
                      <a:pt x="5822" y="2965"/>
                      <a:pt x="5828" y="2953"/>
                      <a:pt x="5837" y="2946"/>
                    </a:cubicBezTo>
                    <a:cubicBezTo>
                      <a:pt x="5846" y="2938"/>
                      <a:pt x="5858" y="2935"/>
                      <a:pt x="5870" y="2937"/>
                    </a:cubicBezTo>
                    <a:lnTo>
                      <a:pt x="6225" y="3002"/>
                    </a:lnTo>
                    <a:cubicBezTo>
                      <a:pt x="6244" y="3005"/>
                      <a:pt x="6258" y="3022"/>
                      <a:pt x="6258" y="3041"/>
                    </a:cubicBezTo>
                    <a:lnTo>
                      <a:pt x="6258" y="3660"/>
                    </a:lnTo>
                    <a:lnTo>
                      <a:pt x="6258" y="3660"/>
                    </a:lnTo>
                    <a:close/>
                    <a:moveTo>
                      <a:pt x="6258" y="2422"/>
                    </a:moveTo>
                    <a:cubicBezTo>
                      <a:pt x="6258" y="2435"/>
                      <a:pt x="6252" y="2447"/>
                      <a:pt x="6242" y="2455"/>
                    </a:cubicBezTo>
                    <a:cubicBezTo>
                      <a:pt x="6235" y="2460"/>
                      <a:pt x="6226" y="2463"/>
                      <a:pt x="6218" y="2463"/>
                    </a:cubicBezTo>
                    <a:cubicBezTo>
                      <a:pt x="6214" y="2463"/>
                      <a:pt x="6210" y="2462"/>
                      <a:pt x="6206" y="2461"/>
                    </a:cubicBezTo>
                    <a:lnTo>
                      <a:pt x="5851" y="2352"/>
                    </a:lnTo>
                    <a:cubicBezTo>
                      <a:pt x="5834" y="2346"/>
                      <a:pt x="5823" y="2331"/>
                      <a:pt x="5823" y="2313"/>
                    </a:cubicBezTo>
                    <a:lnTo>
                      <a:pt x="5823" y="1650"/>
                    </a:lnTo>
                    <a:cubicBezTo>
                      <a:pt x="5823" y="1636"/>
                      <a:pt x="5829" y="1624"/>
                      <a:pt x="5841" y="1616"/>
                    </a:cubicBezTo>
                    <a:cubicBezTo>
                      <a:pt x="5852" y="1609"/>
                      <a:pt x="5866" y="1608"/>
                      <a:pt x="5879" y="1613"/>
                    </a:cubicBezTo>
                    <a:lnTo>
                      <a:pt x="6234" y="1766"/>
                    </a:lnTo>
                    <a:cubicBezTo>
                      <a:pt x="6249" y="1773"/>
                      <a:pt x="6258" y="1787"/>
                      <a:pt x="6258" y="1803"/>
                    </a:cubicBezTo>
                    <a:lnTo>
                      <a:pt x="6258" y="2422"/>
                    </a:lnTo>
                    <a:lnTo>
                      <a:pt x="6258" y="2422"/>
                    </a:lnTo>
                    <a:close/>
                    <a:moveTo>
                      <a:pt x="6968" y="4762"/>
                    </a:moveTo>
                    <a:cubicBezTo>
                      <a:pt x="6968" y="4781"/>
                      <a:pt x="6954" y="4798"/>
                      <a:pt x="6935" y="4801"/>
                    </a:cubicBezTo>
                    <a:lnTo>
                      <a:pt x="6677" y="4851"/>
                    </a:lnTo>
                    <a:cubicBezTo>
                      <a:pt x="6674" y="4852"/>
                      <a:pt x="6672" y="4852"/>
                      <a:pt x="6669" y="4852"/>
                    </a:cubicBezTo>
                    <a:cubicBezTo>
                      <a:pt x="6660" y="4852"/>
                      <a:pt x="6651" y="4848"/>
                      <a:pt x="6644" y="4842"/>
                    </a:cubicBezTo>
                    <a:cubicBezTo>
                      <a:pt x="6635" y="4835"/>
                      <a:pt x="6629" y="4824"/>
                      <a:pt x="6629" y="4812"/>
                    </a:cubicBezTo>
                    <a:lnTo>
                      <a:pt x="6629" y="4249"/>
                    </a:lnTo>
                    <a:cubicBezTo>
                      <a:pt x="6629" y="4228"/>
                      <a:pt x="6646" y="4210"/>
                      <a:pt x="6667" y="4209"/>
                    </a:cubicBezTo>
                    <a:lnTo>
                      <a:pt x="6925" y="4191"/>
                    </a:lnTo>
                    <a:cubicBezTo>
                      <a:pt x="6936" y="4191"/>
                      <a:pt x="6947" y="4195"/>
                      <a:pt x="6955" y="4202"/>
                    </a:cubicBezTo>
                    <a:cubicBezTo>
                      <a:pt x="6963" y="4210"/>
                      <a:pt x="6968" y="4220"/>
                      <a:pt x="6968" y="4232"/>
                    </a:cubicBezTo>
                    <a:lnTo>
                      <a:pt x="6968" y="4762"/>
                    </a:lnTo>
                    <a:lnTo>
                      <a:pt x="6968" y="4762"/>
                    </a:lnTo>
                    <a:close/>
                    <a:moveTo>
                      <a:pt x="6968" y="3701"/>
                    </a:moveTo>
                    <a:cubicBezTo>
                      <a:pt x="6968" y="3712"/>
                      <a:pt x="6963" y="3723"/>
                      <a:pt x="6955" y="3730"/>
                    </a:cubicBezTo>
                    <a:cubicBezTo>
                      <a:pt x="6947" y="3737"/>
                      <a:pt x="6938" y="3741"/>
                      <a:pt x="6927" y="3741"/>
                    </a:cubicBezTo>
                    <a:lnTo>
                      <a:pt x="6925" y="3741"/>
                    </a:lnTo>
                    <a:lnTo>
                      <a:pt x="6667" y="3726"/>
                    </a:lnTo>
                    <a:cubicBezTo>
                      <a:pt x="6646" y="3725"/>
                      <a:pt x="6629" y="3708"/>
                      <a:pt x="6629" y="3686"/>
                    </a:cubicBezTo>
                    <a:lnTo>
                      <a:pt x="6629" y="3124"/>
                    </a:lnTo>
                    <a:cubicBezTo>
                      <a:pt x="6629" y="3112"/>
                      <a:pt x="6634" y="3101"/>
                      <a:pt x="6644" y="3093"/>
                    </a:cubicBezTo>
                    <a:cubicBezTo>
                      <a:pt x="6653" y="3085"/>
                      <a:pt x="6665" y="3082"/>
                      <a:pt x="6677" y="3084"/>
                    </a:cubicBezTo>
                    <a:lnTo>
                      <a:pt x="6934" y="3131"/>
                    </a:lnTo>
                    <a:cubicBezTo>
                      <a:pt x="6953" y="3135"/>
                      <a:pt x="6967" y="3151"/>
                      <a:pt x="6967" y="3171"/>
                    </a:cubicBezTo>
                    <a:lnTo>
                      <a:pt x="6967" y="3701"/>
                    </a:lnTo>
                    <a:lnTo>
                      <a:pt x="6968" y="3701"/>
                    </a:lnTo>
                    <a:close/>
                    <a:moveTo>
                      <a:pt x="7404" y="4678"/>
                    </a:moveTo>
                    <a:cubicBezTo>
                      <a:pt x="7404" y="4697"/>
                      <a:pt x="7390" y="4714"/>
                      <a:pt x="7371" y="4717"/>
                    </a:cubicBezTo>
                    <a:lnTo>
                      <a:pt x="7165" y="4757"/>
                    </a:lnTo>
                    <a:cubicBezTo>
                      <a:pt x="7162" y="4757"/>
                      <a:pt x="7160" y="4758"/>
                      <a:pt x="7157" y="4758"/>
                    </a:cubicBezTo>
                    <a:cubicBezTo>
                      <a:pt x="7148" y="4758"/>
                      <a:pt x="7139" y="4754"/>
                      <a:pt x="7132" y="4748"/>
                    </a:cubicBezTo>
                    <a:cubicBezTo>
                      <a:pt x="7122" y="4741"/>
                      <a:pt x="7117" y="4729"/>
                      <a:pt x="7117" y="4717"/>
                    </a:cubicBezTo>
                    <a:lnTo>
                      <a:pt x="7117" y="4216"/>
                    </a:lnTo>
                    <a:cubicBezTo>
                      <a:pt x="7117" y="4195"/>
                      <a:pt x="7134" y="4177"/>
                      <a:pt x="7155" y="4176"/>
                    </a:cubicBezTo>
                    <a:lnTo>
                      <a:pt x="7361" y="4162"/>
                    </a:lnTo>
                    <a:cubicBezTo>
                      <a:pt x="7372" y="4161"/>
                      <a:pt x="7383" y="4165"/>
                      <a:pt x="7391" y="4172"/>
                    </a:cubicBezTo>
                    <a:cubicBezTo>
                      <a:pt x="7399" y="4180"/>
                      <a:pt x="7404" y="4191"/>
                      <a:pt x="7404" y="4202"/>
                    </a:cubicBezTo>
                    <a:lnTo>
                      <a:pt x="7404" y="4678"/>
                    </a:lnTo>
                    <a:lnTo>
                      <a:pt x="7404" y="4678"/>
                    </a:lnTo>
                    <a:close/>
                    <a:moveTo>
                      <a:pt x="7404" y="3726"/>
                    </a:moveTo>
                    <a:cubicBezTo>
                      <a:pt x="7404" y="3737"/>
                      <a:pt x="7399" y="3748"/>
                      <a:pt x="7391" y="3755"/>
                    </a:cubicBezTo>
                    <a:cubicBezTo>
                      <a:pt x="7384" y="3762"/>
                      <a:pt x="7374" y="3766"/>
                      <a:pt x="7364" y="3766"/>
                    </a:cubicBezTo>
                    <a:cubicBezTo>
                      <a:pt x="7363" y="3766"/>
                      <a:pt x="7362" y="3766"/>
                      <a:pt x="7361" y="3766"/>
                    </a:cubicBezTo>
                    <a:lnTo>
                      <a:pt x="7155" y="3754"/>
                    </a:lnTo>
                    <a:cubicBezTo>
                      <a:pt x="7134" y="3753"/>
                      <a:pt x="7117" y="3736"/>
                      <a:pt x="7117" y="3714"/>
                    </a:cubicBezTo>
                    <a:lnTo>
                      <a:pt x="7117" y="3219"/>
                    </a:lnTo>
                    <a:cubicBezTo>
                      <a:pt x="7117" y="3207"/>
                      <a:pt x="7122" y="3196"/>
                      <a:pt x="7131" y="3188"/>
                    </a:cubicBezTo>
                    <a:cubicBezTo>
                      <a:pt x="7140" y="3181"/>
                      <a:pt x="7152" y="3177"/>
                      <a:pt x="7164" y="3179"/>
                    </a:cubicBezTo>
                    <a:lnTo>
                      <a:pt x="7370" y="3210"/>
                    </a:lnTo>
                    <a:cubicBezTo>
                      <a:pt x="7390" y="3213"/>
                      <a:pt x="7404" y="3230"/>
                      <a:pt x="7404" y="3250"/>
                    </a:cubicBezTo>
                    <a:lnTo>
                      <a:pt x="7404" y="3726"/>
                    </a:lnTo>
                    <a:lnTo>
                      <a:pt x="7404" y="3726"/>
                    </a:lnTo>
                    <a:close/>
                  </a:path>
                </a:pathLst>
              </a:custGeom>
              <a:solidFill>
                <a:schemeClr val="bg1"/>
              </a:solidFill>
              <a:ln>
                <a:noFill/>
              </a:ln>
            </p:spPr>
            <p:txBody>
              <a:bodyPr wrap="square" lIns="91440" tIns="45720" rIns="91440" bIns="45720">
                <a:normAutofit fontScale="62500" lnSpcReduction="20000"/>
              </a:bodyPr>
              <a:lstStyle/>
              <a:p>
                <a:endParaRPr lang="zh-CN" altLang="en-US">
                  <a:solidFill>
                    <a:schemeClr val="bg1"/>
                  </a:solidFill>
                </a:endParaRPr>
              </a:p>
            </p:txBody>
          </p:sp>
        </p:grpSp>
        <p:grpSp>
          <p:nvGrpSpPr>
            <p:cNvPr id="7" name="îšḷiḋê">
              <a:extLst>
                <a:ext uri="{FF2B5EF4-FFF2-40B4-BE49-F238E27FC236}">
                  <a16:creationId xmlns:a16="http://schemas.microsoft.com/office/drawing/2014/main" id="{B89BC70A-62B0-890D-5B7E-4DB7FA56A59A}"/>
                </a:ext>
              </a:extLst>
            </p:cNvPr>
            <p:cNvGrpSpPr/>
            <p:nvPr/>
          </p:nvGrpSpPr>
          <p:grpSpPr>
            <a:xfrm>
              <a:off x="8024939" y="1897724"/>
              <a:ext cx="3493961" cy="3501970"/>
              <a:chOff x="8024939" y="1098218"/>
              <a:chExt cx="3493961" cy="3501970"/>
            </a:xfrm>
          </p:grpSpPr>
          <p:sp>
            <p:nvSpPr>
              <p:cNvPr id="8" name="ïṧḷïḋê">
                <a:extLst>
                  <a:ext uri="{FF2B5EF4-FFF2-40B4-BE49-F238E27FC236}">
                    <a16:creationId xmlns:a16="http://schemas.microsoft.com/office/drawing/2014/main" id="{0978E023-0F61-DC56-AB38-C9827A535666}"/>
                  </a:ext>
                </a:extLst>
              </p:cNvPr>
              <p:cNvSpPr txBox="1"/>
              <p:nvPr/>
            </p:nvSpPr>
            <p:spPr>
              <a:xfrm>
                <a:off x="8024939" y="2161289"/>
                <a:ext cx="3493961" cy="2438899"/>
              </a:xfrm>
              <a:prstGeom prst="rect">
                <a:avLst/>
              </a:prstGeom>
              <a:noFill/>
            </p:spPr>
            <p:txBody>
              <a:bodyPr wrap="square" lIns="91440" tIns="45720" rIns="91440" bIns="45720">
                <a:normAutofit fontScale="92500" lnSpcReduction="20000"/>
              </a:bodyPr>
              <a:lstStyle/>
              <a:p>
                <a:pPr marL="285750" indent="-285750">
                  <a:lnSpc>
                    <a:spcPct val="120000"/>
                  </a:lnSpc>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Only for digital content</a:t>
                </a:r>
              </a:p>
              <a:p>
                <a:pPr marL="285750" indent="-285750">
                  <a:lnSpc>
                    <a:spcPct val="120000"/>
                  </a:lnSpc>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The whole process of digital assets can be self-looped in the virtual world, such as the identification, valuation and circulation of digital assets</a:t>
                </a:r>
              </a:p>
              <a:p>
                <a:pPr marL="285750" indent="-285750">
                  <a:lnSpc>
                    <a:spcPct val="120000"/>
                  </a:lnSpc>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Can be used with the real world, through "cross-world trade", to meet other needs that cannot be achieved in the virtual world itself, such as food, drink, and transportation, etc.</a:t>
                </a:r>
              </a:p>
            </p:txBody>
          </p:sp>
          <p:sp>
            <p:nvSpPr>
              <p:cNvPr id="9" name="ïṥļîďè">
                <a:extLst>
                  <a:ext uri="{FF2B5EF4-FFF2-40B4-BE49-F238E27FC236}">
                    <a16:creationId xmlns:a16="http://schemas.microsoft.com/office/drawing/2014/main" id="{2135E85E-DF77-8D79-0EA1-CFAB1C26956A}"/>
                  </a:ext>
                </a:extLst>
              </p:cNvPr>
              <p:cNvSpPr/>
              <p:nvPr/>
            </p:nvSpPr>
            <p:spPr>
              <a:xfrm>
                <a:off x="8024939" y="1098218"/>
                <a:ext cx="3493961" cy="860163"/>
              </a:xfrm>
              <a:prstGeom prst="rect">
                <a:avLst/>
              </a:prstGeom>
              <a:solidFill>
                <a:schemeClr val="accent1"/>
              </a:solidFill>
            </p:spPr>
            <p:txBody>
              <a:bodyPr wrap="square" lIns="91440" tIns="45720" rIns="91440" bIns="45720" anchor="ctr">
                <a:noAutofit/>
              </a:bodyPr>
              <a:lstStyle/>
              <a:p>
                <a:pPr>
                  <a:spcBef>
                    <a:spcPct val="0"/>
                  </a:spcBef>
                </a:pPr>
                <a:r>
                  <a:rPr lang="en-US" altLang="zh-CN" sz="2400" b="1" dirty="0">
                    <a:solidFill>
                      <a:schemeClr val="bg1"/>
                    </a:solidFill>
                    <a:latin typeface="微软雅黑" panose="020B0503020204020204" pitchFamily="34" charset="-122"/>
                    <a:ea typeface="微软雅黑" panose="020B0503020204020204" pitchFamily="34" charset="-122"/>
                  </a:rPr>
                  <a:t>Digital</a:t>
                </a:r>
                <a:r>
                  <a:rPr lang="zh-CN" altLang="en-US" sz="24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Native</a:t>
                </a:r>
                <a:r>
                  <a:rPr lang="zh-CN" altLang="en-US" sz="24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world</a:t>
                </a:r>
              </a:p>
            </p:txBody>
          </p:sp>
          <p:sp>
            <p:nvSpPr>
              <p:cNvPr id="10" name="ïśḷîďe">
                <a:extLst>
                  <a:ext uri="{FF2B5EF4-FFF2-40B4-BE49-F238E27FC236}">
                    <a16:creationId xmlns:a16="http://schemas.microsoft.com/office/drawing/2014/main" id="{E012C12B-ED21-1F7A-B0A2-AA1C89AC19A3}"/>
                  </a:ext>
                </a:extLst>
              </p:cNvPr>
              <p:cNvSpPr/>
              <p:nvPr/>
            </p:nvSpPr>
            <p:spPr bwMode="auto">
              <a:xfrm>
                <a:off x="11128773" y="1620407"/>
                <a:ext cx="280735" cy="255914"/>
              </a:xfrm>
              <a:custGeom>
                <a:avLst/>
                <a:gdLst>
                  <a:gd name="T0" fmla="*/ 3495 w 7671"/>
                  <a:gd name="T1" fmla="*/ 13 h 7004"/>
                  <a:gd name="T2" fmla="*/ 1231 w 7671"/>
                  <a:gd name="T3" fmla="*/ 2655 h 7004"/>
                  <a:gd name="T4" fmla="*/ 72 w 7671"/>
                  <a:gd name="T5" fmla="*/ 2932 h 7004"/>
                  <a:gd name="T6" fmla="*/ 847 w 7671"/>
                  <a:gd name="T7" fmla="*/ 5568 h 7004"/>
                  <a:gd name="T8" fmla="*/ 3486 w 7671"/>
                  <a:gd name="T9" fmla="*/ 6995 h 7004"/>
                  <a:gd name="T10" fmla="*/ 7670 w 7671"/>
                  <a:gd name="T11" fmla="*/ 2832 h 7004"/>
                  <a:gd name="T12" fmla="*/ 151 w 7671"/>
                  <a:gd name="T13" fmla="*/ 4560 h 7004"/>
                  <a:gd name="T14" fmla="*/ 336 w 7671"/>
                  <a:gd name="T15" fmla="*/ 4160 h 7004"/>
                  <a:gd name="T16" fmla="*/ 162 w 7671"/>
                  <a:gd name="T17" fmla="*/ 3813 h 7004"/>
                  <a:gd name="T18" fmla="*/ 321 w 7671"/>
                  <a:gd name="T19" fmla="*/ 3331 h 7004"/>
                  <a:gd name="T20" fmla="*/ 689 w 7671"/>
                  <a:gd name="T21" fmla="*/ 4708 h 7004"/>
                  <a:gd name="T22" fmla="*/ 509 w 7671"/>
                  <a:gd name="T23" fmla="*/ 4140 h 7004"/>
                  <a:gd name="T24" fmla="*/ 692 w 7671"/>
                  <a:gd name="T25" fmla="*/ 3769 h 7004"/>
                  <a:gd name="T26" fmla="*/ 495 w 7671"/>
                  <a:gd name="T27" fmla="*/ 3269 h 7004"/>
                  <a:gd name="T28" fmla="*/ 1721 w 7671"/>
                  <a:gd name="T29" fmla="*/ 4980 h 7004"/>
                  <a:gd name="T30" fmla="*/ 1432 w 7671"/>
                  <a:gd name="T31" fmla="*/ 4244 h 7004"/>
                  <a:gd name="T32" fmla="*/ 1700 w 7671"/>
                  <a:gd name="T33" fmla="*/ 3686 h 7004"/>
                  <a:gd name="T34" fmla="*/ 1449 w 7671"/>
                  <a:gd name="T35" fmla="*/ 3018 h 7004"/>
                  <a:gd name="T36" fmla="*/ 1713 w 7671"/>
                  <a:gd name="T37" fmla="*/ 2381 h 7004"/>
                  <a:gd name="T38" fmla="*/ 1438 w 7671"/>
                  <a:gd name="T39" fmla="*/ 1807 h 7004"/>
                  <a:gd name="T40" fmla="*/ 2329 w 7671"/>
                  <a:gd name="T41" fmla="*/ 5112 h 7004"/>
                  <a:gd name="T42" fmla="*/ 1930 w 7671"/>
                  <a:gd name="T43" fmla="*/ 4323 h 7004"/>
                  <a:gd name="T44" fmla="*/ 2329 w 7671"/>
                  <a:gd name="T45" fmla="*/ 3597 h 7004"/>
                  <a:gd name="T46" fmla="*/ 1930 w 7671"/>
                  <a:gd name="T47" fmla="*/ 2923 h 7004"/>
                  <a:gd name="T48" fmla="*/ 2329 w 7671"/>
                  <a:gd name="T49" fmla="*/ 3597 h 7004"/>
                  <a:gd name="T50" fmla="*/ 1930 w 7671"/>
                  <a:gd name="T51" fmla="*/ 2223 h 7004"/>
                  <a:gd name="T52" fmla="*/ 2329 w 7671"/>
                  <a:gd name="T53" fmla="*/ 2082 h 7004"/>
                  <a:gd name="T54" fmla="*/ 2650 w 7671"/>
                  <a:gd name="T55" fmla="*/ 5254 h 7004"/>
                  <a:gd name="T56" fmla="*/ 3152 w 7671"/>
                  <a:gd name="T57" fmla="*/ 4435 h 7004"/>
                  <a:gd name="T58" fmla="*/ 2636 w 7671"/>
                  <a:gd name="T59" fmla="*/ 3595 h 7004"/>
                  <a:gd name="T60" fmla="*/ 3152 w 7671"/>
                  <a:gd name="T61" fmla="*/ 2623 h 7004"/>
                  <a:gd name="T62" fmla="*/ 2663 w 7671"/>
                  <a:gd name="T63" fmla="*/ 1956 h 7004"/>
                  <a:gd name="T64" fmla="*/ 3131 w 7671"/>
                  <a:gd name="T65" fmla="*/ 776 h 7004"/>
                  <a:gd name="T66" fmla="*/ 4990 w 7671"/>
                  <a:gd name="T67" fmla="*/ 1229 h 7004"/>
                  <a:gd name="T68" fmla="*/ 5441 w 7671"/>
                  <a:gd name="T69" fmla="*/ 2226 h 7004"/>
                  <a:gd name="T70" fmla="*/ 4948 w 7671"/>
                  <a:gd name="T71" fmla="*/ 2784 h 7004"/>
                  <a:gd name="T72" fmla="*/ 5453 w 7671"/>
                  <a:gd name="T73" fmla="*/ 3664 h 7004"/>
                  <a:gd name="T74" fmla="*/ 3706 w 7671"/>
                  <a:gd name="T75" fmla="*/ 694 h 7004"/>
                  <a:gd name="T76" fmla="*/ 4408 w 7671"/>
                  <a:gd name="T77" fmla="*/ 1907 h 7004"/>
                  <a:gd name="T78" fmla="*/ 3688 w 7671"/>
                  <a:gd name="T79" fmla="*/ 3518 h 7004"/>
                  <a:gd name="T80" fmla="*/ 4448 w 7671"/>
                  <a:gd name="T81" fmla="*/ 3557 h 7004"/>
                  <a:gd name="T82" fmla="*/ 5014 w 7671"/>
                  <a:gd name="T83" fmla="*/ 6300 h 7004"/>
                  <a:gd name="T84" fmla="*/ 4045 w 7671"/>
                  <a:gd name="T85" fmla="*/ 4424 h 7004"/>
                  <a:gd name="T86" fmla="*/ 5014 w 7671"/>
                  <a:gd name="T87" fmla="*/ 6300 h 7004"/>
                  <a:gd name="T88" fmla="*/ 5413 w 7671"/>
                  <a:gd name="T89" fmla="*/ 6118 h 7004"/>
                  <a:gd name="T90" fmla="*/ 6087 w 7671"/>
                  <a:gd name="T91" fmla="*/ 5892 h 7004"/>
                  <a:gd name="T92" fmla="*/ 5822 w 7671"/>
                  <a:gd name="T93" fmla="*/ 3640 h 7004"/>
                  <a:gd name="T94" fmla="*/ 6258 w 7671"/>
                  <a:gd name="T95" fmla="*/ 3660 h 7004"/>
                  <a:gd name="T96" fmla="*/ 5851 w 7671"/>
                  <a:gd name="T97" fmla="*/ 2352 h 7004"/>
                  <a:gd name="T98" fmla="*/ 6258 w 7671"/>
                  <a:gd name="T99" fmla="*/ 1803 h 7004"/>
                  <a:gd name="T100" fmla="*/ 6669 w 7671"/>
                  <a:gd name="T101" fmla="*/ 4852 h 7004"/>
                  <a:gd name="T102" fmla="*/ 6955 w 7671"/>
                  <a:gd name="T103" fmla="*/ 4202 h 7004"/>
                  <a:gd name="T104" fmla="*/ 6927 w 7671"/>
                  <a:gd name="T105" fmla="*/ 3741 h 7004"/>
                  <a:gd name="T106" fmla="*/ 6677 w 7671"/>
                  <a:gd name="T107" fmla="*/ 3084 h 7004"/>
                  <a:gd name="T108" fmla="*/ 7371 w 7671"/>
                  <a:gd name="T109" fmla="*/ 4717 h 7004"/>
                  <a:gd name="T110" fmla="*/ 7155 w 7671"/>
                  <a:gd name="T111" fmla="*/ 4176 h 7004"/>
                  <a:gd name="T112" fmla="*/ 7404 w 7671"/>
                  <a:gd name="T113" fmla="*/ 3726 h 7004"/>
                  <a:gd name="T114" fmla="*/ 7117 w 7671"/>
                  <a:gd name="T115" fmla="*/ 3219 h 7004"/>
                  <a:gd name="T116" fmla="*/ 7404 w 7671"/>
                  <a:gd name="T117" fmla="*/ 3726 h 7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71" h="7004">
                    <a:moveTo>
                      <a:pt x="7585" y="2716"/>
                    </a:moveTo>
                    <a:lnTo>
                      <a:pt x="6499" y="2383"/>
                    </a:lnTo>
                    <a:lnTo>
                      <a:pt x="6499" y="1573"/>
                    </a:lnTo>
                    <a:cubicBezTo>
                      <a:pt x="6499" y="1527"/>
                      <a:pt x="6473" y="1485"/>
                      <a:pt x="6432" y="1465"/>
                    </a:cubicBezTo>
                    <a:lnTo>
                      <a:pt x="3498" y="13"/>
                    </a:lnTo>
                    <a:cubicBezTo>
                      <a:pt x="3497" y="13"/>
                      <a:pt x="3497" y="13"/>
                      <a:pt x="3495" y="13"/>
                    </a:cubicBezTo>
                    <a:cubicBezTo>
                      <a:pt x="3490" y="10"/>
                      <a:pt x="3468" y="0"/>
                      <a:pt x="3436" y="2"/>
                    </a:cubicBezTo>
                    <a:cubicBezTo>
                      <a:pt x="3403" y="4"/>
                      <a:pt x="3379" y="20"/>
                      <a:pt x="3374" y="23"/>
                    </a:cubicBezTo>
                    <a:lnTo>
                      <a:pt x="3374" y="23"/>
                    </a:lnTo>
                    <a:lnTo>
                      <a:pt x="1282" y="1515"/>
                    </a:lnTo>
                    <a:cubicBezTo>
                      <a:pt x="1250" y="1538"/>
                      <a:pt x="1231" y="1574"/>
                      <a:pt x="1231" y="1613"/>
                    </a:cubicBezTo>
                    <a:lnTo>
                      <a:pt x="1231" y="2655"/>
                    </a:lnTo>
                    <a:lnTo>
                      <a:pt x="842" y="2609"/>
                    </a:lnTo>
                    <a:cubicBezTo>
                      <a:pt x="842" y="2609"/>
                      <a:pt x="841" y="2609"/>
                      <a:pt x="839" y="2609"/>
                    </a:cubicBezTo>
                    <a:cubicBezTo>
                      <a:pt x="834" y="2609"/>
                      <a:pt x="822" y="2608"/>
                      <a:pt x="811" y="2610"/>
                    </a:cubicBezTo>
                    <a:cubicBezTo>
                      <a:pt x="797" y="2612"/>
                      <a:pt x="785" y="2616"/>
                      <a:pt x="780" y="2618"/>
                    </a:cubicBezTo>
                    <a:cubicBezTo>
                      <a:pt x="780" y="2618"/>
                      <a:pt x="779" y="2618"/>
                      <a:pt x="779" y="2618"/>
                    </a:cubicBezTo>
                    <a:lnTo>
                      <a:pt x="72" y="2932"/>
                    </a:lnTo>
                    <a:cubicBezTo>
                      <a:pt x="28" y="2951"/>
                      <a:pt x="0" y="2994"/>
                      <a:pt x="0" y="3042"/>
                    </a:cubicBezTo>
                    <a:lnTo>
                      <a:pt x="0" y="5060"/>
                    </a:lnTo>
                    <a:cubicBezTo>
                      <a:pt x="0" y="5105"/>
                      <a:pt x="24" y="5145"/>
                      <a:pt x="63" y="5166"/>
                    </a:cubicBezTo>
                    <a:lnTo>
                      <a:pt x="772" y="5555"/>
                    </a:lnTo>
                    <a:cubicBezTo>
                      <a:pt x="772" y="5555"/>
                      <a:pt x="790" y="5566"/>
                      <a:pt x="813" y="5568"/>
                    </a:cubicBezTo>
                    <a:cubicBezTo>
                      <a:pt x="833" y="5571"/>
                      <a:pt x="847" y="5568"/>
                      <a:pt x="847" y="5568"/>
                    </a:cubicBezTo>
                    <a:lnTo>
                      <a:pt x="1231" y="5513"/>
                    </a:lnTo>
                    <a:lnTo>
                      <a:pt x="1231" y="5735"/>
                    </a:lnTo>
                    <a:cubicBezTo>
                      <a:pt x="1231" y="5779"/>
                      <a:pt x="1255" y="5820"/>
                      <a:pt x="1294" y="5841"/>
                    </a:cubicBezTo>
                    <a:lnTo>
                      <a:pt x="3386" y="6987"/>
                    </a:lnTo>
                    <a:cubicBezTo>
                      <a:pt x="3386" y="6987"/>
                      <a:pt x="3409" y="7001"/>
                      <a:pt x="3440" y="7002"/>
                    </a:cubicBezTo>
                    <a:cubicBezTo>
                      <a:pt x="3463" y="7004"/>
                      <a:pt x="3486" y="6995"/>
                      <a:pt x="3486" y="6995"/>
                    </a:cubicBezTo>
                    <a:lnTo>
                      <a:pt x="3486" y="6994"/>
                    </a:lnTo>
                    <a:lnTo>
                      <a:pt x="3486" y="6994"/>
                    </a:lnTo>
                    <a:lnTo>
                      <a:pt x="6420" y="5879"/>
                    </a:lnTo>
                    <a:lnTo>
                      <a:pt x="7592" y="5433"/>
                    </a:lnTo>
                    <a:cubicBezTo>
                      <a:pt x="7639" y="5416"/>
                      <a:pt x="7670" y="5371"/>
                      <a:pt x="7670" y="5321"/>
                    </a:cubicBezTo>
                    <a:lnTo>
                      <a:pt x="7670" y="2832"/>
                    </a:lnTo>
                    <a:cubicBezTo>
                      <a:pt x="7671" y="2779"/>
                      <a:pt x="7636" y="2732"/>
                      <a:pt x="7585" y="2716"/>
                    </a:cubicBezTo>
                    <a:close/>
                    <a:moveTo>
                      <a:pt x="337" y="4559"/>
                    </a:moveTo>
                    <a:cubicBezTo>
                      <a:pt x="337" y="4571"/>
                      <a:pt x="331" y="4583"/>
                      <a:pt x="321" y="4591"/>
                    </a:cubicBezTo>
                    <a:cubicBezTo>
                      <a:pt x="313" y="4596"/>
                      <a:pt x="305" y="4599"/>
                      <a:pt x="296" y="4599"/>
                    </a:cubicBezTo>
                    <a:cubicBezTo>
                      <a:pt x="293" y="4599"/>
                      <a:pt x="289" y="4598"/>
                      <a:pt x="286" y="4597"/>
                    </a:cubicBezTo>
                    <a:lnTo>
                      <a:pt x="151" y="4560"/>
                    </a:lnTo>
                    <a:cubicBezTo>
                      <a:pt x="134" y="4555"/>
                      <a:pt x="122" y="4539"/>
                      <a:pt x="122" y="4521"/>
                    </a:cubicBezTo>
                    <a:lnTo>
                      <a:pt x="122" y="4147"/>
                    </a:lnTo>
                    <a:cubicBezTo>
                      <a:pt x="122" y="4136"/>
                      <a:pt x="126" y="4125"/>
                      <a:pt x="135" y="4117"/>
                    </a:cubicBezTo>
                    <a:cubicBezTo>
                      <a:pt x="143" y="4109"/>
                      <a:pt x="155" y="4106"/>
                      <a:pt x="166" y="4107"/>
                    </a:cubicBezTo>
                    <a:lnTo>
                      <a:pt x="300" y="4120"/>
                    </a:lnTo>
                    <a:cubicBezTo>
                      <a:pt x="321" y="4122"/>
                      <a:pt x="336" y="4139"/>
                      <a:pt x="336" y="4160"/>
                    </a:cubicBezTo>
                    <a:lnTo>
                      <a:pt x="336" y="4559"/>
                    </a:lnTo>
                    <a:lnTo>
                      <a:pt x="337" y="4559"/>
                    </a:lnTo>
                    <a:close/>
                    <a:moveTo>
                      <a:pt x="337" y="3761"/>
                    </a:moveTo>
                    <a:cubicBezTo>
                      <a:pt x="337" y="3782"/>
                      <a:pt x="321" y="3800"/>
                      <a:pt x="300" y="3802"/>
                    </a:cubicBezTo>
                    <a:lnTo>
                      <a:pt x="165" y="3813"/>
                    </a:lnTo>
                    <a:lnTo>
                      <a:pt x="162" y="3813"/>
                    </a:lnTo>
                    <a:cubicBezTo>
                      <a:pt x="152" y="3813"/>
                      <a:pt x="142" y="3809"/>
                      <a:pt x="135" y="3802"/>
                    </a:cubicBezTo>
                    <a:cubicBezTo>
                      <a:pt x="126" y="3795"/>
                      <a:pt x="122" y="3784"/>
                      <a:pt x="122" y="3773"/>
                    </a:cubicBezTo>
                    <a:lnTo>
                      <a:pt x="122" y="3398"/>
                    </a:lnTo>
                    <a:cubicBezTo>
                      <a:pt x="122" y="3380"/>
                      <a:pt x="134" y="3364"/>
                      <a:pt x="152" y="3359"/>
                    </a:cubicBezTo>
                    <a:lnTo>
                      <a:pt x="286" y="3324"/>
                    </a:lnTo>
                    <a:cubicBezTo>
                      <a:pt x="298" y="3321"/>
                      <a:pt x="311" y="3323"/>
                      <a:pt x="321" y="3331"/>
                    </a:cubicBezTo>
                    <a:cubicBezTo>
                      <a:pt x="331" y="3339"/>
                      <a:pt x="337" y="3350"/>
                      <a:pt x="337" y="3363"/>
                    </a:cubicBezTo>
                    <a:lnTo>
                      <a:pt x="337" y="3761"/>
                    </a:lnTo>
                    <a:lnTo>
                      <a:pt x="337" y="3761"/>
                    </a:lnTo>
                    <a:close/>
                    <a:moveTo>
                      <a:pt x="729" y="4668"/>
                    </a:moveTo>
                    <a:cubicBezTo>
                      <a:pt x="729" y="4680"/>
                      <a:pt x="723" y="4692"/>
                      <a:pt x="714" y="4700"/>
                    </a:cubicBezTo>
                    <a:cubicBezTo>
                      <a:pt x="706" y="4705"/>
                      <a:pt x="698" y="4708"/>
                      <a:pt x="689" y="4708"/>
                    </a:cubicBezTo>
                    <a:cubicBezTo>
                      <a:pt x="686" y="4708"/>
                      <a:pt x="682" y="4707"/>
                      <a:pt x="678" y="4706"/>
                    </a:cubicBezTo>
                    <a:lnTo>
                      <a:pt x="494" y="4655"/>
                    </a:lnTo>
                    <a:cubicBezTo>
                      <a:pt x="477" y="4651"/>
                      <a:pt x="465" y="4635"/>
                      <a:pt x="465" y="4617"/>
                    </a:cubicBezTo>
                    <a:lnTo>
                      <a:pt x="465" y="4180"/>
                    </a:lnTo>
                    <a:cubicBezTo>
                      <a:pt x="465" y="4169"/>
                      <a:pt x="470" y="4158"/>
                      <a:pt x="478" y="4150"/>
                    </a:cubicBezTo>
                    <a:cubicBezTo>
                      <a:pt x="486" y="4143"/>
                      <a:pt x="498" y="4139"/>
                      <a:pt x="509" y="4140"/>
                    </a:cubicBezTo>
                    <a:lnTo>
                      <a:pt x="693" y="4158"/>
                    </a:lnTo>
                    <a:cubicBezTo>
                      <a:pt x="714" y="4160"/>
                      <a:pt x="729" y="4178"/>
                      <a:pt x="729" y="4198"/>
                    </a:cubicBezTo>
                    <a:lnTo>
                      <a:pt x="729" y="4668"/>
                    </a:lnTo>
                    <a:lnTo>
                      <a:pt x="729" y="4668"/>
                    </a:lnTo>
                    <a:close/>
                    <a:moveTo>
                      <a:pt x="729" y="3729"/>
                    </a:moveTo>
                    <a:cubicBezTo>
                      <a:pt x="729" y="3750"/>
                      <a:pt x="713" y="3767"/>
                      <a:pt x="692" y="3769"/>
                    </a:cubicBezTo>
                    <a:lnTo>
                      <a:pt x="508" y="3784"/>
                    </a:lnTo>
                    <a:lnTo>
                      <a:pt x="505" y="3784"/>
                    </a:lnTo>
                    <a:cubicBezTo>
                      <a:pt x="495" y="3784"/>
                      <a:pt x="485" y="3781"/>
                      <a:pt x="478" y="3774"/>
                    </a:cubicBezTo>
                    <a:cubicBezTo>
                      <a:pt x="469" y="3766"/>
                      <a:pt x="465" y="3756"/>
                      <a:pt x="465" y="3744"/>
                    </a:cubicBezTo>
                    <a:lnTo>
                      <a:pt x="465" y="3308"/>
                    </a:lnTo>
                    <a:cubicBezTo>
                      <a:pt x="465" y="3290"/>
                      <a:pt x="477" y="3274"/>
                      <a:pt x="495" y="3269"/>
                    </a:cubicBezTo>
                    <a:lnTo>
                      <a:pt x="679" y="3221"/>
                    </a:lnTo>
                    <a:cubicBezTo>
                      <a:pt x="691" y="3217"/>
                      <a:pt x="704" y="3220"/>
                      <a:pt x="714" y="3228"/>
                    </a:cubicBezTo>
                    <a:cubicBezTo>
                      <a:pt x="723" y="3235"/>
                      <a:pt x="729" y="3247"/>
                      <a:pt x="729" y="3260"/>
                    </a:cubicBezTo>
                    <a:lnTo>
                      <a:pt x="729" y="3729"/>
                    </a:lnTo>
                    <a:close/>
                    <a:moveTo>
                      <a:pt x="1737" y="4948"/>
                    </a:moveTo>
                    <a:cubicBezTo>
                      <a:pt x="1737" y="4960"/>
                      <a:pt x="1731" y="4972"/>
                      <a:pt x="1721" y="4980"/>
                    </a:cubicBezTo>
                    <a:cubicBezTo>
                      <a:pt x="1714" y="4985"/>
                      <a:pt x="1706" y="4988"/>
                      <a:pt x="1697" y="4988"/>
                    </a:cubicBezTo>
                    <a:cubicBezTo>
                      <a:pt x="1693" y="4988"/>
                      <a:pt x="1690" y="4987"/>
                      <a:pt x="1686" y="4986"/>
                    </a:cubicBezTo>
                    <a:lnTo>
                      <a:pt x="1449" y="4920"/>
                    </a:lnTo>
                    <a:cubicBezTo>
                      <a:pt x="1431" y="4916"/>
                      <a:pt x="1419" y="4900"/>
                      <a:pt x="1419" y="4882"/>
                    </a:cubicBezTo>
                    <a:lnTo>
                      <a:pt x="1419" y="4274"/>
                    </a:lnTo>
                    <a:cubicBezTo>
                      <a:pt x="1419" y="4262"/>
                      <a:pt x="1424" y="4251"/>
                      <a:pt x="1432" y="4244"/>
                    </a:cubicBezTo>
                    <a:cubicBezTo>
                      <a:pt x="1441" y="4236"/>
                      <a:pt x="1452" y="4232"/>
                      <a:pt x="1463" y="4233"/>
                    </a:cubicBezTo>
                    <a:lnTo>
                      <a:pt x="1701" y="4257"/>
                    </a:lnTo>
                    <a:cubicBezTo>
                      <a:pt x="1721" y="4259"/>
                      <a:pt x="1737" y="4276"/>
                      <a:pt x="1737" y="4297"/>
                    </a:cubicBezTo>
                    <a:lnTo>
                      <a:pt x="1737" y="4948"/>
                    </a:lnTo>
                    <a:close/>
                    <a:moveTo>
                      <a:pt x="1737" y="3646"/>
                    </a:moveTo>
                    <a:cubicBezTo>
                      <a:pt x="1737" y="3667"/>
                      <a:pt x="1721" y="3684"/>
                      <a:pt x="1700" y="3686"/>
                    </a:cubicBezTo>
                    <a:lnTo>
                      <a:pt x="1463" y="3705"/>
                    </a:lnTo>
                    <a:cubicBezTo>
                      <a:pt x="1462" y="3706"/>
                      <a:pt x="1461" y="3706"/>
                      <a:pt x="1459" y="3706"/>
                    </a:cubicBezTo>
                    <a:cubicBezTo>
                      <a:pt x="1449" y="3706"/>
                      <a:pt x="1440" y="3702"/>
                      <a:pt x="1432" y="3695"/>
                    </a:cubicBezTo>
                    <a:cubicBezTo>
                      <a:pt x="1424" y="3687"/>
                      <a:pt x="1419" y="3677"/>
                      <a:pt x="1419" y="3665"/>
                    </a:cubicBezTo>
                    <a:lnTo>
                      <a:pt x="1419" y="3057"/>
                    </a:lnTo>
                    <a:cubicBezTo>
                      <a:pt x="1419" y="3039"/>
                      <a:pt x="1432" y="3023"/>
                      <a:pt x="1449" y="3018"/>
                    </a:cubicBezTo>
                    <a:lnTo>
                      <a:pt x="1687" y="2956"/>
                    </a:lnTo>
                    <a:cubicBezTo>
                      <a:pt x="1699" y="2953"/>
                      <a:pt x="1712" y="2955"/>
                      <a:pt x="1721" y="2963"/>
                    </a:cubicBezTo>
                    <a:cubicBezTo>
                      <a:pt x="1731" y="2970"/>
                      <a:pt x="1737" y="2982"/>
                      <a:pt x="1737" y="2995"/>
                    </a:cubicBezTo>
                    <a:lnTo>
                      <a:pt x="1737" y="3646"/>
                    </a:lnTo>
                    <a:close/>
                    <a:moveTo>
                      <a:pt x="1737" y="2344"/>
                    </a:moveTo>
                    <a:cubicBezTo>
                      <a:pt x="1737" y="2360"/>
                      <a:pt x="1728" y="2374"/>
                      <a:pt x="1713" y="2381"/>
                    </a:cubicBezTo>
                    <a:lnTo>
                      <a:pt x="1476" y="2486"/>
                    </a:lnTo>
                    <a:cubicBezTo>
                      <a:pt x="1471" y="2488"/>
                      <a:pt x="1465" y="2489"/>
                      <a:pt x="1460" y="2489"/>
                    </a:cubicBezTo>
                    <a:cubicBezTo>
                      <a:pt x="1452" y="2489"/>
                      <a:pt x="1444" y="2487"/>
                      <a:pt x="1437" y="2483"/>
                    </a:cubicBezTo>
                    <a:cubicBezTo>
                      <a:pt x="1426" y="2475"/>
                      <a:pt x="1419" y="2463"/>
                      <a:pt x="1419" y="2449"/>
                    </a:cubicBezTo>
                    <a:lnTo>
                      <a:pt x="1419" y="1841"/>
                    </a:lnTo>
                    <a:cubicBezTo>
                      <a:pt x="1419" y="1827"/>
                      <a:pt x="1426" y="1814"/>
                      <a:pt x="1438" y="1807"/>
                    </a:cubicBezTo>
                    <a:lnTo>
                      <a:pt x="1676" y="1659"/>
                    </a:lnTo>
                    <a:cubicBezTo>
                      <a:pt x="1688" y="1651"/>
                      <a:pt x="1704" y="1651"/>
                      <a:pt x="1716" y="1658"/>
                    </a:cubicBezTo>
                    <a:cubicBezTo>
                      <a:pt x="1729" y="1665"/>
                      <a:pt x="1737" y="1678"/>
                      <a:pt x="1737" y="1693"/>
                    </a:cubicBezTo>
                    <a:lnTo>
                      <a:pt x="1737" y="2344"/>
                    </a:lnTo>
                    <a:lnTo>
                      <a:pt x="1737" y="2344"/>
                    </a:lnTo>
                    <a:close/>
                    <a:moveTo>
                      <a:pt x="2329" y="5112"/>
                    </a:moveTo>
                    <a:cubicBezTo>
                      <a:pt x="2329" y="5124"/>
                      <a:pt x="2323" y="5136"/>
                      <a:pt x="2313" y="5144"/>
                    </a:cubicBezTo>
                    <a:cubicBezTo>
                      <a:pt x="2306" y="5149"/>
                      <a:pt x="2297" y="5152"/>
                      <a:pt x="2289" y="5152"/>
                    </a:cubicBezTo>
                    <a:cubicBezTo>
                      <a:pt x="2285" y="5152"/>
                      <a:pt x="2281" y="5152"/>
                      <a:pt x="2278" y="5151"/>
                    </a:cubicBezTo>
                    <a:lnTo>
                      <a:pt x="1960" y="5062"/>
                    </a:lnTo>
                    <a:cubicBezTo>
                      <a:pt x="1942" y="5058"/>
                      <a:pt x="1930" y="5042"/>
                      <a:pt x="1930" y="5024"/>
                    </a:cubicBezTo>
                    <a:lnTo>
                      <a:pt x="1930" y="4323"/>
                    </a:lnTo>
                    <a:cubicBezTo>
                      <a:pt x="1930" y="4312"/>
                      <a:pt x="1935" y="4301"/>
                      <a:pt x="1943" y="4293"/>
                    </a:cubicBezTo>
                    <a:cubicBezTo>
                      <a:pt x="1952" y="4286"/>
                      <a:pt x="1963" y="4282"/>
                      <a:pt x="1974" y="4283"/>
                    </a:cubicBezTo>
                    <a:lnTo>
                      <a:pt x="2292" y="4314"/>
                    </a:lnTo>
                    <a:cubicBezTo>
                      <a:pt x="2313" y="4316"/>
                      <a:pt x="2329" y="4334"/>
                      <a:pt x="2329" y="4354"/>
                    </a:cubicBezTo>
                    <a:lnTo>
                      <a:pt x="2329" y="5112"/>
                    </a:lnTo>
                    <a:close/>
                    <a:moveTo>
                      <a:pt x="2329" y="3597"/>
                    </a:moveTo>
                    <a:cubicBezTo>
                      <a:pt x="2329" y="3618"/>
                      <a:pt x="2313" y="3635"/>
                      <a:pt x="2292" y="3637"/>
                    </a:cubicBezTo>
                    <a:lnTo>
                      <a:pt x="1974" y="3663"/>
                    </a:lnTo>
                    <a:cubicBezTo>
                      <a:pt x="1973" y="3663"/>
                      <a:pt x="1971" y="3664"/>
                      <a:pt x="1970" y="3664"/>
                    </a:cubicBezTo>
                    <a:cubicBezTo>
                      <a:pt x="1960" y="3664"/>
                      <a:pt x="1951" y="3660"/>
                      <a:pt x="1943" y="3653"/>
                    </a:cubicBezTo>
                    <a:cubicBezTo>
                      <a:pt x="1935" y="3645"/>
                      <a:pt x="1930" y="3634"/>
                      <a:pt x="1930" y="3623"/>
                    </a:cubicBezTo>
                    <a:lnTo>
                      <a:pt x="1930" y="2923"/>
                    </a:lnTo>
                    <a:cubicBezTo>
                      <a:pt x="1930" y="2905"/>
                      <a:pt x="1942" y="2889"/>
                      <a:pt x="1960" y="2884"/>
                    </a:cubicBezTo>
                    <a:lnTo>
                      <a:pt x="2278" y="2800"/>
                    </a:lnTo>
                    <a:cubicBezTo>
                      <a:pt x="2290" y="2797"/>
                      <a:pt x="2303" y="2800"/>
                      <a:pt x="2313" y="2807"/>
                    </a:cubicBezTo>
                    <a:cubicBezTo>
                      <a:pt x="2323" y="2815"/>
                      <a:pt x="2329" y="2827"/>
                      <a:pt x="2329" y="2839"/>
                    </a:cubicBezTo>
                    <a:lnTo>
                      <a:pt x="2329" y="3597"/>
                    </a:lnTo>
                    <a:lnTo>
                      <a:pt x="2329" y="3597"/>
                    </a:lnTo>
                    <a:close/>
                    <a:moveTo>
                      <a:pt x="2329" y="2082"/>
                    </a:moveTo>
                    <a:cubicBezTo>
                      <a:pt x="2329" y="2098"/>
                      <a:pt x="2319" y="2112"/>
                      <a:pt x="2305" y="2119"/>
                    </a:cubicBezTo>
                    <a:lnTo>
                      <a:pt x="1987" y="2260"/>
                    </a:lnTo>
                    <a:cubicBezTo>
                      <a:pt x="1982" y="2262"/>
                      <a:pt x="1976" y="2263"/>
                      <a:pt x="1970" y="2263"/>
                    </a:cubicBezTo>
                    <a:cubicBezTo>
                      <a:pt x="1963" y="2263"/>
                      <a:pt x="1955" y="2261"/>
                      <a:pt x="1949" y="2257"/>
                    </a:cubicBezTo>
                    <a:cubicBezTo>
                      <a:pt x="1937" y="2249"/>
                      <a:pt x="1930" y="2236"/>
                      <a:pt x="1930" y="2223"/>
                    </a:cubicBezTo>
                    <a:lnTo>
                      <a:pt x="1930" y="1523"/>
                    </a:lnTo>
                    <a:cubicBezTo>
                      <a:pt x="1930" y="1509"/>
                      <a:pt x="1938" y="1496"/>
                      <a:pt x="1949" y="1489"/>
                    </a:cubicBezTo>
                    <a:lnTo>
                      <a:pt x="2267" y="1290"/>
                    </a:lnTo>
                    <a:cubicBezTo>
                      <a:pt x="2280" y="1282"/>
                      <a:pt x="2295" y="1282"/>
                      <a:pt x="2308" y="1289"/>
                    </a:cubicBezTo>
                    <a:cubicBezTo>
                      <a:pt x="2321" y="1296"/>
                      <a:pt x="2329" y="1310"/>
                      <a:pt x="2329" y="1324"/>
                    </a:cubicBezTo>
                    <a:lnTo>
                      <a:pt x="2329" y="2082"/>
                    </a:lnTo>
                    <a:lnTo>
                      <a:pt x="2329" y="2082"/>
                    </a:lnTo>
                    <a:close/>
                    <a:moveTo>
                      <a:pt x="3152" y="5341"/>
                    </a:moveTo>
                    <a:cubicBezTo>
                      <a:pt x="3152" y="5352"/>
                      <a:pt x="3147" y="5364"/>
                      <a:pt x="3139" y="5372"/>
                    </a:cubicBezTo>
                    <a:cubicBezTo>
                      <a:pt x="3124" y="5387"/>
                      <a:pt x="3104" y="5387"/>
                      <a:pt x="3098" y="5387"/>
                    </a:cubicBezTo>
                    <a:lnTo>
                      <a:pt x="3097" y="5387"/>
                    </a:lnTo>
                    <a:cubicBezTo>
                      <a:pt x="3018" y="5387"/>
                      <a:pt x="2710" y="5276"/>
                      <a:pt x="2650" y="5254"/>
                    </a:cubicBezTo>
                    <a:cubicBezTo>
                      <a:pt x="2634" y="5248"/>
                      <a:pt x="2623" y="5233"/>
                      <a:pt x="2623" y="5216"/>
                    </a:cubicBezTo>
                    <a:lnTo>
                      <a:pt x="2623" y="4391"/>
                    </a:lnTo>
                    <a:cubicBezTo>
                      <a:pt x="2623" y="4380"/>
                      <a:pt x="2628" y="4369"/>
                      <a:pt x="2636" y="4361"/>
                    </a:cubicBezTo>
                    <a:cubicBezTo>
                      <a:pt x="2645" y="4354"/>
                      <a:pt x="2656" y="4350"/>
                      <a:pt x="2667" y="4351"/>
                    </a:cubicBezTo>
                    <a:lnTo>
                      <a:pt x="3115" y="4395"/>
                    </a:lnTo>
                    <a:cubicBezTo>
                      <a:pt x="3136" y="4397"/>
                      <a:pt x="3152" y="4414"/>
                      <a:pt x="3152" y="4435"/>
                    </a:cubicBezTo>
                    <a:cubicBezTo>
                      <a:pt x="3152" y="4444"/>
                      <a:pt x="3152" y="5302"/>
                      <a:pt x="3152" y="5341"/>
                    </a:cubicBezTo>
                    <a:close/>
                    <a:moveTo>
                      <a:pt x="3152" y="3529"/>
                    </a:moveTo>
                    <a:cubicBezTo>
                      <a:pt x="3152" y="3550"/>
                      <a:pt x="3136" y="3567"/>
                      <a:pt x="3115" y="3569"/>
                    </a:cubicBezTo>
                    <a:lnTo>
                      <a:pt x="2667" y="3606"/>
                    </a:lnTo>
                    <a:cubicBezTo>
                      <a:pt x="2665" y="3606"/>
                      <a:pt x="2664" y="3606"/>
                      <a:pt x="2663" y="3606"/>
                    </a:cubicBezTo>
                    <a:cubicBezTo>
                      <a:pt x="2653" y="3606"/>
                      <a:pt x="2643" y="3602"/>
                      <a:pt x="2636" y="3595"/>
                    </a:cubicBezTo>
                    <a:cubicBezTo>
                      <a:pt x="2628" y="3588"/>
                      <a:pt x="2623" y="3577"/>
                      <a:pt x="2623" y="3566"/>
                    </a:cubicBezTo>
                    <a:lnTo>
                      <a:pt x="2623" y="2741"/>
                    </a:lnTo>
                    <a:cubicBezTo>
                      <a:pt x="2623" y="2722"/>
                      <a:pt x="2635" y="2706"/>
                      <a:pt x="2653" y="2702"/>
                    </a:cubicBezTo>
                    <a:lnTo>
                      <a:pt x="3101" y="2584"/>
                    </a:lnTo>
                    <a:cubicBezTo>
                      <a:pt x="3113" y="2581"/>
                      <a:pt x="3126" y="2583"/>
                      <a:pt x="3136" y="2591"/>
                    </a:cubicBezTo>
                    <a:cubicBezTo>
                      <a:pt x="3146" y="2599"/>
                      <a:pt x="3152" y="2610"/>
                      <a:pt x="3152" y="2623"/>
                    </a:cubicBezTo>
                    <a:lnTo>
                      <a:pt x="3152" y="3529"/>
                    </a:lnTo>
                    <a:lnTo>
                      <a:pt x="3152" y="3529"/>
                    </a:lnTo>
                    <a:close/>
                    <a:moveTo>
                      <a:pt x="3152" y="1717"/>
                    </a:moveTo>
                    <a:cubicBezTo>
                      <a:pt x="3152" y="1733"/>
                      <a:pt x="3142" y="1748"/>
                      <a:pt x="3128" y="1754"/>
                    </a:cubicBezTo>
                    <a:lnTo>
                      <a:pt x="2680" y="1953"/>
                    </a:lnTo>
                    <a:cubicBezTo>
                      <a:pt x="2674" y="1955"/>
                      <a:pt x="2669" y="1956"/>
                      <a:pt x="2663" y="1956"/>
                    </a:cubicBezTo>
                    <a:cubicBezTo>
                      <a:pt x="2656" y="1956"/>
                      <a:pt x="2648" y="1954"/>
                      <a:pt x="2641" y="1950"/>
                    </a:cubicBezTo>
                    <a:cubicBezTo>
                      <a:pt x="2630" y="1942"/>
                      <a:pt x="2623" y="1930"/>
                      <a:pt x="2623" y="1916"/>
                    </a:cubicBezTo>
                    <a:lnTo>
                      <a:pt x="2623" y="1091"/>
                    </a:lnTo>
                    <a:cubicBezTo>
                      <a:pt x="2623" y="1077"/>
                      <a:pt x="2630" y="1064"/>
                      <a:pt x="2642" y="1057"/>
                    </a:cubicBezTo>
                    <a:lnTo>
                      <a:pt x="3090" y="777"/>
                    </a:lnTo>
                    <a:cubicBezTo>
                      <a:pt x="3103" y="769"/>
                      <a:pt x="3118" y="769"/>
                      <a:pt x="3131" y="776"/>
                    </a:cubicBezTo>
                    <a:cubicBezTo>
                      <a:pt x="3144" y="783"/>
                      <a:pt x="3152" y="797"/>
                      <a:pt x="3152" y="811"/>
                    </a:cubicBezTo>
                    <a:lnTo>
                      <a:pt x="3152" y="1717"/>
                    </a:lnTo>
                    <a:lnTo>
                      <a:pt x="3152" y="1717"/>
                    </a:lnTo>
                    <a:close/>
                    <a:moveTo>
                      <a:pt x="4934" y="1266"/>
                    </a:moveTo>
                    <a:cubicBezTo>
                      <a:pt x="4934" y="1252"/>
                      <a:pt x="4941" y="1240"/>
                      <a:pt x="4952" y="1232"/>
                    </a:cubicBezTo>
                    <a:cubicBezTo>
                      <a:pt x="4963" y="1225"/>
                      <a:pt x="4978" y="1224"/>
                      <a:pt x="4990" y="1229"/>
                    </a:cubicBezTo>
                    <a:lnTo>
                      <a:pt x="5469" y="1436"/>
                    </a:lnTo>
                    <a:cubicBezTo>
                      <a:pt x="5483" y="1442"/>
                      <a:pt x="5493" y="1457"/>
                      <a:pt x="5493" y="1473"/>
                    </a:cubicBezTo>
                    <a:lnTo>
                      <a:pt x="5493" y="2187"/>
                    </a:lnTo>
                    <a:cubicBezTo>
                      <a:pt x="5493" y="2200"/>
                      <a:pt x="5487" y="2212"/>
                      <a:pt x="5477" y="2220"/>
                    </a:cubicBezTo>
                    <a:cubicBezTo>
                      <a:pt x="5470" y="2225"/>
                      <a:pt x="5461" y="2228"/>
                      <a:pt x="5453" y="2228"/>
                    </a:cubicBezTo>
                    <a:cubicBezTo>
                      <a:pt x="5449" y="2228"/>
                      <a:pt x="5445" y="2227"/>
                      <a:pt x="5441" y="2226"/>
                    </a:cubicBezTo>
                    <a:lnTo>
                      <a:pt x="4963" y="2079"/>
                    </a:lnTo>
                    <a:cubicBezTo>
                      <a:pt x="4946" y="2074"/>
                      <a:pt x="4934" y="2058"/>
                      <a:pt x="4934" y="2040"/>
                    </a:cubicBezTo>
                    <a:lnTo>
                      <a:pt x="4934" y="1266"/>
                    </a:lnTo>
                    <a:lnTo>
                      <a:pt x="4934" y="1266"/>
                    </a:lnTo>
                    <a:close/>
                    <a:moveTo>
                      <a:pt x="4934" y="2815"/>
                    </a:moveTo>
                    <a:cubicBezTo>
                      <a:pt x="4934" y="2803"/>
                      <a:pt x="4939" y="2791"/>
                      <a:pt x="4948" y="2784"/>
                    </a:cubicBezTo>
                    <a:cubicBezTo>
                      <a:pt x="4958" y="2776"/>
                      <a:pt x="4970" y="2773"/>
                      <a:pt x="4981" y="2775"/>
                    </a:cubicBezTo>
                    <a:lnTo>
                      <a:pt x="5460" y="2862"/>
                    </a:lnTo>
                    <a:cubicBezTo>
                      <a:pt x="5479" y="2866"/>
                      <a:pt x="5493" y="2882"/>
                      <a:pt x="5493" y="2902"/>
                    </a:cubicBezTo>
                    <a:lnTo>
                      <a:pt x="5493" y="3623"/>
                    </a:lnTo>
                    <a:cubicBezTo>
                      <a:pt x="5493" y="3634"/>
                      <a:pt x="5488" y="3645"/>
                      <a:pt x="5480" y="3653"/>
                    </a:cubicBezTo>
                    <a:cubicBezTo>
                      <a:pt x="5473" y="3660"/>
                      <a:pt x="5463" y="3664"/>
                      <a:pt x="5453" y="3664"/>
                    </a:cubicBezTo>
                    <a:cubicBezTo>
                      <a:pt x="5452" y="3664"/>
                      <a:pt x="5451" y="3663"/>
                      <a:pt x="5450" y="3663"/>
                    </a:cubicBezTo>
                    <a:lnTo>
                      <a:pt x="4971" y="3629"/>
                    </a:lnTo>
                    <a:cubicBezTo>
                      <a:pt x="4950" y="3628"/>
                      <a:pt x="4934" y="3610"/>
                      <a:pt x="4934" y="3589"/>
                    </a:cubicBezTo>
                    <a:lnTo>
                      <a:pt x="4934" y="2815"/>
                    </a:lnTo>
                    <a:close/>
                    <a:moveTo>
                      <a:pt x="3688" y="727"/>
                    </a:moveTo>
                    <a:cubicBezTo>
                      <a:pt x="3688" y="714"/>
                      <a:pt x="3695" y="701"/>
                      <a:pt x="3706" y="694"/>
                    </a:cubicBezTo>
                    <a:cubicBezTo>
                      <a:pt x="3718" y="686"/>
                      <a:pt x="3732" y="685"/>
                      <a:pt x="3744" y="690"/>
                    </a:cubicBezTo>
                    <a:lnTo>
                      <a:pt x="4424" y="984"/>
                    </a:lnTo>
                    <a:cubicBezTo>
                      <a:pt x="4439" y="991"/>
                      <a:pt x="4449" y="1005"/>
                      <a:pt x="4449" y="1021"/>
                    </a:cubicBezTo>
                    <a:lnTo>
                      <a:pt x="4449" y="1867"/>
                    </a:lnTo>
                    <a:cubicBezTo>
                      <a:pt x="4449" y="1879"/>
                      <a:pt x="4442" y="1891"/>
                      <a:pt x="4432" y="1899"/>
                    </a:cubicBezTo>
                    <a:cubicBezTo>
                      <a:pt x="4425" y="1904"/>
                      <a:pt x="4417" y="1907"/>
                      <a:pt x="4408" y="1907"/>
                    </a:cubicBezTo>
                    <a:cubicBezTo>
                      <a:pt x="4404" y="1907"/>
                      <a:pt x="4400" y="1906"/>
                      <a:pt x="4396" y="1905"/>
                    </a:cubicBezTo>
                    <a:lnTo>
                      <a:pt x="3717" y="1696"/>
                    </a:lnTo>
                    <a:cubicBezTo>
                      <a:pt x="3700" y="1691"/>
                      <a:pt x="3688" y="1675"/>
                      <a:pt x="3688" y="1658"/>
                    </a:cubicBezTo>
                    <a:lnTo>
                      <a:pt x="3688" y="727"/>
                    </a:lnTo>
                    <a:lnTo>
                      <a:pt x="3688" y="727"/>
                    </a:lnTo>
                    <a:close/>
                    <a:moveTo>
                      <a:pt x="3688" y="3518"/>
                    </a:moveTo>
                    <a:lnTo>
                      <a:pt x="3688" y="2588"/>
                    </a:lnTo>
                    <a:cubicBezTo>
                      <a:pt x="3688" y="2576"/>
                      <a:pt x="3694" y="2564"/>
                      <a:pt x="3703" y="2557"/>
                    </a:cubicBezTo>
                    <a:cubicBezTo>
                      <a:pt x="3712" y="2549"/>
                      <a:pt x="3724" y="2546"/>
                      <a:pt x="3736" y="2548"/>
                    </a:cubicBezTo>
                    <a:lnTo>
                      <a:pt x="4415" y="2672"/>
                    </a:lnTo>
                    <a:cubicBezTo>
                      <a:pt x="4434" y="2676"/>
                      <a:pt x="4448" y="2692"/>
                      <a:pt x="4448" y="2712"/>
                    </a:cubicBezTo>
                    <a:lnTo>
                      <a:pt x="4448" y="3557"/>
                    </a:lnTo>
                    <a:cubicBezTo>
                      <a:pt x="4448" y="3568"/>
                      <a:pt x="4444" y="3579"/>
                      <a:pt x="4436" y="3586"/>
                    </a:cubicBezTo>
                    <a:cubicBezTo>
                      <a:pt x="4428" y="3593"/>
                      <a:pt x="4418" y="3597"/>
                      <a:pt x="4408" y="3597"/>
                    </a:cubicBezTo>
                    <a:cubicBezTo>
                      <a:pt x="4407" y="3597"/>
                      <a:pt x="4407" y="3597"/>
                      <a:pt x="4406" y="3597"/>
                    </a:cubicBezTo>
                    <a:lnTo>
                      <a:pt x="3726" y="3558"/>
                    </a:lnTo>
                    <a:cubicBezTo>
                      <a:pt x="3705" y="3557"/>
                      <a:pt x="3688" y="3539"/>
                      <a:pt x="3688" y="3518"/>
                    </a:cubicBezTo>
                    <a:close/>
                    <a:moveTo>
                      <a:pt x="5014" y="6300"/>
                    </a:moveTo>
                    <a:cubicBezTo>
                      <a:pt x="5014" y="6317"/>
                      <a:pt x="5004" y="6331"/>
                      <a:pt x="4989" y="6338"/>
                    </a:cubicBezTo>
                    <a:lnTo>
                      <a:pt x="4099" y="6676"/>
                    </a:lnTo>
                    <a:cubicBezTo>
                      <a:pt x="4094" y="6677"/>
                      <a:pt x="4089" y="6678"/>
                      <a:pt x="4085" y="6678"/>
                    </a:cubicBezTo>
                    <a:cubicBezTo>
                      <a:pt x="4077" y="6678"/>
                      <a:pt x="4069" y="6676"/>
                      <a:pt x="4062" y="6671"/>
                    </a:cubicBezTo>
                    <a:cubicBezTo>
                      <a:pt x="4051" y="6664"/>
                      <a:pt x="4045" y="6651"/>
                      <a:pt x="4045" y="6638"/>
                    </a:cubicBezTo>
                    <a:lnTo>
                      <a:pt x="4045" y="4424"/>
                    </a:lnTo>
                    <a:cubicBezTo>
                      <a:pt x="4045" y="4403"/>
                      <a:pt x="4061" y="4385"/>
                      <a:pt x="4082" y="4384"/>
                    </a:cubicBezTo>
                    <a:lnTo>
                      <a:pt x="4972" y="4323"/>
                    </a:lnTo>
                    <a:cubicBezTo>
                      <a:pt x="4983" y="4323"/>
                      <a:pt x="4994" y="4327"/>
                      <a:pt x="5002" y="4334"/>
                    </a:cubicBezTo>
                    <a:cubicBezTo>
                      <a:pt x="5010" y="4342"/>
                      <a:pt x="5015" y="4352"/>
                      <a:pt x="5015" y="4364"/>
                    </a:cubicBezTo>
                    <a:lnTo>
                      <a:pt x="5015" y="6300"/>
                    </a:lnTo>
                    <a:lnTo>
                      <a:pt x="5014" y="6300"/>
                    </a:lnTo>
                    <a:close/>
                    <a:moveTo>
                      <a:pt x="6087" y="5892"/>
                    </a:moveTo>
                    <a:cubicBezTo>
                      <a:pt x="6087" y="5909"/>
                      <a:pt x="6076" y="5924"/>
                      <a:pt x="6061" y="5930"/>
                    </a:cubicBezTo>
                    <a:lnTo>
                      <a:pt x="5467" y="6156"/>
                    </a:lnTo>
                    <a:cubicBezTo>
                      <a:pt x="5462" y="6157"/>
                      <a:pt x="5458" y="6158"/>
                      <a:pt x="5453" y="6158"/>
                    </a:cubicBezTo>
                    <a:cubicBezTo>
                      <a:pt x="5445" y="6158"/>
                      <a:pt x="5437" y="6156"/>
                      <a:pt x="5430" y="6151"/>
                    </a:cubicBezTo>
                    <a:cubicBezTo>
                      <a:pt x="5419" y="6144"/>
                      <a:pt x="5413" y="6131"/>
                      <a:pt x="5413" y="6118"/>
                    </a:cubicBezTo>
                    <a:lnTo>
                      <a:pt x="5413" y="4331"/>
                    </a:lnTo>
                    <a:cubicBezTo>
                      <a:pt x="5413" y="4310"/>
                      <a:pt x="5429" y="4293"/>
                      <a:pt x="5450" y="4291"/>
                    </a:cubicBezTo>
                    <a:lnTo>
                      <a:pt x="6044" y="4251"/>
                    </a:lnTo>
                    <a:cubicBezTo>
                      <a:pt x="6055" y="4250"/>
                      <a:pt x="6066" y="4254"/>
                      <a:pt x="6074" y="4262"/>
                    </a:cubicBezTo>
                    <a:cubicBezTo>
                      <a:pt x="6082" y="4269"/>
                      <a:pt x="6087" y="4280"/>
                      <a:pt x="6087" y="4291"/>
                    </a:cubicBezTo>
                    <a:lnTo>
                      <a:pt x="6087" y="5892"/>
                    </a:lnTo>
                    <a:close/>
                    <a:moveTo>
                      <a:pt x="6258" y="3660"/>
                    </a:moveTo>
                    <a:cubicBezTo>
                      <a:pt x="6258" y="3671"/>
                      <a:pt x="6253" y="3682"/>
                      <a:pt x="6245" y="3690"/>
                    </a:cubicBezTo>
                    <a:cubicBezTo>
                      <a:pt x="6238" y="3697"/>
                      <a:pt x="6228" y="3701"/>
                      <a:pt x="6218" y="3701"/>
                    </a:cubicBezTo>
                    <a:lnTo>
                      <a:pt x="6215" y="3701"/>
                    </a:lnTo>
                    <a:lnTo>
                      <a:pt x="5860" y="3680"/>
                    </a:lnTo>
                    <a:cubicBezTo>
                      <a:pt x="5839" y="3679"/>
                      <a:pt x="5822" y="3662"/>
                      <a:pt x="5822" y="3640"/>
                    </a:cubicBezTo>
                    <a:lnTo>
                      <a:pt x="5822" y="2977"/>
                    </a:lnTo>
                    <a:cubicBezTo>
                      <a:pt x="5822" y="2965"/>
                      <a:pt x="5828" y="2953"/>
                      <a:pt x="5837" y="2946"/>
                    </a:cubicBezTo>
                    <a:cubicBezTo>
                      <a:pt x="5846" y="2938"/>
                      <a:pt x="5858" y="2935"/>
                      <a:pt x="5870" y="2937"/>
                    </a:cubicBezTo>
                    <a:lnTo>
                      <a:pt x="6225" y="3002"/>
                    </a:lnTo>
                    <a:cubicBezTo>
                      <a:pt x="6244" y="3005"/>
                      <a:pt x="6258" y="3022"/>
                      <a:pt x="6258" y="3041"/>
                    </a:cubicBezTo>
                    <a:lnTo>
                      <a:pt x="6258" y="3660"/>
                    </a:lnTo>
                    <a:lnTo>
                      <a:pt x="6258" y="3660"/>
                    </a:lnTo>
                    <a:close/>
                    <a:moveTo>
                      <a:pt x="6258" y="2422"/>
                    </a:moveTo>
                    <a:cubicBezTo>
                      <a:pt x="6258" y="2435"/>
                      <a:pt x="6252" y="2447"/>
                      <a:pt x="6242" y="2455"/>
                    </a:cubicBezTo>
                    <a:cubicBezTo>
                      <a:pt x="6235" y="2460"/>
                      <a:pt x="6226" y="2463"/>
                      <a:pt x="6218" y="2463"/>
                    </a:cubicBezTo>
                    <a:cubicBezTo>
                      <a:pt x="6214" y="2463"/>
                      <a:pt x="6210" y="2462"/>
                      <a:pt x="6206" y="2461"/>
                    </a:cubicBezTo>
                    <a:lnTo>
                      <a:pt x="5851" y="2352"/>
                    </a:lnTo>
                    <a:cubicBezTo>
                      <a:pt x="5834" y="2346"/>
                      <a:pt x="5823" y="2331"/>
                      <a:pt x="5823" y="2313"/>
                    </a:cubicBezTo>
                    <a:lnTo>
                      <a:pt x="5823" y="1650"/>
                    </a:lnTo>
                    <a:cubicBezTo>
                      <a:pt x="5823" y="1636"/>
                      <a:pt x="5829" y="1624"/>
                      <a:pt x="5841" y="1616"/>
                    </a:cubicBezTo>
                    <a:cubicBezTo>
                      <a:pt x="5852" y="1609"/>
                      <a:pt x="5866" y="1608"/>
                      <a:pt x="5879" y="1613"/>
                    </a:cubicBezTo>
                    <a:lnTo>
                      <a:pt x="6234" y="1766"/>
                    </a:lnTo>
                    <a:cubicBezTo>
                      <a:pt x="6249" y="1773"/>
                      <a:pt x="6258" y="1787"/>
                      <a:pt x="6258" y="1803"/>
                    </a:cubicBezTo>
                    <a:lnTo>
                      <a:pt x="6258" y="2422"/>
                    </a:lnTo>
                    <a:lnTo>
                      <a:pt x="6258" y="2422"/>
                    </a:lnTo>
                    <a:close/>
                    <a:moveTo>
                      <a:pt x="6968" y="4762"/>
                    </a:moveTo>
                    <a:cubicBezTo>
                      <a:pt x="6968" y="4781"/>
                      <a:pt x="6954" y="4798"/>
                      <a:pt x="6935" y="4801"/>
                    </a:cubicBezTo>
                    <a:lnTo>
                      <a:pt x="6677" y="4851"/>
                    </a:lnTo>
                    <a:cubicBezTo>
                      <a:pt x="6674" y="4852"/>
                      <a:pt x="6672" y="4852"/>
                      <a:pt x="6669" y="4852"/>
                    </a:cubicBezTo>
                    <a:cubicBezTo>
                      <a:pt x="6660" y="4852"/>
                      <a:pt x="6651" y="4848"/>
                      <a:pt x="6644" y="4842"/>
                    </a:cubicBezTo>
                    <a:cubicBezTo>
                      <a:pt x="6635" y="4835"/>
                      <a:pt x="6629" y="4824"/>
                      <a:pt x="6629" y="4812"/>
                    </a:cubicBezTo>
                    <a:lnTo>
                      <a:pt x="6629" y="4249"/>
                    </a:lnTo>
                    <a:cubicBezTo>
                      <a:pt x="6629" y="4228"/>
                      <a:pt x="6646" y="4210"/>
                      <a:pt x="6667" y="4209"/>
                    </a:cubicBezTo>
                    <a:lnTo>
                      <a:pt x="6925" y="4191"/>
                    </a:lnTo>
                    <a:cubicBezTo>
                      <a:pt x="6936" y="4191"/>
                      <a:pt x="6947" y="4195"/>
                      <a:pt x="6955" y="4202"/>
                    </a:cubicBezTo>
                    <a:cubicBezTo>
                      <a:pt x="6963" y="4210"/>
                      <a:pt x="6968" y="4220"/>
                      <a:pt x="6968" y="4232"/>
                    </a:cubicBezTo>
                    <a:lnTo>
                      <a:pt x="6968" y="4762"/>
                    </a:lnTo>
                    <a:lnTo>
                      <a:pt x="6968" y="4762"/>
                    </a:lnTo>
                    <a:close/>
                    <a:moveTo>
                      <a:pt x="6968" y="3701"/>
                    </a:moveTo>
                    <a:cubicBezTo>
                      <a:pt x="6968" y="3712"/>
                      <a:pt x="6963" y="3723"/>
                      <a:pt x="6955" y="3730"/>
                    </a:cubicBezTo>
                    <a:cubicBezTo>
                      <a:pt x="6947" y="3737"/>
                      <a:pt x="6938" y="3741"/>
                      <a:pt x="6927" y="3741"/>
                    </a:cubicBezTo>
                    <a:lnTo>
                      <a:pt x="6925" y="3741"/>
                    </a:lnTo>
                    <a:lnTo>
                      <a:pt x="6667" y="3726"/>
                    </a:lnTo>
                    <a:cubicBezTo>
                      <a:pt x="6646" y="3725"/>
                      <a:pt x="6629" y="3708"/>
                      <a:pt x="6629" y="3686"/>
                    </a:cubicBezTo>
                    <a:lnTo>
                      <a:pt x="6629" y="3124"/>
                    </a:lnTo>
                    <a:cubicBezTo>
                      <a:pt x="6629" y="3112"/>
                      <a:pt x="6634" y="3101"/>
                      <a:pt x="6644" y="3093"/>
                    </a:cubicBezTo>
                    <a:cubicBezTo>
                      <a:pt x="6653" y="3085"/>
                      <a:pt x="6665" y="3082"/>
                      <a:pt x="6677" y="3084"/>
                    </a:cubicBezTo>
                    <a:lnTo>
                      <a:pt x="6934" y="3131"/>
                    </a:lnTo>
                    <a:cubicBezTo>
                      <a:pt x="6953" y="3135"/>
                      <a:pt x="6967" y="3151"/>
                      <a:pt x="6967" y="3171"/>
                    </a:cubicBezTo>
                    <a:lnTo>
                      <a:pt x="6967" y="3701"/>
                    </a:lnTo>
                    <a:lnTo>
                      <a:pt x="6968" y="3701"/>
                    </a:lnTo>
                    <a:close/>
                    <a:moveTo>
                      <a:pt x="7404" y="4678"/>
                    </a:moveTo>
                    <a:cubicBezTo>
                      <a:pt x="7404" y="4697"/>
                      <a:pt x="7390" y="4714"/>
                      <a:pt x="7371" y="4717"/>
                    </a:cubicBezTo>
                    <a:lnTo>
                      <a:pt x="7165" y="4757"/>
                    </a:lnTo>
                    <a:cubicBezTo>
                      <a:pt x="7162" y="4757"/>
                      <a:pt x="7160" y="4758"/>
                      <a:pt x="7157" y="4758"/>
                    </a:cubicBezTo>
                    <a:cubicBezTo>
                      <a:pt x="7148" y="4758"/>
                      <a:pt x="7139" y="4754"/>
                      <a:pt x="7132" y="4748"/>
                    </a:cubicBezTo>
                    <a:cubicBezTo>
                      <a:pt x="7122" y="4741"/>
                      <a:pt x="7117" y="4729"/>
                      <a:pt x="7117" y="4717"/>
                    </a:cubicBezTo>
                    <a:lnTo>
                      <a:pt x="7117" y="4216"/>
                    </a:lnTo>
                    <a:cubicBezTo>
                      <a:pt x="7117" y="4195"/>
                      <a:pt x="7134" y="4177"/>
                      <a:pt x="7155" y="4176"/>
                    </a:cubicBezTo>
                    <a:lnTo>
                      <a:pt x="7361" y="4162"/>
                    </a:lnTo>
                    <a:cubicBezTo>
                      <a:pt x="7372" y="4161"/>
                      <a:pt x="7383" y="4165"/>
                      <a:pt x="7391" y="4172"/>
                    </a:cubicBezTo>
                    <a:cubicBezTo>
                      <a:pt x="7399" y="4180"/>
                      <a:pt x="7404" y="4191"/>
                      <a:pt x="7404" y="4202"/>
                    </a:cubicBezTo>
                    <a:lnTo>
                      <a:pt x="7404" y="4678"/>
                    </a:lnTo>
                    <a:lnTo>
                      <a:pt x="7404" y="4678"/>
                    </a:lnTo>
                    <a:close/>
                    <a:moveTo>
                      <a:pt x="7404" y="3726"/>
                    </a:moveTo>
                    <a:cubicBezTo>
                      <a:pt x="7404" y="3737"/>
                      <a:pt x="7399" y="3748"/>
                      <a:pt x="7391" y="3755"/>
                    </a:cubicBezTo>
                    <a:cubicBezTo>
                      <a:pt x="7384" y="3762"/>
                      <a:pt x="7374" y="3766"/>
                      <a:pt x="7364" y="3766"/>
                    </a:cubicBezTo>
                    <a:cubicBezTo>
                      <a:pt x="7363" y="3766"/>
                      <a:pt x="7362" y="3766"/>
                      <a:pt x="7361" y="3766"/>
                    </a:cubicBezTo>
                    <a:lnTo>
                      <a:pt x="7155" y="3754"/>
                    </a:lnTo>
                    <a:cubicBezTo>
                      <a:pt x="7134" y="3753"/>
                      <a:pt x="7117" y="3736"/>
                      <a:pt x="7117" y="3714"/>
                    </a:cubicBezTo>
                    <a:lnTo>
                      <a:pt x="7117" y="3219"/>
                    </a:lnTo>
                    <a:cubicBezTo>
                      <a:pt x="7117" y="3207"/>
                      <a:pt x="7122" y="3196"/>
                      <a:pt x="7131" y="3188"/>
                    </a:cubicBezTo>
                    <a:cubicBezTo>
                      <a:pt x="7140" y="3181"/>
                      <a:pt x="7152" y="3177"/>
                      <a:pt x="7164" y="3179"/>
                    </a:cubicBezTo>
                    <a:lnTo>
                      <a:pt x="7370" y="3210"/>
                    </a:lnTo>
                    <a:cubicBezTo>
                      <a:pt x="7390" y="3213"/>
                      <a:pt x="7404" y="3230"/>
                      <a:pt x="7404" y="3250"/>
                    </a:cubicBezTo>
                    <a:lnTo>
                      <a:pt x="7404" y="3726"/>
                    </a:lnTo>
                    <a:lnTo>
                      <a:pt x="7404" y="3726"/>
                    </a:lnTo>
                    <a:close/>
                  </a:path>
                </a:pathLst>
              </a:custGeom>
              <a:solidFill>
                <a:schemeClr val="bg1"/>
              </a:solidFill>
              <a:ln>
                <a:noFill/>
              </a:ln>
            </p:spPr>
            <p:txBody>
              <a:bodyPr wrap="square" lIns="91440" tIns="45720" rIns="91440" bIns="45720">
                <a:normAutofit fontScale="62500" lnSpcReduction="20000"/>
              </a:bodyPr>
              <a:lstStyle/>
              <a:p>
                <a:endParaRPr lang="zh-CN" altLang="en-US">
                  <a:solidFill>
                    <a:schemeClr val="bg1"/>
                  </a:solidFill>
                </a:endParaRPr>
              </a:p>
            </p:txBody>
          </p:sp>
        </p:grpSp>
      </p:grpSp>
    </p:spTree>
    <p:extLst>
      <p:ext uri="{BB962C8B-B14F-4D97-AF65-F5344CB8AC3E}">
        <p14:creationId xmlns:p14="http://schemas.microsoft.com/office/powerpoint/2010/main" val="23169006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As of February 2022, 107 mobile apps that mentioned the keyword "metaverse" in their description were mobile gaming apps. Finance apps came in second, with 101 apps in this category using the keyword in their name or description. Social apps came in third, with 70 mobile apps in this category referring to the metaverse. At the end of 2021, Facebook announced its rebranding into Meta, in order to better encapsulate the company's new focus on developing the metaverse.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February 2022</a:t>
            </a:r>
          </a:p>
          <a:p>
            <a:r>
              <a:rPr sz="600" b="1">
                <a:solidFill>
                  <a:srgbClr val="0F2741"/>
                </a:solidFill>
                <a:latin typeface="Open Sans"/>
              </a:rPr>
              <a:t>Source(s): </a:t>
            </a:r>
            <a:r>
              <a:rPr sz="600" b="0">
                <a:solidFill>
                  <a:srgbClr val="0F2741"/>
                </a:solidFill>
                <a:latin typeface="Open Sans"/>
              </a:rPr>
              <a:t>Sensor Tower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256600" y="1882800"/>
            <a:ext cx="1676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apps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38</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2:</a:t>
            </a:r>
            <a:r>
              <a:rPr lang="zh-CN" altLang="en-US" sz="2500" dirty="0">
                <a:solidFill>
                  <a:srgbClr val="0F2741"/>
                </a:solidFill>
                <a:latin typeface="Open Sans Light"/>
              </a:rPr>
              <a:t> </a:t>
            </a:r>
            <a:r>
              <a:rPr sz="2500" dirty="0">
                <a:solidFill>
                  <a:srgbClr val="0F2741"/>
                </a:solidFill>
                <a:latin typeface="Open Sans Light"/>
              </a:rPr>
              <a:t>Number of mobile apps with the keyword "metaverse" in their name or description as of February 2022, by category</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Number of apps with "metaverse" in their name 2022</a:t>
            </a:r>
          </a:p>
        </p:txBody>
      </p:sp>
    </p:spTree>
    <p:extLst>
      <p:ext uri="{BB962C8B-B14F-4D97-AF65-F5344CB8AC3E}">
        <p14:creationId xmlns:p14="http://schemas.microsoft.com/office/powerpoint/2010/main" val="34750556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As of October 2021, the total market capitalization of Web 2.0 metaverse companies was 14.8 trillion U.S. dollars. For gaming and eSports and also Facebook (now known as Meta after an October 2021 restructuring and pivot to VR), this figure sits much lower at 1.98 trillion and 0.90 trillion, respectively. </a:t>
            </a:r>
            <a:r>
              <a:rPr sz="600" b="0">
                <a:solidFill>
                  <a:srgbClr val="0F2741"/>
                </a:solidFill>
                <a:latin typeface="Open Sans"/>
                <a:hlinkClick r:id="rId4">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October 29, 2021</a:t>
            </a:r>
          </a:p>
          <a:p>
            <a:r>
              <a:rPr sz="600" b="1">
                <a:solidFill>
                  <a:srgbClr val="0F2741"/>
                </a:solidFill>
                <a:latin typeface="Open Sans"/>
              </a:rPr>
              <a:t>Source(s): </a:t>
            </a:r>
            <a:r>
              <a:rPr sz="600" b="0">
                <a:solidFill>
                  <a:srgbClr val="0F2741"/>
                </a:solidFill>
                <a:latin typeface="Open Sans"/>
              </a:rPr>
              <a:t>Bloomberg; CoinGecko; MVIS; Roundhill Investments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en-US" altLang="zh-CN" sz="2500" dirty="0">
                <a:solidFill>
                  <a:srgbClr val="0F2741"/>
                </a:solidFill>
                <a:latin typeface="Open Sans Light"/>
              </a:rPr>
              <a:t>GAP</a:t>
            </a:r>
            <a:r>
              <a:rPr lang="zh-CN" altLang="en-US" sz="2500" dirty="0">
                <a:solidFill>
                  <a:srgbClr val="0F2741"/>
                </a:solidFill>
                <a:latin typeface="Open Sans Light"/>
              </a:rPr>
              <a:t> </a:t>
            </a:r>
            <a:r>
              <a:rPr lang="en-US" altLang="zh-CN" sz="2500" dirty="0">
                <a:solidFill>
                  <a:srgbClr val="0F2741"/>
                </a:solidFill>
                <a:latin typeface="Open Sans Light"/>
              </a:rPr>
              <a:t>2:</a:t>
            </a:r>
            <a:r>
              <a:rPr lang="zh-CN" altLang="en-US" sz="2500" dirty="0">
                <a:solidFill>
                  <a:srgbClr val="0F2741"/>
                </a:solidFill>
                <a:latin typeface="Open Sans Light"/>
              </a:rPr>
              <a:t> </a:t>
            </a:r>
            <a:r>
              <a:rPr sz="2500" dirty="0">
                <a:solidFill>
                  <a:srgbClr val="0F2741"/>
                </a:solidFill>
                <a:latin typeface="Open Sans Light"/>
              </a:rPr>
              <a:t>Market capitalization of the metaverse, Facebook and gaming worldwide as of October 2021 (in trillion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market capitalization of metaverse, Facebook and gaming 2021</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a March 2022 survey of companies from selected countries that have already invested in the metaverse, more than half of responding businesses stated that they invested in cryptocurrencies. NFTs were ranked second. Work environment and remote work were ranked third, with 40 percent of respondents stating that they invested in projects pertaining to this sector.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February 24 to March 1, 2022; 200 respondents; companies that have already invested in the metaverse; wider industry metrics may vary</a:t>
            </a:r>
          </a:p>
          <a:p>
            <a:r>
              <a:rPr sz="600" b="1">
                <a:solidFill>
                  <a:srgbClr val="0F2741"/>
                </a:solidFill>
                <a:latin typeface="Open Sans"/>
              </a:rPr>
              <a:t>Source(s): </a:t>
            </a:r>
            <a:r>
              <a:rPr sz="600" b="0">
                <a:solidFill>
                  <a:srgbClr val="0F2741"/>
                </a:solidFill>
                <a:latin typeface="Open Sans"/>
              </a:rPr>
              <a:t>Sortlist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67</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In what type of projects does your company invest in the metaverse?</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Metaverse project investments according to companies worldwide 2022</a:t>
            </a:r>
          </a:p>
        </p:txBody>
      </p:sp>
    </p:spTree>
    <p:extLst>
      <p:ext uri="{BB962C8B-B14F-4D97-AF65-F5344CB8AC3E}">
        <p14:creationId xmlns:p14="http://schemas.microsoft.com/office/powerpoint/2010/main" val="37768109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a March 2022 survey of companies from selected countries that have already invested in the metaverse, almost a third of responding businesses stated that their metaverse investments took up approximately ten to 20 percent of their marketing or innovation budget. For 17 percent of businesses, metaverse projects were a priority investment.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February 24 to March 1, 2022; 200 respondents; companies that have already invested in the metaverse; wider industry metrics may vary</a:t>
            </a:r>
          </a:p>
          <a:p>
            <a:r>
              <a:rPr sz="600" b="1">
                <a:solidFill>
                  <a:srgbClr val="0F2741"/>
                </a:solidFill>
                <a:latin typeface="Open Sans"/>
              </a:rPr>
              <a:t>Source(s): </a:t>
            </a:r>
            <a:r>
              <a:rPr sz="600" b="0">
                <a:solidFill>
                  <a:srgbClr val="0F2741"/>
                </a:solidFill>
                <a:latin typeface="Open Sans"/>
              </a:rPr>
              <a:t>Sortlist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68</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How would you define the budget that your company invests in the metaverse?</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Metaverse investment budget according to companies worldwide 2022</a:t>
            </a:r>
          </a:p>
        </p:txBody>
      </p:sp>
    </p:spTree>
    <p:extLst>
      <p:ext uri="{BB962C8B-B14F-4D97-AF65-F5344CB8AC3E}">
        <p14:creationId xmlns:p14="http://schemas.microsoft.com/office/powerpoint/2010/main" val="213879376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DA24948A831648ABE58F8F6D1E45E3" ma:contentTypeVersion="1" ma:contentTypeDescription="Create a new document." ma:contentTypeScope="" ma:versionID="b9a02fd185f75f50e4b1de90f616f06a">
  <xsd:schema xmlns:xsd="http://www.w3.org/2001/XMLSchema" xmlns:xs="http://www.w3.org/2001/XMLSchema" xmlns:p="http://schemas.microsoft.com/office/2006/metadata/properties" xmlns:ns1="http://schemas.microsoft.com/sharepoint/v3" targetNamespace="http://schemas.microsoft.com/office/2006/metadata/properties" ma:root="true" ma:fieldsID="437a7266940aab2202ac67b957d0a61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53363D8-84B4-4657-9CBA-CF631EFD89FA}"/>
</file>

<file path=customXml/itemProps2.xml><?xml version="1.0" encoding="utf-8"?>
<ds:datastoreItem xmlns:ds="http://schemas.openxmlformats.org/officeDocument/2006/customXml" ds:itemID="{2116421C-7D30-4D66-9735-E2BFC0266913}"/>
</file>

<file path=customXml/itemProps3.xml><?xml version="1.0" encoding="utf-8"?>
<ds:datastoreItem xmlns:ds="http://schemas.openxmlformats.org/officeDocument/2006/customXml" ds:itemID="{E5F91C86-BC7B-4A61-818A-E33E53919DBC}"/>
</file>

<file path=docProps/app.xml><?xml version="1.0" encoding="utf-8"?>
<Properties xmlns="http://schemas.openxmlformats.org/officeDocument/2006/extended-properties" xmlns:vt="http://schemas.openxmlformats.org/officeDocument/2006/docPropsVTypes">
  <Template/>
  <TotalTime>19121</TotalTime>
  <Words>2647</Words>
  <Application>Microsoft Macintosh PowerPoint</Application>
  <PresentationFormat>Widescreen</PresentationFormat>
  <Paragraphs>280</Paragraphs>
  <Slides>23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DroidSerifRegular</vt:lpstr>
      <vt:lpstr>微软雅黑</vt:lpstr>
      <vt:lpstr>Arial</vt:lpstr>
      <vt:lpstr>Calibri</vt:lpstr>
      <vt:lpstr>Open Sans</vt:lpstr>
      <vt:lpstr>Open Sans Light</vt:lpstr>
      <vt:lpstr>Wingdings</vt:lpstr>
      <vt:lpstr>Office Theme</vt:lpstr>
      <vt:lpstr>.xls</vt:lpstr>
      <vt:lpstr>PowerPoint Presentation</vt:lpstr>
      <vt:lpstr>5 GAPS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王 蕴韬</cp:lastModifiedBy>
  <cp:revision>125</cp:revision>
  <dcterms:created xsi:type="dcterms:W3CDTF">2016-02-05T15:38:40Z</dcterms:created>
  <dcterms:modified xsi:type="dcterms:W3CDTF">2022-10-15T14:37:36Z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0x010100A2DA24948A831648ABE58F8F6D1E45E3</vt:lpwstr>
  </property>
</Properties>
</file>