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notesMasterIdLst>
    <p:notesMasterId r:id="rId25"/>
  </p:notesMasterIdLst>
  <p:sldIdLst>
    <p:sldId id="256" r:id="rId2"/>
    <p:sldId id="278" r:id="rId3"/>
    <p:sldId id="315" r:id="rId4"/>
    <p:sldId id="289" r:id="rId5"/>
    <p:sldId id="290" r:id="rId6"/>
    <p:sldId id="291" r:id="rId7"/>
    <p:sldId id="292" r:id="rId8"/>
    <p:sldId id="293" r:id="rId9"/>
    <p:sldId id="294" r:id="rId10"/>
    <p:sldId id="300" r:id="rId11"/>
    <p:sldId id="296" r:id="rId12"/>
    <p:sldId id="297" r:id="rId13"/>
    <p:sldId id="298" r:id="rId14"/>
    <p:sldId id="299" r:id="rId15"/>
    <p:sldId id="303" r:id="rId16"/>
    <p:sldId id="304" r:id="rId17"/>
    <p:sldId id="305" r:id="rId18"/>
    <p:sldId id="311" r:id="rId19"/>
    <p:sldId id="312" r:id="rId20"/>
    <p:sldId id="310" r:id="rId21"/>
    <p:sldId id="306" r:id="rId22"/>
    <p:sldId id="314" r:id="rId23"/>
    <p:sldId id="25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8197"/>
    <a:srgbClr val="025B9E"/>
    <a:srgbClr val="FFD6FA"/>
    <a:srgbClr val="F3C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2" autoAdjust="0"/>
    <p:restoredTop sz="93447" autoAdjust="0"/>
  </p:normalViewPr>
  <p:slideViewPr>
    <p:cSldViewPr>
      <p:cViewPr varScale="1">
        <p:scale>
          <a:sx n="62" d="100"/>
          <a:sy n="62" d="100"/>
        </p:scale>
        <p:origin x="104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06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1800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3F9E3-228E-4B0F-8F74-5CE6F6BDB0B5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7C3E8-B1EA-48EB-8CD7-B0295A09F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0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7C3E8-B1EA-48EB-8CD7-B0295A09F4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19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7C3E8-B1EA-48EB-8CD7-B0295A09F40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13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7C3E8-B1EA-48EB-8CD7-B0295A09F40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72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7C3E8-B1EA-48EB-8CD7-B0295A09F40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21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7C3E8-B1EA-48EB-8CD7-B0295A09F40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26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7C3E8-B1EA-48EB-8CD7-B0295A09F40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4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9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66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0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 marL="365760" indent="-274320">
              <a:buClr>
                <a:schemeClr val="accent2"/>
              </a:buClr>
              <a:buFont typeface="Helvetica" charset="0"/>
              <a:buChar char="●"/>
              <a:defRPr sz="2800" baseline="0"/>
            </a:lvl2pPr>
            <a:lvl3pPr marL="594360" indent="-228600">
              <a:buClr>
                <a:schemeClr val="accent2"/>
              </a:buClr>
              <a:buSzPct val="100000"/>
              <a:buFont typeface="Helvetica" charset="0"/>
              <a:buChar char="●"/>
              <a:defRPr sz="2400" baseline="0"/>
            </a:lvl3pPr>
            <a:lvl4pPr marL="777240" indent="-182880">
              <a:buClr>
                <a:schemeClr val="accent2"/>
              </a:buClr>
              <a:buSzPct val="100000"/>
              <a:buFont typeface="Helvetica" charset="0"/>
              <a:buChar char="•"/>
              <a:defRPr sz="2000" baseline="0"/>
            </a:lvl4pPr>
            <a:lvl5pPr>
              <a:buSzPct val="80000"/>
              <a:defRPr sz="180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29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9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58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99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8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7D1BD23-6E54-4D9D-AD88-A2813C73CC25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5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4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695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df-finn-multiple-CQF-0919-v02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cr-seaman-paternoster-policing-scheduling-0519-v04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Time-Sensitive Networking Horizons</a:t>
            </a:r>
            <a:r>
              <a:rPr lang="en-US" sz="3600" b="1" dirty="0">
                <a:latin typeface="+mn-lt"/>
              </a:rPr>
              <a:t/>
            </a:r>
            <a:br>
              <a:rPr lang="en-US" sz="3600" b="1" dirty="0">
                <a:latin typeface="+mn-lt"/>
              </a:rPr>
            </a:br>
            <a:r>
              <a:rPr lang="en-US" sz="2800" b="1" dirty="0">
                <a:latin typeface="+mn-lt"/>
              </a:rPr>
              <a:t>Possibilities for Achieving Bounded Low Latency</a:t>
            </a:r>
            <a:endParaRPr lang="en-US" sz="36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2601" y="4682434"/>
            <a:ext cx="49837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Norman Finn</a:t>
            </a:r>
          </a:p>
          <a:p>
            <a:r>
              <a:rPr lang="en-US" dirty="0"/>
              <a:t>Huawei Technologies Co. Ltd</a:t>
            </a:r>
          </a:p>
          <a:p>
            <a:r>
              <a:rPr lang="en-US" dirty="0"/>
              <a:t>Joint IEEE 802 and ITU-T Study Group 15 Workshop, Geneva, Switzerland,</a:t>
            </a:r>
          </a:p>
          <a:p>
            <a:r>
              <a:rPr lang="en-US" dirty="0"/>
              <a:t>25 January, 2020</a:t>
            </a:r>
          </a:p>
        </p:txBody>
      </p:sp>
    </p:spTree>
    <p:extLst>
      <p:ext uri="{BB962C8B-B14F-4D97-AF65-F5344CB8AC3E}">
        <p14:creationId xmlns:p14="http://schemas.microsoft.com/office/powerpoint/2010/main" val="3074733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32270-5A30-8341-8EA0-776964848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ATS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P802.1Qcr Asynchronous Traffic Shaping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7E16E-7138-7440-9F88-7580B6BC0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Asynchronous Traffic Shaping is a work in progress.</a:t>
            </a:r>
          </a:p>
          <a:p>
            <a:r>
              <a:rPr lang="en-US" dirty="0"/>
              <a:t>In its net effect, it can be understood as a significantly improved version of RFC1633 Integrated Services.  It has per-flow regulators and methods for selecting among them for output.</a:t>
            </a:r>
          </a:p>
          <a:p>
            <a:r>
              <a:rPr lang="en-US" dirty="0"/>
              <a:t>It will not be described in detail, here, but will be compared to other techniques.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ED2FC3-3983-8342-B838-8ACE6A3876DC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tencil" pitchFamily="82" charset="77"/>
              </a:rPr>
              <a:t>IN PROGRESS</a:t>
            </a:r>
          </a:p>
        </p:txBody>
      </p:sp>
    </p:spTree>
    <p:extLst>
      <p:ext uri="{BB962C8B-B14F-4D97-AF65-F5344CB8AC3E}">
        <p14:creationId xmlns:p14="http://schemas.microsoft.com/office/powerpoint/2010/main" val="326826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0E623-6AA6-D94A-86E9-DA8E9A97C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CQF2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2-buffer Cyclic Queuing and Forwarding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9AC938-F9ED-F648-B18B-3171C6235416}"/>
              </a:ext>
            </a:extLst>
          </p:cNvPr>
          <p:cNvSpPr/>
          <p:nvPr/>
        </p:nvSpPr>
        <p:spPr>
          <a:xfrm>
            <a:off x="3791744" y="3429000"/>
            <a:ext cx="2376264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CEF3CFC-29C4-8B4F-BCC4-772BF5C77AEF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3143672" y="4365104"/>
            <a:ext cx="64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271C9E3-F9DB-8142-983F-3AB469F8FC94}"/>
              </a:ext>
            </a:extLst>
          </p:cNvPr>
          <p:cNvSpPr txBox="1"/>
          <p:nvPr/>
        </p:nvSpPr>
        <p:spPr>
          <a:xfrm>
            <a:off x="1559496" y="1772816"/>
            <a:ext cx="9217024" cy="15841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IEEE Std 802.1Qch.  All forwarding nodes are synchronized.  Link delays should be less than the cycle time.  No per-flow state.  End-to-end delay = one cycle per hop.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755B580-A4D7-334C-BF69-5BA0E20123D5}"/>
              </a:ext>
            </a:extLst>
          </p:cNvPr>
          <p:cNvSpPr/>
          <p:nvPr/>
        </p:nvSpPr>
        <p:spPr>
          <a:xfrm>
            <a:off x="4223792" y="3933056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5194996-9CE7-8F4F-B5AF-D024359141EA}"/>
              </a:ext>
            </a:extLst>
          </p:cNvPr>
          <p:cNvSpPr/>
          <p:nvPr/>
        </p:nvSpPr>
        <p:spPr>
          <a:xfrm>
            <a:off x="4223792" y="4365104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67AF2A33-55D6-5540-A67C-E8F27CD94E9D}"/>
              </a:ext>
            </a:extLst>
          </p:cNvPr>
          <p:cNvSpPr/>
          <p:nvPr/>
        </p:nvSpPr>
        <p:spPr>
          <a:xfrm>
            <a:off x="767408" y="3429000"/>
            <a:ext cx="2376264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B3E6375-1BEA-3148-81AC-FE27F2EBDD91}"/>
              </a:ext>
            </a:extLst>
          </p:cNvPr>
          <p:cNvSpPr/>
          <p:nvPr/>
        </p:nvSpPr>
        <p:spPr>
          <a:xfrm>
            <a:off x="1199456" y="3933056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015D4A2-01A2-D94A-933A-C1B1D1C09EDB}"/>
              </a:ext>
            </a:extLst>
          </p:cNvPr>
          <p:cNvSpPr/>
          <p:nvPr/>
        </p:nvSpPr>
        <p:spPr>
          <a:xfrm>
            <a:off x="1199456" y="4365104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57E8D22-7B80-2349-AB06-9D5C287C4BC0}"/>
              </a:ext>
            </a:extLst>
          </p:cNvPr>
          <p:cNvSpPr/>
          <p:nvPr/>
        </p:nvSpPr>
        <p:spPr>
          <a:xfrm>
            <a:off x="6816080" y="3429000"/>
            <a:ext cx="2376264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4C6F87F-B5C3-204E-A607-6A17295AC125}"/>
              </a:ext>
            </a:extLst>
          </p:cNvPr>
          <p:cNvSpPr/>
          <p:nvPr/>
        </p:nvSpPr>
        <p:spPr>
          <a:xfrm>
            <a:off x="7248128" y="3933056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69D3721-74F3-4A41-B7D5-E3DE4F77CD99}"/>
              </a:ext>
            </a:extLst>
          </p:cNvPr>
          <p:cNvSpPr/>
          <p:nvPr/>
        </p:nvSpPr>
        <p:spPr>
          <a:xfrm>
            <a:off x="7248128" y="4365104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BFA1EE58-A002-7E42-A3B2-DF8237A06EE3}"/>
              </a:ext>
            </a:extLst>
          </p:cNvPr>
          <p:cNvCxnSpPr>
            <a:cxnSpLocks/>
          </p:cNvCxnSpPr>
          <p:nvPr/>
        </p:nvCxnSpPr>
        <p:spPr>
          <a:xfrm>
            <a:off x="6168008" y="4365104"/>
            <a:ext cx="64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C43901DC-2AE4-984B-9461-0DE6F91CD788}"/>
              </a:ext>
            </a:extLst>
          </p:cNvPr>
          <p:cNvCxnSpPr>
            <a:cxnSpLocks/>
          </p:cNvCxnSpPr>
          <p:nvPr/>
        </p:nvCxnSpPr>
        <p:spPr>
          <a:xfrm>
            <a:off x="9192344" y="4365104"/>
            <a:ext cx="64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F1049FB8-638C-DE44-BF38-ED503D595263}"/>
              </a:ext>
            </a:extLst>
          </p:cNvPr>
          <p:cNvCxnSpPr>
            <a:cxnSpLocks/>
          </p:cNvCxnSpPr>
          <p:nvPr/>
        </p:nvCxnSpPr>
        <p:spPr>
          <a:xfrm>
            <a:off x="119336" y="4365104"/>
            <a:ext cx="64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9A9F09E-A21D-EB4F-879C-E63AE98E0BA6}"/>
              </a:ext>
            </a:extLst>
          </p:cNvPr>
          <p:cNvGrpSpPr/>
          <p:nvPr/>
        </p:nvGrpSpPr>
        <p:grpSpPr>
          <a:xfrm>
            <a:off x="623392" y="4005064"/>
            <a:ext cx="8784976" cy="720080"/>
            <a:chOff x="623392" y="4005064"/>
            <a:chExt cx="8784976" cy="720080"/>
          </a:xfrm>
        </p:grpSpPr>
        <p:sp>
          <p:nvSpPr>
            <p:cNvPr id="204" name="Right Arrow 203">
              <a:extLst>
                <a:ext uri="{FF2B5EF4-FFF2-40B4-BE49-F238E27FC236}">
                  <a16:creationId xmlns:a16="http://schemas.microsoft.com/office/drawing/2014/main" id="{84FAB872-3DBC-8C40-AC8D-290E81B9CCAD}"/>
                </a:ext>
              </a:extLst>
            </p:cNvPr>
            <p:cNvSpPr/>
            <p:nvPr/>
          </p:nvSpPr>
          <p:spPr>
            <a:xfrm>
              <a:off x="623392" y="4005064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ight Arrow 204">
              <a:extLst>
                <a:ext uri="{FF2B5EF4-FFF2-40B4-BE49-F238E27FC236}">
                  <a16:creationId xmlns:a16="http://schemas.microsoft.com/office/drawing/2014/main" id="{773DBB94-80C5-1848-928D-17F5144758EE}"/>
                </a:ext>
              </a:extLst>
            </p:cNvPr>
            <p:cNvSpPr/>
            <p:nvPr/>
          </p:nvSpPr>
          <p:spPr>
            <a:xfrm>
              <a:off x="3647728" y="4005064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ight Arrow 205">
              <a:extLst>
                <a:ext uri="{FF2B5EF4-FFF2-40B4-BE49-F238E27FC236}">
                  <a16:creationId xmlns:a16="http://schemas.microsoft.com/office/drawing/2014/main" id="{043C110F-EE39-924E-9036-8552579588ED}"/>
                </a:ext>
              </a:extLst>
            </p:cNvPr>
            <p:cNvSpPr/>
            <p:nvPr/>
          </p:nvSpPr>
          <p:spPr>
            <a:xfrm>
              <a:off x="6672064" y="4005064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ight Arrow 206">
              <a:extLst>
                <a:ext uri="{FF2B5EF4-FFF2-40B4-BE49-F238E27FC236}">
                  <a16:creationId xmlns:a16="http://schemas.microsoft.com/office/drawing/2014/main" id="{05730746-AAFD-9646-929F-E8B3A6B6A3FE}"/>
                </a:ext>
              </a:extLst>
            </p:cNvPr>
            <p:cNvSpPr/>
            <p:nvPr/>
          </p:nvSpPr>
          <p:spPr>
            <a:xfrm>
              <a:off x="8904312" y="4437112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Right Arrow 207">
              <a:extLst>
                <a:ext uri="{FF2B5EF4-FFF2-40B4-BE49-F238E27FC236}">
                  <a16:creationId xmlns:a16="http://schemas.microsoft.com/office/drawing/2014/main" id="{8272471B-EC6E-304A-B37D-BF527221EB4E}"/>
                </a:ext>
              </a:extLst>
            </p:cNvPr>
            <p:cNvSpPr/>
            <p:nvPr/>
          </p:nvSpPr>
          <p:spPr>
            <a:xfrm>
              <a:off x="2855640" y="4437112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ight Arrow 208">
              <a:extLst>
                <a:ext uri="{FF2B5EF4-FFF2-40B4-BE49-F238E27FC236}">
                  <a16:creationId xmlns:a16="http://schemas.microsoft.com/office/drawing/2014/main" id="{16BCDBB0-B477-ED4C-8DB7-907FB70DE518}"/>
                </a:ext>
              </a:extLst>
            </p:cNvPr>
            <p:cNvSpPr/>
            <p:nvPr/>
          </p:nvSpPr>
          <p:spPr>
            <a:xfrm>
              <a:off x="5879976" y="4437112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415CD13-B870-5942-A795-D4F168129567}"/>
              </a:ext>
            </a:extLst>
          </p:cNvPr>
          <p:cNvGrpSpPr/>
          <p:nvPr/>
        </p:nvGrpSpPr>
        <p:grpSpPr>
          <a:xfrm>
            <a:off x="623392" y="4005064"/>
            <a:ext cx="8784976" cy="720080"/>
            <a:chOff x="623392" y="4005064"/>
            <a:chExt cx="8784976" cy="720080"/>
          </a:xfrm>
        </p:grpSpPr>
        <p:sp>
          <p:nvSpPr>
            <p:cNvPr id="24" name="Right Arrow 23">
              <a:extLst>
                <a:ext uri="{FF2B5EF4-FFF2-40B4-BE49-F238E27FC236}">
                  <a16:creationId xmlns:a16="http://schemas.microsoft.com/office/drawing/2014/main" id="{9B866CE1-AD07-BD42-83E4-E3FE6F9A260D}"/>
                </a:ext>
              </a:extLst>
            </p:cNvPr>
            <p:cNvSpPr/>
            <p:nvPr/>
          </p:nvSpPr>
          <p:spPr>
            <a:xfrm>
              <a:off x="623392" y="4437112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ight Arrow 201">
              <a:extLst>
                <a:ext uri="{FF2B5EF4-FFF2-40B4-BE49-F238E27FC236}">
                  <a16:creationId xmlns:a16="http://schemas.microsoft.com/office/drawing/2014/main" id="{04A014A9-5684-7443-860E-4F9431D96CEE}"/>
                </a:ext>
              </a:extLst>
            </p:cNvPr>
            <p:cNvSpPr/>
            <p:nvPr/>
          </p:nvSpPr>
          <p:spPr>
            <a:xfrm>
              <a:off x="3647728" y="4437112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ight Arrow 202">
              <a:extLst>
                <a:ext uri="{FF2B5EF4-FFF2-40B4-BE49-F238E27FC236}">
                  <a16:creationId xmlns:a16="http://schemas.microsoft.com/office/drawing/2014/main" id="{B2BCB4A9-3C5A-4449-8A55-79A8B3D1ACA4}"/>
                </a:ext>
              </a:extLst>
            </p:cNvPr>
            <p:cNvSpPr/>
            <p:nvPr/>
          </p:nvSpPr>
          <p:spPr>
            <a:xfrm>
              <a:off x="6672064" y="4437112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ight Arrow 209">
              <a:extLst>
                <a:ext uri="{FF2B5EF4-FFF2-40B4-BE49-F238E27FC236}">
                  <a16:creationId xmlns:a16="http://schemas.microsoft.com/office/drawing/2014/main" id="{9613E9F7-EE1E-1640-8D8A-1FFCB8EF887B}"/>
                </a:ext>
              </a:extLst>
            </p:cNvPr>
            <p:cNvSpPr/>
            <p:nvPr/>
          </p:nvSpPr>
          <p:spPr>
            <a:xfrm>
              <a:off x="8904312" y="4005064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ight Arrow 210">
              <a:extLst>
                <a:ext uri="{FF2B5EF4-FFF2-40B4-BE49-F238E27FC236}">
                  <a16:creationId xmlns:a16="http://schemas.microsoft.com/office/drawing/2014/main" id="{CF68E936-7A0A-C143-A0C4-A2C82146CE96}"/>
                </a:ext>
              </a:extLst>
            </p:cNvPr>
            <p:cNvSpPr/>
            <p:nvPr/>
          </p:nvSpPr>
          <p:spPr>
            <a:xfrm>
              <a:off x="2855640" y="4005064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Right Arrow 211">
              <a:extLst>
                <a:ext uri="{FF2B5EF4-FFF2-40B4-BE49-F238E27FC236}">
                  <a16:creationId xmlns:a16="http://schemas.microsoft.com/office/drawing/2014/main" id="{B3F5C811-1180-2741-B174-5FD6908A6D67}"/>
                </a:ext>
              </a:extLst>
            </p:cNvPr>
            <p:cNvSpPr/>
            <p:nvPr/>
          </p:nvSpPr>
          <p:spPr>
            <a:xfrm>
              <a:off x="5879976" y="4005064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4E069A34-27D0-F74E-9BEA-76C10E85DBA9}"/>
              </a:ext>
            </a:extLst>
          </p:cNvPr>
          <p:cNvGrpSpPr/>
          <p:nvPr/>
        </p:nvGrpSpPr>
        <p:grpSpPr>
          <a:xfrm>
            <a:off x="1271464" y="4077072"/>
            <a:ext cx="1368152" cy="144016"/>
            <a:chOff x="7248128" y="4293096"/>
            <a:chExt cx="1368152" cy="144016"/>
          </a:xfrm>
        </p:grpSpPr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BE1BE8D3-74E4-7741-84C2-257735234F8D}"/>
                </a:ext>
              </a:extLst>
            </p:cNvPr>
            <p:cNvSpPr/>
            <p:nvPr/>
          </p:nvSpPr>
          <p:spPr>
            <a:xfrm>
              <a:off x="8400256" y="4293096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39EEF753-8F2F-C141-9502-D9750130E681}"/>
                </a:ext>
              </a:extLst>
            </p:cNvPr>
            <p:cNvSpPr/>
            <p:nvPr/>
          </p:nvSpPr>
          <p:spPr>
            <a:xfrm>
              <a:off x="8112224" y="4293096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7EB5D08D-933F-C949-989A-CE6A209CC391}"/>
                </a:ext>
              </a:extLst>
            </p:cNvPr>
            <p:cNvSpPr/>
            <p:nvPr/>
          </p:nvSpPr>
          <p:spPr>
            <a:xfrm>
              <a:off x="7824192" y="4293096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54B64C0A-C2E6-2549-B4F8-19C7580FD86F}"/>
                </a:ext>
              </a:extLst>
            </p:cNvPr>
            <p:cNvSpPr/>
            <p:nvPr/>
          </p:nvSpPr>
          <p:spPr>
            <a:xfrm>
              <a:off x="7536160" y="4293096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31EA00B-3420-0E45-933E-F2B892311BE5}"/>
                </a:ext>
              </a:extLst>
            </p:cNvPr>
            <p:cNvSpPr/>
            <p:nvPr/>
          </p:nvSpPr>
          <p:spPr>
            <a:xfrm>
              <a:off x="7248128" y="4293096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E63404C6-44AB-CA4C-83AC-0D6E21A25722}"/>
              </a:ext>
            </a:extLst>
          </p:cNvPr>
          <p:cNvGrpSpPr/>
          <p:nvPr/>
        </p:nvGrpSpPr>
        <p:grpSpPr>
          <a:xfrm>
            <a:off x="1271464" y="4509120"/>
            <a:ext cx="1368152" cy="144016"/>
            <a:chOff x="7248128" y="4725144"/>
            <a:chExt cx="1368152" cy="144016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7049A832-F048-524D-AFB7-6A03ACFE8E2B}"/>
                </a:ext>
              </a:extLst>
            </p:cNvPr>
            <p:cNvSpPr/>
            <p:nvPr/>
          </p:nvSpPr>
          <p:spPr>
            <a:xfrm>
              <a:off x="7824192" y="4725144"/>
              <a:ext cx="216024" cy="14401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6EFD6E56-DD6F-1A46-A737-BA45F93B7C96}"/>
                </a:ext>
              </a:extLst>
            </p:cNvPr>
            <p:cNvSpPr/>
            <p:nvPr/>
          </p:nvSpPr>
          <p:spPr>
            <a:xfrm>
              <a:off x="8400256" y="4725144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3E790869-7238-1D4A-96FB-82D2169D57EC}"/>
                </a:ext>
              </a:extLst>
            </p:cNvPr>
            <p:cNvSpPr/>
            <p:nvPr/>
          </p:nvSpPr>
          <p:spPr>
            <a:xfrm>
              <a:off x="8112224" y="4725144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B4DA85B5-FDFF-2A4A-8A74-123A192DBF38}"/>
                </a:ext>
              </a:extLst>
            </p:cNvPr>
            <p:cNvSpPr/>
            <p:nvPr/>
          </p:nvSpPr>
          <p:spPr>
            <a:xfrm>
              <a:off x="7536160" y="4725144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91384DA7-898B-2D41-AA53-916139348E8A}"/>
                </a:ext>
              </a:extLst>
            </p:cNvPr>
            <p:cNvSpPr/>
            <p:nvPr/>
          </p:nvSpPr>
          <p:spPr>
            <a:xfrm>
              <a:off x="7248128" y="4725144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0F9AA8F6-C77D-7749-828C-FA5C6D45FA3D}"/>
              </a:ext>
            </a:extLst>
          </p:cNvPr>
          <p:cNvGrpSpPr/>
          <p:nvPr/>
        </p:nvGrpSpPr>
        <p:grpSpPr>
          <a:xfrm flipV="1">
            <a:off x="-1752872" y="4077072"/>
            <a:ext cx="1368152" cy="144016"/>
            <a:chOff x="7248128" y="4293096"/>
            <a:chExt cx="1368152" cy="144016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5E866CF2-A2EF-3C4A-85CD-AF14E1A7DE90}"/>
                </a:ext>
              </a:extLst>
            </p:cNvPr>
            <p:cNvSpPr/>
            <p:nvPr/>
          </p:nvSpPr>
          <p:spPr>
            <a:xfrm>
              <a:off x="8400256" y="4293096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7EA70EFC-424B-2741-A976-AF0B9F325E49}"/>
                </a:ext>
              </a:extLst>
            </p:cNvPr>
            <p:cNvSpPr/>
            <p:nvPr/>
          </p:nvSpPr>
          <p:spPr>
            <a:xfrm>
              <a:off x="8112224" y="4293096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DF2FD7D4-CEE3-AF4E-8CDD-224BD1992209}"/>
                </a:ext>
              </a:extLst>
            </p:cNvPr>
            <p:cNvSpPr/>
            <p:nvPr/>
          </p:nvSpPr>
          <p:spPr>
            <a:xfrm>
              <a:off x="7824192" y="4293096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559F9485-7CB6-A943-A9CC-CCD100D90DDB}"/>
                </a:ext>
              </a:extLst>
            </p:cNvPr>
            <p:cNvSpPr/>
            <p:nvPr/>
          </p:nvSpPr>
          <p:spPr>
            <a:xfrm>
              <a:off x="7536160" y="4293096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A3E4A311-22C2-0547-BFF5-700663063589}"/>
                </a:ext>
              </a:extLst>
            </p:cNvPr>
            <p:cNvSpPr/>
            <p:nvPr/>
          </p:nvSpPr>
          <p:spPr>
            <a:xfrm>
              <a:off x="7248128" y="4293096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72B2373D-33F9-D24E-80C5-37BE6666EAB9}"/>
              </a:ext>
            </a:extLst>
          </p:cNvPr>
          <p:cNvGrpSpPr/>
          <p:nvPr/>
        </p:nvGrpSpPr>
        <p:grpSpPr>
          <a:xfrm>
            <a:off x="4295800" y="4077072"/>
            <a:ext cx="1368152" cy="144016"/>
            <a:chOff x="7248128" y="4293096"/>
            <a:chExt cx="1368152" cy="144016"/>
          </a:xfrm>
        </p:grpSpPr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B1847CFE-5678-FF4B-82EB-55FFD81BEAE7}"/>
                </a:ext>
              </a:extLst>
            </p:cNvPr>
            <p:cNvSpPr/>
            <p:nvPr/>
          </p:nvSpPr>
          <p:spPr>
            <a:xfrm>
              <a:off x="8400256" y="4293096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5FCF15B5-9F4A-0A48-A664-B20458578799}"/>
                </a:ext>
              </a:extLst>
            </p:cNvPr>
            <p:cNvSpPr/>
            <p:nvPr/>
          </p:nvSpPr>
          <p:spPr>
            <a:xfrm>
              <a:off x="8112224" y="4293096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2800250F-EC0E-2F43-AFE8-7E571784B7EB}"/>
                </a:ext>
              </a:extLst>
            </p:cNvPr>
            <p:cNvSpPr/>
            <p:nvPr/>
          </p:nvSpPr>
          <p:spPr>
            <a:xfrm>
              <a:off x="7824192" y="4293096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380E5D07-D8F4-C94F-A318-19BF4BE6F29E}"/>
                </a:ext>
              </a:extLst>
            </p:cNvPr>
            <p:cNvSpPr/>
            <p:nvPr/>
          </p:nvSpPr>
          <p:spPr>
            <a:xfrm>
              <a:off x="7536160" y="4293096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5CAC3FCC-C4A7-8E40-8F05-613F744BA56D}"/>
                </a:ext>
              </a:extLst>
            </p:cNvPr>
            <p:cNvSpPr/>
            <p:nvPr/>
          </p:nvSpPr>
          <p:spPr>
            <a:xfrm>
              <a:off x="7248128" y="4293096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2E049B68-BA4F-2C4D-8E26-A6B493B109E4}"/>
              </a:ext>
            </a:extLst>
          </p:cNvPr>
          <p:cNvGrpSpPr/>
          <p:nvPr/>
        </p:nvGrpSpPr>
        <p:grpSpPr>
          <a:xfrm>
            <a:off x="7320136" y="4077072"/>
            <a:ext cx="1368152" cy="144016"/>
            <a:chOff x="7248128" y="4293096"/>
            <a:chExt cx="1368152" cy="144016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B315C93D-8933-E74A-9544-81D20C48DD9C}"/>
                </a:ext>
              </a:extLst>
            </p:cNvPr>
            <p:cNvSpPr/>
            <p:nvPr/>
          </p:nvSpPr>
          <p:spPr>
            <a:xfrm>
              <a:off x="8400256" y="4293096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0FE7E5DC-9B07-6040-9795-3062E3A5BD41}"/>
                </a:ext>
              </a:extLst>
            </p:cNvPr>
            <p:cNvSpPr/>
            <p:nvPr/>
          </p:nvSpPr>
          <p:spPr>
            <a:xfrm>
              <a:off x="8112224" y="4293096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911D99E3-41F5-FA45-8290-86E5FBEC38A9}"/>
                </a:ext>
              </a:extLst>
            </p:cNvPr>
            <p:cNvSpPr/>
            <p:nvPr/>
          </p:nvSpPr>
          <p:spPr>
            <a:xfrm>
              <a:off x="7824192" y="4293096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C7931EA6-6713-2647-8A5D-BD147AE1722D}"/>
                </a:ext>
              </a:extLst>
            </p:cNvPr>
            <p:cNvSpPr/>
            <p:nvPr/>
          </p:nvSpPr>
          <p:spPr>
            <a:xfrm>
              <a:off x="7536160" y="4293096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60CB8F38-5186-174D-9A34-13F5D60EFD59}"/>
                </a:ext>
              </a:extLst>
            </p:cNvPr>
            <p:cNvSpPr/>
            <p:nvPr/>
          </p:nvSpPr>
          <p:spPr>
            <a:xfrm>
              <a:off x="7248128" y="4293096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64CA0786-EAAE-2540-AACC-5B48C9183FA2}"/>
              </a:ext>
            </a:extLst>
          </p:cNvPr>
          <p:cNvGrpSpPr/>
          <p:nvPr/>
        </p:nvGrpSpPr>
        <p:grpSpPr>
          <a:xfrm>
            <a:off x="-1752872" y="4509120"/>
            <a:ext cx="1368152" cy="144016"/>
            <a:chOff x="7248128" y="4725144"/>
            <a:chExt cx="1368152" cy="144016"/>
          </a:xfrm>
        </p:grpSpPr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F663E76F-142F-0D4B-AD23-97D6722C74EF}"/>
                </a:ext>
              </a:extLst>
            </p:cNvPr>
            <p:cNvSpPr/>
            <p:nvPr/>
          </p:nvSpPr>
          <p:spPr>
            <a:xfrm>
              <a:off x="7824192" y="4725144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91D6F585-8E92-5E40-A5DB-A369C3BEFC24}"/>
                </a:ext>
              </a:extLst>
            </p:cNvPr>
            <p:cNvSpPr/>
            <p:nvPr/>
          </p:nvSpPr>
          <p:spPr>
            <a:xfrm>
              <a:off x="8400256" y="4725144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B81F3675-817A-B54A-A2EE-4F1FB1CA71F2}"/>
                </a:ext>
              </a:extLst>
            </p:cNvPr>
            <p:cNvSpPr/>
            <p:nvPr/>
          </p:nvSpPr>
          <p:spPr>
            <a:xfrm>
              <a:off x="8112224" y="4725144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3D5CED04-4193-1F41-B629-680162371C23}"/>
                </a:ext>
              </a:extLst>
            </p:cNvPr>
            <p:cNvSpPr/>
            <p:nvPr/>
          </p:nvSpPr>
          <p:spPr>
            <a:xfrm>
              <a:off x="7536160" y="4725144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CE558B5B-26A7-0441-A55C-178A494595D4}"/>
                </a:ext>
              </a:extLst>
            </p:cNvPr>
            <p:cNvSpPr/>
            <p:nvPr/>
          </p:nvSpPr>
          <p:spPr>
            <a:xfrm>
              <a:off x="7248128" y="4725144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DD15984A-1732-CD41-8E99-9A400354B004}"/>
              </a:ext>
            </a:extLst>
          </p:cNvPr>
          <p:cNvGrpSpPr/>
          <p:nvPr/>
        </p:nvGrpSpPr>
        <p:grpSpPr>
          <a:xfrm>
            <a:off x="4295800" y="4509120"/>
            <a:ext cx="1368152" cy="144016"/>
            <a:chOff x="7248128" y="4725144"/>
            <a:chExt cx="1368152" cy="144016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75CD819D-FEBD-6743-9B89-5F49A1779995}"/>
                </a:ext>
              </a:extLst>
            </p:cNvPr>
            <p:cNvSpPr/>
            <p:nvPr/>
          </p:nvSpPr>
          <p:spPr>
            <a:xfrm>
              <a:off x="7824192" y="4725144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364625DB-94BB-5848-9D4E-9B212CF3AD03}"/>
                </a:ext>
              </a:extLst>
            </p:cNvPr>
            <p:cNvSpPr/>
            <p:nvPr/>
          </p:nvSpPr>
          <p:spPr>
            <a:xfrm>
              <a:off x="8400256" y="4725144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44CE8671-D61E-AF47-8DBE-237642543237}"/>
                </a:ext>
              </a:extLst>
            </p:cNvPr>
            <p:cNvSpPr/>
            <p:nvPr/>
          </p:nvSpPr>
          <p:spPr>
            <a:xfrm>
              <a:off x="8112224" y="4725144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F2E7DB54-AD60-9B41-A052-35B0E32DEF9F}"/>
                </a:ext>
              </a:extLst>
            </p:cNvPr>
            <p:cNvSpPr/>
            <p:nvPr/>
          </p:nvSpPr>
          <p:spPr>
            <a:xfrm>
              <a:off x="7536160" y="4725144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0848AE93-9BF4-3A40-862A-8D8B79EC18D6}"/>
                </a:ext>
              </a:extLst>
            </p:cNvPr>
            <p:cNvSpPr/>
            <p:nvPr/>
          </p:nvSpPr>
          <p:spPr>
            <a:xfrm>
              <a:off x="7248128" y="4725144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EA9F47EE-C34E-534C-912D-92A370470BD0}"/>
              </a:ext>
            </a:extLst>
          </p:cNvPr>
          <p:cNvGrpSpPr/>
          <p:nvPr/>
        </p:nvGrpSpPr>
        <p:grpSpPr>
          <a:xfrm>
            <a:off x="7320136" y="4509120"/>
            <a:ext cx="1368152" cy="144016"/>
            <a:chOff x="7248128" y="4725144"/>
            <a:chExt cx="1368152" cy="144016"/>
          </a:xfrm>
        </p:grpSpPr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1DBD54AA-2355-2E4F-9826-F368B8A484C5}"/>
                </a:ext>
              </a:extLst>
            </p:cNvPr>
            <p:cNvSpPr/>
            <p:nvPr/>
          </p:nvSpPr>
          <p:spPr>
            <a:xfrm>
              <a:off x="7824192" y="4725144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4F78549C-5F21-554D-BAC3-6B602D4E26C3}"/>
                </a:ext>
              </a:extLst>
            </p:cNvPr>
            <p:cNvSpPr/>
            <p:nvPr/>
          </p:nvSpPr>
          <p:spPr>
            <a:xfrm>
              <a:off x="8400256" y="4725144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F62273D9-7199-5745-BF04-F981EF84423F}"/>
                </a:ext>
              </a:extLst>
            </p:cNvPr>
            <p:cNvSpPr/>
            <p:nvPr/>
          </p:nvSpPr>
          <p:spPr>
            <a:xfrm>
              <a:off x="8112224" y="4725144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1813C035-031D-704B-A025-7244A1FFE01D}"/>
                </a:ext>
              </a:extLst>
            </p:cNvPr>
            <p:cNvSpPr/>
            <p:nvPr/>
          </p:nvSpPr>
          <p:spPr>
            <a:xfrm>
              <a:off x="7536160" y="4725144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7CA2FA83-E7E7-3548-A5A6-A572CE3E3005}"/>
                </a:ext>
              </a:extLst>
            </p:cNvPr>
            <p:cNvSpPr/>
            <p:nvPr/>
          </p:nvSpPr>
          <p:spPr>
            <a:xfrm>
              <a:off x="7248128" y="4725144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4946C09-33E6-EA42-9D55-92B67F1C53BC}"/>
              </a:ext>
            </a:extLst>
          </p:cNvPr>
          <p:cNvSpPr/>
          <p:nvPr/>
        </p:nvSpPr>
        <p:spPr>
          <a:xfrm>
            <a:off x="9984432" y="3356992"/>
            <a:ext cx="3240360" cy="201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7AFD9C23-30D6-D54E-B878-B4081570D6FC}"/>
              </a:ext>
            </a:extLst>
          </p:cNvPr>
          <p:cNvCxnSpPr>
            <a:cxnSpLocks/>
          </p:cNvCxnSpPr>
          <p:nvPr/>
        </p:nvCxnSpPr>
        <p:spPr>
          <a:xfrm flipV="1">
            <a:off x="10898832" y="3501008"/>
            <a:ext cx="0" cy="18288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" name="Oval 217">
            <a:extLst>
              <a:ext uri="{FF2B5EF4-FFF2-40B4-BE49-F238E27FC236}">
                <a16:creationId xmlns:a16="http://schemas.microsoft.com/office/drawing/2014/main" id="{AB300B3D-1B6E-FB4C-A2A4-003D88A62016}"/>
              </a:ext>
            </a:extLst>
          </p:cNvPr>
          <p:cNvSpPr/>
          <p:nvPr/>
        </p:nvSpPr>
        <p:spPr>
          <a:xfrm>
            <a:off x="10241824" y="3758400"/>
            <a:ext cx="1314016" cy="1314016"/>
          </a:xfrm>
          <a:prstGeom prst="ellipse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7B4D9D70-85D7-4A4A-96D6-F96622731669}"/>
              </a:ext>
            </a:extLst>
          </p:cNvPr>
          <p:cNvSpPr/>
          <p:nvPr/>
        </p:nvSpPr>
        <p:spPr>
          <a:xfrm>
            <a:off x="9984432" y="3501008"/>
            <a:ext cx="1828800" cy="18288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380E046D-31DB-3C4E-8098-38389C8CFA3C}"/>
              </a:ext>
            </a:extLst>
          </p:cNvPr>
          <p:cNvSpPr/>
          <p:nvPr/>
        </p:nvSpPr>
        <p:spPr>
          <a:xfrm>
            <a:off x="10826824" y="43434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D027D9CF-1136-D14D-B67B-90BD0870FE35}"/>
              </a:ext>
            </a:extLst>
          </p:cNvPr>
          <p:cNvGrpSpPr/>
          <p:nvPr/>
        </p:nvGrpSpPr>
        <p:grpSpPr>
          <a:xfrm>
            <a:off x="10898832" y="3551312"/>
            <a:ext cx="0" cy="1728192"/>
            <a:chOff x="8810600" y="-315416"/>
            <a:chExt cx="0" cy="1728192"/>
          </a:xfrm>
        </p:grpSpPr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C9642796-C0A2-5D42-877F-36D22A2582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-315416"/>
              <a:ext cx="0" cy="864096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2137BF27-146A-C645-9972-83425ADA2BA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548680"/>
              <a:ext cx="0" cy="864096"/>
            </a:xfrm>
            <a:prstGeom prst="line">
              <a:avLst/>
            </a:prstGeom>
            <a:ln w="28575">
              <a:solidFill>
                <a:schemeClr val="dk1">
                  <a:alpha val="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1F1ED14D-ACAB-2641-BD19-AB37D663C036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Stencil" pitchFamily="82" charset="77"/>
              </a:rPr>
              <a:t>sTANDARD</a:t>
            </a:r>
            <a:endParaRPr lang="en-US" sz="3200" dirty="0">
              <a:solidFill>
                <a:srgbClr val="FF0000"/>
              </a:solidFill>
              <a:latin typeface="Stencil" pitchFamily="8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344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4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162 C 0.02526 -0.00069 0.05065 0.00046 0.07916 0.00949 C 0.10768 0.01875 0.14271 0.04421 0.17083 0.05324 C 0.19909 0.06227 0.2483 0.06389 0.2483 0.06389 L 0.2483 0.06389 " pathEditMode="relative" ptsTypes="AAAAA">
                                      <p:cBhvr>
                                        <p:cTn id="8" dur="1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162 C 0.02526 -0.00069 0.05065 0.00046 0.0793 0.00949 C 0.10768 0.01875 0.14271 0.04421 0.17083 0.05324 C 0.19909 0.06227 0.24831 0.06389 0.24831 0.06412 L 0.24831 0.06389 " pathEditMode="relative" rAng="0" ptsTypes="AAAAA">
                                      <p:cBhvr>
                                        <p:cTn id="10" dur="1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22" y="328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162 C 0.02526 -0.00069 0.05065 0.00046 0.07917 0.00949 C 0.10769 0.01875 0.14271 0.04421 0.17084 0.05324 C 0.19909 0.06227 0.24831 0.06389 0.24831 0.06412 L 0.24831 0.06389 " pathEditMode="relative" rAng="0" ptsTypes="AAAAA">
                                      <p:cBhvr>
                                        <p:cTn id="12" dur="1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22" y="328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162 C 0.02526 -0.00069 0.05065 0.00046 0.07917 0.00949 C 0.10768 0.01875 0.14271 0.04421 0.17083 0.05324 C 0.19909 0.06227 0.24831 0.06389 0.24831 0.06412 L 0.24831 0.06389 " pathEditMode="relative" rAng="0" ptsTypes="AAAAA">
                                      <p:cBhvr>
                                        <p:cTn id="14" dur="1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22" y="328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026 -0.00046 C 0.02448 -0.00092 0.04882 -0.00138 0.07695 -0.01018 C 0.10507 -0.01875 0.14049 -0.04305 0.16901 -0.05208 C 0.19739 -0.06088 0.22265 -0.06203 0.24804 -0.06296 " pathEditMode="relative" ptsTypes="AAAA">
                                      <p:cBhvr>
                                        <p:cTn id="36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026 -0.00046 C 0.02448 -0.00092 0.04883 -0.00138 0.07695 -0.01018 C 0.10495 -0.01875 0.14049 -0.04305 0.16888 -0.05208 C 0.19727 -0.06088 0.22266 -0.06203 0.24805 -0.06296 " pathEditMode="relative" rAng="0" ptsTypes="AAAA">
                                      <p:cBhvr>
                                        <p:cTn id="38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83" y="-312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026 -0.00046 C 0.02448 -0.00092 0.04883 -0.00138 0.07696 -0.01018 C 0.10508 -0.01875 0.1405 -0.04305 0.16901 -0.05208 C 0.1974 -0.06088 0.22266 -0.06203 0.24805 -0.06296 " pathEditMode="relative" rAng="0" ptsTypes="AAAA">
                                      <p:cBhvr>
                                        <p:cTn id="40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83" y="-312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026 -0.00046 C 0.02448 -0.00092 0.04883 -0.00138 0.07695 -0.01018 C 0.10508 -0.01875 0.1405 -0.04305 0.16901 -0.05208 C 0.1974 -0.06088 0.22266 -0.06203 0.24805 -0.06296 " pathEditMode="relative" rAng="0" ptsTypes="AAAA">
                                      <p:cBhvr>
                                        <p:cTn id="42" dur="2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83" y="-3125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0369C2BA-6739-2947-B9FF-2247FB8E7598}"/>
              </a:ext>
            </a:extLst>
          </p:cNvPr>
          <p:cNvCxnSpPr>
            <a:cxnSpLocks/>
          </p:cNvCxnSpPr>
          <p:nvPr/>
        </p:nvCxnSpPr>
        <p:spPr>
          <a:xfrm>
            <a:off x="9192344" y="4581128"/>
            <a:ext cx="64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460E623-6AA6-D94A-86E9-DA8E9A97C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CQF3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3-buffer Cyclic Queuing and Forwarding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CEF3CFC-29C4-8B4F-BCC4-772BF5C77AEF}"/>
              </a:ext>
            </a:extLst>
          </p:cNvPr>
          <p:cNvCxnSpPr>
            <a:cxnSpLocks/>
          </p:cNvCxnSpPr>
          <p:nvPr/>
        </p:nvCxnSpPr>
        <p:spPr>
          <a:xfrm>
            <a:off x="3143672" y="4581128"/>
            <a:ext cx="36724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271C9E3-F9DB-8142-983F-3AB469F8FC94}"/>
              </a:ext>
            </a:extLst>
          </p:cNvPr>
          <p:cNvSpPr txBox="1"/>
          <p:nvPr/>
        </p:nvSpPr>
        <p:spPr>
          <a:xfrm>
            <a:off x="1559496" y="1772816"/>
            <a:ext cx="9217024" cy="15841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Permitted</a:t>
            </a:r>
            <a:r>
              <a:rPr lang="en-US" sz="2800" dirty="0">
                <a:solidFill>
                  <a:schemeClr val="accent3"/>
                </a:solidFill>
              </a:rPr>
              <a:t>*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by, but not described in, IEEE Std 802.1Qch.  Three buffers allow for input and output switching at different times so that link delay does not lengthen cycle time.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67AF2A33-55D6-5540-A67C-E8F27CD94E9D}"/>
              </a:ext>
            </a:extLst>
          </p:cNvPr>
          <p:cNvSpPr/>
          <p:nvPr/>
        </p:nvSpPr>
        <p:spPr>
          <a:xfrm>
            <a:off x="767408" y="3429000"/>
            <a:ext cx="2376264" cy="2376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B3E6375-1BEA-3148-81AC-FE27F2EBDD91}"/>
              </a:ext>
            </a:extLst>
          </p:cNvPr>
          <p:cNvSpPr/>
          <p:nvPr/>
        </p:nvSpPr>
        <p:spPr>
          <a:xfrm>
            <a:off x="1199456" y="3933056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015D4A2-01A2-D94A-933A-C1B1D1C09EDB}"/>
              </a:ext>
            </a:extLst>
          </p:cNvPr>
          <p:cNvSpPr/>
          <p:nvPr/>
        </p:nvSpPr>
        <p:spPr>
          <a:xfrm>
            <a:off x="1199456" y="4365104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57E8D22-7B80-2349-AB06-9D5C287C4BC0}"/>
              </a:ext>
            </a:extLst>
          </p:cNvPr>
          <p:cNvSpPr/>
          <p:nvPr/>
        </p:nvSpPr>
        <p:spPr>
          <a:xfrm>
            <a:off x="6816080" y="3429000"/>
            <a:ext cx="2376264" cy="23762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4C6F87F-B5C3-204E-A607-6A17295AC125}"/>
              </a:ext>
            </a:extLst>
          </p:cNvPr>
          <p:cNvSpPr/>
          <p:nvPr/>
        </p:nvSpPr>
        <p:spPr>
          <a:xfrm>
            <a:off x="7248128" y="3933056"/>
            <a:ext cx="15121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69D3721-74F3-4A41-B7D5-E3DE4F77CD99}"/>
              </a:ext>
            </a:extLst>
          </p:cNvPr>
          <p:cNvSpPr/>
          <p:nvPr/>
        </p:nvSpPr>
        <p:spPr>
          <a:xfrm>
            <a:off x="7248128" y="4365104"/>
            <a:ext cx="15121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F1049FB8-638C-DE44-BF38-ED503D595263}"/>
              </a:ext>
            </a:extLst>
          </p:cNvPr>
          <p:cNvCxnSpPr>
            <a:cxnSpLocks/>
          </p:cNvCxnSpPr>
          <p:nvPr/>
        </p:nvCxnSpPr>
        <p:spPr>
          <a:xfrm>
            <a:off x="119336" y="4581128"/>
            <a:ext cx="64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ight Arrow 205">
            <a:extLst>
              <a:ext uri="{FF2B5EF4-FFF2-40B4-BE49-F238E27FC236}">
                <a16:creationId xmlns:a16="http://schemas.microsoft.com/office/drawing/2014/main" id="{043C110F-EE39-924E-9036-8552579588ED}"/>
              </a:ext>
            </a:extLst>
          </p:cNvPr>
          <p:cNvSpPr/>
          <p:nvPr/>
        </p:nvSpPr>
        <p:spPr>
          <a:xfrm>
            <a:off x="6672064" y="4005064"/>
            <a:ext cx="504056" cy="288032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F2D3F12-3A39-BA4B-881D-907482E73E7E}"/>
              </a:ext>
            </a:extLst>
          </p:cNvPr>
          <p:cNvGrpSpPr/>
          <p:nvPr/>
        </p:nvGrpSpPr>
        <p:grpSpPr>
          <a:xfrm>
            <a:off x="2855640" y="4437112"/>
            <a:ext cx="6552728" cy="288032"/>
            <a:chOff x="2855640" y="4437112"/>
            <a:chExt cx="6552728" cy="288032"/>
          </a:xfrm>
        </p:grpSpPr>
        <p:sp>
          <p:nvSpPr>
            <p:cNvPr id="207" name="Right Arrow 206">
              <a:extLst>
                <a:ext uri="{FF2B5EF4-FFF2-40B4-BE49-F238E27FC236}">
                  <a16:creationId xmlns:a16="http://schemas.microsoft.com/office/drawing/2014/main" id="{05730746-AAFD-9646-929F-E8B3A6B6A3FE}"/>
                </a:ext>
              </a:extLst>
            </p:cNvPr>
            <p:cNvSpPr/>
            <p:nvPr/>
          </p:nvSpPr>
          <p:spPr>
            <a:xfrm>
              <a:off x="8904312" y="4437112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8" name="Right Arrow 207">
              <a:extLst>
                <a:ext uri="{FF2B5EF4-FFF2-40B4-BE49-F238E27FC236}">
                  <a16:creationId xmlns:a16="http://schemas.microsoft.com/office/drawing/2014/main" id="{8272471B-EC6E-304A-B37D-BF527221EB4E}"/>
                </a:ext>
              </a:extLst>
            </p:cNvPr>
            <p:cNvSpPr/>
            <p:nvPr/>
          </p:nvSpPr>
          <p:spPr>
            <a:xfrm>
              <a:off x="2855640" y="4437112"/>
              <a:ext cx="504056" cy="28803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3" name="Right Arrow 202">
            <a:extLst>
              <a:ext uri="{FF2B5EF4-FFF2-40B4-BE49-F238E27FC236}">
                <a16:creationId xmlns:a16="http://schemas.microsoft.com/office/drawing/2014/main" id="{B2BCB4A9-3C5A-4449-8A55-79A8B3D1ACA4}"/>
              </a:ext>
            </a:extLst>
          </p:cNvPr>
          <p:cNvSpPr/>
          <p:nvPr/>
        </p:nvSpPr>
        <p:spPr>
          <a:xfrm>
            <a:off x="6672064" y="4437112"/>
            <a:ext cx="504056" cy="288032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F99387A-CBED-CB4F-8A9D-9CC6536E1D2A}"/>
              </a:ext>
            </a:extLst>
          </p:cNvPr>
          <p:cNvGrpSpPr/>
          <p:nvPr/>
        </p:nvGrpSpPr>
        <p:grpSpPr>
          <a:xfrm>
            <a:off x="2855640" y="4005064"/>
            <a:ext cx="6552728" cy="288032"/>
            <a:chOff x="2855640" y="4005064"/>
            <a:chExt cx="6552728" cy="288032"/>
          </a:xfrm>
        </p:grpSpPr>
        <p:sp>
          <p:nvSpPr>
            <p:cNvPr id="210" name="Right Arrow 209">
              <a:extLst>
                <a:ext uri="{FF2B5EF4-FFF2-40B4-BE49-F238E27FC236}">
                  <a16:creationId xmlns:a16="http://schemas.microsoft.com/office/drawing/2014/main" id="{9613E9F7-EE1E-1640-8D8A-1FFCB8EF887B}"/>
                </a:ext>
              </a:extLst>
            </p:cNvPr>
            <p:cNvSpPr/>
            <p:nvPr/>
          </p:nvSpPr>
          <p:spPr>
            <a:xfrm>
              <a:off x="8904312" y="4005064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1" name="Right Arrow 210">
              <a:extLst>
                <a:ext uri="{FF2B5EF4-FFF2-40B4-BE49-F238E27FC236}">
                  <a16:creationId xmlns:a16="http://schemas.microsoft.com/office/drawing/2014/main" id="{CF68E936-7A0A-C143-A0C4-A2C82146CE96}"/>
                </a:ext>
              </a:extLst>
            </p:cNvPr>
            <p:cNvSpPr/>
            <p:nvPr/>
          </p:nvSpPr>
          <p:spPr>
            <a:xfrm>
              <a:off x="2855640" y="4005064"/>
              <a:ext cx="504056" cy="28803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6ED56927-CED0-E040-9EE7-8E9FDA6F5CC2}"/>
              </a:ext>
            </a:extLst>
          </p:cNvPr>
          <p:cNvSpPr/>
          <p:nvPr/>
        </p:nvSpPr>
        <p:spPr>
          <a:xfrm>
            <a:off x="1199456" y="4797152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6BD8930-7D97-2846-B79D-F94DB177A9E6}"/>
              </a:ext>
            </a:extLst>
          </p:cNvPr>
          <p:cNvSpPr/>
          <p:nvPr/>
        </p:nvSpPr>
        <p:spPr>
          <a:xfrm>
            <a:off x="7248128" y="4797152"/>
            <a:ext cx="15121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D53BCE4-4F82-D840-B8B6-6FA999427D71}"/>
              </a:ext>
            </a:extLst>
          </p:cNvPr>
          <p:cNvGrpSpPr/>
          <p:nvPr/>
        </p:nvGrpSpPr>
        <p:grpSpPr>
          <a:xfrm>
            <a:off x="2855640" y="4869160"/>
            <a:ext cx="6552728" cy="288032"/>
            <a:chOff x="2855640" y="4869160"/>
            <a:chExt cx="6552728" cy="288032"/>
          </a:xfrm>
        </p:grpSpPr>
        <p:sp>
          <p:nvSpPr>
            <p:cNvPr id="164" name="Right Arrow 163">
              <a:extLst>
                <a:ext uri="{FF2B5EF4-FFF2-40B4-BE49-F238E27FC236}">
                  <a16:creationId xmlns:a16="http://schemas.microsoft.com/office/drawing/2014/main" id="{708EACE3-15EA-1142-9290-C2889FBE7CA3}"/>
                </a:ext>
              </a:extLst>
            </p:cNvPr>
            <p:cNvSpPr/>
            <p:nvPr/>
          </p:nvSpPr>
          <p:spPr>
            <a:xfrm>
              <a:off x="8904312" y="4869160"/>
              <a:ext cx="504056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Right Arrow 164">
              <a:extLst>
                <a:ext uri="{FF2B5EF4-FFF2-40B4-BE49-F238E27FC236}">
                  <a16:creationId xmlns:a16="http://schemas.microsoft.com/office/drawing/2014/main" id="{2ADACC31-0480-F64A-B10A-C7E191F9939C}"/>
                </a:ext>
              </a:extLst>
            </p:cNvPr>
            <p:cNvSpPr/>
            <p:nvPr/>
          </p:nvSpPr>
          <p:spPr>
            <a:xfrm>
              <a:off x="2855640" y="4869160"/>
              <a:ext cx="504056" cy="28803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4" name="Right Arrow 213">
            <a:extLst>
              <a:ext uri="{FF2B5EF4-FFF2-40B4-BE49-F238E27FC236}">
                <a16:creationId xmlns:a16="http://schemas.microsoft.com/office/drawing/2014/main" id="{D2EA9C87-8F11-B443-88A2-7A82557E35A6}"/>
              </a:ext>
            </a:extLst>
          </p:cNvPr>
          <p:cNvSpPr/>
          <p:nvPr/>
        </p:nvSpPr>
        <p:spPr>
          <a:xfrm>
            <a:off x="6672064" y="4869160"/>
            <a:ext cx="504056" cy="288032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303" name="Group 302">
            <a:extLst>
              <a:ext uri="{FF2B5EF4-FFF2-40B4-BE49-F238E27FC236}">
                <a16:creationId xmlns:a16="http://schemas.microsoft.com/office/drawing/2014/main" id="{4BB538D0-C71B-2942-97BC-7FFA4CD0C18A}"/>
              </a:ext>
            </a:extLst>
          </p:cNvPr>
          <p:cNvGrpSpPr/>
          <p:nvPr/>
        </p:nvGrpSpPr>
        <p:grpSpPr>
          <a:xfrm>
            <a:off x="5879976" y="3284984"/>
            <a:ext cx="820688" cy="820688"/>
            <a:chOff x="6076274" y="-151110"/>
            <a:chExt cx="1828800" cy="1828800"/>
          </a:xfrm>
        </p:grpSpPr>
        <p:cxnSp>
          <p:nvCxnSpPr>
            <p:cNvPr id="304" name="Straight Connector 303">
              <a:extLst>
                <a:ext uri="{FF2B5EF4-FFF2-40B4-BE49-F238E27FC236}">
                  <a16:creationId xmlns:a16="http://schemas.microsoft.com/office/drawing/2014/main" id="{F544431F-0B2B-E641-869C-7CD7193051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90674" y="-151110"/>
              <a:ext cx="0" cy="182880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5" name="Straight Connector 304">
              <a:extLst>
                <a:ext uri="{FF2B5EF4-FFF2-40B4-BE49-F238E27FC236}">
                  <a16:creationId xmlns:a16="http://schemas.microsoft.com/office/drawing/2014/main" id="{BCBE2AF6-E531-9047-8B85-478E32ABBD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76274" y="763290"/>
              <a:ext cx="1828800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6" name="Straight Connector 305">
              <a:extLst>
                <a:ext uri="{FF2B5EF4-FFF2-40B4-BE49-F238E27FC236}">
                  <a16:creationId xmlns:a16="http://schemas.microsoft.com/office/drawing/2014/main" id="{24F7A453-00C9-BD49-B3B7-3DA92FB08B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44096" y="116712"/>
              <a:ext cx="1293156" cy="129315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7" name="Straight Connector 306">
              <a:extLst>
                <a:ext uri="{FF2B5EF4-FFF2-40B4-BE49-F238E27FC236}">
                  <a16:creationId xmlns:a16="http://schemas.microsoft.com/office/drawing/2014/main" id="{CBBD742F-FB8B-E24C-AFC4-193D894150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43349" y="115965"/>
              <a:ext cx="1294650" cy="129465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8" name="Oval 307">
              <a:extLst>
                <a:ext uri="{FF2B5EF4-FFF2-40B4-BE49-F238E27FC236}">
                  <a16:creationId xmlns:a16="http://schemas.microsoft.com/office/drawing/2014/main" id="{5587E55A-720F-3D40-AE29-C5078EEA91EA}"/>
                </a:ext>
              </a:extLst>
            </p:cNvPr>
            <p:cNvSpPr/>
            <p:nvPr/>
          </p:nvSpPr>
          <p:spPr>
            <a:xfrm>
              <a:off x="6333666" y="106282"/>
              <a:ext cx="1314016" cy="1314016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>
              <a:extLst>
                <a:ext uri="{FF2B5EF4-FFF2-40B4-BE49-F238E27FC236}">
                  <a16:creationId xmlns:a16="http://schemas.microsoft.com/office/drawing/2014/main" id="{3E460458-B0F0-474C-BFC8-8920BB4708C7}"/>
                </a:ext>
              </a:extLst>
            </p:cNvPr>
            <p:cNvSpPr/>
            <p:nvPr/>
          </p:nvSpPr>
          <p:spPr>
            <a:xfrm>
              <a:off x="6076274" y="-151110"/>
              <a:ext cx="1828800" cy="1828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>
              <a:extLst>
                <a:ext uri="{FF2B5EF4-FFF2-40B4-BE49-F238E27FC236}">
                  <a16:creationId xmlns:a16="http://schemas.microsoft.com/office/drawing/2014/main" id="{AC3EBEDB-C9D1-784F-BE8F-1842109531BD}"/>
                </a:ext>
              </a:extLst>
            </p:cNvPr>
            <p:cNvSpPr/>
            <p:nvPr/>
          </p:nvSpPr>
          <p:spPr>
            <a:xfrm>
              <a:off x="6918666" y="69128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F9FF4176-BE0E-8548-BFBB-50BD4D9D1DFC}"/>
              </a:ext>
            </a:extLst>
          </p:cNvPr>
          <p:cNvGrpSpPr/>
          <p:nvPr/>
        </p:nvGrpSpPr>
        <p:grpSpPr>
          <a:xfrm rot="1320000">
            <a:off x="6290320" y="3307558"/>
            <a:ext cx="0" cy="775539"/>
            <a:chOff x="8810600" y="-315416"/>
            <a:chExt cx="0" cy="1728192"/>
          </a:xfrm>
        </p:grpSpPr>
        <p:cxnSp>
          <p:nvCxnSpPr>
            <p:cNvPr id="312" name="Straight Connector 311">
              <a:extLst>
                <a:ext uri="{FF2B5EF4-FFF2-40B4-BE49-F238E27FC236}">
                  <a16:creationId xmlns:a16="http://schemas.microsoft.com/office/drawing/2014/main" id="{17B4AD7C-8A16-934A-8922-4ED48C01F7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-315416"/>
              <a:ext cx="0" cy="864096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BDFF1DC5-7968-DB46-B282-3A17F38E72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548680"/>
              <a:ext cx="0" cy="864096"/>
            </a:xfrm>
            <a:prstGeom prst="line">
              <a:avLst/>
            </a:prstGeom>
            <a:ln w="28575">
              <a:solidFill>
                <a:schemeClr val="dk1">
                  <a:alpha val="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58094D58-ED74-3F46-AF7D-8FC36381D03A}"/>
              </a:ext>
            </a:extLst>
          </p:cNvPr>
          <p:cNvGrpSpPr/>
          <p:nvPr/>
        </p:nvGrpSpPr>
        <p:grpSpPr>
          <a:xfrm>
            <a:off x="1271464" y="4077072"/>
            <a:ext cx="1368152" cy="144016"/>
            <a:chOff x="7248128" y="4725144"/>
            <a:chExt cx="1368152" cy="144016"/>
          </a:xfrm>
        </p:grpSpPr>
        <p:sp>
          <p:nvSpPr>
            <p:cNvPr id="324" name="Rectangle 323">
              <a:extLst>
                <a:ext uri="{FF2B5EF4-FFF2-40B4-BE49-F238E27FC236}">
                  <a16:creationId xmlns:a16="http://schemas.microsoft.com/office/drawing/2014/main" id="{61A6B8EF-993E-C947-8CF6-C694B1D23F69}"/>
                </a:ext>
              </a:extLst>
            </p:cNvPr>
            <p:cNvSpPr/>
            <p:nvPr/>
          </p:nvSpPr>
          <p:spPr>
            <a:xfrm>
              <a:off x="7824192" y="4725144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Rectangle 324">
              <a:extLst>
                <a:ext uri="{FF2B5EF4-FFF2-40B4-BE49-F238E27FC236}">
                  <a16:creationId xmlns:a16="http://schemas.microsoft.com/office/drawing/2014/main" id="{78D6DEF9-A068-5D47-A5F2-C93C8BD9F790}"/>
                </a:ext>
              </a:extLst>
            </p:cNvPr>
            <p:cNvSpPr/>
            <p:nvPr/>
          </p:nvSpPr>
          <p:spPr>
            <a:xfrm>
              <a:off x="8400256" y="4725144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Rectangle 325">
              <a:extLst>
                <a:ext uri="{FF2B5EF4-FFF2-40B4-BE49-F238E27FC236}">
                  <a16:creationId xmlns:a16="http://schemas.microsoft.com/office/drawing/2014/main" id="{200EA0D1-BF70-1D45-A004-96B74A9A5D38}"/>
                </a:ext>
              </a:extLst>
            </p:cNvPr>
            <p:cNvSpPr/>
            <p:nvPr/>
          </p:nvSpPr>
          <p:spPr>
            <a:xfrm>
              <a:off x="8112224" y="4725144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Rectangle 326">
              <a:extLst>
                <a:ext uri="{FF2B5EF4-FFF2-40B4-BE49-F238E27FC236}">
                  <a16:creationId xmlns:a16="http://schemas.microsoft.com/office/drawing/2014/main" id="{B1A4C322-4B2D-554E-817D-F0CF29E8DEBB}"/>
                </a:ext>
              </a:extLst>
            </p:cNvPr>
            <p:cNvSpPr/>
            <p:nvPr/>
          </p:nvSpPr>
          <p:spPr>
            <a:xfrm>
              <a:off x="7536160" y="4725144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sp>
          <p:nvSpPr>
            <p:cNvPr id="328" name="Rectangle 327">
              <a:extLst>
                <a:ext uri="{FF2B5EF4-FFF2-40B4-BE49-F238E27FC236}">
                  <a16:creationId xmlns:a16="http://schemas.microsoft.com/office/drawing/2014/main" id="{2CC7922E-53B3-CB48-8A81-D4635A162E5D}"/>
                </a:ext>
              </a:extLst>
            </p:cNvPr>
            <p:cNvSpPr/>
            <p:nvPr/>
          </p:nvSpPr>
          <p:spPr>
            <a:xfrm>
              <a:off x="7248128" y="4725144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6" name="Group 335">
            <a:extLst>
              <a:ext uri="{FF2B5EF4-FFF2-40B4-BE49-F238E27FC236}">
                <a16:creationId xmlns:a16="http://schemas.microsoft.com/office/drawing/2014/main" id="{BA412F8A-8704-714E-BC3C-1F12E57761AF}"/>
              </a:ext>
            </a:extLst>
          </p:cNvPr>
          <p:cNvGrpSpPr/>
          <p:nvPr/>
        </p:nvGrpSpPr>
        <p:grpSpPr>
          <a:xfrm flipV="1">
            <a:off x="1271464" y="4941168"/>
            <a:ext cx="1368152" cy="144016"/>
            <a:chOff x="7248128" y="4293096"/>
            <a:chExt cx="1368152" cy="144016"/>
          </a:xfrm>
        </p:grpSpPr>
        <p:sp>
          <p:nvSpPr>
            <p:cNvPr id="337" name="Rectangle 336">
              <a:extLst>
                <a:ext uri="{FF2B5EF4-FFF2-40B4-BE49-F238E27FC236}">
                  <a16:creationId xmlns:a16="http://schemas.microsoft.com/office/drawing/2014/main" id="{D6B5588B-ED28-464B-BADB-FC95A7C3DBC3}"/>
                </a:ext>
              </a:extLst>
            </p:cNvPr>
            <p:cNvSpPr/>
            <p:nvPr/>
          </p:nvSpPr>
          <p:spPr>
            <a:xfrm>
              <a:off x="8400256" y="4293096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Rectangle 337">
              <a:extLst>
                <a:ext uri="{FF2B5EF4-FFF2-40B4-BE49-F238E27FC236}">
                  <a16:creationId xmlns:a16="http://schemas.microsoft.com/office/drawing/2014/main" id="{1D974063-70A8-A84A-81FE-4411857EDE64}"/>
                </a:ext>
              </a:extLst>
            </p:cNvPr>
            <p:cNvSpPr/>
            <p:nvPr/>
          </p:nvSpPr>
          <p:spPr>
            <a:xfrm>
              <a:off x="8112224" y="4293096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Rectangle 338">
              <a:extLst>
                <a:ext uri="{FF2B5EF4-FFF2-40B4-BE49-F238E27FC236}">
                  <a16:creationId xmlns:a16="http://schemas.microsoft.com/office/drawing/2014/main" id="{3EA2F968-953B-BB48-9587-18270588DD71}"/>
                </a:ext>
              </a:extLst>
            </p:cNvPr>
            <p:cNvSpPr/>
            <p:nvPr/>
          </p:nvSpPr>
          <p:spPr>
            <a:xfrm>
              <a:off x="7824192" y="4293096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Rectangle 339">
              <a:extLst>
                <a:ext uri="{FF2B5EF4-FFF2-40B4-BE49-F238E27FC236}">
                  <a16:creationId xmlns:a16="http://schemas.microsoft.com/office/drawing/2014/main" id="{8FE6938D-A41A-B84D-9987-F23678401D39}"/>
                </a:ext>
              </a:extLst>
            </p:cNvPr>
            <p:cNvSpPr/>
            <p:nvPr/>
          </p:nvSpPr>
          <p:spPr>
            <a:xfrm>
              <a:off x="7536160" y="4293096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Rectangle 340">
              <a:extLst>
                <a:ext uri="{FF2B5EF4-FFF2-40B4-BE49-F238E27FC236}">
                  <a16:creationId xmlns:a16="http://schemas.microsoft.com/office/drawing/2014/main" id="{A0B02B87-8F2C-DF44-B3F9-E1B403861DC7}"/>
                </a:ext>
              </a:extLst>
            </p:cNvPr>
            <p:cNvSpPr/>
            <p:nvPr/>
          </p:nvSpPr>
          <p:spPr>
            <a:xfrm>
              <a:off x="7248128" y="4293096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2" name="Group 341">
            <a:extLst>
              <a:ext uri="{FF2B5EF4-FFF2-40B4-BE49-F238E27FC236}">
                <a16:creationId xmlns:a16="http://schemas.microsoft.com/office/drawing/2014/main" id="{B64806F9-BCD4-A149-BE9C-833E8460A8F1}"/>
              </a:ext>
            </a:extLst>
          </p:cNvPr>
          <p:cNvGrpSpPr/>
          <p:nvPr/>
        </p:nvGrpSpPr>
        <p:grpSpPr>
          <a:xfrm flipV="1">
            <a:off x="1271464" y="4509120"/>
            <a:ext cx="1368152" cy="144016"/>
            <a:chOff x="7248128" y="4293096"/>
            <a:chExt cx="1368152" cy="144016"/>
          </a:xfrm>
        </p:grpSpPr>
        <p:sp>
          <p:nvSpPr>
            <p:cNvPr id="343" name="Rectangle 342">
              <a:extLst>
                <a:ext uri="{FF2B5EF4-FFF2-40B4-BE49-F238E27FC236}">
                  <a16:creationId xmlns:a16="http://schemas.microsoft.com/office/drawing/2014/main" id="{4DB5189A-468D-874C-8FAB-DC38B7C67093}"/>
                </a:ext>
              </a:extLst>
            </p:cNvPr>
            <p:cNvSpPr/>
            <p:nvPr/>
          </p:nvSpPr>
          <p:spPr>
            <a:xfrm>
              <a:off x="8400256" y="4293096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2231061-A915-7341-81EF-229AA3444627}"/>
                </a:ext>
              </a:extLst>
            </p:cNvPr>
            <p:cNvSpPr/>
            <p:nvPr/>
          </p:nvSpPr>
          <p:spPr>
            <a:xfrm>
              <a:off x="8112224" y="4293096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Rectangle 344">
              <a:extLst>
                <a:ext uri="{FF2B5EF4-FFF2-40B4-BE49-F238E27FC236}">
                  <a16:creationId xmlns:a16="http://schemas.microsoft.com/office/drawing/2014/main" id="{3FACD7AC-9FD8-8846-97C3-AFD19A888E89}"/>
                </a:ext>
              </a:extLst>
            </p:cNvPr>
            <p:cNvSpPr/>
            <p:nvPr/>
          </p:nvSpPr>
          <p:spPr>
            <a:xfrm>
              <a:off x="7824192" y="4293096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Rectangle 345">
              <a:extLst>
                <a:ext uri="{FF2B5EF4-FFF2-40B4-BE49-F238E27FC236}">
                  <a16:creationId xmlns:a16="http://schemas.microsoft.com/office/drawing/2014/main" id="{9504BD6E-FBDF-424F-AC95-EAECCC46B074}"/>
                </a:ext>
              </a:extLst>
            </p:cNvPr>
            <p:cNvSpPr/>
            <p:nvPr/>
          </p:nvSpPr>
          <p:spPr>
            <a:xfrm>
              <a:off x="7536160" y="4293096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F5E64B80-24C5-9B49-A14F-4C10ADACAF94}"/>
                </a:ext>
              </a:extLst>
            </p:cNvPr>
            <p:cNvSpPr/>
            <p:nvPr/>
          </p:nvSpPr>
          <p:spPr>
            <a:xfrm>
              <a:off x="7248128" y="4293096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8" name="Group 347">
            <a:extLst>
              <a:ext uri="{FF2B5EF4-FFF2-40B4-BE49-F238E27FC236}">
                <a16:creationId xmlns:a16="http://schemas.microsoft.com/office/drawing/2014/main" id="{00DFA60D-85DA-4A42-941E-C4E571ECED31}"/>
              </a:ext>
            </a:extLst>
          </p:cNvPr>
          <p:cNvGrpSpPr/>
          <p:nvPr/>
        </p:nvGrpSpPr>
        <p:grpSpPr>
          <a:xfrm>
            <a:off x="7320136" y="4077072"/>
            <a:ext cx="1368152" cy="144016"/>
            <a:chOff x="7248128" y="4725144"/>
            <a:chExt cx="1368152" cy="144016"/>
          </a:xfrm>
        </p:grpSpPr>
        <p:sp>
          <p:nvSpPr>
            <p:cNvPr id="349" name="Rectangle 348">
              <a:extLst>
                <a:ext uri="{FF2B5EF4-FFF2-40B4-BE49-F238E27FC236}">
                  <a16:creationId xmlns:a16="http://schemas.microsoft.com/office/drawing/2014/main" id="{A15D9101-B450-CB4D-A087-83DFD92D2C06}"/>
                </a:ext>
              </a:extLst>
            </p:cNvPr>
            <p:cNvSpPr/>
            <p:nvPr/>
          </p:nvSpPr>
          <p:spPr>
            <a:xfrm>
              <a:off x="7824192" y="4725144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Rectangle 349">
              <a:extLst>
                <a:ext uri="{FF2B5EF4-FFF2-40B4-BE49-F238E27FC236}">
                  <a16:creationId xmlns:a16="http://schemas.microsoft.com/office/drawing/2014/main" id="{ABAE2701-E704-0E43-BA99-2B771669633B}"/>
                </a:ext>
              </a:extLst>
            </p:cNvPr>
            <p:cNvSpPr/>
            <p:nvPr/>
          </p:nvSpPr>
          <p:spPr>
            <a:xfrm>
              <a:off x="8400256" y="4725144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Rectangle 350">
              <a:extLst>
                <a:ext uri="{FF2B5EF4-FFF2-40B4-BE49-F238E27FC236}">
                  <a16:creationId xmlns:a16="http://schemas.microsoft.com/office/drawing/2014/main" id="{25377AF3-A8E5-8F43-9C05-D8F17AAE2B9D}"/>
                </a:ext>
              </a:extLst>
            </p:cNvPr>
            <p:cNvSpPr/>
            <p:nvPr/>
          </p:nvSpPr>
          <p:spPr>
            <a:xfrm>
              <a:off x="8112224" y="4725144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Rectangle 351">
              <a:extLst>
                <a:ext uri="{FF2B5EF4-FFF2-40B4-BE49-F238E27FC236}">
                  <a16:creationId xmlns:a16="http://schemas.microsoft.com/office/drawing/2014/main" id="{FE19617D-C6FE-7043-8EF3-1EF04192FFCE}"/>
                </a:ext>
              </a:extLst>
            </p:cNvPr>
            <p:cNvSpPr/>
            <p:nvPr/>
          </p:nvSpPr>
          <p:spPr>
            <a:xfrm>
              <a:off x="7536160" y="4725144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sp>
          <p:nvSpPr>
            <p:cNvPr id="353" name="Rectangle 352">
              <a:extLst>
                <a:ext uri="{FF2B5EF4-FFF2-40B4-BE49-F238E27FC236}">
                  <a16:creationId xmlns:a16="http://schemas.microsoft.com/office/drawing/2014/main" id="{BF3E652F-3FA9-734B-B752-A53A62CA8308}"/>
                </a:ext>
              </a:extLst>
            </p:cNvPr>
            <p:cNvSpPr/>
            <p:nvPr/>
          </p:nvSpPr>
          <p:spPr>
            <a:xfrm>
              <a:off x="7248128" y="4725144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4" name="Group 353">
            <a:extLst>
              <a:ext uri="{FF2B5EF4-FFF2-40B4-BE49-F238E27FC236}">
                <a16:creationId xmlns:a16="http://schemas.microsoft.com/office/drawing/2014/main" id="{128DAB92-4700-C54C-858C-991A48B19F4A}"/>
              </a:ext>
            </a:extLst>
          </p:cNvPr>
          <p:cNvGrpSpPr/>
          <p:nvPr/>
        </p:nvGrpSpPr>
        <p:grpSpPr>
          <a:xfrm flipV="1">
            <a:off x="7320136" y="4941168"/>
            <a:ext cx="1368152" cy="144016"/>
            <a:chOff x="7248128" y="4293096"/>
            <a:chExt cx="1368152" cy="144016"/>
          </a:xfrm>
        </p:grpSpPr>
        <p:sp>
          <p:nvSpPr>
            <p:cNvPr id="355" name="Rectangle 354">
              <a:extLst>
                <a:ext uri="{FF2B5EF4-FFF2-40B4-BE49-F238E27FC236}">
                  <a16:creationId xmlns:a16="http://schemas.microsoft.com/office/drawing/2014/main" id="{063B4EE0-05FD-334D-B47D-D224B8238B5D}"/>
                </a:ext>
              </a:extLst>
            </p:cNvPr>
            <p:cNvSpPr/>
            <p:nvPr/>
          </p:nvSpPr>
          <p:spPr>
            <a:xfrm>
              <a:off x="8400256" y="4293096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Rectangle 355">
              <a:extLst>
                <a:ext uri="{FF2B5EF4-FFF2-40B4-BE49-F238E27FC236}">
                  <a16:creationId xmlns:a16="http://schemas.microsoft.com/office/drawing/2014/main" id="{478046E2-A712-E545-8ED0-4542D1463A20}"/>
                </a:ext>
              </a:extLst>
            </p:cNvPr>
            <p:cNvSpPr/>
            <p:nvPr/>
          </p:nvSpPr>
          <p:spPr>
            <a:xfrm>
              <a:off x="8112224" y="4293096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Rectangle 356">
              <a:extLst>
                <a:ext uri="{FF2B5EF4-FFF2-40B4-BE49-F238E27FC236}">
                  <a16:creationId xmlns:a16="http://schemas.microsoft.com/office/drawing/2014/main" id="{7EAE81F3-6318-8741-A486-F1395AAC16A2}"/>
                </a:ext>
              </a:extLst>
            </p:cNvPr>
            <p:cNvSpPr/>
            <p:nvPr/>
          </p:nvSpPr>
          <p:spPr>
            <a:xfrm>
              <a:off x="7824192" y="4293096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Rectangle 357">
              <a:extLst>
                <a:ext uri="{FF2B5EF4-FFF2-40B4-BE49-F238E27FC236}">
                  <a16:creationId xmlns:a16="http://schemas.microsoft.com/office/drawing/2014/main" id="{6916ED1C-C4E3-3D46-A43C-D3E4BE4C2F44}"/>
                </a:ext>
              </a:extLst>
            </p:cNvPr>
            <p:cNvSpPr/>
            <p:nvPr/>
          </p:nvSpPr>
          <p:spPr>
            <a:xfrm>
              <a:off x="7536160" y="4293096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Rectangle 358">
              <a:extLst>
                <a:ext uri="{FF2B5EF4-FFF2-40B4-BE49-F238E27FC236}">
                  <a16:creationId xmlns:a16="http://schemas.microsoft.com/office/drawing/2014/main" id="{EE043C9E-B4F5-4748-9A4E-27362C286494}"/>
                </a:ext>
              </a:extLst>
            </p:cNvPr>
            <p:cNvSpPr/>
            <p:nvPr/>
          </p:nvSpPr>
          <p:spPr>
            <a:xfrm>
              <a:off x="7248128" y="4293096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0" name="Group 359">
            <a:extLst>
              <a:ext uri="{FF2B5EF4-FFF2-40B4-BE49-F238E27FC236}">
                <a16:creationId xmlns:a16="http://schemas.microsoft.com/office/drawing/2014/main" id="{86060ABE-B4B8-1541-BC93-CE3739D635DC}"/>
              </a:ext>
            </a:extLst>
          </p:cNvPr>
          <p:cNvGrpSpPr/>
          <p:nvPr/>
        </p:nvGrpSpPr>
        <p:grpSpPr>
          <a:xfrm flipV="1">
            <a:off x="7320136" y="4509120"/>
            <a:ext cx="1368152" cy="144016"/>
            <a:chOff x="7248128" y="4293096"/>
            <a:chExt cx="1368152" cy="144016"/>
          </a:xfrm>
        </p:grpSpPr>
        <p:sp>
          <p:nvSpPr>
            <p:cNvPr id="361" name="Rectangle 360">
              <a:extLst>
                <a:ext uri="{FF2B5EF4-FFF2-40B4-BE49-F238E27FC236}">
                  <a16:creationId xmlns:a16="http://schemas.microsoft.com/office/drawing/2014/main" id="{9951F370-3368-2141-A6A6-126549EFD340}"/>
                </a:ext>
              </a:extLst>
            </p:cNvPr>
            <p:cNvSpPr/>
            <p:nvPr/>
          </p:nvSpPr>
          <p:spPr>
            <a:xfrm>
              <a:off x="8400256" y="4293096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Rectangle 361">
              <a:extLst>
                <a:ext uri="{FF2B5EF4-FFF2-40B4-BE49-F238E27FC236}">
                  <a16:creationId xmlns:a16="http://schemas.microsoft.com/office/drawing/2014/main" id="{4091CEBC-0AAF-FC4D-9D7F-B9761FFAF08E}"/>
                </a:ext>
              </a:extLst>
            </p:cNvPr>
            <p:cNvSpPr/>
            <p:nvPr/>
          </p:nvSpPr>
          <p:spPr>
            <a:xfrm>
              <a:off x="8112224" y="4293096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AD7C5BA9-BC9A-064B-8EA2-84A9264242EA}"/>
                </a:ext>
              </a:extLst>
            </p:cNvPr>
            <p:cNvSpPr/>
            <p:nvPr/>
          </p:nvSpPr>
          <p:spPr>
            <a:xfrm>
              <a:off x="7824192" y="4293096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0009F571-5A07-354E-979C-32071B2832BC}"/>
                </a:ext>
              </a:extLst>
            </p:cNvPr>
            <p:cNvSpPr/>
            <p:nvPr/>
          </p:nvSpPr>
          <p:spPr>
            <a:xfrm>
              <a:off x="7536160" y="4293096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Rectangle 364">
              <a:extLst>
                <a:ext uri="{FF2B5EF4-FFF2-40B4-BE49-F238E27FC236}">
                  <a16:creationId xmlns:a16="http://schemas.microsoft.com/office/drawing/2014/main" id="{E71EF7BF-730A-EF41-96F1-CB56C040A418}"/>
                </a:ext>
              </a:extLst>
            </p:cNvPr>
            <p:cNvSpPr/>
            <p:nvPr/>
          </p:nvSpPr>
          <p:spPr>
            <a:xfrm>
              <a:off x="7248128" y="4293096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7" name="Group 366">
            <a:extLst>
              <a:ext uri="{FF2B5EF4-FFF2-40B4-BE49-F238E27FC236}">
                <a16:creationId xmlns:a16="http://schemas.microsoft.com/office/drawing/2014/main" id="{53CFBBE6-BFA7-8446-99FA-C960974EE981}"/>
              </a:ext>
            </a:extLst>
          </p:cNvPr>
          <p:cNvGrpSpPr/>
          <p:nvPr/>
        </p:nvGrpSpPr>
        <p:grpSpPr>
          <a:xfrm>
            <a:off x="1271464" y="4077072"/>
            <a:ext cx="1368152" cy="144016"/>
            <a:chOff x="7248128" y="4725144"/>
            <a:chExt cx="1368152" cy="144016"/>
          </a:xfrm>
        </p:grpSpPr>
        <p:sp>
          <p:nvSpPr>
            <p:cNvPr id="368" name="Rectangle 367">
              <a:extLst>
                <a:ext uri="{FF2B5EF4-FFF2-40B4-BE49-F238E27FC236}">
                  <a16:creationId xmlns:a16="http://schemas.microsoft.com/office/drawing/2014/main" id="{3D0D540A-D650-D848-B025-53CFB4D406DD}"/>
                </a:ext>
              </a:extLst>
            </p:cNvPr>
            <p:cNvSpPr/>
            <p:nvPr/>
          </p:nvSpPr>
          <p:spPr>
            <a:xfrm>
              <a:off x="7824192" y="4725144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Rectangle 368">
              <a:extLst>
                <a:ext uri="{FF2B5EF4-FFF2-40B4-BE49-F238E27FC236}">
                  <a16:creationId xmlns:a16="http://schemas.microsoft.com/office/drawing/2014/main" id="{4588425A-C13C-9248-B83D-9E66561285A9}"/>
                </a:ext>
              </a:extLst>
            </p:cNvPr>
            <p:cNvSpPr/>
            <p:nvPr/>
          </p:nvSpPr>
          <p:spPr>
            <a:xfrm>
              <a:off x="8400256" y="4725144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Rectangle 369">
              <a:extLst>
                <a:ext uri="{FF2B5EF4-FFF2-40B4-BE49-F238E27FC236}">
                  <a16:creationId xmlns:a16="http://schemas.microsoft.com/office/drawing/2014/main" id="{CF2F505B-86B4-BF42-B4CC-00AF43353B91}"/>
                </a:ext>
              </a:extLst>
            </p:cNvPr>
            <p:cNvSpPr/>
            <p:nvPr/>
          </p:nvSpPr>
          <p:spPr>
            <a:xfrm>
              <a:off x="8112224" y="4725144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Rectangle 370">
              <a:extLst>
                <a:ext uri="{FF2B5EF4-FFF2-40B4-BE49-F238E27FC236}">
                  <a16:creationId xmlns:a16="http://schemas.microsoft.com/office/drawing/2014/main" id="{F4EEC6B2-37AD-8148-AB89-EF9C55E7AC80}"/>
                </a:ext>
              </a:extLst>
            </p:cNvPr>
            <p:cNvSpPr/>
            <p:nvPr/>
          </p:nvSpPr>
          <p:spPr>
            <a:xfrm>
              <a:off x="7536160" y="4725144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sp>
          <p:nvSpPr>
            <p:cNvPr id="372" name="Rectangle 371">
              <a:extLst>
                <a:ext uri="{FF2B5EF4-FFF2-40B4-BE49-F238E27FC236}">
                  <a16:creationId xmlns:a16="http://schemas.microsoft.com/office/drawing/2014/main" id="{7559B99F-2D7D-E94E-B08C-43B1C8E449E6}"/>
                </a:ext>
              </a:extLst>
            </p:cNvPr>
            <p:cNvSpPr/>
            <p:nvPr/>
          </p:nvSpPr>
          <p:spPr>
            <a:xfrm>
              <a:off x="7248128" y="4725144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3" name="Group 372">
            <a:extLst>
              <a:ext uri="{FF2B5EF4-FFF2-40B4-BE49-F238E27FC236}">
                <a16:creationId xmlns:a16="http://schemas.microsoft.com/office/drawing/2014/main" id="{004BF5B2-1B16-A54F-B0C1-CCE6CA9434FA}"/>
              </a:ext>
            </a:extLst>
          </p:cNvPr>
          <p:cNvGrpSpPr/>
          <p:nvPr/>
        </p:nvGrpSpPr>
        <p:grpSpPr>
          <a:xfrm flipV="1">
            <a:off x="1271464" y="4509120"/>
            <a:ext cx="1368152" cy="144016"/>
            <a:chOff x="7248128" y="4293096"/>
            <a:chExt cx="1368152" cy="144016"/>
          </a:xfrm>
        </p:grpSpPr>
        <p:sp>
          <p:nvSpPr>
            <p:cNvPr id="374" name="Rectangle 373">
              <a:extLst>
                <a:ext uri="{FF2B5EF4-FFF2-40B4-BE49-F238E27FC236}">
                  <a16:creationId xmlns:a16="http://schemas.microsoft.com/office/drawing/2014/main" id="{B27D510B-6B35-144B-ACE2-0B43D8A56D51}"/>
                </a:ext>
              </a:extLst>
            </p:cNvPr>
            <p:cNvSpPr/>
            <p:nvPr/>
          </p:nvSpPr>
          <p:spPr>
            <a:xfrm>
              <a:off x="8400256" y="4293096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Rectangle 374">
              <a:extLst>
                <a:ext uri="{FF2B5EF4-FFF2-40B4-BE49-F238E27FC236}">
                  <a16:creationId xmlns:a16="http://schemas.microsoft.com/office/drawing/2014/main" id="{F6983E61-6209-C742-92C5-33EBFD01C815}"/>
                </a:ext>
              </a:extLst>
            </p:cNvPr>
            <p:cNvSpPr/>
            <p:nvPr/>
          </p:nvSpPr>
          <p:spPr>
            <a:xfrm>
              <a:off x="8112224" y="4293096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Rectangle 375">
              <a:extLst>
                <a:ext uri="{FF2B5EF4-FFF2-40B4-BE49-F238E27FC236}">
                  <a16:creationId xmlns:a16="http://schemas.microsoft.com/office/drawing/2014/main" id="{00943EA3-8B96-4346-B271-7944C5903FCB}"/>
                </a:ext>
              </a:extLst>
            </p:cNvPr>
            <p:cNvSpPr/>
            <p:nvPr/>
          </p:nvSpPr>
          <p:spPr>
            <a:xfrm>
              <a:off x="7824192" y="4293096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ectangle 376">
              <a:extLst>
                <a:ext uri="{FF2B5EF4-FFF2-40B4-BE49-F238E27FC236}">
                  <a16:creationId xmlns:a16="http://schemas.microsoft.com/office/drawing/2014/main" id="{7F83E3DB-7891-1D43-ACF5-7E34727F7FBA}"/>
                </a:ext>
              </a:extLst>
            </p:cNvPr>
            <p:cNvSpPr/>
            <p:nvPr/>
          </p:nvSpPr>
          <p:spPr>
            <a:xfrm>
              <a:off x="7536160" y="4293096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ectangle 377">
              <a:extLst>
                <a:ext uri="{FF2B5EF4-FFF2-40B4-BE49-F238E27FC236}">
                  <a16:creationId xmlns:a16="http://schemas.microsoft.com/office/drawing/2014/main" id="{CD0CD526-B832-9242-BABA-F5D940B020EE}"/>
                </a:ext>
              </a:extLst>
            </p:cNvPr>
            <p:cNvSpPr/>
            <p:nvPr/>
          </p:nvSpPr>
          <p:spPr>
            <a:xfrm>
              <a:off x="7248128" y="4293096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0" name="Group 379">
            <a:extLst>
              <a:ext uri="{FF2B5EF4-FFF2-40B4-BE49-F238E27FC236}">
                <a16:creationId xmlns:a16="http://schemas.microsoft.com/office/drawing/2014/main" id="{E7202A02-84C6-CA46-84AD-DB5C316A794B}"/>
              </a:ext>
            </a:extLst>
          </p:cNvPr>
          <p:cNvGrpSpPr/>
          <p:nvPr/>
        </p:nvGrpSpPr>
        <p:grpSpPr>
          <a:xfrm flipV="1">
            <a:off x="1271464" y="4941168"/>
            <a:ext cx="1368152" cy="144016"/>
            <a:chOff x="7248128" y="4293096"/>
            <a:chExt cx="1368152" cy="144016"/>
          </a:xfrm>
        </p:grpSpPr>
        <p:sp>
          <p:nvSpPr>
            <p:cNvPr id="381" name="Rectangle 380">
              <a:extLst>
                <a:ext uri="{FF2B5EF4-FFF2-40B4-BE49-F238E27FC236}">
                  <a16:creationId xmlns:a16="http://schemas.microsoft.com/office/drawing/2014/main" id="{A84A3F54-38A3-5C45-B2F5-2031E3CF5BF5}"/>
                </a:ext>
              </a:extLst>
            </p:cNvPr>
            <p:cNvSpPr/>
            <p:nvPr/>
          </p:nvSpPr>
          <p:spPr>
            <a:xfrm>
              <a:off x="8400256" y="4293096"/>
              <a:ext cx="216024" cy="144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Rectangle 381">
              <a:extLst>
                <a:ext uri="{FF2B5EF4-FFF2-40B4-BE49-F238E27FC236}">
                  <a16:creationId xmlns:a16="http://schemas.microsoft.com/office/drawing/2014/main" id="{3F7B587D-ECB2-604D-AE28-6B823638668A}"/>
                </a:ext>
              </a:extLst>
            </p:cNvPr>
            <p:cNvSpPr/>
            <p:nvPr/>
          </p:nvSpPr>
          <p:spPr>
            <a:xfrm>
              <a:off x="8112224" y="4293096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Rectangle 382">
              <a:extLst>
                <a:ext uri="{FF2B5EF4-FFF2-40B4-BE49-F238E27FC236}">
                  <a16:creationId xmlns:a16="http://schemas.microsoft.com/office/drawing/2014/main" id="{B9990818-81E9-1A4E-80A0-EF8E8966EF69}"/>
                </a:ext>
              </a:extLst>
            </p:cNvPr>
            <p:cNvSpPr/>
            <p:nvPr/>
          </p:nvSpPr>
          <p:spPr>
            <a:xfrm>
              <a:off x="7824192" y="4293096"/>
              <a:ext cx="216024" cy="144016"/>
            </a:xfrm>
            <a:prstGeom prst="rect">
              <a:avLst/>
            </a:prstGeom>
            <a:solidFill>
              <a:srgbClr val="9A81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Rectangle 383">
              <a:extLst>
                <a:ext uri="{FF2B5EF4-FFF2-40B4-BE49-F238E27FC236}">
                  <a16:creationId xmlns:a16="http://schemas.microsoft.com/office/drawing/2014/main" id="{A1B2AF27-98E3-EB48-A216-ACC23B87C6E7}"/>
                </a:ext>
              </a:extLst>
            </p:cNvPr>
            <p:cNvSpPr/>
            <p:nvPr/>
          </p:nvSpPr>
          <p:spPr>
            <a:xfrm>
              <a:off x="7536160" y="4293096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Rectangle 384">
              <a:extLst>
                <a:ext uri="{FF2B5EF4-FFF2-40B4-BE49-F238E27FC236}">
                  <a16:creationId xmlns:a16="http://schemas.microsoft.com/office/drawing/2014/main" id="{6C5A83C5-D55D-2C4C-87C6-D17227F3E62C}"/>
                </a:ext>
              </a:extLst>
            </p:cNvPr>
            <p:cNvSpPr/>
            <p:nvPr/>
          </p:nvSpPr>
          <p:spPr>
            <a:xfrm>
              <a:off x="7248128" y="4293096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C1DAAD4-1C2F-8543-8A8E-96D304A3E34C}"/>
              </a:ext>
            </a:extLst>
          </p:cNvPr>
          <p:cNvGrpSpPr/>
          <p:nvPr/>
        </p:nvGrpSpPr>
        <p:grpSpPr>
          <a:xfrm>
            <a:off x="9480376" y="3212976"/>
            <a:ext cx="864096" cy="864096"/>
            <a:chOff x="6076274" y="-151110"/>
            <a:chExt cx="1828800" cy="1828800"/>
          </a:xfrm>
        </p:grpSpPr>
        <p:cxnSp>
          <p:nvCxnSpPr>
            <p:cNvPr id="294" name="Straight Connector 293">
              <a:extLst>
                <a:ext uri="{FF2B5EF4-FFF2-40B4-BE49-F238E27FC236}">
                  <a16:creationId xmlns:a16="http://schemas.microsoft.com/office/drawing/2014/main" id="{01F007D8-8FF2-704D-8177-D16019E403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90674" y="-151110"/>
              <a:ext cx="0" cy="182880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5" name="Straight Connector 294">
              <a:extLst>
                <a:ext uri="{FF2B5EF4-FFF2-40B4-BE49-F238E27FC236}">
                  <a16:creationId xmlns:a16="http://schemas.microsoft.com/office/drawing/2014/main" id="{461FB90D-7BA4-CC45-B451-ABE819CE08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76274" y="763290"/>
              <a:ext cx="1828800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DD56D52C-71C1-E849-B93F-95B68560E5A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44096" y="116712"/>
              <a:ext cx="1293156" cy="129315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579AA8C1-F04C-9340-B831-9023819A7A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43349" y="115965"/>
              <a:ext cx="1294650" cy="129465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8" name="Oval 297">
              <a:extLst>
                <a:ext uri="{FF2B5EF4-FFF2-40B4-BE49-F238E27FC236}">
                  <a16:creationId xmlns:a16="http://schemas.microsoft.com/office/drawing/2014/main" id="{D0D99511-C82B-6848-8352-7B6989083B70}"/>
                </a:ext>
              </a:extLst>
            </p:cNvPr>
            <p:cNvSpPr/>
            <p:nvPr/>
          </p:nvSpPr>
          <p:spPr>
            <a:xfrm>
              <a:off x="6333666" y="106282"/>
              <a:ext cx="1314016" cy="1314016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Oval 299">
              <a:extLst>
                <a:ext uri="{FF2B5EF4-FFF2-40B4-BE49-F238E27FC236}">
                  <a16:creationId xmlns:a16="http://schemas.microsoft.com/office/drawing/2014/main" id="{7D3F6E24-94DA-E64A-AEC9-181D07924FEE}"/>
                </a:ext>
              </a:extLst>
            </p:cNvPr>
            <p:cNvSpPr/>
            <p:nvPr/>
          </p:nvSpPr>
          <p:spPr>
            <a:xfrm>
              <a:off x="6076274" y="-151110"/>
              <a:ext cx="1828800" cy="1828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F03D683-E8B8-C545-A22A-1D45637AF80C}"/>
                </a:ext>
              </a:extLst>
            </p:cNvPr>
            <p:cNvSpPr/>
            <p:nvPr/>
          </p:nvSpPr>
          <p:spPr>
            <a:xfrm>
              <a:off x="6918666" y="69128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12BABAA-FA76-4840-BE32-586ECA141418}"/>
              </a:ext>
            </a:extLst>
          </p:cNvPr>
          <p:cNvGrpSpPr/>
          <p:nvPr/>
        </p:nvGrpSpPr>
        <p:grpSpPr>
          <a:xfrm>
            <a:off x="9912424" y="3236745"/>
            <a:ext cx="0" cy="816559"/>
            <a:chOff x="8810600" y="-315416"/>
            <a:chExt cx="0" cy="1728192"/>
          </a:xfrm>
        </p:grpSpPr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97529609-B3DB-0249-AFE2-814FFA484B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-315416"/>
              <a:ext cx="0" cy="864096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2" name="Straight Connector 301">
              <a:extLst>
                <a:ext uri="{FF2B5EF4-FFF2-40B4-BE49-F238E27FC236}">
                  <a16:creationId xmlns:a16="http://schemas.microsoft.com/office/drawing/2014/main" id="{24CB97AC-2BCD-C346-9816-582F80C8BE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548680"/>
              <a:ext cx="0" cy="864096"/>
            </a:xfrm>
            <a:prstGeom prst="line">
              <a:avLst/>
            </a:prstGeom>
            <a:ln w="28575">
              <a:solidFill>
                <a:schemeClr val="dk1">
                  <a:alpha val="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86F54914-93BF-4347-8FD2-167B1909FD07}"/>
              </a:ext>
            </a:extLst>
          </p:cNvPr>
          <p:cNvSpPr txBox="1"/>
          <p:nvPr/>
        </p:nvSpPr>
        <p:spPr>
          <a:xfrm>
            <a:off x="4439816" y="39330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INPUT CLOCK</a:t>
            </a:r>
          </a:p>
        </p:txBody>
      </p:sp>
      <p:sp>
        <p:nvSpPr>
          <p:cNvPr id="386" name="TextBox 385">
            <a:extLst>
              <a:ext uri="{FF2B5EF4-FFF2-40B4-BE49-F238E27FC236}">
                <a16:creationId xmlns:a16="http://schemas.microsoft.com/office/drawing/2014/main" id="{3E9B1740-5350-6A4E-8F15-82E5B71BC0AD}"/>
              </a:ext>
            </a:extLst>
          </p:cNvPr>
          <p:cNvSpPr txBox="1"/>
          <p:nvPr/>
        </p:nvSpPr>
        <p:spPr>
          <a:xfrm>
            <a:off x="10272464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accent2"/>
                </a:solidFill>
              </a:rPr>
              <a:t>OUTPUT CLOCK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3A29D3B-FCBA-2F4D-A89D-8366C56ED587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tencil" pitchFamily="82" charset="77"/>
              </a:rPr>
              <a:t>“Standard”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BB12496-7D4F-FC44-AC58-2D2192D43E41}"/>
              </a:ext>
            </a:extLst>
          </p:cNvPr>
          <p:cNvSpPr txBox="1"/>
          <p:nvPr/>
        </p:nvSpPr>
        <p:spPr>
          <a:xfrm>
            <a:off x="2783632" y="587727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* There is no open project in IEEE 802.1 to describe this use case.</a:t>
            </a:r>
          </a:p>
        </p:txBody>
      </p:sp>
    </p:spTree>
    <p:extLst>
      <p:ext uri="{BB962C8B-B14F-4D97-AF65-F5344CB8AC3E}">
        <p14:creationId xmlns:p14="http://schemas.microsoft.com/office/powerpoint/2010/main" val="320740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6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6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3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4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3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4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5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6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5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3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4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6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-0.00231 C 0.0319 0.02083 0.06458 0.04421 0.12591 0.04769 C 0.18724 0.05116 0.36744 0.01829 0.36744 0.01829 L 0.497 0.00278 " pathEditMode="relative" ptsTypes="AAAA">
                                      <p:cBhvr>
                                        <p:cTn id="76" dur="4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0" presetClass="pat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0013 -0.00115 L 0.49804 0.00162 " pathEditMode="relative" ptsTypes="AA">
                                      <p:cBhvr>
                                        <p:cTn id="81" dur="4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1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00013 -0.00185 C 0.03307 -0.02246 0.06601 -0.04283 0.12526 -0.04699 L 0.3556 -0.02708 C 0.41757 -0.01921 0.45742 -0.00926 0.49739 0.00092 " pathEditMode="relative" ptsTypes="AAAA">
                                      <p:cBhvr>
                                        <p:cTn id="86" dur="4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-0.00231 C 0.0319 0.02083 0.06458 0.04421 0.12591 0.04769 C 0.18724 0.05116 0.36745 0.01829 0.36745 0.01852 L 0.49701 0.00278 " pathEditMode="relative" rAng="0" ptsTypes="AAAA">
                                      <p:cBhvr>
                                        <p:cTn id="88" dur="4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83" y="250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0" presetClass="pat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0013 -0.00115 L 0.49805 0.00162 " pathEditMode="relative" rAng="0" ptsTypes="AA">
                                      <p:cBhvr>
                                        <p:cTn id="93" dur="4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96" y="139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1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0" presetClass="path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00013 -0.00185 C 0.03307 -0.02246 0.06602 -0.04283 0.12526 -0.04699 L 0.3556 -0.02708 C 0.41758 -0.01921 0.45742 -0.00926 0.4974 0.00092 " pathEditMode="relative" rAng="0" ptsTypes="AAAA">
                                      <p:cBhvr>
                                        <p:cTn id="98" dur="4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57" y="-213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0.49583 0.00046 C 0.51393 0.02408 0.53203 0.04769 0.61497 0.04815 C 0.69804 0.04884 0.84596 0.02662 0.99388 0.0044 " pathEditMode="relative" ptsTypes="AAA">
                                      <p:cBhvr>
                                        <p:cTn id="100" dur="4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0.49661 0.00024 L 0.99388 0.00278 " pathEditMode="relative" ptsTypes="AA">
                                      <p:cBhvr>
                                        <p:cTn id="102" dur="4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Motion origin="layout" path="M 0.49583 -0.00185 C 0.51302 -0.02477 0.53034 -0.04769 0.61354 -0.04699 C 0.69661 -0.04653 0.84557 -0.02222 0.99453 0.00231 " pathEditMode="relative" ptsTypes="AAA">
                                      <p:cBhvr>
                                        <p:cTn id="104" dur="4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1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0" presetClass="path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-0.00065 -0.00231 C 0.0319 0.02083 0.06458 0.04421 0.12591 0.04769 C 0.18724 0.05116 0.36744 0.01829 0.36744 0.01852 L 0.497 0.00278 " pathEditMode="relative" rAng="0" ptsTypes="AAAA">
                                      <p:cBhvr>
                                        <p:cTn id="109" dur="4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83" y="2500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0.49583 0.00046 C 0.51393 0.02408 0.53203 0.04769 0.61497 0.04815 C 0.69804 0.04884 0.84596 0.02662 0.99388 0.0044 " pathEditMode="relative" rAng="0" ptsTypes="AAA">
                                      <p:cBhvr>
                                        <p:cTn id="111" dur="4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96" y="2384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1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0" presetClass="pat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0.00013 -0.00115 L 0.49804 0.00162 " pathEditMode="relative" rAng="0" ptsTypes="AA">
                                      <p:cBhvr>
                                        <p:cTn id="116" dur="4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96" y="139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Motion origin="layout" path="M 0.49661 0.00024 L 0.99388 0.00278 " pathEditMode="relative" rAng="0" ptsTypes="AA">
                                      <p:cBhvr>
                                        <p:cTn id="118" dur="4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57" y="116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1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0" presetClass="path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Motion origin="layout" path="M 0.00013 -0.00185 C 0.03307 -0.02246 0.06601 -0.04283 0.12526 -0.04699 L 0.3556 -0.02708 C 0.41757 -0.01921 0.45742 -0.00926 0.49739 0.00092 " pathEditMode="relative" rAng="0" ptsTypes="AAAA">
                                      <p:cBhvr>
                                        <p:cTn id="123" dur="4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57" y="-2130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0" presetClass="path" presetSubtype="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Motion origin="layout" path="M 0.49583 -0.00185 C 0.51302 -0.02477 0.53034 -0.04769 0.61354 -0.04699 C 0.69661 -0.04653 0.84557 -0.02222 0.99453 0.00231 " pathEditMode="relative" rAng="0" ptsTypes="AAA">
                                      <p:cBhvr>
                                        <p:cTn id="125" dur="4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35" y="-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 animBg="1"/>
      <p:bldP spid="206" grpId="1" animBg="1"/>
      <p:bldP spid="206" grpId="2" animBg="1"/>
      <p:bldP spid="206" grpId="3" animBg="1"/>
      <p:bldP spid="206" grpId="4" animBg="1"/>
      <p:bldP spid="203" grpId="1" animBg="1"/>
      <p:bldP spid="203" grpId="2" animBg="1"/>
      <p:bldP spid="203" grpId="3" animBg="1"/>
      <p:bldP spid="203" grpId="4" animBg="1"/>
      <p:bldP spid="203" grpId="5" animBg="1"/>
      <p:bldP spid="203" grpId="6" animBg="1"/>
      <p:bldP spid="214" grpId="1" animBg="1"/>
      <p:bldP spid="214" grpId="2" animBg="1"/>
      <p:bldP spid="214" grpId="3" animBg="1"/>
      <p:bldP spid="214" grpId="4" animBg="1"/>
      <p:bldP spid="214" grpId="5" animBg="1"/>
      <p:bldP spid="214" grpId="6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0369C2BA-6739-2947-B9FF-2247FB8E7598}"/>
              </a:ext>
            </a:extLst>
          </p:cNvPr>
          <p:cNvCxnSpPr>
            <a:cxnSpLocks/>
          </p:cNvCxnSpPr>
          <p:nvPr/>
        </p:nvCxnSpPr>
        <p:spPr>
          <a:xfrm>
            <a:off x="6240016" y="4509120"/>
            <a:ext cx="18722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460E623-6AA6-D94A-86E9-DA8E9A97C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Multi-CQF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Multiple cycle periods on one port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CEF3CFC-29C4-8B4F-BCC4-772BF5C77AEF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191344" y="4545124"/>
            <a:ext cx="16561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271C9E3-F9DB-8142-983F-3AB469F8FC94}"/>
              </a:ext>
            </a:extLst>
          </p:cNvPr>
          <p:cNvSpPr txBox="1"/>
          <p:nvPr/>
        </p:nvSpPr>
        <p:spPr>
          <a:xfrm>
            <a:off x="1487488" y="1700808"/>
            <a:ext cx="9217024" cy="1584176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Proposed by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hlinkClick r:id="rId3"/>
              </a:rPr>
              <a:t>this author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. Permitted</a:t>
            </a:r>
            <a:r>
              <a:rPr lang="en-US" sz="2800" dirty="0">
                <a:solidFill>
                  <a:schemeClr val="accent3"/>
                </a:solidFill>
              </a:rPr>
              <a:t>*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by, but not described in, IEEE Std 802.1Qch.  Multiple cycle times support classes of service at different throughput rates and latencies </a:t>
            </a:r>
            <a:r>
              <a:rPr lang="en-US" sz="2800" dirty="0">
                <a:solidFill>
                  <a:schemeClr val="accent2"/>
                </a:solidFill>
              </a:rPr>
              <a:t>on one port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57E8D22-7B80-2349-AB06-9D5C287C4BC0}"/>
              </a:ext>
            </a:extLst>
          </p:cNvPr>
          <p:cNvSpPr/>
          <p:nvPr/>
        </p:nvSpPr>
        <p:spPr>
          <a:xfrm>
            <a:off x="1847528" y="3356992"/>
            <a:ext cx="4392488" cy="23762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4C6F87F-B5C3-204E-A607-6A17295AC125}"/>
              </a:ext>
            </a:extLst>
          </p:cNvPr>
          <p:cNvSpPr/>
          <p:nvPr/>
        </p:nvSpPr>
        <p:spPr>
          <a:xfrm>
            <a:off x="2135560" y="4653136"/>
            <a:ext cx="28803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69D3721-74F3-4A41-B7D5-E3DE4F77CD99}"/>
              </a:ext>
            </a:extLst>
          </p:cNvPr>
          <p:cNvSpPr/>
          <p:nvPr/>
        </p:nvSpPr>
        <p:spPr>
          <a:xfrm>
            <a:off x="2135560" y="5085184"/>
            <a:ext cx="28803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ight Arrow 206">
            <a:extLst>
              <a:ext uri="{FF2B5EF4-FFF2-40B4-BE49-F238E27FC236}">
                <a16:creationId xmlns:a16="http://schemas.microsoft.com/office/drawing/2014/main" id="{05730746-AAFD-9646-929F-E8B3A6B6A3FE}"/>
              </a:ext>
            </a:extLst>
          </p:cNvPr>
          <p:cNvSpPr/>
          <p:nvPr/>
        </p:nvSpPr>
        <p:spPr>
          <a:xfrm>
            <a:off x="5591944" y="5157192"/>
            <a:ext cx="2160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Right Arrow 209">
            <a:extLst>
              <a:ext uri="{FF2B5EF4-FFF2-40B4-BE49-F238E27FC236}">
                <a16:creationId xmlns:a16="http://schemas.microsoft.com/office/drawing/2014/main" id="{9613E9F7-EE1E-1640-8D8A-1FFCB8EF887B}"/>
              </a:ext>
            </a:extLst>
          </p:cNvPr>
          <p:cNvSpPr/>
          <p:nvPr/>
        </p:nvSpPr>
        <p:spPr>
          <a:xfrm>
            <a:off x="5591944" y="4725144"/>
            <a:ext cx="2160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Right Arrow 163">
            <a:extLst>
              <a:ext uri="{FF2B5EF4-FFF2-40B4-BE49-F238E27FC236}">
                <a16:creationId xmlns:a16="http://schemas.microsoft.com/office/drawing/2014/main" id="{708EACE3-15EA-1142-9290-C2889FBE7CA3}"/>
              </a:ext>
            </a:extLst>
          </p:cNvPr>
          <p:cNvSpPr/>
          <p:nvPr/>
        </p:nvSpPr>
        <p:spPr>
          <a:xfrm>
            <a:off x="5591944" y="4149080"/>
            <a:ext cx="216024" cy="288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239A8E5-3729-584D-AD32-00224D4D8B41}"/>
              </a:ext>
            </a:extLst>
          </p:cNvPr>
          <p:cNvSpPr/>
          <p:nvPr/>
        </p:nvSpPr>
        <p:spPr>
          <a:xfrm>
            <a:off x="4295800" y="4149080"/>
            <a:ext cx="72008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7CFB819-7987-654E-BFDB-BA639C3C76D3}"/>
              </a:ext>
            </a:extLst>
          </p:cNvPr>
          <p:cNvSpPr/>
          <p:nvPr/>
        </p:nvSpPr>
        <p:spPr>
          <a:xfrm>
            <a:off x="4295800" y="3861048"/>
            <a:ext cx="72008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ight Arrow 113">
            <a:extLst>
              <a:ext uri="{FF2B5EF4-FFF2-40B4-BE49-F238E27FC236}">
                <a16:creationId xmlns:a16="http://schemas.microsoft.com/office/drawing/2014/main" id="{178581BF-FBE5-7945-959C-1F3F993199B7}"/>
              </a:ext>
            </a:extLst>
          </p:cNvPr>
          <p:cNvSpPr/>
          <p:nvPr/>
        </p:nvSpPr>
        <p:spPr>
          <a:xfrm>
            <a:off x="5591944" y="3573016"/>
            <a:ext cx="216024" cy="288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D648942D-BE20-7647-B467-77EE0A275DA4}"/>
              </a:ext>
            </a:extLst>
          </p:cNvPr>
          <p:cNvSpPr/>
          <p:nvPr/>
        </p:nvSpPr>
        <p:spPr>
          <a:xfrm>
            <a:off x="4295800" y="3573016"/>
            <a:ext cx="72008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ight Arrow 161">
            <a:extLst>
              <a:ext uri="{FF2B5EF4-FFF2-40B4-BE49-F238E27FC236}">
                <a16:creationId xmlns:a16="http://schemas.microsoft.com/office/drawing/2014/main" id="{B1865854-C32B-F046-B673-096FF2BE5296}"/>
              </a:ext>
            </a:extLst>
          </p:cNvPr>
          <p:cNvSpPr/>
          <p:nvPr/>
        </p:nvSpPr>
        <p:spPr>
          <a:xfrm>
            <a:off x="5591944" y="3861048"/>
            <a:ext cx="216024" cy="288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A9AB55-813B-AF40-A0BF-6302C5D9E0B5}"/>
              </a:ext>
            </a:extLst>
          </p:cNvPr>
          <p:cNvSpPr txBox="1"/>
          <p:nvPr/>
        </p:nvSpPr>
        <p:spPr>
          <a:xfrm>
            <a:off x="2495600" y="364502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Fast cycle at higher priority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C13F27D-3F0E-E044-A511-23B3EA1399BE}"/>
              </a:ext>
            </a:extLst>
          </p:cNvPr>
          <p:cNvSpPr txBox="1"/>
          <p:nvPr/>
        </p:nvSpPr>
        <p:spPr>
          <a:xfrm>
            <a:off x="263352" y="5877272"/>
            <a:ext cx="11640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* 802.1Qch imposes significant limitations to multi-CQF.  There is no open project in IEEE 802.1 to remove these limitations.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82C8418-79F8-684B-AEA7-60361BCE5D32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tencil" pitchFamily="82" charset="77"/>
              </a:rPr>
              <a:t>SPECULATION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EC4F2AD-6214-A248-8F34-333FF87CD1B8}"/>
              </a:ext>
            </a:extLst>
          </p:cNvPr>
          <p:cNvSpPr/>
          <p:nvPr/>
        </p:nvSpPr>
        <p:spPr>
          <a:xfrm>
            <a:off x="-312712" y="4437112"/>
            <a:ext cx="216024" cy="1440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6B264FD-043D-C24F-91F0-FC0E8ED7B4B2}"/>
              </a:ext>
            </a:extLst>
          </p:cNvPr>
          <p:cNvSpPr/>
          <p:nvPr/>
        </p:nvSpPr>
        <p:spPr>
          <a:xfrm flipV="1">
            <a:off x="-600744" y="4437112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B44E31F-D10D-8142-9340-F35ED416E469}"/>
              </a:ext>
            </a:extLst>
          </p:cNvPr>
          <p:cNvSpPr/>
          <p:nvPr/>
        </p:nvSpPr>
        <p:spPr>
          <a:xfrm>
            <a:off x="-1176808" y="4437112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082F8C0-3343-4743-8045-05766EE3C520}"/>
              </a:ext>
            </a:extLst>
          </p:cNvPr>
          <p:cNvSpPr/>
          <p:nvPr/>
        </p:nvSpPr>
        <p:spPr>
          <a:xfrm>
            <a:off x="-1464840" y="4437112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9732C28-2F86-9543-8A68-569A8AF98002}"/>
              </a:ext>
            </a:extLst>
          </p:cNvPr>
          <p:cNvSpPr/>
          <p:nvPr/>
        </p:nvSpPr>
        <p:spPr>
          <a:xfrm flipV="1">
            <a:off x="-888776" y="4437112"/>
            <a:ext cx="216024" cy="14401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25A8E18-A31A-E349-8376-29C9310FDA6D}"/>
              </a:ext>
            </a:extLst>
          </p:cNvPr>
          <p:cNvSpPr/>
          <p:nvPr/>
        </p:nvSpPr>
        <p:spPr>
          <a:xfrm flipV="1">
            <a:off x="-3481064" y="4437112"/>
            <a:ext cx="216024" cy="14401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2E43A97-CAD0-4040-BAA6-F57ECC31B4BF}"/>
              </a:ext>
            </a:extLst>
          </p:cNvPr>
          <p:cNvSpPr/>
          <p:nvPr/>
        </p:nvSpPr>
        <p:spPr>
          <a:xfrm>
            <a:off x="-4345160" y="4437112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D6E6600-A972-9F4B-877E-5D8192083044}"/>
              </a:ext>
            </a:extLst>
          </p:cNvPr>
          <p:cNvSpPr/>
          <p:nvPr/>
        </p:nvSpPr>
        <p:spPr>
          <a:xfrm>
            <a:off x="-1752872" y="4437112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6F80C2D-19DB-8544-B903-65D66BDC0859}"/>
              </a:ext>
            </a:extLst>
          </p:cNvPr>
          <p:cNvSpPr/>
          <p:nvPr/>
        </p:nvSpPr>
        <p:spPr>
          <a:xfrm>
            <a:off x="-2616968" y="4437112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D76E130-69CA-7247-957E-41ACB4507B52}"/>
              </a:ext>
            </a:extLst>
          </p:cNvPr>
          <p:cNvSpPr/>
          <p:nvPr/>
        </p:nvSpPr>
        <p:spPr>
          <a:xfrm>
            <a:off x="-2905000" y="4437112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9BD527B-B627-BA4A-80FD-D05ED8516268}"/>
              </a:ext>
            </a:extLst>
          </p:cNvPr>
          <p:cNvSpPr/>
          <p:nvPr/>
        </p:nvSpPr>
        <p:spPr>
          <a:xfrm>
            <a:off x="-3193032" y="4437112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FD84ED5-D349-7E46-80B3-F66F06E916EC}"/>
              </a:ext>
            </a:extLst>
          </p:cNvPr>
          <p:cNvSpPr/>
          <p:nvPr/>
        </p:nvSpPr>
        <p:spPr>
          <a:xfrm>
            <a:off x="-2328936" y="4437112"/>
            <a:ext cx="216024" cy="1440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2791D2A-142A-D942-864C-413668B522C8}"/>
              </a:ext>
            </a:extLst>
          </p:cNvPr>
          <p:cNvSpPr/>
          <p:nvPr/>
        </p:nvSpPr>
        <p:spPr>
          <a:xfrm flipV="1">
            <a:off x="-2040904" y="4437112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7F60208C-AD9A-F041-A25F-B1CBD071FC0D}"/>
              </a:ext>
            </a:extLst>
          </p:cNvPr>
          <p:cNvSpPr/>
          <p:nvPr/>
        </p:nvSpPr>
        <p:spPr>
          <a:xfrm>
            <a:off x="-3769096" y="4437112"/>
            <a:ext cx="216024" cy="1440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3A4186D-02B7-4D4B-9273-19716FFA937F}"/>
              </a:ext>
            </a:extLst>
          </p:cNvPr>
          <p:cNvSpPr/>
          <p:nvPr/>
        </p:nvSpPr>
        <p:spPr>
          <a:xfrm flipV="1">
            <a:off x="-4057128" y="4437112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8E4E3F17-C72B-E645-BAB7-8350B9F2208B}"/>
              </a:ext>
            </a:extLst>
          </p:cNvPr>
          <p:cNvSpPr/>
          <p:nvPr/>
        </p:nvSpPr>
        <p:spPr>
          <a:xfrm>
            <a:off x="-888776" y="4437112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7B4B5A1F-6F90-744A-9F99-E2A821D09C51}"/>
              </a:ext>
            </a:extLst>
          </p:cNvPr>
          <p:cNvSpPr/>
          <p:nvPr/>
        </p:nvSpPr>
        <p:spPr>
          <a:xfrm flipV="1">
            <a:off x="-1176808" y="4437112"/>
            <a:ext cx="216024" cy="14401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69504347-A4B3-534A-B310-21185DD08CCF}"/>
              </a:ext>
            </a:extLst>
          </p:cNvPr>
          <p:cNvSpPr/>
          <p:nvPr/>
        </p:nvSpPr>
        <p:spPr>
          <a:xfrm>
            <a:off x="-1464840" y="4437112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08436FD2-2FB2-E246-91CC-478CB58909E2}"/>
              </a:ext>
            </a:extLst>
          </p:cNvPr>
          <p:cNvSpPr/>
          <p:nvPr/>
        </p:nvSpPr>
        <p:spPr>
          <a:xfrm>
            <a:off x="-1752872" y="4437112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BB5EF423-C37F-D945-9F69-DEEBC29425BA}"/>
              </a:ext>
            </a:extLst>
          </p:cNvPr>
          <p:cNvSpPr/>
          <p:nvPr/>
        </p:nvSpPr>
        <p:spPr>
          <a:xfrm>
            <a:off x="-2328936" y="4437112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DA857FF9-B445-314F-B2AC-0E9EC36EC97D}"/>
              </a:ext>
            </a:extLst>
          </p:cNvPr>
          <p:cNvSpPr/>
          <p:nvPr/>
        </p:nvSpPr>
        <p:spPr>
          <a:xfrm>
            <a:off x="-2616968" y="4437112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8FFA161E-8BCE-AD41-8CB5-7B4959321757}"/>
              </a:ext>
            </a:extLst>
          </p:cNvPr>
          <p:cNvSpPr/>
          <p:nvPr/>
        </p:nvSpPr>
        <p:spPr>
          <a:xfrm>
            <a:off x="-2905000" y="4437112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21799090-4E8D-714E-A596-78C06A846E50}"/>
              </a:ext>
            </a:extLst>
          </p:cNvPr>
          <p:cNvSpPr/>
          <p:nvPr/>
        </p:nvSpPr>
        <p:spPr>
          <a:xfrm>
            <a:off x="-3193032" y="4437112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815B745A-FBEA-CF49-B76A-9B22BD1CA228}"/>
              </a:ext>
            </a:extLst>
          </p:cNvPr>
          <p:cNvSpPr/>
          <p:nvPr/>
        </p:nvSpPr>
        <p:spPr>
          <a:xfrm>
            <a:off x="-600744" y="4437112"/>
            <a:ext cx="216024" cy="1440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BE334293-730A-CD4F-A949-4AF885823BFD}"/>
              </a:ext>
            </a:extLst>
          </p:cNvPr>
          <p:cNvSpPr/>
          <p:nvPr/>
        </p:nvSpPr>
        <p:spPr>
          <a:xfrm flipV="1">
            <a:off x="-312712" y="4437112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2BBDD2DE-1C27-9E41-8051-FBA71B152F48}"/>
              </a:ext>
            </a:extLst>
          </p:cNvPr>
          <p:cNvSpPr/>
          <p:nvPr/>
        </p:nvSpPr>
        <p:spPr>
          <a:xfrm flipV="1">
            <a:off x="-2040904" y="4437112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E5D80F56-ECA5-1F4F-9BEC-85ADDB90062C}"/>
              </a:ext>
            </a:extLst>
          </p:cNvPr>
          <p:cNvSpPr/>
          <p:nvPr/>
        </p:nvSpPr>
        <p:spPr>
          <a:xfrm flipV="1">
            <a:off x="-3769096" y="4437112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05DD46-9402-BE41-979C-35163FDFF24C}"/>
              </a:ext>
            </a:extLst>
          </p:cNvPr>
          <p:cNvSpPr/>
          <p:nvPr/>
        </p:nvSpPr>
        <p:spPr>
          <a:xfrm>
            <a:off x="7464152" y="3212976"/>
            <a:ext cx="4680520" cy="2592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D7564AE-C383-C645-BC98-FAA7CABD3E1A}"/>
              </a:ext>
            </a:extLst>
          </p:cNvPr>
          <p:cNvGrpSpPr/>
          <p:nvPr/>
        </p:nvGrpSpPr>
        <p:grpSpPr>
          <a:xfrm>
            <a:off x="7536160" y="3554397"/>
            <a:ext cx="792088" cy="792088"/>
            <a:chOff x="7518014" y="3554397"/>
            <a:chExt cx="792088" cy="792088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E2C1B430-8433-0442-BF15-0989D27AD9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4058" y="3554398"/>
              <a:ext cx="0" cy="79208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3E7A961D-0AAF-AF42-A094-04C238603485}"/>
                </a:ext>
              </a:extLst>
            </p:cNvPr>
            <p:cNvSpPr/>
            <p:nvPr/>
          </p:nvSpPr>
          <p:spPr>
            <a:xfrm>
              <a:off x="7518014" y="3554397"/>
              <a:ext cx="792088" cy="79208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93D370A0-25C6-4444-AE66-99C5735D0B16}"/>
                </a:ext>
              </a:extLst>
            </p:cNvPr>
            <p:cNvCxnSpPr>
              <a:cxnSpLocks/>
            </p:cNvCxnSpPr>
            <p:nvPr/>
          </p:nvCxnSpPr>
          <p:spPr>
            <a:xfrm rot="3600000" flipV="1">
              <a:off x="7914058" y="3554398"/>
              <a:ext cx="0" cy="79208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3F235DF2-AD4C-1C46-9961-A467AB5F997C}"/>
                </a:ext>
              </a:extLst>
            </p:cNvPr>
            <p:cNvCxnSpPr>
              <a:cxnSpLocks/>
            </p:cNvCxnSpPr>
            <p:nvPr/>
          </p:nvCxnSpPr>
          <p:spPr>
            <a:xfrm rot="-3600000" flipV="1">
              <a:off x="7914058" y="3554398"/>
              <a:ext cx="0" cy="79208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2116EA39-196D-CF48-BF99-7979EEDED4B6}"/>
                </a:ext>
              </a:extLst>
            </p:cNvPr>
            <p:cNvSpPr/>
            <p:nvPr/>
          </p:nvSpPr>
          <p:spPr>
            <a:xfrm>
              <a:off x="7629496" y="3665879"/>
              <a:ext cx="569125" cy="569125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998C6EEA-1A35-1143-88BC-2D5EBF978630}"/>
                </a:ext>
              </a:extLst>
            </p:cNvPr>
            <p:cNvSpPr/>
            <p:nvPr/>
          </p:nvSpPr>
          <p:spPr>
            <a:xfrm>
              <a:off x="7882870" y="3919253"/>
              <a:ext cx="62376" cy="623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9506FB-53F2-9140-B7ED-DE68E80768A7}"/>
              </a:ext>
            </a:extLst>
          </p:cNvPr>
          <p:cNvGrpSpPr/>
          <p:nvPr/>
        </p:nvGrpSpPr>
        <p:grpSpPr>
          <a:xfrm>
            <a:off x="7464152" y="4773383"/>
            <a:ext cx="864096" cy="864096"/>
            <a:chOff x="7464152" y="4725144"/>
            <a:chExt cx="864096" cy="864096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7A51EB95-24F1-DE4C-8427-AF92182F24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96200" y="4725144"/>
              <a:ext cx="0" cy="86409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36F07AE8-697B-AF46-A6AE-6C9993774456}"/>
                </a:ext>
              </a:extLst>
            </p:cNvPr>
            <p:cNvSpPr/>
            <p:nvPr/>
          </p:nvSpPr>
          <p:spPr>
            <a:xfrm>
              <a:off x="7585768" y="4846760"/>
              <a:ext cx="620864" cy="620864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62BBF737-F580-BE49-B862-CFFE1BD09438}"/>
                </a:ext>
              </a:extLst>
            </p:cNvPr>
            <p:cNvSpPr/>
            <p:nvPr/>
          </p:nvSpPr>
          <p:spPr>
            <a:xfrm>
              <a:off x="7464152" y="4725144"/>
              <a:ext cx="864096" cy="8640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73A928BD-782E-AD41-84A1-667141153742}"/>
                </a:ext>
              </a:extLst>
            </p:cNvPr>
            <p:cNvSpPr/>
            <p:nvPr/>
          </p:nvSpPr>
          <p:spPr>
            <a:xfrm>
              <a:off x="7862177" y="5123169"/>
              <a:ext cx="68047" cy="680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BED7713-86F2-5142-866B-5E72A1EC9003}"/>
              </a:ext>
            </a:extLst>
          </p:cNvPr>
          <p:cNvGrpSpPr/>
          <p:nvPr/>
        </p:nvGrpSpPr>
        <p:grpSpPr>
          <a:xfrm>
            <a:off x="7896200" y="4797152"/>
            <a:ext cx="0" cy="816559"/>
            <a:chOff x="8810600" y="-315416"/>
            <a:chExt cx="0" cy="1728192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7EE6894D-BAE0-634A-82F1-BFADF6EED0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-315416"/>
              <a:ext cx="0" cy="864096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7E38F21D-0A9D-874D-83B8-BAC47447F9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548680"/>
              <a:ext cx="0" cy="864096"/>
            </a:xfrm>
            <a:prstGeom prst="line">
              <a:avLst/>
            </a:prstGeom>
            <a:ln w="28575">
              <a:solidFill>
                <a:schemeClr val="dk1">
                  <a:alpha val="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3E09FF8-4395-D34D-AC7E-E635766F9543}"/>
              </a:ext>
            </a:extLst>
          </p:cNvPr>
          <p:cNvGrpSpPr/>
          <p:nvPr/>
        </p:nvGrpSpPr>
        <p:grpSpPr>
          <a:xfrm>
            <a:off x="7932204" y="3576185"/>
            <a:ext cx="0" cy="748513"/>
            <a:chOff x="8810600" y="-315416"/>
            <a:chExt cx="0" cy="1728192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F7A223E7-18F7-484C-A170-089923B186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548680"/>
              <a:ext cx="0" cy="864096"/>
            </a:xfrm>
            <a:prstGeom prst="line">
              <a:avLst/>
            </a:prstGeom>
            <a:ln w="28575">
              <a:solidFill>
                <a:schemeClr val="dk1">
                  <a:alpha val="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6B4EB591-628D-E64E-A215-F32F93F2B9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-315416"/>
              <a:ext cx="0" cy="864097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6" name="TextBox 385">
            <a:extLst>
              <a:ext uri="{FF2B5EF4-FFF2-40B4-BE49-F238E27FC236}">
                <a16:creationId xmlns:a16="http://schemas.microsoft.com/office/drawing/2014/main" id="{3E9B1740-5350-6A4E-8F15-82E5B71BC0AD}"/>
              </a:ext>
            </a:extLst>
          </p:cNvPr>
          <p:cNvSpPr txBox="1"/>
          <p:nvPr/>
        </p:nvSpPr>
        <p:spPr>
          <a:xfrm>
            <a:off x="8400256" y="377974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25B9E"/>
                </a:solidFill>
              </a:rPr>
              <a:t> High-priority clock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8E6CE3F-F047-8C45-A361-53707AA28023}"/>
              </a:ext>
            </a:extLst>
          </p:cNvPr>
          <p:cNvSpPr txBox="1"/>
          <p:nvPr/>
        </p:nvSpPr>
        <p:spPr>
          <a:xfrm>
            <a:off x="8400256" y="50131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 Low-priority clock</a:t>
            </a:r>
          </a:p>
        </p:txBody>
      </p:sp>
    </p:spTree>
    <p:extLst>
      <p:ext uri="{BB962C8B-B14F-4D97-AF65-F5344CB8AC3E}">
        <p14:creationId xmlns:p14="http://schemas.microsoft.com/office/powerpoint/2010/main" val="272261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2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3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3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3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8" presetClass="emph" presetSubtype="0" repeatCount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8" dur="6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40" dur="6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0" presetClass="path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0.00013 -0.00139 L 0.36472 0.00463 C 0.44805 0.01944 0.46836 0.06852 0.50013 0.08727 C 0.53191 0.10578 0.54362 0.11111 0.55534 0.11643 " pathEditMode="relative" rAng="0" ptsTypes="AAAA">
                                      <p:cBhvr>
                                        <p:cTn id="4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60" y="588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fill="hold" grpId="0" nodeType="withEffect">
                                  <p:stCondLst>
                                    <p:cond delay="2050"/>
                                  </p:stCondLst>
                                  <p:childTnLst>
                                    <p:animMotion origin="layout" path="M -0.00286 0.00208 C 0.11198 0.00555 0.22643 0.00903 0.32722 0.00416 C 0.42826 -0.00047 0.54284 -0.02037 0.60456 -0.02639 C 0.66628 -0.03218 0.68164 -0.03172 0.69688 -0.03102 " pathEditMode="relative" rAng="0" ptsTypes="AAAA">
                                      <p:cBhvr>
                                        <p:cTn id="44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87" y="-145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3 0.00092 C 0.11016 0.00393 0.22292 0.00717 0.32643 0.00278 C 0.4306 -0.00185 0.56042 -0.02084 0.62227 -0.02662 C 0.68411 -0.03218 0.69036 -0.03148 0.69674 -0.03125 " pathEditMode="relative" rAng="0" ptsTypes="AAAA">
                                      <p:cBhvr>
                                        <p:cTn id="4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87" y="-143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2.70833E-6 -0.00139 L 0.29284 0.00625 C 0.36445 0.02129 0.39245 0.07037 0.42799 0.08889 C 0.4638 0.10717 0.48554 0.1118 0.50742 0.11643 " pathEditMode="relative" rAng="0" ptsTypes="AAAA">
                                      <p:cBhvr>
                                        <p:cTn id="48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78" y="588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4.79167E-6 2.59259E-6 C 0.09895 -0.00556 0.19778 -0.01111 0.26888 0.00324 C 0.33997 0.01736 0.38802 0.0669 0.42734 0.08588 C 0.46692 0.10486 0.48632 0.11065 0.50572 0.11666 " pathEditMode="relative" rAng="0" ptsTypes="AAAA">
                                      <p:cBhvr>
                                        <p:cTn id="5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86" y="5532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animMotion origin="layout" path="M 0.00013 2.59259E-6 C 0.09115 -0.00417 0.18216 -0.0081 0.24558 0.00625 C 0.30938 0.02037 0.33815 0.06759 0.38177 0.08588 C 0.42526 0.10393 0.46641 0.10949 0.50756 0.11504 " pathEditMode="relative" rAng="0" ptsTypes="AAAA">
                                      <p:cBhvr>
                                        <p:cTn id="52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65" y="555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0.00052 -0.00139 L 0.22292 0.00625 C 0.28229 0.02129 0.3099 0.07037 0.35729 0.08889 C 0.40482 0.10717 0.45612 0.1118 0.50729 0.11643 " pathEditMode="relative" rAng="0" ptsTypes="AAAA">
                                      <p:cBhvr>
                                        <p:cTn id="5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39" y="588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fill="hold" grpId="0" nodeType="withEffect">
                                  <p:stCondLst>
                                    <p:cond delay="1050"/>
                                  </p:stCondLst>
                                  <p:childTnLst>
                                    <p:animMotion origin="layout" path="M 0.00052 2.59259E-6 C 0.05976 0.00856 0.11888 0.01713 0.19896 0.00648 C 0.2793 -0.00417 0.42279 -0.0507 0.48203 -0.06389 C 0.5414 -0.07732 0.54818 -0.07523 0.55482 -0.07315 " pathEditMode="relative" rAng="0" ptsTypes="AAAA">
                                      <p:cBhvr>
                                        <p:cTn id="5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08" y="-3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052 -0.00139 C 0.04948 0.00648 0.09882 0.01458 0.17474 0.00509 C 0.25143 -0.00417 0.39739 -0.04445 0.4608 -0.05764 C 0.52408 -0.0706 0.53945 -0.07199 0.55481 -0.07315 " pathEditMode="relative" rAng="0" ptsTypes="AAAA">
                                      <p:cBhvr>
                                        <p:cTn id="58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08" y="-3056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039 -0.00116 L 0.14961 0.00648 C 0.19727 0.02129 0.23451 0.06921 0.2862 0.0875 C 0.33816 0.10578 0.39922 0.11111 0.46068 0.11643 " pathEditMode="relative" rAng="0" ptsTypes="AAAA">
                                      <p:cBhvr>
                                        <p:cTn id="6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8" y="588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.00026 -0.00116 C 0.04193 -0.00486 0.08347 -0.00857 0.12735 0.00648 C 0.17136 0.02176 0.2086 0.07199 0.26419 0.09004 C 0.31953 0.1081 0.38998 0.11157 0.46055 0.11504 " pathEditMode="relative" rAng="0" ptsTypes="AAAA">
                                      <p:cBhvr>
                                        <p:cTn id="6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8" y="5625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0.00013 -0.00116 C 0.03229 -0.00556 0.06432 -0.00972 0.10378 0.00532 C 0.14349 0.02037 0.17878 0.0706 0.23828 0.08889 C 0.29792 0.10717 0.37956 0.11111 0.4612 0.11504 " pathEditMode="relative" rAng="0" ptsTypes="AAAA">
                                      <p:cBhvr>
                                        <p:cTn id="6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47" y="5602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0.00013 2.59259E-6 C 0.02187 -0.00324 0.04362 -0.00672 0.07942 0.00787 C 0.11549 0.02245 0.15273 0.06967 0.21627 0.0875 C 0.27969 0.10532 0.37005 0.11018 0.46028 0.11504 " pathEditMode="relative" rAng="0" ptsTypes="AAAA">
                                      <p:cBhvr>
                                        <p:cTn id="6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8" y="5602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fill="hold" grpId="0" nodeType="withEffect">
                                  <p:stCondLst>
                                    <p:cond delay="50"/>
                                  </p:stCondLst>
                                  <p:childTnLst>
                                    <p:animMotion origin="layout" path="M -0.00013 2.59259E-6 C 0.00013 0.01227 0.00026 0.0243 0.05716 0.00787 C 0.11419 -0.0088 0.28242 -0.07894 0.34179 -0.09931 C 0.40104 -0.11968 0.40703 -0.11736 0.41315 -0.11505 " pathEditMode="relative" rAng="0" ptsTypes="AAAA">
                                      <p:cBhvr>
                                        <p:cTn id="6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64" y="-5046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59259E-6 C -0.01028 0.01157 -0.02044 0.02315 0.03203 0.00671 C 0.08477 -0.00972 0.25261 -0.07847 0.31602 -0.09908 C 0.37943 -0.11968 0.3961 -0.11829 0.41276 -0.11667 " pathEditMode="relative" rAng="0" ptsTypes="AAAA">
                                      <p:cBhvr>
                                        <p:cTn id="7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21" y="-513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41276 -0.11667 C 0.41901 -0.11389 0.42526 -0.11111 0.45482 -0.09144 C 0.48451 -0.07176 0.50326 -0.01435 0.59063 0.00092 C 0.678 0.01643 0.82865 0.00856 0.9793 0.00092 " pathEditMode="relative" rAng="0" ptsTypes="AAAA">
                                      <p:cBhvr>
                                        <p:cTn id="7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20" y="6319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fill="hold" grpId="1" nodeType="withEffect">
                                  <p:stCondLst>
                                    <p:cond delay="2550"/>
                                  </p:stCondLst>
                                  <p:childTnLst>
                                    <p:animMotion origin="layout" path="M 0.41315 -0.11505 C 0.43099 -0.11227 0.44895 -0.10949 0.4819 -0.08982 C 0.51484 -0.07014 0.52773 -0.0125 0.6108 0.00278 C 0.69388 0.01782 0.8371 0.00972 0.98033 0.00162 " pathEditMode="relative" rAng="0" ptsTypes="AAAA">
                                      <p:cBhvr>
                                        <p:cTn id="7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59" y="629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fill="hold" grpId="1" nodeType="withEffect">
                                  <p:stCondLst>
                                    <p:cond delay="2700"/>
                                  </p:stCondLst>
                                  <p:childTnLst>
                                    <p:animMotion origin="layout" path="M 0.46028 0.11504 C 0.47422 0.11435 0.48828 0.11389 0.51719 0.09514 C 0.54622 0.07639 0.55729 0.01828 0.63437 0.00254 C 0.71159 -0.0132 0.84596 -0.00648 0.98034 0.00046 " pathEditMode="relative" rAng="0" ptsTypes="AAAA">
                                      <p:cBhvr>
                                        <p:cTn id="7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3" y="-6111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fill="hold" grpId="1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0.4612 0.11504 C 0.48437 0.11389 0.50768 0.11273 0.54049 0.09398 C 0.57331 0.07523 0.58464 0.01805 0.6582 0.00254 C 0.73177 -0.0132 0.85677 -0.00648 0.9819 0.00023 " pathEditMode="relative" rAng="0" ptsTypes="AAAA">
                                      <p:cBhvr>
                                        <p:cTn id="7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29" y="-6111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fill="hold" grpId="1" nodeType="withEffect">
                                  <p:stCondLst>
                                    <p:cond delay="2800"/>
                                  </p:stCondLst>
                                  <p:childTnLst>
                                    <p:animMotion origin="layout" path="M 0.46055 0.11504 C 0.49401 0.11597 0.52748 0.1169 0.56459 0.09838 C 0.60169 0.07986 0.6138 0.0199 0.68294 0.0037 C 0.75222 -0.01273 0.86602 -0.00625 0.97995 0.00046 " pathEditMode="relative" rAng="0" ptsTypes="AAAA">
                                      <p:cBhvr>
                                        <p:cTn id="8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64" y="-6088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fill="hold" grpId="1" nodeType="withEffect">
                                  <p:stCondLst>
                                    <p:cond delay="2850"/>
                                  </p:stCondLst>
                                  <p:childTnLst>
                                    <p:animMotion origin="layout" path="M 0.46068 0.11643 C 0.50508 0.11597 0.54948 0.11551 0.59076 0.09653 C 0.63217 0.07754 0.64349 0.01898 0.7086 0.00301 C 0.7737 -0.01297 0.87748 -0.00625 0.98138 0.00069 " pathEditMode="relative" rAng="0" ptsTypes="AAAA">
                                      <p:cBhvr>
                                        <p:cTn id="8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29" y="-6181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0.55481 -0.07315 C 0.57291 -0.07014 0.59114 -0.06713 0.63047 -0.05463 C 0.66966 -0.0419 0.70885 -0.00648 0.79036 0.00278 C 0.87174 0.01227 0.99544 0.00694 1.11927 0.00162 " pathEditMode="relative" rAng="0" ptsTypes="AAAA">
                                      <p:cBhvr>
                                        <p:cTn id="8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16" y="4051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fill="hold" grpId="1" nodeType="withEffect">
                                  <p:stCondLst>
                                    <p:cond delay="3550"/>
                                  </p:stCondLst>
                                  <p:childTnLst>
                                    <p:animMotion origin="layout" path="M 0.55482 -0.07315 C 0.58555 -0.06945 0.61627 -0.06574 0.66081 -0.05347 C 0.70547 -0.04097 0.7457 -0.00834 0.82213 0.00069 C 0.89857 0.00972 1.00872 0.00509 1.11927 0.00069 " pathEditMode="relative" rAng="0" ptsTypes="AAAA">
                                      <p:cBhvr>
                                        <p:cTn id="8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16" y="3935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fill="hold" grpId="1" nodeType="withEffect">
                                  <p:stCondLst>
                                    <p:cond delay="3600"/>
                                  </p:stCondLst>
                                  <p:childTnLst>
                                    <p:animMotion origin="layout" path="M 0.50729 0.11643 C 0.5599 0.11713 0.6125 0.11782 0.65846 0.09884 C 0.70443 0.08009 0.72956 0.01944 0.78307 0.00324 C 0.83659 -0.0132 0.90807 -0.00602 0.97969 0.00092 " pathEditMode="relative" rAng="0" ptsTypes="AAAA">
                                      <p:cBhvr>
                                        <p:cTn id="88" dur="1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20" y="-6157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fill="hold" grpId="1" nodeType="withEffect">
                                  <p:stCondLst>
                                    <p:cond delay="3650"/>
                                  </p:stCondLst>
                                  <p:childTnLst>
                                    <p:animMotion origin="layout" path="M 0.50769 0.11504 C 0.57045 0.1162 0.63321 0.11736 0.68308 0.09861 C 0.73282 0.07963 0.75703 0.01782 0.80638 0.00139 C 0.85586 -0.01482 0.91758 -0.00718 0.97943 0.00046 " pathEditMode="relative" rAng="0" ptsTypes="AAAA">
                                      <p:cBhvr>
                                        <p:cTn id="90" dur="1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81" y="-6157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0.50572 0.11666 C 0.57669 0.1162 0.64778 0.11597 0.70143 0.09791 C 0.7552 0.08009 0.78151 0.02523 0.82786 0.00903 C 0.87408 -0.00718 0.92669 -0.00347 0.97929 0.00046 " pathEditMode="relative" rAng="0" ptsTypes="AAAA">
                                      <p:cBhvr>
                                        <p:cTn id="92" dur="1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72" y="-5995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fill="hold" grpId="1" nodeType="withEffect">
                                  <p:stCondLst>
                                    <p:cond delay="3750"/>
                                  </p:stCondLst>
                                  <p:childTnLst>
                                    <p:animMotion origin="layout" path="M 0.50755 0.11643 C 0.58932 0.1162 0.67122 0.11597 0.72968 0.09768 C 0.78815 0.07963 0.81653 0.02407 0.8582 0.00764 C 0.89987 -0.00903 0.93984 -0.0051 0.97982 -0.00116 " pathEditMode="relative" rAng="0" ptsTypes="AAAA">
                                      <p:cBhvr>
                                        <p:cTn id="94" dur="1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07" y="-6065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.69674 -0.03125 C 0.82734 -0.01922 0.95807 -0.00718 1.05195 -0.00185 C 1.14596 0.00347 1.20325 0.00208 1.26094 0.00069 " pathEditMode="relative" rAng="0" ptsTypes="AAA">
                                      <p:cBhvr>
                                        <p:cTn id="9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3" y="1644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fill="hold" grpId="1" nodeType="withEffect">
                                  <p:stCondLst>
                                    <p:cond delay="4550"/>
                                  </p:stCondLst>
                                  <p:childTnLst>
                                    <p:animMotion origin="layout" path="M 0.69688 -0.03102 L 1.10781 -0.00162 C 1.20182 0.0037 1.23125 0.00162 1.26107 -0.00023 " pathEditMode="relative" rAng="0" ptsTypes="AAA">
                                      <p:cBhvr>
                                        <p:cTn id="98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3" y="162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fill="hold" grpId="1" nodeType="withEffect">
                                  <p:stCondLst>
                                    <p:cond delay="4600"/>
                                  </p:stCondLst>
                                  <p:childTnLst>
                                    <p:animMotion origin="layout" path="M 0.55534 0.11643 C 0.64701 0.11666 0.73881 0.11666 0.80118 0.10046 C 0.86302 0.08426 0.89961 0.03541 0.92969 0.01921 C 0.95964 0.00301 0.97032 0.00301 0.98112 0.00324 " pathEditMode="relative" rAng="0" ptsTypes="AAAA">
                                      <p:cBhvr>
                                        <p:cTn id="10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89" y="-5671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4.16667E-7 2.59259E-6 C 0.10781 0.00625 0.21562 0.0125 0.31589 0.00879 C 0.41602 0.00509 0.53854 -0.01597 0.60195 -0.02222 C 0.66536 -0.02824 0.68086 -0.02824 0.69648 -0.02824 " pathEditMode="relative" rAng="0" ptsTypes="AAAA">
                                      <p:cBhvr>
                                        <p:cTn id="102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818" y="-926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animMotion origin="layout" path="M 0 0 L 0.26941 0.00486 C 0.33672 0.01111 0.36823 0.02894 0.40417 0.03704 C 0.43998 0.04514 0.46237 0.04908 0.48477 0.05324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fill="hold" grpId="0" nodeType="withEffect">
                                  <p:stCondLst>
                                    <p:cond delay="4150"/>
                                  </p:stCondLst>
                                  <p:childTnLst>
                                    <p:animMotion origin="layout" path="M 0 0 C 0.09167 0.00093 0.18334 0.00209 0.24649 0.00857 C 0.30964 0.01505 0.33933 0.03079 0.37917 0.0382 C 0.41888 0.0456 0.45209 0.04931 0.48542 0.05324 " pathEditMode="relative" ptsTypes="AAAA">
                                      <p:cBhvr>
                                        <p:cTn id="106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0 0 C 0.08177 -0.00023 0.16354 -0.00069 0.22292 0.00625 C 0.28242 0.01297 0.31328 0.03287 0.3569 0.04074 C 0.40052 0.04861 0.44258 0.05093 0.48477 0.05324 " pathEditMode="relative" ptsTypes="AAAA">
                                      <p:cBhvr>
                                        <p:cTn id="108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fill="hold" grpId="0" nodeType="withEffect">
                                  <p:stCondLst>
                                    <p:cond delay="4050"/>
                                  </p:stCondLst>
                                  <p:childTnLst>
                                    <p:animMotion origin="layout" path="M 0 0 C 0.07135 0 0.14271 0.00023 0.19792 0.00741 C 0.25313 0.01435 0.28438 0.03426 0.3319 0.0419 C 0.37943 0.04954 0.43138 0.05139 0.48333 0.05324 " pathEditMode="relative" ptsTypes="AAAA">
                                      <p:cBhvr>
                                        <p:cTn id="110" dur="2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00026 -0.0007 C 0.04987 0.00671 0.09948 0.01435 0.17591 0.00671 C 0.25234 -0.00093 0.39596 -0.0331 0.45924 -0.0463 C 0.52239 -0.05972 0.53867 -0.06667 0.55507 -0.07338 " pathEditMode="relative" ptsTypes="AAAA">
                                      <p:cBhvr>
                                        <p:cTn id="112" dur="2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animMotion origin="layout" path="M -0.00052 -0.00185 C 0.04961 -0.00093 0.09974 0.00023 0.15157 0.00787 C 0.20339 0.01551 0.25899 0.03611 0.31055 0.04375 C 0.36224 0.05139 0.41172 0.05254 0.46133 0.0537 " pathEditMode="relative" ptsTypes="AAAA">
                                      <p:cBhvr>
                                        <p:cTn id="114" dur="2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0.00026 -0.0007 C 0.04037 -0.00139 0.08034 -0.00209 0.128 0.00555 C 0.17578 0.01319 0.23151 0.03727 0.28698 0.0449 C 0.34245 0.05278 0.40156 0.05254 0.46055 0.05231 " pathEditMode="relative" ptsTypes="AAAA">
                                      <p:cBhvr>
                                        <p:cTn id="116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fill="hold" grpId="0" nodeType="withEffect">
                                  <p:stCondLst>
                                    <p:cond delay="3150"/>
                                  </p:stCondLst>
                                  <p:childTnLst>
                                    <p:animMotion origin="layout" path="M 0.00013 -0.0007 C 0.03034 -0.00093 0.06055 -0.00139 0.10417 0.00671 C 0.14805 0.01504 0.20326 0.04097 0.26263 0.04861 C 0.32201 0.05625 0.39128 0.05416 0.46042 0.05231 " pathEditMode="relative" ptsTypes="AAAA">
                                      <p:cBhvr>
                                        <p:cTn id="118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0" presetClass="path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animMotion origin="layout" path="M 0.00091 -0.0007 C 0.0207 0.00046 0.04049 0.00162 0.08008 0.00903 C 0.11966 0.01643 0.17552 0.03657 0.23906 0.04375 C 0.3026 0.05092 0.3819 0.05162 0.4612 0.05254 " pathEditMode="relative" ptsTypes="AAAA">
                                      <p:cBhvr>
                                        <p:cTn id="120" dur="2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fill="hold" grpId="0" nodeType="withEffect">
                                  <p:stCondLst>
                                    <p:cond delay="3050"/>
                                  </p:stCondLst>
                                  <p:childTnLst>
                                    <p:animMotion origin="layout" path="M 0 0 C 0.00144 0.01042 0.00274 0.02084 0.05964 0.00486 C 0.11667 -0.01088 0.28334 -0.07523 0.34232 -0.09514 C 0.40131 -0.11481 0.40756 -0.11412 0.41394 -0.11365 " pathEditMode="relative" ptsTypes="AAAA">
                                      <p:cBhvr>
                                        <p:cTn id="122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 0 C -0.0082 0.01203 -0.0164 0.02407 0.03594 0.00856 C 0.08854 -0.00695 0.25222 -0.07269 0.31511 -0.09283 C 0.37813 -0.11297 0.39597 -0.11274 0.4138 -0.1125 " pathEditMode="relative" ptsTypes="AAAA">
                                      <p:cBhvr>
                                        <p:cTn id="124" dur="2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animMotion origin="layout" path="M 0.4138 -0.1125 C 0.42669 -0.11065 0.43958 -0.1088 0.46862 -0.09028 C 0.49765 -0.07199 0.5026 -0.01806 0.58802 -0.00278 C 0.67344 0.01273 0.82734 0.00741 0.98125 0.00231 " pathEditMode="relative" rAng="0" ptsTypes="AAAA">
                                      <p:cBhvr>
                                        <p:cTn id="126" dur="2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72" y="5995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fill="hold" grpId="1" nodeType="withEffect">
                                  <p:stCondLst>
                                    <p:cond delay="5550"/>
                                  </p:stCondLst>
                                  <p:childTnLst>
                                    <p:animMotion origin="layout" path="M 0.41393 -0.11366 C 0.43568 -0.11227 0.45755 -0.11065 0.49167 -0.09283 C 0.52578 -0.07477 0.53711 -0.02223 0.61875 -0.00625 C 0.70026 0.00949 0.84076 0.00601 0.98125 0.00231 " pathEditMode="relative" rAng="0" ptsTypes="AAAA">
                                      <p:cBhvr>
                                        <p:cTn id="128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59" y="5949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fill="hold" grpId="1" nodeType="withEffect">
                                  <p:stCondLst>
                                    <p:cond delay="5600"/>
                                  </p:stCondLst>
                                  <p:childTnLst>
                                    <p:animMotion origin="layout" path="M 0.4612 0.05255 C 0.47578 0.05093 0.49037 0.04954 0.52162 0.0426 C 0.55274 0.03565 0.57136 0.01737 0.64792 0.01065 C 0.72461 0.00371 0.853 0.00278 0.98138 0.00209 " pathEditMode="relative" rAng="0" ptsTypes="AAAA">
                                      <p:cBhvr>
                                        <p:cTn id="130" dur="2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3" y="-2523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0" presetClass="path" presetSubtype="0" fill="hold" grpId="1" nodeType="withEffect">
                                  <p:stCondLst>
                                    <p:cond delay="5650"/>
                                  </p:stCondLst>
                                  <p:childTnLst>
                                    <p:animMotion origin="layout" path="M 0.46042 0.05231 C 0.48451 0.05254 0.5086 0.053 0.54375 0.04606 C 0.57878 0.03935 0.59792 0.01898 0.67084 0.01157 C 0.74362 0.00416 0.86211 0.003 0.9806 0.00185 " pathEditMode="relative" rAng="0" ptsTypes="AAAA">
                                      <p:cBhvr>
                                        <p:cTn id="132" dur="2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3" y="-2523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0" presetClass="path" presetSubtype="0" fill="hold" grpId="1" nodeType="withEffect">
                                  <p:stCondLst>
                                    <p:cond delay="5700"/>
                                  </p:stCondLst>
                                  <p:childTnLst>
                                    <p:animMotion origin="layout" path="M 0.46054 0.05232 C 0.49505 0.05209 0.52955 0.05186 0.5681 0.04491 C 0.60664 0.03774 0.62291 0.0176 0.69179 0.01019 C 0.76054 0.00278 0.87096 0.00162 0.98138 0.00047 " pathEditMode="relative" rAng="0" ptsTypes="AAAA">
                                      <p:cBhvr>
                                        <p:cTn id="134" dur="2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2" y="-2593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0" presetClass="path" presetSubtype="0" fill="hold" grpId="1" nodeType="withEffect">
                                  <p:stCondLst>
                                    <p:cond delay="5750"/>
                                  </p:stCondLst>
                                  <p:childTnLst>
                                    <p:animMotion origin="layout" path="M 0.46133 0.0537 C 0.51614 0.05277 0.57109 0.05185 0.61823 0.0449 C 0.66536 0.03796 0.67956 0.01875 0.74388 0.01157 C 0.80833 0.00439 0.90638 0.003 1.00443 0.00185 " pathEditMode="relative" rAng="0" ptsTypes="AAAA">
                                      <p:cBhvr>
                                        <p:cTn id="136" dur="2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48" y="-2593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fill="hold" grpId="1" nodeType="withEffect">
                                  <p:stCondLst>
                                    <p:cond delay="6500"/>
                                  </p:stCondLst>
                                  <p:childTnLst>
                                    <p:animMotion origin="layout" path="M 0.54896 -0.07384 C 0.56966 -0.06852 0.5905 -0.06319 0.61979 -0.05162 C 0.64896 -0.04028 0.64961 -0.01366 0.72461 -0.00463 C 0.79961 0.00417 0.93464 0.00278 1.06979 0.00139 " pathEditMode="relative" rAng="0" ptsTypes="AAAA">
                                      <p:cBhvr>
                                        <p:cTn id="138" dur="2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2" y="3796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0" presetClass="path" presetSubtype="0" fill="hold" grpId="1" nodeType="withEffect">
                                  <p:stCondLst>
                                    <p:cond delay="6550"/>
                                  </p:stCondLst>
                                  <p:childTnLst>
                                    <p:animMotion origin="layout" path="M 0.48334 0.05324 C 0.53881 0.05394 0.59441 0.0544 0.64089 0.04699 C 0.6875 0.03959 0.69818 0.01621 0.7625 0.0088 C 0.8267 0.00139 0.92657 0.00186 1.02644 0.00255 " pathEditMode="relative" rAng="0" ptsTypes="AAAA">
                                      <p:cBhvr>
                                        <p:cTn id="140" dur="1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48" y="-2546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0" presetClass="path" presetSubtype="0" fill="hold" grpId="1" nodeType="withEffect">
                                  <p:stCondLst>
                                    <p:cond delay="6600"/>
                                  </p:stCondLst>
                                  <p:childTnLst>
                                    <p:animMotion origin="layout" path="M 0.48477 0.05324 L 0.66602 0.04954 C 0.71667 0.0419 0.72852 0.01528 0.78894 0.00764 C 0.84935 -0.00023 0.93894 0.00116 1.02852 0.00254 " pathEditMode="relative" rAng="0" ptsTypes="AAAA">
                                      <p:cBhvr>
                                        <p:cTn id="142" dur="1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87" y="-2593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0" presetClass="path" presetSubtype="0" fill="hold" grpId="1" nodeType="withEffect">
                                  <p:stCondLst>
                                    <p:cond delay="6700"/>
                                  </p:stCondLst>
                                  <p:childTnLst>
                                    <p:animMotion origin="layout" path="M 0.48541 0.05324 C 0.56054 0.05347 0.63567 0.05347 0.68958 0.04583 C 0.74336 0.03842 0.75169 0.01458 0.80833 0.00764 C 0.86484 0.00092 0.947 0.00301 1.02916 0.00532 " pathEditMode="relative" rAng="0" ptsTypes="AAAA">
                                      <p:cBhvr>
                                        <p:cTn id="144" dur="1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87" y="-2523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0" presetClass="path" presetSubtype="0" fill="hold" grpId="1" nodeType="withEffect">
                                  <p:stCondLst>
                                    <p:cond delay="6750"/>
                                  </p:stCondLst>
                                  <p:childTnLst>
                                    <p:animMotion origin="layout" path="M 0.48476 0.05324 C 0.57005 0.05185 0.65547 0.05069 0.7125 0.04328 C 0.76953 0.03588 0.77422 0.01527 0.82708 0.00879 C 0.87969 0.00231 0.95404 0.00301 1.02851 0.00393 " pathEditMode="relative" rAng="0" ptsTypes="AAAA">
                                      <p:cBhvr>
                                        <p:cTn id="146" dur="1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87" y="-2500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0" presetClass="path" presetSubtype="0" fill="hold" grpId="1" nodeType="withEffect">
                                  <p:stCondLst>
                                    <p:cond delay="7500"/>
                                  </p:stCondLst>
                                  <p:childTnLst>
                                    <p:animMotion origin="layout" path="M 0.69649 -0.02824 C 0.74441 -0.0176 0.79232 -0.00672 0.87904 -0.00116 C 0.96576 0.00439 1.09115 0.00463 1.21667 0.00509 " pathEditMode="relative" rAng="0" ptsTypes="AAA">
                                      <p:cBhvr>
                                        <p:cTn id="148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3" y="1667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4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4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 animBg="1"/>
      <p:bldP spid="207" grpId="1" animBg="1"/>
      <p:bldP spid="210" grpId="0" animBg="1"/>
      <p:bldP spid="210" grpId="1" animBg="1"/>
      <p:bldP spid="164" grpId="0" animBg="1"/>
      <p:bldP spid="164" grpId="1" animBg="1"/>
      <p:bldP spid="164" grpId="2" animBg="1"/>
      <p:bldP spid="164" grpId="3" animBg="1"/>
      <p:bldP spid="164" grpId="4" animBg="1"/>
      <p:bldP spid="114" grpId="0" animBg="1"/>
      <p:bldP spid="114" grpId="1" animBg="1"/>
      <p:bldP spid="114" grpId="2" animBg="1"/>
      <p:bldP spid="114" grpId="3" animBg="1"/>
      <p:bldP spid="162" grpId="0" animBg="1"/>
      <p:bldP spid="162" grpId="1" animBg="1"/>
      <p:bldP spid="162" grpId="2" animBg="1"/>
      <p:bldP spid="162" grpId="3" animBg="1"/>
      <p:bldP spid="162" grpId="4" animBg="1"/>
      <p:bldP spid="73" grpId="0" animBg="1"/>
      <p:bldP spid="73" grpId="1" animBg="1"/>
      <p:bldP spid="74" grpId="0" animBg="1"/>
      <p:bldP spid="74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209" grpId="0" animBg="1"/>
      <p:bldP spid="209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DDCE29-CF28-A647-B269-C15B1C537936}"/>
              </a:ext>
            </a:extLst>
          </p:cNvPr>
          <p:cNvSpPr/>
          <p:nvPr/>
        </p:nvSpPr>
        <p:spPr>
          <a:xfrm>
            <a:off x="1271464" y="4077072"/>
            <a:ext cx="2376264" cy="1728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D26B93-F8C0-9044-AFC8-D85A08E05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Paternoster</a:t>
            </a:r>
            <a:r>
              <a:rPr lang="en-US" dirty="0"/>
              <a:t>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AE115-4892-E44E-8BB5-967067045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" y="1845734"/>
            <a:ext cx="10316264" cy="1295234"/>
          </a:xfrm>
        </p:spPr>
        <p:txBody>
          <a:bodyPr>
            <a:normAutofit/>
          </a:bodyPr>
          <a:lstStyle/>
          <a:p>
            <a:r>
              <a:rPr lang="en-US" dirty="0"/>
              <a:t>Proposed by </a:t>
            </a:r>
            <a:r>
              <a:rPr lang="en-US" dirty="0">
                <a:hlinkClick r:id="rId3"/>
              </a:rPr>
              <a:t>Mick Seaman</a:t>
            </a:r>
            <a:r>
              <a:rPr lang="en-US" dirty="0"/>
              <a:t>. Each flow has a limiting function to ensure that it does not exceed its per-cycle byte count; overflow goes into next CQF buffer.  Cycle times not synchronized over network.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368DFD-CF1B-744A-A1BF-3A1A69C1D6C1}"/>
              </a:ext>
            </a:extLst>
          </p:cNvPr>
          <p:cNvSpPr txBox="1"/>
          <p:nvPr/>
        </p:nvSpPr>
        <p:spPr>
          <a:xfrm>
            <a:off x="2495600" y="5949280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* There is no project in IEEE 802.1 to standardize the Paternoster algorithm.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4A6F1D7-66FC-7444-9792-687FB7BAF4E5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9192344" y="4941168"/>
            <a:ext cx="1440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4B9A8A-1FA0-1648-BC2D-35E2E3E98112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3647728" y="4941168"/>
            <a:ext cx="24482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DB7929B-8D3C-7946-BC9F-149341240799}"/>
              </a:ext>
            </a:extLst>
          </p:cNvPr>
          <p:cNvSpPr/>
          <p:nvPr/>
        </p:nvSpPr>
        <p:spPr>
          <a:xfrm>
            <a:off x="1703512" y="4581128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2C61BA-80FA-8446-9259-AB12D817A6E1}"/>
              </a:ext>
            </a:extLst>
          </p:cNvPr>
          <p:cNvSpPr/>
          <p:nvPr/>
        </p:nvSpPr>
        <p:spPr>
          <a:xfrm>
            <a:off x="1703512" y="5013176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334706-045D-E44A-8E14-96A0B5DEE92E}"/>
              </a:ext>
            </a:extLst>
          </p:cNvPr>
          <p:cNvSpPr/>
          <p:nvPr/>
        </p:nvSpPr>
        <p:spPr>
          <a:xfrm>
            <a:off x="6096000" y="4077072"/>
            <a:ext cx="3096344" cy="17281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6B5332-F3AC-2741-9881-79A37B90BE64}"/>
              </a:ext>
            </a:extLst>
          </p:cNvPr>
          <p:cNvSpPr/>
          <p:nvPr/>
        </p:nvSpPr>
        <p:spPr>
          <a:xfrm>
            <a:off x="7248128" y="4581128"/>
            <a:ext cx="15121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82DDFB-00DA-E947-B70D-B43075C6E90C}"/>
              </a:ext>
            </a:extLst>
          </p:cNvPr>
          <p:cNvSpPr/>
          <p:nvPr/>
        </p:nvSpPr>
        <p:spPr>
          <a:xfrm>
            <a:off x="7248128" y="5013176"/>
            <a:ext cx="15121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859680E-8DB8-FA46-A33B-59A61347BADD}"/>
              </a:ext>
            </a:extLst>
          </p:cNvPr>
          <p:cNvCxnSpPr>
            <a:cxnSpLocks/>
          </p:cNvCxnSpPr>
          <p:nvPr/>
        </p:nvCxnSpPr>
        <p:spPr>
          <a:xfrm>
            <a:off x="623392" y="4941168"/>
            <a:ext cx="64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4DD271D-C11B-D446-B6EB-7FD73AA1A764}"/>
              </a:ext>
            </a:extLst>
          </p:cNvPr>
          <p:cNvGrpSpPr/>
          <p:nvPr/>
        </p:nvGrpSpPr>
        <p:grpSpPr>
          <a:xfrm>
            <a:off x="7896200" y="5157192"/>
            <a:ext cx="792088" cy="144016"/>
            <a:chOff x="7896200" y="5877272"/>
            <a:chExt cx="792088" cy="144016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25F009A1-D671-F346-A78C-9F642349460E}"/>
                </a:ext>
              </a:extLst>
            </p:cNvPr>
            <p:cNvSpPr/>
            <p:nvPr/>
          </p:nvSpPr>
          <p:spPr>
            <a:xfrm flipV="1">
              <a:off x="8472264" y="5877272"/>
              <a:ext cx="216024" cy="14401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AACFC407-3D49-0C4B-BB9B-EE207C3081BD}"/>
                </a:ext>
              </a:extLst>
            </p:cNvPr>
            <p:cNvSpPr/>
            <p:nvPr/>
          </p:nvSpPr>
          <p:spPr>
            <a:xfrm flipV="1">
              <a:off x="8184232" y="5877272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06C7F7BD-9337-5740-81A3-7253CC53A955}"/>
                </a:ext>
              </a:extLst>
            </p:cNvPr>
            <p:cNvSpPr/>
            <p:nvPr/>
          </p:nvSpPr>
          <p:spPr>
            <a:xfrm flipV="1">
              <a:off x="7896200" y="5877272"/>
              <a:ext cx="216024" cy="14401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6" name="Rectangle 115">
            <a:extLst>
              <a:ext uri="{FF2B5EF4-FFF2-40B4-BE49-F238E27FC236}">
                <a16:creationId xmlns:a16="http://schemas.microsoft.com/office/drawing/2014/main" id="{5E700325-7523-6540-8579-3F6520105EEB}"/>
              </a:ext>
            </a:extLst>
          </p:cNvPr>
          <p:cNvSpPr/>
          <p:nvPr/>
        </p:nvSpPr>
        <p:spPr>
          <a:xfrm>
            <a:off x="6456040" y="4293096"/>
            <a:ext cx="288032" cy="216024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AED1272-CFCE-AC43-A0C9-FB23F1888CC7}"/>
              </a:ext>
            </a:extLst>
          </p:cNvPr>
          <p:cNvSpPr/>
          <p:nvPr/>
        </p:nvSpPr>
        <p:spPr>
          <a:xfrm>
            <a:off x="6456040" y="4581128"/>
            <a:ext cx="288032" cy="216024"/>
          </a:xfrm>
          <a:prstGeom prst="rect">
            <a:avLst/>
          </a:prstGeom>
          <a:noFill/>
          <a:ln w="38100">
            <a:solidFill>
              <a:srgbClr val="9A81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77C793E-2421-CA4D-8693-CD3CD9862E65}"/>
              </a:ext>
            </a:extLst>
          </p:cNvPr>
          <p:cNvSpPr/>
          <p:nvPr/>
        </p:nvSpPr>
        <p:spPr>
          <a:xfrm>
            <a:off x="6456040" y="4869160"/>
            <a:ext cx="288032" cy="216024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9EFFA1D-B511-3349-A134-1D05545A343A}"/>
              </a:ext>
            </a:extLst>
          </p:cNvPr>
          <p:cNvSpPr/>
          <p:nvPr/>
        </p:nvSpPr>
        <p:spPr>
          <a:xfrm>
            <a:off x="6456040" y="5157192"/>
            <a:ext cx="288032" cy="216024"/>
          </a:xfrm>
          <a:prstGeom prst="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43F2E56F-29E5-9D4D-BB16-FDDD17F4086D}"/>
              </a:ext>
            </a:extLst>
          </p:cNvPr>
          <p:cNvSpPr/>
          <p:nvPr/>
        </p:nvSpPr>
        <p:spPr>
          <a:xfrm>
            <a:off x="6456040" y="5445224"/>
            <a:ext cx="288032" cy="216024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5FD7776-D50D-4243-A65D-3555D781B4ED}"/>
              </a:ext>
            </a:extLst>
          </p:cNvPr>
          <p:cNvSpPr/>
          <p:nvPr/>
        </p:nvSpPr>
        <p:spPr>
          <a:xfrm>
            <a:off x="1703512" y="4149080"/>
            <a:ext cx="15121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39273DA-D71C-2845-A03F-673D55863E15}"/>
              </a:ext>
            </a:extLst>
          </p:cNvPr>
          <p:cNvSpPr/>
          <p:nvPr/>
        </p:nvSpPr>
        <p:spPr>
          <a:xfrm>
            <a:off x="7248128" y="4149080"/>
            <a:ext cx="15121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ight Arrow 143">
            <a:extLst>
              <a:ext uri="{FF2B5EF4-FFF2-40B4-BE49-F238E27FC236}">
                <a16:creationId xmlns:a16="http://schemas.microsoft.com/office/drawing/2014/main" id="{D57F7C8B-1842-704A-8B7D-FCCBA5208424}"/>
              </a:ext>
            </a:extLst>
          </p:cNvPr>
          <p:cNvSpPr/>
          <p:nvPr/>
        </p:nvSpPr>
        <p:spPr>
          <a:xfrm>
            <a:off x="3359696" y="5085184"/>
            <a:ext cx="504056" cy="288032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5" name="Right Arrow 144">
            <a:extLst>
              <a:ext uri="{FF2B5EF4-FFF2-40B4-BE49-F238E27FC236}">
                <a16:creationId xmlns:a16="http://schemas.microsoft.com/office/drawing/2014/main" id="{013F1F19-D24C-EE45-8B09-33E855429DDD}"/>
              </a:ext>
            </a:extLst>
          </p:cNvPr>
          <p:cNvSpPr/>
          <p:nvPr/>
        </p:nvSpPr>
        <p:spPr>
          <a:xfrm>
            <a:off x="3359696" y="4221088"/>
            <a:ext cx="504056" cy="288032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6" name="Right Arrow 145">
            <a:extLst>
              <a:ext uri="{FF2B5EF4-FFF2-40B4-BE49-F238E27FC236}">
                <a16:creationId xmlns:a16="http://schemas.microsoft.com/office/drawing/2014/main" id="{2F36CC10-633C-DD43-816C-AF7269017C06}"/>
              </a:ext>
            </a:extLst>
          </p:cNvPr>
          <p:cNvSpPr/>
          <p:nvPr/>
        </p:nvSpPr>
        <p:spPr>
          <a:xfrm>
            <a:off x="3359696" y="4653136"/>
            <a:ext cx="504056" cy="288032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7" name="Right Arrow 146">
            <a:extLst>
              <a:ext uri="{FF2B5EF4-FFF2-40B4-BE49-F238E27FC236}">
                <a16:creationId xmlns:a16="http://schemas.microsoft.com/office/drawing/2014/main" id="{9DD0A24A-125B-F54A-9F25-AC107337D0C1}"/>
              </a:ext>
            </a:extLst>
          </p:cNvPr>
          <p:cNvSpPr/>
          <p:nvPr/>
        </p:nvSpPr>
        <p:spPr>
          <a:xfrm>
            <a:off x="8904312" y="5085184"/>
            <a:ext cx="504056" cy="2880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8" name="Right Arrow 147">
            <a:extLst>
              <a:ext uri="{FF2B5EF4-FFF2-40B4-BE49-F238E27FC236}">
                <a16:creationId xmlns:a16="http://schemas.microsoft.com/office/drawing/2014/main" id="{C03A82E8-7327-334C-BD61-70EF97AD7FCE}"/>
              </a:ext>
            </a:extLst>
          </p:cNvPr>
          <p:cNvSpPr/>
          <p:nvPr/>
        </p:nvSpPr>
        <p:spPr>
          <a:xfrm>
            <a:off x="8904312" y="4221088"/>
            <a:ext cx="504056" cy="2880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9" name="Right Arrow 148">
            <a:extLst>
              <a:ext uri="{FF2B5EF4-FFF2-40B4-BE49-F238E27FC236}">
                <a16:creationId xmlns:a16="http://schemas.microsoft.com/office/drawing/2014/main" id="{56FFE4DF-5942-E448-BC38-623BB7B9349F}"/>
              </a:ext>
            </a:extLst>
          </p:cNvPr>
          <p:cNvSpPr/>
          <p:nvPr/>
        </p:nvSpPr>
        <p:spPr>
          <a:xfrm>
            <a:off x="8904312" y="4653136"/>
            <a:ext cx="504056" cy="2880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A1B5C60-BE83-6446-8664-2F5D0D44B81B}"/>
              </a:ext>
            </a:extLst>
          </p:cNvPr>
          <p:cNvSpPr/>
          <p:nvPr/>
        </p:nvSpPr>
        <p:spPr>
          <a:xfrm flipV="1">
            <a:off x="2639616" y="5157192"/>
            <a:ext cx="216024" cy="1440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15775E1-3127-EF4F-B088-744F4A250AE4}"/>
              </a:ext>
            </a:extLst>
          </p:cNvPr>
          <p:cNvSpPr/>
          <p:nvPr/>
        </p:nvSpPr>
        <p:spPr>
          <a:xfrm flipV="1">
            <a:off x="2927648" y="5157192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F42109C-9B73-2343-B03B-7D43FCE5CD80}"/>
              </a:ext>
            </a:extLst>
          </p:cNvPr>
          <p:cNvSpPr/>
          <p:nvPr/>
        </p:nvSpPr>
        <p:spPr>
          <a:xfrm flipV="1">
            <a:off x="2351584" y="5157192"/>
            <a:ext cx="216024" cy="14401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C730FB1-92BB-B44B-A262-950E98193C74}"/>
              </a:ext>
            </a:extLst>
          </p:cNvPr>
          <p:cNvSpPr/>
          <p:nvPr/>
        </p:nvSpPr>
        <p:spPr>
          <a:xfrm flipV="1">
            <a:off x="2063552" y="5157192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90FD601-8F26-534C-AD16-C1F68173F9AA}"/>
              </a:ext>
            </a:extLst>
          </p:cNvPr>
          <p:cNvSpPr/>
          <p:nvPr/>
        </p:nvSpPr>
        <p:spPr>
          <a:xfrm flipV="1">
            <a:off x="1775520" y="5157192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F466CEB-CAFB-6145-A640-B49B2E1598CF}"/>
              </a:ext>
            </a:extLst>
          </p:cNvPr>
          <p:cNvSpPr/>
          <p:nvPr/>
        </p:nvSpPr>
        <p:spPr>
          <a:xfrm>
            <a:off x="2639616" y="4725144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7547814-012D-8040-A6C9-73D352FFD456}"/>
              </a:ext>
            </a:extLst>
          </p:cNvPr>
          <p:cNvSpPr/>
          <p:nvPr/>
        </p:nvSpPr>
        <p:spPr>
          <a:xfrm>
            <a:off x="2927648" y="4725144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30A4A4A-534E-4445-B83C-71F25C060D81}"/>
              </a:ext>
            </a:extLst>
          </p:cNvPr>
          <p:cNvSpPr/>
          <p:nvPr/>
        </p:nvSpPr>
        <p:spPr>
          <a:xfrm>
            <a:off x="2351584" y="4725144"/>
            <a:ext cx="216024" cy="1440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6718073-60F8-2348-8DC2-3FE7A6EBEADC}"/>
              </a:ext>
            </a:extLst>
          </p:cNvPr>
          <p:cNvSpPr/>
          <p:nvPr/>
        </p:nvSpPr>
        <p:spPr>
          <a:xfrm>
            <a:off x="1775520" y="4725144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F2AF5BF-3FE3-4349-951B-77AEE00F3719}"/>
              </a:ext>
            </a:extLst>
          </p:cNvPr>
          <p:cNvSpPr/>
          <p:nvPr/>
        </p:nvSpPr>
        <p:spPr>
          <a:xfrm>
            <a:off x="2063552" y="4725144"/>
            <a:ext cx="216024" cy="14401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3712ABC-6256-B145-944A-C3A3669927B6}"/>
              </a:ext>
            </a:extLst>
          </p:cNvPr>
          <p:cNvSpPr/>
          <p:nvPr/>
        </p:nvSpPr>
        <p:spPr>
          <a:xfrm>
            <a:off x="2639616" y="4293096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D67314D-6E3A-B542-80E0-C152790FDDA2}"/>
              </a:ext>
            </a:extLst>
          </p:cNvPr>
          <p:cNvSpPr/>
          <p:nvPr/>
        </p:nvSpPr>
        <p:spPr>
          <a:xfrm>
            <a:off x="2927648" y="4293096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FE93FE4-B4C3-6E47-A225-EC0B6A3BD647}"/>
              </a:ext>
            </a:extLst>
          </p:cNvPr>
          <p:cNvSpPr/>
          <p:nvPr/>
        </p:nvSpPr>
        <p:spPr>
          <a:xfrm>
            <a:off x="2351584" y="4293096"/>
            <a:ext cx="216024" cy="1440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E128F3F-E61D-664D-AE5B-A79D5C7C4ED9}"/>
              </a:ext>
            </a:extLst>
          </p:cNvPr>
          <p:cNvSpPr/>
          <p:nvPr/>
        </p:nvSpPr>
        <p:spPr>
          <a:xfrm>
            <a:off x="1775520" y="4293096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EF716DE-CDBC-E849-B589-CA5CE850765C}"/>
              </a:ext>
            </a:extLst>
          </p:cNvPr>
          <p:cNvSpPr/>
          <p:nvPr/>
        </p:nvSpPr>
        <p:spPr>
          <a:xfrm>
            <a:off x="2063552" y="4293096"/>
            <a:ext cx="216024" cy="14401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9FB754-86E7-D04A-9879-C34A9696C93E}"/>
              </a:ext>
            </a:extLst>
          </p:cNvPr>
          <p:cNvSpPr txBox="1"/>
          <p:nvPr/>
        </p:nvSpPr>
        <p:spPr>
          <a:xfrm>
            <a:off x="6168008" y="342900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Limiters/ policers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000943A3-4049-0041-B123-0BDB2FBE8528}"/>
              </a:ext>
            </a:extLst>
          </p:cNvPr>
          <p:cNvSpPr/>
          <p:nvPr/>
        </p:nvSpPr>
        <p:spPr>
          <a:xfrm>
            <a:off x="2639616" y="4725144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634B73D6-CED0-D24C-9E12-47214FDBC884}"/>
              </a:ext>
            </a:extLst>
          </p:cNvPr>
          <p:cNvSpPr/>
          <p:nvPr/>
        </p:nvSpPr>
        <p:spPr>
          <a:xfrm>
            <a:off x="2927648" y="4725144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730F0942-63D0-4949-8EB5-D4865D1A037F}"/>
              </a:ext>
            </a:extLst>
          </p:cNvPr>
          <p:cNvSpPr/>
          <p:nvPr/>
        </p:nvSpPr>
        <p:spPr>
          <a:xfrm>
            <a:off x="2351584" y="4725144"/>
            <a:ext cx="216024" cy="1440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F5DCAE92-9EF8-3046-AFC7-BB4F7F095C32}"/>
              </a:ext>
            </a:extLst>
          </p:cNvPr>
          <p:cNvSpPr/>
          <p:nvPr/>
        </p:nvSpPr>
        <p:spPr>
          <a:xfrm>
            <a:off x="1775520" y="4725144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58B2779-15F0-F442-81B8-AC6BB73EF4CC}"/>
              </a:ext>
            </a:extLst>
          </p:cNvPr>
          <p:cNvSpPr/>
          <p:nvPr/>
        </p:nvSpPr>
        <p:spPr>
          <a:xfrm>
            <a:off x="2063552" y="4725144"/>
            <a:ext cx="216024" cy="14401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1F638AA-5743-2F4F-8275-A0496D7CDAF9}"/>
              </a:ext>
            </a:extLst>
          </p:cNvPr>
          <p:cNvGrpSpPr/>
          <p:nvPr/>
        </p:nvGrpSpPr>
        <p:grpSpPr>
          <a:xfrm>
            <a:off x="9768408" y="3861048"/>
            <a:ext cx="864096" cy="864096"/>
            <a:chOff x="10644625" y="2767118"/>
            <a:chExt cx="864096" cy="864096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2BC73211-0D4F-A545-A25A-7D1E078143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076673" y="2767118"/>
              <a:ext cx="0" cy="86409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91A299A9-15DA-9944-8CD9-3A06C80CA141}"/>
                </a:ext>
              </a:extLst>
            </p:cNvPr>
            <p:cNvSpPr/>
            <p:nvPr/>
          </p:nvSpPr>
          <p:spPr>
            <a:xfrm>
              <a:off x="10644625" y="2767118"/>
              <a:ext cx="864096" cy="8640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4A526366-0FE0-504B-9B99-E35851F9AA18}"/>
                </a:ext>
              </a:extLst>
            </p:cNvPr>
            <p:cNvCxnSpPr>
              <a:cxnSpLocks/>
            </p:cNvCxnSpPr>
            <p:nvPr/>
          </p:nvCxnSpPr>
          <p:spPr>
            <a:xfrm rot="-3600000" flipV="1">
              <a:off x="11076673" y="2767118"/>
              <a:ext cx="0" cy="86409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1BD0576A-0A89-624D-AF94-79E6F21B9803}"/>
                </a:ext>
              </a:extLst>
            </p:cNvPr>
            <p:cNvCxnSpPr>
              <a:cxnSpLocks/>
            </p:cNvCxnSpPr>
            <p:nvPr/>
          </p:nvCxnSpPr>
          <p:spPr>
            <a:xfrm rot="3600000" flipV="1">
              <a:off x="11076673" y="2767118"/>
              <a:ext cx="0" cy="86409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17523B46-2EC5-5D42-AD37-0D9A75BCA813}"/>
                </a:ext>
              </a:extLst>
            </p:cNvPr>
            <p:cNvSpPr/>
            <p:nvPr/>
          </p:nvSpPr>
          <p:spPr>
            <a:xfrm>
              <a:off x="10766241" y="2888734"/>
              <a:ext cx="620864" cy="620864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1E3A6CBF-0DB0-A048-A80D-17024FD8082D}"/>
                </a:ext>
              </a:extLst>
            </p:cNvPr>
            <p:cNvSpPr/>
            <p:nvPr/>
          </p:nvSpPr>
          <p:spPr>
            <a:xfrm>
              <a:off x="11042650" y="3165143"/>
              <a:ext cx="68047" cy="680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D2CE791-70F6-6040-A078-FA94E4ED6ED8}"/>
              </a:ext>
            </a:extLst>
          </p:cNvPr>
          <p:cNvGrpSpPr/>
          <p:nvPr/>
        </p:nvGrpSpPr>
        <p:grpSpPr>
          <a:xfrm>
            <a:off x="4151784" y="3717032"/>
            <a:ext cx="864096" cy="864096"/>
            <a:chOff x="10644625" y="2767118"/>
            <a:chExt cx="864096" cy="864096"/>
          </a:xfrm>
        </p:grpSpPr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94F1B761-5E2E-0141-BF5C-4C961A3855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076673" y="2767118"/>
              <a:ext cx="0" cy="86409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B64AC9F6-4952-BD43-A9EA-1442D626754E}"/>
                </a:ext>
              </a:extLst>
            </p:cNvPr>
            <p:cNvSpPr/>
            <p:nvPr/>
          </p:nvSpPr>
          <p:spPr>
            <a:xfrm>
              <a:off x="10644625" y="2767118"/>
              <a:ext cx="864096" cy="8640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CA61224C-E52E-3D40-9DFA-F3678BDD1B34}"/>
                </a:ext>
              </a:extLst>
            </p:cNvPr>
            <p:cNvCxnSpPr>
              <a:cxnSpLocks/>
            </p:cNvCxnSpPr>
            <p:nvPr/>
          </p:nvCxnSpPr>
          <p:spPr>
            <a:xfrm rot="-3600000" flipV="1">
              <a:off x="11076673" y="2767118"/>
              <a:ext cx="0" cy="86409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CDADF3D8-7248-244E-BAEB-47DBEA0ABF1F}"/>
                </a:ext>
              </a:extLst>
            </p:cNvPr>
            <p:cNvCxnSpPr>
              <a:cxnSpLocks/>
            </p:cNvCxnSpPr>
            <p:nvPr/>
          </p:nvCxnSpPr>
          <p:spPr>
            <a:xfrm rot="3600000" flipV="1">
              <a:off x="11076673" y="2767118"/>
              <a:ext cx="0" cy="86409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48F89D18-DB8B-A24D-97B9-6C461D9330E2}"/>
                </a:ext>
              </a:extLst>
            </p:cNvPr>
            <p:cNvSpPr/>
            <p:nvPr/>
          </p:nvSpPr>
          <p:spPr>
            <a:xfrm>
              <a:off x="10766241" y="2888734"/>
              <a:ext cx="620864" cy="620864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8EAB9AE9-7A6C-F64E-9F51-E579C67366C0}"/>
                </a:ext>
              </a:extLst>
            </p:cNvPr>
            <p:cNvSpPr/>
            <p:nvPr/>
          </p:nvSpPr>
          <p:spPr>
            <a:xfrm>
              <a:off x="11042650" y="3165143"/>
              <a:ext cx="68047" cy="680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08ABE76-00B4-CD46-A129-7C8E7D84FCA6}"/>
              </a:ext>
            </a:extLst>
          </p:cNvPr>
          <p:cNvGrpSpPr/>
          <p:nvPr/>
        </p:nvGrpSpPr>
        <p:grpSpPr>
          <a:xfrm rot="1800000">
            <a:off x="4583832" y="3761311"/>
            <a:ext cx="0" cy="775539"/>
            <a:chOff x="8810600" y="-315416"/>
            <a:chExt cx="0" cy="1728192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7321168-47F1-F444-9552-060BE08ECB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-315416"/>
              <a:ext cx="0" cy="864096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AEB9649-064D-E049-9055-9E48350FCB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548680"/>
              <a:ext cx="0" cy="864096"/>
            </a:xfrm>
            <a:prstGeom prst="line">
              <a:avLst/>
            </a:prstGeom>
            <a:ln w="28575">
              <a:solidFill>
                <a:schemeClr val="dk1">
                  <a:alpha val="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403C80D-DC07-5A4F-945C-CCF8BEC8993A}"/>
              </a:ext>
            </a:extLst>
          </p:cNvPr>
          <p:cNvGrpSpPr/>
          <p:nvPr/>
        </p:nvGrpSpPr>
        <p:grpSpPr>
          <a:xfrm>
            <a:off x="10200456" y="3884817"/>
            <a:ext cx="0" cy="816559"/>
            <a:chOff x="8810600" y="-315416"/>
            <a:chExt cx="0" cy="1728192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E9D091E1-40B6-9E43-8593-8E7F22EDF9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-315416"/>
              <a:ext cx="0" cy="864096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85894788-546B-7D48-8EB9-26D91EF1B4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548680"/>
              <a:ext cx="0" cy="864096"/>
            </a:xfrm>
            <a:prstGeom prst="line">
              <a:avLst/>
            </a:prstGeom>
            <a:ln w="28575">
              <a:solidFill>
                <a:schemeClr val="dk1">
                  <a:alpha val="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0" name="TextBox 159">
            <a:extLst>
              <a:ext uri="{FF2B5EF4-FFF2-40B4-BE49-F238E27FC236}">
                <a16:creationId xmlns:a16="http://schemas.microsoft.com/office/drawing/2014/main" id="{78A16167-1806-A04A-9BA0-B0A7132CC1DE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tencil" pitchFamily="82" charset="77"/>
              </a:rPr>
              <a:t>SPECULATION</a:t>
            </a:r>
          </a:p>
        </p:txBody>
      </p:sp>
    </p:spTree>
    <p:extLst>
      <p:ext uri="{BB962C8B-B14F-4D97-AF65-F5344CB8AC3E}">
        <p14:creationId xmlns:p14="http://schemas.microsoft.com/office/powerpoint/2010/main" val="305456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6" dur="10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8" dur="1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2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5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4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5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4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66667E-6 4.44444E-6 C 0.04792 0.00671 0.09596 0.01342 0.14401 0.025 C 0.19206 0.03657 0.24844 0.06296 0.28815 0.06944 C 0.32786 0.07615 0.35508 0.0706 0.38242 0.06504 " pathEditMode="relative" rAng="0" ptsTypes="AAAA">
                                      <p:cBhvr>
                                        <p:cTn id="50" dur="2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15" y="361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039 -0.00325 C 0.05872 0.00972 0.11797 0.02268 0.16875 0.0206 C 0.2194 0.01828 0.27188 -0.02014 0.30365 -0.01667 C 0.33542 -0.0132 0.35951 0.04143 0.35951 0.04166 L 0.38372 0.06666 " pathEditMode="relative" rAng="0" ptsTypes="AAAAA">
                                      <p:cBhvr>
                                        <p:cTn id="52" dur="2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06" y="2801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animMotion origin="layout" path="M -0.0026 0.00486 L 0.19349 0.02361 C 0.24935 0.02731 0.30039 0.03472 0.33282 0.02708 C 0.36537 0.01944 0.36107 -0.00787 0.38867 -0.02246 C 0.41615 -0.03704 0.45716 -0.04862 0.49831 -0.05996 " pathEditMode="relative" ptsTypes="AAAAA">
                                      <p:cBhvr>
                                        <p:cTn id="54" dur="2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4.58333E-6 4.81481E-6 C 0.07864 0.00254 0.15755 0.00486 0.21549 0.02361 C 0.27343 0.04236 0.31614 0.1199 0.34752 0.1125 C 0.37903 0.10509 0.37851 0.0081 0.40377 -0.02084 C 0.4289 -0.04954 0.4638 -0.0551 0.49882 -0.06065 " pathEditMode="relative" rAng="0" ptsTypes="AAAAA">
                                      <p:cBhvr>
                                        <p:cTn id="56" dur="2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35" y="2616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animMotion origin="layout" path="M 3.33333E-6 4.81481E-6 C 0.09869 0.01597 0.19739 0.03217 0.26549 0.02384 C 0.33359 0.01527 0.36927 -0.03635 0.4082 -0.05024 C 0.44726 -0.06436 0.4733 -0.0625 0.49935 -0.06065 " pathEditMode="relative" rAng="0" ptsTypes="AAAA">
                                      <p:cBhvr>
                                        <p:cTn id="58" dur="2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61" y="-1806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0" presetClass="path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00026 -0.00093 C 0.0487 -0.01111 0.09726 -0.02106 0.14297 -0.04097 C 0.18867 -0.06111 0.2418 -0.11481 0.27435 -0.12106 C 0.3069 -0.12755 0.30885 -0.08958 0.33841 -0.07963 C 0.36797 -0.06968 0.40976 -0.06574 0.45182 -0.06181 " pathEditMode="relative" rAng="0" ptsTypes="AAAAA">
                                      <p:cBhvr>
                                        <p:cTn id="63" dur="2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78" y="-6065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0" presetClass="path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animMotion origin="layout" path="M -6.25E-7 0 C 0.06497 -0.0088 0.13008 -0.01713 0.18581 -0.02014 C 0.2418 -0.02338 0.29909 -0.0125 0.33438 -0.01875 C 0.36953 -0.025 0.3776 -0.05023 0.39701 -0.05741 C 0.41654 -0.06481 0.43399 -0.06343 0.45182 -0.06181 " pathEditMode="relative" rAng="0" ptsTypes="AAAAA">
                                      <p:cBhvr>
                                        <p:cTn id="68" dur="2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91" y="-3171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0" presetClass="path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animMotion origin="layout" path="M -2.70833E-6 -0.00093 C 0.06524 -0.02431 0.1306 -0.04722 0.1819 -0.04514 C 0.23308 -0.04306 0.27657 0.01296 0.30742 0.01181 C 0.33815 0.01065 0.34219 -0.03912 0.36615 -0.05162 C 0.39024 -0.06412 0.42097 -0.06343 0.45183 -0.0625 " pathEditMode="relative" rAng="0" ptsTypes="AAAAA">
                                      <p:cBhvr>
                                        <p:cTn id="73" dur="2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91" y="-2477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2" presetClass="exit" presetSubtype="2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22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2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21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" presetClass="exit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2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2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2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26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26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5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2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23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23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22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2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2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2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2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2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2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23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3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22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2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26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26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25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0" presetClass="path" presetSubtype="0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animMotion origin="layout" path="M -0.00221 0.00162 L 0.2155 -0.04213 C 0.2754 -0.05556 0.32448 -0.07407 0.35691 -0.07917 C 0.38933 -0.08449 0.39402 -0.07616 0.41029 -0.07292 C 0.42644 -0.06968 0.44037 -0.06481 0.4543 -0.05995 " pathEditMode="relative" ptsTypes="AAAAA">
                                      <p:cBhvr>
                                        <p:cTn id="117" dur="2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0" presetClass="path" presetSubtype="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2.91667E-6 2.96296E-6 C 0.08815 -0.02547 0.17656 -0.05116 0.23932 -0.0426 C 0.30195 -0.03403 0.34414 0.05208 0.37578 0.05115 C 0.40755 0.04977 0.41679 -0.03079 0.42955 -0.04908 C 0.44218 -0.06736 0.44687 -0.0632 0.45182 -0.05857 " pathEditMode="relative" rAng="0" ptsTypes="AAAAA">
                                      <p:cBhvr>
                                        <p:cTn id="122" dur="2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91" y="-579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2" presetClass="exit" presetSubtype="2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29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29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28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2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31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31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30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0" presetClass="pat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0 0 C 0.04531 0.03241 0.09062 0.06505 0.13906 0.08704 C 0.18763 0.10903 0.23867 0.12523 0.29127 0.13195 C 0.34401 0.13843 0.39948 0.13264 0.45508 0.12685 " pathEditMode="relative" ptsTypes="AAAA">
                                      <p:cBhvr>
                                        <p:cTn id="147" dur="2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0" presetClass="path" presetSubtype="0" fill="hold" grpId="1" nodeType="withEffect">
                                  <p:stCondLst>
                                    <p:cond delay="5300"/>
                                  </p:stCondLst>
                                  <p:childTnLst>
                                    <p:animMotion origin="layout" path="M 0 0 C 0.05677 0.04005 0.11367 0.08033 0.16367 0.0882 C 0.21367 0.09607 0.26667 0.04375 0.29987 0.04722 C 0.3332 0.0507 0.33763 0.09514 0.36341 0.1088 C 0.38906 0.12222 0.42161 0.125 0.4543 0.12801 " pathEditMode="relative" ptsTypes="AAAAA">
                                      <p:cBhvr>
                                        <p:cTn id="149" dur="2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0" presetClass="path" presetSubtype="0" fill="hold" grpId="1" nodeType="withEffect">
                                  <p:stCondLst>
                                    <p:cond delay="5600"/>
                                  </p:stCondLst>
                                  <p:childTnLst>
                                    <p:animMotion origin="layout" path="M 0 0 C 0.06862 0.03611 0.13737 0.07222 0.1918 0.08704 C 0.2461 0.10162 0.29271 0.0838 0.32591 0.0882 C 0.35899 0.09259 0.3694 0.10718 0.39076 0.11389 C 0.41211 0.12037 0.43321 0.12408 0.4543 0.12801 " pathEditMode="relative" ptsTypes="AAAAA">
                                      <p:cBhvr>
                                        <p:cTn id="151" dur="2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0" presetClass="path" presetSubtype="0" fill="hold" grpId="1" nodeType="withEffect">
                                  <p:stCondLst>
                                    <p:cond delay="5900"/>
                                  </p:stCondLst>
                                  <p:childTnLst>
                                    <p:animMotion origin="layout" path="M 0 0 L 0.20664 0.07986 C 0.26549 0.10046 0.3125 0.11527 0.35325 0.12291 C 0.39414 0.13055 0.42291 0.12824 0.45169 0.12592 " pathEditMode="relative" ptsTypes="AAAA">
                                      <p:cBhvr>
                                        <p:cTn id="153" dur="2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0" presetClass="path" presetSubtype="0" fill="hold" grpId="1" nodeType="withEffect">
                                  <p:stCondLst>
                                    <p:cond delay="6100"/>
                                  </p:stCondLst>
                                  <p:childTnLst>
                                    <p:animMotion origin="layout" path="M 0 0 C 0.08945 0.04445 0.1789 0.08889 0.24075 0.0875 C 0.3026 0.08588 0.33476 -0.01481 0.3707 -0.00879 C 0.40677 -0.00301 0.43164 0.05996 0.45664 0.12315 " pathEditMode="relative" ptsTypes="AAAA">
                                      <p:cBhvr>
                                        <p:cTn id="155" dur="2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2" presetClass="exit" presetSubtype="2" fill="hold" grpId="2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" presetClass="exit" presetSubtype="2" fill="hold" grpId="2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1" dur="23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23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2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" presetClass="exit" presetSubtype="2" fill="hold" grpId="2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5" dur="26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26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25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2" presetClass="exit" presetSubtype="2" fill="hold" grpId="2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29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29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28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2" presetClass="exit" presetSubtype="2" fill="hold" grpId="2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3" dur="31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31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30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0" presetClass="path" presetSubtype="0" fill="hold" grpId="0" nodeType="withEffect">
                                  <p:stCondLst>
                                    <p:cond delay="8100"/>
                                  </p:stCondLst>
                                  <p:childTnLst>
                                    <p:animMotion origin="layout" path="M 2.91667E-6 4.44444E-6 C 0.08958 0.01458 0.17929 0.02939 0.24166 0.0206 C 0.30403 0.01203 0.33854 -0.0375 0.37422 -0.05162 C 0.40976 -0.06598 0.43242 -0.06551 0.45508 -0.06505 " pathEditMode="relative" rAng="0" ptsTypes="AAAA">
                                      <p:cBhvr>
                                        <p:cTn id="192" dur="2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47" y="-2106"/>
                                    </p:animMotion>
                                  </p:childTnLst>
                                </p:cTn>
                              </p:par>
                              <p:par>
                                <p:cTn id="193" presetID="0" presetClass="path" presetSubtype="0" fill="hold" grpId="0" nodeType="withEffect">
                                  <p:stCondLst>
                                    <p:cond delay="7900"/>
                                  </p:stCondLst>
                                  <p:childTnLst>
                                    <p:animMotion origin="layout" path="M 5E-6 4.44444E-6 C 0.0767 0.00277 0.15339 0.00555 0.21159 0.01782 C 0.2698 0.03009 0.3168 0.0831 0.34896 0.07407 C 0.38112 0.06527 0.38646 -0.01274 0.40404 -0.03542 C 0.42175 -0.05787 0.43829 -0.05996 0.45495 -0.06204 " pathEditMode="relative" rAng="0" ptsTypes="AAAAA">
                                      <p:cBhvr>
                                        <p:cTn id="194" dur="2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47" y="648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0" presetClass="path" presetSubtype="0" fill="hold" grpId="0" nodeType="withEffect">
                                  <p:stCondLst>
                                    <p:cond delay="7600"/>
                                  </p:stCondLst>
                                  <p:childTnLst>
                                    <p:animMotion origin="layout" path="M -2.70833E-6 4.44444E-6 L 0.19414 0.02361 C 0.24883 0.02939 0.2974 0.04328 0.32826 0.03402 C 0.35912 0.02453 0.35782 -0.01644 0.37917 -0.03264 C 0.40039 -0.04838 0.42813 -0.0551 0.45586 -0.06204 " pathEditMode="relative" rAng="0" ptsTypes="AAAAA">
                                      <p:cBhvr>
                                        <p:cTn id="196" dur="2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86" y="-1250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0" presetClass="path" presetSubtype="0" fill="hold" grpId="0" nodeType="withEffect">
                                  <p:stCondLst>
                                    <p:cond delay="7300"/>
                                  </p:stCondLst>
                                  <p:childTnLst>
                                    <p:animMotion origin="layout" path="M -6.25E-7 4.44444E-6 C 0.06146 0.01365 0.12292 0.02708 0.17331 0.02523 C 0.2237 0.02314 0.2556 0.003 0.30247 -0.01181 C 0.34948 -0.02662 0.40221 -0.04491 0.45508 -0.06366 " pathEditMode="relative" rAng="0" ptsTypes="AAAA">
                                      <p:cBhvr>
                                        <p:cTn id="198" dur="2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47" y="-1921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0" presetClass="path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1.66667E-6 4.44444E-6 C 0.05143 0.00277 0.10286 0.00532 0.15 0.02523 C 0.197 0.0449 0.25169 0.1287 0.28242 0.11851 C 0.31315 0.1081 0.30521 -0.00718 0.33411 -0.03681 C 0.36302 -0.06667 0.40937 -0.06366 0.45586 -0.06042 " pathEditMode="relative" rAng="0" ptsTypes="AAAAA">
                                      <p:cBhvr>
                                        <p:cTn id="200" dur="2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86" y="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4" grpId="1" animBg="1"/>
      <p:bldP spid="144" grpId="2" animBg="1"/>
      <p:bldP spid="145" grpId="0" animBg="1"/>
      <p:bldP spid="145" grpId="1" animBg="1"/>
      <p:bldP spid="145" grpId="2" animBg="1"/>
      <p:bldP spid="146" grpId="0" animBg="1"/>
      <p:bldP spid="146" grpId="1" animBg="1"/>
      <p:bldP spid="146" grpId="4" animBg="1"/>
      <p:bldP spid="146" grpId="5" animBg="1"/>
      <p:bldP spid="147" grpId="0" animBg="1"/>
      <p:bldP spid="147" grpId="1" animBg="1"/>
      <p:bldP spid="147" grpId="2" animBg="1"/>
      <p:bldP spid="148" grpId="0" animBg="1"/>
      <p:bldP spid="148" grpId="1" animBg="1"/>
      <p:bldP spid="148" grpId="2" animBg="1"/>
      <p:bldP spid="149" grpId="0" animBg="1"/>
      <p:bldP spid="149" grpId="1" animBg="1"/>
      <p:bldP spid="149" grpId="4" animBg="1"/>
      <p:bldP spid="149" grpId="5" animBg="1"/>
      <p:bldP spid="82" grpId="0" animBg="1"/>
      <p:bldP spid="82" grpId="1" animBg="1"/>
      <p:bldP spid="82" grpId="2" animBg="1"/>
      <p:bldP spid="83" grpId="0" animBg="1"/>
      <p:bldP spid="83" grpId="1" animBg="1"/>
      <p:bldP spid="83" grpId="2" animBg="1"/>
      <p:bldP spid="84" grpId="0" animBg="1"/>
      <p:bldP spid="84" grpId="1" animBg="1"/>
      <p:bldP spid="84" grpId="2" animBg="1"/>
      <p:bldP spid="85" grpId="0" animBg="1"/>
      <p:bldP spid="85" grpId="1" animBg="1"/>
      <p:bldP spid="85" grpId="2" animBg="1"/>
      <p:bldP spid="86" grpId="0" animBg="1"/>
      <p:bldP spid="86" grpId="1" animBg="1"/>
      <p:bldP spid="86" grpId="2" animBg="1"/>
      <p:bldP spid="78" grpId="0" animBg="1"/>
      <p:bldP spid="78" grpId="1" animBg="1"/>
      <p:bldP spid="80" grpId="0" animBg="1"/>
      <p:bldP spid="80" grpId="1" animBg="1"/>
      <p:bldP spid="76" grpId="0" animBg="1"/>
      <p:bldP spid="76" grpId="1" animBg="1"/>
      <p:bldP spid="77" grpId="0" animBg="1"/>
      <p:bldP spid="77" grpId="1" animBg="1"/>
      <p:bldP spid="79" grpId="0" animBg="1"/>
      <p:bldP spid="79" grpId="1" animBg="1"/>
      <p:bldP spid="107" grpId="0" animBg="1"/>
      <p:bldP spid="107" grpId="1" animBg="1"/>
      <p:bldP spid="107" grpId="2" animBg="1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32" grpId="0" animBg="1"/>
      <p:bldP spid="132" grpId="1" animBg="1"/>
      <p:bldP spid="133" grpId="0" animBg="1"/>
      <p:bldP spid="133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76729-F601-944F-9849-DCB9B7E3B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Disclaimer -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CC0E4-82D5-574B-A925-90C6FF4AA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is the personal opinion of a long-time contributor to the IEEE 802.1 process.  It does not claim to represent the opinions of IEEE 802.1 as a whole, or of any of the other participants in that Working Group.</a:t>
            </a:r>
          </a:p>
          <a:p>
            <a:r>
              <a:rPr lang="en-US" dirty="0"/>
              <a:t>Some of the methods described are in published standards.  Some are work in progress.  Some are simply proposals presented publicly in IEEE 802.1.</a:t>
            </a:r>
          </a:p>
          <a:p>
            <a:r>
              <a:rPr lang="en-US" dirty="0"/>
              <a:t>Some people may disagree with this author’s characterization of either the standards, the work in progress, or the proposals.</a:t>
            </a:r>
          </a:p>
        </p:txBody>
      </p:sp>
    </p:spTree>
    <p:extLst>
      <p:ext uri="{BB962C8B-B14F-4D97-AF65-F5344CB8AC3E}">
        <p14:creationId xmlns:p14="http://schemas.microsoft.com/office/powerpoint/2010/main" val="1068427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BB564-7A7B-C942-A017-D4D5D3160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All methods offer valuable trade-offs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9C7E4-FEBF-1846-9575-84FB517D6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look at several performance criteria:</a:t>
            </a:r>
          </a:p>
          <a:p>
            <a:pPr marL="731520" lvl="1" indent="-457200"/>
            <a:r>
              <a:rPr lang="en-US" dirty="0"/>
              <a:t>Efficient use of reserved bandwidth (lack of overprovisioning)</a:t>
            </a:r>
          </a:p>
          <a:p>
            <a:pPr marL="731520" lvl="1" indent="-457200"/>
            <a:r>
              <a:rPr lang="en-US" dirty="0"/>
              <a:t>Need for clock and/or frequency synchronization</a:t>
            </a:r>
          </a:p>
          <a:p>
            <a:pPr marL="731520" lvl="1" indent="-457200"/>
            <a:r>
              <a:rPr lang="en-US" dirty="0"/>
              <a:t>Scaling issues:</a:t>
            </a:r>
          </a:p>
          <a:p>
            <a:pPr marL="960120" lvl="2" indent="-457200"/>
            <a:r>
              <a:rPr lang="en-US" dirty="0"/>
              <a:t>Per-flow, per-node state machine configuration required</a:t>
            </a:r>
          </a:p>
          <a:p>
            <a:pPr marL="960120" lvl="2" indent="-457200"/>
            <a:r>
              <a:rPr lang="en-US" dirty="0"/>
              <a:t>Difficulty of computing actual latency and required buffers</a:t>
            </a:r>
          </a:p>
          <a:p>
            <a:pPr marL="731520" lvl="1" indent="-457200"/>
            <a:r>
              <a:rPr lang="en-US" dirty="0"/>
              <a:t>Variability in end-to-end latency delivered</a:t>
            </a:r>
          </a:p>
          <a:p>
            <a:pPr marL="731520" lvl="1" indent="-457200"/>
            <a:r>
              <a:rPr lang="en-US" dirty="0"/>
              <a:t>Different target use cases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0A2CD6-B215-344E-A35D-08CABDDA3711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tencil" pitchFamily="82" charset="77"/>
              </a:rPr>
              <a:t>OPINION</a:t>
            </a:r>
          </a:p>
        </p:txBody>
      </p:sp>
    </p:spTree>
    <p:extLst>
      <p:ext uri="{BB962C8B-B14F-4D97-AF65-F5344CB8AC3E}">
        <p14:creationId xmlns:p14="http://schemas.microsoft.com/office/powerpoint/2010/main" val="3819886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B44F-FBCA-C74D-ADF4-98DFE43B2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use of available bandwidth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F36EE-FA9E-CD44-A589-0980888C6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ATS can make use of every byte and every nanosecond, subject only to clock frequency inaccuracies, for flows with a wide range of characteristics in one network.  It provides the lowest latency and uses the least buffer space.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other schemes pack data into fixed-sized buffers, and require margins for packing waste.  A limited number of cycle frequencies can be offered, resulting in much higher latency for flows that fit the available frequencies poorly.  These can be made less relevant by offering only a few selections of flow characteristics, rather than an infinite variety.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25FE0F-6DBA-0A4C-B683-39B452BD3C4B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tencil" pitchFamily="82" charset="77"/>
              </a:rPr>
              <a:t>OPINION</a:t>
            </a:r>
          </a:p>
        </p:txBody>
      </p:sp>
    </p:spTree>
    <p:extLst>
      <p:ext uri="{BB962C8B-B14F-4D97-AF65-F5344CB8AC3E}">
        <p14:creationId xmlns:p14="http://schemas.microsoft.com/office/powerpoint/2010/main" val="1570003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B44F-FBCA-C74D-ADF4-98DFE43B2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 and frequency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F36EE-FA9E-CD44-A589-0980888C6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ATS requires no clock synchronization.  Slight overprovisioning takes care of small clock frequency differences.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Paternoster requires no clock synchronization.  It requires a little overprovisioning for clock inaccuracy.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CQF2/3 and multi-CQF require frequency locking, meaning bounded variation in the phase differences among nodes. This is because they use reception time to direct frames to the right buffer.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5DC6B3-ED32-7443-92E8-0F684B1729D0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tencil" pitchFamily="82" charset="77"/>
              </a:rPr>
              <a:t>OPINION</a:t>
            </a:r>
          </a:p>
        </p:txBody>
      </p:sp>
    </p:spTree>
    <p:extLst>
      <p:ext uri="{BB962C8B-B14F-4D97-AF65-F5344CB8AC3E}">
        <p14:creationId xmlns:p14="http://schemas.microsoft.com/office/powerpoint/2010/main" val="2449762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B44F-FBCA-C74D-ADF4-98DFE43B2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F36EE-FA9E-CD44-A589-0980888C6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6358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CQF2/3 or multi-CQF require no per-flow, per-node state, so provisioning a new flow is limited to configuring ingress protection, if necessary.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Paternoster requires allocating and configuring a simple state machine at each hop for each flow.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ATS requires allocating and configuring a more complex state machine at each hop for each flow.</a:t>
            </a:r>
          </a:p>
          <a:p>
            <a:pPr marL="0" indent="0">
              <a:buNone/>
            </a:pPr>
            <a:endParaRPr lang="en-US" sz="300" dirty="0"/>
          </a:p>
          <a:p>
            <a:pPr lvl="1"/>
            <a:r>
              <a:rPr lang="en-US" dirty="0"/>
              <a:t>The latency calculation is complex only for ATS, because adding a flow to the network affects the latency of any existing flow whose path it crosses.  For the other methods, the addition of a new flow does not affect the latency of other flows.  For the CQF methods, the latency calculation is a trivial sum.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5F707A-F3C2-DB45-AAAF-26CA7EFC308C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tencil" pitchFamily="82" charset="77"/>
              </a:rPr>
              <a:t>OPINION</a:t>
            </a:r>
          </a:p>
        </p:txBody>
      </p:sp>
    </p:spTree>
    <p:extLst>
      <p:ext uri="{BB962C8B-B14F-4D97-AF65-F5344CB8AC3E}">
        <p14:creationId xmlns:p14="http://schemas.microsoft.com/office/powerpoint/2010/main" val="96634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37B465-6C16-4B1A-BFDE-847240653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TSN Toolbox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832018-4A6C-4754-852C-40FCABE300D3}"/>
              </a:ext>
            </a:extLst>
          </p:cNvPr>
          <p:cNvSpPr/>
          <p:nvPr/>
        </p:nvSpPr>
        <p:spPr bwMode="auto">
          <a:xfrm>
            <a:off x="37130" y="1694719"/>
            <a:ext cx="12115800" cy="4782882"/>
          </a:xfrm>
          <a:prstGeom prst="rect">
            <a:avLst/>
          </a:prstGeom>
          <a:solidFill>
            <a:srgbClr val="EBF2D9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kern="0" dirty="0">
                <a:solidFill>
                  <a:srgbClr val="00CC99">
                    <a:lumMod val="50000"/>
                  </a:srgbClr>
                </a:solidFill>
                <a:latin typeface="Ericsson Hilda"/>
                <a:ea typeface="MS Gothic"/>
              </a:rPr>
              <a:t>TSN Components</a:t>
            </a:r>
            <a:r>
              <a:rPr lang="en-US" sz="2800" b="1" kern="0" dirty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/>
            </a:r>
            <a:br>
              <a:rPr lang="en-US" sz="2800" b="1" kern="0" dirty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</a:br>
            <a:r>
              <a:rPr lang="en-US" sz="2000" kern="0" dirty="0">
                <a:solidFill>
                  <a:srgbClr val="181818">
                    <a:lumMod val="75000"/>
                  </a:srgbClr>
                </a:solidFill>
                <a:ea typeface="MS Gothic"/>
              </a:rPr>
              <a:t>(Tools of the TSN toolbox)</a:t>
            </a:r>
            <a:endParaRPr lang="en-US" sz="2800" kern="0" dirty="0">
              <a:solidFill>
                <a:srgbClr val="181818">
                  <a:lumMod val="75000"/>
                </a:srgbClr>
              </a:solidFill>
              <a:latin typeface="Ericsson Hilda"/>
              <a:ea typeface="MS Gothic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7214C4-8231-4F03-B379-DA39EF999E06}"/>
              </a:ext>
            </a:extLst>
          </p:cNvPr>
          <p:cNvSpPr txBox="1">
            <a:spLocks/>
          </p:cNvSpPr>
          <p:nvPr/>
        </p:nvSpPr>
        <p:spPr>
          <a:xfrm>
            <a:off x="10566400" y="5522500"/>
            <a:ext cx="1016000" cy="359234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marL="0" algn="r" defTabSz="914400" rtl="0" eaLnBrk="1" latinLnBrk="0" hangingPunct="1">
              <a:defRPr kumimoji="0"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01CF334-2D5C-4859-84A6-CA7E6E43FAEB}" type="slidenum">
              <a:rPr lang="en-US" smtClean="0">
                <a:latin typeface="Ericsson Hilda"/>
                <a:ea typeface="MS Gothic"/>
              </a:rPr>
              <a:pPr>
                <a:defRPr/>
              </a:pPr>
              <a:t>2</a:t>
            </a:fld>
            <a:endParaRPr lang="en-US">
              <a:latin typeface="Ericsson Hilda"/>
              <a:ea typeface="MS Gothic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F3DBC3-2BBC-42AE-A846-21860F21B69B}"/>
              </a:ext>
            </a:extLst>
          </p:cNvPr>
          <p:cNvSpPr/>
          <p:nvPr/>
        </p:nvSpPr>
        <p:spPr bwMode="auto">
          <a:xfrm>
            <a:off x="3574760" y="3641189"/>
            <a:ext cx="2198565" cy="649636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kern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Latency</a:t>
            </a:r>
          </a:p>
        </p:txBody>
      </p:sp>
      <p:sp>
        <p:nvSpPr>
          <p:cNvPr id="9" name="Callout: Bent Line with Accent Bar 8">
            <a:extLst>
              <a:ext uri="{FF2B5EF4-FFF2-40B4-BE49-F238E27FC236}">
                <a16:creationId xmlns:a16="http://schemas.microsoft.com/office/drawing/2014/main" id="{883E0468-EC3D-4343-B306-5746DEC32564}"/>
              </a:ext>
            </a:extLst>
          </p:cNvPr>
          <p:cNvSpPr/>
          <p:nvPr/>
        </p:nvSpPr>
        <p:spPr bwMode="auto">
          <a:xfrm flipH="1">
            <a:off x="73890" y="4251389"/>
            <a:ext cx="3449843" cy="1601678"/>
          </a:xfrm>
          <a:prstGeom prst="accentCallout2">
            <a:avLst>
              <a:gd name="adj1" fmla="val 31719"/>
              <a:gd name="adj2" fmla="val 74"/>
              <a:gd name="adj3" fmla="val 31296"/>
              <a:gd name="adj4" fmla="val -17075"/>
              <a:gd name="adj5" fmla="val 1211"/>
              <a:gd name="adj6" fmla="val -21861"/>
            </a:avLst>
          </a:prstGeom>
          <a:solidFill>
            <a:srgbClr val="EBF2D9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en-US" b="1" kern="0">
                <a:solidFill>
                  <a:srgbClr val="00285F"/>
                </a:solidFill>
                <a:latin typeface="Ericsson Hilda"/>
                <a:ea typeface="MS Gothic"/>
              </a:rPr>
              <a:t>Bounded low latency:</a:t>
            </a:r>
            <a:r>
              <a:rPr lang="en-US" kern="0">
                <a:solidFill>
                  <a:srgbClr val="00285F"/>
                </a:solidFill>
                <a:latin typeface="Ericsson Hilda"/>
                <a:ea typeface="MS Gothic"/>
              </a:rPr>
              <a:t> </a:t>
            </a:r>
            <a:br>
              <a:rPr lang="en-US" kern="0">
                <a:solidFill>
                  <a:srgbClr val="00285F"/>
                </a:solidFill>
                <a:latin typeface="Ericsson Hilda"/>
                <a:ea typeface="MS Gothic"/>
              </a:rPr>
            </a:br>
            <a: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Credit Based Shaper (802.1Qav) </a:t>
            </a:r>
            <a:b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Frame preemption (802.3br &amp; 802.1Qbu)</a:t>
            </a:r>
            <a:b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Scheduled Traffic (802.1Qbv) </a:t>
            </a:r>
            <a:b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Cyclic Queuing and Forwarding (802.1Qch) </a:t>
            </a:r>
            <a:r>
              <a:rPr lang="en-US" sz="1400" kern="0">
                <a:solidFill>
                  <a:srgbClr val="7030A0"/>
                </a:solidFill>
                <a:latin typeface="Ericsson Hilda"/>
                <a:ea typeface="MS Gothic"/>
              </a:rPr>
              <a:t>Asynchronous Traffic Shaping (P802.1Qcr)</a:t>
            </a:r>
          </a:p>
          <a:p>
            <a:pPr algn="r">
              <a:defRPr/>
            </a:pPr>
            <a:r>
              <a:rPr lang="en-US" sz="1400" kern="0">
                <a:solidFill>
                  <a:srgbClr val="7030A0"/>
                </a:solidFill>
                <a:latin typeface="Ericsson Hilda"/>
                <a:ea typeface="MS Gothic"/>
              </a:rPr>
              <a:t>QoS Provisions (P802.1DC)</a:t>
            </a:r>
            <a:endParaRPr lang="en-US" sz="1400" b="1" kern="0">
              <a:solidFill>
                <a:srgbClr val="7030A0"/>
              </a:solidFill>
              <a:latin typeface="Ericsson Hilda"/>
              <a:ea typeface="MS Gothic"/>
            </a:endParaRPr>
          </a:p>
        </p:txBody>
      </p:sp>
      <p:sp>
        <p:nvSpPr>
          <p:cNvPr id="10" name="Callout: Bent Line with Accent Bar 9">
            <a:extLst>
              <a:ext uri="{FF2B5EF4-FFF2-40B4-BE49-F238E27FC236}">
                <a16:creationId xmlns:a16="http://schemas.microsoft.com/office/drawing/2014/main" id="{B540E4B5-1D4F-4A48-ADB3-905F12090CF7}"/>
              </a:ext>
            </a:extLst>
          </p:cNvPr>
          <p:cNvSpPr/>
          <p:nvPr/>
        </p:nvSpPr>
        <p:spPr bwMode="auto">
          <a:xfrm>
            <a:off x="8225837" y="1861732"/>
            <a:ext cx="3830330" cy="1505454"/>
          </a:xfrm>
          <a:prstGeom prst="accentCallout2">
            <a:avLst>
              <a:gd name="adj1" fmla="val 48389"/>
              <a:gd name="adj2" fmla="val -531"/>
              <a:gd name="adj3" fmla="val 48764"/>
              <a:gd name="adj4" fmla="val -11546"/>
              <a:gd name="adj5" fmla="val 79499"/>
              <a:gd name="adj6" fmla="val -19496"/>
            </a:avLst>
          </a:prstGeom>
          <a:solidFill>
            <a:srgbClr val="EBF2D9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  <a:t>High Availability /</a:t>
            </a:r>
            <a:b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</a:br>
            <a: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  <a:t>Ultra reliability:</a:t>
            </a:r>
            <a:r>
              <a:rPr lang="en-US" kern="0" dirty="0">
                <a:solidFill>
                  <a:srgbClr val="00285F"/>
                </a:solidFill>
                <a:latin typeface="Ericsson Hilda"/>
                <a:ea typeface="MS Gothic"/>
              </a:rPr>
              <a:t/>
            </a:r>
            <a:br>
              <a:rPr lang="en-US" kern="0" dirty="0">
                <a:solidFill>
                  <a:srgbClr val="00285F"/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Frame Replication and Elimination (802.1CB)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Path Control and Reservation (802.1Qca)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Per-Stream Filtering and Policing (802.1Qci)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Reliability for time sync (802.1AS-2020)</a:t>
            </a:r>
          </a:p>
        </p:txBody>
      </p:sp>
      <p:sp>
        <p:nvSpPr>
          <p:cNvPr id="11" name="Callout: Bent Line with Accent Bar 10">
            <a:extLst>
              <a:ext uri="{FF2B5EF4-FFF2-40B4-BE49-F238E27FC236}">
                <a16:creationId xmlns:a16="http://schemas.microsoft.com/office/drawing/2014/main" id="{DA693395-1137-4020-869C-FAF3300C50D2}"/>
              </a:ext>
            </a:extLst>
          </p:cNvPr>
          <p:cNvSpPr/>
          <p:nvPr/>
        </p:nvSpPr>
        <p:spPr bwMode="auto">
          <a:xfrm flipH="1">
            <a:off x="69222" y="2130830"/>
            <a:ext cx="3449842" cy="1018385"/>
          </a:xfrm>
          <a:prstGeom prst="accentCallout2">
            <a:avLst>
              <a:gd name="adj1" fmla="val 36684"/>
              <a:gd name="adj2" fmla="val -23"/>
              <a:gd name="adj3" fmla="val 36684"/>
              <a:gd name="adj4" fmla="val -16667"/>
              <a:gd name="adj5" fmla="val 55709"/>
              <a:gd name="adj6" fmla="val -18628"/>
            </a:avLst>
          </a:prstGeom>
          <a:solidFill>
            <a:srgbClr val="EBF2D9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  <a:t>Time synchronization:</a:t>
            </a:r>
            <a:b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Timing and Synchronization (802.1AS) includes a profile of IEEE 1588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(revision:</a:t>
            </a:r>
            <a:r>
              <a:rPr lang="en-US" sz="1400" kern="0" dirty="0">
                <a:solidFill>
                  <a:srgbClr val="00285F"/>
                </a:solidFill>
                <a:latin typeface="Ericsson Hilda"/>
                <a:ea typeface="MS Gothic"/>
              </a:rPr>
              <a:t> 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P802.1AS-Rev 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  <a:sym typeface="Wingdings" panose="05000000000000000000" pitchFamily="2" charset="2"/>
              </a:rPr>
              <a:t> 802.1AS-2020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 </a:t>
            </a:r>
            <a:endParaRPr lang="en-US" sz="1400" kern="0" dirty="0">
              <a:solidFill>
                <a:srgbClr val="00285F"/>
              </a:solidFill>
              <a:latin typeface="Ericsson Hilda"/>
              <a:ea typeface="MS Gothic"/>
            </a:endParaRPr>
          </a:p>
          <a:p>
            <a:pPr algn="r">
              <a:defRPr/>
            </a:pPr>
            <a:r>
              <a:rPr lang="en-US" sz="1400" kern="0" dirty="0">
                <a:solidFill>
                  <a:srgbClr val="C00000"/>
                </a:solidFill>
                <a:latin typeface="Ericsson Hilda"/>
                <a:ea typeface="MS Gothic" charset="-128"/>
              </a:rPr>
              <a:t>sent to IEEE SA </a:t>
            </a:r>
            <a:r>
              <a:rPr lang="en-US" sz="1400" kern="0" dirty="0" err="1">
                <a:solidFill>
                  <a:srgbClr val="C00000"/>
                </a:solidFill>
                <a:latin typeface="Ericsson Hilda"/>
                <a:ea typeface="MS Gothic" charset="-128"/>
              </a:rPr>
              <a:t>RevCom</a:t>
            </a:r>
            <a:r>
              <a:rPr lang="en-US" sz="1400" kern="0" dirty="0">
                <a:solidFill>
                  <a:srgbClr val="C00000"/>
                </a:solidFill>
                <a:latin typeface="Ericsson Hilda"/>
                <a:ea typeface="MS Gothic" charset="-128"/>
              </a:rPr>
              <a:t> approval</a:t>
            </a:r>
            <a:r>
              <a:rPr lang="en-US" sz="1400" kern="0" dirty="0">
                <a:solidFill>
                  <a:srgbClr val="00285F"/>
                </a:solidFill>
                <a:latin typeface="Ericsson Hilda"/>
                <a:ea typeface="MS Gothic"/>
              </a:rPr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22E0C2-757B-47DC-91E4-309C8D7593F7}"/>
              </a:ext>
            </a:extLst>
          </p:cNvPr>
          <p:cNvGrpSpPr/>
          <p:nvPr/>
        </p:nvGrpSpPr>
        <p:grpSpPr>
          <a:xfrm>
            <a:off x="3533261" y="5288132"/>
            <a:ext cx="4701260" cy="817590"/>
            <a:chOff x="3644645" y="5376024"/>
            <a:chExt cx="4701260" cy="83099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5252A9D-CB92-4EE8-A3AD-ADA1AA8F968B}"/>
                </a:ext>
              </a:extLst>
            </p:cNvPr>
            <p:cNvSpPr txBox="1"/>
            <p:nvPr/>
          </p:nvSpPr>
          <p:spPr>
            <a:xfrm>
              <a:off x="4403433" y="5376024"/>
              <a:ext cx="32047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lang="en-US" b="1" kern="0">
                  <a:solidFill>
                    <a:srgbClr val="00285F"/>
                  </a:solidFill>
                  <a:latin typeface="Ericsson Hilda"/>
                  <a:ea typeface="MS Gothic"/>
                </a:rPr>
                <a:t>Zero congestion loss =</a:t>
              </a:r>
            </a:p>
            <a:p>
              <a:pPr algn="ctr">
                <a:defRPr/>
              </a:pPr>
              <a:r>
                <a:rPr lang="en-US" b="1" kern="0">
                  <a:solidFill>
                    <a:srgbClr val="00285F"/>
                  </a:solidFill>
                  <a:latin typeface="Ericsson Hilda"/>
                  <a:ea typeface="MS Gothic"/>
                </a:rPr>
                <a:t>Bounded latency</a:t>
              </a:r>
              <a:endParaRPr lang="en-US" kern="0">
                <a:solidFill>
                  <a:srgbClr val="181818"/>
                </a:solidFill>
                <a:latin typeface="Ericsson Hilda"/>
                <a:ea typeface="MS Gothic"/>
              </a:endParaRP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F02AF2FE-D86A-42F1-890D-148A8AFD4706}"/>
                </a:ext>
              </a:extLst>
            </p:cNvPr>
            <p:cNvCxnSpPr/>
            <p:nvPr/>
          </p:nvCxnSpPr>
          <p:spPr bwMode="auto">
            <a:xfrm>
              <a:off x="3644645" y="5591730"/>
              <a:ext cx="752396" cy="0"/>
            </a:xfrm>
            <a:prstGeom prst="straightConnector1">
              <a:avLst/>
            </a:prstGeom>
            <a:solidFill>
              <a:srgbClr val="FFFFFF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522504EC-DCBB-4DDE-9DB0-A4A65B999AFC}"/>
                </a:ext>
              </a:extLst>
            </p:cNvPr>
            <p:cNvCxnSpPr/>
            <p:nvPr/>
          </p:nvCxnSpPr>
          <p:spPr bwMode="auto">
            <a:xfrm flipH="1">
              <a:off x="7593509" y="5626461"/>
              <a:ext cx="752396" cy="0"/>
            </a:xfrm>
            <a:prstGeom prst="straightConnector1">
              <a:avLst/>
            </a:prstGeom>
            <a:solidFill>
              <a:srgbClr val="FFFFFF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3157FA89-66B7-4F5F-8BA3-F8BD51B62ACE}"/>
              </a:ext>
            </a:extLst>
          </p:cNvPr>
          <p:cNvSpPr/>
          <p:nvPr/>
        </p:nvSpPr>
        <p:spPr bwMode="auto">
          <a:xfrm>
            <a:off x="5337002" y="4312440"/>
            <a:ext cx="2549917" cy="649636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kern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Resource </a:t>
            </a:r>
            <a:r>
              <a:rPr lang="en-US" kern="0" err="1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Mgmt</a:t>
            </a:r>
            <a:endParaRPr lang="en-US" kern="0">
              <a:solidFill>
                <a:srgbClr val="181818">
                  <a:lumMod val="75000"/>
                </a:srgbClr>
              </a:solidFill>
              <a:latin typeface="Ericsson Hilda"/>
              <a:ea typeface="MS Gothic"/>
            </a:endParaRPr>
          </a:p>
        </p:txBody>
      </p:sp>
      <p:sp>
        <p:nvSpPr>
          <p:cNvPr id="14" name="Callout: Bent Line with Accent Bar 13">
            <a:extLst>
              <a:ext uri="{FF2B5EF4-FFF2-40B4-BE49-F238E27FC236}">
                <a16:creationId xmlns:a16="http://schemas.microsoft.com/office/drawing/2014/main" id="{4F266C56-1151-4E27-8F7A-379C38C0DD37}"/>
              </a:ext>
            </a:extLst>
          </p:cNvPr>
          <p:cNvSpPr/>
          <p:nvPr/>
        </p:nvSpPr>
        <p:spPr bwMode="auto">
          <a:xfrm>
            <a:off x="8202507" y="3641495"/>
            <a:ext cx="3915603" cy="2767677"/>
          </a:xfrm>
          <a:prstGeom prst="accentCallout2">
            <a:avLst>
              <a:gd name="adj1" fmla="val 62665"/>
              <a:gd name="adj2" fmla="val 461"/>
              <a:gd name="adj3" fmla="val 62665"/>
              <a:gd name="adj4" fmla="val -12352"/>
              <a:gd name="adj5" fmla="val 45071"/>
              <a:gd name="adj6" fmla="val -19450"/>
            </a:avLst>
          </a:prstGeom>
          <a:solidFill>
            <a:srgbClr val="EBF2D9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  <a:t>Dedicated resources &amp; API</a:t>
            </a:r>
            <a:b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Stream Reservation Protocol (802.1Qat)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TSN configuration (802.1Qcc)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Basic YANG (802.1Qcp)</a:t>
            </a:r>
          </a:p>
          <a:p>
            <a:pPr>
              <a:buFont typeface="Times New Roman" pitchFamily="16" charset="0"/>
              <a:buNone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YANG for CFM (P802.1Qcx)</a:t>
            </a:r>
            <a:r>
              <a:rPr lang="en-US" sz="1400" kern="0" dirty="0">
                <a:solidFill>
                  <a:srgbClr val="C00000"/>
                </a:solidFill>
                <a:latin typeface="Ericsson Hilda"/>
                <a:ea typeface="MS Gothic"/>
              </a:rPr>
              <a:t/>
            </a:r>
            <a:br>
              <a:rPr lang="en-US" sz="1400" kern="0" dirty="0">
                <a:solidFill>
                  <a:srgbClr val="C00000"/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YANG for LLDP (P802.1ABcu)</a:t>
            </a:r>
          </a:p>
          <a:p>
            <a:pPr>
              <a:defRPr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YANG for </a:t>
            </a:r>
            <a:r>
              <a:rPr lang="en-US" sz="1400" kern="0" dirty="0" err="1">
                <a:solidFill>
                  <a:srgbClr val="7030A0"/>
                </a:solidFill>
                <a:latin typeface="Ericsson Hilda"/>
                <a:ea typeface="MS Gothic"/>
              </a:rPr>
              <a:t>Qbv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, </a:t>
            </a:r>
            <a:r>
              <a:rPr lang="en-US" sz="1400" kern="0" dirty="0" err="1">
                <a:solidFill>
                  <a:srgbClr val="7030A0"/>
                </a:solidFill>
                <a:latin typeface="Ericsson Hilda"/>
                <a:ea typeface="MS Gothic"/>
              </a:rPr>
              <a:t>Qbu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, and </a:t>
            </a:r>
            <a:r>
              <a:rPr lang="en-US" sz="1400" kern="0" dirty="0" err="1">
                <a:solidFill>
                  <a:srgbClr val="7030A0"/>
                </a:solidFill>
                <a:latin typeface="Ericsson Hilda"/>
                <a:ea typeface="MS Gothic"/>
              </a:rPr>
              <a:t>Qci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 (P802.1Qcw)</a:t>
            </a:r>
          </a:p>
          <a:p>
            <a:pPr>
              <a:defRPr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YANG &amp; MIB for FRER (P802.1CBcv)</a:t>
            </a:r>
          </a:p>
          <a:p>
            <a:pPr>
              <a:buFont typeface="Times New Roman" pitchFamily="16" charset="0"/>
              <a:buNone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Extended Stream Identification (P802.1CBdb) 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 charset="-128"/>
              </a:rPr>
              <a:t>Link-local Registration Protocol (P802.1CS)</a:t>
            </a:r>
          </a:p>
          <a:p>
            <a:pPr>
              <a:defRPr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 charset="-128"/>
              </a:rPr>
              <a:t>Resource Allocation Protocol (P802.1Qdd) Configuration Enhancements (P802.1Qdj)</a:t>
            </a:r>
          </a:p>
          <a:p>
            <a:pPr>
              <a:defRPr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 charset="-128"/>
              </a:rPr>
              <a:t>LLDPv2 (P802.1ABdh)</a:t>
            </a:r>
            <a:endParaRPr lang="en-US" sz="1400" kern="0" dirty="0">
              <a:solidFill>
                <a:srgbClr val="C00000"/>
              </a:solidFill>
              <a:latin typeface="Ericsson Hilda"/>
              <a:ea typeface="MS Gothic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6BD123-A8EE-41E3-BA6F-B5A08AB9C841}"/>
              </a:ext>
            </a:extLst>
          </p:cNvPr>
          <p:cNvSpPr/>
          <p:nvPr/>
        </p:nvSpPr>
        <p:spPr bwMode="auto">
          <a:xfrm>
            <a:off x="5862825" y="3032395"/>
            <a:ext cx="2230649" cy="649636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kern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Reliability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D61DAF3-E5B7-4C79-BB27-FAB5222F9E9E}"/>
              </a:ext>
            </a:extLst>
          </p:cNvPr>
          <p:cNvSpPr/>
          <p:nvPr/>
        </p:nvSpPr>
        <p:spPr bwMode="auto">
          <a:xfrm>
            <a:off x="3777757" y="2582107"/>
            <a:ext cx="2386715" cy="649636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kern="0" dirty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Synchronization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DA45A02-F24B-4453-BB51-D6B82AEB143D}"/>
              </a:ext>
            </a:extLst>
          </p:cNvPr>
          <p:cNvSpPr/>
          <p:nvPr/>
        </p:nvSpPr>
        <p:spPr bwMode="auto">
          <a:xfrm>
            <a:off x="5337002" y="4312440"/>
            <a:ext cx="2549917" cy="649636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kern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Resource </a:t>
            </a:r>
            <a:r>
              <a:rPr lang="en-US" kern="0" err="1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Mgmt</a:t>
            </a:r>
            <a:endParaRPr lang="en-US" kern="0">
              <a:solidFill>
                <a:srgbClr val="181818">
                  <a:lumMod val="75000"/>
                </a:srgbClr>
              </a:solidFill>
              <a:latin typeface="Ericsson Hilda"/>
              <a:ea typeface="MS Gothic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E92A60-40FE-449E-AE81-BFC74FE57056}"/>
              </a:ext>
            </a:extLst>
          </p:cNvPr>
          <p:cNvSpPr txBox="1"/>
          <p:nvPr/>
        </p:nvSpPr>
        <p:spPr>
          <a:xfrm>
            <a:off x="51018" y="6158069"/>
            <a:ext cx="3987357" cy="307777"/>
          </a:xfrm>
          <a:prstGeom prst="rect">
            <a:avLst/>
          </a:prstGeom>
          <a:solidFill>
            <a:srgbClr val="EBF2D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Note: P upfront of an ID indicates ongoing Project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655F54-F6F7-CD49-9EF2-3BD9979E8C00}"/>
              </a:ext>
            </a:extLst>
          </p:cNvPr>
          <p:cNvSpPr txBox="1"/>
          <p:nvPr/>
        </p:nvSpPr>
        <p:spPr>
          <a:xfrm>
            <a:off x="6888088" y="476672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From </a:t>
            </a:r>
            <a:r>
              <a:rPr lang="en-US" sz="2400" dirty="0" err="1">
                <a:solidFill>
                  <a:schemeClr val="accent3"/>
                </a:solidFill>
              </a:rPr>
              <a:t>János</a:t>
            </a:r>
            <a:r>
              <a:rPr lang="en-US" sz="2400" dirty="0">
                <a:solidFill>
                  <a:schemeClr val="accent3"/>
                </a:solidFill>
              </a:rPr>
              <a:t> Farkas’s presentation</a:t>
            </a:r>
          </a:p>
        </p:txBody>
      </p:sp>
    </p:spTree>
    <p:extLst>
      <p:ext uri="{BB962C8B-B14F-4D97-AF65-F5344CB8AC3E}">
        <p14:creationId xmlns:p14="http://schemas.microsoft.com/office/powerpoint/2010/main" val="736748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EF1D0-19CA-DB49-B1F0-3E92D304D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latency variability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19220-F55A-F04D-B0B0-EEDF6C715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5790" lvl="1" indent="-514350">
              <a:buFont typeface="+mj-lt"/>
              <a:buAutoNum type="arabicPeriod"/>
            </a:pPr>
            <a:r>
              <a:rPr lang="en-US" dirty="0"/>
              <a:t>CQF2/3 and multi-CQF deliver all frames with a variability of one cycle-sized window.</a:t>
            </a:r>
          </a:p>
          <a:p>
            <a:pPr marL="605790" lvl="1" indent="-514350">
              <a:buFont typeface="+mj-lt"/>
              <a:buAutoNum type="arabicPeriod"/>
            </a:pPr>
            <a:r>
              <a:rPr lang="en-US" dirty="0"/>
              <a:t>The latency of a flow using ATS or Paternoster varies with network load, although it never exceeds the calculated maximum.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764A62-9DD9-1D4C-BC53-14CE08FAA424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tencil" pitchFamily="82" charset="77"/>
              </a:rPr>
              <a:t>OPINION</a:t>
            </a:r>
          </a:p>
        </p:txBody>
      </p:sp>
    </p:spTree>
    <p:extLst>
      <p:ext uri="{BB962C8B-B14F-4D97-AF65-F5344CB8AC3E}">
        <p14:creationId xmlns:p14="http://schemas.microsoft.com/office/powerpoint/2010/main" val="1251642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00564-B20C-EC46-ADEE-535AAFF41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Combinations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D98E-047F-B54C-B21A-053FCE950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accent2"/>
                </a:solidFill>
              </a:rPr>
              <a:t>The possibilities are not limited to those shown, so far.</a:t>
            </a:r>
          </a:p>
          <a:p>
            <a:pPr marL="788670" lvl="1" indent="-514350"/>
            <a:r>
              <a:rPr lang="en-US" dirty="0"/>
              <a:t>ATS can serve multiple classes of service, with differential treatment for different classes, and fairness within a class.</a:t>
            </a:r>
          </a:p>
          <a:p>
            <a:pPr marL="788670" lvl="1" indent="-514350"/>
            <a:r>
              <a:rPr lang="en-US" dirty="0"/>
              <a:t>Paternoster can be operated, like multi-CQF, with multiple classes of service at multiple cycle times on the same port.</a:t>
            </a:r>
          </a:p>
          <a:p>
            <a:pPr marL="788670" lvl="1" indent="-514350"/>
            <a:r>
              <a:rPr lang="en-US" dirty="0"/>
              <a:t>Paternoster can provide ingress traffic conditioning for any CQF, and is required at boundaries where CQF changes cycle time.</a:t>
            </a:r>
          </a:p>
          <a:p>
            <a:pPr marL="788670" lvl="1" indent="-514350"/>
            <a:r>
              <a:rPr lang="en-US" dirty="0"/>
              <a:t>Techniques can be combined on one port with deterministic results.  ATS or Paternoster can be used for a few low-latency flows, and multi-CQF for large numbers of higher-latency flows.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8B3DC8-6447-7E44-A381-5056F5775F15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tencil" pitchFamily="82" charset="77"/>
              </a:rPr>
              <a:t>OPINION</a:t>
            </a:r>
          </a:p>
        </p:txBody>
      </p:sp>
    </p:spTree>
    <p:extLst>
      <p:ext uri="{BB962C8B-B14F-4D97-AF65-F5344CB8AC3E}">
        <p14:creationId xmlns:p14="http://schemas.microsoft.com/office/powerpoint/2010/main" val="1873258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BCB3-C667-3C48-9B41-09E9103FD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SUMMARY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Ideal target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55B2A-53FA-654C-91CB-DA41986AA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35594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ATS:  Best in small networks, or where most flows are known beforehand, where optimum performance over a wide range of flow requirements is required.</a:t>
            </a:r>
          </a:p>
          <a:p>
            <a:pPr lvl="1"/>
            <a:r>
              <a:rPr lang="en-US" dirty="0"/>
              <a:t>CQF2, CQF3:  Best in large, dynamic networks with changing flows, where flow requirements are not severe.</a:t>
            </a:r>
          </a:p>
          <a:p>
            <a:pPr lvl="1"/>
            <a:r>
              <a:rPr lang="en-US" dirty="0"/>
              <a:t>Paternoster:  Works well in networks intermediate in dynamics.  Similar to CQF, but extends to higher-throughput, lower-latency flows, and does not require frequency locking.</a:t>
            </a:r>
          </a:p>
          <a:p>
            <a:pPr lvl="1"/>
            <a:r>
              <a:rPr lang="en-US" dirty="0"/>
              <a:t>Combinations:  Allow one to tailor the tradeoffs between performance and cost.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899C84-0C9F-1440-B15C-617A9F8F22C1}"/>
              </a:ext>
            </a:extLst>
          </p:cNvPr>
          <p:cNvSpPr txBox="1"/>
          <p:nvPr/>
        </p:nvSpPr>
        <p:spPr>
          <a:xfrm rot="660825">
            <a:off x="9217036" y="50653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tencil" pitchFamily="82" charset="77"/>
              </a:rPr>
              <a:t>OPINION</a:t>
            </a:r>
          </a:p>
        </p:txBody>
      </p:sp>
    </p:spTree>
    <p:extLst>
      <p:ext uri="{BB962C8B-B14F-4D97-AF65-F5344CB8AC3E}">
        <p14:creationId xmlns:p14="http://schemas.microsoft.com/office/powerpoint/2010/main" val="1543725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8967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37B465-6C16-4B1A-BFDE-847240653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TSN Toolbox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832018-4A6C-4754-852C-40FCABE300D3}"/>
              </a:ext>
            </a:extLst>
          </p:cNvPr>
          <p:cNvSpPr/>
          <p:nvPr/>
        </p:nvSpPr>
        <p:spPr bwMode="auto">
          <a:xfrm>
            <a:off x="37130" y="1694719"/>
            <a:ext cx="12115800" cy="4782882"/>
          </a:xfrm>
          <a:prstGeom prst="rect">
            <a:avLst/>
          </a:prstGeom>
          <a:solidFill>
            <a:srgbClr val="EBF2D9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kern="0" dirty="0">
                <a:solidFill>
                  <a:srgbClr val="00CC99">
                    <a:lumMod val="50000"/>
                  </a:srgbClr>
                </a:solidFill>
                <a:latin typeface="Ericsson Hilda"/>
                <a:ea typeface="MS Gothic"/>
              </a:rPr>
              <a:t>TSN Components</a:t>
            </a:r>
            <a:r>
              <a:rPr lang="en-US" sz="2800" b="1" kern="0" dirty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/>
            </a:r>
            <a:br>
              <a:rPr lang="en-US" sz="2800" b="1" kern="0" dirty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</a:br>
            <a:r>
              <a:rPr lang="en-US" sz="2000" kern="0" dirty="0">
                <a:solidFill>
                  <a:srgbClr val="181818">
                    <a:lumMod val="75000"/>
                  </a:srgbClr>
                </a:solidFill>
                <a:ea typeface="MS Gothic"/>
              </a:rPr>
              <a:t>(Tools of the TSN toolbox)</a:t>
            </a:r>
            <a:endParaRPr lang="en-US" sz="2800" kern="0" dirty="0">
              <a:solidFill>
                <a:srgbClr val="181818">
                  <a:lumMod val="75000"/>
                </a:srgbClr>
              </a:solidFill>
              <a:latin typeface="Ericsson Hilda"/>
              <a:ea typeface="MS Gothic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7214C4-8231-4F03-B379-DA39EF999E06}"/>
              </a:ext>
            </a:extLst>
          </p:cNvPr>
          <p:cNvSpPr txBox="1">
            <a:spLocks/>
          </p:cNvSpPr>
          <p:nvPr/>
        </p:nvSpPr>
        <p:spPr>
          <a:xfrm>
            <a:off x="10566400" y="5522500"/>
            <a:ext cx="1016000" cy="359234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marL="0" algn="r" defTabSz="914400" rtl="0" eaLnBrk="1" latinLnBrk="0" hangingPunct="1">
              <a:defRPr kumimoji="0"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01CF334-2D5C-4859-84A6-CA7E6E43FAEB}" type="slidenum">
              <a:rPr lang="en-US" smtClean="0">
                <a:latin typeface="Ericsson Hilda"/>
                <a:ea typeface="MS Gothic"/>
              </a:rPr>
              <a:pPr>
                <a:defRPr/>
              </a:pPr>
              <a:t>3</a:t>
            </a:fld>
            <a:endParaRPr lang="en-US">
              <a:latin typeface="Ericsson Hilda"/>
              <a:ea typeface="MS Gothic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F3DBC3-2BBC-42AE-A846-21860F21B69B}"/>
              </a:ext>
            </a:extLst>
          </p:cNvPr>
          <p:cNvSpPr/>
          <p:nvPr/>
        </p:nvSpPr>
        <p:spPr bwMode="auto">
          <a:xfrm>
            <a:off x="3574760" y="3641189"/>
            <a:ext cx="2198565" cy="649636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kern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Latency</a:t>
            </a:r>
          </a:p>
        </p:txBody>
      </p:sp>
      <p:sp>
        <p:nvSpPr>
          <p:cNvPr id="9" name="Callout: Bent Line with Accent Bar 8">
            <a:extLst>
              <a:ext uri="{FF2B5EF4-FFF2-40B4-BE49-F238E27FC236}">
                <a16:creationId xmlns:a16="http://schemas.microsoft.com/office/drawing/2014/main" id="{883E0468-EC3D-4343-B306-5746DEC32564}"/>
              </a:ext>
            </a:extLst>
          </p:cNvPr>
          <p:cNvSpPr/>
          <p:nvPr/>
        </p:nvSpPr>
        <p:spPr bwMode="auto">
          <a:xfrm flipH="1">
            <a:off x="73890" y="4251389"/>
            <a:ext cx="3449843" cy="1601678"/>
          </a:xfrm>
          <a:prstGeom prst="accentCallout2">
            <a:avLst>
              <a:gd name="adj1" fmla="val 31719"/>
              <a:gd name="adj2" fmla="val 74"/>
              <a:gd name="adj3" fmla="val 31296"/>
              <a:gd name="adj4" fmla="val -17075"/>
              <a:gd name="adj5" fmla="val 1211"/>
              <a:gd name="adj6" fmla="val -21861"/>
            </a:avLst>
          </a:prstGeom>
          <a:solidFill>
            <a:srgbClr val="EBF2D9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en-US" b="1" kern="0">
                <a:solidFill>
                  <a:srgbClr val="00285F"/>
                </a:solidFill>
                <a:latin typeface="Ericsson Hilda"/>
                <a:ea typeface="MS Gothic"/>
              </a:rPr>
              <a:t>Bounded low latency:</a:t>
            </a:r>
            <a:r>
              <a:rPr lang="en-US" kern="0">
                <a:solidFill>
                  <a:srgbClr val="00285F"/>
                </a:solidFill>
                <a:latin typeface="Ericsson Hilda"/>
                <a:ea typeface="MS Gothic"/>
              </a:rPr>
              <a:t> </a:t>
            </a:r>
            <a:br>
              <a:rPr lang="en-US" kern="0">
                <a:solidFill>
                  <a:srgbClr val="00285F"/>
                </a:solidFill>
                <a:latin typeface="Ericsson Hilda"/>
                <a:ea typeface="MS Gothic"/>
              </a:rPr>
            </a:br>
            <a: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Credit Based Shaper (802.1Qav) </a:t>
            </a:r>
            <a:b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Frame preemption (802.3br &amp; 802.1Qbu)</a:t>
            </a:r>
            <a:b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Scheduled Traffic (802.1Qbv) </a:t>
            </a:r>
            <a:b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Cyclic Queuing and Forwarding (802.1Qch) </a:t>
            </a:r>
            <a:r>
              <a:rPr lang="en-US" sz="1400" kern="0">
                <a:solidFill>
                  <a:srgbClr val="7030A0"/>
                </a:solidFill>
                <a:latin typeface="Ericsson Hilda"/>
                <a:ea typeface="MS Gothic"/>
              </a:rPr>
              <a:t>Asynchronous Traffic Shaping (P802.1Qcr)</a:t>
            </a:r>
          </a:p>
          <a:p>
            <a:pPr algn="r">
              <a:defRPr/>
            </a:pPr>
            <a:r>
              <a:rPr lang="en-US" sz="1400" kern="0">
                <a:solidFill>
                  <a:srgbClr val="7030A0"/>
                </a:solidFill>
                <a:latin typeface="Ericsson Hilda"/>
                <a:ea typeface="MS Gothic"/>
              </a:rPr>
              <a:t>QoS Provisions (P802.1DC)</a:t>
            </a:r>
            <a:endParaRPr lang="en-US" sz="1400" b="1" kern="0">
              <a:solidFill>
                <a:srgbClr val="7030A0"/>
              </a:solidFill>
              <a:latin typeface="Ericsson Hilda"/>
              <a:ea typeface="MS Gothic"/>
            </a:endParaRPr>
          </a:p>
        </p:txBody>
      </p:sp>
      <p:sp>
        <p:nvSpPr>
          <p:cNvPr id="10" name="Callout: Bent Line with Accent Bar 9">
            <a:extLst>
              <a:ext uri="{FF2B5EF4-FFF2-40B4-BE49-F238E27FC236}">
                <a16:creationId xmlns:a16="http://schemas.microsoft.com/office/drawing/2014/main" id="{B540E4B5-1D4F-4A48-ADB3-905F12090CF7}"/>
              </a:ext>
            </a:extLst>
          </p:cNvPr>
          <p:cNvSpPr/>
          <p:nvPr/>
        </p:nvSpPr>
        <p:spPr bwMode="auto">
          <a:xfrm>
            <a:off x="8225837" y="1861732"/>
            <a:ext cx="3830330" cy="1505454"/>
          </a:xfrm>
          <a:prstGeom prst="accentCallout2">
            <a:avLst>
              <a:gd name="adj1" fmla="val 48389"/>
              <a:gd name="adj2" fmla="val -531"/>
              <a:gd name="adj3" fmla="val 48764"/>
              <a:gd name="adj4" fmla="val -11546"/>
              <a:gd name="adj5" fmla="val 79499"/>
              <a:gd name="adj6" fmla="val -19496"/>
            </a:avLst>
          </a:prstGeom>
          <a:solidFill>
            <a:srgbClr val="EBF2D9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  <a:t>High Availability /</a:t>
            </a:r>
            <a:b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</a:br>
            <a: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  <a:t>Ultra reliability:</a:t>
            </a:r>
            <a:r>
              <a:rPr lang="en-US" kern="0" dirty="0">
                <a:solidFill>
                  <a:srgbClr val="00285F"/>
                </a:solidFill>
                <a:latin typeface="Ericsson Hilda"/>
                <a:ea typeface="MS Gothic"/>
              </a:rPr>
              <a:t/>
            </a:r>
            <a:br>
              <a:rPr lang="en-US" kern="0" dirty="0">
                <a:solidFill>
                  <a:srgbClr val="00285F"/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Frame Replication and Elimination (802.1CB)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Path Control and Reservation (802.1Qca)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Per-Stream Filtering and Policing (802.1Qci)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Reliability for time sync (802.1AS-2020)</a:t>
            </a:r>
          </a:p>
        </p:txBody>
      </p:sp>
      <p:sp>
        <p:nvSpPr>
          <p:cNvPr id="11" name="Callout: Bent Line with Accent Bar 10">
            <a:extLst>
              <a:ext uri="{FF2B5EF4-FFF2-40B4-BE49-F238E27FC236}">
                <a16:creationId xmlns:a16="http://schemas.microsoft.com/office/drawing/2014/main" id="{DA693395-1137-4020-869C-FAF3300C50D2}"/>
              </a:ext>
            </a:extLst>
          </p:cNvPr>
          <p:cNvSpPr/>
          <p:nvPr/>
        </p:nvSpPr>
        <p:spPr bwMode="auto">
          <a:xfrm flipH="1">
            <a:off x="69222" y="2130830"/>
            <a:ext cx="3449842" cy="1018385"/>
          </a:xfrm>
          <a:prstGeom prst="accentCallout2">
            <a:avLst>
              <a:gd name="adj1" fmla="val 36684"/>
              <a:gd name="adj2" fmla="val -23"/>
              <a:gd name="adj3" fmla="val 36684"/>
              <a:gd name="adj4" fmla="val -16667"/>
              <a:gd name="adj5" fmla="val 55709"/>
              <a:gd name="adj6" fmla="val -18628"/>
            </a:avLst>
          </a:prstGeom>
          <a:solidFill>
            <a:srgbClr val="EBF2D9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  <a:t>Time synchronization:</a:t>
            </a:r>
            <a:b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Timing and Synchronization (802.1AS) includes a profile of IEEE 1588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(revision:</a:t>
            </a:r>
            <a:r>
              <a:rPr lang="en-US" sz="1400" kern="0" dirty="0">
                <a:solidFill>
                  <a:srgbClr val="00285F"/>
                </a:solidFill>
                <a:latin typeface="Ericsson Hilda"/>
                <a:ea typeface="MS Gothic"/>
              </a:rPr>
              <a:t> 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P802.1AS-Rev 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  <a:sym typeface="Wingdings" panose="05000000000000000000" pitchFamily="2" charset="2"/>
              </a:rPr>
              <a:t> 802.1AS-2020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 </a:t>
            </a:r>
            <a:endParaRPr lang="en-US" sz="1400" kern="0" dirty="0">
              <a:solidFill>
                <a:srgbClr val="00285F"/>
              </a:solidFill>
              <a:latin typeface="Ericsson Hilda"/>
              <a:ea typeface="MS Gothic"/>
            </a:endParaRPr>
          </a:p>
          <a:p>
            <a:pPr algn="r">
              <a:defRPr/>
            </a:pPr>
            <a:r>
              <a:rPr lang="en-US" sz="1400" kern="0" dirty="0">
                <a:solidFill>
                  <a:srgbClr val="C00000"/>
                </a:solidFill>
                <a:latin typeface="Ericsson Hilda"/>
                <a:ea typeface="MS Gothic" charset="-128"/>
              </a:rPr>
              <a:t>sent to IEEE SA </a:t>
            </a:r>
            <a:r>
              <a:rPr lang="en-US" sz="1400" kern="0" dirty="0" err="1">
                <a:solidFill>
                  <a:srgbClr val="C00000"/>
                </a:solidFill>
                <a:latin typeface="Ericsson Hilda"/>
                <a:ea typeface="MS Gothic" charset="-128"/>
              </a:rPr>
              <a:t>RevCom</a:t>
            </a:r>
            <a:r>
              <a:rPr lang="en-US" sz="1400" kern="0" dirty="0">
                <a:solidFill>
                  <a:srgbClr val="C00000"/>
                </a:solidFill>
                <a:latin typeface="Ericsson Hilda"/>
                <a:ea typeface="MS Gothic" charset="-128"/>
              </a:rPr>
              <a:t> approval</a:t>
            </a:r>
            <a:r>
              <a:rPr lang="en-US" sz="1400" kern="0" dirty="0">
                <a:solidFill>
                  <a:srgbClr val="00285F"/>
                </a:solidFill>
                <a:latin typeface="Ericsson Hilda"/>
                <a:ea typeface="MS Gothic"/>
              </a:rPr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22E0C2-757B-47DC-91E4-309C8D7593F7}"/>
              </a:ext>
            </a:extLst>
          </p:cNvPr>
          <p:cNvGrpSpPr/>
          <p:nvPr/>
        </p:nvGrpSpPr>
        <p:grpSpPr>
          <a:xfrm>
            <a:off x="3533261" y="5288132"/>
            <a:ext cx="4701260" cy="817590"/>
            <a:chOff x="3644645" y="5376024"/>
            <a:chExt cx="4701260" cy="83099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5252A9D-CB92-4EE8-A3AD-ADA1AA8F968B}"/>
                </a:ext>
              </a:extLst>
            </p:cNvPr>
            <p:cNvSpPr txBox="1"/>
            <p:nvPr/>
          </p:nvSpPr>
          <p:spPr>
            <a:xfrm>
              <a:off x="4403433" y="5376024"/>
              <a:ext cx="32047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lang="en-US" b="1" kern="0">
                  <a:solidFill>
                    <a:srgbClr val="00285F"/>
                  </a:solidFill>
                  <a:latin typeface="Ericsson Hilda"/>
                  <a:ea typeface="MS Gothic"/>
                </a:rPr>
                <a:t>Zero congestion loss =</a:t>
              </a:r>
            </a:p>
            <a:p>
              <a:pPr algn="ctr">
                <a:defRPr/>
              </a:pPr>
              <a:r>
                <a:rPr lang="en-US" b="1" kern="0">
                  <a:solidFill>
                    <a:srgbClr val="00285F"/>
                  </a:solidFill>
                  <a:latin typeface="Ericsson Hilda"/>
                  <a:ea typeface="MS Gothic"/>
                </a:rPr>
                <a:t>Bounded latency</a:t>
              </a:r>
              <a:endParaRPr lang="en-US" kern="0">
                <a:solidFill>
                  <a:srgbClr val="181818"/>
                </a:solidFill>
                <a:latin typeface="Ericsson Hilda"/>
                <a:ea typeface="MS Gothic"/>
              </a:endParaRP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F02AF2FE-D86A-42F1-890D-148A8AFD4706}"/>
                </a:ext>
              </a:extLst>
            </p:cNvPr>
            <p:cNvCxnSpPr/>
            <p:nvPr/>
          </p:nvCxnSpPr>
          <p:spPr bwMode="auto">
            <a:xfrm>
              <a:off x="3644645" y="5591730"/>
              <a:ext cx="752396" cy="0"/>
            </a:xfrm>
            <a:prstGeom prst="straightConnector1">
              <a:avLst/>
            </a:prstGeom>
            <a:solidFill>
              <a:srgbClr val="FFFFFF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522504EC-DCBB-4DDE-9DB0-A4A65B999AFC}"/>
                </a:ext>
              </a:extLst>
            </p:cNvPr>
            <p:cNvCxnSpPr/>
            <p:nvPr/>
          </p:nvCxnSpPr>
          <p:spPr bwMode="auto">
            <a:xfrm flipH="1">
              <a:off x="7593509" y="5626461"/>
              <a:ext cx="752396" cy="0"/>
            </a:xfrm>
            <a:prstGeom prst="straightConnector1">
              <a:avLst/>
            </a:prstGeom>
            <a:solidFill>
              <a:srgbClr val="FFFFFF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3157FA89-66B7-4F5F-8BA3-F8BD51B62ACE}"/>
              </a:ext>
            </a:extLst>
          </p:cNvPr>
          <p:cNvSpPr/>
          <p:nvPr/>
        </p:nvSpPr>
        <p:spPr bwMode="auto">
          <a:xfrm>
            <a:off x="5337002" y="4312440"/>
            <a:ext cx="2549917" cy="649636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kern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Resource </a:t>
            </a:r>
            <a:r>
              <a:rPr lang="en-US" kern="0" err="1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Mgmt</a:t>
            </a:r>
            <a:endParaRPr lang="en-US" kern="0">
              <a:solidFill>
                <a:srgbClr val="181818">
                  <a:lumMod val="75000"/>
                </a:srgbClr>
              </a:solidFill>
              <a:latin typeface="Ericsson Hilda"/>
              <a:ea typeface="MS Gothic"/>
            </a:endParaRPr>
          </a:p>
        </p:txBody>
      </p:sp>
      <p:sp>
        <p:nvSpPr>
          <p:cNvPr id="14" name="Callout: Bent Line with Accent Bar 13">
            <a:extLst>
              <a:ext uri="{FF2B5EF4-FFF2-40B4-BE49-F238E27FC236}">
                <a16:creationId xmlns:a16="http://schemas.microsoft.com/office/drawing/2014/main" id="{4F266C56-1151-4E27-8F7A-379C38C0DD37}"/>
              </a:ext>
            </a:extLst>
          </p:cNvPr>
          <p:cNvSpPr/>
          <p:nvPr/>
        </p:nvSpPr>
        <p:spPr bwMode="auto">
          <a:xfrm>
            <a:off x="8202507" y="3641495"/>
            <a:ext cx="3915603" cy="2767677"/>
          </a:xfrm>
          <a:prstGeom prst="accentCallout2">
            <a:avLst>
              <a:gd name="adj1" fmla="val 62665"/>
              <a:gd name="adj2" fmla="val 461"/>
              <a:gd name="adj3" fmla="val 62665"/>
              <a:gd name="adj4" fmla="val -12352"/>
              <a:gd name="adj5" fmla="val 45071"/>
              <a:gd name="adj6" fmla="val -19450"/>
            </a:avLst>
          </a:prstGeom>
          <a:solidFill>
            <a:srgbClr val="EBF2D9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  <a:t>Dedicated resources &amp; API</a:t>
            </a:r>
            <a:br>
              <a:rPr lang="en-US" b="1" kern="0" dirty="0">
                <a:solidFill>
                  <a:srgbClr val="00285F"/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Stream Reservation Protocol (802.1Qat)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TSN configuration (802.1Qcc)</a:t>
            </a:r>
            <a:b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0082F0">
                    <a:lumMod val="50000"/>
                  </a:srgbClr>
                </a:solidFill>
                <a:latin typeface="Ericsson Hilda"/>
                <a:ea typeface="MS Gothic"/>
              </a:rPr>
              <a:t>Basic YANG (802.1Qcp)</a:t>
            </a:r>
          </a:p>
          <a:p>
            <a:pPr>
              <a:buFont typeface="Times New Roman" pitchFamily="16" charset="0"/>
              <a:buNone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YANG for CFM (P802.1Qcx)</a:t>
            </a:r>
            <a:r>
              <a:rPr lang="en-US" sz="1400" kern="0" dirty="0">
                <a:solidFill>
                  <a:srgbClr val="C00000"/>
                </a:solidFill>
                <a:latin typeface="Ericsson Hilda"/>
                <a:ea typeface="MS Gothic"/>
              </a:rPr>
              <a:t/>
            </a:r>
            <a:br>
              <a:rPr lang="en-US" sz="1400" kern="0" dirty="0">
                <a:solidFill>
                  <a:srgbClr val="C00000"/>
                </a:solidFill>
                <a:latin typeface="Ericsson Hilda"/>
                <a:ea typeface="MS Gothic"/>
              </a:rPr>
            </a:b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YANG for LLDP (P802.1ABcu)</a:t>
            </a:r>
          </a:p>
          <a:p>
            <a:pPr>
              <a:defRPr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YANG for </a:t>
            </a:r>
            <a:r>
              <a:rPr lang="en-US" sz="1400" kern="0" dirty="0" err="1">
                <a:solidFill>
                  <a:srgbClr val="7030A0"/>
                </a:solidFill>
                <a:latin typeface="Ericsson Hilda"/>
                <a:ea typeface="MS Gothic"/>
              </a:rPr>
              <a:t>Qbv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, </a:t>
            </a:r>
            <a:r>
              <a:rPr lang="en-US" sz="1400" kern="0" dirty="0" err="1">
                <a:solidFill>
                  <a:srgbClr val="7030A0"/>
                </a:solidFill>
                <a:latin typeface="Ericsson Hilda"/>
                <a:ea typeface="MS Gothic"/>
              </a:rPr>
              <a:t>Qbu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, and </a:t>
            </a:r>
            <a:r>
              <a:rPr lang="en-US" sz="1400" kern="0" dirty="0" err="1">
                <a:solidFill>
                  <a:srgbClr val="7030A0"/>
                </a:solidFill>
                <a:latin typeface="Ericsson Hilda"/>
                <a:ea typeface="MS Gothic"/>
              </a:rPr>
              <a:t>Qci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 (P802.1Qcw)</a:t>
            </a:r>
          </a:p>
          <a:p>
            <a:pPr>
              <a:defRPr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YANG &amp; MIB for FRER (P802.1CBcv)</a:t>
            </a:r>
          </a:p>
          <a:p>
            <a:pPr>
              <a:buFont typeface="Times New Roman" pitchFamily="16" charset="0"/>
              <a:buNone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Extended Stream Identification (P802.1CBdb) </a:t>
            </a: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 charset="-128"/>
              </a:rPr>
              <a:t>Link-local Registration Protocol (P802.1CS)</a:t>
            </a:r>
          </a:p>
          <a:p>
            <a:pPr>
              <a:defRPr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 charset="-128"/>
              </a:rPr>
              <a:t>Resource Allocation Protocol (P802.1Qdd) Configuration Enhancements (P802.1Qdj)</a:t>
            </a:r>
          </a:p>
          <a:p>
            <a:pPr>
              <a:defRPr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 charset="-128"/>
              </a:rPr>
              <a:t>LLDPv2 (P802.1ABdh)</a:t>
            </a:r>
            <a:endParaRPr lang="en-US" sz="1400" kern="0" dirty="0">
              <a:solidFill>
                <a:srgbClr val="C00000"/>
              </a:solidFill>
              <a:latin typeface="Ericsson Hilda"/>
              <a:ea typeface="MS Gothic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6BD123-A8EE-41E3-BA6F-B5A08AB9C841}"/>
              </a:ext>
            </a:extLst>
          </p:cNvPr>
          <p:cNvSpPr/>
          <p:nvPr/>
        </p:nvSpPr>
        <p:spPr bwMode="auto">
          <a:xfrm>
            <a:off x="5862825" y="3032395"/>
            <a:ext cx="2230649" cy="649636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kern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Reliability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D61DAF3-E5B7-4C79-BB27-FAB5222F9E9E}"/>
              </a:ext>
            </a:extLst>
          </p:cNvPr>
          <p:cNvSpPr/>
          <p:nvPr/>
        </p:nvSpPr>
        <p:spPr bwMode="auto">
          <a:xfrm>
            <a:off x="3777757" y="2582107"/>
            <a:ext cx="2386715" cy="649636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kern="0" dirty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Synchronization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DA45A02-F24B-4453-BB51-D6B82AEB143D}"/>
              </a:ext>
            </a:extLst>
          </p:cNvPr>
          <p:cNvSpPr/>
          <p:nvPr/>
        </p:nvSpPr>
        <p:spPr bwMode="auto">
          <a:xfrm>
            <a:off x="5337002" y="4312440"/>
            <a:ext cx="2549917" cy="649636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rgbClr val="181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kern="0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Resource </a:t>
            </a:r>
            <a:r>
              <a:rPr lang="en-US" kern="0" err="1">
                <a:solidFill>
                  <a:srgbClr val="181818">
                    <a:lumMod val="75000"/>
                  </a:srgbClr>
                </a:solidFill>
                <a:latin typeface="Ericsson Hilda"/>
                <a:ea typeface="MS Gothic"/>
              </a:rPr>
              <a:t>Mgmt</a:t>
            </a:r>
            <a:endParaRPr lang="en-US" kern="0">
              <a:solidFill>
                <a:srgbClr val="181818">
                  <a:lumMod val="75000"/>
                </a:srgbClr>
              </a:solidFill>
              <a:latin typeface="Ericsson Hilda"/>
              <a:ea typeface="MS Gothic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E92A60-40FE-449E-AE81-BFC74FE57056}"/>
              </a:ext>
            </a:extLst>
          </p:cNvPr>
          <p:cNvSpPr txBox="1"/>
          <p:nvPr/>
        </p:nvSpPr>
        <p:spPr>
          <a:xfrm>
            <a:off x="51018" y="6158069"/>
            <a:ext cx="3987357" cy="307777"/>
          </a:xfrm>
          <a:prstGeom prst="rect">
            <a:avLst/>
          </a:prstGeom>
          <a:solidFill>
            <a:srgbClr val="EBF2D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kern="0" dirty="0">
                <a:solidFill>
                  <a:srgbClr val="7030A0"/>
                </a:solidFill>
                <a:latin typeface="Ericsson Hilda"/>
                <a:ea typeface="MS Gothic"/>
              </a:rPr>
              <a:t>Note: P upfront of an ID indicates ongoing Project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2EB6207-DD9C-654E-8D11-39531F976953}"/>
              </a:ext>
            </a:extLst>
          </p:cNvPr>
          <p:cNvSpPr/>
          <p:nvPr/>
        </p:nvSpPr>
        <p:spPr>
          <a:xfrm>
            <a:off x="695400" y="3861048"/>
            <a:ext cx="3384376" cy="223224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48E98FC-BC52-114B-AF90-1623CB800B9C}"/>
              </a:ext>
            </a:extLst>
          </p:cNvPr>
          <p:cNvSpPr txBox="1"/>
          <p:nvPr/>
        </p:nvSpPr>
        <p:spPr>
          <a:xfrm>
            <a:off x="6888088" y="476672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From </a:t>
            </a:r>
            <a:r>
              <a:rPr lang="en-US" sz="2400" dirty="0" err="1">
                <a:solidFill>
                  <a:schemeClr val="accent3"/>
                </a:solidFill>
              </a:rPr>
              <a:t>János</a:t>
            </a:r>
            <a:r>
              <a:rPr lang="en-US" sz="2400" dirty="0">
                <a:solidFill>
                  <a:schemeClr val="accent3"/>
                </a:solidFill>
              </a:rPr>
              <a:t> Farkas’s presentation</a:t>
            </a:r>
          </a:p>
        </p:txBody>
      </p:sp>
    </p:spTree>
    <p:extLst>
      <p:ext uri="{BB962C8B-B14F-4D97-AF65-F5344CB8AC3E}">
        <p14:creationId xmlns:p14="http://schemas.microsoft.com/office/powerpoint/2010/main" val="327817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24E60-EB57-CF47-A239-8186909C9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A0325-065A-3B47-9496-26060CBD0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>
            <a:noAutofit/>
          </a:bodyPr>
          <a:lstStyle/>
          <a:p>
            <a:pPr lvl="1"/>
            <a:r>
              <a:rPr lang="en-US" dirty="0"/>
              <a:t>Disclaimer</a:t>
            </a:r>
          </a:p>
          <a:p>
            <a:pPr lvl="1"/>
            <a:r>
              <a:rPr lang="en-US" dirty="0"/>
              <a:t>Two kinds of traffic:  time-shared (not here) and continuous (here).</a:t>
            </a:r>
          </a:p>
          <a:p>
            <a:pPr lvl="1"/>
            <a:r>
              <a:rPr lang="en-US" dirty="0"/>
              <a:t>Several queuing methods are available and/or proposed</a:t>
            </a:r>
          </a:p>
          <a:p>
            <a:pPr lvl="2"/>
            <a:r>
              <a:rPr lang="en-US" dirty="0"/>
              <a:t>Asynchronous Traffic Shaper</a:t>
            </a:r>
          </a:p>
          <a:p>
            <a:pPr lvl="2"/>
            <a:r>
              <a:rPr lang="en-US" dirty="0"/>
              <a:t>Two-buffer CQF</a:t>
            </a:r>
          </a:p>
          <a:p>
            <a:pPr lvl="2"/>
            <a:r>
              <a:rPr lang="en-US" dirty="0"/>
              <a:t>Three-buffer CQF</a:t>
            </a:r>
          </a:p>
          <a:p>
            <a:pPr lvl="2"/>
            <a:r>
              <a:rPr lang="en-US" dirty="0"/>
              <a:t>Multilevel CQF</a:t>
            </a:r>
          </a:p>
          <a:p>
            <a:pPr lvl="2"/>
            <a:r>
              <a:rPr lang="en-US" dirty="0"/>
              <a:t>Paternoster</a:t>
            </a:r>
          </a:p>
          <a:p>
            <a:pPr lvl="1"/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93205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76729-F601-944F-9849-DCB9B7E3B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CC0E4-82D5-574B-A925-90C6FF4AA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is the personal opinion of a long-time contributor to the IEEE 802.1 process.  It does not claim to represent the opinions of IEEE 802.1 as a whole, or of any of the other participants in that Working Group.</a:t>
            </a:r>
          </a:p>
          <a:p>
            <a:r>
              <a:rPr lang="en-US" dirty="0"/>
              <a:t>Some of the methods described are in published standards.  Some are work in progress.  Some are simply proposals presented publicly in IEEE 802.1.</a:t>
            </a:r>
          </a:p>
          <a:p>
            <a:r>
              <a:rPr lang="en-US" dirty="0"/>
              <a:t>Some people may disagree with this author’s characterization of either the standards, the work in progress, or the proposals.</a:t>
            </a:r>
          </a:p>
        </p:txBody>
      </p:sp>
    </p:spTree>
    <p:extLst>
      <p:ext uri="{BB962C8B-B14F-4D97-AF65-F5344CB8AC3E}">
        <p14:creationId xmlns:p14="http://schemas.microsoft.com/office/powerpoint/2010/main" val="342101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303FE-B85A-5E48-8209-5F771FC3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Two kinds of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14A57-4B59-804A-9AF4-A466D4751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Scheduled (</a:t>
            </a:r>
            <a:r>
              <a:rPr lang="en-US" dirty="0" err="1"/>
              <a:t>bursty</a:t>
            </a:r>
            <a:r>
              <a:rPr lang="en-US" dirty="0"/>
              <a:t>) traffic, characterized by:</a:t>
            </a:r>
          </a:p>
          <a:p>
            <a:pPr marL="788670" lvl="1" indent="-514350"/>
            <a:r>
              <a:rPr lang="en-US" dirty="0"/>
              <a:t>Regularly-scheduled transmission bursts, the phases of which may be adjustable to meet network needs.</a:t>
            </a:r>
          </a:p>
          <a:p>
            <a:pPr marL="788670" lvl="1" indent="-514350"/>
            <a:r>
              <a:rPr lang="en-US" dirty="0"/>
              <a:t>Predictable patterns of frame sizes, sources, and destinations.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Maximally interfering (continuous) traffic, characterized by:</a:t>
            </a:r>
          </a:p>
          <a:p>
            <a:pPr marL="788670" lvl="1" indent="-514350"/>
            <a:r>
              <a:rPr lang="en-US" dirty="0"/>
              <a:t>Maximum bandwidth</a:t>
            </a:r>
          </a:p>
          <a:p>
            <a:pPr marL="788670" lvl="1" indent="-514350"/>
            <a:r>
              <a:rPr lang="en-US" dirty="0"/>
              <a:t>Frame size limitations</a:t>
            </a:r>
          </a:p>
          <a:p>
            <a:pPr marL="0" indent="0">
              <a:buNone/>
            </a:pPr>
            <a:r>
              <a:rPr lang="en-US" dirty="0"/>
              <a:t>Both have in common:</a:t>
            </a:r>
          </a:p>
          <a:p>
            <a:pPr marL="731520" lvl="1" indent="-457200"/>
            <a:r>
              <a:rPr lang="en-US" dirty="0"/>
              <a:t>Sender promises not to exceed the flow characterization.</a:t>
            </a:r>
          </a:p>
          <a:p>
            <a:pPr marL="731520" lvl="1" indent="-457200"/>
            <a:r>
              <a:rPr lang="en-US" dirty="0"/>
              <a:t>Network promises zero congestion loss and a firm maximum end-to-end latency.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47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303FE-B85A-5E48-8209-5F771FC3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kinds of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14A57-4B59-804A-9AF4-A466D4751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Scheduled (</a:t>
            </a:r>
            <a:r>
              <a:rPr lang="en-US" dirty="0" err="1"/>
              <a:t>bursty</a:t>
            </a:r>
            <a:r>
              <a:rPr lang="en-US" dirty="0"/>
              <a:t>) traffic, characterized by:</a:t>
            </a:r>
          </a:p>
          <a:p>
            <a:pPr marL="788670" lvl="1" indent="-514350"/>
            <a:r>
              <a:rPr lang="en-US" dirty="0"/>
              <a:t>Regularly-scheduled transmission bursts, the phases of which may be adjustable to meet network needs.</a:t>
            </a:r>
          </a:p>
          <a:p>
            <a:pPr marL="788670" lvl="1" indent="-514350"/>
            <a:r>
              <a:rPr lang="en-US" dirty="0"/>
              <a:t>Predictable patterns of frame sizes, sources, and destinations.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Maximally interfering (continuous) traffic, characterized by:</a:t>
            </a:r>
          </a:p>
          <a:p>
            <a:pPr marL="788670" lvl="1" indent="-514350"/>
            <a:r>
              <a:rPr lang="en-US" dirty="0"/>
              <a:t>Maximum bandwidth</a:t>
            </a:r>
          </a:p>
          <a:p>
            <a:pPr marL="788670" lvl="1" indent="-514350"/>
            <a:r>
              <a:rPr lang="en-US" dirty="0"/>
              <a:t>Frame size limitations</a:t>
            </a:r>
          </a:p>
          <a:p>
            <a:pPr marL="0" indent="0">
              <a:buNone/>
            </a:pPr>
            <a:r>
              <a:rPr lang="en-US" dirty="0"/>
              <a:t>Both have in common:</a:t>
            </a:r>
          </a:p>
          <a:p>
            <a:pPr marL="731520" lvl="1" indent="-457200"/>
            <a:r>
              <a:rPr lang="en-US" dirty="0"/>
              <a:t>Sender promises not to exceed the flow characterization.</a:t>
            </a:r>
          </a:p>
          <a:p>
            <a:pPr marL="731520" lvl="1" indent="-457200"/>
            <a:r>
              <a:rPr lang="en-US" dirty="0"/>
              <a:t>Network promises zero congestion loss and a firm maximum end-to-end latency.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13534D-35AF-FD48-9321-C017AE76A97C}"/>
              </a:ext>
            </a:extLst>
          </p:cNvPr>
          <p:cNvSpPr txBox="1"/>
          <p:nvPr/>
        </p:nvSpPr>
        <p:spPr>
          <a:xfrm>
            <a:off x="7320136" y="3501008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We will talk only about continuous traffic</a:t>
            </a:r>
          </a:p>
        </p:txBody>
      </p:sp>
      <p:sp>
        <p:nvSpPr>
          <p:cNvPr id="5" name="Left Arrow 4">
            <a:extLst>
              <a:ext uri="{FF2B5EF4-FFF2-40B4-BE49-F238E27FC236}">
                <a16:creationId xmlns:a16="http://schemas.microsoft.com/office/drawing/2014/main" id="{95FC1156-66B5-2241-9301-EB19935DC6EC}"/>
              </a:ext>
            </a:extLst>
          </p:cNvPr>
          <p:cNvSpPr/>
          <p:nvPr/>
        </p:nvSpPr>
        <p:spPr>
          <a:xfrm>
            <a:off x="6240016" y="3789040"/>
            <a:ext cx="864096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0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BA1DE-67A4-8D45-A677-76885EF4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traffic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7A40DDC-C65A-9C4A-B2EF-C6DFBF555100}"/>
              </a:ext>
            </a:extLst>
          </p:cNvPr>
          <p:cNvSpPr/>
          <p:nvPr/>
        </p:nvSpPr>
        <p:spPr>
          <a:xfrm>
            <a:off x="839416" y="2852936"/>
            <a:ext cx="1728192" cy="5760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265E619-ABC4-5E41-8802-D7262E49D6FB}"/>
              </a:ext>
            </a:extLst>
          </p:cNvPr>
          <p:cNvSpPr/>
          <p:nvPr/>
        </p:nvSpPr>
        <p:spPr>
          <a:xfrm>
            <a:off x="839416" y="2132856"/>
            <a:ext cx="1728192" cy="576064"/>
          </a:xfrm>
          <a:prstGeom prst="round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4ED4191-ECD1-1145-AE9E-E4764FE66369}"/>
              </a:ext>
            </a:extLst>
          </p:cNvPr>
          <p:cNvSpPr/>
          <p:nvPr/>
        </p:nvSpPr>
        <p:spPr>
          <a:xfrm>
            <a:off x="839416" y="3573016"/>
            <a:ext cx="172819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106CD3-6DFC-974E-AD39-42973AA95A27}"/>
              </a:ext>
            </a:extLst>
          </p:cNvPr>
          <p:cNvSpPr/>
          <p:nvPr/>
        </p:nvSpPr>
        <p:spPr>
          <a:xfrm>
            <a:off x="7104112" y="3501008"/>
            <a:ext cx="230425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B3D069-BA4A-8840-B199-E7FD95BF275F}"/>
              </a:ext>
            </a:extLst>
          </p:cNvPr>
          <p:cNvSpPr/>
          <p:nvPr/>
        </p:nvSpPr>
        <p:spPr>
          <a:xfrm>
            <a:off x="3575720" y="2060848"/>
            <a:ext cx="2448272" cy="3600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6D7960A-7B22-C641-BCB8-13D9CD29D1B1}"/>
              </a:ext>
            </a:extLst>
          </p:cNvPr>
          <p:cNvSpPr/>
          <p:nvPr/>
        </p:nvSpPr>
        <p:spPr>
          <a:xfrm>
            <a:off x="839416" y="4293096"/>
            <a:ext cx="1728192" cy="5760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CC903EE-89B4-F74C-AA2B-BEC24C2A8C63}"/>
              </a:ext>
            </a:extLst>
          </p:cNvPr>
          <p:cNvSpPr/>
          <p:nvPr/>
        </p:nvSpPr>
        <p:spPr>
          <a:xfrm>
            <a:off x="839416" y="5013176"/>
            <a:ext cx="1728192" cy="576064"/>
          </a:xfrm>
          <a:prstGeom prst="roundRect">
            <a:avLst/>
          </a:prstGeom>
          <a:solidFill>
            <a:srgbClr val="FFD6FA"/>
          </a:solidFill>
          <a:ln>
            <a:solidFill>
              <a:srgbClr val="9A81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B2F3173-5D17-5140-94FD-2CF398314242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2567608" y="3140968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78ABDA-A333-A84E-BFB5-8C5727684801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2567608" y="2420888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219E323-FA19-5E49-A5CF-438AD5117522}"/>
              </a:ext>
            </a:extLst>
          </p:cNvPr>
          <p:cNvCxnSpPr>
            <a:cxnSpLocks/>
            <a:stCxn id="6" idx="3"/>
            <a:endCxn id="9" idx="1"/>
          </p:cNvCxnSpPr>
          <p:nvPr/>
        </p:nvCxnSpPr>
        <p:spPr>
          <a:xfrm>
            <a:off x="2567608" y="3861048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39B79AB-6E09-1944-AB9D-7BD21CABA84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6023992" y="3861048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E61F7A51-96DF-494B-9BAB-1A2164520295}"/>
              </a:ext>
            </a:extLst>
          </p:cNvPr>
          <p:cNvSpPr/>
          <p:nvPr/>
        </p:nvSpPr>
        <p:spPr>
          <a:xfrm>
            <a:off x="2279576" y="2420888"/>
            <a:ext cx="216024" cy="1440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3E64358-DE9B-FD4B-8D51-7796CFA06977}"/>
              </a:ext>
            </a:extLst>
          </p:cNvPr>
          <p:cNvSpPr/>
          <p:nvPr/>
        </p:nvSpPr>
        <p:spPr>
          <a:xfrm>
            <a:off x="2279576" y="3140968"/>
            <a:ext cx="216024" cy="14401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1695C85-A6D0-9548-ABB9-57BF4EBB4D15}"/>
              </a:ext>
            </a:extLst>
          </p:cNvPr>
          <p:cNvSpPr/>
          <p:nvPr/>
        </p:nvSpPr>
        <p:spPr>
          <a:xfrm>
            <a:off x="2279576" y="3861048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E61DF3A-779F-B34A-9828-D0F4DAEB03C8}"/>
              </a:ext>
            </a:extLst>
          </p:cNvPr>
          <p:cNvSpPr/>
          <p:nvPr/>
        </p:nvSpPr>
        <p:spPr>
          <a:xfrm>
            <a:off x="2279576" y="4581128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5B9EAA2-5ECB-044F-B63E-464F59C09315}"/>
              </a:ext>
            </a:extLst>
          </p:cNvPr>
          <p:cNvSpPr/>
          <p:nvPr/>
        </p:nvSpPr>
        <p:spPr>
          <a:xfrm>
            <a:off x="2279576" y="5301208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4D820FA-0C09-AD41-B45B-ABB1E6C89667}"/>
              </a:ext>
            </a:extLst>
          </p:cNvPr>
          <p:cNvSpPr txBox="1"/>
          <p:nvPr/>
        </p:nvSpPr>
        <p:spPr>
          <a:xfrm>
            <a:off x="6240016" y="1844824"/>
            <a:ext cx="4824536" cy="15841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Each frame has a latency of only 2 ticks, but only because each frame is sent on a schedule.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82CCF22-D859-D34D-BA97-086DE6B5E337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2567608" y="4581128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934A2B7-8AE3-094F-904A-1E5C82D23DCA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2567608" y="5301208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B5EC7911-8469-AC42-BD43-5D23A255DBED}"/>
              </a:ext>
            </a:extLst>
          </p:cNvPr>
          <p:cNvSpPr txBox="1"/>
          <p:nvPr/>
        </p:nvSpPr>
        <p:spPr>
          <a:xfrm>
            <a:off x="6240016" y="5589240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Total time: 6 ticks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BB406E6-0A0B-614C-9AEB-29E5DFD992AF}"/>
              </a:ext>
            </a:extLst>
          </p:cNvPr>
          <p:cNvSpPr/>
          <p:nvPr/>
        </p:nvSpPr>
        <p:spPr>
          <a:xfrm>
            <a:off x="5303912" y="3501008"/>
            <a:ext cx="57606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CBBAF82-1230-3E4B-B8C7-858FA9BB0E70}"/>
              </a:ext>
            </a:extLst>
          </p:cNvPr>
          <p:cNvGrpSpPr/>
          <p:nvPr/>
        </p:nvGrpSpPr>
        <p:grpSpPr>
          <a:xfrm>
            <a:off x="9912424" y="3573016"/>
            <a:ext cx="1828800" cy="1828800"/>
            <a:chOff x="6076274" y="-151110"/>
            <a:chExt cx="1828800" cy="18288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5A09D91-E6AD-DC4F-AD4F-7FD28A1CE4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90674" y="-151110"/>
              <a:ext cx="0" cy="182880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CECBFE5-A97F-7644-B774-D2A86D9CCB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76274" y="763290"/>
              <a:ext cx="1828800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13EE792-9AB7-7C40-85B3-F68E615A7D8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44096" y="116712"/>
              <a:ext cx="1293156" cy="129315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39E4CF0-0C42-1249-A78B-6C68E9ED30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43349" y="115965"/>
              <a:ext cx="1294650" cy="129465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83E47FB-5514-334A-987E-12A627C25042}"/>
                </a:ext>
              </a:extLst>
            </p:cNvPr>
            <p:cNvSpPr/>
            <p:nvPr/>
          </p:nvSpPr>
          <p:spPr>
            <a:xfrm>
              <a:off x="6333666" y="106282"/>
              <a:ext cx="1314016" cy="1314016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7F9861F-417E-C443-9EEB-C11F67CF1C47}"/>
                </a:ext>
              </a:extLst>
            </p:cNvPr>
            <p:cNvSpPr/>
            <p:nvPr/>
          </p:nvSpPr>
          <p:spPr>
            <a:xfrm>
              <a:off x="6076274" y="-151110"/>
              <a:ext cx="1828800" cy="1828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BA22A25F-3881-474D-8070-7178384B10F9}"/>
                </a:ext>
              </a:extLst>
            </p:cNvPr>
            <p:cNvSpPr/>
            <p:nvPr/>
          </p:nvSpPr>
          <p:spPr>
            <a:xfrm>
              <a:off x="6918666" y="69128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A73E4DA-8FC1-6E45-964E-C652F04500A5}"/>
              </a:ext>
            </a:extLst>
          </p:cNvPr>
          <p:cNvGrpSpPr/>
          <p:nvPr/>
        </p:nvGrpSpPr>
        <p:grpSpPr>
          <a:xfrm>
            <a:off x="10826824" y="3623320"/>
            <a:ext cx="0" cy="1728192"/>
            <a:chOff x="8810600" y="-315416"/>
            <a:chExt cx="0" cy="1728192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F9AC4CA-CAD7-574D-B74D-EB04FD0A17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-315416"/>
              <a:ext cx="0" cy="864096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620B0DA-6E79-FE4B-8753-B6DCB5BC29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548680"/>
              <a:ext cx="0" cy="864096"/>
            </a:xfrm>
            <a:prstGeom prst="line">
              <a:avLst/>
            </a:prstGeom>
            <a:ln w="28575">
              <a:solidFill>
                <a:schemeClr val="dk1">
                  <a:alpha val="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Right Arrow 48">
            <a:extLst>
              <a:ext uri="{FF2B5EF4-FFF2-40B4-BE49-F238E27FC236}">
                <a16:creationId xmlns:a16="http://schemas.microsoft.com/office/drawing/2014/main" id="{70733D15-7E90-5049-AA4B-86141B7C5F3F}"/>
              </a:ext>
            </a:extLst>
          </p:cNvPr>
          <p:cNvSpPr/>
          <p:nvPr/>
        </p:nvSpPr>
        <p:spPr>
          <a:xfrm>
            <a:off x="2639616" y="2996952"/>
            <a:ext cx="216024" cy="2880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ight Arrow 49">
            <a:extLst>
              <a:ext uri="{FF2B5EF4-FFF2-40B4-BE49-F238E27FC236}">
                <a16:creationId xmlns:a16="http://schemas.microsoft.com/office/drawing/2014/main" id="{0CC38EFE-24C9-E749-B3FE-4427AEE6E91C}"/>
              </a:ext>
            </a:extLst>
          </p:cNvPr>
          <p:cNvSpPr/>
          <p:nvPr/>
        </p:nvSpPr>
        <p:spPr>
          <a:xfrm>
            <a:off x="2639616" y="3717032"/>
            <a:ext cx="216024" cy="2880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ight Arrow 50">
            <a:extLst>
              <a:ext uri="{FF2B5EF4-FFF2-40B4-BE49-F238E27FC236}">
                <a16:creationId xmlns:a16="http://schemas.microsoft.com/office/drawing/2014/main" id="{B26FF175-0058-3B44-A3F3-AF0925F8AB55}"/>
              </a:ext>
            </a:extLst>
          </p:cNvPr>
          <p:cNvSpPr/>
          <p:nvPr/>
        </p:nvSpPr>
        <p:spPr>
          <a:xfrm>
            <a:off x="2639616" y="4437112"/>
            <a:ext cx="216024" cy="2880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ight Arrow 51">
            <a:extLst>
              <a:ext uri="{FF2B5EF4-FFF2-40B4-BE49-F238E27FC236}">
                <a16:creationId xmlns:a16="http://schemas.microsoft.com/office/drawing/2014/main" id="{2109C57C-1319-C74D-805D-8A98C332F7EE}"/>
              </a:ext>
            </a:extLst>
          </p:cNvPr>
          <p:cNvSpPr/>
          <p:nvPr/>
        </p:nvSpPr>
        <p:spPr>
          <a:xfrm>
            <a:off x="2639616" y="5157192"/>
            <a:ext cx="216024" cy="2880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ight Arrow 52">
            <a:extLst>
              <a:ext uri="{FF2B5EF4-FFF2-40B4-BE49-F238E27FC236}">
                <a16:creationId xmlns:a16="http://schemas.microsoft.com/office/drawing/2014/main" id="{547952D3-398B-1949-A987-2F1263D77461}"/>
              </a:ext>
            </a:extLst>
          </p:cNvPr>
          <p:cNvSpPr/>
          <p:nvPr/>
        </p:nvSpPr>
        <p:spPr>
          <a:xfrm>
            <a:off x="2639616" y="2276872"/>
            <a:ext cx="216024" cy="2880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9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396 0.01967 0.14792 0.03958 0.1931 0.06944 C 0.23842 0.09954 0.25495 0.13958 0.27149 0.17986 " pathEditMode="relative" ptsTypes="AAA">
                                      <p:cBhvr>
                                        <p:cTn id="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26875 0.17847 L 0.41641 0.17847 " pathEditMode="relative" ptsTypes="AA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222 -0.00046 C 0.0681 -0.00093 0.13399 -0.00116 0.17904 0.01111 C 0.22422 0.02338 0.24857 0.04838 0.27292 0.07361 " pathEditMode="relative" ptsTypes="AAA">
                                      <p:cBhvr>
                                        <p:cTn id="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27149 0.07477 L 0.41042 0.07338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40" y="-6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C 0.06771 0.00255 0.13542 0.0051 0.18099 0 C 0.22643 -0.00509 0.24974 -0.01782 0.27318 -0.03032 " pathEditMode="relative" ptsTypes="AAA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27148 -0.03009 L 0.41641 -0.0314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83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0.00013 -0.00162 C 0.07657 -0.00231 0.15339 -0.00278 0.1987 -0.025 C 0.24414 -0.04722 0.25808 -0.0912 0.27214 -0.13495 " pathEditMode="relative" ptsTypes="AAA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2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27148 -0.13518 L 0.41042 -0.1365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84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00065 -0.00208 C 0.07136 -0.01134 0.14206 -0.0206 0.18724 -0.06018 C 0.23256 -0.09977 0.25235 -0.1699 0.27214 -0.23981 " pathEditMode="relative" ptsTypes="AAA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0" presetClass="pat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0.27148 -0.24004 L 0.41042 -0.2414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34" dur="6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8" grpId="2" animBg="1"/>
      <p:bldP spid="32" grpId="0" animBg="1"/>
      <p:bldP spid="32" grpId="1" animBg="1"/>
      <p:bldP spid="32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9" grpId="0" animBg="1"/>
      <p:bldP spid="39" grpId="1" animBg="1"/>
      <p:bldP spid="130" grpId="0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0E623-6AA6-D94A-86E9-DA8E9A97C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(maximally interfering) traffic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65C305F-EFDE-5348-8095-923B8BF33F62}"/>
              </a:ext>
            </a:extLst>
          </p:cNvPr>
          <p:cNvSpPr/>
          <p:nvPr/>
        </p:nvSpPr>
        <p:spPr>
          <a:xfrm>
            <a:off x="839416" y="2852936"/>
            <a:ext cx="1728192" cy="5760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B329EA2-BC5D-AE4C-9610-12A3127E4DC6}"/>
              </a:ext>
            </a:extLst>
          </p:cNvPr>
          <p:cNvSpPr/>
          <p:nvPr/>
        </p:nvSpPr>
        <p:spPr>
          <a:xfrm>
            <a:off x="839416" y="2132856"/>
            <a:ext cx="1728192" cy="576064"/>
          </a:xfrm>
          <a:prstGeom prst="round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9C6A503-A2FF-234E-8F16-3495A8285BE2}"/>
              </a:ext>
            </a:extLst>
          </p:cNvPr>
          <p:cNvSpPr/>
          <p:nvPr/>
        </p:nvSpPr>
        <p:spPr>
          <a:xfrm>
            <a:off x="839416" y="3573016"/>
            <a:ext cx="172819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9AC938-F9ED-F648-B18B-3171C6235416}"/>
              </a:ext>
            </a:extLst>
          </p:cNvPr>
          <p:cNvSpPr/>
          <p:nvPr/>
        </p:nvSpPr>
        <p:spPr>
          <a:xfrm>
            <a:off x="7104112" y="3501008"/>
            <a:ext cx="230425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CDF08F-06FB-7540-A4FD-E59706A70D36}"/>
              </a:ext>
            </a:extLst>
          </p:cNvPr>
          <p:cNvSpPr/>
          <p:nvPr/>
        </p:nvSpPr>
        <p:spPr>
          <a:xfrm>
            <a:off x="3575720" y="2060848"/>
            <a:ext cx="2448272" cy="3600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39C0158-A869-2F43-BD33-485B0DB501D1}"/>
              </a:ext>
            </a:extLst>
          </p:cNvPr>
          <p:cNvSpPr/>
          <p:nvPr/>
        </p:nvSpPr>
        <p:spPr>
          <a:xfrm>
            <a:off x="839416" y="4293096"/>
            <a:ext cx="1728192" cy="5760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AAB7620-A9CC-414C-9863-65ADA2D2EDCF}"/>
              </a:ext>
            </a:extLst>
          </p:cNvPr>
          <p:cNvSpPr/>
          <p:nvPr/>
        </p:nvSpPr>
        <p:spPr>
          <a:xfrm>
            <a:off x="839416" y="5013176"/>
            <a:ext cx="1728192" cy="576064"/>
          </a:xfrm>
          <a:prstGeom prst="roundRect">
            <a:avLst/>
          </a:prstGeom>
          <a:solidFill>
            <a:srgbClr val="FFD6FA"/>
          </a:solidFill>
          <a:ln>
            <a:solidFill>
              <a:srgbClr val="9A81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4E47A4B-0673-7446-8D98-411294FA5FEB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2567608" y="3140968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FD29E19-2C64-384A-8244-E215D40C8945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2567608" y="2420888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2D89F0-8881-D242-8FD2-1891D596ACFB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2567608" y="3861048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CEF3CFC-29C4-8B4F-BCC4-772BF5C77AEF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6023992" y="3861048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2A486EC-6185-7C47-B7B5-186B4052CC99}"/>
              </a:ext>
            </a:extLst>
          </p:cNvPr>
          <p:cNvSpPr/>
          <p:nvPr/>
        </p:nvSpPr>
        <p:spPr>
          <a:xfrm>
            <a:off x="2279576" y="2420888"/>
            <a:ext cx="216024" cy="1440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6B8657-E616-0E4B-9FA4-586F8800BC54}"/>
              </a:ext>
            </a:extLst>
          </p:cNvPr>
          <p:cNvSpPr/>
          <p:nvPr/>
        </p:nvSpPr>
        <p:spPr>
          <a:xfrm>
            <a:off x="2279576" y="3140968"/>
            <a:ext cx="216024" cy="14401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297397-6372-B14A-BB3F-7E923089EB7E}"/>
              </a:ext>
            </a:extLst>
          </p:cNvPr>
          <p:cNvSpPr/>
          <p:nvPr/>
        </p:nvSpPr>
        <p:spPr>
          <a:xfrm>
            <a:off x="2279576" y="3861048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E4F455-187D-F44B-834C-6E6291D6CEEE}"/>
              </a:ext>
            </a:extLst>
          </p:cNvPr>
          <p:cNvSpPr/>
          <p:nvPr/>
        </p:nvSpPr>
        <p:spPr>
          <a:xfrm>
            <a:off x="2279576" y="4581128"/>
            <a:ext cx="21602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23CB89-D928-9A44-BB56-E1E171CEFA79}"/>
              </a:ext>
            </a:extLst>
          </p:cNvPr>
          <p:cNvSpPr/>
          <p:nvPr/>
        </p:nvSpPr>
        <p:spPr>
          <a:xfrm>
            <a:off x="2279576" y="5301208"/>
            <a:ext cx="216024" cy="144016"/>
          </a:xfrm>
          <a:prstGeom prst="rect">
            <a:avLst/>
          </a:prstGeom>
          <a:solidFill>
            <a:srgbClr val="9A8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71C9E3-F9DB-8142-983F-3AB469F8FC94}"/>
              </a:ext>
            </a:extLst>
          </p:cNvPr>
          <p:cNvSpPr txBox="1"/>
          <p:nvPr/>
        </p:nvSpPr>
        <p:spPr>
          <a:xfrm>
            <a:off x="6240016" y="1844824"/>
            <a:ext cx="4824536" cy="15841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All sources </a:t>
            </a:r>
            <a:r>
              <a:rPr lang="en-US" sz="2800" b="1" i="1" dirty="0">
                <a:solidFill>
                  <a:schemeClr val="accent3"/>
                </a:solidFill>
              </a:rPr>
              <a:t>can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transmit at the same time.  Latency is 2-6 ticks, depending on luck.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A7D0EAF-3C66-CB46-A7E9-A70D3D2CD880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2567608" y="4581128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B23B93E-BCAE-7643-B14D-DC1DB763D753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2567608" y="5301208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97D2AAB-8C00-1E4F-9505-4E8AD793BEE3}"/>
              </a:ext>
            </a:extLst>
          </p:cNvPr>
          <p:cNvSpPr txBox="1"/>
          <p:nvPr/>
        </p:nvSpPr>
        <p:spPr>
          <a:xfrm>
            <a:off x="6240016" y="5589240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Total time: 6 ticks </a:t>
            </a:r>
            <a:r>
              <a:rPr lang="en-US" sz="3200" dirty="0">
                <a:solidFill>
                  <a:schemeClr val="accent3"/>
                </a:solidFill>
                <a:sym typeface="Wingdings" pitchFamily="2" charset="2"/>
              </a:rPr>
              <a:t> (the same)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1E507BF-B432-1349-8753-2AE5F76DDC8B}"/>
              </a:ext>
            </a:extLst>
          </p:cNvPr>
          <p:cNvSpPr/>
          <p:nvPr/>
        </p:nvSpPr>
        <p:spPr>
          <a:xfrm>
            <a:off x="4151784" y="3501008"/>
            <a:ext cx="1728192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98D1907-496B-B146-BEA7-648EC2E46D6A}"/>
              </a:ext>
            </a:extLst>
          </p:cNvPr>
          <p:cNvGrpSpPr/>
          <p:nvPr/>
        </p:nvGrpSpPr>
        <p:grpSpPr>
          <a:xfrm>
            <a:off x="9912424" y="3573016"/>
            <a:ext cx="1828800" cy="1828800"/>
            <a:chOff x="6076274" y="-151110"/>
            <a:chExt cx="1828800" cy="1828800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5F3459C-CC18-AF41-A359-194DECEA5F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90674" y="-151110"/>
              <a:ext cx="0" cy="182880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8F0FCE0-DA69-5642-A2BF-B1EADEB6ED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76274" y="763290"/>
              <a:ext cx="1828800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F1CACE9-A8DC-1641-B2DE-57BB7BBE47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44096" y="116712"/>
              <a:ext cx="1293156" cy="129315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F027B52-5FB7-7841-AC3A-7C6F35A580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43349" y="115965"/>
              <a:ext cx="1294650" cy="129465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32C7683-D6AC-C046-A73A-B016C7FB48F9}"/>
                </a:ext>
              </a:extLst>
            </p:cNvPr>
            <p:cNvSpPr/>
            <p:nvPr/>
          </p:nvSpPr>
          <p:spPr>
            <a:xfrm>
              <a:off x="6333666" y="106282"/>
              <a:ext cx="1314016" cy="1314016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1058455-D590-224C-97CC-FA13C0C4E95B}"/>
                </a:ext>
              </a:extLst>
            </p:cNvPr>
            <p:cNvSpPr/>
            <p:nvPr/>
          </p:nvSpPr>
          <p:spPr>
            <a:xfrm>
              <a:off x="6076274" y="-151110"/>
              <a:ext cx="1828800" cy="1828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01E0E2C-AC76-8944-806E-82F504EB8582}"/>
                </a:ext>
              </a:extLst>
            </p:cNvPr>
            <p:cNvSpPr/>
            <p:nvPr/>
          </p:nvSpPr>
          <p:spPr>
            <a:xfrm>
              <a:off x="6918666" y="69128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2BE9532-B48C-4D4B-B5A0-B8154151EC12}"/>
              </a:ext>
            </a:extLst>
          </p:cNvPr>
          <p:cNvGrpSpPr/>
          <p:nvPr/>
        </p:nvGrpSpPr>
        <p:grpSpPr>
          <a:xfrm>
            <a:off x="10826824" y="3623320"/>
            <a:ext cx="0" cy="1728192"/>
            <a:chOff x="8810600" y="-315416"/>
            <a:chExt cx="0" cy="1728192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156627E-F9CB-5241-AC7A-0A2568C40C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-315416"/>
              <a:ext cx="0" cy="864096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48FDA3F-0280-7F45-94DD-348C27FC20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0600" y="548680"/>
              <a:ext cx="0" cy="864096"/>
            </a:xfrm>
            <a:prstGeom prst="line">
              <a:avLst/>
            </a:prstGeom>
            <a:ln w="28575">
              <a:solidFill>
                <a:schemeClr val="dk1">
                  <a:alpha val="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4391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396 0.01967 0.14792 0.03958 0.1931 0.06944 C 0.23842 0.09954 0.25495 0.13958 0.27149 0.17986 " pathEditMode="relative" ptsTypes="AAA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C 0.05925 -0.00023 0.11888 -0.00046 0.15977 0.01134 C 0.20065 0.02361 0.22279 0.04838 0.24506 0.07338 " pathEditMode="relative" rAng="0" ptsTypes="AAA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53" y="365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069 C 0.05313 0.00324 0.10664 0.00625 0.14271 0.00069 C 0.17839 -0.00486 0.19675 -0.01852 0.21563 -0.03148 " pathEditMode="relative" rAng="0" ptsTypes="AAA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81" y="-145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C 0.05391 -0.00069 0.10808 -0.00116 0.13998 -0.02338 C 0.17201 -0.0456 0.1819 -0.08958 0.19193 -0.13333 " pathEditMode="relative" rAng="0" ptsTypes="AAA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96" y="-666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C 0.04362 -0.00972 0.0875 -0.01898 0.1155 -0.05902 C 0.14362 -0.09953 0.15599 -0.17083 0.16836 -0.24143 " pathEditMode="relative" rAng="0" ptsTypes="AAA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11" y="-1208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27148 0.17986 L 0.41042 0.17847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24506 0.07338 L 0.40456 0.0733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69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21563 -0.03148 L 0.41042 -0.03148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40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fill="hold" grpId="3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19193 -0.13333 L 0.40456 -0.1365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fill="hold" grpId="3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0.16836 -0.24143 L 0.41042 -0.24143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96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4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4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4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36" dur="6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3" animBg="1"/>
      <p:bldP spid="15" grpId="4" animBg="1"/>
      <p:bldP spid="16" grpId="0" animBg="1"/>
      <p:bldP spid="16" grpId="3" animBg="1"/>
      <p:bldP spid="16" grpId="4" animBg="1"/>
      <p:bldP spid="17" grpId="0" animBg="1"/>
      <p:bldP spid="17" grpId="3" animBg="1"/>
      <p:bldP spid="17" grpId="4" animBg="1"/>
      <p:bldP spid="18" grpId="0" animBg="1"/>
      <p:bldP spid="18" grpId="3" animBg="1"/>
      <p:bldP spid="18" grpId="4" animBg="1"/>
      <p:bldP spid="19" grpId="0" animBg="1"/>
      <p:bldP spid="19" grpId="3" animBg="1"/>
      <p:bldP spid="40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4BBC5E084F0C48BBA2E6B2010A22C3" ma:contentTypeVersion="2" ma:contentTypeDescription="Create a new document." ma:contentTypeScope="" ma:versionID="a7f1ea36198ad84632ba1e5d77d3d008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d648448f94c3d58177b40b5933f2d41a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46CA9A5-F362-49DC-8E7F-3A4AF115D850}"/>
</file>

<file path=customXml/itemProps2.xml><?xml version="1.0" encoding="utf-8"?>
<ds:datastoreItem xmlns:ds="http://schemas.openxmlformats.org/officeDocument/2006/customXml" ds:itemID="{A3A5E507-DC78-46BC-A4B8-EB41249A5F2F}"/>
</file>

<file path=customXml/itemProps3.xml><?xml version="1.0" encoding="utf-8"?>
<ds:datastoreItem xmlns:ds="http://schemas.openxmlformats.org/officeDocument/2006/customXml" ds:itemID="{487F1965-C029-4C28-BBAA-0EE0DEC821F1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7565</TotalTime>
  <Words>1874</Words>
  <Application>Microsoft Office PowerPoint</Application>
  <PresentationFormat>Widescreen</PresentationFormat>
  <Paragraphs>174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MS Gothic</vt:lpstr>
      <vt:lpstr>Calibri</vt:lpstr>
      <vt:lpstr>Calibri Light</vt:lpstr>
      <vt:lpstr>Ericsson Hilda</vt:lpstr>
      <vt:lpstr>Helvetica</vt:lpstr>
      <vt:lpstr>Stencil</vt:lpstr>
      <vt:lpstr>Times New Roman</vt:lpstr>
      <vt:lpstr>Wingdings</vt:lpstr>
      <vt:lpstr>Retrospect</vt:lpstr>
      <vt:lpstr>Time-Sensitive Networking Horizons Possibilities for Achieving Bounded Low Latency</vt:lpstr>
      <vt:lpstr>The TSN Toolbox</vt:lpstr>
      <vt:lpstr>The TSN Toolbox</vt:lpstr>
      <vt:lpstr>Outline</vt:lpstr>
      <vt:lpstr>Disclaimer</vt:lpstr>
      <vt:lpstr>Two kinds of traffic</vt:lpstr>
      <vt:lpstr>Two kinds of traffic</vt:lpstr>
      <vt:lpstr>Scheduled traffic</vt:lpstr>
      <vt:lpstr>Continuous (maximally interfering) traffic</vt:lpstr>
      <vt:lpstr>ATS P802.1Qcr Asynchronous Traffic Shaping</vt:lpstr>
      <vt:lpstr>CQF2 2-buffer Cyclic Queuing and Forwarding</vt:lpstr>
      <vt:lpstr>CQF3 3-buffer Cyclic Queuing and Forwarding</vt:lpstr>
      <vt:lpstr>Multi-CQF Multiple cycle periods on one port</vt:lpstr>
      <vt:lpstr>Paternoster*</vt:lpstr>
      <vt:lpstr>Disclaimer - again</vt:lpstr>
      <vt:lpstr>All methods offer valuable trade-offs</vt:lpstr>
      <vt:lpstr>Efficient use of available bandwidth</vt:lpstr>
      <vt:lpstr>Clock and frequency synchronization</vt:lpstr>
      <vt:lpstr>Scaling issues</vt:lpstr>
      <vt:lpstr>End-to-end latency variability</vt:lpstr>
      <vt:lpstr>Combinations</vt:lpstr>
      <vt:lpstr>SUMMARY Ideal target use cases</vt:lpstr>
      <vt:lpstr>Thank you</vt:lpstr>
    </vt:vector>
  </TitlesOfParts>
  <Manager/>
  <Company>Huawei Technologies Co.,Ltd.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Time-Sensitive Networking Horizons</dc:title>
  <dc:subject>Possibilities for Achieving Bounded Low Latency</dc:subject>
  <dc:creator>Norman Finn</dc:creator>
  <cp:keywords/>
  <dc:description/>
  <cp:lastModifiedBy>Author</cp:lastModifiedBy>
  <cp:revision>397</cp:revision>
  <cp:lastPrinted>2019-11-13T18:47:32Z</cp:lastPrinted>
  <dcterms:created xsi:type="dcterms:W3CDTF">2016-11-04T16:14:26Z</dcterms:created>
  <dcterms:modified xsi:type="dcterms:W3CDTF">2020-01-25T15:01:48Z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0x010100204BBC5E084F0C48BBA2E6B2010A22C3</vt:lpwstr>
  </property>
</Properties>
</file>