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8" r:id="rId5"/>
    <p:sldId id="263" r:id="rId6"/>
    <p:sldId id="267" r:id="rId7"/>
    <p:sldId id="268" r:id="rId8"/>
    <p:sldId id="269" r:id="rId9"/>
    <p:sldId id="270" r:id="rId10"/>
    <p:sldId id="271" r:id="rId11"/>
    <p:sldId id="272" r:id="rId12"/>
    <p:sldId id="273" r:id="rId13"/>
    <p:sldId id="274" r:id="rId14"/>
    <p:sldId id="266"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7" autoAdjust="0"/>
    <p:restoredTop sz="94653"/>
  </p:normalViewPr>
  <p:slideViewPr>
    <p:cSldViewPr snapToGrid="0" snapToObjects="1" showGuides="1">
      <p:cViewPr varScale="1">
        <p:scale>
          <a:sx n="55" d="100"/>
          <a:sy n="55" d="100"/>
        </p:scale>
        <p:origin x="276" y="33"/>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
        <p:nvSpPr>
          <p:cNvPr id="9" name="Rectangle 8"/>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750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gif"/><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328748" y="5479107"/>
            <a:ext cx="760660" cy="772628"/>
          </a:xfrm>
          <a:prstGeom prst="rect">
            <a:avLst/>
          </a:prstGeom>
        </p:spPr>
      </p:pic>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89408" y="5425476"/>
            <a:ext cx="848027" cy="879889"/>
          </a:xfrm>
          <a:prstGeom prst="rect">
            <a:avLst/>
          </a:prstGeom>
        </p:spPr>
      </p:pic>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08573" y="6196398"/>
            <a:ext cx="1714628" cy="559067"/>
          </a:xfrm>
          <a:prstGeom prst="rect">
            <a:avLst/>
          </a:prstGeom>
        </p:spPr>
      </p:pic>
      <p:sp>
        <p:nvSpPr>
          <p:cNvPr id="9" name="Rectangle 8"/>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tu.int/ifa/t/2017/sg15/exchange/wp3/q14/G.8052.1/G.8052.1_curr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5.bin"/><Relationship Id="rId18" Type="http://schemas.openxmlformats.org/officeDocument/2006/relationships/image" Target="../media/image12.wmf"/><Relationship Id="rId3" Type="http://schemas.openxmlformats.org/officeDocument/2006/relationships/hyperlink" Target="https://github.com/YangModels/yang/tree/master/standard/ieee/draft/802.1/Qcx" TargetMode="Externa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9.wmf"/><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11.wmf"/><Relationship Id="rId20" Type="http://schemas.openxmlformats.org/officeDocument/2006/relationships/image" Target="../media/image13.wmf"/><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4.bin"/><Relationship Id="rId24" Type="http://schemas.openxmlformats.org/officeDocument/2006/relationships/image" Target="../media/image15.wmf"/><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10" Type="http://schemas.openxmlformats.org/officeDocument/2006/relationships/image" Target="../media/image8.wmf"/><Relationship Id="rId19" Type="http://schemas.openxmlformats.org/officeDocument/2006/relationships/oleObject" Target="../embeddings/oleObject8.bin"/><Relationship Id="rId4" Type="http://schemas.openxmlformats.org/officeDocument/2006/relationships/hyperlink" Target="https://www.itu.int/ifa/t/2017/sg15/exchange/wp3/q14/2019.09-2020.01_eMeeting_Modeling/cd/cd05r7_PapyrusIeeeCfmOxygenWorkspace_2019.10.15.zip" TargetMode="External"/><Relationship Id="rId9" Type="http://schemas.openxmlformats.org/officeDocument/2006/relationships/oleObject" Target="../embeddings/oleObject3.bin"/><Relationship Id="rId14" Type="http://schemas.openxmlformats.org/officeDocument/2006/relationships/image" Target="../media/image10.wmf"/><Relationship Id="rId22" Type="http://schemas.openxmlformats.org/officeDocument/2006/relationships/image" Target="../media/image14.wmf"/></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1.wmf"/><Relationship Id="rId17" Type="http://schemas.openxmlformats.org/officeDocument/2006/relationships/hyperlink" Target="https://www.itu.int/ifa/t/2017/sg15/exchange/wp3/q14/G.8052.1/G.8052.1_current" TargetMode="External"/><Relationship Id="rId2" Type="http://schemas.openxmlformats.org/officeDocument/2006/relationships/slideLayout" Target="../slideLayouts/slideLayout2.xml"/><Relationship Id="rId16" Type="http://schemas.openxmlformats.org/officeDocument/2006/relationships/image" Target="../media/image23.wmf"/><Relationship Id="rId1" Type="http://schemas.openxmlformats.org/officeDocument/2006/relationships/vmlDrawing" Target="../drawings/vmlDrawing2.vml"/><Relationship Id="rId6" Type="http://schemas.openxmlformats.org/officeDocument/2006/relationships/image" Target="../media/image18.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4.bin"/><Relationship Id="rId14" Type="http://schemas.openxmlformats.org/officeDocument/2006/relationships/image" Target="../media/image22.wmf"/></Relationships>
</file>

<file path=ppt/slides/_rels/slide7.xml.rels><?xml version="1.0" encoding="UTF-8" standalone="yes"?>
<Relationships xmlns="http://schemas.openxmlformats.org/package/2006/relationships"><Relationship Id="rId2" Type="http://schemas.openxmlformats.org/officeDocument/2006/relationships/hyperlink" Target="https://www.itu.int/ifa/t/2017/sg15/exchange/wp3/q14/G.8052.1/G.8052.1_curr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866503" y="2429689"/>
            <a:ext cx="10458994" cy="1785257"/>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spcAft>
                <a:spcPts val="600"/>
              </a:spcAft>
            </a:pPr>
            <a:r>
              <a:rPr lang="en-US" sz="5400" dirty="0">
                <a:solidFill>
                  <a:schemeClr val="tx2">
                    <a:lumMod val="60000"/>
                    <a:lumOff val="40000"/>
                  </a:schemeClr>
                </a:solidFill>
              </a:rPr>
              <a:t>Overview of G.8052.1 </a:t>
            </a:r>
          </a:p>
          <a:p>
            <a:pPr>
              <a:spcAft>
                <a:spcPts val="600"/>
              </a:spcAft>
            </a:pPr>
            <a:r>
              <a:rPr lang="en-US" sz="5400" dirty="0">
                <a:solidFill>
                  <a:schemeClr val="tx2">
                    <a:lumMod val="60000"/>
                    <a:lumOff val="40000"/>
                  </a:schemeClr>
                </a:solidFill>
              </a:rPr>
              <a:t>and its connection to the IEEE YANG</a:t>
            </a:r>
          </a:p>
        </p:txBody>
      </p:sp>
      <p:sp>
        <p:nvSpPr>
          <p:cNvPr id="3" name="Title 1"/>
          <p:cNvSpPr txBox="1">
            <a:spLocks/>
          </p:cNvSpPr>
          <p:nvPr/>
        </p:nvSpPr>
        <p:spPr>
          <a:xfrm>
            <a:off x="1132114" y="300232"/>
            <a:ext cx="10345783"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80000"/>
              </a:lnSpc>
            </a:pPr>
            <a:r>
              <a:rPr lang="en-US" altLang="en-US" sz="3600" dirty="0">
                <a:solidFill>
                  <a:srgbClr val="0070C0"/>
                </a:solidFill>
              </a:rPr>
              <a:t>Joint IEEE 802 and ITU-T Study Group 15 Workshop</a:t>
            </a:r>
          </a:p>
        </p:txBody>
      </p:sp>
      <p:sp>
        <p:nvSpPr>
          <p:cNvPr id="4" name="Title 1"/>
          <p:cNvSpPr txBox="1">
            <a:spLocks/>
          </p:cNvSpPr>
          <p:nvPr/>
        </p:nvSpPr>
        <p:spPr>
          <a:xfrm>
            <a:off x="1981200" y="544218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000" b="0" i="1" dirty="0">
                <a:solidFill>
                  <a:srgbClr val="558ED5"/>
                </a:solidFill>
              </a:rPr>
              <a:t>Kam LAM (CICT) Q14/15 Rapporteur</a:t>
            </a:r>
          </a:p>
        </p:txBody>
      </p:sp>
    </p:spTree>
    <p:extLst>
      <p:ext uri="{BB962C8B-B14F-4D97-AF65-F5344CB8AC3E}">
        <p14:creationId xmlns:p14="http://schemas.microsoft.com/office/powerpoint/2010/main" val="342941138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a:t>
            </a:r>
            <a:endParaRPr lang="en-GB" dirty="0"/>
          </a:p>
        </p:txBody>
      </p:sp>
      <p:sp>
        <p:nvSpPr>
          <p:cNvPr id="4" name="Content Placeholder 2">
            <a:extLst>
              <a:ext uri="{FF2B5EF4-FFF2-40B4-BE49-F238E27FC236}">
                <a16:creationId xmlns:a16="http://schemas.microsoft.com/office/drawing/2014/main" id="{586619C1-C7A1-4846-9602-E0BB2E494264}"/>
              </a:ext>
            </a:extLst>
          </p:cNvPr>
          <p:cNvSpPr>
            <a:spLocks noGrp="1"/>
          </p:cNvSpPr>
          <p:nvPr>
            <p:ph idx="1"/>
          </p:nvPr>
        </p:nvSpPr>
        <p:spPr>
          <a:xfrm>
            <a:off x="1636046" y="1845000"/>
            <a:ext cx="9379324" cy="3168000"/>
          </a:xfrm>
        </p:spPr>
        <p:txBody>
          <a:bodyPr>
            <a:noAutofit/>
          </a:bodyPr>
          <a:lstStyle/>
          <a:p>
            <a:r>
              <a:rPr lang="en-US" dirty="0"/>
              <a:t>G.8052.1 (draft):</a:t>
            </a:r>
          </a:p>
          <a:p>
            <a:pPr lvl="1"/>
            <a:r>
              <a:rPr lang="en-US" dirty="0"/>
              <a:t>Text: v0.12 in TD521/3 (1/2020)</a:t>
            </a:r>
          </a:p>
          <a:p>
            <a:pPr lvl="1"/>
            <a:r>
              <a:rPr lang="en-US" dirty="0"/>
              <a:t>Models:  </a:t>
            </a:r>
            <a:r>
              <a:rPr lang="en-US" sz="1800" dirty="0">
                <a:hlinkClick r:id="rId2"/>
              </a:rPr>
              <a:t>https://www.itu.int/ifa/t/2017/sg15/exchange/wp3/q14/G.8052.1/G.8052.1_current/</a:t>
            </a:r>
            <a:r>
              <a:rPr lang="en-US" sz="1800" dirty="0"/>
              <a:t> </a:t>
            </a:r>
          </a:p>
          <a:p>
            <a:pPr lvl="1"/>
            <a:r>
              <a:rPr lang="en-US" dirty="0"/>
              <a:t>Need the </a:t>
            </a:r>
            <a:r>
              <a:rPr lang="en-US" dirty="0">
                <a:solidFill>
                  <a:srgbClr val="FF0000"/>
                </a:solidFill>
              </a:rPr>
              <a:t>A.5</a:t>
            </a:r>
            <a:r>
              <a:rPr lang="en-US" dirty="0"/>
              <a:t> justification for the normative reference to IEEE 802.1Qcx CFM, including the YANG</a:t>
            </a:r>
          </a:p>
        </p:txBody>
      </p:sp>
    </p:spTree>
    <p:extLst>
      <p:ext uri="{BB962C8B-B14F-4D97-AF65-F5344CB8AC3E}">
        <p14:creationId xmlns:p14="http://schemas.microsoft.com/office/powerpoint/2010/main" val="278294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224" y="3140001"/>
            <a:ext cx="10972800" cy="1143000"/>
          </a:xfrm>
        </p:spPr>
        <p:txBody>
          <a:bodyPr>
            <a:normAutofit fontScale="90000"/>
          </a:bodyPr>
          <a:lstStyle/>
          <a:p>
            <a:r>
              <a:rPr lang="en-US" dirty="0"/>
              <a:t>THANK YOU</a:t>
            </a:r>
            <a:br>
              <a:rPr lang="en-US" dirty="0"/>
            </a:b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5887" y="5511452"/>
            <a:ext cx="760660" cy="7726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7860" y="5457821"/>
            <a:ext cx="848027" cy="87988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8573" y="6196398"/>
            <a:ext cx="1714628" cy="559067"/>
          </a:xfrm>
          <a:prstGeom prst="rect">
            <a:avLst/>
          </a:prstGeom>
        </p:spPr>
      </p:pic>
    </p:spTree>
    <p:extLst>
      <p:ext uri="{BB962C8B-B14F-4D97-AF65-F5344CB8AC3E}">
        <p14:creationId xmlns:p14="http://schemas.microsoft.com/office/powerpoint/2010/main" val="2740273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3435" cy="6858000"/>
          </a:xfrm>
          <a:prstGeom prst="rect">
            <a:avLst/>
          </a:prstGeom>
        </p:spPr>
      </p:pic>
    </p:spTree>
    <p:extLst>
      <p:ext uri="{BB962C8B-B14F-4D97-AF65-F5344CB8AC3E}">
        <p14:creationId xmlns:p14="http://schemas.microsoft.com/office/powerpoint/2010/main" val="199732079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15"/>
            <a:ext cx="10972800" cy="1143000"/>
          </a:xfrm>
        </p:spPr>
        <p:txBody>
          <a:bodyPr/>
          <a:lstStyle/>
          <a:p>
            <a:r>
              <a:rPr lang="en-US" dirty="0"/>
              <a:t>G.8052.1 Scope</a:t>
            </a:r>
            <a:endParaRPr lang="en-GB" dirty="0"/>
          </a:p>
        </p:txBody>
      </p:sp>
      <p:sp>
        <p:nvSpPr>
          <p:cNvPr id="4" name="Content Placeholder 2">
            <a:extLst>
              <a:ext uri="{FF2B5EF4-FFF2-40B4-BE49-F238E27FC236}">
                <a16:creationId xmlns:a16="http://schemas.microsoft.com/office/drawing/2014/main" id="{24036B3A-7223-4022-9DE2-CAD9AA38657B}"/>
              </a:ext>
            </a:extLst>
          </p:cNvPr>
          <p:cNvSpPr>
            <a:spLocks noGrp="1"/>
          </p:cNvSpPr>
          <p:nvPr>
            <p:ph idx="1"/>
          </p:nvPr>
        </p:nvSpPr>
        <p:spPr>
          <a:xfrm>
            <a:off x="1489380" y="912367"/>
            <a:ext cx="9379324" cy="3121764"/>
          </a:xfrm>
        </p:spPr>
        <p:txBody>
          <a:bodyPr>
            <a:noAutofit/>
          </a:bodyPr>
          <a:lstStyle/>
          <a:p>
            <a:r>
              <a:rPr lang="en-US" dirty="0"/>
              <a:t>Augment the IEEE 802.1Qcx CFM with Carrier Ethernet OAM</a:t>
            </a:r>
          </a:p>
          <a:p>
            <a:pPr lvl="1"/>
            <a:r>
              <a:rPr lang="en-US" dirty="0"/>
              <a:t>Take G.8052 IM (UML) as the base</a:t>
            </a:r>
          </a:p>
          <a:p>
            <a:pPr lvl="1"/>
            <a:r>
              <a:rPr lang="en-US" dirty="0"/>
              <a:t>Keep/refactor the OAM part and Prune the rest</a:t>
            </a:r>
          </a:p>
          <a:p>
            <a:pPr lvl="1"/>
            <a:r>
              <a:rPr lang="en-US" dirty="0"/>
              <a:t>Translate the IM into DM (YANG)</a:t>
            </a:r>
          </a:p>
          <a:p>
            <a:pPr lvl="1"/>
            <a:r>
              <a:rPr lang="en-US" dirty="0"/>
              <a:t>Augment the </a:t>
            </a:r>
            <a:r>
              <a:rPr lang="en-US" dirty="0" err="1"/>
              <a:t>Qcx</a:t>
            </a:r>
            <a:r>
              <a:rPr lang="en-US" dirty="0"/>
              <a:t> CFM YANG</a:t>
            </a:r>
          </a:p>
        </p:txBody>
      </p:sp>
      <p:grpSp>
        <p:nvGrpSpPr>
          <p:cNvPr id="5" name="Group 4">
            <a:extLst>
              <a:ext uri="{FF2B5EF4-FFF2-40B4-BE49-F238E27FC236}">
                <a16:creationId xmlns:a16="http://schemas.microsoft.com/office/drawing/2014/main" id="{8A9320CB-00F2-48BD-95FC-ED813F344E68}"/>
              </a:ext>
            </a:extLst>
          </p:cNvPr>
          <p:cNvGrpSpPr/>
          <p:nvPr/>
        </p:nvGrpSpPr>
        <p:grpSpPr>
          <a:xfrm>
            <a:off x="609414" y="4034131"/>
            <a:ext cx="10438052" cy="1538607"/>
            <a:chOff x="350521" y="1878120"/>
            <a:chExt cx="10438052" cy="1538607"/>
          </a:xfrm>
        </p:grpSpPr>
        <p:sp>
          <p:nvSpPr>
            <p:cNvPr id="6" name="Rounded Rectangle 7">
              <a:extLst>
                <a:ext uri="{FF2B5EF4-FFF2-40B4-BE49-F238E27FC236}">
                  <a16:creationId xmlns:a16="http://schemas.microsoft.com/office/drawing/2014/main" id="{D31AD209-5078-4C8D-BB07-591E0E2E6DFD}"/>
                </a:ext>
              </a:extLst>
            </p:cNvPr>
            <p:cNvSpPr/>
            <p:nvPr/>
          </p:nvSpPr>
          <p:spPr>
            <a:xfrm>
              <a:off x="350521" y="1878120"/>
              <a:ext cx="2504440" cy="1532461"/>
            </a:xfrm>
            <a:prstGeom prst="roundRect">
              <a:avLst/>
            </a:prstGeom>
            <a:solidFill>
              <a:schemeClr val="bg1">
                <a:lumMod val="7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400" dirty="0">
                  <a:solidFill>
                    <a:schemeClr val="tx1"/>
                  </a:solidFill>
                </a:rPr>
                <a:t>G.8052 UML</a:t>
              </a:r>
            </a:p>
            <a:p>
              <a:endParaRPr lang="en-US" altLang="zh-CN" sz="1400" dirty="0">
                <a:solidFill>
                  <a:schemeClr val="tx1"/>
                </a:solidFill>
              </a:endParaRPr>
            </a:p>
            <a:p>
              <a:r>
                <a:rPr lang="en-US" altLang="zh-CN" sz="1200" dirty="0">
                  <a:solidFill>
                    <a:schemeClr val="tx1"/>
                  </a:solidFill>
                </a:rPr>
                <a:t>Covers:</a:t>
              </a:r>
            </a:p>
            <a:p>
              <a:pPr marL="285750" indent="-285750">
                <a:buFont typeface="Arial" panose="020B0604020202020204" pitchFamily="34" charset="0"/>
                <a:buChar char="•"/>
              </a:pPr>
              <a:r>
                <a:rPr lang="en-US" altLang="zh-CN" sz="1200" dirty="0">
                  <a:solidFill>
                    <a:schemeClr val="tx1"/>
                  </a:solidFill>
                </a:rPr>
                <a:t>Forwarding</a:t>
              </a:r>
            </a:p>
            <a:p>
              <a:pPr marL="285750" indent="-285750">
                <a:buFont typeface="Arial" panose="020B0604020202020204" pitchFamily="34" charset="0"/>
                <a:buChar char="•"/>
              </a:pPr>
              <a:r>
                <a:rPr lang="en-US" altLang="zh-CN" sz="1200" dirty="0">
                  <a:solidFill>
                    <a:schemeClr val="tx1"/>
                  </a:solidFill>
                </a:rPr>
                <a:t>OAM (G.8013)</a:t>
              </a:r>
            </a:p>
            <a:p>
              <a:pPr marL="285750" indent="-285750">
                <a:buFont typeface="Arial" panose="020B0604020202020204" pitchFamily="34" charset="0"/>
                <a:buChar char="•"/>
              </a:pPr>
              <a:r>
                <a:rPr lang="en-US" altLang="zh-CN" sz="1200" dirty="0">
                  <a:solidFill>
                    <a:schemeClr val="tx1"/>
                  </a:solidFill>
                </a:rPr>
                <a:t>Protection (G.8031, G.8032)</a:t>
              </a:r>
              <a:endParaRPr lang="zh-CN" altLang="en-US" sz="1200" dirty="0">
                <a:solidFill>
                  <a:schemeClr val="tx1"/>
                </a:solidFill>
              </a:endParaRPr>
            </a:p>
          </p:txBody>
        </p:sp>
        <p:grpSp>
          <p:nvGrpSpPr>
            <p:cNvPr id="7" name="Group 6">
              <a:extLst>
                <a:ext uri="{FF2B5EF4-FFF2-40B4-BE49-F238E27FC236}">
                  <a16:creationId xmlns:a16="http://schemas.microsoft.com/office/drawing/2014/main" id="{07DF9F16-448A-46CD-BB38-2612AAA793A9}"/>
                </a:ext>
              </a:extLst>
            </p:cNvPr>
            <p:cNvGrpSpPr/>
            <p:nvPr/>
          </p:nvGrpSpPr>
          <p:grpSpPr>
            <a:xfrm>
              <a:off x="2854961" y="1878120"/>
              <a:ext cx="4209972" cy="1532461"/>
              <a:chOff x="2854961" y="1878120"/>
              <a:chExt cx="4209972" cy="1532461"/>
            </a:xfrm>
          </p:grpSpPr>
          <p:cxnSp>
            <p:nvCxnSpPr>
              <p:cNvPr id="12" name="Straight Arrow Connector 11">
                <a:extLst>
                  <a:ext uri="{FF2B5EF4-FFF2-40B4-BE49-F238E27FC236}">
                    <a16:creationId xmlns:a16="http://schemas.microsoft.com/office/drawing/2014/main" id="{2177EFA4-EB00-4D67-A30E-B2CA831E25FD}"/>
                  </a:ext>
                </a:extLst>
              </p:cNvPr>
              <p:cNvCxnSpPr>
                <a:stCxn id="6" idx="3"/>
                <a:endCxn id="14" idx="1"/>
              </p:cNvCxnSpPr>
              <p:nvPr/>
            </p:nvCxnSpPr>
            <p:spPr>
              <a:xfrm>
                <a:off x="2854961" y="2644351"/>
                <a:ext cx="17055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9FBE8C2-F496-4706-BC90-3F924F45133E}"/>
                  </a:ext>
                </a:extLst>
              </p:cNvPr>
              <p:cNvSpPr txBox="1"/>
              <p:nvPr/>
            </p:nvSpPr>
            <p:spPr>
              <a:xfrm>
                <a:off x="2854961" y="2342720"/>
                <a:ext cx="1785682" cy="307777"/>
              </a:xfrm>
              <a:prstGeom prst="rect">
                <a:avLst/>
              </a:prstGeom>
              <a:noFill/>
            </p:spPr>
            <p:txBody>
              <a:bodyPr wrap="none" rtlCol="0">
                <a:spAutoFit/>
              </a:bodyPr>
              <a:lstStyle/>
              <a:p>
                <a:r>
                  <a:rPr lang="en-US" sz="1400" dirty="0"/>
                  <a:t>Pruning &amp; Refactoring</a:t>
                </a:r>
              </a:p>
            </p:txBody>
          </p:sp>
          <p:sp>
            <p:nvSpPr>
              <p:cNvPr id="14" name="Rounded Rectangle 11">
                <a:extLst>
                  <a:ext uri="{FF2B5EF4-FFF2-40B4-BE49-F238E27FC236}">
                    <a16:creationId xmlns:a16="http://schemas.microsoft.com/office/drawing/2014/main" id="{B3F411A8-1161-4BA2-9A7D-AA689FD832AF}"/>
                  </a:ext>
                </a:extLst>
              </p:cNvPr>
              <p:cNvSpPr/>
              <p:nvPr/>
            </p:nvSpPr>
            <p:spPr>
              <a:xfrm>
                <a:off x="4560493" y="1878120"/>
                <a:ext cx="2504440" cy="1532461"/>
              </a:xfrm>
              <a:prstGeom prst="roundRect">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00" dirty="0">
                    <a:solidFill>
                      <a:schemeClr val="tx1"/>
                    </a:solidFill>
                  </a:rPr>
                  <a:t>G.8052.1 UML</a:t>
                </a:r>
              </a:p>
              <a:p>
                <a:endParaRPr lang="en-US" altLang="zh-CN" sz="1600" dirty="0">
                  <a:solidFill>
                    <a:schemeClr val="tx1"/>
                  </a:solidFill>
                </a:endParaRPr>
              </a:p>
              <a:p>
                <a:r>
                  <a:rPr lang="en-US" altLang="zh-CN" sz="1200" dirty="0">
                    <a:solidFill>
                      <a:schemeClr val="tx1"/>
                    </a:solidFill>
                  </a:rPr>
                  <a:t>Covers:</a:t>
                </a:r>
              </a:p>
              <a:p>
                <a:pPr marL="285750" indent="-285750">
                  <a:buFont typeface="Arial" panose="020B0604020202020204" pitchFamily="34" charset="0"/>
                  <a:buChar char="•"/>
                </a:pPr>
                <a:r>
                  <a:rPr lang="en-US" altLang="zh-CN" sz="1200" dirty="0">
                    <a:solidFill>
                      <a:schemeClr val="tx1"/>
                    </a:solidFill>
                  </a:rPr>
                  <a:t>OAM (G.8013)</a:t>
                </a:r>
                <a:endParaRPr lang="zh-CN" altLang="en-US" sz="1200" dirty="0">
                  <a:solidFill>
                    <a:schemeClr val="tx1"/>
                  </a:solidFill>
                </a:endParaRPr>
              </a:p>
            </p:txBody>
          </p:sp>
        </p:grpSp>
        <p:grpSp>
          <p:nvGrpSpPr>
            <p:cNvPr id="8" name="Group 7">
              <a:extLst>
                <a:ext uri="{FF2B5EF4-FFF2-40B4-BE49-F238E27FC236}">
                  <a16:creationId xmlns:a16="http://schemas.microsoft.com/office/drawing/2014/main" id="{AD6A414C-6B33-4AB3-99E0-7D20A45F50C1}"/>
                </a:ext>
              </a:extLst>
            </p:cNvPr>
            <p:cNvGrpSpPr/>
            <p:nvPr/>
          </p:nvGrpSpPr>
          <p:grpSpPr>
            <a:xfrm>
              <a:off x="7064933" y="1884266"/>
              <a:ext cx="3723640" cy="1532461"/>
              <a:chOff x="7064933" y="1884266"/>
              <a:chExt cx="3723640" cy="1532461"/>
            </a:xfrm>
          </p:grpSpPr>
          <p:sp>
            <p:nvSpPr>
              <p:cNvPr id="9" name="Rounded Rectangle 15">
                <a:extLst>
                  <a:ext uri="{FF2B5EF4-FFF2-40B4-BE49-F238E27FC236}">
                    <a16:creationId xmlns:a16="http://schemas.microsoft.com/office/drawing/2014/main" id="{7A837DCA-FDA3-48C2-9AD4-7E7F9D7DC4A5}"/>
                  </a:ext>
                </a:extLst>
              </p:cNvPr>
              <p:cNvSpPr/>
              <p:nvPr/>
            </p:nvSpPr>
            <p:spPr>
              <a:xfrm>
                <a:off x="8284133" y="1884266"/>
                <a:ext cx="2504440" cy="1532461"/>
              </a:xfrm>
              <a:prstGeom prst="roundRect">
                <a:avLst/>
              </a:prstGeom>
              <a:solidFill>
                <a:srgbClr val="92D05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400" dirty="0">
                    <a:solidFill>
                      <a:schemeClr val="tx1"/>
                    </a:solidFill>
                  </a:rPr>
                  <a:t>G.8052.1 YANG</a:t>
                </a:r>
              </a:p>
              <a:p>
                <a:endParaRPr lang="en-US" altLang="zh-CN" sz="1400" dirty="0">
                  <a:solidFill>
                    <a:schemeClr val="tx1"/>
                  </a:solidFill>
                </a:endParaRPr>
              </a:p>
              <a:p>
                <a:r>
                  <a:rPr lang="en-US" altLang="zh-CN" sz="1200" dirty="0">
                    <a:solidFill>
                      <a:schemeClr val="tx1"/>
                    </a:solidFill>
                  </a:rPr>
                  <a:t>Covers:</a:t>
                </a:r>
              </a:p>
              <a:p>
                <a:pPr marL="285750" indent="-285750">
                  <a:buFont typeface="Arial" panose="020B0604020202020204" pitchFamily="34" charset="0"/>
                  <a:buChar char="•"/>
                </a:pPr>
                <a:r>
                  <a:rPr lang="en-US" altLang="zh-CN" sz="1200" dirty="0">
                    <a:solidFill>
                      <a:schemeClr val="tx1"/>
                    </a:solidFill>
                  </a:rPr>
                  <a:t>OAM (G.8013)</a:t>
                </a:r>
                <a:endParaRPr lang="zh-CN" altLang="en-US" sz="1200" dirty="0">
                  <a:solidFill>
                    <a:schemeClr val="tx1"/>
                  </a:solidFill>
                </a:endParaRPr>
              </a:p>
            </p:txBody>
          </p:sp>
          <p:cxnSp>
            <p:nvCxnSpPr>
              <p:cNvPr id="10" name="Straight Arrow Connector 9">
                <a:extLst>
                  <a:ext uri="{FF2B5EF4-FFF2-40B4-BE49-F238E27FC236}">
                    <a16:creationId xmlns:a16="http://schemas.microsoft.com/office/drawing/2014/main" id="{D8C941D1-85A5-4601-A00B-1EA8CE445267}"/>
                  </a:ext>
                </a:extLst>
              </p:cNvPr>
              <p:cNvCxnSpPr>
                <a:stCxn id="14" idx="3"/>
                <a:endCxn id="9" idx="1"/>
              </p:cNvCxnSpPr>
              <p:nvPr/>
            </p:nvCxnSpPr>
            <p:spPr>
              <a:xfrm>
                <a:off x="7064933" y="2644351"/>
                <a:ext cx="1219200" cy="61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DC35A3E-DC6B-4589-96C2-A21DFF613E13}"/>
                  </a:ext>
                </a:extLst>
              </p:cNvPr>
              <p:cNvSpPr txBox="1"/>
              <p:nvPr/>
            </p:nvSpPr>
            <p:spPr>
              <a:xfrm>
                <a:off x="7122161" y="2342720"/>
                <a:ext cx="990528" cy="307777"/>
              </a:xfrm>
              <a:prstGeom prst="rect">
                <a:avLst/>
              </a:prstGeom>
              <a:noFill/>
            </p:spPr>
            <p:txBody>
              <a:bodyPr wrap="none" rtlCol="0">
                <a:spAutoFit/>
              </a:bodyPr>
              <a:lstStyle/>
              <a:p>
                <a:r>
                  <a:rPr lang="en-US" sz="1400" dirty="0"/>
                  <a:t>Translation</a:t>
                </a:r>
              </a:p>
            </p:txBody>
          </p:sp>
        </p:grpSp>
      </p:grpSp>
    </p:spTree>
    <p:extLst>
      <p:ext uri="{BB962C8B-B14F-4D97-AF65-F5344CB8AC3E}">
        <p14:creationId xmlns:p14="http://schemas.microsoft.com/office/powerpoint/2010/main" val="224959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7795"/>
            <a:ext cx="10972800" cy="1143000"/>
          </a:xfrm>
        </p:spPr>
        <p:txBody>
          <a:bodyPr/>
          <a:lstStyle/>
          <a:p>
            <a:r>
              <a:rPr lang="en-US" dirty="0"/>
              <a:t>Carrier Ethernet OAM Functions</a:t>
            </a:r>
            <a:endParaRPr lang="en-GB" dirty="0"/>
          </a:p>
        </p:txBody>
      </p:sp>
      <p:graphicFrame>
        <p:nvGraphicFramePr>
          <p:cNvPr id="4" name="Table 4">
            <a:extLst>
              <a:ext uri="{FF2B5EF4-FFF2-40B4-BE49-F238E27FC236}">
                <a16:creationId xmlns:a16="http://schemas.microsoft.com/office/drawing/2014/main" id="{51E8C278-A144-443E-9B0D-212D14EF7C78}"/>
              </a:ext>
            </a:extLst>
          </p:cNvPr>
          <p:cNvGraphicFramePr>
            <a:graphicFrameLocks noGrp="1"/>
          </p:cNvGraphicFramePr>
          <p:nvPr>
            <p:extLst>
              <p:ext uri="{D42A27DB-BD31-4B8C-83A1-F6EECF244321}">
                <p14:modId xmlns:p14="http://schemas.microsoft.com/office/powerpoint/2010/main" val="249952930"/>
              </p:ext>
            </p:extLst>
          </p:nvPr>
        </p:nvGraphicFramePr>
        <p:xfrm>
          <a:off x="391886" y="1485000"/>
          <a:ext cx="11486604" cy="4027526"/>
        </p:xfrm>
        <a:graphic>
          <a:graphicData uri="http://schemas.openxmlformats.org/drawingml/2006/table">
            <a:tbl>
              <a:tblPr firstRow="1" bandRow="1">
                <a:tableStyleId>{5C22544A-7EE6-4342-B048-85BDC9FD1C3A}</a:tableStyleId>
              </a:tblPr>
              <a:tblGrid>
                <a:gridCol w="1303445">
                  <a:extLst>
                    <a:ext uri="{9D8B030D-6E8A-4147-A177-3AD203B41FA5}">
                      <a16:colId xmlns:a16="http://schemas.microsoft.com/office/drawing/2014/main" val="3522163726"/>
                    </a:ext>
                  </a:extLst>
                </a:gridCol>
                <a:gridCol w="1792236">
                  <a:extLst>
                    <a:ext uri="{9D8B030D-6E8A-4147-A177-3AD203B41FA5}">
                      <a16:colId xmlns:a16="http://schemas.microsoft.com/office/drawing/2014/main" val="2013101114"/>
                    </a:ext>
                  </a:extLst>
                </a:gridCol>
                <a:gridCol w="6761617">
                  <a:extLst>
                    <a:ext uri="{9D8B030D-6E8A-4147-A177-3AD203B41FA5}">
                      <a16:colId xmlns:a16="http://schemas.microsoft.com/office/drawing/2014/main" val="2403496669"/>
                    </a:ext>
                  </a:extLst>
                </a:gridCol>
                <a:gridCol w="1629306">
                  <a:extLst>
                    <a:ext uri="{9D8B030D-6E8A-4147-A177-3AD203B41FA5}">
                      <a16:colId xmlns:a16="http://schemas.microsoft.com/office/drawing/2014/main" val="3810212018"/>
                    </a:ext>
                  </a:extLst>
                </a:gridCol>
              </a:tblGrid>
              <a:tr h="610231">
                <a:tc>
                  <a:txBody>
                    <a:bodyPr/>
                    <a:lstStyle/>
                    <a:p>
                      <a:endParaRPr lang="en-US" sz="2400" dirty="0"/>
                    </a:p>
                  </a:txBody>
                  <a:tcPr/>
                </a:tc>
                <a:tc>
                  <a:txBody>
                    <a:bodyPr/>
                    <a:lstStyle/>
                    <a:p>
                      <a:r>
                        <a:rPr lang="en-US" sz="2400" dirty="0"/>
                        <a:t>SDO</a:t>
                      </a:r>
                    </a:p>
                  </a:txBody>
                  <a:tcPr/>
                </a:tc>
                <a:tc>
                  <a:txBody>
                    <a:bodyPr/>
                    <a:lstStyle/>
                    <a:p>
                      <a:r>
                        <a:rPr lang="en-US" sz="2400" dirty="0"/>
                        <a:t>OAM</a:t>
                      </a:r>
                    </a:p>
                  </a:txBody>
                  <a:tcPr/>
                </a:tc>
                <a:tc>
                  <a:txBody>
                    <a:bodyPr/>
                    <a:lstStyle/>
                    <a:p>
                      <a:r>
                        <a:rPr lang="en-US" sz="2400" dirty="0"/>
                        <a:t>Op-code</a:t>
                      </a:r>
                    </a:p>
                  </a:txBody>
                  <a:tcPr/>
                </a:tc>
                <a:extLst>
                  <a:ext uri="{0D108BD9-81ED-4DB2-BD59-A6C34878D82A}">
                    <a16:rowId xmlns:a16="http://schemas.microsoft.com/office/drawing/2014/main" val="2844383564"/>
                  </a:ext>
                </a:extLst>
              </a:tr>
              <a:tr h="610231">
                <a:tc>
                  <a:txBody>
                    <a:bodyPr/>
                    <a:lstStyle/>
                    <a:p>
                      <a:r>
                        <a:rPr lang="en-US" sz="2400" dirty="0"/>
                        <a:t>CFM</a:t>
                      </a:r>
                    </a:p>
                  </a:txBody>
                  <a:tcPr/>
                </a:tc>
                <a:tc>
                  <a:txBody>
                    <a:bodyPr/>
                    <a:lstStyle/>
                    <a:p>
                      <a:r>
                        <a:rPr lang="en-US" sz="2400" dirty="0"/>
                        <a:t>IEEE 802.1</a:t>
                      </a:r>
                    </a:p>
                  </a:txBody>
                  <a:tcPr/>
                </a:tc>
                <a:tc>
                  <a:txBody>
                    <a:bodyPr/>
                    <a:lstStyle/>
                    <a:p>
                      <a:r>
                        <a:rPr lang="en-US" sz="2400" dirty="0"/>
                        <a:t>CCM, LBM/LBR, LTM/LTR</a:t>
                      </a:r>
                    </a:p>
                  </a:txBody>
                  <a:tcPr/>
                </a:tc>
                <a:tc>
                  <a:txBody>
                    <a:bodyPr/>
                    <a:lstStyle/>
                    <a:p>
                      <a:r>
                        <a:rPr lang="en-US" sz="2400" dirty="0"/>
                        <a:t>1..7</a:t>
                      </a:r>
                    </a:p>
                  </a:txBody>
                  <a:tcPr/>
                </a:tc>
                <a:extLst>
                  <a:ext uri="{0D108BD9-81ED-4DB2-BD59-A6C34878D82A}">
                    <a16:rowId xmlns:a16="http://schemas.microsoft.com/office/drawing/2014/main" val="453028969"/>
                  </a:ext>
                </a:extLst>
              </a:tr>
              <a:tr h="1586602">
                <a:tc>
                  <a:txBody>
                    <a:bodyPr/>
                    <a:lstStyle/>
                    <a:p>
                      <a:r>
                        <a:rPr lang="en-US" sz="2400" dirty="0"/>
                        <a:t>Carrier</a:t>
                      </a:r>
                    </a:p>
                  </a:txBody>
                  <a:tcPr/>
                </a:tc>
                <a:tc>
                  <a:txBody>
                    <a:bodyPr/>
                    <a:lstStyle/>
                    <a:p>
                      <a:r>
                        <a:rPr lang="en-US" sz="2400" dirty="0"/>
                        <a:t>ITU-T SG15 G.8013</a:t>
                      </a:r>
                    </a:p>
                  </a:txBody>
                  <a:tcPr/>
                </a:tc>
                <a:tc>
                  <a:txBody>
                    <a:bodyPr/>
                    <a:lstStyle/>
                    <a:p>
                      <a:r>
                        <a:rPr lang="en-US" sz="2400" dirty="0"/>
                        <a:t>GNM/BNM, AIS, LCK, TST, APS, MCC/EDM, </a:t>
                      </a:r>
                    </a:p>
                    <a:p>
                      <a:r>
                        <a:rPr lang="en-US" sz="2400" dirty="0"/>
                        <a:t>1DM, DMM/DMR, LMM/LMR, 1SL, SLM/SLR</a:t>
                      </a:r>
                    </a:p>
                    <a:p>
                      <a:r>
                        <a:rPr lang="en-US" sz="2400" dirty="0"/>
                        <a:t>EXM/EXR, VSM/VSR, CSF</a:t>
                      </a:r>
                    </a:p>
                  </a:txBody>
                  <a:tcPr/>
                </a:tc>
                <a:tc>
                  <a:txBody>
                    <a:bodyPr/>
                    <a:lstStyle/>
                    <a:p>
                      <a:r>
                        <a:rPr lang="en-US" sz="2400" dirty="0"/>
                        <a:t>32..54</a:t>
                      </a:r>
                    </a:p>
                  </a:txBody>
                  <a:tcPr/>
                </a:tc>
                <a:extLst>
                  <a:ext uri="{0D108BD9-81ED-4DB2-BD59-A6C34878D82A}">
                    <a16:rowId xmlns:a16="http://schemas.microsoft.com/office/drawing/2014/main" val="1922944598"/>
                  </a:ext>
                </a:extLst>
              </a:tr>
              <a:tr h="610231">
                <a:tc>
                  <a:txBody>
                    <a:bodyPr/>
                    <a:lstStyle/>
                    <a:p>
                      <a:r>
                        <a:rPr lang="en-US" sz="2400" dirty="0"/>
                        <a:t>Service</a:t>
                      </a:r>
                    </a:p>
                  </a:txBody>
                  <a:tcPr/>
                </a:tc>
                <a:tc>
                  <a:txBody>
                    <a:bodyPr/>
                    <a:lstStyle/>
                    <a:p>
                      <a:r>
                        <a:rPr lang="en-US" sz="2400" dirty="0"/>
                        <a:t>MEF</a:t>
                      </a:r>
                    </a:p>
                  </a:txBody>
                  <a:tcPr/>
                </a:tc>
                <a:tc>
                  <a:txBody>
                    <a:bodyPr/>
                    <a:lstStyle/>
                    <a:p>
                      <a:r>
                        <a:rPr lang="en-US" sz="2400" dirty="0"/>
                        <a:t>LLM/LLR, SAT</a:t>
                      </a:r>
                    </a:p>
                  </a:txBody>
                  <a:tcPr/>
                </a:tc>
                <a:tc>
                  <a:txBody>
                    <a:bodyPr/>
                    <a:lstStyle/>
                    <a:p>
                      <a:r>
                        <a:rPr lang="en-US" sz="2400" dirty="0"/>
                        <a:t>56..59</a:t>
                      </a:r>
                    </a:p>
                  </a:txBody>
                  <a:tcPr/>
                </a:tc>
                <a:extLst>
                  <a:ext uri="{0D108BD9-81ED-4DB2-BD59-A6C34878D82A}">
                    <a16:rowId xmlns:a16="http://schemas.microsoft.com/office/drawing/2014/main" val="3743936454"/>
                  </a:ext>
                </a:extLst>
              </a:tr>
              <a:tr h="610231">
                <a:tc>
                  <a:txBody>
                    <a:bodyPr/>
                    <a:lstStyle/>
                    <a:p>
                      <a:r>
                        <a:rPr lang="en-US" sz="2400" dirty="0"/>
                        <a:t>Link</a:t>
                      </a:r>
                    </a:p>
                  </a:txBody>
                  <a:tcPr/>
                </a:tc>
                <a:tc>
                  <a:txBody>
                    <a:bodyPr/>
                    <a:lstStyle/>
                    <a:p>
                      <a:r>
                        <a:rPr lang="en-US" sz="2400" dirty="0"/>
                        <a:t>IETF</a:t>
                      </a:r>
                    </a:p>
                  </a:txBody>
                  <a:tcPr/>
                </a:tc>
                <a:tc>
                  <a:txBody>
                    <a:bodyPr/>
                    <a:lstStyle/>
                    <a:p>
                      <a:r>
                        <a:rPr lang="en-US" sz="2400" dirty="0"/>
                        <a:t>TRILL</a:t>
                      </a:r>
                    </a:p>
                  </a:txBody>
                  <a:tcPr/>
                </a:tc>
                <a:tc>
                  <a:txBody>
                    <a:bodyPr/>
                    <a:lstStyle/>
                    <a:p>
                      <a:r>
                        <a:rPr lang="en-US" sz="2400" dirty="0"/>
                        <a:t>64..67</a:t>
                      </a:r>
                    </a:p>
                  </a:txBody>
                  <a:tcPr/>
                </a:tc>
                <a:extLst>
                  <a:ext uri="{0D108BD9-81ED-4DB2-BD59-A6C34878D82A}">
                    <a16:rowId xmlns:a16="http://schemas.microsoft.com/office/drawing/2014/main" val="4001790513"/>
                  </a:ext>
                </a:extLst>
              </a:tr>
            </a:tbl>
          </a:graphicData>
        </a:graphic>
      </p:graphicFrame>
    </p:spTree>
    <p:extLst>
      <p:ext uri="{BB962C8B-B14F-4D97-AF65-F5344CB8AC3E}">
        <p14:creationId xmlns:p14="http://schemas.microsoft.com/office/powerpoint/2010/main" val="412824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332"/>
            <a:ext cx="10972800" cy="1143000"/>
          </a:xfrm>
        </p:spPr>
        <p:txBody>
          <a:bodyPr/>
          <a:lstStyle/>
          <a:p>
            <a:r>
              <a:rPr lang="en-US" dirty="0"/>
              <a:t>IEEE CFM YANG Reverse-engineered UML</a:t>
            </a:r>
            <a:endParaRPr lang="en-GB" dirty="0"/>
          </a:p>
        </p:txBody>
      </p:sp>
      <p:sp>
        <p:nvSpPr>
          <p:cNvPr id="4" name="Content Placeholder 2">
            <a:extLst>
              <a:ext uri="{FF2B5EF4-FFF2-40B4-BE49-F238E27FC236}">
                <a16:creationId xmlns:a16="http://schemas.microsoft.com/office/drawing/2014/main" id="{7177BFFA-0214-4E50-BE04-0FE68B08DAD5}"/>
              </a:ext>
            </a:extLst>
          </p:cNvPr>
          <p:cNvSpPr>
            <a:spLocks noGrp="1"/>
          </p:cNvSpPr>
          <p:nvPr>
            <p:ph idx="1"/>
          </p:nvPr>
        </p:nvSpPr>
        <p:spPr>
          <a:xfrm>
            <a:off x="586184" y="837000"/>
            <a:ext cx="10765816" cy="5832000"/>
          </a:xfrm>
        </p:spPr>
        <p:txBody>
          <a:bodyPr>
            <a:noAutofit/>
          </a:bodyPr>
          <a:lstStyle/>
          <a:p>
            <a:r>
              <a:rPr lang="en-US" dirty="0"/>
              <a:t>Source CFM YANG: </a:t>
            </a:r>
            <a:r>
              <a:rPr lang="en-US" sz="1800" dirty="0">
                <a:hlinkClick r:id="rId3"/>
              </a:rPr>
              <a:t>https://github.com/YangModels/yang/tree/master/standard/ieee/draft/802.1/Qcx</a:t>
            </a:r>
            <a:endParaRPr lang="en-US" sz="1800" dirty="0"/>
          </a:p>
          <a:p>
            <a:r>
              <a:rPr lang="en-US" dirty="0"/>
              <a:t>Re-engineered UML: </a:t>
            </a:r>
            <a:r>
              <a:rPr lang="en-US" sz="1800" dirty="0">
                <a:hlinkClick r:id="rId4"/>
              </a:rPr>
              <a:t>https://www.itu.int/ifa/t/2017/sg15/exchange/wp3/q14/2019.09-2020.01_eMeeting_Modeling/cd/cd05r7_PapyrusIeeeCfmOxygenWorkspace_2019.10.15.zip</a:t>
            </a:r>
            <a:r>
              <a:rPr lang="en-US" dirty="0"/>
              <a:t> </a:t>
            </a:r>
          </a:p>
          <a:p>
            <a:pPr lvl="1"/>
            <a:r>
              <a:rPr lang="en-US" dirty="0"/>
              <a:t>High level diagram: </a:t>
            </a:r>
          </a:p>
          <a:p>
            <a:pPr lvl="1"/>
            <a:endParaRPr lang="en-US" dirty="0"/>
          </a:p>
          <a:p>
            <a:pPr lvl="1"/>
            <a:r>
              <a:rPr lang="en-US" dirty="0"/>
              <a:t>Detail diagram: </a:t>
            </a:r>
          </a:p>
          <a:p>
            <a:pPr lvl="1"/>
            <a:endParaRPr lang="en-US" dirty="0"/>
          </a:p>
          <a:p>
            <a:pPr lvl="1"/>
            <a:r>
              <a:rPr lang="en-US" dirty="0"/>
              <a:t>Actions, Alarms, CFM Bridge, Bridge, CFM Data types,  1Q Data types, 1AB Data types, Data types</a:t>
            </a:r>
          </a:p>
        </p:txBody>
      </p:sp>
      <p:graphicFrame>
        <p:nvGraphicFramePr>
          <p:cNvPr id="5" name="Object 4">
            <a:extLst>
              <a:ext uri="{FF2B5EF4-FFF2-40B4-BE49-F238E27FC236}">
                <a16:creationId xmlns:a16="http://schemas.microsoft.com/office/drawing/2014/main" id="{30B45D06-21F6-465D-AC4C-5A518BA84803}"/>
              </a:ext>
            </a:extLst>
          </p:cNvPr>
          <p:cNvGraphicFramePr>
            <a:graphicFrameLocks noChangeAspect="1"/>
          </p:cNvGraphicFramePr>
          <p:nvPr>
            <p:extLst>
              <p:ext uri="{D42A27DB-BD31-4B8C-83A1-F6EECF244321}">
                <p14:modId xmlns:p14="http://schemas.microsoft.com/office/powerpoint/2010/main" val="1773668875"/>
              </p:ext>
            </p:extLst>
          </p:nvPr>
        </p:nvGraphicFramePr>
        <p:xfrm>
          <a:off x="4584000" y="2813930"/>
          <a:ext cx="1978025" cy="360362"/>
        </p:xfrm>
        <a:graphic>
          <a:graphicData uri="http://schemas.openxmlformats.org/presentationml/2006/ole">
            <mc:AlternateContent xmlns:mc="http://schemas.openxmlformats.org/markup-compatibility/2006">
              <mc:Choice xmlns:v="urn:schemas-microsoft-com:vml" Requires="v">
                <p:oleObj spid="_x0000_s1086" name="Packager Shell Object" showAsIcon="1" r:id="rId5" imgW="1977840" imgH="359640" progId="Package">
                  <p:embed/>
                </p:oleObj>
              </mc:Choice>
              <mc:Fallback>
                <p:oleObj name="Packager Shell Object" showAsIcon="1" r:id="rId5" imgW="1977840" imgH="359640" progId="Package">
                  <p:embed/>
                  <p:pic>
                    <p:nvPicPr>
                      <p:cNvPr id="6" name="Object 5">
                        <a:extLst>
                          <a:ext uri="{FF2B5EF4-FFF2-40B4-BE49-F238E27FC236}">
                            <a16:creationId xmlns:a16="http://schemas.microsoft.com/office/drawing/2014/main" id="{317FC49B-9B33-4362-A8D8-DBE27E58ED5F}"/>
                          </a:ext>
                        </a:extLst>
                      </p:cNvPr>
                      <p:cNvPicPr/>
                      <p:nvPr/>
                    </p:nvPicPr>
                    <p:blipFill>
                      <a:blip r:embed="rId6"/>
                      <a:stretch>
                        <a:fillRect/>
                      </a:stretch>
                    </p:blipFill>
                    <p:spPr>
                      <a:xfrm>
                        <a:off x="4584000" y="2813930"/>
                        <a:ext cx="1978025" cy="36036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71F97C3-316B-4F2E-9A32-526EA347343E}"/>
              </a:ext>
            </a:extLst>
          </p:cNvPr>
          <p:cNvGraphicFramePr>
            <a:graphicFrameLocks noChangeAspect="1"/>
          </p:cNvGraphicFramePr>
          <p:nvPr>
            <p:extLst>
              <p:ext uri="{D42A27DB-BD31-4B8C-83A1-F6EECF244321}">
                <p14:modId xmlns:p14="http://schemas.microsoft.com/office/powerpoint/2010/main" val="1498909820"/>
              </p:ext>
            </p:extLst>
          </p:nvPr>
        </p:nvGraphicFramePr>
        <p:xfrm>
          <a:off x="4176805" y="3861000"/>
          <a:ext cx="1792287" cy="360363"/>
        </p:xfrm>
        <a:graphic>
          <a:graphicData uri="http://schemas.openxmlformats.org/presentationml/2006/ole">
            <mc:AlternateContent xmlns:mc="http://schemas.openxmlformats.org/markup-compatibility/2006">
              <mc:Choice xmlns:v="urn:schemas-microsoft-com:vml" Requires="v">
                <p:oleObj spid="_x0000_s1087" name="Packager Shell Object" showAsIcon="1" r:id="rId7" imgW="1792800" imgH="359640" progId="Package">
                  <p:embed/>
                </p:oleObj>
              </mc:Choice>
              <mc:Fallback>
                <p:oleObj name="Packager Shell Object" showAsIcon="1" r:id="rId7" imgW="1792800" imgH="359640" progId="Package">
                  <p:embed/>
                  <p:pic>
                    <p:nvPicPr>
                      <p:cNvPr id="7" name="Object 6">
                        <a:extLst>
                          <a:ext uri="{FF2B5EF4-FFF2-40B4-BE49-F238E27FC236}">
                            <a16:creationId xmlns:a16="http://schemas.microsoft.com/office/drawing/2014/main" id="{A35E807E-04FD-4281-A020-F5F310F29939}"/>
                          </a:ext>
                        </a:extLst>
                      </p:cNvPr>
                      <p:cNvPicPr/>
                      <p:nvPr/>
                    </p:nvPicPr>
                    <p:blipFill>
                      <a:blip r:embed="rId8"/>
                      <a:stretch>
                        <a:fillRect/>
                      </a:stretch>
                    </p:blipFill>
                    <p:spPr>
                      <a:xfrm>
                        <a:off x="4176805" y="3861000"/>
                        <a:ext cx="1792287" cy="360363"/>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25151AB2-0D87-4052-9CD5-394B6D25461A}"/>
              </a:ext>
            </a:extLst>
          </p:cNvPr>
          <p:cNvGrpSpPr/>
          <p:nvPr/>
        </p:nvGrpSpPr>
        <p:grpSpPr>
          <a:xfrm>
            <a:off x="48000" y="5909873"/>
            <a:ext cx="10317879" cy="557588"/>
            <a:chOff x="-22538" y="6381000"/>
            <a:chExt cx="10317879" cy="557588"/>
          </a:xfrm>
        </p:grpSpPr>
        <p:graphicFrame>
          <p:nvGraphicFramePr>
            <p:cNvPr id="8" name="Object 7">
              <a:extLst>
                <a:ext uri="{FF2B5EF4-FFF2-40B4-BE49-F238E27FC236}">
                  <a16:creationId xmlns:a16="http://schemas.microsoft.com/office/drawing/2014/main" id="{50E970DB-8423-4440-8F63-47F8AE2ACDC4}"/>
                </a:ext>
              </a:extLst>
            </p:cNvPr>
            <p:cNvGraphicFramePr>
              <a:graphicFrameLocks noChangeAspect="1"/>
            </p:cNvGraphicFramePr>
            <p:nvPr>
              <p:extLst>
                <p:ext uri="{D42A27DB-BD31-4B8C-83A1-F6EECF244321}">
                  <p14:modId xmlns:p14="http://schemas.microsoft.com/office/powerpoint/2010/main" val="3390058832"/>
                </p:ext>
              </p:extLst>
            </p:nvPr>
          </p:nvGraphicFramePr>
          <p:xfrm>
            <a:off x="-22538" y="6381000"/>
            <a:ext cx="1822450" cy="360363"/>
          </p:xfrm>
          <a:graphic>
            <a:graphicData uri="http://schemas.openxmlformats.org/presentationml/2006/ole">
              <mc:AlternateContent xmlns:mc="http://schemas.openxmlformats.org/markup-compatibility/2006">
                <mc:Choice xmlns:v="urn:schemas-microsoft-com:vml" Requires="v">
                  <p:oleObj spid="_x0000_s1088" name="Packager Shell Object" showAsIcon="1" r:id="rId9" imgW="1822320" imgH="359640" progId="Package">
                    <p:embed/>
                  </p:oleObj>
                </mc:Choice>
                <mc:Fallback>
                  <p:oleObj name="Packager Shell Object" showAsIcon="1" r:id="rId9" imgW="1822320" imgH="359640" progId="Package">
                    <p:embed/>
                    <p:pic>
                      <p:nvPicPr>
                        <p:cNvPr id="8" name="Object 7">
                          <a:extLst>
                            <a:ext uri="{FF2B5EF4-FFF2-40B4-BE49-F238E27FC236}">
                              <a16:creationId xmlns:a16="http://schemas.microsoft.com/office/drawing/2014/main" id="{AABDBD00-8830-4B65-83DF-7270A29A2BDE}"/>
                            </a:ext>
                          </a:extLst>
                        </p:cNvPr>
                        <p:cNvPicPr/>
                        <p:nvPr/>
                      </p:nvPicPr>
                      <p:blipFill>
                        <a:blip r:embed="rId10"/>
                        <a:stretch>
                          <a:fillRect/>
                        </a:stretch>
                      </p:blipFill>
                      <p:spPr>
                        <a:xfrm>
                          <a:off x="-22538" y="6381000"/>
                          <a:ext cx="1822450" cy="3603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680B87E-7F83-4CE2-A4D8-7AD5079A6466}"/>
                </a:ext>
              </a:extLst>
            </p:cNvPr>
            <p:cNvGraphicFramePr>
              <a:graphicFrameLocks noChangeAspect="1"/>
            </p:cNvGraphicFramePr>
            <p:nvPr>
              <p:extLst>
                <p:ext uri="{D42A27DB-BD31-4B8C-83A1-F6EECF244321}">
                  <p14:modId xmlns:p14="http://schemas.microsoft.com/office/powerpoint/2010/main" val="2358034702"/>
                </p:ext>
              </p:extLst>
            </p:nvPr>
          </p:nvGraphicFramePr>
          <p:xfrm>
            <a:off x="971189" y="6537743"/>
            <a:ext cx="2090738" cy="360363"/>
          </p:xfrm>
          <a:graphic>
            <a:graphicData uri="http://schemas.openxmlformats.org/presentationml/2006/ole">
              <mc:AlternateContent xmlns:mc="http://schemas.openxmlformats.org/markup-compatibility/2006">
                <mc:Choice xmlns:v="urn:schemas-microsoft-com:vml" Requires="v">
                  <p:oleObj spid="_x0000_s1089" name="Packager Shell Object" showAsIcon="1" r:id="rId11" imgW="2090520" imgH="359640" progId="Package">
                    <p:embed/>
                  </p:oleObj>
                </mc:Choice>
                <mc:Fallback>
                  <p:oleObj name="Packager Shell Object" showAsIcon="1" r:id="rId11" imgW="2090520" imgH="359640" progId="Package">
                    <p:embed/>
                    <p:pic>
                      <p:nvPicPr>
                        <p:cNvPr id="9" name="Object 8">
                          <a:extLst>
                            <a:ext uri="{FF2B5EF4-FFF2-40B4-BE49-F238E27FC236}">
                              <a16:creationId xmlns:a16="http://schemas.microsoft.com/office/drawing/2014/main" id="{A8D22870-759D-4F2B-A803-C81F2F2AB18B}"/>
                            </a:ext>
                          </a:extLst>
                        </p:cNvPr>
                        <p:cNvPicPr/>
                        <p:nvPr/>
                      </p:nvPicPr>
                      <p:blipFill>
                        <a:blip r:embed="rId12"/>
                        <a:stretch>
                          <a:fillRect/>
                        </a:stretch>
                      </p:blipFill>
                      <p:spPr>
                        <a:xfrm>
                          <a:off x="971189" y="6537743"/>
                          <a:ext cx="2090738" cy="3603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27BD5F4-1AED-44B3-A8D5-C472F4963DB3}"/>
                </a:ext>
              </a:extLst>
            </p:cNvPr>
            <p:cNvGraphicFramePr>
              <a:graphicFrameLocks noChangeAspect="1"/>
            </p:cNvGraphicFramePr>
            <p:nvPr>
              <p:extLst>
                <p:ext uri="{D42A27DB-BD31-4B8C-83A1-F6EECF244321}">
                  <p14:modId xmlns:p14="http://schemas.microsoft.com/office/powerpoint/2010/main" val="4289256818"/>
                </p:ext>
              </p:extLst>
            </p:nvPr>
          </p:nvGraphicFramePr>
          <p:xfrm>
            <a:off x="2016558" y="6437817"/>
            <a:ext cx="2341562" cy="360363"/>
          </p:xfrm>
          <a:graphic>
            <a:graphicData uri="http://schemas.openxmlformats.org/presentationml/2006/ole">
              <mc:AlternateContent xmlns:mc="http://schemas.openxmlformats.org/markup-compatibility/2006">
                <mc:Choice xmlns:v="urn:schemas-microsoft-com:vml" Requires="v">
                  <p:oleObj spid="_x0000_s1090" name="Packager Shell Object" showAsIcon="1" r:id="rId13" imgW="2341800" imgH="359640" progId="Package">
                    <p:embed/>
                  </p:oleObj>
                </mc:Choice>
                <mc:Fallback>
                  <p:oleObj name="Packager Shell Object" showAsIcon="1" r:id="rId13" imgW="2341800" imgH="359640" progId="Package">
                    <p:embed/>
                    <p:pic>
                      <p:nvPicPr>
                        <p:cNvPr id="10" name="Object 9">
                          <a:extLst>
                            <a:ext uri="{FF2B5EF4-FFF2-40B4-BE49-F238E27FC236}">
                              <a16:creationId xmlns:a16="http://schemas.microsoft.com/office/drawing/2014/main" id="{F09E414F-8DB2-4276-B14F-8AF5189B997D}"/>
                            </a:ext>
                          </a:extLst>
                        </p:cNvPr>
                        <p:cNvPicPr/>
                        <p:nvPr/>
                      </p:nvPicPr>
                      <p:blipFill>
                        <a:blip r:embed="rId14"/>
                        <a:stretch>
                          <a:fillRect/>
                        </a:stretch>
                      </p:blipFill>
                      <p:spPr>
                        <a:xfrm>
                          <a:off x="2016558" y="6437817"/>
                          <a:ext cx="2341562" cy="3603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6663157-DC38-4D6A-B11A-993D407DA141}"/>
                </a:ext>
              </a:extLst>
            </p:cNvPr>
            <p:cNvGraphicFramePr>
              <a:graphicFrameLocks noChangeAspect="1"/>
            </p:cNvGraphicFramePr>
            <p:nvPr>
              <p:extLst>
                <p:ext uri="{D42A27DB-BD31-4B8C-83A1-F6EECF244321}">
                  <p14:modId xmlns:p14="http://schemas.microsoft.com/office/powerpoint/2010/main" val="2546505785"/>
                </p:ext>
              </p:extLst>
            </p:nvPr>
          </p:nvGraphicFramePr>
          <p:xfrm>
            <a:off x="4442728" y="6440408"/>
            <a:ext cx="2274888" cy="360362"/>
          </p:xfrm>
          <a:graphic>
            <a:graphicData uri="http://schemas.openxmlformats.org/presentationml/2006/ole">
              <mc:AlternateContent xmlns:mc="http://schemas.openxmlformats.org/markup-compatibility/2006">
                <mc:Choice xmlns:v="urn:schemas-microsoft-com:vml" Requires="v">
                  <p:oleObj spid="_x0000_s1091" name="Packager Shell Object" showAsIcon="1" r:id="rId15" imgW="2275560" imgH="359640" progId="Package">
                    <p:embed/>
                  </p:oleObj>
                </mc:Choice>
                <mc:Fallback>
                  <p:oleObj name="Packager Shell Object" showAsIcon="1" r:id="rId15" imgW="2275560" imgH="359640" progId="Package">
                    <p:embed/>
                    <p:pic>
                      <p:nvPicPr>
                        <p:cNvPr id="11" name="Object 10">
                          <a:extLst>
                            <a:ext uri="{FF2B5EF4-FFF2-40B4-BE49-F238E27FC236}">
                              <a16:creationId xmlns:a16="http://schemas.microsoft.com/office/drawing/2014/main" id="{5C57E585-F692-485C-A4BB-7B45E427B7B3}"/>
                            </a:ext>
                          </a:extLst>
                        </p:cNvPr>
                        <p:cNvPicPr/>
                        <p:nvPr/>
                      </p:nvPicPr>
                      <p:blipFill>
                        <a:blip r:embed="rId16"/>
                        <a:stretch>
                          <a:fillRect/>
                        </a:stretch>
                      </p:blipFill>
                      <p:spPr>
                        <a:xfrm>
                          <a:off x="4442728" y="6440408"/>
                          <a:ext cx="2274888" cy="36036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01CA1B28-C4DD-42ED-857A-05F7A3E7A983}"/>
                </a:ext>
              </a:extLst>
            </p:cNvPr>
            <p:cNvGraphicFramePr>
              <a:graphicFrameLocks noChangeAspect="1"/>
            </p:cNvGraphicFramePr>
            <p:nvPr>
              <p:extLst>
                <p:ext uri="{D42A27DB-BD31-4B8C-83A1-F6EECF244321}">
                  <p14:modId xmlns:p14="http://schemas.microsoft.com/office/powerpoint/2010/main" val="2324289171"/>
                </p:ext>
              </p:extLst>
            </p:nvPr>
          </p:nvGraphicFramePr>
          <p:xfrm>
            <a:off x="3211250" y="6578225"/>
            <a:ext cx="2243137" cy="360363"/>
          </p:xfrm>
          <a:graphic>
            <a:graphicData uri="http://schemas.openxmlformats.org/presentationml/2006/ole">
              <mc:AlternateContent xmlns:mc="http://schemas.openxmlformats.org/markup-compatibility/2006">
                <mc:Choice xmlns:v="urn:schemas-microsoft-com:vml" Requires="v">
                  <p:oleObj spid="_x0000_s1092" name="Packager Shell Object" showAsIcon="1" r:id="rId17" imgW="2242440" imgH="359640" progId="Package">
                    <p:embed/>
                  </p:oleObj>
                </mc:Choice>
                <mc:Fallback>
                  <p:oleObj name="Packager Shell Object" showAsIcon="1" r:id="rId17" imgW="2242440" imgH="359640" progId="Package">
                    <p:embed/>
                    <p:pic>
                      <p:nvPicPr>
                        <p:cNvPr id="12" name="Object 11">
                          <a:extLst>
                            <a:ext uri="{FF2B5EF4-FFF2-40B4-BE49-F238E27FC236}">
                              <a16:creationId xmlns:a16="http://schemas.microsoft.com/office/drawing/2014/main" id="{C41CEB0B-6F2A-4490-85CC-5A54DC06208F}"/>
                            </a:ext>
                          </a:extLst>
                        </p:cNvPr>
                        <p:cNvPicPr/>
                        <p:nvPr/>
                      </p:nvPicPr>
                      <p:blipFill>
                        <a:blip r:embed="rId18"/>
                        <a:stretch>
                          <a:fillRect/>
                        </a:stretch>
                      </p:blipFill>
                      <p:spPr>
                        <a:xfrm>
                          <a:off x="3211250" y="6578225"/>
                          <a:ext cx="2243137" cy="36036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B60413B-A193-4F44-B95F-CF4FCC69A4FD}"/>
                </a:ext>
              </a:extLst>
            </p:cNvPr>
            <p:cNvGraphicFramePr>
              <a:graphicFrameLocks noChangeAspect="1"/>
            </p:cNvGraphicFramePr>
            <p:nvPr>
              <p:extLst>
                <p:ext uri="{D42A27DB-BD31-4B8C-83A1-F6EECF244321}">
                  <p14:modId xmlns:p14="http://schemas.microsoft.com/office/powerpoint/2010/main" val="4099716801"/>
                </p:ext>
              </p:extLst>
            </p:nvPr>
          </p:nvGraphicFramePr>
          <p:xfrm>
            <a:off x="5603710" y="6537743"/>
            <a:ext cx="2182812" cy="360363"/>
          </p:xfrm>
          <a:graphic>
            <a:graphicData uri="http://schemas.openxmlformats.org/presentationml/2006/ole">
              <mc:AlternateContent xmlns:mc="http://schemas.openxmlformats.org/markup-compatibility/2006">
                <mc:Choice xmlns:v="urn:schemas-microsoft-com:vml" Requires="v">
                  <p:oleObj spid="_x0000_s1093" name="Packager Shell Object" showAsIcon="1" r:id="rId19" imgW="2183040" imgH="359640" progId="Package">
                    <p:embed/>
                  </p:oleObj>
                </mc:Choice>
                <mc:Fallback>
                  <p:oleObj name="Packager Shell Object" showAsIcon="1" r:id="rId19" imgW="2183040" imgH="359640" progId="Package">
                    <p:embed/>
                    <p:pic>
                      <p:nvPicPr>
                        <p:cNvPr id="13" name="Object 12">
                          <a:extLst>
                            <a:ext uri="{FF2B5EF4-FFF2-40B4-BE49-F238E27FC236}">
                              <a16:creationId xmlns:a16="http://schemas.microsoft.com/office/drawing/2014/main" id="{57CADB4E-57F1-4AE5-8EFA-53BB366924B2}"/>
                            </a:ext>
                          </a:extLst>
                        </p:cNvPr>
                        <p:cNvPicPr/>
                        <p:nvPr/>
                      </p:nvPicPr>
                      <p:blipFill>
                        <a:blip r:embed="rId20"/>
                        <a:stretch>
                          <a:fillRect/>
                        </a:stretch>
                      </p:blipFill>
                      <p:spPr>
                        <a:xfrm>
                          <a:off x="5603710" y="6537743"/>
                          <a:ext cx="2182812" cy="36036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E5E15B1E-0FCE-44AA-9D79-BEC172CB42F5}"/>
                </a:ext>
              </a:extLst>
            </p:cNvPr>
            <p:cNvGraphicFramePr>
              <a:graphicFrameLocks noChangeAspect="1"/>
            </p:cNvGraphicFramePr>
            <p:nvPr>
              <p:extLst>
                <p:ext uri="{D42A27DB-BD31-4B8C-83A1-F6EECF244321}">
                  <p14:modId xmlns:p14="http://schemas.microsoft.com/office/powerpoint/2010/main" val="2079917870"/>
                </p:ext>
              </p:extLst>
            </p:nvPr>
          </p:nvGraphicFramePr>
          <p:xfrm>
            <a:off x="8615766" y="6525001"/>
            <a:ext cx="1679575" cy="360362"/>
          </p:xfrm>
          <a:graphic>
            <a:graphicData uri="http://schemas.openxmlformats.org/presentationml/2006/ole">
              <mc:AlternateContent xmlns:mc="http://schemas.openxmlformats.org/markup-compatibility/2006">
                <mc:Choice xmlns:v="urn:schemas-microsoft-com:vml" Requires="v">
                  <p:oleObj spid="_x0000_s1094" name="Packager Shell Object" showAsIcon="1" r:id="rId21" imgW="1680120" imgH="359640" progId="Package">
                    <p:embed/>
                  </p:oleObj>
                </mc:Choice>
                <mc:Fallback>
                  <p:oleObj name="Packager Shell Object" showAsIcon="1" r:id="rId21" imgW="1680120" imgH="359640" progId="Package">
                    <p:embed/>
                    <p:pic>
                      <p:nvPicPr>
                        <p:cNvPr id="14" name="Object 13">
                          <a:extLst>
                            <a:ext uri="{FF2B5EF4-FFF2-40B4-BE49-F238E27FC236}">
                              <a16:creationId xmlns:a16="http://schemas.microsoft.com/office/drawing/2014/main" id="{07D6DA4B-7E79-4018-A497-1CDAE3BB3068}"/>
                            </a:ext>
                          </a:extLst>
                        </p:cNvPr>
                        <p:cNvPicPr/>
                        <p:nvPr/>
                      </p:nvPicPr>
                      <p:blipFill>
                        <a:blip r:embed="rId22"/>
                        <a:stretch>
                          <a:fillRect/>
                        </a:stretch>
                      </p:blipFill>
                      <p:spPr>
                        <a:xfrm>
                          <a:off x="8615766" y="6525001"/>
                          <a:ext cx="1679575" cy="36036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1150434-F114-4C2B-B71E-103BE701C109}"/>
                </a:ext>
              </a:extLst>
            </p:cNvPr>
            <p:cNvGraphicFramePr>
              <a:graphicFrameLocks noChangeAspect="1"/>
            </p:cNvGraphicFramePr>
            <p:nvPr>
              <p:extLst>
                <p:ext uri="{D42A27DB-BD31-4B8C-83A1-F6EECF244321}">
                  <p14:modId xmlns:p14="http://schemas.microsoft.com/office/powerpoint/2010/main" val="334593749"/>
                </p:ext>
              </p:extLst>
            </p:nvPr>
          </p:nvGraphicFramePr>
          <p:xfrm>
            <a:off x="6866939" y="6437817"/>
            <a:ext cx="2232025" cy="360362"/>
          </p:xfrm>
          <a:graphic>
            <a:graphicData uri="http://schemas.openxmlformats.org/presentationml/2006/ole">
              <mc:AlternateContent xmlns:mc="http://schemas.openxmlformats.org/markup-compatibility/2006">
                <mc:Choice xmlns:v="urn:schemas-microsoft-com:vml" Requires="v">
                  <p:oleObj spid="_x0000_s1095" name="Packager Shell Object" showAsIcon="1" r:id="rId23" imgW="2232720" imgH="359640" progId="Package">
                    <p:embed/>
                  </p:oleObj>
                </mc:Choice>
                <mc:Fallback>
                  <p:oleObj name="Packager Shell Object" showAsIcon="1" r:id="rId23" imgW="2232720" imgH="359640" progId="Package">
                    <p:embed/>
                    <p:pic>
                      <p:nvPicPr>
                        <p:cNvPr id="15" name="Object 14">
                          <a:extLst>
                            <a:ext uri="{FF2B5EF4-FFF2-40B4-BE49-F238E27FC236}">
                              <a16:creationId xmlns:a16="http://schemas.microsoft.com/office/drawing/2014/main" id="{112E116A-98BD-4FB9-BE61-62EC78952A7F}"/>
                            </a:ext>
                          </a:extLst>
                        </p:cNvPr>
                        <p:cNvPicPr/>
                        <p:nvPr/>
                      </p:nvPicPr>
                      <p:blipFill>
                        <a:blip r:embed="rId24"/>
                        <a:stretch>
                          <a:fillRect/>
                        </a:stretch>
                      </p:blipFill>
                      <p:spPr>
                        <a:xfrm>
                          <a:off x="6866939" y="6437817"/>
                          <a:ext cx="2232025" cy="360362"/>
                        </a:xfrm>
                        <a:prstGeom prst="rect">
                          <a:avLst/>
                        </a:prstGeom>
                      </p:spPr>
                    </p:pic>
                  </p:oleObj>
                </mc:Fallback>
              </mc:AlternateContent>
            </a:graphicData>
          </a:graphic>
        </p:graphicFrame>
      </p:grpSp>
    </p:spTree>
    <p:extLst>
      <p:ext uri="{BB962C8B-B14F-4D97-AF65-F5344CB8AC3E}">
        <p14:creationId xmlns:p14="http://schemas.microsoft.com/office/powerpoint/2010/main" val="314257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8"/>
            <a:ext cx="10972800" cy="1143000"/>
          </a:xfrm>
        </p:spPr>
        <p:txBody>
          <a:bodyPr/>
          <a:lstStyle/>
          <a:p>
            <a:r>
              <a:rPr lang="en-US" dirty="0"/>
              <a:t>Augmentation</a:t>
            </a:r>
            <a:endParaRPr lang="en-GB" dirty="0"/>
          </a:p>
        </p:txBody>
      </p:sp>
      <p:sp>
        <p:nvSpPr>
          <p:cNvPr id="4" name="Content Placeholder 2">
            <a:extLst>
              <a:ext uri="{FF2B5EF4-FFF2-40B4-BE49-F238E27FC236}">
                <a16:creationId xmlns:a16="http://schemas.microsoft.com/office/drawing/2014/main" id="{BBCBF11A-815F-4F09-A066-5C4000CCBDE2}"/>
              </a:ext>
            </a:extLst>
          </p:cNvPr>
          <p:cNvSpPr>
            <a:spLocks noGrp="1"/>
          </p:cNvSpPr>
          <p:nvPr>
            <p:ph idx="1"/>
          </p:nvPr>
        </p:nvSpPr>
        <p:spPr>
          <a:xfrm>
            <a:off x="1287703" y="962966"/>
            <a:ext cx="10008000" cy="1224000"/>
          </a:xfrm>
        </p:spPr>
        <p:txBody>
          <a:bodyPr>
            <a:noAutofit/>
          </a:bodyPr>
          <a:lstStyle/>
          <a:p>
            <a:r>
              <a:rPr lang="en-US" dirty="0"/>
              <a:t>G.8052.1 UML augments the CFM re-engineered UML</a:t>
            </a:r>
          </a:p>
        </p:txBody>
      </p:sp>
      <p:pic>
        <p:nvPicPr>
          <p:cNvPr id="5" name="Picture 4" descr="A picture containing screenshot&#10;&#10;Description automatically generated">
            <a:extLst>
              <a:ext uri="{FF2B5EF4-FFF2-40B4-BE49-F238E27FC236}">
                <a16:creationId xmlns:a16="http://schemas.microsoft.com/office/drawing/2014/main" id="{4706B142-D63D-49F4-AA27-8A3D908C3D84}"/>
              </a:ext>
            </a:extLst>
          </p:cNvPr>
          <p:cNvPicPr>
            <a:picLocks noChangeAspect="1"/>
          </p:cNvPicPr>
          <p:nvPr/>
        </p:nvPicPr>
        <p:blipFill>
          <a:blip r:embed="rId2"/>
          <a:stretch>
            <a:fillRect/>
          </a:stretch>
        </p:blipFill>
        <p:spPr>
          <a:xfrm>
            <a:off x="3029649" y="1574966"/>
            <a:ext cx="6296025" cy="5143500"/>
          </a:xfrm>
          <a:prstGeom prst="rect">
            <a:avLst/>
          </a:prstGeom>
        </p:spPr>
      </p:pic>
    </p:spTree>
    <p:extLst>
      <p:ext uri="{BB962C8B-B14F-4D97-AF65-F5344CB8AC3E}">
        <p14:creationId xmlns:p14="http://schemas.microsoft.com/office/powerpoint/2010/main" val="576493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0"/>
            <a:ext cx="10972800" cy="1143000"/>
          </a:xfrm>
        </p:spPr>
        <p:txBody>
          <a:bodyPr/>
          <a:lstStyle/>
          <a:p>
            <a:r>
              <a:rPr lang="en-US" dirty="0"/>
              <a:t>G.8052.1 UML</a:t>
            </a:r>
            <a:endParaRPr lang="en-GB" dirty="0"/>
          </a:p>
        </p:txBody>
      </p:sp>
      <p:sp>
        <p:nvSpPr>
          <p:cNvPr id="4" name="Content Placeholder 2">
            <a:extLst>
              <a:ext uri="{FF2B5EF4-FFF2-40B4-BE49-F238E27FC236}">
                <a16:creationId xmlns:a16="http://schemas.microsoft.com/office/drawing/2014/main" id="{7D1EEED0-7F2E-48EC-815F-AFB2691574D0}"/>
              </a:ext>
            </a:extLst>
          </p:cNvPr>
          <p:cNvSpPr>
            <a:spLocks noGrp="1"/>
          </p:cNvSpPr>
          <p:nvPr>
            <p:ph idx="1"/>
          </p:nvPr>
        </p:nvSpPr>
        <p:spPr>
          <a:xfrm>
            <a:off x="1488000" y="1771956"/>
            <a:ext cx="9379324" cy="4768133"/>
          </a:xfrm>
        </p:spPr>
        <p:txBody>
          <a:bodyPr>
            <a:noAutofit/>
          </a:bodyPr>
          <a:lstStyle/>
          <a:p>
            <a:pPr lvl="1"/>
            <a:r>
              <a:rPr lang="en-US" dirty="0"/>
              <a:t>Pruned/refactored from the base G.8052 UML</a:t>
            </a:r>
          </a:p>
          <a:p>
            <a:r>
              <a:rPr lang="en-US" dirty="0"/>
              <a:t>Termination point </a:t>
            </a:r>
          </a:p>
          <a:p>
            <a:r>
              <a:rPr lang="en-US" dirty="0"/>
              <a:t>MEP OAM</a:t>
            </a:r>
          </a:p>
          <a:p>
            <a:r>
              <a:rPr lang="en-US" dirty="0"/>
              <a:t>Current data and Threshold</a:t>
            </a:r>
          </a:p>
          <a:p>
            <a:r>
              <a:rPr lang="en-US" dirty="0"/>
              <a:t>History data</a:t>
            </a:r>
          </a:p>
          <a:p>
            <a:r>
              <a:rPr lang="en-US" dirty="0"/>
              <a:t>MIP</a:t>
            </a:r>
          </a:p>
          <a:p>
            <a:r>
              <a:rPr lang="en-US" dirty="0"/>
              <a:t>Operations</a:t>
            </a:r>
          </a:p>
          <a:p>
            <a:r>
              <a:rPr lang="en-US" dirty="0"/>
              <a:t>Measurement Jobs</a:t>
            </a:r>
          </a:p>
        </p:txBody>
      </p:sp>
      <p:grpSp>
        <p:nvGrpSpPr>
          <p:cNvPr id="5" name="Group 4">
            <a:extLst>
              <a:ext uri="{FF2B5EF4-FFF2-40B4-BE49-F238E27FC236}">
                <a16:creationId xmlns:a16="http://schemas.microsoft.com/office/drawing/2014/main" id="{A46EB080-3DF5-47A7-B56E-2AF8B2CB76EE}"/>
              </a:ext>
            </a:extLst>
          </p:cNvPr>
          <p:cNvGrpSpPr/>
          <p:nvPr/>
        </p:nvGrpSpPr>
        <p:grpSpPr>
          <a:xfrm>
            <a:off x="2463181" y="2466249"/>
            <a:ext cx="5750200" cy="3886875"/>
            <a:chOff x="2473150" y="821791"/>
            <a:chExt cx="5750200" cy="3886875"/>
          </a:xfrm>
        </p:grpSpPr>
        <p:graphicFrame>
          <p:nvGraphicFramePr>
            <p:cNvPr id="6" name="Object 5">
              <a:extLst>
                <a:ext uri="{FF2B5EF4-FFF2-40B4-BE49-F238E27FC236}">
                  <a16:creationId xmlns:a16="http://schemas.microsoft.com/office/drawing/2014/main" id="{776928FD-DD15-4A36-B3C3-79D783DD8CEF}"/>
                </a:ext>
              </a:extLst>
            </p:cNvPr>
            <p:cNvGraphicFramePr>
              <a:graphicFrameLocks noChangeAspect="1"/>
            </p:cNvGraphicFramePr>
            <p:nvPr>
              <p:extLst>
                <p:ext uri="{D42A27DB-BD31-4B8C-83A1-F6EECF244321}">
                  <p14:modId xmlns:p14="http://schemas.microsoft.com/office/powerpoint/2010/main" val="2702918703"/>
                </p:ext>
              </p:extLst>
            </p:nvPr>
          </p:nvGraphicFramePr>
          <p:xfrm>
            <a:off x="4736925" y="821791"/>
            <a:ext cx="1724025" cy="360363"/>
          </p:xfrm>
          <a:graphic>
            <a:graphicData uri="http://schemas.openxmlformats.org/presentationml/2006/ole">
              <mc:AlternateContent xmlns:mc="http://schemas.openxmlformats.org/markup-compatibility/2006">
                <mc:Choice xmlns:v="urn:schemas-microsoft-com:vml" Requires="v">
                  <p:oleObj spid="_x0000_s2092" name="Packager Shell Object" showAsIcon="1" r:id="rId3" imgW="1723320" imgH="359640" progId="Package">
                    <p:embed/>
                  </p:oleObj>
                </mc:Choice>
                <mc:Fallback>
                  <p:oleObj name="Packager Shell Object" showAsIcon="1" r:id="rId3" imgW="1723320" imgH="359640" progId="Package">
                    <p:embed/>
                    <p:pic>
                      <p:nvPicPr>
                        <p:cNvPr id="7" name="Object 6">
                          <a:extLst>
                            <a:ext uri="{FF2B5EF4-FFF2-40B4-BE49-F238E27FC236}">
                              <a16:creationId xmlns:a16="http://schemas.microsoft.com/office/drawing/2014/main" id="{4955EFA1-1C38-43DF-9F3F-E2831DD3EB1B}"/>
                            </a:ext>
                          </a:extLst>
                        </p:cNvPr>
                        <p:cNvPicPr/>
                        <p:nvPr/>
                      </p:nvPicPr>
                      <p:blipFill>
                        <a:blip r:embed="rId4"/>
                        <a:stretch>
                          <a:fillRect/>
                        </a:stretch>
                      </p:blipFill>
                      <p:spPr>
                        <a:xfrm>
                          <a:off x="4736925" y="821791"/>
                          <a:ext cx="1724025" cy="3603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470EA6C-1788-41DC-803D-40E11724082A}"/>
                </a:ext>
              </a:extLst>
            </p:cNvPr>
            <p:cNvGraphicFramePr>
              <a:graphicFrameLocks noChangeAspect="1"/>
            </p:cNvGraphicFramePr>
            <p:nvPr>
              <p:extLst>
                <p:ext uri="{D42A27DB-BD31-4B8C-83A1-F6EECF244321}">
                  <p14:modId xmlns:p14="http://schemas.microsoft.com/office/powerpoint/2010/main" val="4033345180"/>
                </p:ext>
              </p:extLst>
            </p:nvPr>
          </p:nvGraphicFramePr>
          <p:xfrm>
            <a:off x="3432000" y="1413000"/>
            <a:ext cx="2166938" cy="360362"/>
          </p:xfrm>
          <a:graphic>
            <a:graphicData uri="http://schemas.openxmlformats.org/presentationml/2006/ole">
              <mc:AlternateContent xmlns:mc="http://schemas.openxmlformats.org/markup-compatibility/2006">
                <mc:Choice xmlns:v="urn:schemas-microsoft-com:vml" Requires="v">
                  <p:oleObj spid="_x0000_s2093" name="Packager Shell Object" showAsIcon="1" r:id="rId5" imgW="2166480" imgH="359640" progId="Package">
                    <p:embed/>
                  </p:oleObj>
                </mc:Choice>
                <mc:Fallback>
                  <p:oleObj name="Packager Shell Object" showAsIcon="1" r:id="rId5" imgW="2166480" imgH="359640" progId="Package">
                    <p:embed/>
                    <p:pic>
                      <p:nvPicPr>
                        <p:cNvPr id="8" name="Object 7">
                          <a:extLst>
                            <a:ext uri="{FF2B5EF4-FFF2-40B4-BE49-F238E27FC236}">
                              <a16:creationId xmlns:a16="http://schemas.microsoft.com/office/drawing/2014/main" id="{D6BD00DA-023F-497B-9148-99B2D45A84A1}"/>
                            </a:ext>
                          </a:extLst>
                        </p:cNvPr>
                        <p:cNvPicPr/>
                        <p:nvPr/>
                      </p:nvPicPr>
                      <p:blipFill>
                        <a:blip r:embed="rId6"/>
                        <a:stretch>
                          <a:fillRect/>
                        </a:stretch>
                      </p:blipFill>
                      <p:spPr>
                        <a:xfrm>
                          <a:off x="3432000" y="1413000"/>
                          <a:ext cx="2166938" cy="36036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090E00C-6A73-43BC-8F72-0858BF74D06D}"/>
                </a:ext>
              </a:extLst>
            </p:cNvPr>
            <p:cNvGraphicFramePr>
              <a:graphicFrameLocks noChangeAspect="1"/>
            </p:cNvGraphicFramePr>
            <p:nvPr>
              <p:extLst>
                <p:ext uri="{D42A27DB-BD31-4B8C-83A1-F6EECF244321}">
                  <p14:modId xmlns:p14="http://schemas.microsoft.com/office/powerpoint/2010/main" val="1973541126"/>
                </p:ext>
              </p:extLst>
            </p:nvPr>
          </p:nvGraphicFramePr>
          <p:xfrm>
            <a:off x="6312000" y="1989000"/>
            <a:ext cx="1911350" cy="360362"/>
          </p:xfrm>
          <a:graphic>
            <a:graphicData uri="http://schemas.openxmlformats.org/presentationml/2006/ole">
              <mc:AlternateContent xmlns:mc="http://schemas.openxmlformats.org/markup-compatibility/2006">
                <mc:Choice xmlns:v="urn:schemas-microsoft-com:vml" Requires="v">
                  <p:oleObj spid="_x0000_s2094" name="Packager Shell Object" showAsIcon="1" r:id="rId7" imgW="1911600" imgH="359640" progId="Package">
                    <p:embed/>
                  </p:oleObj>
                </mc:Choice>
                <mc:Fallback>
                  <p:oleObj name="Packager Shell Object" showAsIcon="1" r:id="rId7" imgW="1911600" imgH="359640" progId="Package">
                    <p:embed/>
                    <p:pic>
                      <p:nvPicPr>
                        <p:cNvPr id="9" name="Object 8">
                          <a:extLst>
                            <a:ext uri="{FF2B5EF4-FFF2-40B4-BE49-F238E27FC236}">
                              <a16:creationId xmlns:a16="http://schemas.microsoft.com/office/drawing/2014/main" id="{18791EAF-3FBD-4DCF-8AAD-3A3E92205C69}"/>
                            </a:ext>
                          </a:extLst>
                        </p:cNvPr>
                        <p:cNvPicPr/>
                        <p:nvPr/>
                      </p:nvPicPr>
                      <p:blipFill>
                        <a:blip r:embed="rId8"/>
                        <a:stretch>
                          <a:fillRect/>
                        </a:stretch>
                      </p:blipFill>
                      <p:spPr>
                        <a:xfrm>
                          <a:off x="6312000" y="1989000"/>
                          <a:ext cx="1911350" cy="36036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9310C71-4288-49EF-B426-B77718EF2684}"/>
                </a:ext>
              </a:extLst>
            </p:cNvPr>
            <p:cNvGraphicFramePr>
              <a:graphicFrameLocks noChangeAspect="1"/>
            </p:cNvGraphicFramePr>
            <p:nvPr>
              <p:extLst>
                <p:ext uri="{D42A27DB-BD31-4B8C-83A1-F6EECF244321}">
                  <p14:modId xmlns:p14="http://schemas.microsoft.com/office/powerpoint/2010/main" val="3704550136"/>
                </p:ext>
              </p:extLst>
            </p:nvPr>
          </p:nvGraphicFramePr>
          <p:xfrm>
            <a:off x="3821112" y="2574680"/>
            <a:ext cx="2274888" cy="360362"/>
          </p:xfrm>
          <a:graphic>
            <a:graphicData uri="http://schemas.openxmlformats.org/presentationml/2006/ole">
              <mc:AlternateContent xmlns:mc="http://schemas.openxmlformats.org/markup-compatibility/2006">
                <mc:Choice xmlns:v="urn:schemas-microsoft-com:vml" Requires="v">
                  <p:oleObj spid="_x0000_s2095" name="Packager Shell Object" showAsIcon="1" r:id="rId9" imgW="2275560" imgH="359640" progId="Package">
                    <p:embed/>
                  </p:oleObj>
                </mc:Choice>
                <mc:Fallback>
                  <p:oleObj name="Packager Shell Object" showAsIcon="1" r:id="rId9" imgW="2275560" imgH="359640" progId="Package">
                    <p:embed/>
                    <p:pic>
                      <p:nvPicPr>
                        <p:cNvPr id="10" name="Object 9">
                          <a:extLst>
                            <a:ext uri="{FF2B5EF4-FFF2-40B4-BE49-F238E27FC236}">
                              <a16:creationId xmlns:a16="http://schemas.microsoft.com/office/drawing/2014/main" id="{42A59D5E-2074-4349-99DD-3872AF7E5506}"/>
                            </a:ext>
                          </a:extLst>
                        </p:cNvPr>
                        <p:cNvPicPr/>
                        <p:nvPr/>
                      </p:nvPicPr>
                      <p:blipFill>
                        <a:blip r:embed="rId10"/>
                        <a:stretch>
                          <a:fillRect/>
                        </a:stretch>
                      </p:blipFill>
                      <p:spPr>
                        <a:xfrm>
                          <a:off x="3821112" y="2574680"/>
                          <a:ext cx="2274888" cy="36036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4717300-19FF-4FE5-810F-B1A8CFC94AB8}"/>
                </a:ext>
              </a:extLst>
            </p:cNvPr>
            <p:cNvGraphicFramePr>
              <a:graphicFrameLocks noChangeAspect="1"/>
            </p:cNvGraphicFramePr>
            <p:nvPr>
              <p:extLst>
                <p:ext uri="{D42A27DB-BD31-4B8C-83A1-F6EECF244321}">
                  <p14:modId xmlns:p14="http://schemas.microsoft.com/office/powerpoint/2010/main" val="3177215990"/>
                </p:ext>
              </p:extLst>
            </p:nvPr>
          </p:nvGraphicFramePr>
          <p:xfrm>
            <a:off x="2473150" y="3165888"/>
            <a:ext cx="1917700" cy="360362"/>
          </p:xfrm>
          <a:graphic>
            <a:graphicData uri="http://schemas.openxmlformats.org/presentationml/2006/ole">
              <mc:AlternateContent xmlns:mc="http://schemas.openxmlformats.org/markup-compatibility/2006">
                <mc:Choice xmlns:v="urn:schemas-microsoft-com:vml" Requires="v">
                  <p:oleObj spid="_x0000_s2096" name="Packager Shell Object" showAsIcon="1" r:id="rId11" imgW="1918440" imgH="359640" progId="Package">
                    <p:embed/>
                  </p:oleObj>
                </mc:Choice>
                <mc:Fallback>
                  <p:oleObj name="Packager Shell Object" showAsIcon="1" r:id="rId11" imgW="1918440" imgH="359640" progId="Package">
                    <p:embed/>
                    <p:pic>
                      <p:nvPicPr>
                        <p:cNvPr id="11" name="Object 10">
                          <a:extLst>
                            <a:ext uri="{FF2B5EF4-FFF2-40B4-BE49-F238E27FC236}">
                              <a16:creationId xmlns:a16="http://schemas.microsoft.com/office/drawing/2014/main" id="{00B9F1B5-C290-4473-A9CD-CA021F171D87}"/>
                            </a:ext>
                          </a:extLst>
                        </p:cNvPr>
                        <p:cNvPicPr/>
                        <p:nvPr/>
                      </p:nvPicPr>
                      <p:blipFill>
                        <a:blip r:embed="rId12"/>
                        <a:stretch>
                          <a:fillRect/>
                        </a:stretch>
                      </p:blipFill>
                      <p:spPr>
                        <a:xfrm>
                          <a:off x="2473150" y="3165888"/>
                          <a:ext cx="1917700" cy="36036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94995C2-0120-4F95-85EF-FDE1189AE1FF}"/>
                </a:ext>
              </a:extLst>
            </p:cNvPr>
            <p:cNvGraphicFramePr>
              <a:graphicFrameLocks noChangeAspect="1"/>
            </p:cNvGraphicFramePr>
            <p:nvPr>
              <p:extLst>
                <p:ext uri="{D42A27DB-BD31-4B8C-83A1-F6EECF244321}">
                  <p14:modId xmlns:p14="http://schemas.microsoft.com/office/powerpoint/2010/main" val="1294989042"/>
                </p:ext>
              </p:extLst>
            </p:nvPr>
          </p:nvGraphicFramePr>
          <p:xfrm>
            <a:off x="3693144" y="3757096"/>
            <a:ext cx="2087562" cy="360362"/>
          </p:xfrm>
          <a:graphic>
            <a:graphicData uri="http://schemas.openxmlformats.org/presentationml/2006/ole">
              <mc:AlternateContent xmlns:mc="http://schemas.openxmlformats.org/markup-compatibility/2006">
                <mc:Choice xmlns:v="urn:schemas-microsoft-com:vml" Requires="v">
                  <p:oleObj spid="_x0000_s2097" name="Packager Shell Object" showAsIcon="1" r:id="rId13" imgW="2086920" imgH="359640" progId="Package">
                    <p:embed/>
                  </p:oleObj>
                </mc:Choice>
                <mc:Fallback>
                  <p:oleObj name="Packager Shell Object" showAsIcon="1" r:id="rId13" imgW="2086920" imgH="359640" progId="Package">
                    <p:embed/>
                    <p:pic>
                      <p:nvPicPr>
                        <p:cNvPr id="12" name="Object 11">
                          <a:extLst>
                            <a:ext uri="{FF2B5EF4-FFF2-40B4-BE49-F238E27FC236}">
                              <a16:creationId xmlns:a16="http://schemas.microsoft.com/office/drawing/2014/main" id="{58E5F4F6-1E44-4AA1-8D02-CA1FFB657629}"/>
                            </a:ext>
                          </a:extLst>
                        </p:cNvPr>
                        <p:cNvPicPr/>
                        <p:nvPr/>
                      </p:nvPicPr>
                      <p:blipFill>
                        <a:blip r:embed="rId14"/>
                        <a:stretch>
                          <a:fillRect/>
                        </a:stretch>
                      </p:blipFill>
                      <p:spPr>
                        <a:xfrm>
                          <a:off x="3693144" y="3757096"/>
                          <a:ext cx="2087562" cy="36036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6A12294B-E398-4DFC-9DB3-182C63D324AE}"/>
                </a:ext>
              </a:extLst>
            </p:cNvPr>
            <p:cNvGraphicFramePr>
              <a:graphicFrameLocks noChangeAspect="1"/>
            </p:cNvGraphicFramePr>
            <p:nvPr>
              <p:extLst>
                <p:ext uri="{D42A27DB-BD31-4B8C-83A1-F6EECF244321}">
                  <p14:modId xmlns:p14="http://schemas.microsoft.com/office/powerpoint/2010/main" val="3725086748"/>
                </p:ext>
              </p:extLst>
            </p:nvPr>
          </p:nvGraphicFramePr>
          <p:xfrm>
            <a:off x="4975325" y="4348304"/>
            <a:ext cx="2292350" cy="360362"/>
          </p:xfrm>
          <a:graphic>
            <a:graphicData uri="http://schemas.openxmlformats.org/presentationml/2006/ole">
              <mc:AlternateContent xmlns:mc="http://schemas.openxmlformats.org/markup-compatibility/2006">
                <mc:Choice xmlns:v="urn:schemas-microsoft-com:vml" Requires="v">
                  <p:oleObj spid="_x0000_s2098" name="Packager Shell Object" showAsIcon="1" r:id="rId15" imgW="2292120" imgH="359640" progId="Package">
                    <p:embed/>
                  </p:oleObj>
                </mc:Choice>
                <mc:Fallback>
                  <p:oleObj name="Packager Shell Object" showAsIcon="1" r:id="rId15" imgW="2292120" imgH="359640" progId="Package">
                    <p:embed/>
                    <p:pic>
                      <p:nvPicPr>
                        <p:cNvPr id="13" name="Object 12">
                          <a:extLst>
                            <a:ext uri="{FF2B5EF4-FFF2-40B4-BE49-F238E27FC236}">
                              <a16:creationId xmlns:a16="http://schemas.microsoft.com/office/drawing/2014/main" id="{F3A90294-7767-4665-BFFC-5A7C1D5D168B}"/>
                            </a:ext>
                          </a:extLst>
                        </p:cNvPr>
                        <p:cNvPicPr/>
                        <p:nvPr/>
                      </p:nvPicPr>
                      <p:blipFill>
                        <a:blip r:embed="rId16"/>
                        <a:stretch>
                          <a:fillRect/>
                        </a:stretch>
                      </p:blipFill>
                      <p:spPr>
                        <a:xfrm>
                          <a:off x="4975325" y="4348304"/>
                          <a:ext cx="2292350" cy="360362"/>
                        </a:xfrm>
                        <a:prstGeom prst="rect">
                          <a:avLst/>
                        </a:prstGeom>
                      </p:spPr>
                    </p:pic>
                  </p:oleObj>
                </mc:Fallback>
              </mc:AlternateContent>
            </a:graphicData>
          </a:graphic>
        </p:graphicFrame>
      </p:grpSp>
      <p:sp>
        <p:nvSpPr>
          <p:cNvPr id="13" name="Content Placeholder 2">
            <a:extLst>
              <a:ext uri="{FF2B5EF4-FFF2-40B4-BE49-F238E27FC236}">
                <a16:creationId xmlns:a16="http://schemas.microsoft.com/office/drawing/2014/main" id="{DBFDBDD0-043A-49ED-A573-4AB5735ECEF1}"/>
              </a:ext>
            </a:extLst>
          </p:cNvPr>
          <p:cNvSpPr txBox="1">
            <a:spLocks/>
          </p:cNvSpPr>
          <p:nvPr/>
        </p:nvSpPr>
        <p:spPr>
          <a:xfrm>
            <a:off x="1488000" y="780090"/>
            <a:ext cx="9379324" cy="75953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G.8052.1 UML: </a:t>
            </a:r>
            <a:r>
              <a:rPr lang="en-US" sz="1800" dirty="0">
                <a:hlinkClick r:id="rId17"/>
              </a:rPr>
              <a:t>https://www.itu.int/ifa/t/2017/sg15/exchange/wp3/q14/G.8052.1/G.8052.1_current/</a:t>
            </a:r>
            <a:r>
              <a:rPr lang="en-US" sz="1800" dirty="0"/>
              <a:t> </a:t>
            </a:r>
          </a:p>
        </p:txBody>
      </p:sp>
    </p:spTree>
    <p:extLst>
      <p:ext uri="{BB962C8B-B14F-4D97-AF65-F5344CB8AC3E}">
        <p14:creationId xmlns:p14="http://schemas.microsoft.com/office/powerpoint/2010/main" val="1281118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G.8052.1 YANG </a:t>
            </a:r>
            <a:endParaRPr lang="en-GB" dirty="0"/>
          </a:p>
        </p:txBody>
      </p:sp>
      <p:sp>
        <p:nvSpPr>
          <p:cNvPr id="4" name="Content Placeholder 2">
            <a:extLst>
              <a:ext uri="{FF2B5EF4-FFF2-40B4-BE49-F238E27FC236}">
                <a16:creationId xmlns:a16="http://schemas.microsoft.com/office/drawing/2014/main" id="{23D21A34-7C85-4870-8252-C51E93B6DA7C}"/>
              </a:ext>
            </a:extLst>
          </p:cNvPr>
          <p:cNvSpPr>
            <a:spLocks noGrp="1"/>
          </p:cNvSpPr>
          <p:nvPr>
            <p:ph idx="1"/>
          </p:nvPr>
        </p:nvSpPr>
        <p:spPr>
          <a:xfrm>
            <a:off x="1406338" y="1953000"/>
            <a:ext cx="9379324" cy="2952000"/>
          </a:xfrm>
        </p:spPr>
        <p:txBody>
          <a:bodyPr>
            <a:noAutofit/>
          </a:bodyPr>
          <a:lstStyle/>
          <a:p>
            <a:r>
              <a:rPr lang="en-US" dirty="0"/>
              <a:t>G.8052.1 YANG: </a:t>
            </a:r>
            <a:r>
              <a:rPr lang="en-US" sz="1800" dirty="0">
                <a:hlinkClick r:id="rId2"/>
              </a:rPr>
              <a:t>https://www.itu.int/ifa/t/2017/sg15/exchange/wp3/q14/G.8052.1/G.8052.1_current/</a:t>
            </a:r>
            <a:endParaRPr lang="en-US" sz="1800" dirty="0"/>
          </a:p>
          <a:p>
            <a:pPr lvl="1"/>
            <a:r>
              <a:rPr lang="en-US" dirty="0"/>
              <a:t>Yang module</a:t>
            </a:r>
          </a:p>
          <a:p>
            <a:pPr lvl="1"/>
            <a:r>
              <a:rPr lang="en-US" dirty="0"/>
              <a:t>Yang tree</a:t>
            </a:r>
          </a:p>
        </p:txBody>
      </p:sp>
    </p:spTree>
    <p:extLst>
      <p:ext uri="{BB962C8B-B14F-4D97-AF65-F5344CB8AC3E}">
        <p14:creationId xmlns:p14="http://schemas.microsoft.com/office/powerpoint/2010/main" val="396973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623"/>
            <a:ext cx="10972800" cy="1143000"/>
          </a:xfrm>
        </p:spPr>
        <p:txBody>
          <a:bodyPr/>
          <a:lstStyle/>
          <a:p>
            <a:r>
              <a:rPr lang="en-US" dirty="0"/>
              <a:t>Interworking</a:t>
            </a:r>
            <a:endParaRPr lang="en-GB" dirty="0"/>
          </a:p>
        </p:txBody>
      </p:sp>
      <p:sp>
        <p:nvSpPr>
          <p:cNvPr id="4" name="Content Placeholder 2">
            <a:extLst>
              <a:ext uri="{FF2B5EF4-FFF2-40B4-BE49-F238E27FC236}">
                <a16:creationId xmlns:a16="http://schemas.microsoft.com/office/drawing/2014/main" id="{C0340B94-8818-46C7-815A-50B8FEC67423}"/>
              </a:ext>
            </a:extLst>
          </p:cNvPr>
          <p:cNvSpPr>
            <a:spLocks noGrp="1"/>
          </p:cNvSpPr>
          <p:nvPr>
            <p:ph idx="1"/>
          </p:nvPr>
        </p:nvSpPr>
        <p:spPr>
          <a:xfrm>
            <a:off x="1406338" y="1130188"/>
            <a:ext cx="9379324" cy="720000"/>
          </a:xfrm>
        </p:spPr>
        <p:txBody>
          <a:bodyPr>
            <a:noAutofit/>
          </a:bodyPr>
          <a:lstStyle/>
          <a:p>
            <a:r>
              <a:rPr lang="en-US" dirty="0"/>
              <a:t>Client and server implementation scenarios</a:t>
            </a:r>
            <a:endParaRPr lang="en-US" sz="1800" dirty="0"/>
          </a:p>
        </p:txBody>
      </p:sp>
      <p:graphicFrame>
        <p:nvGraphicFramePr>
          <p:cNvPr id="7" name="Table 6">
            <a:extLst>
              <a:ext uri="{FF2B5EF4-FFF2-40B4-BE49-F238E27FC236}">
                <a16:creationId xmlns:a16="http://schemas.microsoft.com/office/drawing/2014/main" id="{F40AB228-9B7D-4796-B12F-A3A0EB2E2362}"/>
              </a:ext>
            </a:extLst>
          </p:cNvPr>
          <p:cNvGraphicFramePr>
            <a:graphicFrameLocks noGrp="1"/>
          </p:cNvGraphicFramePr>
          <p:nvPr>
            <p:extLst>
              <p:ext uri="{D42A27DB-BD31-4B8C-83A1-F6EECF244321}">
                <p14:modId xmlns:p14="http://schemas.microsoft.com/office/powerpoint/2010/main" val="1572074962"/>
              </p:ext>
            </p:extLst>
          </p:nvPr>
        </p:nvGraphicFramePr>
        <p:xfrm>
          <a:off x="1089111" y="2006359"/>
          <a:ext cx="9288000" cy="4480560"/>
        </p:xfrm>
        <a:graphic>
          <a:graphicData uri="http://schemas.openxmlformats.org/drawingml/2006/table">
            <a:tbl>
              <a:tblPr firstRow="1" firstCol="1" bandRow="1">
                <a:tableStyleId>{5C22544A-7EE6-4342-B048-85BDC9FD1C3A}</a:tableStyleId>
              </a:tblPr>
              <a:tblGrid>
                <a:gridCol w="2880000">
                  <a:extLst>
                    <a:ext uri="{9D8B030D-6E8A-4147-A177-3AD203B41FA5}">
                      <a16:colId xmlns:a16="http://schemas.microsoft.com/office/drawing/2014/main" val="2545046522"/>
                    </a:ext>
                  </a:extLst>
                </a:gridCol>
                <a:gridCol w="3528000">
                  <a:extLst>
                    <a:ext uri="{9D8B030D-6E8A-4147-A177-3AD203B41FA5}">
                      <a16:colId xmlns:a16="http://schemas.microsoft.com/office/drawing/2014/main" val="994818999"/>
                    </a:ext>
                  </a:extLst>
                </a:gridCol>
                <a:gridCol w="2880000">
                  <a:extLst>
                    <a:ext uri="{9D8B030D-6E8A-4147-A177-3AD203B41FA5}">
                      <a16:colId xmlns:a16="http://schemas.microsoft.com/office/drawing/2014/main" val="4219345159"/>
                    </a:ext>
                  </a:extLst>
                </a:gridCol>
              </a:tblGrid>
              <a:tr h="605778">
                <a:tc>
                  <a:txBody>
                    <a:bodyPr/>
                    <a:lstStyle/>
                    <a:p>
                      <a:pPr marL="0" marR="0" hangingPunct="0">
                        <a:spcBef>
                          <a:spcPts val="300"/>
                        </a:spcBef>
                        <a:spcAft>
                          <a:spcPts val="300"/>
                        </a:spcAft>
                      </a:pPr>
                      <a:r>
                        <a:rPr lang="en-GB" sz="2400" dirty="0">
                          <a:effectLst/>
                        </a:rPr>
                        <a:t> </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hangingPunct="0">
                        <a:spcBef>
                          <a:spcPts val="300"/>
                        </a:spcBef>
                        <a:spcAft>
                          <a:spcPts val="300"/>
                        </a:spcAft>
                      </a:pPr>
                      <a:r>
                        <a:rPr lang="en-GB" sz="2400" dirty="0">
                          <a:effectLst/>
                        </a:rPr>
                        <a:t>IEEE client</a:t>
                      </a:r>
                      <a:endParaRPr lang="en-US" sz="2400" dirty="0">
                        <a:effectLst/>
                      </a:endParaRPr>
                    </a:p>
                    <a:p>
                      <a:pPr marL="0" marR="0" algn="ctr" hangingPunct="0">
                        <a:spcBef>
                          <a:spcPts val="300"/>
                        </a:spcBef>
                        <a:spcAft>
                          <a:spcPts val="300"/>
                        </a:spcAft>
                      </a:pPr>
                      <a:r>
                        <a:rPr lang="en-GB" sz="2400" dirty="0" err="1">
                          <a:effectLst/>
                        </a:rPr>
                        <a:t>ieee</a:t>
                      </a:r>
                      <a:r>
                        <a:rPr lang="en-GB" sz="2400" dirty="0">
                          <a:effectLst/>
                        </a:rPr>
                        <a:t> yang</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hangingPunct="0">
                        <a:spcBef>
                          <a:spcPts val="300"/>
                        </a:spcBef>
                        <a:spcAft>
                          <a:spcPts val="300"/>
                        </a:spcAft>
                      </a:pPr>
                      <a:r>
                        <a:rPr lang="en-GB" sz="2400">
                          <a:effectLst/>
                        </a:rPr>
                        <a:t>ITU client</a:t>
                      </a:r>
                      <a:endParaRPr lang="en-US" sz="2400">
                        <a:effectLst/>
                      </a:endParaRPr>
                    </a:p>
                    <a:p>
                      <a:pPr marL="0" marR="0" algn="ctr" hangingPunct="0">
                        <a:spcBef>
                          <a:spcPts val="300"/>
                        </a:spcBef>
                        <a:spcAft>
                          <a:spcPts val="300"/>
                        </a:spcAft>
                      </a:pPr>
                      <a:r>
                        <a:rPr lang="en-GB" sz="2400">
                          <a:effectLst/>
                        </a:rPr>
                        <a:t>ieee yang + itu yang</a:t>
                      </a:r>
                      <a:endParaRPr lang="en-US" sz="24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6741933"/>
                  </a:ext>
                </a:extLst>
              </a:tr>
              <a:tr h="605778">
                <a:tc>
                  <a:txBody>
                    <a:bodyPr/>
                    <a:lstStyle/>
                    <a:p>
                      <a:pPr marL="0" marR="47625" algn="ctr" hangingPunct="0">
                        <a:spcBef>
                          <a:spcPts val="300"/>
                        </a:spcBef>
                        <a:spcAft>
                          <a:spcPts val="300"/>
                        </a:spcAft>
                      </a:pPr>
                      <a:r>
                        <a:rPr lang="en-GB" sz="2400">
                          <a:effectLst/>
                        </a:rPr>
                        <a:t>IEEE server</a:t>
                      </a:r>
                      <a:endParaRPr lang="en-US" sz="2400">
                        <a:effectLst/>
                      </a:endParaRPr>
                    </a:p>
                    <a:p>
                      <a:pPr marL="0" marR="47625" algn="ctr" hangingPunct="0">
                        <a:spcBef>
                          <a:spcPts val="300"/>
                        </a:spcBef>
                        <a:spcAft>
                          <a:spcPts val="300"/>
                        </a:spcAft>
                      </a:pPr>
                      <a:r>
                        <a:rPr lang="en-GB" sz="2400">
                          <a:effectLst/>
                        </a:rPr>
                        <a:t>ieee yang</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hangingPunct="0">
                        <a:spcBef>
                          <a:spcPts val="300"/>
                        </a:spcBef>
                        <a:spcAft>
                          <a:spcPts val="300"/>
                        </a:spcAft>
                      </a:pPr>
                      <a:r>
                        <a:rPr lang="en-GB" sz="2400" dirty="0">
                          <a:effectLst/>
                        </a:rPr>
                        <a:t>A</a:t>
                      </a:r>
                      <a:endParaRPr lang="en-US" sz="2400" dirty="0">
                        <a:effectLst/>
                      </a:endParaRPr>
                    </a:p>
                    <a:p>
                      <a:pPr marL="0" marR="0" algn="ctr" hangingPunct="0">
                        <a:spcBef>
                          <a:spcPts val="300"/>
                        </a:spcBef>
                        <a:spcAft>
                          <a:spcPts val="300"/>
                        </a:spcAft>
                      </a:pPr>
                      <a:r>
                        <a:rPr lang="en-GB" sz="2400" dirty="0" err="1">
                          <a:effectLst/>
                        </a:rPr>
                        <a:t>ieee</a:t>
                      </a:r>
                      <a:r>
                        <a:rPr lang="en-GB" sz="2400" dirty="0">
                          <a:effectLst/>
                        </a:rPr>
                        <a:t> yang</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hangingPunct="0">
                        <a:spcBef>
                          <a:spcPts val="300"/>
                        </a:spcBef>
                        <a:spcAft>
                          <a:spcPts val="300"/>
                        </a:spcAft>
                      </a:pPr>
                      <a:r>
                        <a:rPr lang="en-GB" sz="2400">
                          <a:effectLst/>
                        </a:rPr>
                        <a:t>C</a:t>
                      </a:r>
                      <a:endParaRPr lang="en-US" sz="2400">
                        <a:effectLst/>
                      </a:endParaRPr>
                    </a:p>
                    <a:p>
                      <a:pPr marL="0" marR="0" algn="ctr" hangingPunct="0">
                        <a:spcBef>
                          <a:spcPts val="300"/>
                        </a:spcBef>
                        <a:spcAft>
                          <a:spcPts val="300"/>
                        </a:spcAft>
                      </a:pPr>
                      <a:r>
                        <a:rPr lang="en-GB" sz="2400">
                          <a:effectLst/>
                        </a:rPr>
                        <a:t>ieee yang</a:t>
                      </a:r>
                      <a:endParaRPr lang="en-US" sz="24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189146053"/>
                  </a:ext>
                </a:extLst>
              </a:tr>
              <a:tr h="2172444">
                <a:tc>
                  <a:txBody>
                    <a:bodyPr/>
                    <a:lstStyle/>
                    <a:p>
                      <a:pPr marL="0" marR="47625" algn="ctr" hangingPunct="0">
                        <a:spcBef>
                          <a:spcPts val="300"/>
                        </a:spcBef>
                        <a:spcAft>
                          <a:spcPts val="300"/>
                        </a:spcAft>
                      </a:pPr>
                      <a:r>
                        <a:rPr lang="en-GB" sz="2400" dirty="0">
                          <a:effectLst/>
                        </a:rPr>
                        <a:t>ITU server</a:t>
                      </a:r>
                      <a:endParaRPr lang="en-US" sz="2400" dirty="0">
                        <a:effectLst/>
                      </a:endParaRPr>
                    </a:p>
                    <a:p>
                      <a:pPr marL="0" marR="47625" algn="ctr" hangingPunct="0">
                        <a:spcBef>
                          <a:spcPts val="300"/>
                        </a:spcBef>
                        <a:spcAft>
                          <a:spcPts val="300"/>
                        </a:spcAft>
                      </a:pPr>
                      <a:r>
                        <a:rPr lang="en-GB" sz="2400" dirty="0" err="1">
                          <a:effectLst/>
                        </a:rPr>
                        <a:t>ieee</a:t>
                      </a:r>
                      <a:r>
                        <a:rPr lang="en-GB" sz="2400" dirty="0">
                          <a:effectLst/>
                        </a:rPr>
                        <a:t> yang + </a:t>
                      </a:r>
                      <a:r>
                        <a:rPr lang="en-GB" sz="2400" dirty="0" err="1">
                          <a:effectLst/>
                        </a:rPr>
                        <a:t>itu</a:t>
                      </a:r>
                      <a:r>
                        <a:rPr lang="en-GB" sz="2400" dirty="0">
                          <a:effectLst/>
                        </a:rPr>
                        <a:t> yang</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hangingPunct="0">
                        <a:spcBef>
                          <a:spcPts val="300"/>
                        </a:spcBef>
                        <a:spcAft>
                          <a:spcPts val="300"/>
                        </a:spcAft>
                      </a:pPr>
                      <a:r>
                        <a:rPr lang="en-GB" sz="2400" dirty="0">
                          <a:effectLst/>
                        </a:rPr>
                        <a:t>B</a:t>
                      </a:r>
                      <a:endParaRPr lang="en-US" sz="2400" dirty="0">
                        <a:effectLst/>
                      </a:endParaRPr>
                    </a:p>
                    <a:p>
                      <a:pPr marL="0" marR="0" algn="ctr" hangingPunct="0">
                        <a:spcBef>
                          <a:spcPts val="300"/>
                        </a:spcBef>
                        <a:spcAft>
                          <a:spcPts val="300"/>
                        </a:spcAft>
                      </a:pPr>
                      <a:r>
                        <a:rPr lang="en-GB" sz="2400" dirty="0" err="1">
                          <a:effectLst/>
                        </a:rPr>
                        <a:t>ieee</a:t>
                      </a:r>
                      <a:r>
                        <a:rPr lang="en-GB" sz="2400" dirty="0">
                          <a:effectLst/>
                        </a:rPr>
                        <a:t> yang </a:t>
                      </a:r>
                      <a:endParaRPr lang="en-US" sz="2400" dirty="0">
                        <a:effectLst/>
                      </a:endParaRPr>
                    </a:p>
                    <a:p>
                      <a:pPr marL="0" marR="0" hangingPunct="0">
                        <a:spcBef>
                          <a:spcPts val="300"/>
                        </a:spcBef>
                        <a:spcAft>
                          <a:spcPts val="300"/>
                        </a:spcAft>
                      </a:pPr>
                      <a:r>
                        <a:rPr lang="en-GB" sz="2400" dirty="0">
                          <a:effectLst/>
                        </a:rPr>
                        <a:t>Note:</a:t>
                      </a:r>
                      <a:endParaRPr lang="en-US" sz="2400" dirty="0">
                        <a:effectLst/>
                      </a:endParaRPr>
                    </a:p>
                    <a:p>
                      <a:pPr marL="342900" marR="0" lvl="0" indent="-342900" fontAlgn="auto" hangingPunct="1">
                        <a:spcBef>
                          <a:spcPts val="300"/>
                        </a:spcBef>
                        <a:spcAft>
                          <a:spcPts val="300"/>
                        </a:spcAft>
                        <a:buFont typeface="Times New Roman" panose="02020603050405020304" pitchFamily="18" charset="0"/>
                        <a:buChar char="•"/>
                      </a:pPr>
                      <a:r>
                        <a:rPr lang="en-GB" sz="2400" dirty="0">
                          <a:effectLst/>
                        </a:rPr>
                        <a:t>The client will only configure the </a:t>
                      </a:r>
                      <a:r>
                        <a:rPr lang="en-GB" sz="2400" dirty="0" err="1">
                          <a:effectLst/>
                        </a:rPr>
                        <a:t>ieee</a:t>
                      </a:r>
                      <a:r>
                        <a:rPr lang="en-GB" sz="2400" dirty="0">
                          <a:effectLst/>
                        </a:rPr>
                        <a:t> yang </a:t>
                      </a:r>
                      <a:endParaRPr lang="en-US" sz="2400" dirty="0">
                        <a:effectLst/>
                      </a:endParaRPr>
                    </a:p>
                    <a:p>
                      <a:pPr marL="342900" marR="0" lvl="0" indent="-342900" fontAlgn="auto" hangingPunct="1">
                        <a:spcBef>
                          <a:spcPts val="300"/>
                        </a:spcBef>
                        <a:spcAft>
                          <a:spcPts val="300"/>
                        </a:spcAft>
                        <a:buFont typeface="Times New Roman" panose="02020603050405020304" pitchFamily="18" charset="0"/>
                        <a:buChar char="•"/>
                      </a:pPr>
                      <a:r>
                        <a:rPr lang="en-GB" sz="2400" dirty="0">
                          <a:effectLst/>
                        </a:rPr>
                        <a:t>The </a:t>
                      </a:r>
                      <a:r>
                        <a:rPr lang="en-GB" sz="2400" dirty="0" err="1">
                          <a:effectLst/>
                        </a:rPr>
                        <a:t>itu</a:t>
                      </a:r>
                      <a:r>
                        <a:rPr lang="en-GB" sz="2400" dirty="0">
                          <a:effectLst/>
                        </a:rPr>
                        <a:t> yang will be ignored by the client </a:t>
                      </a:r>
                      <a:endParaRPr lang="en-US" sz="24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hangingPunct="0">
                        <a:spcBef>
                          <a:spcPts val="300"/>
                        </a:spcBef>
                        <a:spcAft>
                          <a:spcPts val="300"/>
                        </a:spcAft>
                      </a:pPr>
                      <a:r>
                        <a:rPr lang="en-GB" sz="2400" dirty="0">
                          <a:effectLst/>
                        </a:rPr>
                        <a:t>D</a:t>
                      </a:r>
                      <a:endParaRPr lang="en-US" sz="2400" dirty="0">
                        <a:effectLst/>
                      </a:endParaRPr>
                    </a:p>
                    <a:p>
                      <a:pPr marL="0" marR="0" algn="ctr" hangingPunct="0">
                        <a:spcBef>
                          <a:spcPts val="300"/>
                        </a:spcBef>
                        <a:spcAft>
                          <a:spcPts val="300"/>
                        </a:spcAft>
                      </a:pPr>
                      <a:r>
                        <a:rPr lang="en-GB" sz="2400" dirty="0" err="1">
                          <a:effectLst/>
                        </a:rPr>
                        <a:t>ieee</a:t>
                      </a:r>
                      <a:r>
                        <a:rPr lang="en-GB" sz="2400" dirty="0">
                          <a:effectLst/>
                        </a:rPr>
                        <a:t> yang + </a:t>
                      </a:r>
                      <a:r>
                        <a:rPr lang="en-GB" sz="2400" dirty="0" err="1">
                          <a:effectLst/>
                        </a:rPr>
                        <a:t>itu</a:t>
                      </a:r>
                      <a:r>
                        <a:rPr lang="en-GB" sz="2400" dirty="0">
                          <a:effectLst/>
                        </a:rPr>
                        <a:t> yang</a:t>
                      </a:r>
                      <a:endParaRPr lang="en-US" sz="24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704266012"/>
                  </a:ext>
                </a:extLst>
              </a:tr>
            </a:tbl>
          </a:graphicData>
        </a:graphic>
      </p:graphicFrame>
    </p:spTree>
    <p:extLst>
      <p:ext uri="{BB962C8B-B14F-4D97-AF65-F5344CB8AC3E}">
        <p14:creationId xmlns:p14="http://schemas.microsoft.com/office/powerpoint/2010/main" val="2480244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332"/>
            <a:ext cx="10972800" cy="1143000"/>
          </a:xfrm>
        </p:spPr>
        <p:txBody>
          <a:bodyPr>
            <a:normAutofit fontScale="90000"/>
          </a:bodyPr>
          <a:lstStyle/>
          <a:p>
            <a:r>
              <a:rPr lang="en-US" dirty="0"/>
              <a:t>In progress: OAM parameter comparison/mapping </a:t>
            </a:r>
            <a:endParaRPr lang="en-GB" dirty="0"/>
          </a:p>
        </p:txBody>
      </p:sp>
      <p:graphicFrame>
        <p:nvGraphicFramePr>
          <p:cNvPr id="5" name="Table 4">
            <a:extLst>
              <a:ext uri="{FF2B5EF4-FFF2-40B4-BE49-F238E27FC236}">
                <a16:creationId xmlns:a16="http://schemas.microsoft.com/office/drawing/2014/main" id="{B9C003EF-B094-4827-8D4B-F42A4E3AF94F}"/>
              </a:ext>
            </a:extLst>
          </p:cNvPr>
          <p:cNvGraphicFramePr>
            <a:graphicFrameLocks noGrp="1"/>
          </p:cNvGraphicFramePr>
          <p:nvPr>
            <p:extLst>
              <p:ext uri="{D42A27DB-BD31-4B8C-83A1-F6EECF244321}">
                <p14:modId xmlns:p14="http://schemas.microsoft.com/office/powerpoint/2010/main" val="120020378"/>
              </p:ext>
            </p:extLst>
          </p:nvPr>
        </p:nvGraphicFramePr>
        <p:xfrm>
          <a:off x="582175" y="931316"/>
          <a:ext cx="11376000" cy="5726736"/>
        </p:xfrm>
        <a:graphic>
          <a:graphicData uri="http://schemas.openxmlformats.org/drawingml/2006/table">
            <a:tbl>
              <a:tblPr firstRow="1" firstCol="1" bandRow="1">
                <a:tableStyleId>{5C22544A-7EE6-4342-B048-85BDC9FD1C3A}</a:tableStyleId>
              </a:tblPr>
              <a:tblGrid>
                <a:gridCol w="4176000">
                  <a:extLst>
                    <a:ext uri="{9D8B030D-6E8A-4147-A177-3AD203B41FA5}">
                      <a16:colId xmlns:a16="http://schemas.microsoft.com/office/drawing/2014/main" val="3309997330"/>
                    </a:ext>
                  </a:extLst>
                </a:gridCol>
                <a:gridCol w="7200000">
                  <a:extLst>
                    <a:ext uri="{9D8B030D-6E8A-4147-A177-3AD203B41FA5}">
                      <a16:colId xmlns:a16="http://schemas.microsoft.com/office/drawing/2014/main" val="323619827"/>
                    </a:ext>
                  </a:extLst>
                </a:gridCol>
              </a:tblGrid>
              <a:tr h="69754">
                <a:tc>
                  <a:txBody>
                    <a:bodyPr/>
                    <a:lstStyle/>
                    <a:p>
                      <a:pPr marL="0" marR="0" algn="ctr" hangingPunct="0">
                        <a:spcBef>
                          <a:spcPts val="600"/>
                        </a:spcBef>
                        <a:spcAft>
                          <a:spcPts val="0"/>
                        </a:spcAft>
                      </a:pPr>
                      <a:r>
                        <a:rPr lang="en-GB" sz="1000">
                          <a:effectLst/>
                        </a:rPr>
                        <a:t>ieee802-dot1q-cfm.yang</a:t>
                      </a:r>
                      <a:endParaRPr lang="en-US" sz="1000">
                        <a:effectLst/>
                        <a:latin typeface="Times New Roman" panose="02020603050405020304" pitchFamily="18" charset="0"/>
                        <a:ea typeface="SimSun" panose="02010600030101010101" pitchFamily="2" charset="-122"/>
                      </a:endParaRPr>
                    </a:p>
                  </a:txBody>
                  <a:tcPr marL="26158" marR="26158" marT="0" marB="0"/>
                </a:tc>
                <a:tc>
                  <a:txBody>
                    <a:bodyPr/>
                    <a:lstStyle/>
                    <a:p>
                      <a:pPr marL="0" marR="0" algn="ctr" hangingPunct="0">
                        <a:spcBef>
                          <a:spcPts val="600"/>
                        </a:spcBef>
                        <a:spcAft>
                          <a:spcPts val="0"/>
                        </a:spcAft>
                      </a:pPr>
                      <a:r>
                        <a:rPr lang="en-GB" sz="1000">
                          <a:effectLst/>
                        </a:rPr>
                        <a:t>G.8021 parameter</a:t>
                      </a:r>
                      <a:endParaRPr lang="en-US" sz="1000">
                        <a:effectLst/>
                        <a:latin typeface="Times New Roman" panose="02020603050405020304" pitchFamily="18" charset="0"/>
                        <a:ea typeface="SimSun" panose="02010600030101010101" pitchFamily="2" charset="-122"/>
                      </a:endParaRPr>
                    </a:p>
                  </a:txBody>
                  <a:tcPr marL="26158" marR="26158" marT="0" marB="0"/>
                </a:tc>
                <a:extLst>
                  <a:ext uri="{0D108BD9-81ED-4DB2-BD59-A6C34878D82A}">
                    <a16:rowId xmlns:a16="http://schemas.microsoft.com/office/drawing/2014/main" val="2482664304"/>
                  </a:ext>
                </a:extLst>
              </a:tr>
              <a:tr h="0">
                <a:tc>
                  <a:txBody>
                    <a:bodyPr/>
                    <a:lstStyle/>
                    <a:p>
                      <a:pPr marL="0" marR="0" hangingPunct="0">
                        <a:spcBef>
                          <a:spcPts val="600"/>
                        </a:spcBef>
                        <a:spcAft>
                          <a:spcPts val="0"/>
                        </a:spcAft>
                      </a:pPr>
                      <a:r>
                        <a:rPr lang="en-GB" sz="1000">
                          <a:effectLst/>
                        </a:rPr>
                        <a:t>cfm/maintenance-group/mep/mep-db/rmep-failed-ok-time: ro mandatory </a:t>
                      </a:r>
                      <a:endParaRPr lang="en-US" sz="1000">
                        <a:effectLst/>
                        <a:latin typeface="Times New Roman" panose="02020603050405020304" pitchFamily="18" charset="0"/>
                        <a:ea typeface="SimSun" panose="02010600030101010101" pitchFamily="2" charset="-122"/>
                      </a:endParaRPr>
                    </a:p>
                  </a:txBody>
                  <a:tcPr marL="26158" marR="26158" marT="0" marB="0"/>
                </a:tc>
                <a:tc>
                  <a:txBody>
                    <a:bodyPr/>
                    <a:lstStyle/>
                    <a:p>
                      <a:pPr marL="0" marR="0" hangingPunct="0">
                        <a:spcBef>
                          <a:spcPts val="600"/>
                        </a:spcBef>
                        <a:spcAft>
                          <a:spcPts val="0"/>
                        </a:spcAft>
                      </a:pPr>
                      <a:r>
                        <a:rPr lang="en-GB" sz="1000">
                          <a:effectLst/>
                        </a:rPr>
                        <a:t>Not supported in ITU-T. </a:t>
                      </a:r>
                      <a:endParaRPr lang="en-US" sz="1000">
                        <a:effectLst/>
                      </a:endParaRPr>
                    </a:p>
                    <a:p>
                      <a:pPr marL="0" marR="0" hangingPunct="0">
                        <a:spcBef>
                          <a:spcPts val="600"/>
                        </a:spcBef>
                        <a:spcAft>
                          <a:spcPts val="0"/>
                        </a:spcAft>
                      </a:pPr>
                      <a:r>
                        <a:rPr lang="en-GB" sz="1000">
                          <a:effectLst/>
                        </a:rPr>
                        <a:t>Need to agree on what value the ITU-T server to put into this leaf when encoding the value (to indicate it is not supported).</a:t>
                      </a:r>
                      <a:endParaRPr lang="en-US" sz="1000">
                        <a:effectLst/>
                        <a:latin typeface="Times New Roman" panose="02020603050405020304" pitchFamily="18" charset="0"/>
                        <a:ea typeface="SimSun" panose="02010600030101010101" pitchFamily="2" charset="-122"/>
                      </a:endParaRPr>
                    </a:p>
                  </a:txBody>
                  <a:tcPr marL="26158" marR="26158" marT="0" marB="0"/>
                </a:tc>
                <a:extLst>
                  <a:ext uri="{0D108BD9-81ED-4DB2-BD59-A6C34878D82A}">
                    <a16:rowId xmlns:a16="http://schemas.microsoft.com/office/drawing/2014/main" val="675273447"/>
                  </a:ext>
                </a:extLst>
              </a:tr>
              <a:tr h="168571">
                <a:tc>
                  <a:txBody>
                    <a:bodyPr/>
                    <a:lstStyle/>
                    <a:p>
                      <a:pPr marL="0" marR="0" hangingPunct="0">
                        <a:spcBef>
                          <a:spcPts val="600"/>
                        </a:spcBef>
                        <a:spcAft>
                          <a:spcPts val="0"/>
                        </a:spcAft>
                      </a:pPr>
                      <a:r>
                        <a:rPr lang="en-GB" sz="1000">
                          <a:effectLst/>
                        </a:rPr>
                        <a:t>cfm/maintenance-group/mep/mep-db/mac-address: ro mandatory</a:t>
                      </a:r>
                      <a:endParaRPr lang="en-US" sz="1000">
                        <a:effectLst/>
                        <a:latin typeface="Times New Roman" panose="02020603050405020304" pitchFamily="18" charset="0"/>
                        <a:ea typeface="SimSun" panose="02010600030101010101" pitchFamily="2" charset="-122"/>
                      </a:endParaRPr>
                    </a:p>
                  </a:txBody>
                  <a:tcPr marL="26158" marR="26158" marT="0" marB="0"/>
                </a:tc>
                <a:tc>
                  <a:txBody>
                    <a:bodyPr/>
                    <a:lstStyle/>
                    <a:p>
                      <a:pPr marL="0" marR="0" hangingPunct="0">
                        <a:spcBef>
                          <a:spcPts val="600"/>
                        </a:spcBef>
                        <a:spcAft>
                          <a:spcPts val="0"/>
                        </a:spcAft>
                      </a:pPr>
                      <a:r>
                        <a:rPr lang="en-GB" sz="1000" dirty="0">
                          <a:effectLst/>
                        </a:rPr>
                        <a:t>Not supported in ITU-T. </a:t>
                      </a:r>
                      <a:endParaRPr lang="en-US" sz="1000" dirty="0">
                        <a:effectLst/>
                      </a:endParaRPr>
                    </a:p>
                    <a:p>
                      <a:pPr marL="0" marR="0" hangingPunct="0">
                        <a:spcBef>
                          <a:spcPts val="600"/>
                        </a:spcBef>
                        <a:spcAft>
                          <a:spcPts val="0"/>
                        </a:spcAft>
                      </a:pPr>
                      <a:r>
                        <a:rPr lang="en-GB" sz="1000" dirty="0">
                          <a:effectLst/>
                        </a:rPr>
                        <a:t>Need to …</a:t>
                      </a:r>
                      <a:endParaRPr lang="en-US" sz="1000" dirty="0">
                        <a:effectLst/>
                        <a:latin typeface="Times New Roman" panose="02020603050405020304" pitchFamily="18" charset="0"/>
                        <a:ea typeface="SimSun" panose="02010600030101010101" pitchFamily="2" charset="-122"/>
                      </a:endParaRPr>
                    </a:p>
                  </a:txBody>
                  <a:tcPr marL="26158" marR="26158" marT="0" marB="0"/>
                </a:tc>
                <a:extLst>
                  <a:ext uri="{0D108BD9-81ED-4DB2-BD59-A6C34878D82A}">
                    <a16:rowId xmlns:a16="http://schemas.microsoft.com/office/drawing/2014/main" val="3086647553"/>
                  </a:ext>
                </a:extLst>
              </a:tr>
              <a:tr h="168571">
                <a:tc>
                  <a:txBody>
                    <a:bodyPr/>
                    <a:lstStyle/>
                    <a:p>
                      <a:pPr marL="0" marR="0" hangingPunct="0">
                        <a:spcBef>
                          <a:spcPts val="600"/>
                        </a:spcBef>
                        <a:spcAft>
                          <a:spcPts val="0"/>
                        </a:spcAft>
                      </a:pPr>
                      <a:r>
                        <a:rPr lang="en-GB" sz="1000">
                          <a:effectLst/>
                        </a:rPr>
                        <a:t>cfm/maintenance-group/mep/mep-db/port-status-tlv: ro optional</a:t>
                      </a:r>
                      <a:endParaRPr lang="en-US" sz="1000">
                        <a:effectLst/>
                        <a:latin typeface="Times New Roman" panose="02020603050405020304" pitchFamily="18" charset="0"/>
                        <a:ea typeface="SimSun" panose="02010600030101010101" pitchFamily="2" charset="-122"/>
                      </a:endParaRPr>
                    </a:p>
                  </a:txBody>
                  <a:tcPr marL="26158" marR="26158" marT="0" marB="0"/>
                </a:tc>
                <a:tc>
                  <a:txBody>
                    <a:bodyPr/>
                    <a:lstStyle/>
                    <a:p>
                      <a:pPr marL="0" marR="0" hangingPunct="0">
                        <a:spcBef>
                          <a:spcPts val="600"/>
                        </a:spcBef>
                        <a:spcAft>
                          <a:spcPts val="0"/>
                        </a:spcAft>
                      </a:pPr>
                      <a:r>
                        <a:rPr lang="en-GB" sz="1000">
                          <a:effectLst/>
                        </a:rPr>
                        <a:t>Not supported in ITU-T. </a:t>
                      </a:r>
                      <a:endParaRPr lang="en-US" sz="1000">
                        <a:effectLst/>
                      </a:endParaRPr>
                    </a:p>
                    <a:p>
                      <a:pPr marL="0" marR="0" hangingPunct="0">
                        <a:spcBef>
                          <a:spcPts val="600"/>
                        </a:spcBef>
                        <a:spcAft>
                          <a:spcPts val="0"/>
                        </a:spcAft>
                      </a:pPr>
                      <a:r>
                        <a:rPr lang="en-GB" sz="1000">
                          <a:effectLst/>
                        </a:rPr>
                        <a:t>It is optional. Not support is fine.</a:t>
                      </a:r>
                      <a:endParaRPr lang="en-US" sz="1000">
                        <a:effectLst/>
                        <a:latin typeface="Times New Roman" panose="02020603050405020304" pitchFamily="18" charset="0"/>
                        <a:ea typeface="SimSun" panose="02010600030101010101" pitchFamily="2" charset="-122"/>
                      </a:endParaRPr>
                    </a:p>
                  </a:txBody>
                  <a:tcPr marL="26158" marR="26158" marT="0" marB="0"/>
                </a:tc>
                <a:extLst>
                  <a:ext uri="{0D108BD9-81ED-4DB2-BD59-A6C34878D82A}">
                    <a16:rowId xmlns:a16="http://schemas.microsoft.com/office/drawing/2014/main" val="1292136376"/>
                  </a:ext>
                </a:extLst>
              </a:tr>
              <a:tr h="168571">
                <a:tc>
                  <a:txBody>
                    <a:bodyPr/>
                    <a:lstStyle/>
                    <a:p>
                      <a:pPr marL="0" marR="0" hangingPunct="0">
                        <a:spcBef>
                          <a:spcPts val="600"/>
                        </a:spcBef>
                        <a:spcAft>
                          <a:spcPts val="0"/>
                        </a:spcAft>
                      </a:pPr>
                      <a:r>
                        <a:rPr lang="en-GB" sz="1000">
                          <a:effectLst/>
                        </a:rPr>
                        <a:t>cfm/maintenance-group/mep/mep-db/interface-status-tlv: ro optional</a:t>
                      </a:r>
                      <a:endParaRPr lang="en-US" sz="1000">
                        <a:effectLst/>
                        <a:latin typeface="Times New Roman" panose="02020603050405020304" pitchFamily="18" charset="0"/>
                        <a:ea typeface="SimSun" panose="02010600030101010101" pitchFamily="2" charset="-122"/>
                      </a:endParaRPr>
                    </a:p>
                  </a:txBody>
                  <a:tcPr marL="26158" marR="26158" marT="0" marB="0"/>
                </a:tc>
                <a:tc>
                  <a:txBody>
                    <a:bodyPr/>
                    <a:lstStyle/>
                    <a:p>
                      <a:pPr marL="0" marR="0" hangingPunct="0">
                        <a:spcBef>
                          <a:spcPts val="600"/>
                        </a:spcBef>
                        <a:spcAft>
                          <a:spcPts val="0"/>
                        </a:spcAft>
                      </a:pPr>
                      <a:r>
                        <a:rPr lang="en-GB" sz="1000">
                          <a:effectLst/>
                        </a:rPr>
                        <a:t>Not supported in ITU-T. </a:t>
                      </a:r>
                      <a:endParaRPr lang="en-US" sz="1000">
                        <a:effectLst/>
                      </a:endParaRPr>
                    </a:p>
                    <a:p>
                      <a:pPr marL="0" marR="0" hangingPunct="0">
                        <a:spcBef>
                          <a:spcPts val="600"/>
                        </a:spcBef>
                        <a:spcAft>
                          <a:spcPts val="0"/>
                        </a:spcAft>
                      </a:pPr>
                      <a:r>
                        <a:rPr lang="en-GB" sz="1000">
                          <a:effectLst/>
                        </a:rPr>
                        <a:t>It is optional. Not support is fine</a:t>
                      </a:r>
                      <a:endParaRPr lang="en-US" sz="1000">
                        <a:effectLst/>
                        <a:latin typeface="Times New Roman" panose="02020603050405020304" pitchFamily="18" charset="0"/>
                        <a:ea typeface="SimSun" panose="02010600030101010101" pitchFamily="2" charset="-122"/>
                      </a:endParaRPr>
                    </a:p>
                  </a:txBody>
                  <a:tcPr marL="26158" marR="26158" marT="0" marB="0"/>
                </a:tc>
                <a:extLst>
                  <a:ext uri="{0D108BD9-81ED-4DB2-BD59-A6C34878D82A}">
                    <a16:rowId xmlns:a16="http://schemas.microsoft.com/office/drawing/2014/main" val="3214052580"/>
                  </a:ext>
                </a:extLst>
              </a:tr>
              <a:tr h="685911">
                <a:tc>
                  <a:txBody>
                    <a:bodyPr/>
                    <a:lstStyle/>
                    <a:p>
                      <a:pPr marL="0" marR="0" hangingPunct="0">
                        <a:spcBef>
                          <a:spcPts val="600"/>
                        </a:spcBef>
                        <a:spcAft>
                          <a:spcPts val="0"/>
                        </a:spcAft>
                      </a:pPr>
                      <a:r>
                        <a:rPr lang="en-GB" sz="1000" dirty="0">
                          <a:effectLst/>
                        </a:rPr>
                        <a:t>cfm/maintenance-group/</a:t>
                      </a:r>
                      <a:r>
                        <a:rPr lang="en-GB" sz="1000" dirty="0" err="1">
                          <a:effectLst/>
                        </a:rPr>
                        <a:t>mep</a:t>
                      </a:r>
                      <a:r>
                        <a:rPr lang="en-GB" sz="1000" dirty="0">
                          <a:effectLst/>
                        </a:rPr>
                        <a:t>/continuity-check/defect: 5 bits: </a:t>
                      </a:r>
                      <a:endParaRPr lang="en-US" sz="1000" dirty="0">
                        <a:effectLst/>
                      </a:endParaRPr>
                    </a:p>
                    <a:p>
                      <a:pPr marL="0" marR="0" hangingPunct="0">
                        <a:spcBef>
                          <a:spcPts val="600"/>
                        </a:spcBef>
                        <a:spcAft>
                          <a:spcPts val="0"/>
                        </a:spcAft>
                      </a:pPr>
                      <a:r>
                        <a:rPr lang="en-GB" sz="1000" dirty="0">
                          <a:effectLst/>
                        </a:rPr>
                        <a:t>def-</a:t>
                      </a:r>
                      <a:r>
                        <a:rPr lang="en-GB" sz="1000" dirty="0" err="1">
                          <a:effectLst/>
                        </a:rPr>
                        <a:t>rdi</a:t>
                      </a:r>
                      <a:r>
                        <a:rPr lang="en-GB" sz="1000" dirty="0">
                          <a:effectLst/>
                        </a:rPr>
                        <a:t>-</a:t>
                      </a:r>
                      <a:r>
                        <a:rPr lang="en-GB" sz="1000" dirty="0" err="1">
                          <a:effectLst/>
                        </a:rPr>
                        <a:t>ccm</a:t>
                      </a:r>
                      <a:r>
                        <a:rPr lang="en-GB" sz="1000" dirty="0">
                          <a:effectLst/>
                        </a:rPr>
                        <a:t>, def-mac-status, def-remote-</a:t>
                      </a:r>
                      <a:r>
                        <a:rPr lang="en-GB" sz="1000" dirty="0" err="1">
                          <a:effectLst/>
                        </a:rPr>
                        <a:t>ccm</a:t>
                      </a:r>
                      <a:r>
                        <a:rPr lang="en-GB" sz="1000" dirty="0">
                          <a:effectLst/>
                        </a:rPr>
                        <a:t>, def-error-</a:t>
                      </a:r>
                      <a:r>
                        <a:rPr lang="en-GB" sz="1000" dirty="0" err="1">
                          <a:effectLst/>
                        </a:rPr>
                        <a:t>ccm</a:t>
                      </a:r>
                      <a:r>
                        <a:rPr lang="en-GB" sz="1000" dirty="0">
                          <a:effectLst/>
                        </a:rPr>
                        <a:t>, def-</a:t>
                      </a:r>
                      <a:r>
                        <a:rPr lang="en-GB" sz="1000" dirty="0" err="1">
                          <a:effectLst/>
                        </a:rPr>
                        <a:t>xcon</a:t>
                      </a:r>
                      <a:r>
                        <a:rPr lang="en-GB" sz="1000" dirty="0">
                          <a:effectLst/>
                        </a:rPr>
                        <a:t>-</a:t>
                      </a:r>
                      <a:r>
                        <a:rPr lang="en-GB" sz="1000" dirty="0" err="1">
                          <a:effectLst/>
                        </a:rPr>
                        <a:t>ccm</a:t>
                      </a:r>
                      <a:endParaRPr lang="en-US" sz="1000" dirty="0">
                        <a:effectLst/>
                        <a:latin typeface="Times New Roman" panose="02020603050405020304" pitchFamily="18" charset="0"/>
                        <a:ea typeface="SimSun" panose="02010600030101010101" pitchFamily="2" charset="-122"/>
                      </a:endParaRPr>
                    </a:p>
                  </a:txBody>
                  <a:tcPr marL="26158" marR="26158" marT="0" marB="0"/>
                </a:tc>
                <a:tc>
                  <a:txBody>
                    <a:bodyPr/>
                    <a:lstStyle/>
                    <a:p>
                      <a:pPr marL="342900" marR="0" lvl="0" indent="-342900" hangingPunct="0">
                        <a:spcBef>
                          <a:spcPts val="600"/>
                        </a:spcBef>
                        <a:spcAft>
                          <a:spcPts val="0"/>
                        </a:spcAft>
                        <a:buFont typeface="Symbol" panose="05050102010706020507" pitchFamily="18" charset="2"/>
                        <a:buChar char="-"/>
                      </a:pPr>
                      <a:r>
                        <a:rPr lang="en-GB" sz="1000">
                          <a:effectLst/>
                        </a:rPr>
                        <a:t>No cDEG, no cUNPr</a:t>
                      </a:r>
                      <a:endParaRPr lang="en-US" sz="1000">
                        <a:effectLst/>
                      </a:endParaRPr>
                    </a:p>
                    <a:p>
                      <a:pPr marL="342900" marR="0" lvl="0" indent="-342900" hangingPunct="0">
                        <a:spcBef>
                          <a:spcPts val="0"/>
                        </a:spcBef>
                        <a:spcAft>
                          <a:spcPts val="0"/>
                        </a:spcAft>
                        <a:buFont typeface="Symbol" panose="05050102010706020507" pitchFamily="18" charset="2"/>
                        <a:buChar char="-"/>
                      </a:pPr>
                      <a:r>
                        <a:rPr lang="en-GB" sz="1000">
                          <a:effectLst/>
                        </a:rPr>
                        <a:t>xcon-ccm is composition of cUNL and cMMG</a:t>
                      </a:r>
                      <a:endParaRPr lang="en-US" sz="1000">
                        <a:effectLst/>
                      </a:endParaRPr>
                    </a:p>
                    <a:p>
                      <a:pPr marL="342900" marR="0" lvl="0" indent="-342900" hangingPunct="0">
                        <a:spcBef>
                          <a:spcPts val="0"/>
                        </a:spcBef>
                        <a:spcAft>
                          <a:spcPts val="0"/>
                        </a:spcAft>
                        <a:buFont typeface="Symbol" panose="05050102010706020507" pitchFamily="18" charset="2"/>
                        <a:buChar char="-"/>
                      </a:pPr>
                      <a:r>
                        <a:rPr lang="en-GB" sz="1000">
                          <a:effectLst/>
                        </a:rPr>
                        <a:t>error-ccm is composition of cUNP and cUNM</a:t>
                      </a:r>
                      <a:endParaRPr lang="en-US" sz="1000">
                        <a:effectLst/>
                      </a:endParaRPr>
                    </a:p>
                    <a:p>
                      <a:pPr marL="0" marR="0" hangingPunct="0">
                        <a:spcBef>
                          <a:spcPts val="600"/>
                        </a:spcBef>
                        <a:spcAft>
                          <a:spcPts val="0"/>
                        </a:spcAft>
                      </a:pPr>
                      <a:r>
                        <a:rPr lang="en-GB" sz="1000">
                          <a:effectLst/>
                        </a:rPr>
                        <a:t>Proposal solution:</a:t>
                      </a:r>
                      <a:endParaRPr lang="en-US" sz="1000">
                        <a:effectLst/>
                      </a:endParaRPr>
                    </a:p>
                    <a:p>
                      <a:pPr marL="342900" marR="0" lvl="0" indent="-342900" hangingPunct="0">
                        <a:spcBef>
                          <a:spcPts val="600"/>
                        </a:spcBef>
                        <a:spcAft>
                          <a:spcPts val="0"/>
                        </a:spcAft>
                        <a:buFont typeface="Symbol" panose="05050102010706020507" pitchFamily="18" charset="2"/>
                        <a:buChar char="-"/>
                      </a:pPr>
                      <a:r>
                        <a:rPr lang="en-GB" sz="1000">
                          <a:effectLst/>
                        </a:rPr>
                        <a:t>define an itu-defects leaf, with typedef .., and describe the relationship of some of the bits with the 802.1 mep-defect-type</a:t>
                      </a:r>
                      <a:endParaRPr lang="en-US" sz="1000">
                        <a:effectLst/>
                        <a:latin typeface="Times New Roman" panose="02020603050405020304" pitchFamily="18" charset="0"/>
                        <a:ea typeface="SimSun" panose="02010600030101010101" pitchFamily="2" charset="-122"/>
                      </a:endParaRPr>
                    </a:p>
                  </a:txBody>
                  <a:tcPr marL="26158" marR="26158" marT="0" marB="0"/>
                </a:tc>
                <a:extLst>
                  <a:ext uri="{0D108BD9-81ED-4DB2-BD59-A6C34878D82A}">
                    <a16:rowId xmlns:a16="http://schemas.microsoft.com/office/drawing/2014/main" val="3981338382"/>
                  </a:ext>
                </a:extLst>
              </a:tr>
              <a:tr h="209261">
                <a:tc>
                  <a:txBody>
                    <a:bodyPr/>
                    <a:lstStyle/>
                    <a:p>
                      <a:pPr marL="0" marR="0" hangingPunct="0">
                        <a:spcBef>
                          <a:spcPts val="600"/>
                        </a:spcBef>
                        <a:spcAft>
                          <a:spcPts val="0"/>
                        </a:spcAft>
                      </a:pPr>
                      <a:r>
                        <a:rPr lang="en-GB" sz="1000">
                          <a:effectLst/>
                        </a:rPr>
                        <a:t>cfm/maintenance-group/mep/action: transmit-loopback/input: loopback-input-grouping: case dest-mep-id</a:t>
                      </a:r>
                      <a:endParaRPr lang="en-US" sz="1000">
                        <a:effectLst/>
                        <a:latin typeface="Times New Roman" panose="02020603050405020304" pitchFamily="18" charset="0"/>
                        <a:ea typeface="SimSun" panose="02010600030101010101" pitchFamily="2" charset="-122"/>
                      </a:endParaRPr>
                    </a:p>
                  </a:txBody>
                  <a:tcPr marL="26158" marR="26158" marT="0" marB="0"/>
                </a:tc>
                <a:tc>
                  <a:txBody>
                    <a:bodyPr/>
                    <a:lstStyle/>
                    <a:p>
                      <a:pPr marL="0" marR="0" hangingPunct="0">
                        <a:spcBef>
                          <a:spcPts val="600"/>
                        </a:spcBef>
                        <a:spcAft>
                          <a:spcPts val="0"/>
                        </a:spcAft>
                      </a:pPr>
                      <a:r>
                        <a:rPr lang="en-GB" sz="1000">
                          <a:effectLst/>
                        </a:rPr>
                        <a:t>Case dest-mep-id is not supported.</a:t>
                      </a:r>
                      <a:endParaRPr lang="en-US" sz="1000">
                        <a:effectLst/>
                      </a:endParaRPr>
                    </a:p>
                    <a:p>
                      <a:pPr marL="0" marR="0" hangingPunct="0">
                        <a:spcBef>
                          <a:spcPts val="600"/>
                        </a:spcBef>
                        <a:spcAft>
                          <a:spcPts val="0"/>
                        </a:spcAft>
                      </a:pPr>
                      <a:r>
                        <a:rPr lang="en-GB" sz="1000">
                          <a:effectLst/>
                        </a:rPr>
                        <a:t> </a:t>
                      </a:r>
                      <a:endParaRPr lang="en-US" sz="1000">
                        <a:effectLst/>
                        <a:latin typeface="Times New Roman" panose="02020603050405020304" pitchFamily="18" charset="0"/>
                        <a:ea typeface="SimSun" panose="02010600030101010101" pitchFamily="2" charset="-122"/>
                      </a:endParaRPr>
                    </a:p>
                  </a:txBody>
                  <a:tcPr marL="26158" marR="26158" marT="0" marB="0"/>
                </a:tc>
                <a:extLst>
                  <a:ext uri="{0D108BD9-81ED-4DB2-BD59-A6C34878D82A}">
                    <a16:rowId xmlns:a16="http://schemas.microsoft.com/office/drawing/2014/main" val="46766594"/>
                  </a:ext>
                </a:extLst>
              </a:tr>
              <a:tr h="201990">
                <a:tc>
                  <a:txBody>
                    <a:bodyPr/>
                    <a:lstStyle/>
                    <a:p>
                      <a:pPr marL="0" marR="0" hangingPunct="0">
                        <a:spcBef>
                          <a:spcPts val="600"/>
                        </a:spcBef>
                        <a:spcAft>
                          <a:spcPts val="0"/>
                        </a:spcAft>
                      </a:pPr>
                      <a:r>
                        <a:rPr lang="en-GB" sz="1000">
                          <a:effectLst/>
                        </a:rPr>
                        <a:t>cfm/maintenance-group/mep/action: transmit-loopback/output: leaf lbm-request-id</a:t>
                      </a:r>
                      <a:endParaRPr lang="en-US" sz="1000">
                        <a:effectLst/>
                        <a:latin typeface="Times New Roman" panose="02020603050405020304" pitchFamily="18" charset="0"/>
                        <a:ea typeface="SimSun" panose="02010600030101010101" pitchFamily="2" charset="-122"/>
                      </a:endParaRPr>
                    </a:p>
                  </a:txBody>
                  <a:tcPr marL="26158" marR="26158" marT="0" marB="0"/>
                </a:tc>
                <a:tc>
                  <a:txBody>
                    <a:bodyPr/>
                    <a:lstStyle/>
                    <a:p>
                      <a:pPr marL="0" marR="0" hangingPunct="0">
                        <a:spcBef>
                          <a:spcPts val="600"/>
                        </a:spcBef>
                        <a:spcAft>
                          <a:spcPts val="0"/>
                        </a:spcAft>
                      </a:pPr>
                      <a:r>
                        <a:rPr lang="en-GB" sz="1000">
                          <a:effectLst/>
                        </a:rPr>
                        <a:t>To check and verify whether this is Transaction ID/Sequence Number (see Figure 9.3-1/G.8013)</a:t>
                      </a:r>
                      <a:endParaRPr lang="en-US" sz="1000">
                        <a:effectLst/>
                        <a:latin typeface="Times New Roman" panose="02020603050405020304" pitchFamily="18" charset="0"/>
                        <a:ea typeface="SimSun" panose="02010600030101010101" pitchFamily="2" charset="-122"/>
                      </a:endParaRPr>
                    </a:p>
                  </a:txBody>
                  <a:tcPr marL="26158" marR="26158" marT="0" marB="0"/>
                </a:tc>
                <a:extLst>
                  <a:ext uri="{0D108BD9-81ED-4DB2-BD59-A6C34878D82A}">
                    <a16:rowId xmlns:a16="http://schemas.microsoft.com/office/drawing/2014/main" val="1542188992"/>
                  </a:ext>
                </a:extLst>
              </a:tr>
              <a:tr h="238325">
                <a:tc>
                  <a:txBody>
                    <a:bodyPr/>
                    <a:lstStyle/>
                    <a:p>
                      <a:pPr marL="0" marR="0" hangingPunct="0">
                        <a:spcBef>
                          <a:spcPts val="600"/>
                        </a:spcBef>
                        <a:spcAft>
                          <a:spcPts val="0"/>
                        </a:spcAft>
                      </a:pPr>
                      <a:r>
                        <a:rPr lang="en-GB" sz="1000">
                          <a:effectLst/>
                        </a:rPr>
                        <a:t>cfm/maintenance-group/mep/action: transmit-linktrace/input: linktrace-input-grouping: case target-mep-id</a:t>
                      </a:r>
                      <a:endParaRPr lang="en-US" sz="1000">
                        <a:effectLst/>
                        <a:latin typeface="Times New Roman" panose="02020603050405020304" pitchFamily="18" charset="0"/>
                        <a:ea typeface="SimSun" panose="02010600030101010101" pitchFamily="2" charset="-122"/>
                      </a:endParaRPr>
                    </a:p>
                  </a:txBody>
                  <a:tcPr marL="26158" marR="26158" marT="0" marB="0"/>
                </a:tc>
                <a:tc>
                  <a:txBody>
                    <a:bodyPr/>
                    <a:lstStyle/>
                    <a:p>
                      <a:pPr marL="0" marR="0" hangingPunct="0">
                        <a:spcBef>
                          <a:spcPts val="600"/>
                        </a:spcBef>
                        <a:spcAft>
                          <a:spcPts val="0"/>
                        </a:spcAft>
                      </a:pPr>
                      <a:r>
                        <a:rPr lang="en-GB" sz="1000">
                          <a:effectLst/>
                        </a:rPr>
                        <a:t>Case target-mep-id is not supported?</a:t>
                      </a:r>
                      <a:endParaRPr lang="en-US" sz="1000">
                        <a:effectLst/>
                      </a:endParaRPr>
                    </a:p>
                    <a:p>
                      <a:pPr marL="0" marR="0" hangingPunct="0">
                        <a:spcBef>
                          <a:spcPts val="600"/>
                        </a:spcBef>
                        <a:spcAft>
                          <a:spcPts val="0"/>
                        </a:spcAft>
                      </a:pPr>
                      <a:r>
                        <a:rPr lang="en-GB" sz="1000">
                          <a:effectLst/>
                        </a:rPr>
                        <a:t>To check and verify whether this is TargetMAC Address (see Figure 9.5-1/G.8013)</a:t>
                      </a:r>
                      <a:endParaRPr lang="en-US" sz="1000">
                        <a:effectLst/>
                        <a:latin typeface="Times New Roman" panose="02020603050405020304" pitchFamily="18" charset="0"/>
                        <a:ea typeface="SimSun" panose="02010600030101010101" pitchFamily="2" charset="-122"/>
                      </a:endParaRPr>
                    </a:p>
                  </a:txBody>
                  <a:tcPr marL="26158" marR="26158" marT="0" marB="0"/>
                </a:tc>
                <a:extLst>
                  <a:ext uri="{0D108BD9-81ED-4DB2-BD59-A6C34878D82A}">
                    <a16:rowId xmlns:a16="http://schemas.microsoft.com/office/drawing/2014/main" val="2526874019"/>
                  </a:ext>
                </a:extLst>
              </a:tr>
              <a:tr h="209261">
                <a:tc>
                  <a:txBody>
                    <a:bodyPr/>
                    <a:lstStyle/>
                    <a:p>
                      <a:pPr marL="0" marR="0" hangingPunct="0">
                        <a:spcBef>
                          <a:spcPts val="600"/>
                        </a:spcBef>
                        <a:spcAft>
                          <a:spcPts val="0"/>
                        </a:spcAft>
                      </a:pPr>
                      <a:r>
                        <a:rPr lang="en-GB" sz="1000">
                          <a:effectLst/>
                        </a:rPr>
                        <a:t>cfm/maintenance-group/mep/action: transmit-linktrace/input: linktrace-input-grouping: leaf ltm-flags</a:t>
                      </a:r>
                      <a:endParaRPr lang="en-US" sz="1000">
                        <a:effectLst/>
                        <a:latin typeface="Times New Roman" panose="02020603050405020304" pitchFamily="18" charset="0"/>
                        <a:ea typeface="SimSun" panose="02010600030101010101" pitchFamily="2" charset="-122"/>
                      </a:endParaRPr>
                    </a:p>
                  </a:txBody>
                  <a:tcPr marL="26158" marR="26158" marT="0" marB="0"/>
                </a:tc>
                <a:tc>
                  <a:txBody>
                    <a:bodyPr/>
                    <a:lstStyle/>
                    <a:p>
                      <a:pPr marL="0" marR="0" hangingPunct="0">
                        <a:spcBef>
                          <a:spcPts val="600"/>
                        </a:spcBef>
                        <a:spcAft>
                          <a:spcPts val="0"/>
                        </a:spcAft>
                      </a:pPr>
                      <a:r>
                        <a:rPr lang="en-GB" sz="1000">
                          <a:effectLst/>
                        </a:rPr>
                        <a:t>To check and verify whether this is Flags (see Figure 9.5-1/G.8013)</a:t>
                      </a:r>
                      <a:endParaRPr lang="en-US" sz="1000">
                        <a:effectLst/>
                        <a:latin typeface="Times New Roman" panose="02020603050405020304" pitchFamily="18" charset="0"/>
                        <a:ea typeface="SimSun" panose="02010600030101010101" pitchFamily="2" charset="-122"/>
                      </a:endParaRPr>
                    </a:p>
                  </a:txBody>
                  <a:tcPr marL="26158" marR="26158" marT="0" marB="0"/>
                </a:tc>
                <a:extLst>
                  <a:ext uri="{0D108BD9-81ED-4DB2-BD59-A6C34878D82A}">
                    <a16:rowId xmlns:a16="http://schemas.microsoft.com/office/drawing/2014/main" val="2493987990"/>
                  </a:ext>
                </a:extLst>
              </a:tr>
              <a:tr h="139507">
                <a:tc>
                  <a:txBody>
                    <a:bodyPr/>
                    <a:lstStyle/>
                    <a:p>
                      <a:pPr marL="0" marR="0" hangingPunct="0">
                        <a:spcBef>
                          <a:spcPts val="600"/>
                        </a:spcBef>
                        <a:spcAft>
                          <a:spcPts val="0"/>
                        </a:spcAft>
                      </a:pPr>
                      <a:r>
                        <a:rPr lang="en-GB" sz="1000">
                          <a:effectLst/>
                        </a:rPr>
                        <a:t>cfm/maintenance-group/mep/action: transmit-linktrace/output: ltm-transaction-id</a:t>
                      </a:r>
                      <a:endParaRPr lang="en-US" sz="1000">
                        <a:effectLst/>
                        <a:latin typeface="Times New Roman" panose="02020603050405020304" pitchFamily="18" charset="0"/>
                        <a:ea typeface="SimSun" panose="02010600030101010101" pitchFamily="2" charset="-122"/>
                      </a:endParaRPr>
                    </a:p>
                  </a:txBody>
                  <a:tcPr marL="26158" marR="26158" marT="0" marB="0"/>
                </a:tc>
                <a:tc>
                  <a:txBody>
                    <a:bodyPr/>
                    <a:lstStyle/>
                    <a:p>
                      <a:pPr marL="0" marR="0" hangingPunct="0">
                        <a:spcBef>
                          <a:spcPts val="600"/>
                        </a:spcBef>
                        <a:spcAft>
                          <a:spcPts val="0"/>
                        </a:spcAft>
                      </a:pPr>
                      <a:r>
                        <a:rPr lang="en-GB" sz="1000">
                          <a:effectLst/>
                        </a:rPr>
                        <a:t>To check and verify whether this is Transaction ID (see Figure 9.5-1/G.8013)</a:t>
                      </a:r>
                      <a:endParaRPr lang="en-US" sz="1000">
                        <a:effectLst/>
                        <a:latin typeface="Times New Roman" panose="02020603050405020304" pitchFamily="18" charset="0"/>
                        <a:ea typeface="SimSun" panose="02010600030101010101" pitchFamily="2" charset="-122"/>
                      </a:endParaRPr>
                    </a:p>
                  </a:txBody>
                  <a:tcPr marL="26158" marR="26158" marT="0" marB="0"/>
                </a:tc>
                <a:extLst>
                  <a:ext uri="{0D108BD9-81ED-4DB2-BD59-A6C34878D82A}">
                    <a16:rowId xmlns:a16="http://schemas.microsoft.com/office/drawing/2014/main" val="2536757578"/>
                  </a:ext>
                </a:extLst>
              </a:tr>
              <a:tr h="139507">
                <a:tc>
                  <a:txBody>
                    <a:bodyPr/>
                    <a:lstStyle/>
                    <a:p>
                      <a:pPr marL="0" marR="0" hangingPunct="0">
                        <a:spcBef>
                          <a:spcPts val="600"/>
                        </a:spcBef>
                        <a:spcAft>
                          <a:spcPts val="0"/>
                        </a:spcAft>
                      </a:pPr>
                      <a:r>
                        <a:rPr lang="en-GB" sz="1000">
                          <a:effectLst/>
                        </a:rPr>
                        <a:t>cfm/maintenance-group/mep/action: transmit-linktrace/output: ltm-egress-identifier</a:t>
                      </a:r>
                      <a:endParaRPr lang="en-US" sz="1000">
                        <a:effectLst/>
                        <a:latin typeface="Times New Roman" panose="02020603050405020304" pitchFamily="18" charset="0"/>
                        <a:ea typeface="SimSun" panose="02010600030101010101" pitchFamily="2" charset="-122"/>
                      </a:endParaRPr>
                    </a:p>
                  </a:txBody>
                  <a:tcPr marL="26158" marR="26158" marT="0" marB="0"/>
                </a:tc>
                <a:tc>
                  <a:txBody>
                    <a:bodyPr/>
                    <a:lstStyle/>
                    <a:p>
                      <a:pPr marL="0" marR="0" hangingPunct="0">
                        <a:spcBef>
                          <a:spcPts val="600"/>
                        </a:spcBef>
                        <a:spcAft>
                          <a:spcPts val="0"/>
                        </a:spcAft>
                      </a:pPr>
                      <a:r>
                        <a:rPr lang="en-GB" sz="1000">
                          <a:effectLst/>
                        </a:rPr>
                        <a:t>To check and verify whether this is Egress Identifier (see Figure 9.5-3/G.8013)</a:t>
                      </a:r>
                      <a:endParaRPr lang="en-US" sz="1000">
                        <a:effectLst/>
                        <a:latin typeface="Times New Roman" panose="02020603050405020304" pitchFamily="18" charset="0"/>
                        <a:ea typeface="SimSun" panose="02010600030101010101" pitchFamily="2" charset="-122"/>
                      </a:endParaRPr>
                    </a:p>
                  </a:txBody>
                  <a:tcPr marL="26158" marR="26158" marT="0" marB="0"/>
                </a:tc>
                <a:extLst>
                  <a:ext uri="{0D108BD9-81ED-4DB2-BD59-A6C34878D82A}">
                    <a16:rowId xmlns:a16="http://schemas.microsoft.com/office/drawing/2014/main" val="3786822530"/>
                  </a:ext>
                </a:extLst>
              </a:tr>
              <a:tr h="697536">
                <a:tc>
                  <a:txBody>
                    <a:bodyPr/>
                    <a:lstStyle/>
                    <a:p>
                      <a:pPr marL="0" marR="0" hangingPunct="0">
                        <a:spcBef>
                          <a:spcPts val="600"/>
                        </a:spcBef>
                        <a:spcAft>
                          <a:spcPts val="0"/>
                        </a:spcAft>
                      </a:pPr>
                      <a:r>
                        <a:rPr lang="en-GB" sz="1000">
                          <a:effectLst/>
                        </a:rPr>
                        <a:t>cfm/maintenance-group/mep/linktrace-reply/responses/ltr-receive-order</a:t>
                      </a:r>
                      <a:endParaRPr lang="en-US" sz="1000">
                        <a:effectLst/>
                        <a:latin typeface="Times New Roman" panose="02020603050405020304" pitchFamily="18" charset="0"/>
                        <a:ea typeface="SimSun" panose="02010600030101010101" pitchFamily="2" charset="-122"/>
                      </a:endParaRPr>
                    </a:p>
                  </a:txBody>
                  <a:tcPr marL="26158" marR="26158" marT="0" marB="0"/>
                </a:tc>
                <a:tc>
                  <a:txBody>
                    <a:bodyPr/>
                    <a:lstStyle/>
                    <a:p>
                      <a:pPr marL="0" marR="0" hangingPunct="0">
                        <a:spcBef>
                          <a:spcPts val="600"/>
                        </a:spcBef>
                        <a:spcAft>
                          <a:spcPts val="0"/>
                        </a:spcAft>
                      </a:pPr>
                      <a:r>
                        <a:rPr lang="en-GB" sz="1000">
                          <a:effectLst/>
                        </a:rPr>
                        <a:t>This SHOULD be a stamp assigned by the Linktrace initiator to the received LTR frame, not a field inside the LTR frame. This SHOULD belong to G.8021 (the process at the sink function of the initiator MEP), instead of G.8013. Currently G.8021 bundles all of the LTR results into a single "Results" parameter, it doesn't say how the different responses are distinguished within this.  This will require update to G.8021.</a:t>
                      </a:r>
                      <a:endParaRPr lang="en-US" sz="1000">
                        <a:effectLst/>
                        <a:latin typeface="Times New Roman" panose="02020603050405020304" pitchFamily="18" charset="0"/>
                        <a:ea typeface="SimSun" panose="02010600030101010101" pitchFamily="2" charset="-122"/>
                      </a:endParaRPr>
                    </a:p>
                  </a:txBody>
                  <a:tcPr marL="26158" marR="26158" marT="0" marB="0"/>
                </a:tc>
                <a:extLst>
                  <a:ext uri="{0D108BD9-81ED-4DB2-BD59-A6C34878D82A}">
                    <a16:rowId xmlns:a16="http://schemas.microsoft.com/office/drawing/2014/main" val="4200402106"/>
                  </a:ext>
                </a:extLst>
              </a:tr>
              <a:tr h="139507">
                <a:tc>
                  <a:txBody>
                    <a:bodyPr/>
                    <a:lstStyle/>
                    <a:p>
                      <a:pPr marL="0" marR="0" hangingPunct="0">
                        <a:spcBef>
                          <a:spcPts val="600"/>
                        </a:spcBef>
                        <a:spcAft>
                          <a:spcPts val="0"/>
                        </a:spcAft>
                      </a:pPr>
                      <a:r>
                        <a:rPr lang="en-GB" sz="1000">
                          <a:effectLst/>
                        </a:rPr>
                        <a:t>cfm/maintenance-group/mep/linktrace-reply/responses/ltr-forwarded</a:t>
                      </a:r>
                      <a:endParaRPr lang="en-US" sz="1000">
                        <a:effectLst/>
                        <a:latin typeface="Times New Roman" panose="02020603050405020304" pitchFamily="18" charset="0"/>
                        <a:ea typeface="SimSun" panose="02010600030101010101" pitchFamily="2" charset="-122"/>
                      </a:endParaRPr>
                    </a:p>
                  </a:txBody>
                  <a:tcPr marL="26158" marR="26158" marT="0" marB="0"/>
                </a:tc>
                <a:tc>
                  <a:txBody>
                    <a:bodyPr/>
                    <a:lstStyle/>
                    <a:p>
                      <a:pPr marL="0" marR="0" hangingPunct="0">
                        <a:spcBef>
                          <a:spcPts val="600"/>
                        </a:spcBef>
                        <a:spcAft>
                          <a:spcPts val="0"/>
                        </a:spcAft>
                      </a:pPr>
                      <a:r>
                        <a:rPr lang="en-GB" sz="1000">
                          <a:effectLst/>
                        </a:rPr>
                        <a:t>To check and verify whether this is the FwdYes flag (see figure 9.6-2 of G.8013)</a:t>
                      </a:r>
                      <a:endParaRPr lang="en-US" sz="1000">
                        <a:effectLst/>
                        <a:latin typeface="Times New Roman" panose="02020603050405020304" pitchFamily="18" charset="0"/>
                        <a:ea typeface="SimSun" panose="02010600030101010101" pitchFamily="2" charset="-122"/>
                      </a:endParaRPr>
                    </a:p>
                  </a:txBody>
                  <a:tcPr marL="26158" marR="26158" marT="0" marB="0"/>
                </a:tc>
                <a:extLst>
                  <a:ext uri="{0D108BD9-81ED-4DB2-BD59-A6C34878D82A}">
                    <a16:rowId xmlns:a16="http://schemas.microsoft.com/office/drawing/2014/main" val="2107133656"/>
                  </a:ext>
                </a:extLst>
              </a:tr>
              <a:tr h="139507">
                <a:tc>
                  <a:txBody>
                    <a:bodyPr/>
                    <a:lstStyle/>
                    <a:p>
                      <a:pPr marL="0" marR="0" hangingPunct="0">
                        <a:spcBef>
                          <a:spcPts val="600"/>
                        </a:spcBef>
                        <a:spcAft>
                          <a:spcPts val="0"/>
                        </a:spcAft>
                      </a:pPr>
                      <a:r>
                        <a:rPr lang="en-GB" sz="1000">
                          <a:effectLst/>
                        </a:rPr>
                        <a:t>cfm/maintenance-group/mep/linktrace-reply/responses/ltr-terminal-mep</a:t>
                      </a:r>
                      <a:endParaRPr lang="en-US" sz="1000">
                        <a:effectLst/>
                        <a:latin typeface="Times New Roman" panose="02020603050405020304" pitchFamily="18" charset="0"/>
                        <a:ea typeface="SimSun" panose="02010600030101010101" pitchFamily="2" charset="-122"/>
                      </a:endParaRPr>
                    </a:p>
                  </a:txBody>
                  <a:tcPr marL="26158" marR="26158" marT="0" marB="0"/>
                </a:tc>
                <a:tc>
                  <a:txBody>
                    <a:bodyPr/>
                    <a:lstStyle/>
                    <a:p>
                      <a:pPr marL="0" marR="0" hangingPunct="0">
                        <a:spcBef>
                          <a:spcPts val="600"/>
                        </a:spcBef>
                        <a:spcAft>
                          <a:spcPts val="0"/>
                        </a:spcAft>
                      </a:pPr>
                      <a:r>
                        <a:rPr lang="en-GB" sz="1000">
                          <a:effectLst/>
                        </a:rPr>
                        <a:t>To check and verify whether this is the TerminalMEP flag (see figure 9.6-2 of G.8013)</a:t>
                      </a:r>
                      <a:endParaRPr lang="en-US" sz="1000">
                        <a:effectLst/>
                        <a:latin typeface="Times New Roman" panose="02020603050405020304" pitchFamily="18" charset="0"/>
                        <a:ea typeface="SimSun" panose="02010600030101010101" pitchFamily="2" charset="-122"/>
                      </a:endParaRPr>
                    </a:p>
                  </a:txBody>
                  <a:tcPr marL="26158" marR="26158" marT="0" marB="0"/>
                </a:tc>
                <a:extLst>
                  <a:ext uri="{0D108BD9-81ED-4DB2-BD59-A6C34878D82A}">
                    <a16:rowId xmlns:a16="http://schemas.microsoft.com/office/drawing/2014/main" val="4036355193"/>
                  </a:ext>
                </a:extLst>
              </a:tr>
              <a:tr h="139507">
                <a:tc>
                  <a:txBody>
                    <a:bodyPr/>
                    <a:lstStyle/>
                    <a:p>
                      <a:pPr marL="0" marR="0" hangingPunct="0">
                        <a:spcBef>
                          <a:spcPts val="600"/>
                        </a:spcBef>
                        <a:spcAft>
                          <a:spcPts val="0"/>
                        </a:spcAft>
                      </a:pPr>
                      <a:r>
                        <a:rPr lang="en-GB" sz="1000">
                          <a:effectLst/>
                        </a:rPr>
                        <a:t>cfm/maintenance-group/mep/linktrace-reply/responses/ltr-relay</a:t>
                      </a:r>
                      <a:endParaRPr lang="en-US" sz="1000">
                        <a:effectLst/>
                        <a:latin typeface="Times New Roman" panose="02020603050405020304" pitchFamily="18" charset="0"/>
                        <a:ea typeface="SimSun" panose="02010600030101010101" pitchFamily="2" charset="-122"/>
                      </a:endParaRPr>
                    </a:p>
                  </a:txBody>
                  <a:tcPr marL="26158" marR="26158" marT="0" marB="0"/>
                </a:tc>
                <a:tc>
                  <a:txBody>
                    <a:bodyPr/>
                    <a:lstStyle/>
                    <a:p>
                      <a:pPr marL="0" marR="0" hangingPunct="0">
                        <a:spcBef>
                          <a:spcPts val="600"/>
                        </a:spcBef>
                        <a:spcAft>
                          <a:spcPts val="0"/>
                        </a:spcAft>
                      </a:pPr>
                      <a:r>
                        <a:rPr lang="en-GB" sz="1000" dirty="0">
                          <a:effectLst/>
                        </a:rPr>
                        <a:t>To check and verify whether this is the </a:t>
                      </a:r>
                      <a:r>
                        <a:rPr lang="en-GB" sz="1000" dirty="0" err="1">
                          <a:effectLst/>
                        </a:rPr>
                        <a:t>RelayAction</a:t>
                      </a:r>
                      <a:r>
                        <a:rPr lang="en-GB" sz="1000" dirty="0">
                          <a:effectLst/>
                        </a:rPr>
                        <a:t> field (see figure 9.6-1 of G.8013)</a:t>
                      </a:r>
                      <a:endParaRPr lang="en-US" sz="1000" dirty="0">
                        <a:effectLst/>
                        <a:latin typeface="Times New Roman" panose="02020603050405020304" pitchFamily="18" charset="0"/>
                        <a:ea typeface="SimSun" panose="02010600030101010101" pitchFamily="2" charset="-122"/>
                      </a:endParaRPr>
                    </a:p>
                  </a:txBody>
                  <a:tcPr marL="26158" marR="26158" marT="0" marB="0"/>
                </a:tc>
                <a:extLst>
                  <a:ext uri="{0D108BD9-81ED-4DB2-BD59-A6C34878D82A}">
                    <a16:rowId xmlns:a16="http://schemas.microsoft.com/office/drawing/2014/main" val="3900837597"/>
                  </a:ext>
                </a:extLst>
              </a:tr>
            </a:tbl>
          </a:graphicData>
        </a:graphic>
      </p:graphicFrame>
    </p:spTree>
    <p:extLst>
      <p:ext uri="{BB962C8B-B14F-4D97-AF65-F5344CB8AC3E}">
        <p14:creationId xmlns:p14="http://schemas.microsoft.com/office/powerpoint/2010/main" val="4114622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4BBC5E084F0C48BBA2E6B2010A22C3" ma:contentTypeVersion="2" ma:contentTypeDescription="Create a new document." ma:contentTypeScope="" ma:versionID="a7f1ea36198ad84632ba1e5d77d3d008">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d648448f94c3d58177b40b5933f2d41a"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07DED37-A8F9-43EE-8839-89372CE957DD}"/>
</file>

<file path=customXml/itemProps2.xml><?xml version="1.0" encoding="utf-8"?>
<ds:datastoreItem xmlns:ds="http://schemas.openxmlformats.org/officeDocument/2006/customXml" ds:itemID="{2116421C-7D30-4D66-9735-E2BFC0266913}"/>
</file>

<file path=customXml/itemProps3.xml><?xml version="1.0" encoding="utf-8"?>
<ds:datastoreItem xmlns:ds="http://schemas.openxmlformats.org/officeDocument/2006/customXml" ds:itemID="{E5F91C86-BC7B-4A61-818A-E33E53919DBC}"/>
</file>

<file path=docProps/app.xml><?xml version="1.0" encoding="utf-8"?>
<Properties xmlns="http://schemas.openxmlformats.org/officeDocument/2006/extended-properties" xmlns:vt="http://schemas.openxmlformats.org/officeDocument/2006/docPropsVTypes">
  <Template/>
  <TotalTime>71</TotalTime>
  <Words>1142</Words>
  <Application>Microsoft Office PowerPoint</Application>
  <PresentationFormat>Widescreen</PresentationFormat>
  <Paragraphs>144</Paragraphs>
  <Slides>12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Symbol</vt:lpstr>
      <vt:lpstr>Times New Roman</vt:lpstr>
      <vt:lpstr>Office Theme</vt:lpstr>
      <vt:lpstr>Packager Shell Object</vt:lpstr>
      <vt:lpstr>PowerPoint Presentation</vt:lpstr>
      <vt:lpstr>G.8052.1 Scope</vt:lpstr>
      <vt:lpstr>Carrier Ethernet OAM Functions</vt:lpstr>
      <vt:lpstr>IEEE CFM YANG Reverse-engineered UML</vt:lpstr>
      <vt:lpstr>Augmentation</vt:lpstr>
      <vt:lpstr>G.8052.1 UML</vt:lpstr>
      <vt:lpstr>G.8052.1 YANG </vt:lpstr>
      <vt:lpstr>Interworking</vt:lpstr>
      <vt:lpstr>In progress: OAM parameter comparison/mapping </vt:lpstr>
      <vt:lpstr>Status</vt:lpstr>
      <vt:lpstr>THANK YOU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KL v0.12a</cp:lastModifiedBy>
  <cp:revision>15</cp:revision>
  <dcterms:created xsi:type="dcterms:W3CDTF">2016-02-05T15:38:40Z</dcterms:created>
  <dcterms:modified xsi:type="dcterms:W3CDTF">2020-01-27T09:45:13Z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0x010100204BBC5E084F0C48BBA2E6B2010A22C3</vt:lpwstr>
  </property>
</Properties>
</file>