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53"/>
  </p:normalViewPr>
  <p:slideViewPr>
    <p:cSldViewPr snapToGrid="0" snapToObjects="1" showGuides="1">
      <p:cViewPr varScale="1">
        <p:scale>
          <a:sx n="63" d="100"/>
          <a:sy n="63" d="100"/>
        </p:scale>
        <p:origin x="72" y="20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097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68501"/>
            <a:ext cx="109728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17643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48" y="5479107"/>
            <a:ext cx="760660" cy="7726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08" y="5425476"/>
            <a:ext cx="848027" cy="879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74320" y="5615940"/>
            <a:ext cx="162306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opennetworking.org/software-defined-standards/models-apis/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OpenNetworkingFoundation/EagleUmlYang" TargetMode="External"/><Relationship Id="rId5" Type="http://schemas.openxmlformats.org/officeDocument/2006/relationships/hyperlink" Target="https://www.opennetworking.org/software-defined-standards/models-apis/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angvalidator.com/" TargetMode="External"/><Relationship Id="rId3" Type="http://schemas.openxmlformats.org/officeDocument/2006/relationships/image" Target="../media/image3.gif"/><Relationship Id="rId7" Type="http://schemas.openxmlformats.org/officeDocument/2006/relationships/hyperlink" Target="https://nodejs.org/e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hub.com/OpenNetworkingFoundation/EAGLE-Open-Model-Profile-and-Tools/tree/ToolChain/UmlYangTools/xmi2yang" TargetMode="External"/><Relationship Id="rId5" Type="http://schemas.openxmlformats.org/officeDocument/2006/relationships/hyperlink" Target="https://github.com/OpenNetworkingFoundation/EagleUmlYang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gif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12" Type="http://schemas.openxmlformats.org/officeDocument/2006/relationships/image" Target="../media/image6.emf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3.gif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opennetworking.org/software-defined-standards/models-apis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1706" y="2857500"/>
            <a:ext cx="113207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ITU-T Information &amp; Data Modeling and Status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86991" y="207817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Joint IEEE 802 and ITU-T Study Group 15 Workshop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5442182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3000" b="0" i="1" dirty="0">
                <a:solidFill>
                  <a:srgbClr val="558ED5"/>
                </a:solidFill>
              </a:rPr>
              <a:t>Kam LAM (CICT) Q14/15 Rapporteur</a:t>
            </a:r>
          </a:p>
        </p:txBody>
      </p:sp>
    </p:spTree>
    <p:extLst>
      <p:ext uri="{BB962C8B-B14F-4D97-AF65-F5344CB8AC3E}">
        <p14:creationId xmlns:p14="http://schemas.microsoft.com/office/powerpoint/2010/main" val="34294113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610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UML Modelling Tools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D970B5-1E0C-46DA-A97F-C88D14F89052}"/>
              </a:ext>
            </a:extLst>
          </p:cNvPr>
          <p:cNvSpPr txBox="1">
            <a:spLocks/>
          </p:cNvSpPr>
          <p:nvPr/>
        </p:nvSpPr>
        <p:spPr>
          <a:xfrm>
            <a:off x="768000" y="1125000"/>
            <a:ext cx="10815256" cy="54552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/>
              <a:t>Papyrus &amp; Github Guidelines</a:t>
            </a:r>
          </a:p>
          <a:p>
            <a:pPr lvl="1"/>
            <a:r>
              <a:rPr lang="en-US" altLang="en-US" sz="2400"/>
              <a:t>ONF TR-515 v1.3 (IISOMI-515 v1.3)</a:t>
            </a:r>
          </a:p>
          <a:p>
            <a:pPr lvl="2"/>
            <a:r>
              <a:rPr lang="en-US" altLang="en-US" sz="2000">
                <a:hlinkClick r:id="rId5"/>
              </a:rPr>
              <a:t>https://www.opennetworking.org/software-defined-standards/models-apis/</a:t>
            </a:r>
            <a:r>
              <a:rPr lang="en-US" altLang="en-US" sz="2000"/>
              <a:t> 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014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417" y="14712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UML to YANG Mapping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F685AA-078C-4E36-BDC2-BC39E9468608}"/>
              </a:ext>
            </a:extLst>
          </p:cNvPr>
          <p:cNvSpPr txBox="1">
            <a:spLocks/>
          </p:cNvSpPr>
          <p:nvPr/>
        </p:nvSpPr>
        <p:spPr>
          <a:xfrm>
            <a:off x="768000" y="1125000"/>
            <a:ext cx="10815256" cy="54552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/>
              <a:t>Mapping Guidelines</a:t>
            </a:r>
          </a:p>
          <a:p>
            <a:pPr lvl="1"/>
            <a:r>
              <a:rPr lang="en-US" altLang="en-US" sz="2400"/>
              <a:t>ONF TR-531 v1.1 (IISOM-531 v1.1)</a:t>
            </a:r>
          </a:p>
          <a:p>
            <a:pPr lvl="2"/>
            <a:r>
              <a:rPr lang="en-US" altLang="en-US" sz="2000">
                <a:hlinkClick r:id="rId5"/>
              </a:rPr>
              <a:t>https://www.opennetworking.org/software-defined-standards/models-apis/</a:t>
            </a:r>
            <a:r>
              <a:rPr lang="en-US" altLang="en-US" sz="2000"/>
              <a:t>  </a:t>
            </a:r>
          </a:p>
          <a:p>
            <a:r>
              <a:rPr lang="en-US" altLang="en-US" sz="2800"/>
              <a:t>Mapping Tool</a:t>
            </a:r>
          </a:p>
          <a:p>
            <a:pPr lvl="1"/>
            <a:r>
              <a:rPr lang="en-US" altLang="en-US" sz="2400"/>
              <a:t>xmi2yang</a:t>
            </a:r>
          </a:p>
          <a:p>
            <a:pPr lvl="2"/>
            <a:r>
              <a:rPr lang="en-US" sz="2000">
                <a:hlinkClick r:id="rId6"/>
              </a:rPr>
              <a:t>https://github.com/OpenNetworkingFoundation/EagleUmlYang</a:t>
            </a:r>
            <a:r>
              <a:rPr lang="en-US" altLang="en-US" sz="2000"/>
              <a:t> </a:t>
            </a:r>
          </a:p>
          <a:p>
            <a:pPr lvl="1"/>
            <a:r>
              <a:rPr lang="en-US" altLang="en-US" sz="2400"/>
              <a:t>To download the tool: </a:t>
            </a:r>
          </a:p>
          <a:p>
            <a:pPr lvl="2"/>
            <a:r>
              <a:rPr lang="en-US" altLang="en-US" sz="2000"/>
              <a:t>Go to </a:t>
            </a:r>
            <a:r>
              <a:rPr lang="en-US" sz="2000">
                <a:hlinkClick r:id="rId6"/>
              </a:rPr>
              <a:t>https://github.com/OpenNetworkingFoundation/EagleUmlYang</a:t>
            </a:r>
            <a:r>
              <a:rPr lang="en-US" altLang="en-US" sz="2000"/>
              <a:t>,  </a:t>
            </a:r>
          </a:p>
          <a:p>
            <a:pPr lvl="2"/>
            <a:r>
              <a:rPr lang="en-US" altLang="en-US" sz="2000"/>
              <a:t>click                             , select “Download ZIP”</a:t>
            </a:r>
          </a:p>
          <a:p>
            <a:pPr lvl="2"/>
            <a:r>
              <a:rPr lang="en-US" altLang="en-US" sz="2000"/>
              <a:t>Extract the zip file</a:t>
            </a:r>
          </a:p>
          <a:p>
            <a:pPr lvl="2"/>
            <a:r>
              <a:rPr lang="en-US" altLang="en-US" sz="2000"/>
              <a:t>Put the “xmi2yang” folder anywhere you like in your explore.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5005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420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UML </a:t>
            </a:r>
            <a:r>
              <a:rPr lang="en-GB" dirty="0">
                <a:sym typeface="Wingdings" panose="05000000000000000000" pitchFamily="2" charset="2"/>
              </a:rPr>
              <a:t>to YANG Mapping Tool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68DE462-8F51-48A3-81F6-22FAB4845769}"/>
              </a:ext>
            </a:extLst>
          </p:cNvPr>
          <p:cNvSpPr txBox="1">
            <a:spLocks/>
          </p:cNvSpPr>
          <p:nvPr/>
        </p:nvSpPr>
        <p:spPr>
          <a:xfrm>
            <a:off x="768000" y="887700"/>
            <a:ext cx="10815256" cy="59592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/>
              <a:t>Open Source Tool:</a:t>
            </a:r>
            <a:r>
              <a:rPr lang="en-US" sz="2800">
                <a:hlinkClick r:id="rId5"/>
              </a:rPr>
              <a:t> </a:t>
            </a:r>
            <a:r>
              <a:rPr lang="en-US" sz="1800">
                <a:hlinkClick r:id="rId5"/>
              </a:rPr>
              <a:t>https://github.com/OpenNetworkingFoundation/EagleUmlYang</a:t>
            </a:r>
            <a:endParaRPr lang="en-US" altLang="en-US" sz="1800"/>
          </a:p>
          <a:p>
            <a:pPr lvl="1"/>
            <a:r>
              <a:rPr lang="en-US" altLang="en-US" sz="2400"/>
              <a:t>Background: </a:t>
            </a:r>
          </a:p>
          <a:p>
            <a:pPr lvl="2"/>
            <a:r>
              <a:rPr lang="en-US" altLang="en-US" sz="2000"/>
              <a:t>Initially developed by the ONF open source project “</a:t>
            </a:r>
            <a:r>
              <a:rPr lang="en-US" altLang="en-US" sz="2000">
                <a:hlinkClick r:id="rId6"/>
              </a:rPr>
              <a:t>EAGLE</a:t>
            </a:r>
            <a:r>
              <a:rPr lang="en-US" altLang="en-US" sz="2000"/>
              <a:t>”</a:t>
            </a:r>
          </a:p>
          <a:p>
            <a:pPr lvl="2"/>
            <a:r>
              <a:rPr lang="en-US" altLang="en-US" sz="2000"/>
              <a:t>Now run by the Informal Inter SDO Open Model Initiative (IISOMI), including active participants from ONF, ITU-T SG15, MEF, TMF, …</a:t>
            </a:r>
          </a:p>
          <a:p>
            <a:pPr lvl="1"/>
            <a:r>
              <a:rPr lang="en-US" altLang="en-US" sz="2400"/>
              <a:t>Mapping Guidelines (rules): IISOMI-531 v1.3</a:t>
            </a:r>
          </a:p>
          <a:p>
            <a:pPr lvl="1"/>
            <a:r>
              <a:rPr lang="en-US" altLang="en-US" sz="2400"/>
              <a:t>Mapping Tool: </a:t>
            </a:r>
            <a:r>
              <a:rPr lang="en-US" altLang="en-US" sz="2400">
                <a:hlinkClick r:id="rId6"/>
              </a:rPr>
              <a:t>xmi2yang</a:t>
            </a:r>
            <a:endParaRPr lang="en-US" altLang="en-US" sz="2400"/>
          </a:p>
          <a:p>
            <a:pPr lvl="2"/>
            <a:r>
              <a:rPr lang="en-US" altLang="en-US" sz="2000"/>
              <a:t>Programming language: JavaScript</a:t>
            </a:r>
          </a:p>
          <a:p>
            <a:pPr lvl="2"/>
            <a:r>
              <a:rPr lang="en-US" altLang="en-US" sz="2000"/>
              <a:t>Set up the running environment: node.js (download from </a:t>
            </a:r>
            <a:r>
              <a:rPr lang="en-US" altLang="en-US" sz="2000">
                <a:hlinkClick r:id="rId7"/>
              </a:rPr>
              <a:t>https://nodejs.org/en/</a:t>
            </a:r>
            <a:r>
              <a:rPr lang="en-US" altLang="en-US" sz="2000"/>
              <a:t> the node-v8.9.4-x64.exe and run it once)</a:t>
            </a:r>
          </a:p>
          <a:p>
            <a:pPr lvl="3"/>
            <a:r>
              <a:rPr lang="en-US" altLang="en-US" sz="1600"/>
              <a:t>Also, from time to time, update the environment by running the command “</a:t>
            </a:r>
            <a:r>
              <a:rPr lang="en-US" altLang="en-US" sz="1600" b="1"/>
              <a:t>npm install</a:t>
            </a:r>
            <a:r>
              <a:rPr lang="en-US" altLang="en-US" sz="1600"/>
              <a:t>” in the folder xmi2yang</a:t>
            </a:r>
          </a:p>
          <a:p>
            <a:pPr lvl="2"/>
            <a:r>
              <a:rPr lang="en-US" altLang="en-US" sz="2000"/>
              <a:t>How to run: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altLang="en-US" sz="1600"/>
              <a:t>Copy the UML file of the UML model into the “project” sub-folder of the xmi2yang directory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altLang="en-US" sz="1600"/>
              <a:t>Run the command “</a:t>
            </a:r>
            <a:r>
              <a:rPr lang="en-US" altLang="en-US" sz="1600" b="1"/>
              <a:t>node main.js</a:t>
            </a:r>
            <a:r>
              <a:rPr lang="en-US" altLang="en-US" sz="1600"/>
              <a:t>” at the xmi2yang directory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altLang="en-US" sz="1600"/>
              <a:t>The YANG file will be generated in the “project” sub-folder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altLang="en-US" sz="1600"/>
              <a:t>Validate the YANG file at </a:t>
            </a:r>
            <a:r>
              <a:rPr lang="en-US" altLang="en-US" sz="1600">
                <a:hlinkClick r:id="rId8"/>
              </a:rPr>
              <a:t>http://www.yangvalidator.com/</a:t>
            </a:r>
            <a:r>
              <a:rPr lang="en-US" altLang="en-US" sz="1600"/>
              <a:t> and get also the YANG Tree.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9064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6085"/>
            <a:ext cx="10972800" cy="680195"/>
          </a:xfrm>
        </p:spPr>
        <p:txBody>
          <a:bodyPr>
            <a:normAutofit fontScale="90000"/>
          </a:bodyPr>
          <a:lstStyle/>
          <a:p>
            <a:r>
              <a:rPr lang="en-GB" dirty="0"/>
              <a:t>UML </a:t>
            </a:r>
            <a:r>
              <a:rPr lang="en-GB" dirty="0">
                <a:sym typeface="Wingdings" panose="05000000000000000000" pitchFamily="2" charset="2"/>
              </a:rPr>
              <a:t>to YANG Mapping Tool - Demo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74BF67D-A6B4-4191-BDD3-DBD936C4A275}"/>
              </a:ext>
            </a:extLst>
          </p:cNvPr>
          <p:cNvGrpSpPr/>
          <p:nvPr/>
        </p:nvGrpSpPr>
        <p:grpSpPr>
          <a:xfrm>
            <a:off x="72960" y="320078"/>
            <a:ext cx="12714053" cy="6723188"/>
            <a:chOff x="12000" y="76238"/>
            <a:chExt cx="12714053" cy="67231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8B3DF4-8AB2-4507-9649-C962FE8C7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2397" y="2470409"/>
              <a:ext cx="5131533" cy="238098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24A3A63-EFDF-4B70-8063-C1E9F073B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032" b="10680"/>
            <a:stretch/>
          </p:blipFill>
          <p:spPr>
            <a:xfrm>
              <a:off x="6009237" y="4464835"/>
              <a:ext cx="5131533" cy="1880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8A24CE-3BDE-438E-9E11-50A2D86A3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538" y="333151"/>
              <a:ext cx="6096629" cy="2034012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DE03CF-2793-4E8F-8778-209E5B1885FF}"/>
                </a:ext>
              </a:extLst>
            </p:cNvPr>
            <p:cNvSpPr/>
            <p:nvPr/>
          </p:nvSpPr>
          <p:spPr>
            <a:xfrm>
              <a:off x="48000" y="608201"/>
              <a:ext cx="1656000" cy="30203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D1906C-8636-4753-BA00-9F9B510062E3}"/>
                </a:ext>
              </a:extLst>
            </p:cNvPr>
            <p:cNvSpPr/>
            <p:nvPr/>
          </p:nvSpPr>
          <p:spPr>
            <a:xfrm>
              <a:off x="2208000" y="2517679"/>
              <a:ext cx="1656000" cy="302037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D7E4B3-9ACD-420D-882D-8EFAF6248375}"/>
                </a:ext>
              </a:extLst>
            </p:cNvPr>
            <p:cNvSpPr/>
            <p:nvPr/>
          </p:nvSpPr>
          <p:spPr>
            <a:xfrm>
              <a:off x="8336302" y="5445001"/>
              <a:ext cx="2655698" cy="21600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55B8DD36-C42D-4FB3-8B1A-76A82675CD5F}"/>
                </a:ext>
              </a:extLst>
            </p:cNvPr>
            <p:cNvCxnSpPr>
              <a:cxnSpLocks/>
            </p:cNvCxnSpPr>
            <p:nvPr/>
          </p:nvCxnSpPr>
          <p:spPr>
            <a:xfrm>
              <a:off x="3790466" y="2212983"/>
              <a:ext cx="2305534" cy="1013160"/>
            </a:xfrm>
            <a:prstGeom prst="curvedConnector3">
              <a:avLst>
                <a:gd name="adj1" fmla="val 130322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D55E23-FF50-4ED7-9C43-8BF4F1B36C1E}"/>
                </a:ext>
              </a:extLst>
            </p:cNvPr>
            <p:cNvSpPr txBox="1"/>
            <p:nvPr/>
          </p:nvSpPr>
          <p:spPr>
            <a:xfrm rot="-1020000" flipH="1">
              <a:off x="10867073" y="4950980"/>
              <a:ext cx="1858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output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5F3FA4-4322-4EDE-B647-355B9A4A2DDF}"/>
                </a:ext>
              </a:extLst>
            </p:cNvPr>
            <p:cNvSpPr txBox="1"/>
            <p:nvPr/>
          </p:nvSpPr>
          <p:spPr>
            <a:xfrm rot="-1020000" flipH="1">
              <a:off x="158950" y="76238"/>
              <a:ext cx="1858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model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D3931B-5AB5-4D81-AB65-27BEC6860F8C}"/>
                </a:ext>
              </a:extLst>
            </p:cNvPr>
            <p:cNvSpPr txBox="1"/>
            <p:nvPr/>
          </p:nvSpPr>
          <p:spPr>
            <a:xfrm rot="-1020000" flipH="1">
              <a:off x="1271475" y="2627139"/>
              <a:ext cx="1012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tool</a:t>
              </a:r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3A6BB4A3-26A9-472D-8B75-FD6D3D3A5ECD}"/>
                </a:ext>
              </a:extLst>
            </p:cNvPr>
            <p:cNvSpPr/>
            <p:nvPr/>
          </p:nvSpPr>
          <p:spPr>
            <a:xfrm>
              <a:off x="128419" y="3898973"/>
              <a:ext cx="648000" cy="554400"/>
            </a:xfrm>
            <a:prstGeom prst="star5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5F4FD83-4041-4916-9F93-8C395A9423D8}"/>
                </a:ext>
              </a:extLst>
            </p:cNvPr>
            <p:cNvSpPr txBox="1"/>
            <p:nvPr/>
          </p:nvSpPr>
          <p:spPr>
            <a:xfrm rot="-1020000" flipH="1">
              <a:off x="670720" y="3892576"/>
              <a:ext cx="1858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Run!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B56C81-A4C1-4924-B31F-A98476ED8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00" y="4525596"/>
              <a:ext cx="6048000" cy="2273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94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27" y="2420"/>
            <a:ext cx="12026546" cy="691000"/>
          </a:xfrm>
        </p:spPr>
        <p:txBody>
          <a:bodyPr>
            <a:noAutofit/>
          </a:bodyPr>
          <a:lstStyle/>
          <a:p>
            <a:r>
              <a:rPr lang="en-GB" sz="3200" dirty="0"/>
              <a:t>Status of ITU-T Technology-specific and Generic Information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CA5A96A-25B6-4124-B375-E1F3D9535C85}"/>
              </a:ext>
            </a:extLst>
          </p:cNvPr>
          <p:cNvSpPr txBox="1">
            <a:spLocks/>
          </p:cNvSpPr>
          <p:nvPr/>
        </p:nvSpPr>
        <p:spPr>
          <a:xfrm>
            <a:off x="1184744" y="707036"/>
            <a:ext cx="9915277" cy="59619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/>
              <a:t>G.7711 – Core information model, generic to transport technology; same model as ONF TR-512 </a:t>
            </a:r>
          </a:p>
          <a:p>
            <a:pPr lvl="1"/>
            <a:r>
              <a:rPr lang="en-US" altLang="en-US" sz="1600">
                <a:solidFill>
                  <a:srgbClr val="0070C0"/>
                </a:solidFill>
              </a:rPr>
              <a:t>v3.05 in TD370r1/3 (7/2019); to align with ONF TR-512 v1.4.1-info and consent in 9/2020</a:t>
            </a:r>
          </a:p>
          <a:p>
            <a:endParaRPr lang="en-US" altLang="en-US" sz="1600"/>
          </a:p>
          <a:p>
            <a:r>
              <a:rPr lang="en-US" altLang="en-US" sz="1600"/>
              <a:t>G.875 – OTN (L1)</a:t>
            </a:r>
          </a:p>
          <a:p>
            <a:pPr lvl="1"/>
            <a:r>
              <a:rPr lang="en-US" altLang="en-US" sz="1600"/>
              <a:t>v4.06 in TD439/P(1/2020); is planned for consent at this 2/2020 SG15 plenary meeting</a:t>
            </a:r>
            <a:endParaRPr lang="en-US" altLang="en-US" sz="1600">
              <a:solidFill>
                <a:srgbClr val="FF0000"/>
              </a:solidFill>
            </a:endParaRPr>
          </a:p>
          <a:p>
            <a:r>
              <a:rPr lang="en-US" altLang="en-US" sz="1600"/>
              <a:t>G.876 – Photonic media (L0); requirements and information model</a:t>
            </a:r>
          </a:p>
          <a:p>
            <a:pPr lvl="1"/>
            <a:r>
              <a:rPr lang="en-US" altLang="en-US" sz="1600"/>
              <a:t>v0.09 in TD476/3 (1/2020); is progressing and planned for consent in 09/2020 </a:t>
            </a:r>
            <a:endParaRPr lang="en-US" altLang="en-US" sz="1600">
              <a:solidFill>
                <a:srgbClr val="FF0000"/>
              </a:solidFill>
            </a:endParaRPr>
          </a:p>
          <a:p>
            <a:endParaRPr lang="en-US" altLang="en-US" sz="1600"/>
          </a:p>
          <a:p>
            <a:r>
              <a:rPr lang="en-US" altLang="en-US" sz="1600"/>
              <a:t>G.7719 – Management/Control components IM; revision to ex. G.7718.1; </a:t>
            </a:r>
            <a:r>
              <a:rPr lang="en-US" altLang="en-US" sz="1600">
                <a:solidFill>
                  <a:srgbClr val="0070C0"/>
                </a:solidFill>
              </a:rPr>
              <a:t>v1.02 in TD373r1/3 (7/2019); </a:t>
            </a:r>
          </a:p>
          <a:p>
            <a:endParaRPr lang="en-US" altLang="en-US" sz="1600"/>
          </a:p>
          <a:p>
            <a:r>
              <a:rPr lang="en-US" altLang="en-US" sz="1600"/>
              <a:t>G.7721 – Synchronization IM; management requirements and information model; </a:t>
            </a:r>
            <a:r>
              <a:rPr lang="en-US" altLang="en-US" sz="1600">
                <a:solidFill>
                  <a:srgbClr val="0070C0"/>
                </a:solidFill>
              </a:rPr>
              <a:t>v1.0 approved in 11/2018; </a:t>
            </a:r>
          </a:p>
          <a:p>
            <a:r>
              <a:rPr lang="en-US" altLang="en-US" sz="1600"/>
              <a:t>G.7721.1 – Synchronization management data model; </a:t>
            </a:r>
            <a:r>
              <a:rPr lang="en-US" altLang="en-US" sz="1600">
                <a:solidFill>
                  <a:srgbClr val="0070C0"/>
                </a:solidFill>
              </a:rPr>
              <a:t>v0.01, Just started </a:t>
            </a:r>
          </a:p>
          <a:p>
            <a:endParaRPr lang="en-US" altLang="en-US" sz="1600"/>
          </a:p>
          <a:p>
            <a:r>
              <a:rPr lang="en-US" altLang="en-US" sz="1600"/>
              <a:t>G.8052 – Carrier Ethernet; v3.02 in TD484/3 (1/2020); </a:t>
            </a:r>
            <a:endParaRPr lang="en-US" altLang="en-US" sz="1600">
              <a:solidFill>
                <a:srgbClr val="FF0000"/>
              </a:solidFill>
            </a:endParaRPr>
          </a:p>
          <a:p>
            <a:r>
              <a:rPr lang="en-US" altLang="en-US" sz="1600"/>
              <a:t>G.8052.1 – OAM information/data model for Carrier Ethernet; v0.12 in TD521/3 (1/2020); </a:t>
            </a:r>
            <a:endParaRPr lang="en-US" altLang="en-US" sz="1600">
              <a:solidFill>
                <a:srgbClr val="FF0000"/>
              </a:solidFill>
            </a:endParaRPr>
          </a:p>
          <a:p>
            <a:r>
              <a:rPr lang="en-US" altLang="en-US" sz="1600"/>
              <a:t>G.8052.2 – Resilience information/data for Carrier Ethernet; v0.12 in TD521/3 (1/2020); </a:t>
            </a:r>
            <a:endParaRPr lang="en-US" altLang="en-US" sz="1600">
              <a:solidFill>
                <a:srgbClr val="FF0000"/>
              </a:solidFill>
            </a:endParaRPr>
          </a:p>
          <a:p>
            <a:endParaRPr lang="en-US" altLang="en-US" sz="1600"/>
          </a:p>
          <a:p>
            <a:r>
              <a:rPr lang="en-US" altLang="en-US" sz="1600"/>
              <a:t>G.8152 – MPLS-TP; V1 (12/2016); </a:t>
            </a:r>
          </a:p>
          <a:p>
            <a:r>
              <a:rPr lang="en-US" altLang="en-US" sz="1600">
                <a:solidFill>
                  <a:schemeClr val="accent1"/>
                </a:solidFill>
              </a:rPr>
              <a:t>G.8152.1 – </a:t>
            </a:r>
            <a:r>
              <a:rPr lang="en-US" altLang="en-US" sz="1600"/>
              <a:t>OAM information/data model for MPLS-TP; v0.04 in TD486/3 (1/20202)</a:t>
            </a:r>
            <a:endParaRPr lang="en-US" altLang="en-US" sz="1600">
              <a:solidFill>
                <a:schemeClr val="accent1"/>
              </a:solidFill>
            </a:endParaRPr>
          </a:p>
          <a:p>
            <a:r>
              <a:rPr lang="en-US" altLang="en-US" sz="1600">
                <a:solidFill>
                  <a:schemeClr val="accent1"/>
                </a:solidFill>
              </a:rPr>
              <a:t>G.8152.2 – </a:t>
            </a:r>
            <a:r>
              <a:rPr lang="en-US" altLang="en-US" sz="1600"/>
              <a:t>Resilience information/data model for MPLS-TP; v0.04 in TD487/3 (1/20202)</a:t>
            </a:r>
            <a:r>
              <a:rPr lang="en-US" altLang="en-US" sz="1600">
                <a:solidFill>
                  <a:schemeClr val="accent1"/>
                </a:solidFill>
              </a:rPr>
              <a:t> </a:t>
            </a:r>
          </a:p>
          <a:p>
            <a:endParaRPr lang="en-US" altLang="en-US" sz="1600"/>
          </a:p>
          <a:p>
            <a:r>
              <a:rPr lang="en-US" altLang="en-US" sz="1600"/>
              <a:t>G.mtn-mgmt – MTN management requirements and information model; just started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8343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5750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079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ITU-T Q14/15 Modeling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Mandate &amp; Scope</a:t>
            </a:r>
          </a:p>
          <a:p>
            <a:r>
              <a:rPr lang="en-US" dirty="0"/>
              <a:t>Modeling Methodology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Pruning/Refactoring &amp; Augmentation</a:t>
            </a:r>
          </a:p>
          <a:p>
            <a:r>
              <a:rPr lang="en-US" dirty="0"/>
              <a:t>UML to YANG Generation</a:t>
            </a:r>
          </a:p>
          <a:p>
            <a:r>
              <a:rPr lang="en-US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24959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863" y="2420"/>
            <a:ext cx="10972800" cy="669713"/>
          </a:xfrm>
        </p:spPr>
        <p:txBody>
          <a:bodyPr>
            <a:normAutofit fontScale="90000"/>
          </a:bodyPr>
          <a:lstStyle/>
          <a:p>
            <a:r>
              <a:rPr lang="en-US" dirty="0"/>
              <a:t>Q14/15 Mandate &amp; Scope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FE021EA-A1C1-410A-9F66-250390445469}"/>
              </a:ext>
            </a:extLst>
          </p:cNvPr>
          <p:cNvSpPr txBox="1">
            <a:spLocks/>
          </p:cNvSpPr>
          <p:nvPr/>
        </p:nvSpPr>
        <p:spPr>
          <a:xfrm>
            <a:off x="2010930" y="555993"/>
            <a:ext cx="9379324" cy="11093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400" dirty="0"/>
              <a:t>Management and control of transport systems and equipment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i="1" dirty="0"/>
              <a:t>Technology architecture &amp; function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Management/Control </a:t>
            </a:r>
          </a:p>
          <a:p>
            <a:pPr lvl="2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dirty="0"/>
              <a:t>requirement, information model, data model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BDBEA78-0B88-4551-8DFF-8E87C0076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963797"/>
              </p:ext>
            </p:extLst>
          </p:nvPr>
        </p:nvGraphicFramePr>
        <p:xfrm>
          <a:off x="1100375" y="1800909"/>
          <a:ext cx="11115251" cy="505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196">
                  <a:extLst>
                    <a:ext uri="{9D8B030D-6E8A-4147-A177-3AD203B41FA5}">
                      <a16:colId xmlns:a16="http://schemas.microsoft.com/office/drawing/2014/main" val="1032463624"/>
                    </a:ext>
                  </a:extLst>
                </a:gridCol>
                <a:gridCol w="1008436">
                  <a:extLst>
                    <a:ext uri="{9D8B030D-6E8A-4147-A177-3AD203B41FA5}">
                      <a16:colId xmlns:a16="http://schemas.microsoft.com/office/drawing/2014/main" val="2479867019"/>
                    </a:ext>
                  </a:extLst>
                </a:gridCol>
                <a:gridCol w="1284767">
                  <a:extLst>
                    <a:ext uri="{9D8B030D-6E8A-4147-A177-3AD203B41FA5}">
                      <a16:colId xmlns:a16="http://schemas.microsoft.com/office/drawing/2014/main" val="4166199029"/>
                    </a:ext>
                  </a:extLst>
                </a:gridCol>
                <a:gridCol w="1235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9579627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7092958"/>
                    </a:ext>
                  </a:extLst>
                </a:gridCol>
                <a:gridCol w="123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36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Generic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SDH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OTN (L1)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Carrier Ethernet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MPLS-TP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MTN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Media (L0)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Sync</a:t>
                      </a: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Transport Architecture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G.800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G.805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G.807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G.803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G.872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G.8010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G.8110.1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G.media-arch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G.807</a:t>
                      </a:r>
                    </a:p>
                  </a:txBody>
                  <a:tcPr marT="59129" marB="59129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G.8265.1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G.8275.1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G.8275.2</a:t>
                      </a: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Interface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G.709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G.8013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G.8113.x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G.mtn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G.698.1..4</a:t>
                      </a:r>
                    </a:p>
                  </a:txBody>
                  <a:tcPr marT="59129" marB="5912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4229787368"/>
                  </a:ext>
                </a:extLst>
              </a:tr>
              <a:tr h="696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Equipment Function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G.806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G.783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G.798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G.8021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G.8121.x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G.mtn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-eqpt</a:t>
                      </a:r>
                    </a:p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G.mtn-prot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Mgmt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/Control Requirement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G.7710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G.784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G.874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G.8051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G.8151</a:t>
                      </a:r>
                    </a:p>
                  </a:txBody>
                  <a:tcPr marT="59129" marB="5912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</a:rPr>
                        <a:t>G.mtn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-mgmt</a:t>
                      </a:r>
                    </a:p>
                  </a:txBody>
                  <a:tcPr marT="59129" marB="5912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G.876</a:t>
                      </a:r>
                    </a:p>
                  </a:txBody>
                  <a:tcPr marT="59129" marB="5912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G.7721</a:t>
                      </a: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3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Information Model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G.7711</a:t>
                      </a:r>
                    </a:p>
                  </a:txBody>
                  <a:tcPr marT="59129" marB="5912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G.774.1-10 (CMISE)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G.875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G.8052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G.8152</a:t>
                      </a:r>
                    </a:p>
                  </a:txBody>
                  <a:tcPr marT="59129" marB="59129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0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Data Model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 marT="59129" marB="59129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FF0000"/>
                          </a:solidFill>
                        </a:rPr>
                        <a:t>G.8052.1/2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FF0000"/>
                          </a:solidFill>
                        </a:rPr>
                        <a:t>G.8152.1/2</a:t>
                      </a: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i="1" dirty="0">
                        <a:solidFill>
                          <a:srgbClr val="FF0000"/>
                        </a:solidFill>
                      </a:endParaRPr>
                    </a:p>
                  </a:txBody>
                  <a:tcPr marT="59129" marB="5912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rgbClr val="FF0000"/>
                          </a:solidFill>
                        </a:rPr>
                        <a:t>G.7721.1</a:t>
                      </a:r>
                    </a:p>
                  </a:txBody>
                  <a:tcPr marT="59129" marB="5912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6BB4711F-11DC-4753-A11B-BC6298CF82D9}"/>
              </a:ext>
            </a:extLst>
          </p:cNvPr>
          <p:cNvSpPr/>
          <p:nvPr/>
        </p:nvSpPr>
        <p:spPr>
          <a:xfrm>
            <a:off x="705413" y="4808795"/>
            <a:ext cx="260283" cy="20452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09181B8-D277-4E38-B807-5DF7EBBAA043}"/>
              </a:ext>
            </a:extLst>
          </p:cNvPr>
          <p:cNvSpPr/>
          <p:nvPr/>
        </p:nvSpPr>
        <p:spPr>
          <a:xfrm>
            <a:off x="705413" y="2565000"/>
            <a:ext cx="260283" cy="2160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D2B0B-61EA-4B91-81E3-7A9A61069480}"/>
              </a:ext>
            </a:extLst>
          </p:cNvPr>
          <p:cNvSpPr txBox="1"/>
          <p:nvPr/>
        </p:nvSpPr>
        <p:spPr>
          <a:xfrm>
            <a:off x="49804" y="564676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CEDEC7-78C7-4AE7-9592-E0CE35161E5B}"/>
              </a:ext>
            </a:extLst>
          </p:cNvPr>
          <p:cNvSpPr txBox="1"/>
          <p:nvPr/>
        </p:nvSpPr>
        <p:spPr>
          <a:xfrm>
            <a:off x="28420" y="3069000"/>
            <a:ext cx="684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Q10, </a:t>
            </a:r>
          </a:p>
          <a:p>
            <a:r>
              <a:rPr lang="en-US" dirty="0"/>
              <a:t>Q11,</a:t>
            </a:r>
          </a:p>
          <a:p>
            <a:r>
              <a:rPr lang="en-US" dirty="0"/>
              <a:t>Q12, </a:t>
            </a:r>
          </a:p>
          <a:p>
            <a:r>
              <a:rPr lang="en-US" dirty="0"/>
              <a:t>Q13</a:t>
            </a:r>
          </a:p>
        </p:txBody>
      </p:sp>
    </p:spTree>
    <p:extLst>
      <p:ext uri="{BB962C8B-B14F-4D97-AF65-F5344CB8AC3E}">
        <p14:creationId xmlns:p14="http://schemas.microsoft.com/office/powerpoint/2010/main" val="2740273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816" y="30968"/>
            <a:ext cx="10972800" cy="595812"/>
          </a:xfrm>
        </p:spPr>
        <p:txBody>
          <a:bodyPr>
            <a:normAutofit fontScale="90000"/>
          </a:bodyPr>
          <a:lstStyle/>
          <a:p>
            <a:r>
              <a:rPr lang="en-US" dirty="0"/>
              <a:t>Model Development Methodology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BA234B-334B-4563-B73C-9441BBC7B332}"/>
              </a:ext>
            </a:extLst>
          </p:cNvPr>
          <p:cNvGrpSpPr/>
          <p:nvPr/>
        </p:nvGrpSpPr>
        <p:grpSpPr>
          <a:xfrm>
            <a:off x="235054" y="841348"/>
            <a:ext cx="10101252" cy="5819295"/>
            <a:chOff x="238836" y="757225"/>
            <a:chExt cx="10372815" cy="5957267"/>
          </a:xfrm>
        </p:grpSpPr>
        <p:sp>
          <p:nvSpPr>
            <p:cNvPr id="9" name="Rounded Rectangle 23">
              <a:extLst>
                <a:ext uri="{FF2B5EF4-FFF2-40B4-BE49-F238E27FC236}">
                  <a16:creationId xmlns:a16="http://schemas.microsoft.com/office/drawing/2014/main" id="{936C5E77-6E98-4B01-9306-3D78B8D34803}"/>
                </a:ext>
              </a:extLst>
            </p:cNvPr>
            <p:cNvSpPr/>
            <p:nvPr/>
          </p:nvSpPr>
          <p:spPr>
            <a:xfrm>
              <a:off x="238836" y="5411080"/>
              <a:ext cx="10372815" cy="130341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B9DFA12-04FC-44E3-B769-410D97E4A39F}"/>
                </a:ext>
              </a:extLst>
            </p:cNvPr>
            <p:cNvSpPr/>
            <p:nvPr/>
          </p:nvSpPr>
          <p:spPr>
            <a:xfrm>
              <a:off x="238836" y="757225"/>
              <a:ext cx="3869949" cy="43481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4D10F8-4A02-47A5-8840-15BA3494FAB4}"/>
                </a:ext>
              </a:extLst>
            </p:cNvPr>
            <p:cNvSpPr/>
            <p:nvPr/>
          </p:nvSpPr>
          <p:spPr bwMode="auto">
            <a:xfrm>
              <a:off x="5714552" y="1927647"/>
              <a:ext cx="1081817" cy="122149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E7EA1BE-C7D0-49FB-87D1-84096AE98DAF}"/>
                </a:ext>
              </a:extLst>
            </p:cNvPr>
            <p:cNvSpPr/>
            <p:nvPr/>
          </p:nvSpPr>
          <p:spPr bwMode="auto">
            <a:xfrm>
              <a:off x="5615314" y="1828409"/>
              <a:ext cx="1116657" cy="123445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BAE3A2-F513-4860-8C4A-AA4E6048FECC}"/>
                </a:ext>
              </a:extLst>
            </p:cNvPr>
            <p:cNvSpPr txBox="1"/>
            <p:nvPr/>
          </p:nvSpPr>
          <p:spPr>
            <a:xfrm>
              <a:off x="346476" y="1139520"/>
              <a:ext cx="3616183" cy="18264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Core Model G.7711 / ONF TR-512</a:t>
              </a:r>
            </a:p>
            <a:p>
              <a:pPr marL="739775" lvl="1" indent="-282575">
                <a:buFont typeface="Arial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Forwarding &amp; Termination</a:t>
              </a:r>
            </a:p>
            <a:p>
              <a:pPr marL="739775" lvl="1" indent="-282575">
                <a:buFont typeface="Arial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Foundation</a:t>
              </a:r>
            </a:p>
            <a:p>
              <a:pPr marL="739775" lvl="1" indent="-282575">
                <a:buFont typeface="Arial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Topology</a:t>
              </a:r>
            </a:p>
            <a:p>
              <a:pPr marL="739775" lvl="1" indent="-282575">
                <a:buFont typeface="Arial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Resilience</a:t>
              </a:r>
            </a:p>
            <a:p>
              <a:pPr marL="739775" lvl="1" indent="-282575">
                <a:buFont typeface="Arial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Physical</a:t>
              </a:r>
            </a:p>
            <a:p>
              <a:pPr marL="739775" lvl="1" indent="-282575">
                <a:buFont typeface="Arial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….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372F22-B4DD-41B6-9F7B-2E9DB51D2FFD}"/>
                </a:ext>
              </a:extLst>
            </p:cNvPr>
            <p:cNvSpPr txBox="1"/>
            <p:nvPr/>
          </p:nvSpPr>
          <p:spPr>
            <a:xfrm>
              <a:off x="7321921" y="1696086"/>
              <a:ext cx="1350672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Data schema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for interface 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8E9395-C090-4442-B564-39AD0DB2152C}"/>
                </a:ext>
              </a:extLst>
            </p:cNvPr>
            <p:cNvSpPr txBox="1"/>
            <p:nvPr/>
          </p:nvSpPr>
          <p:spPr>
            <a:xfrm>
              <a:off x="359933" y="3977338"/>
              <a:ext cx="3611914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Application specific models (e.g. storage)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962D2D6-B372-40C5-825B-C402B6AA9599}"/>
                </a:ext>
              </a:extLst>
            </p:cNvPr>
            <p:cNvSpPr txBox="1"/>
            <p:nvPr/>
          </p:nvSpPr>
          <p:spPr>
            <a:xfrm>
              <a:off x="362075" y="2910777"/>
              <a:ext cx="3616184" cy="75617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Technology specific models, e.g.,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G.875 OTN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G.8052 Transport ETH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FAE586-AE1C-45A9-8F0A-2852EC293C4C}"/>
                </a:ext>
              </a:extLst>
            </p:cNvPr>
            <p:cNvSpPr txBox="1"/>
            <p:nvPr/>
          </p:nvSpPr>
          <p:spPr>
            <a:xfrm>
              <a:off x="1255385" y="5421638"/>
              <a:ext cx="1167606" cy="310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Guidelines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30BA5D2-FE05-4849-A537-5327A9D51C6C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V="1">
              <a:off x="8055143" y="2074593"/>
              <a:ext cx="764276" cy="3755083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984A42-3C21-4540-BCA4-A6CABD27AF03}"/>
                </a:ext>
              </a:extLst>
            </p:cNvPr>
            <p:cNvCxnSpPr>
              <a:stCxn id="20" idx="3"/>
              <a:endCxn id="68" idx="2"/>
            </p:cNvCxnSpPr>
            <p:nvPr/>
          </p:nvCxnSpPr>
          <p:spPr>
            <a:xfrm flipV="1">
              <a:off x="7001995" y="2187909"/>
              <a:ext cx="57093" cy="3641767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Snip Single Corner Rectangle 40">
              <a:extLst>
                <a:ext uri="{FF2B5EF4-FFF2-40B4-BE49-F238E27FC236}">
                  <a16:creationId xmlns:a16="http://schemas.microsoft.com/office/drawing/2014/main" id="{1AC3A3B1-EEB0-4EDE-9488-ED2A184EE2B3}"/>
                </a:ext>
              </a:extLst>
            </p:cNvPr>
            <p:cNvSpPr/>
            <p:nvPr/>
          </p:nvSpPr>
          <p:spPr bwMode="auto">
            <a:xfrm>
              <a:off x="6502816" y="5829676"/>
              <a:ext cx="998358" cy="646280"/>
            </a:xfrm>
            <a:prstGeom prst="snip1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3B94E6-29F1-4DB7-AD63-6EF8D1C6E311}"/>
                </a:ext>
              </a:extLst>
            </p:cNvPr>
            <p:cNvSpPr txBox="1"/>
            <p:nvPr/>
          </p:nvSpPr>
          <p:spPr>
            <a:xfrm>
              <a:off x="6486443" y="5958069"/>
              <a:ext cx="1081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Interface specific</a:t>
              </a:r>
            </a:p>
          </p:txBody>
        </p:sp>
        <p:sp>
          <p:nvSpPr>
            <p:cNvPr id="22" name="Snip Single Corner Rectangle 37">
              <a:extLst>
                <a:ext uri="{FF2B5EF4-FFF2-40B4-BE49-F238E27FC236}">
                  <a16:creationId xmlns:a16="http://schemas.microsoft.com/office/drawing/2014/main" id="{C76C089F-7FC8-4D18-9038-90E991767DCD}"/>
                </a:ext>
              </a:extLst>
            </p:cNvPr>
            <p:cNvSpPr/>
            <p:nvPr/>
          </p:nvSpPr>
          <p:spPr bwMode="auto">
            <a:xfrm>
              <a:off x="5344066" y="5839530"/>
              <a:ext cx="1088039" cy="623900"/>
            </a:xfrm>
            <a:prstGeom prst="snip1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F99007-265B-47AE-A8C9-E893F7E24E3A}"/>
                </a:ext>
              </a:extLst>
            </p:cNvPr>
            <p:cNvSpPr txBox="1"/>
            <p:nvPr/>
          </p:nvSpPr>
          <p:spPr>
            <a:xfrm>
              <a:off x="5308447" y="5928200"/>
              <a:ext cx="1135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Common process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DA30EA7-0191-4426-AD30-A2239AE73488}"/>
                </a:ext>
              </a:extLst>
            </p:cNvPr>
            <p:cNvSpPr txBox="1"/>
            <p:nvPr/>
          </p:nvSpPr>
          <p:spPr>
            <a:xfrm>
              <a:off x="895656" y="824972"/>
              <a:ext cx="2760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Common Information Model</a:t>
              </a:r>
            </a:p>
          </p:txBody>
        </p:sp>
        <p:sp>
          <p:nvSpPr>
            <p:cNvPr id="25" name="Snip Single Corner Rectangle 73">
              <a:extLst>
                <a:ext uri="{FF2B5EF4-FFF2-40B4-BE49-F238E27FC236}">
                  <a16:creationId xmlns:a16="http://schemas.microsoft.com/office/drawing/2014/main" id="{5680489A-8AD7-4254-BCE3-97AFEB5B94F7}"/>
                </a:ext>
              </a:extLst>
            </p:cNvPr>
            <p:cNvSpPr/>
            <p:nvPr/>
          </p:nvSpPr>
          <p:spPr bwMode="auto">
            <a:xfrm>
              <a:off x="7555964" y="5829676"/>
              <a:ext cx="998358" cy="633754"/>
            </a:xfrm>
            <a:prstGeom prst="snip1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0700D7-CBF9-4105-8C10-5DF2ECDE1231}"/>
                </a:ext>
              </a:extLst>
            </p:cNvPr>
            <p:cNvSpPr txBox="1"/>
            <p:nvPr/>
          </p:nvSpPr>
          <p:spPr>
            <a:xfrm>
              <a:off x="7489487" y="5945543"/>
              <a:ext cx="1081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Interface specific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D3FC87-A293-418F-8C22-6CC32CDE695C}"/>
                </a:ext>
              </a:extLst>
            </p:cNvPr>
            <p:cNvSpPr txBox="1"/>
            <p:nvPr/>
          </p:nvSpPr>
          <p:spPr>
            <a:xfrm>
              <a:off x="366039" y="4634943"/>
              <a:ext cx="3611914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xxx model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C44E09-F2E6-47D1-B8FA-141A246DD656}"/>
                </a:ext>
              </a:extLst>
            </p:cNvPr>
            <p:cNvCxnSpPr>
              <a:cxnSpLocks/>
            </p:cNvCxnSpPr>
            <p:nvPr/>
          </p:nvCxnSpPr>
          <p:spPr>
            <a:xfrm>
              <a:off x="1704936" y="4382453"/>
              <a:ext cx="1" cy="17150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43C378D-F957-474A-8050-41DC318B0141}"/>
                </a:ext>
              </a:extLst>
            </p:cNvPr>
            <p:cNvGrpSpPr/>
            <p:nvPr/>
          </p:nvGrpSpPr>
          <p:grpSpPr>
            <a:xfrm>
              <a:off x="6663975" y="1720512"/>
              <a:ext cx="628811" cy="467397"/>
              <a:chOff x="6920453" y="1923714"/>
              <a:chExt cx="805142" cy="467397"/>
            </a:xfrm>
          </p:grpSpPr>
          <p:sp>
            <p:nvSpPr>
              <p:cNvPr id="68" name="Right Arrow 19">
                <a:extLst>
                  <a:ext uri="{FF2B5EF4-FFF2-40B4-BE49-F238E27FC236}">
                    <a16:creationId xmlns:a16="http://schemas.microsoft.com/office/drawing/2014/main" id="{623D7478-04C5-4B23-A8B7-157F0A03C6A7}"/>
                  </a:ext>
                </a:extLst>
              </p:cNvPr>
              <p:cNvSpPr/>
              <p:nvPr/>
            </p:nvSpPr>
            <p:spPr bwMode="auto">
              <a:xfrm>
                <a:off x="6920453" y="1923714"/>
                <a:ext cx="805142" cy="467397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FCCAEBE-E621-4000-A150-CE0BF1015F55}"/>
                  </a:ext>
                </a:extLst>
              </p:cNvPr>
              <p:cNvSpPr txBox="1"/>
              <p:nvPr/>
            </p:nvSpPr>
            <p:spPr>
              <a:xfrm>
                <a:off x="7022392" y="20035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Map</a:t>
                </a:r>
              </a:p>
            </p:txBody>
          </p:sp>
        </p:grpSp>
        <p:sp>
          <p:nvSpPr>
            <p:cNvPr id="30" name="Right Arrow 56">
              <a:extLst>
                <a:ext uri="{FF2B5EF4-FFF2-40B4-BE49-F238E27FC236}">
                  <a16:creationId xmlns:a16="http://schemas.microsoft.com/office/drawing/2014/main" id="{568D8B9F-0A95-45F4-BCEE-62BF63E40F1A}"/>
                </a:ext>
              </a:extLst>
            </p:cNvPr>
            <p:cNvSpPr/>
            <p:nvPr/>
          </p:nvSpPr>
          <p:spPr bwMode="auto">
            <a:xfrm>
              <a:off x="4105407" y="2404235"/>
              <a:ext cx="1599197" cy="520995"/>
            </a:xfrm>
            <a:prstGeom prst="rightArrow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DEFF06D-A4C1-4027-BE95-5BD76E72112B}"/>
                </a:ext>
              </a:extLst>
            </p:cNvPr>
            <p:cNvGrpSpPr/>
            <p:nvPr/>
          </p:nvGrpSpPr>
          <p:grpSpPr>
            <a:xfrm>
              <a:off x="4099500" y="2228746"/>
              <a:ext cx="1510060" cy="520995"/>
              <a:chOff x="4103111" y="2350061"/>
              <a:chExt cx="1787249" cy="520995"/>
            </a:xfrm>
          </p:grpSpPr>
          <p:sp>
            <p:nvSpPr>
              <p:cNvPr id="66" name="Right Arrow 54">
                <a:extLst>
                  <a:ext uri="{FF2B5EF4-FFF2-40B4-BE49-F238E27FC236}">
                    <a16:creationId xmlns:a16="http://schemas.microsoft.com/office/drawing/2014/main" id="{B918D6C3-A793-47BB-B3A9-A9E815733D20}"/>
                  </a:ext>
                </a:extLst>
              </p:cNvPr>
              <p:cNvSpPr/>
              <p:nvPr/>
            </p:nvSpPr>
            <p:spPr bwMode="auto">
              <a:xfrm>
                <a:off x="4103111" y="2350061"/>
                <a:ext cx="1787249" cy="520995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8D507D-D0C5-4A51-A230-6439ACD56260}"/>
                  </a:ext>
                </a:extLst>
              </p:cNvPr>
              <p:cNvSpPr txBox="1"/>
              <p:nvPr/>
            </p:nvSpPr>
            <p:spPr>
              <a:xfrm>
                <a:off x="4286893" y="2441281"/>
                <a:ext cx="186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B721837-D69C-4113-BB8A-F60C9E8792CF}"/>
                </a:ext>
              </a:extLst>
            </p:cNvPr>
            <p:cNvGrpSpPr/>
            <p:nvPr/>
          </p:nvGrpSpPr>
          <p:grpSpPr>
            <a:xfrm>
              <a:off x="4103112" y="2022680"/>
              <a:ext cx="1385917" cy="520995"/>
              <a:chOff x="4103111" y="2350061"/>
              <a:chExt cx="1787249" cy="520995"/>
            </a:xfrm>
          </p:grpSpPr>
          <p:sp>
            <p:nvSpPr>
              <p:cNvPr id="64" name="Right Arrow 20">
                <a:extLst>
                  <a:ext uri="{FF2B5EF4-FFF2-40B4-BE49-F238E27FC236}">
                    <a16:creationId xmlns:a16="http://schemas.microsoft.com/office/drawing/2014/main" id="{4176D289-7EF9-42E7-919F-26854A6E6B49}"/>
                  </a:ext>
                </a:extLst>
              </p:cNvPr>
              <p:cNvSpPr/>
              <p:nvPr/>
            </p:nvSpPr>
            <p:spPr bwMode="auto">
              <a:xfrm>
                <a:off x="4103111" y="2350061"/>
                <a:ext cx="1787249" cy="520995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F2DEBE-D8BC-4076-8D4A-2DD3E2A8B6F6}"/>
                  </a:ext>
                </a:extLst>
              </p:cNvPr>
              <p:cNvSpPr txBox="1"/>
              <p:nvPr/>
            </p:nvSpPr>
            <p:spPr>
              <a:xfrm>
                <a:off x="4286893" y="2441281"/>
                <a:ext cx="14481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Prune/refactor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2A2914-78CA-48B1-873A-0CCC4A8B6E53}"/>
                </a:ext>
              </a:extLst>
            </p:cNvPr>
            <p:cNvSpPr txBox="1"/>
            <p:nvPr/>
          </p:nvSpPr>
          <p:spPr>
            <a:xfrm>
              <a:off x="5504789" y="1788503"/>
              <a:ext cx="1159185" cy="116955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View of the common IM for a particular purpose</a:t>
              </a:r>
            </a:p>
          </p:txBody>
        </p:sp>
        <p:sp>
          <p:nvSpPr>
            <p:cNvPr id="34" name="Snip Single Corner Rectangle 45">
              <a:extLst>
                <a:ext uri="{FF2B5EF4-FFF2-40B4-BE49-F238E27FC236}">
                  <a16:creationId xmlns:a16="http://schemas.microsoft.com/office/drawing/2014/main" id="{BA4A0006-9661-4B4C-B7AA-B4E36F84FCD7}"/>
                </a:ext>
              </a:extLst>
            </p:cNvPr>
            <p:cNvSpPr/>
            <p:nvPr/>
          </p:nvSpPr>
          <p:spPr bwMode="auto">
            <a:xfrm>
              <a:off x="4090120" y="5834600"/>
              <a:ext cx="1187428" cy="641356"/>
            </a:xfrm>
            <a:prstGeom prst="snip1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F2129A-2C89-43D2-85F8-1D1BAF440C7F}"/>
                </a:ext>
              </a:extLst>
            </p:cNvPr>
            <p:cNvSpPr txBox="1"/>
            <p:nvPr/>
          </p:nvSpPr>
          <p:spPr>
            <a:xfrm>
              <a:off x="4068693" y="5930484"/>
              <a:ext cx="1183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Papyrus tool and GitHub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3A2D9EE-99D4-4F1B-AB25-2F12E5B8DCD7}"/>
                </a:ext>
              </a:extLst>
            </p:cNvPr>
            <p:cNvCxnSpPr>
              <a:cxnSpLocks/>
              <a:stCxn id="34" idx="3"/>
              <a:endCxn id="10" idx="2"/>
            </p:cNvCxnSpPr>
            <p:nvPr/>
          </p:nvCxnSpPr>
          <p:spPr>
            <a:xfrm flipH="1" flipV="1">
              <a:off x="2173811" y="5105414"/>
              <a:ext cx="2510023" cy="72918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A69ED08-7AEE-49CC-9BD0-4F55E344E260}"/>
                </a:ext>
              </a:extLst>
            </p:cNvPr>
            <p:cNvCxnSpPr>
              <a:stCxn id="34" idx="3"/>
              <a:endCxn id="33" idx="2"/>
            </p:cNvCxnSpPr>
            <p:nvPr/>
          </p:nvCxnSpPr>
          <p:spPr>
            <a:xfrm flipV="1">
              <a:off x="4683834" y="2958054"/>
              <a:ext cx="1400548" cy="287654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D3FB90E-929A-44A0-89C0-77B3284B07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5837" y="2404235"/>
              <a:ext cx="1291626" cy="3425442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C7BF1D8-A816-41ED-A140-C84BD4A324A5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 flipV="1">
              <a:off x="4873129" y="2627743"/>
              <a:ext cx="1014957" cy="321178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63A4B38-DD97-49AD-ADCF-19D6E8872A14}"/>
                </a:ext>
              </a:extLst>
            </p:cNvPr>
            <p:cNvCxnSpPr>
              <a:cxnSpLocks/>
              <a:stCxn id="22" idx="3"/>
            </p:cNvCxnSpPr>
            <p:nvPr/>
          </p:nvCxnSpPr>
          <p:spPr>
            <a:xfrm flipH="1" flipV="1">
              <a:off x="5066814" y="2779823"/>
              <a:ext cx="821272" cy="3059707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574F078-AAA1-4BA4-868C-AE1299F00D23}"/>
                </a:ext>
              </a:extLst>
            </p:cNvPr>
            <p:cNvGrpSpPr/>
            <p:nvPr/>
          </p:nvGrpSpPr>
          <p:grpSpPr>
            <a:xfrm>
              <a:off x="1306525" y="5839530"/>
              <a:ext cx="1467611" cy="611374"/>
              <a:chOff x="1306525" y="5839530"/>
              <a:chExt cx="1467611" cy="611374"/>
            </a:xfrm>
          </p:grpSpPr>
          <p:sp>
            <p:nvSpPr>
              <p:cNvPr id="62" name="Snip Single Corner Rectangle 59">
                <a:extLst>
                  <a:ext uri="{FF2B5EF4-FFF2-40B4-BE49-F238E27FC236}">
                    <a16:creationId xmlns:a16="http://schemas.microsoft.com/office/drawing/2014/main" id="{6173FDC1-1819-4BC1-ACB2-6274EA59B51B}"/>
                  </a:ext>
                </a:extLst>
              </p:cNvPr>
              <p:cNvSpPr/>
              <p:nvPr/>
            </p:nvSpPr>
            <p:spPr bwMode="auto">
              <a:xfrm>
                <a:off x="1372479" y="5839530"/>
                <a:ext cx="1401657" cy="611374"/>
              </a:xfrm>
              <a:prstGeom prst="snip1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E4ABEFC-EF8C-43FD-B301-363A6FF21D07}"/>
                  </a:ext>
                </a:extLst>
              </p:cNvPr>
              <p:cNvSpPr txBox="1"/>
              <p:nvPr/>
            </p:nvSpPr>
            <p:spPr>
              <a:xfrm>
                <a:off x="1306525" y="6042827"/>
                <a:ext cx="14632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Model structure</a:t>
                </a:r>
              </a:p>
            </p:txBody>
          </p:sp>
        </p:grp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00E116D-BB21-4FF0-B83F-3CC6F91992DF}"/>
                </a:ext>
              </a:extLst>
            </p:cNvPr>
            <p:cNvCxnSpPr>
              <a:cxnSpLocks/>
              <a:stCxn id="62" idx="3"/>
              <a:endCxn id="10" idx="2"/>
            </p:cNvCxnSpPr>
            <p:nvPr/>
          </p:nvCxnSpPr>
          <p:spPr>
            <a:xfrm flipV="1">
              <a:off x="2073308" y="5105414"/>
              <a:ext cx="100503" cy="73411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012110A-F4E7-401B-BC05-1757E2AD48F6}"/>
                </a:ext>
              </a:extLst>
            </p:cNvPr>
            <p:cNvGrpSpPr/>
            <p:nvPr/>
          </p:nvGrpSpPr>
          <p:grpSpPr>
            <a:xfrm>
              <a:off x="2748273" y="5821551"/>
              <a:ext cx="1261995" cy="661655"/>
              <a:chOff x="2792877" y="5821551"/>
              <a:chExt cx="1261995" cy="661655"/>
            </a:xfrm>
          </p:grpSpPr>
          <p:sp>
            <p:nvSpPr>
              <p:cNvPr id="60" name="Snip Single Corner Rectangle 64">
                <a:extLst>
                  <a:ext uri="{FF2B5EF4-FFF2-40B4-BE49-F238E27FC236}">
                    <a16:creationId xmlns:a16="http://schemas.microsoft.com/office/drawing/2014/main" id="{206A58DC-8F46-455F-833F-D1F485B63D7C}"/>
                  </a:ext>
                </a:extLst>
              </p:cNvPr>
              <p:cNvSpPr/>
              <p:nvPr/>
            </p:nvSpPr>
            <p:spPr bwMode="auto">
              <a:xfrm>
                <a:off x="2867444" y="5839530"/>
                <a:ext cx="1187428" cy="623900"/>
              </a:xfrm>
              <a:prstGeom prst="snip1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FB84A4B-1566-4937-A345-FC41963BD480}"/>
                  </a:ext>
                </a:extLst>
              </p:cNvPr>
              <p:cNvSpPr txBox="1"/>
              <p:nvPr/>
            </p:nvSpPr>
            <p:spPr>
              <a:xfrm>
                <a:off x="2792877" y="5821551"/>
                <a:ext cx="1239585" cy="661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UML </a:t>
                </a:r>
              </a:p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Common Guidelines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9E99631-CEE3-496D-AC98-B2A475A00EB5}"/>
                </a:ext>
              </a:extLst>
            </p:cNvPr>
            <p:cNvCxnSpPr>
              <a:cxnSpLocks/>
              <a:stCxn id="60" idx="3"/>
              <a:endCxn id="10" idx="2"/>
            </p:cNvCxnSpPr>
            <p:nvPr/>
          </p:nvCxnSpPr>
          <p:spPr>
            <a:xfrm flipH="1" flipV="1">
              <a:off x="2173811" y="5105414"/>
              <a:ext cx="1242743" cy="73411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D4B52BA-357D-4B81-8389-5071120B2930}"/>
                </a:ext>
              </a:extLst>
            </p:cNvPr>
            <p:cNvCxnSpPr>
              <a:stCxn id="60" idx="3"/>
              <a:endCxn id="33" idx="2"/>
            </p:cNvCxnSpPr>
            <p:nvPr/>
          </p:nvCxnSpPr>
          <p:spPr>
            <a:xfrm flipV="1">
              <a:off x="3416554" y="2958054"/>
              <a:ext cx="2667828" cy="2881476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F7609AB-1719-4E27-9C43-8E3A5455722C}"/>
                </a:ext>
              </a:extLst>
            </p:cNvPr>
            <p:cNvGrpSpPr/>
            <p:nvPr/>
          </p:nvGrpSpPr>
          <p:grpSpPr>
            <a:xfrm>
              <a:off x="6662384" y="2436424"/>
              <a:ext cx="2647952" cy="467397"/>
              <a:chOff x="6920453" y="1923714"/>
              <a:chExt cx="805142" cy="467397"/>
            </a:xfrm>
          </p:grpSpPr>
          <p:sp>
            <p:nvSpPr>
              <p:cNvPr id="58" name="Right Arrow 68">
                <a:extLst>
                  <a:ext uri="{FF2B5EF4-FFF2-40B4-BE49-F238E27FC236}">
                    <a16:creationId xmlns:a16="http://schemas.microsoft.com/office/drawing/2014/main" id="{4E36471B-F2B4-402D-9E08-82B3D894D11D}"/>
                  </a:ext>
                </a:extLst>
              </p:cNvPr>
              <p:cNvSpPr/>
              <p:nvPr/>
            </p:nvSpPr>
            <p:spPr bwMode="auto">
              <a:xfrm>
                <a:off x="6920453" y="1923714"/>
                <a:ext cx="805142" cy="467397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660E167-A54D-4F2D-A14C-C3F004A10752}"/>
                  </a:ext>
                </a:extLst>
              </p:cNvPr>
              <p:cNvSpPr txBox="1"/>
              <p:nvPr/>
            </p:nvSpPr>
            <p:spPr>
              <a:xfrm>
                <a:off x="7249509" y="2003524"/>
                <a:ext cx="179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Map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CC05921-72F9-408B-917A-7C54920B3CFC}"/>
                </a:ext>
              </a:extLst>
            </p:cNvPr>
            <p:cNvSpPr txBox="1"/>
            <p:nvPr/>
          </p:nvSpPr>
          <p:spPr>
            <a:xfrm>
              <a:off x="9346869" y="1705526"/>
              <a:ext cx="1038150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Interface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instance 1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E4B15E2-DB8F-4A81-9B72-06C922CB1DC8}"/>
                </a:ext>
              </a:extLst>
            </p:cNvPr>
            <p:cNvGrpSpPr/>
            <p:nvPr/>
          </p:nvGrpSpPr>
          <p:grpSpPr>
            <a:xfrm>
              <a:off x="8688923" y="1729952"/>
              <a:ext cx="628811" cy="467397"/>
              <a:chOff x="6920453" y="1923714"/>
              <a:chExt cx="805142" cy="467397"/>
            </a:xfrm>
          </p:grpSpPr>
          <p:sp>
            <p:nvSpPr>
              <p:cNvPr id="56" name="Right Arrow 72">
                <a:extLst>
                  <a:ext uri="{FF2B5EF4-FFF2-40B4-BE49-F238E27FC236}">
                    <a16:creationId xmlns:a16="http://schemas.microsoft.com/office/drawing/2014/main" id="{A36F464F-B36D-4F1C-9F6F-5DDEBCC4AFA4}"/>
                  </a:ext>
                </a:extLst>
              </p:cNvPr>
              <p:cNvSpPr/>
              <p:nvPr/>
            </p:nvSpPr>
            <p:spPr bwMode="auto">
              <a:xfrm>
                <a:off x="6920453" y="1923714"/>
                <a:ext cx="805142" cy="467397"/>
              </a:xfrm>
              <a:prstGeom prst="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ヒラギノ角ゴ ProN W3" charset="-128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70B53FB-C984-4293-ADDD-2A3AACA7258A}"/>
                  </a:ext>
                </a:extLst>
              </p:cNvPr>
              <p:cNvSpPr txBox="1"/>
              <p:nvPr/>
            </p:nvSpPr>
            <p:spPr>
              <a:xfrm>
                <a:off x="7022392" y="2003524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Map</a:t>
                </a: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39F5FE7-2017-428F-812D-C216BE272330}"/>
                </a:ext>
              </a:extLst>
            </p:cNvPr>
            <p:cNvSpPr txBox="1"/>
            <p:nvPr/>
          </p:nvSpPr>
          <p:spPr>
            <a:xfrm>
              <a:off x="9346869" y="2445343"/>
              <a:ext cx="1057219" cy="52322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Interface instance 2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8F1F9F3-DFB9-4FBA-B5FA-065C7D70EB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55952" y="2777275"/>
              <a:ext cx="263828" cy="3092846"/>
            </a:xfrm>
            <a:prstGeom prst="straightConnector1">
              <a:avLst/>
            </a:prstGeom>
            <a:ln w="127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Snip Single Corner Rectangle 83">
              <a:extLst>
                <a:ext uri="{FF2B5EF4-FFF2-40B4-BE49-F238E27FC236}">
                  <a16:creationId xmlns:a16="http://schemas.microsoft.com/office/drawing/2014/main" id="{86F36C30-A66C-4B22-8A13-639C933738AC}"/>
                </a:ext>
              </a:extLst>
            </p:cNvPr>
            <p:cNvSpPr/>
            <p:nvPr/>
          </p:nvSpPr>
          <p:spPr bwMode="auto">
            <a:xfrm>
              <a:off x="8624919" y="5842587"/>
              <a:ext cx="998358" cy="620844"/>
            </a:xfrm>
            <a:prstGeom prst="snip1Rect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N W3" charset="-128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A17FF9-176C-4231-ACC4-27D4F23B35AC}"/>
                </a:ext>
              </a:extLst>
            </p:cNvPr>
            <p:cNvSpPr txBox="1"/>
            <p:nvPr/>
          </p:nvSpPr>
          <p:spPr>
            <a:xfrm>
              <a:off x="8583494" y="5920876"/>
              <a:ext cx="1081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Interface specific</a:t>
              </a:r>
            </a:p>
          </p:txBody>
        </p:sp>
        <p:sp>
          <p:nvSpPr>
            <p:cNvPr id="53" name="Left Brace 52">
              <a:extLst>
                <a:ext uri="{FF2B5EF4-FFF2-40B4-BE49-F238E27FC236}">
                  <a16:creationId xmlns:a16="http://schemas.microsoft.com/office/drawing/2014/main" id="{BE430403-7435-4F4F-B7DB-2CA23536EFCC}"/>
                </a:ext>
              </a:extLst>
            </p:cNvPr>
            <p:cNvSpPr/>
            <p:nvPr/>
          </p:nvSpPr>
          <p:spPr>
            <a:xfrm rot="5400000">
              <a:off x="7091619" y="-1723463"/>
              <a:ext cx="338556" cy="6237964"/>
            </a:xfrm>
            <a:prstGeom prst="leftBrac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63966FA-2D83-4B14-A31A-2DF6782E0456}"/>
                </a:ext>
              </a:extLst>
            </p:cNvPr>
            <p:cNvSpPr txBox="1"/>
            <p:nvPr/>
          </p:nvSpPr>
          <p:spPr>
            <a:xfrm>
              <a:off x="5425243" y="811647"/>
              <a:ext cx="35188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Interface Creation Process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01A18ED-44B8-43F9-BAD2-0DA53B109465}"/>
                </a:ext>
              </a:extLst>
            </p:cNvPr>
            <p:cNvCxnSpPr>
              <a:cxnSpLocks/>
            </p:cNvCxnSpPr>
            <p:nvPr/>
          </p:nvCxnSpPr>
          <p:spPr>
            <a:xfrm>
              <a:off x="1718427" y="3707590"/>
              <a:ext cx="0" cy="19954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702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3417" y="37572"/>
            <a:ext cx="10972800" cy="701568"/>
          </a:xfrm>
        </p:spPr>
        <p:txBody>
          <a:bodyPr>
            <a:normAutofit fontScale="90000"/>
          </a:bodyPr>
          <a:lstStyle/>
          <a:p>
            <a:r>
              <a:rPr lang="en-GB" dirty="0"/>
              <a:t>UML Modelling Guidelines 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43058E-71BF-4F5F-91A0-B4F7D46626A5}"/>
              </a:ext>
            </a:extLst>
          </p:cNvPr>
          <p:cNvGrpSpPr/>
          <p:nvPr/>
        </p:nvGrpSpPr>
        <p:grpSpPr>
          <a:xfrm>
            <a:off x="101538" y="1004150"/>
            <a:ext cx="11919508" cy="5688632"/>
            <a:chOff x="-5142" y="1004150"/>
            <a:chExt cx="11919508" cy="5688632"/>
          </a:xfrm>
        </p:grpSpPr>
        <p:sp>
          <p:nvSpPr>
            <p:cNvPr id="9" name="Abgerundetes Rechteck 95">
              <a:extLst>
                <a:ext uri="{FF2B5EF4-FFF2-40B4-BE49-F238E27FC236}">
                  <a16:creationId xmlns:a16="http://schemas.microsoft.com/office/drawing/2014/main" id="{3A2308E8-D402-4C12-B13B-9AE778E805F2}"/>
                </a:ext>
              </a:extLst>
            </p:cNvPr>
            <p:cNvSpPr/>
            <p:nvPr/>
          </p:nvSpPr>
          <p:spPr bwMode="gray">
            <a:xfrm>
              <a:off x="4588912" y="1004150"/>
              <a:ext cx="7325454" cy="5688632"/>
            </a:xfrm>
            <a:prstGeom prst="roundRect">
              <a:avLst/>
            </a:prstGeom>
            <a:solidFill>
              <a:srgbClr val="1063AD">
                <a:lumMod val="20000"/>
                <a:lumOff val="80000"/>
              </a:srgbClr>
            </a:solidFill>
            <a:ln w="19050" algn="ctr">
              <a:solidFill>
                <a:srgbClr val="4B4B4B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noAutofit/>
            </a:bodyPr>
            <a:lstStyle/>
            <a:p>
              <a:pPr marL="0" marR="0" lvl="0" indent="0" algn="ctr" defTabSz="457293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sp>
          <p:nvSpPr>
            <p:cNvPr id="10" name="Abgerundetes Rechteck 94">
              <a:extLst>
                <a:ext uri="{FF2B5EF4-FFF2-40B4-BE49-F238E27FC236}">
                  <a16:creationId xmlns:a16="http://schemas.microsoft.com/office/drawing/2014/main" id="{81903302-9A41-4A92-8CA5-8D37F8DA7934}"/>
                </a:ext>
              </a:extLst>
            </p:cNvPr>
            <p:cNvSpPr/>
            <p:nvPr/>
          </p:nvSpPr>
          <p:spPr bwMode="gray">
            <a:xfrm>
              <a:off x="2363906" y="1004150"/>
              <a:ext cx="1800200" cy="5688632"/>
            </a:xfrm>
            <a:prstGeom prst="roundRect">
              <a:avLst/>
            </a:prstGeom>
            <a:solidFill>
              <a:srgbClr val="1BADA2">
                <a:lumMod val="40000"/>
                <a:lumOff val="60000"/>
              </a:srgbClr>
            </a:solidFill>
            <a:ln w="19050" algn="ctr">
              <a:solidFill>
                <a:srgbClr val="4B4B4B"/>
              </a:solidFill>
              <a:miter lim="800000"/>
              <a:headEnd/>
              <a:tailEnd/>
            </a:ln>
            <a:effectLst/>
          </p:spPr>
          <p:txBody>
            <a:bodyPr wrap="square" lIns="108000" tIns="108000" rIns="108000" bIns="108000" rtlCol="0" anchor="ctr" anchorCtr="0">
              <a:noAutofit/>
            </a:bodyPr>
            <a:lstStyle/>
            <a:p>
              <a:pPr marL="0" marR="0" lvl="0" indent="0" algn="ctr" defTabSz="457293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20074"/>
                </a:buClr>
                <a:buSzPct val="75000"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Tele-GroteskNor" pitchFamily="2" charset="0"/>
                <a:cs typeface="Arial Unicode MS" panose="020B0604020202020204" pitchFamily="34" charset="-128"/>
              </a:endParaRPr>
            </a:p>
          </p:txBody>
        </p:sp>
        <p:pic>
          <p:nvPicPr>
            <p:cNvPr id="11" name="Picture 7" descr="objects-doc-white">
              <a:extLst>
                <a:ext uri="{FF2B5EF4-FFF2-40B4-BE49-F238E27FC236}">
                  <a16:creationId xmlns:a16="http://schemas.microsoft.com/office/drawing/2014/main" id="{D34424B7-FD9A-4EC0-8833-4BC833A9E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1530" y="2555187"/>
              <a:ext cx="581103" cy="601662"/>
            </a:xfrm>
            <a:prstGeom prst="rect">
              <a:avLst/>
            </a:prstGeom>
            <a:noFill/>
          </p:spPr>
        </p:pic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E5AF58A7-9C6D-4B55-919A-107FBB9F2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142" y="4394076"/>
              <a:ext cx="16161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latin typeface="Tele-GroteskNor"/>
                </a:rPr>
                <a:t>NGCOR</a:t>
              </a:r>
              <a:br>
                <a:rPr lang="en-US" sz="1200" kern="0">
                  <a:solidFill>
                    <a:sysClr val="windowText" lastClr="000000"/>
                  </a:solidFill>
                  <a:latin typeface="Tele-GroteskNor"/>
                </a:rPr>
              </a:br>
              <a:r>
                <a:rPr lang="en-US" sz="1200" kern="0">
                  <a:solidFill>
                    <a:sysClr val="windowText" lastClr="000000"/>
                  </a:solidFill>
                  <a:latin typeface="Tele-GroteskNor"/>
                </a:rPr>
                <a:t>Modelling Requirements</a:t>
              </a: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C2CF2892-9A14-4B0A-8178-C0A721810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9930" y="3129862"/>
              <a:ext cx="14205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  <a:t>ITU-T SG15</a:t>
              </a:r>
              <a:b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</a:br>
              <a: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  <a:t>Modelling Guidelines</a:t>
              </a:r>
            </a:p>
          </p:txBody>
        </p:sp>
        <p:pic>
          <p:nvPicPr>
            <p:cNvPr id="14" name="Picture 11" descr="objects-doc-white">
              <a:extLst>
                <a:ext uri="{FF2B5EF4-FFF2-40B4-BE49-F238E27FC236}">
                  <a16:creationId xmlns:a16="http://schemas.microsoft.com/office/drawing/2014/main" id="{ADF32485-0FF4-4A55-8D2E-AA45AA8980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99197" y="2122420"/>
              <a:ext cx="641424" cy="601662"/>
            </a:xfrm>
            <a:prstGeom prst="rect">
              <a:avLst/>
            </a:prstGeom>
            <a:noFill/>
          </p:spPr>
        </p:pic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A77BDAE8-5E50-40E1-84D1-4F030ACA0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7731" y="2697095"/>
              <a:ext cx="16353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  <a:t>UML Modeling Guidelines</a:t>
              </a:r>
              <a:b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</a:br>
              <a: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  <a:t>ONF TR-514</a:t>
              </a: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F920BBFD-241B-4F87-8C37-D7E4164D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6568" y="5577762"/>
              <a:ext cx="11993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>
                  <a:solidFill>
                    <a:sysClr val="windowText" lastClr="000000"/>
                  </a:solidFill>
                  <a:latin typeface="Tele-GroteskNor"/>
                </a:rPr>
                <a:t>JWG MA</a:t>
              </a:r>
              <a:br>
                <a:rPr lang="en-US" sz="1200" kern="0">
                  <a:solidFill>
                    <a:sysClr val="windowText" lastClr="000000"/>
                  </a:solidFill>
                  <a:latin typeface="Tele-GroteskNor"/>
                </a:rPr>
              </a:br>
              <a:r>
                <a:rPr lang="en-US" sz="1200" kern="0">
                  <a:solidFill>
                    <a:sysClr val="windowText" lastClr="000000"/>
                  </a:solidFill>
                  <a:latin typeface="Tele-GroteskNor"/>
                </a:rPr>
                <a:t>Model Repertoire</a:t>
              </a:r>
            </a:p>
          </p:txBody>
        </p:sp>
        <p:pic>
          <p:nvPicPr>
            <p:cNvPr id="17" name="Picture 15" descr="TM Forum logo">
              <a:extLst>
                <a:ext uri="{FF2B5EF4-FFF2-40B4-BE49-F238E27FC236}">
                  <a16:creationId xmlns:a16="http://schemas.microsoft.com/office/drawing/2014/main" id="{A90FB84E-2BE4-46FB-933A-AAEA3F856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37758" y="4610007"/>
              <a:ext cx="1079500" cy="282575"/>
            </a:xfrm>
            <a:prstGeom prst="rect">
              <a:avLst/>
            </a:prstGeom>
            <a:noFill/>
          </p:spPr>
        </p:pic>
        <p:pic>
          <p:nvPicPr>
            <p:cNvPr id="18" name="Picture 1" descr="itu-old">
              <a:extLst>
                <a:ext uri="{FF2B5EF4-FFF2-40B4-BE49-F238E27FC236}">
                  <a16:creationId xmlns:a16="http://schemas.microsoft.com/office/drawing/2014/main" id="{2FD8ECB3-81F1-4960-8075-39F28A03B9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88608" y="3214564"/>
              <a:ext cx="846137" cy="50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" descr="itu-old">
              <a:extLst>
                <a:ext uri="{FF2B5EF4-FFF2-40B4-BE49-F238E27FC236}">
                  <a16:creationId xmlns:a16="http://schemas.microsoft.com/office/drawing/2014/main" id="{79A84F43-6567-442B-9CBE-0E524BF39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93358" y="2012262"/>
              <a:ext cx="495300" cy="538162"/>
            </a:xfrm>
            <a:prstGeom prst="rect">
              <a:avLst/>
            </a:prstGeom>
            <a:noFill/>
          </p:spPr>
        </p:pic>
        <p:pic>
          <p:nvPicPr>
            <p:cNvPr id="20" name="Picture 23" descr="onf-logo">
              <a:extLst>
                <a:ext uri="{FF2B5EF4-FFF2-40B4-BE49-F238E27FC236}">
                  <a16:creationId xmlns:a16="http://schemas.microsoft.com/office/drawing/2014/main" id="{187EB71A-9AF7-4BB6-8C5C-F1DBA9388B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r="50000"/>
            <a:stretch>
              <a:fillRect/>
            </a:stretch>
          </p:blipFill>
          <p:spPr bwMode="auto">
            <a:xfrm>
              <a:off x="5683297" y="1765232"/>
              <a:ext cx="857250" cy="342900"/>
            </a:xfrm>
            <a:prstGeom prst="rect">
              <a:avLst/>
            </a:prstGeom>
            <a:noFill/>
          </p:spPr>
        </p:pic>
        <p:graphicFrame>
          <p:nvGraphicFramePr>
            <p:cNvPr id="21" name="Object 24">
              <a:extLst>
                <a:ext uri="{FF2B5EF4-FFF2-40B4-BE49-F238E27FC236}">
                  <a16:creationId xmlns:a16="http://schemas.microsoft.com/office/drawing/2014/main" id="{BC6FACB4-F6E0-439C-94BE-7BB952A296E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0858764"/>
                </p:ext>
              </p:extLst>
            </p:nvPr>
          </p:nvGraphicFramePr>
          <p:xfrm>
            <a:off x="2782220" y="4244510"/>
            <a:ext cx="792163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Bild" r:id="rId11" imgW="1620311" imgH="826069" progId="Word.Picture.8">
                    <p:embed/>
                  </p:oleObj>
                </mc:Choice>
                <mc:Fallback>
                  <p:oleObj name="Bild" r:id="rId11" imgW="1620311" imgH="826069" progId="Word.Picture.8">
                    <p:embed/>
                    <p:pic>
                      <p:nvPicPr>
                        <p:cNvPr id="103" name="Object 24">
                          <a:extLst>
                            <a:ext uri="{FF2B5EF4-FFF2-40B4-BE49-F238E27FC236}">
                              <a16:creationId xmlns:a16="http://schemas.microsoft.com/office/drawing/2014/main" id="{B7657FBF-9E42-45EE-BB8A-271E0C6907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2220" y="4244510"/>
                          <a:ext cx="792163" cy="404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8" descr="objects-misc-book">
              <a:extLst>
                <a:ext uri="{FF2B5EF4-FFF2-40B4-BE49-F238E27FC236}">
                  <a16:creationId xmlns:a16="http://schemas.microsoft.com/office/drawing/2014/main" id="{9A5E5CF7-887C-4AE5-894D-9F2EADAA0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60045" y="3808289"/>
              <a:ext cx="576263" cy="576262"/>
            </a:xfrm>
            <a:prstGeom prst="rect">
              <a:avLst/>
            </a:prstGeom>
            <a:noFill/>
          </p:spPr>
        </p:pic>
        <p:grpSp>
          <p:nvGrpSpPr>
            <p:cNvPr id="23" name="Group 41">
              <a:extLst>
                <a:ext uri="{FF2B5EF4-FFF2-40B4-BE49-F238E27FC236}">
                  <a16:creationId xmlns:a16="http://schemas.microsoft.com/office/drawing/2014/main" id="{2C002C64-1BC5-4E08-B410-3A7823108BA2}"/>
                </a:ext>
              </a:extLst>
            </p:cNvPr>
            <p:cNvGrpSpPr>
              <a:grpSpLocks/>
            </p:cNvGrpSpPr>
            <p:nvPr/>
          </p:nvGrpSpPr>
          <p:grpSpPr bwMode="auto">
            <a:xfrm rot="19969517">
              <a:off x="1390564" y="3192865"/>
              <a:ext cx="720993" cy="290512"/>
              <a:chOff x="2146" y="1973"/>
              <a:chExt cx="1324" cy="339"/>
            </a:xfrm>
          </p:grpSpPr>
          <p:sp>
            <p:nvSpPr>
              <p:cNvPr id="68" name="Freeform 42">
                <a:extLst>
                  <a:ext uri="{FF2B5EF4-FFF2-40B4-BE49-F238E27FC236}">
                    <a16:creationId xmlns:a16="http://schemas.microsoft.com/office/drawing/2014/main" id="{8EDEAF8D-A6E5-4908-9FFE-7A3568C536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108"/>
                <a:ext cx="1037" cy="88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69" name="Freeform 43">
                <a:extLst>
                  <a:ext uri="{FF2B5EF4-FFF2-40B4-BE49-F238E27FC236}">
                    <a16:creationId xmlns:a16="http://schemas.microsoft.com/office/drawing/2014/main" id="{467EB99B-4CD2-46D9-B338-C0C334657F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1" y="1973"/>
                <a:ext cx="459" cy="339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pic>
          <p:nvPicPr>
            <p:cNvPr id="24" name="Picture 52" descr="Papyrus Logo">
              <a:extLst>
                <a:ext uri="{FF2B5EF4-FFF2-40B4-BE49-F238E27FC236}">
                  <a16:creationId xmlns:a16="http://schemas.microsoft.com/office/drawing/2014/main" id="{61168B44-755B-4AA7-B7B5-FF2E99B20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565016" y="1050104"/>
              <a:ext cx="936625" cy="538163"/>
            </a:xfrm>
            <a:prstGeom prst="rect">
              <a:avLst/>
            </a:prstGeom>
            <a:noFill/>
          </p:spPr>
        </p:pic>
        <p:pic>
          <p:nvPicPr>
            <p:cNvPr id="25" name="Picture 54">
              <a:extLst>
                <a:ext uri="{FF2B5EF4-FFF2-40B4-BE49-F238E27FC236}">
                  <a16:creationId xmlns:a16="http://schemas.microsoft.com/office/drawing/2014/main" id="{63D3054A-036D-48C6-ABF7-DAF7ABD936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011978" y="1076158"/>
              <a:ext cx="466917" cy="442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7" descr="objects-doc-white">
              <a:extLst>
                <a:ext uri="{FF2B5EF4-FFF2-40B4-BE49-F238E27FC236}">
                  <a16:creationId xmlns:a16="http://schemas.microsoft.com/office/drawing/2014/main" id="{55116120-9CD5-4C0D-AD37-F932A0E50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1530" y="4964622"/>
              <a:ext cx="581103" cy="601662"/>
            </a:xfrm>
            <a:prstGeom prst="rect">
              <a:avLst/>
            </a:prstGeom>
            <a:noFill/>
          </p:spPr>
        </p:pic>
        <p:grpSp>
          <p:nvGrpSpPr>
            <p:cNvPr id="27" name="Group 44">
              <a:extLst>
                <a:ext uri="{FF2B5EF4-FFF2-40B4-BE49-F238E27FC236}">
                  <a16:creationId xmlns:a16="http://schemas.microsoft.com/office/drawing/2014/main" id="{FA499CE7-1942-4B4C-82CF-B05DA69004B6}"/>
                </a:ext>
              </a:extLst>
            </p:cNvPr>
            <p:cNvGrpSpPr>
              <a:grpSpLocks/>
            </p:cNvGrpSpPr>
            <p:nvPr/>
          </p:nvGrpSpPr>
          <p:grpSpPr bwMode="auto">
            <a:xfrm rot="1855696">
              <a:off x="1418362" y="4606037"/>
              <a:ext cx="839965" cy="290513"/>
              <a:chOff x="2146" y="1973"/>
              <a:chExt cx="1324" cy="339"/>
            </a:xfrm>
          </p:grpSpPr>
          <p:sp>
            <p:nvSpPr>
              <p:cNvPr id="66" name="Freeform 45">
                <a:extLst>
                  <a:ext uri="{FF2B5EF4-FFF2-40B4-BE49-F238E27FC236}">
                    <a16:creationId xmlns:a16="http://schemas.microsoft.com/office/drawing/2014/main" id="{DB01B245-5AD4-4A39-AE3D-65D1D938C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108"/>
                <a:ext cx="1037" cy="88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67" name="Freeform 46">
                <a:extLst>
                  <a:ext uri="{FF2B5EF4-FFF2-40B4-BE49-F238E27FC236}">
                    <a16:creationId xmlns:a16="http://schemas.microsoft.com/office/drawing/2014/main" id="{DAF7749A-17CD-4FD6-9D7C-6D8A0B5D5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1" y="1973"/>
                <a:ext cx="459" cy="339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grpSp>
          <p:nvGrpSpPr>
            <p:cNvPr id="28" name="Group 44">
              <a:extLst>
                <a:ext uri="{FF2B5EF4-FFF2-40B4-BE49-F238E27FC236}">
                  <a16:creationId xmlns:a16="http://schemas.microsoft.com/office/drawing/2014/main" id="{BEEB2F81-FB20-4637-8810-A5EE7B9DD3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682" y="2716307"/>
              <a:ext cx="1003050" cy="290513"/>
              <a:chOff x="2146" y="1973"/>
              <a:chExt cx="1324" cy="339"/>
            </a:xfrm>
          </p:grpSpPr>
          <p:sp>
            <p:nvSpPr>
              <p:cNvPr id="64" name="Freeform 45">
                <a:extLst>
                  <a:ext uri="{FF2B5EF4-FFF2-40B4-BE49-F238E27FC236}">
                    <a16:creationId xmlns:a16="http://schemas.microsoft.com/office/drawing/2014/main" id="{2912FD8B-9327-4A6D-A001-461BADB581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108"/>
                <a:ext cx="1037" cy="88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65" name="Freeform 46">
                <a:extLst>
                  <a:ext uri="{FF2B5EF4-FFF2-40B4-BE49-F238E27FC236}">
                    <a16:creationId xmlns:a16="http://schemas.microsoft.com/office/drawing/2014/main" id="{8DCBFC3C-C86D-406A-B84A-08474C8019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1" y="1973"/>
                <a:ext cx="459" cy="339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pic>
          <p:nvPicPr>
            <p:cNvPr id="29" name="Picture 7" descr="objects-doc-white">
              <a:extLst>
                <a:ext uri="{FF2B5EF4-FFF2-40B4-BE49-F238E27FC236}">
                  <a16:creationId xmlns:a16="http://schemas.microsoft.com/office/drawing/2014/main" id="{201C9DE9-E81E-426E-8A7C-85386B75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35738" y="5546179"/>
              <a:ext cx="581103" cy="601662"/>
            </a:xfrm>
            <a:prstGeom prst="rect">
              <a:avLst/>
            </a:prstGeom>
            <a:noFill/>
          </p:spPr>
        </p:pic>
        <p:pic>
          <p:nvPicPr>
            <p:cNvPr id="30" name="Picture 1" descr="itu-old">
              <a:extLst>
                <a:ext uri="{FF2B5EF4-FFF2-40B4-BE49-F238E27FC236}">
                  <a16:creationId xmlns:a16="http://schemas.microsoft.com/office/drawing/2014/main" id="{8904C499-1BFD-419F-9446-EE48AA724F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67566" y="5003254"/>
              <a:ext cx="495300" cy="538162"/>
            </a:xfrm>
            <a:prstGeom prst="rect">
              <a:avLst/>
            </a:prstGeom>
            <a:noFill/>
          </p:spPr>
        </p:pic>
        <p:pic>
          <p:nvPicPr>
            <p:cNvPr id="31" name="Picture 7" descr="objects-doc-white">
              <a:extLst>
                <a:ext uri="{FF2B5EF4-FFF2-40B4-BE49-F238E27FC236}">
                  <a16:creationId xmlns:a16="http://schemas.microsoft.com/office/drawing/2014/main" id="{B00AC893-95C6-4982-8803-B3EEB29806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66803" y="5546179"/>
              <a:ext cx="581103" cy="601662"/>
            </a:xfrm>
            <a:prstGeom prst="rect">
              <a:avLst/>
            </a:prstGeom>
            <a:noFill/>
          </p:spPr>
        </p:pic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41FB64AE-B098-401F-AD23-A397CB5D8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555818" y="5147270"/>
              <a:ext cx="958602" cy="387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7" descr="objects-doc-white">
              <a:extLst>
                <a:ext uri="{FF2B5EF4-FFF2-40B4-BE49-F238E27FC236}">
                  <a16:creationId xmlns:a16="http://schemas.microsoft.com/office/drawing/2014/main" id="{5075B22E-B982-4963-AC11-972CF3815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918931" y="5553720"/>
              <a:ext cx="581103" cy="601662"/>
            </a:xfrm>
            <a:prstGeom prst="rect">
              <a:avLst/>
            </a:prstGeom>
            <a:noFill/>
          </p:spPr>
        </p:pic>
        <p:pic>
          <p:nvPicPr>
            <p:cNvPr id="34" name="Picture 15" descr="TM Forum logo">
              <a:extLst>
                <a:ext uri="{FF2B5EF4-FFF2-40B4-BE49-F238E27FC236}">
                  <a16:creationId xmlns:a16="http://schemas.microsoft.com/office/drawing/2014/main" id="{CE5EC5CD-228A-4DA8-9D4B-32CB9DDE2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07946" y="5219278"/>
              <a:ext cx="1079500" cy="282575"/>
            </a:xfrm>
            <a:prstGeom prst="rect">
              <a:avLst/>
            </a:prstGeom>
            <a:noFill/>
          </p:spPr>
        </p:pic>
        <p:pic>
          <p:nvPicPr>
            <p:cNvPr id="35" name="Picture 7" descr="objects-doc-white">
              <a:extLst>
                <a:ext uri="{FF2B5EF4-FFF2-40B4-BE49-F238E27FC236}">
                  <a16:creationId xmlns:a16="http://schemas.microsoft.com/office/drawing/2014/main" id="{40AC6E42-2611-4543-ABF2-75F4886DB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071059" y="5553720"/>
              <a:ext cx="581103" cy="601662"/>
            </a:xfrm>
            <a:prstGeom prst="rect">
              <a:avLst/>
            </a:prstGeom>
            <a:noFill/>
          </p:spPr>
        </p:pic>
        <p:pic>
          <p:nvPicPr>
            <p:cNvPr id="36" name="Picture 6" descr="ETSI Logo">
              <a:hlinkClick r:id="" action="ppaction://noaction"/>
              <a:extLst>
                <a:ext uri="{FF2B5EF4-FFF2-40B4-BE49-F238E27FC236}">
                  <a16:creationId xmlns:a16="http://schemas.microsoft.com/office/drawing/2014/main" id="{BD77E1A3-ED9E-4845-8953-1736B7C49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8932082" y="5003254"/>
              <a:ext cx="981926" cy="675076"/>
            </a:xfrm>
            <a:prstGeom prst="rect">
              <a:avLst/>
            </a:prstGeom>
            <a:noFill/>
          </p:spPr>
        </p:pic>
        <p:pic>
          <p:nvPicPr>
            <p:cNvPr id="37" name="Picture 7" descr="objects-doc-white">
              <a:extLst>
                <a:ext uri="{FF2B5EF4-FFF2-40B4-BE49-F238E27FC236}">
                  <a16:creationId xmlns:a16="http://schemas.microsoft.com/office/drawing/2014/main" id="{954BE922-C3CB-46DD-81F4-83719520EF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370969" y="2099348"/>
              <a:ext cx="581103" cy="601662"/>
            </a:xfrm>
            <a:prstGeom prst="rect">
              <a:avLst/>
            </a:prstGeom>
            <a:noFill/>
          </p:spPr>
        </p:pic>
        <p:grpSp>
          <p:nvGrpSpPr>
            <p:cNvPr id="38" name="Gruppieren 148">
              <a:extLst>
                <a:ext uri="{FF2B5EF4-FFF2-40B4-BE49-F238E27FC236}">
                  <a16:creationId xmlns:a16="http://schemas.microsoft.com/office/drawing/2014/main" id="{EEB5839C-B9FE-439B-B816-55D60452499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328126" y="1495688"/>
              <a:ext cx="648072" cy="545745"/>
              <a:chOff x="7488584" y="2844527"/>
              <a:chExt cx="1368152" cy="1152128"/>
            </a:xfrm>
          </p:grpSpPr>
          <p:sp>
            <p:nvSpPr>
              <p:cNvPr id="56" name="Abgerundetes Rechteck 149">
                <a:extLst>
                  <a:ext uri="{FF2B5EF4-FFF2-40B4-BE49-F238E27FC236}">
                    <a16:creationId xmlns:a16="http://schemas.microsoft.com/office/drawing/2014/main" id="{ECD4A0D3-CFFE-4CA8-9765-42DC311D20ED}"/>
                  </a:ext>
                </a:extLst>
              </p:cNvPr>
              <p:cNvSpPr/>
              <p:nvPr/>
            </p:nvSpPr>
            <p:spPr bwMode="gray">
              <a:xfrm>
                <a:off x="7488584" y="2844527"/>
                <a:ext cx="1368152" cy="1152128"/>
              </a:xfrm>
              <a:prstGeom prst="roundRect">
                <a:avLst/>
              </a:prstGeom>
              <a:solidFill>
                <a:srgbClr val="FFFFFF"/>
              </a:solidFill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square" lIns="108000" tIns="108000" rIns="108000" bIns="108000" rtlCol="0" anchor="ctr" anchorCtr="0">
                <a:noAutofit/>
              </a:bodyPr>
              <a:lstStyle/>
              <a:p>
                <a:pPr marL="0" marR="0" lvl="0" indent="0" algn="ctr" defTabSz="457293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20074"/>
                  </a:buClr>
                  <a:buSzPct val="75000"/>
                  <a:buFontTx/>
                  <a:buNone/>
                  <a:tabLst/>
                  <a:defRPr/>
                </a:pPr>
                <a:endParaRPr kumimoji="0" lang="de-DE" sz="1050" b="0" i="0" u="none" strike="noStrike" kern="0" cap="none" spc="0" normalizeH="0" baseline="0" noProof="0">
                  <a:ln>
                    <a:noFill/>
                  </a:ln>
                  <a:solidFill>
                    <a:srgbClr val="4B4B4B"/>
                  </a:solidFill>
                  <a:effectLst/>
                  <a:uLnTx/>
                  <a:uFillTx/>
                  <a:latin typeface="Tele-GroteskNor" pitchFamily="2" charset="0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12C1444D-54F0-4F71-972F-2E086C6756E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714467" y="2916535"/>
                <a:ext cx="423155" cy="365452"/>
              </a:xfrm>
              <a:custGeom>
                <a:avLst/>
                <a:gdLst>
                  <a:gd name="T0" fmla="*/ 6 w 1107"/>
                  <a:gd name="T1" fmla="*/ 3 h 981"/>
                  <a:gd name="T2" fmla="*/ 4 w 1107"/>
                  <a:gd name="T3" fmla="*/ 3 h 981"/>
                  <a:gd name="T4" fmla="*/ 3 w 1107"/>
                  <a:gd name="T5" fmla="*/ 5 h 981"/>
                  <a:gd name="T6" fmla="*/ 0 w 1107"/>
                  <a:gd name="T7" fmla="*/ 3 h 981"/>
                  <a:gd name="T8" fmla="*/ 2 w 1107"/>
                  <a:gd name="T9" fmla="*/ 0 h 981"/>
                  <a:gd name="T10" fmla="*/ 6 w 1107"/>
                  <a:gd name="T11" fmla="*/ 0 h 981"/>
                  <a:gd name="T12" fmla="*/ 6 w 1107"/>
                  <a:gd name="T13" fmla="*/ 3 h 9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7"/>
                  <a:gd name="T22" fmla="*/ 0 h 981"/>
                  <a:gd name="T23" fmla="*/ 1107 w 1107"/>
                  <a:gd name="T24" fmla="*/ 981 h 9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7" h="981">
                    <a:moveTo>
                      <a:pt x="1107" y="676"/>
                    </a:moveTo>
                    <a:lnTo>
                      <a:pt x="763" y="676"/>
                    </a:lnTo>
                    <a:lnTo>
                      <a:pt x="580" y="981"/>
                    </a:lnTo>
                    <a:lnTo>
                      <a:pt x="0" y="649"/>
                    </a:lnTo>
                    <a:lnTo>
                      <a:pt x="376" y="0"/>
                    </a:lnTo>
                    <a:lnTo>
                      <a:pt x="1107" y="0"/>
                    </a:lnTo>
                    <a:lnTo>
                      <a:pt x="1107" y="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BADA2">
                      <a:tint val="100000"/>
                      <a:shade val="100000"/>
                      <a:satMod val="130000"/>
                    </a:srgbClr>
                  </a:gs>
                  <a:gs pos="100000">
                    <a:srgbClr val="1BADA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Nor"/>
                  <a:ea typeface="+mn-ea"/>
                  <a:cs typeface="+mn-cs"/>
                </a:endParaRPr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BFB006D5-B3FB-4869-A253-DD338B279C7F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8176090" y="2916535"/>
                <a:ext cx="424635" cy="365452"/>
              </a:xfrm>
              <a:custGeom>
                <a:avLst/>
                <a:gdLst>
                  <a:gd name="T0" fmla="*/ 6 w 1107"/>
                  <a:gd name="T1" fmla="*/ 3 h 981"/>
                  <a:gd name="T2" fmla="*/ 4 w 1107"/>
                  <a:gd name="T3" fmla="*/ 3 h 981"/>
                  <a:gd name="T4" fmla="*/ 3 w 1107"/>
                  <a:gd name="T5" fmla="*/ 5 h 981"/>
                  <a:gd name="T6" fmla="*/ 0 w 1107"/>
                  <a:gd name="T7" fmla="*/ 3 h 981"/>
                  <a:gd name="T8" fmla="*/ 2 w 1107"/>
                  <a:gd name="T9" fmla="*/ 0 h 981"/>
                  <a:gd name="T10" fmla="*/ 6 w 1107"/>
                  <a:gd name="T11" fmla="*/ 0 h 981"/>
                  <a:gd name="T12" fmla="*/ 6 w 1107"/>
                  <a:gd name="T13" fmla="*/ 3 h 9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7"/>
                  <a:gd name="T22" fmla="*/ 0 h 981"/>
                  <a:gd name="T23" fmla="*/ 1107 w 1107"/>
                  <a:gd name="T24" fmla="*/ 981 h 9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7" h="981">
                    <a:moveTo>
                      <a:pt x="1107" y="676"/>
                    </a:moveTo>
                    <a:lnTo>
                      <a:pt x="763" y="676"/>
                    </a:lnTo>
                    <a:lnTo>
                      <a:pt x="580" y="981"/>
                    </a:lnTo>
                    <a:lnTo>
                      <a:pt x="0" y="649"/>
                    </a:lnTo>
                    <a:lnTo>
                      <a:pt x="376" y="0"/>
                    </a:lnTo>
                    <a:lnTo>
                      <a:pt x="1107" y="0"/>
                    </a:lnTo>
                    <a:lnTo>
                      <a:pt x="1107" y="676"/>
                    </a:lnTo>
                    <a:close/>
                  </a:path>
                </a:pathLst>
              </a:custGeom>
              <a:solidFill>
                <a:srgbClr val="E20074">
                  <a:lumMod val="40000"/>
                  <a:lumOff val="60000"/>
                </a:srgbClr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Nor"/>
                  <a:ea typeface="+mn-ea"/>
                  <a:cs typeface="+mn-cs"/>
                </a:endParaRPr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F4CB2F4E-9D79-4E7A-B82E-8A5735ADDB2A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V="1">
                <a:off x="7714467" y="3576420"/>
                <a:ext cx="423155" cy="365452"/>
              </a:xfrm>
              <a:custGeom>
                <a:avLst/>
                <a:gdLst>
                  <a:gd name="T0" fmla="*/ 6 w 1107"/>
                  <a:gd name="T1" fmla="*/ 3 h 981"/>
                  <a:gd name="T2" fmla="*/ 4 w 1107"/>
                  <a:gd name="T3" fmla="*/ 3 h 981"/>
                  <a:gd name="T4" fmla="*/ 3 w 1107"/>
                  <a:gd name="T5" fmla="*/ 5 h 981"/>
                  <a:gd name="T6" fmla="*/ 0 w 1107"/>
                  <a:gd name="T7" fmla="*/ 3 h 981"/>
                  <a:gd name="T8" fmla="*/ 2 w 1107"/>
                  <a:gd name="T9" fmla="*/ 0 h 981"/>
                  <a:gd name="T10" fmla="*/ 6 w 1107"/>
                  <a:gd name="T11" fmla="*/ 0 h 981"/>
                  <a:gd name="T12" fmla="*/ 6 w 1107"/>
                  <a:gd name="T13" fmla="*/ 3 h 9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7"/>
                  <a:gd name="T22" fmla="*/ 0 h 981"/>
                  <a:gd name="T23" fmla="*/ 1107 w 1107"/>
                  <a:gd name="T24" fmla="*/ 981 h 9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7" h="981">
                    <a:moveTo>
                      <a:pt x="1107" y="676"/>
                    </a:moveTo>
                    <a:lnTo>
                      <a:pt x="763" y="676"/>
                    </a:lnTo>
                    <a:lnTo>
                      <a:pt x="580" y="981"/>
                    </a:lnTo>
                    <a:lnTo>
                      <a:pt x="0" y="649"/>
                    </a:lnTo>
                    <a:lnTo>
                      <a:pt x="376" y="0"/>
                    </a:lnTo>
                    <a:lnTo>
                      <a:pt x="1107" y="0"/>
                    </a:lnTo>
                    <a:lnTo>
                      <a:pt x="1107" y="67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Nor"/>
                  <a:ea typeface="+mn-ea"/>
                  <a:cs typeface="+mn-cs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DC533436-F47D-4613-9503-F6D1F96133F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 flipV="1">
                <a:off x="8176090" y="3576420"/>
                <a:ext cx="424635" cy="365452"/>
              </a:xfrm>
              <a:custGeom>
                <a:avLst/>
                <a:gdLst>
                  <a:gd name="T0" fmla="*/ 6 w 1107"/>
                  <a:gd name="T1" fmla="*/ 3 h 981"/>
                  <a:gd name="T2" fmla="*/ 4 w 1107"/>
                  <a:gd name="T3" fmla="*/ 3 h 981"/>
                  <a:gd name="T4" fmla="*/ 3 w 1107"/>
                  <a:gd name="T5" fmla="*/ 5 h 981"/>
                  <a:gd name="T6" fmla="*/ 0 w 1107"/>
                  <a:gd name="T7" fmla="*/ 3 h 981"/>
                  <a:gd name="T8" fmla="*/ 2 w 1107"/>
                  <a:gd name="T9" fmla="*/ 0 h 981"/>
                  <a:gd name="T10" fmla="*/ 6 w 1107"/>
                  <a:gd name="T11" fmla="*/ 0 h 981"/>
                  <a:gd name="T12" fmla="*/ 6 w 1107"/>
                  <a:gd name="T13" fmla="*/ 3 h 9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7"/>
                  <a:gd name="T22" fmla="*/ 0 h 981"/>
                  <a:gd name="T23" fmla="*/ 1107 w 1107"/>
                  <a:gd name="T24" fmla="*/ 981 h 9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7" h="981">
                    <a:moveTo>
                      <a:pt x="1107" y="676"/>
                    </a:moveTo>
                    <a:lnTo>
                      <a:pt x="763" y="676"/>
                    </a:lnTo>
                    <a:lnTo>
                      <a:pt x="580" y="981"/>
                    </a:lnTo>
                    <a:lnTo>
                      <a:pt x="0" y="649"/>
                    </a:lnTo>
                    <a:lnTo>
                      <a:pt x="376" y="0"/>
                    </a:lnTo>
                    <a:lnTo>
                      <a:pt x="1107" y="0"/>
                    </a:lnTo>
                    <a:lnTo>
                      <a:pt x="1107" y="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9A1E">
                      <a:tint val="100000"/>
                      <a:shade val="100000"/>
                      <a:satMod val="130000"/>
                    </a:srgbClr>
                  </a:gs>
                  <a:gs pos="100000">
                    <a:srgbClr val="FF9A1E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Nor"/>
                  <a:ea typeface="+mn-ea"/>
                  <a:cs typeface="+mn-cs"/>
                </a:endParaRPr>
              </a:p>
            </p:txBody>
          </p:sp>
          <p:sp>
            <p:nvSpPr>
              <p:cNvPr id="61" name="AutoShape 24">
                <a:extLst>
                  <a:ext uri="{FF2B5EF4-FFF2-40B4-BE49-F238E27FC236}">
                    <a16:creationId xmlns:a16="http://schemas.microsoft.com/office/drawing/2014/main" id="{AD1863D9-A24A-48A1-BE7D-E41E5846955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gray">
              <a:xfrm>
                <a:off x="7890535" y="3191734"/>
                <a:ext cx="538561" cy="474939"/>
              </a:xfrm>
              <a:prstGeom prst="hexagon">
                <a:avLst>
                  <a:gd name="adj" fmla="val 28349"/>
                  <a:gd name="vf" fmla="val 115470"/>
                </a:avLst>
              </a:prstGeom>
              <a:solidFill>
                <a:srgbClr val="E20074"/>
              </a:soli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ele-GroteskNor"/>
                    <a:ea typeface="+mn-ea"/>
                    <a:cs typeface="Calibri" pitchFamily="34" charset="0"/>
                  </a:rPr>
                  <a:t>multi</a:t>
                </a:r>
                <a:b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ele-GroteskNor"/>
                    <a:ea typeface="+mn-ea"/>
                    <a:cs typeface="Calibri" pitchFamily="34" charset="0"/>
                  </a:rPr>
                </a:br>
                <a:r>
                  <a:rPr kumimoji="0" lang="en-US" sz="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ele-GroteskNor"/>
                    <a:ea typeface="+mn-ea"/>
                    <a:cs typeface="Calibri" pitchFamily="34" charset="0"/>
                  </a:rPr>
                  <a:t>SDO</a:t>
                </a:r>
              </a:p>
            </p:txBody>
          </p:sp>
          <p:sp>
            <p:nvSpPr>
              <p:cNvPr id="62" name="Freeform 25">
                <a:extLst>
                  <a:ext uri="{FF2B5EF4-FFF2-40B4-BE49-F238E27FC236}">
                    <a16:creationId xmlns:a16="http://schemas.microsoft.com/office/drawing/2014/main" id="{A3B00EC8-6491-49BA-94AE-025F2AEE870B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>
                <a:off x="7560592" y="3188775"/>
                <a:ext cx="366932" cy="482338"/>
              </a:xfrm>
              <a:custGeom>
                <a:avLst/>
                <a:gdLst>
                  <a:gd name="T0" fmla="*/ 2 w 954"/>
                  <a:gd name="T1" fmla="*/ 0 h 1288"/>
                  <a:gd name="T2" fmla="*/ 5 w 954"/>
                  <a:gd name="T3" fmla="*/ 2 h 1288"/>
                  <a:gd name="T4" fmla="*/ 4 w 954"/>
                  <a:gd name="T5" fmla="*/ 3 h 1288"/>
                  <a:gd name="T6" fmla="*/ 5 w 954"/>
                  <a:gd name="T7" fmla="*/ 5 h 1288"/>
                  <a:gd name="T8" fmla="*/ 2 w 954"/>
                  <a:gd name="T9" fmla="*/ 7 h 1288"/>
                  <a:gd name="T10" fmla="*/ 0 w 954"/>
                  <a:gd name="T11" fmla="*/ 3 h 1288"/>
                  <a:gd name="T12" fmla="*/ 2 w 954"/>
                  <a:gd name="T13" fmla="*/ 0 h 12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4"/>
                  <a:gd name="T22" fmla="*/ 0 h 1288"/>
                  <a:gd name="T23" fmla="*/ 954 w 954"/>
                  <a:gd name="T24" fmla="*/ 1288 h 12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4" h="1288">
                    <a:moveTo>
                      <a:pt x="371" y="0"/>
                    </a:moveTo>
                    <a:lnTo>
                      <a:pt x="949" y="333"/>
                    </a:lnTo>
                    <a:lnTo>
                      <a:pt x="780" y="650"/>
                    </a:lnTo>
                    <a:lnTo>
                      <a:pt x="954" y="950"/>
                    </a:lnTo>
                    <a:lnTo>
                      <a:pt x="365" y="1288"/>
                    </a:lnTo>
                    <a:lnTo>
                      <a:pt x="0" y="655"/>
                    </a:lnTo>
                    <a:lnTo>
                      <a:pt x="37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3BAF2">
                      <a:tint val="100000"/>
                      <a:shade val="100000"/>
                      <a:satMod val="130000"/>
                    </a:srgbClr>
                  </a:gs>
                  <a:gs pos="100000">
                    <a:srgbClr val="53BAF2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Nor"/>
                  <a:ea typeface="+mn-ea"/>
                  <a:cs typeface="+mn-cs"/>
                </a:endParaRPr>
              </a:p>
            </p:txBody>
          </p:sp>
          <p:sp>
            <p:nvSpPr>
              <p:cNvPr id="63" name="Freeform 26">
                <a:extLst>
                  <a:ext uri="{FF2B5EF4-FFF2-40B4-BE49-F238E27FC236}">
                    <a16:creationId xmlns:a16="http://schemas.microsoft.com/office/drawing/2014/main" id="{BEC6EFBD-6C63-4E54-ACDC-50AD5367377D}"/>
                  </a:ext>
                </a:extLst>
              </p:cNvPr>
              <p:cNvSpPr>
                <a:spLocks noChangeAspect="1"/>
              </p:cNvSpPr>
              <p:nvPr/>
            </p:nvSpPr>
            <p:spPr bwMode="gray">
              <a:xfrm flipH="1">
                <a:off x="8392106" y="3188775"/>
                <a:ext cx="366932" cy="482338"/>
              </a:xfrm>
              <a:custGeom>
                <a:avLst/>
                <a:gdLst>
                  <a:gd name="T0" fmla="*/ 2 w 954"/>
                  <a:gd name="T1" fmla="*/ 0 h 1288"/>
                  <a:gd name="T2" fmla="*/ 5 w 954"/>
                  <a:gd name="T3" fmla="*/ 2 h 1288"/>
                  <a:gd name="T4" fmla="*/ 4 w 954"/>
                  <a:gd name="T5" fmla="*/ 3 h 1288"/>
                  <a:gd name="T6" fmla="*/ 5 w 954"/>
                  <a:gd name="T7" fmla="*/ 5 h 1288"/>
                  <a:gd name="T8" fmla="*/ 2 w 954"/>
                  <a:gd name="T9" fmla="*/ 7 h 1288"/>
                  <a:gd name="T10" fmla="*/ 0 w 954"/>
                  <a:gd name="T11" fmla="*/ 3 h 1288"/>
                  <a:gd name="T12" fmla="*/ 2 w 954"/>
                  <a:gd name="T13" fmla="*/ 0 h 12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4"/>
                  <a:gd name="T22" fmla="*/ 0 h 1288"/>
                  <a:gd name="T23" fmla="*/ 954 w 954"/>
                  <a:gd name="T24" fmla="*/ 1288 h 12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4" h="1288">
                    <a:moveTo>
                      <a:pt x="371" y="0"/>
                    </a:moveTo>
                    <a:lnTo>
                      <a:pt x="949" y="333"/>
                    </a:lnTo>
                    <a:lnTo>
                      <a:pt x="780" y="650"/>
                    </a:lnTo>
                    <a:lnTo>
                      <a:pt x="954" y="950"/>
                    </a:lnTo>
                    <a:lnTo>
                      <a:pt x="365" y="1288"/>
                    </a:lnTo>
                    <a:lnTo>
                      <a:pt x="0" y="655"/>
                    </a:lnTo>
                    <a:lnTo>
                      <a:pt x="37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063AD">
                      <a:tint val="100000"/>
                      <a:shade val="100000"/>
                      <a:satMod val="130000"/>
                    </a:srgbClr>
                  </a:gs>
                  <a:gs pos="100000">
                    <a:srgbClr val="1063AD">
                      <a:tint val="50000"/>
                      <a:shade val="100000"/>
                      <a:satMod val="350000"/>
                    </a:srgb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anchor="ctr"/>
              <a:lstStyle/>
              <a:p>
                <a:pPr marL="0" marR="0" lvl="0" indent="0" defTabSz="115214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ele-GroteskNor"/>
                  <a:ea typeface="+mn-ea"/>
                  <a:cs typeface="+mn-cs"/>
                </a:endParaRPr>
              </a:p>
            </p:txBody>
          </p:sp>
        </p:grpSp>
        <p:sp>
          <p:nvSpPr>
            <p:cNvPr id="39" name="Text Box 12">
              <a:extLst>
                <a:ext uri="{FF2B5EF4-FFF2-40B4-BE49-F238E27FC236}">
                  <a16:creationId xmlns:a16="http://schemas.microsoft.com/office/drawing/2014/main" id="{CFDE4E27-0AA9-4261-AB80-3E1C6AB40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5025" y="2196954"/>
              <a:ext cx="16353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  <a:t>UML Modeling Guidelines</a:t>
              </a:r>
              <a:b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</a:br>
              <a:r>
                <a:rPr lang="en-US" sz="1200" kern="0" dirty="0">
                  <a:solidFill>
                    <a:sysClr val="windowText" lastClr="000000"/>
                  </a:solidFill>
                  <a:latin typeface="Tele-GroteskNor"/>
                </a:rPr>
                <a:t>IISOMI 514</a:t>
              </a:r>
            </a:p>
          </p:txBody>
        </p:sp>
        <p:grpSp>
          <p:nvGrpSpPr>
            <p:cNvPr id="40" name="Group 44">
              <a:extLst>
                <a:ext uri="{FF2B5EF4-FFF2-40B4-BE49-F238E27FC236}">
                  <a16:creationId xmlns:a16="http://schemas.microsoft.com/office/drawing/2014/main" id="{E0EFC3D6-3D79-41D6-B69D-2A62D113FB85}"/>
                </a:ext>
              </a:extLst>
            </p:cNvPr>
            <p:cNvGrpSpPr>
              <a:grpSpLocks/>
            </p:cNvGrpSpPr>
            <p:nvPr/>
          </p:nvGrpSpPr>
          <p:grpSpPr bwMode="auto">
            <a:xfrm rot="20239268">
              <a:off x="3833076" y="3920852"/>
              <a:ext cx="1003050" cy="290513"/>
              <a:chOff x="2146" y="1973"/>
              <a:chExt cx="1324" cy="339"/>
            </a:xfrm>
          </p:grpSpPr>
          <p:sp>
            <p:nvSpPr>
              <p:cNvPr id="54" name="Freeform 45">
                <a:extLst>
                  <a:ext uri="{FF2B5EF4-FFF2-40B4-BE49-F238E27FC236}">
                    <a16:creationId xmlns:a16="http://schemas.microsoft.com/office/drawing/2014/main" id="{D944D7CB-7EAA-4377-B612-CB33DD49C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108"/>
                <a:ext cx="1037" cy="88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55" name="Freeform 46">
                <a:extLst>
                  <a:ext uri="{FF2B5EF4-FFF2-40B4-BE49-F238E27FC236}">
                    <a16:creationId xmlns:a16="http://schemas.microsoft.com/office/drawing/2014/main" id="{F8A1A2EB-78BD-4574-8D93-DFD3A2123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1" y="1973"/>
                <a:ext cx="459" cy="339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grpSp>
          <p:nvGrpSpPr>
            <p:cNvPr id="41" name="Group 44">
              <a:extLst>
                <a:ext uri="{FF2B5EF4-FFF2-40B4-BE49-F238E27FC236}">
                  <a16:creationId xmlns:a16="http://schemas.microsoft.com/office/drawing/2014/main" id="{88D184F4-5322-40C5-997F-3241E5F0A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460" y="2732342"/>
              <a:ext cx="1003050" cy="290513"/>
              <a:chOff x="2146" y="1973"/>
              <a:chExt cx="1324" cy="339"/>
            </a:xfrm>
          </p:grpSpPr>
          <p:sp>
            <p:nvSpPr>
              <p:cNvPr id="52" name="Freeform 45">
                <a:extLst>
                  <a:ext uri="{FF2B5EF4-FFF2-40B4-BE49-F238E27FC236}">
                    <a16:creationId xmlns:a16="http://schemas.microsoft.com/office/drawing/2014/main" id="{98EFC078-4543-4BC0-A237-3EBF87D57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6" y="2108"/>
                <a:ext cx="1037" cy="88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53" name="Freeform 46">
                <a:extLst>
                  <a:ext uri="{FF2B5EF4-FFF2-40B4-BE49-F238E27FC236}">
                    <a16:creationId xmlns:a16="http://schemas.microsoft.com/office/drawing/2014/main" id="{EE51C45A-2982-486A-8202-0E9D0E270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11" y="1973"/>
                <a:ext cx="459" cy="339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pic>
          <p:nvPicPr>
            <p:cNvPr id="42" name="Picture 11" descr="objects-doc-white">
              <a:extLst>
                <a:ext uri="{FF2B5EF4-FFF2-40B4-BE49-F238E27FC236}">
                  <a16:creationId xmlns:a16="http://schemas.microsoft.com/office/drawing/2014/main" id="{E115D3FD-1FB8-4F60-87E5-2E1258382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11383" y="5534651"/>
              <a:ext cx="641424" cy="601662"/>
            </a:xfrm>
            <a:prstGeom prst="rect">
              <a:avLst/>
            </a:prstGeom>
            <a:noFill/>
          </p:spPr>
        </p:pic>
        <p:pic>
          <p:nvPicPr>
            <p:cNvPr id="43" name="Picture 23" descr="onf-logo">
              <a:extLst>
                <a:ext uri="{FF2B5EF4-FFF2-40B4-BE49-F238E27FC236}">
                  <a16:creationId xmlns:a16="http://schemas.microsoft.com/office/drawing/2014/main" id="{E3419960-0BAA-4A51-AD51-DE533089C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 r="50000"/>
            <a:stretch>
              <a:fillRect/>
            </a:stretch>
          </p:blipFill>
          <p:spPr bwMode="auto">
            <a:xfrm>
              <a:off x="4695483" y="5177463"/>
              <a:ext cx="857250" cy="342900"/>
            </a:xfrm>
            <a:prstGeom prst="rect">
              <a:avLst/>
            </a:prstGeom>
            <a:noFill/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0EB9DB3-85F8-4C1E-B608-74E0A018555B}"/>
                </a:ext>
              </a:extLst>
            </p:cNvPr>
            <p:cNvGrpSpPr/>
            <p:nvPr/>
          </p:nvGrpSpPr>
          <p:grpSpPr>
            <a:xfrm>
              <a:off x="5993527" y="3320228"/>
              <a:ext cx="290513" cy="723435"/>
              <a:chOff x="7592041" y="3799427"/>
              <a:chExt cx="290513" cy="723435"/>
            </a:xfrm>
          </p:grpSpPr>
          <p:sp>
            <p:nvSpPr>
              <p:cNvPr id="50" name="Freeform 45">
                <a:extLst>
                  <a:ext uri="{FF2B5EF4-FFF2-40B4-BE49-F238E27FC236}">
                    <a16:creationId xmlns:a16="http://schemas.microsoft.com/office/drawing/2014/main" id="{E10FDB6A-B016-4B2B-929A-E3694BE45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7445848" y="4045029"/>
                <a:ext cx="566618" cy="75413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:a16="http://schemas.microsoft.com/office/drawing/2014/main" id="{16114A18-2AF0-4FEA-B8BA-B088E1B3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7611899" y="4252206"/>
                <a:ext cx="250798" cy="290513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id="{FE2C7505-CB95-4E80-8301-167F9CFABB55}"/>
                </a:ext>
              </a:extLst>
            </p:cNvPr>
            <p:cNvSpPr/>
            <p:nvPr/>
          </p:nvSpPr>
          <p:spPr>
            <a:xfrm rot="5400000">
              <a:off x="8003222" y="1389131"/>
              <a:ext cx="559421" cy="6772264"/>
            </a:xfrm>
            <a:prstGeom prst="leftBrace">
              <a:avLst>
                <a:gd name="adj1" fmla="val 8333"/>
                <a:gd name="adj2" fmla="val 49815"/>
              </a:avLst>
            </a:prstGeom>
            <a:ln w="57150">
              <a:solidFill>
                <a:srgbClr val="E200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D11E75D-9D4C-4D52-BF99-5A5266DE141A}"/>
                </a:ext>
              </a:extLst>
            </p:cNvPr>
            <p:cNvGrpSpPr/>
            <p:nvPr/>
          </p:nvGrpSpPr>
          <p:grpSpPr>
            <a:xfrm>
              <a:off x="9522456" y="3318516"/>
              <a:ext cx="290513" cy="723435"/>
              <a:chOff x="7592041" y="3799427"/>
              <a:chExt cx="290513" cy="723435"/>
            </a:xfrm>
          </p:grpSpPr>
          <p:sp>
            <p:nvSpPr>
              <p:cNvPr id="48" name="Freeform 45">
                <a:extLst>
                  <a:ext uri="{FF2B5EF4-FFF2-40B4-BE49-F238E27FC236}">
                    <a16:creationId xmlns:a16="http://schemas.microsoft.com/office/drawing/2014/main" id="{06F3736A-FBB4-41EA-B5B8-741F582483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7445848" y="4045029"/>
                <a:ext cx="566618" cy="75413"/>
              </a:xfrm>
              <a:custGeom>
                <a:avLst/>
                <a:gdLst/>
                <a:ahLst/>
                <a:cxnLst>
                  <a:cxn ang="0">
                    <a:pos x="6018" y="425"/>
                  </a:cxn>
                  <a:cxn ang="0">
                    <a:pos x="5941" y="419"/>
                  </a:cxn>
                  <a:cxn ang="0">
                    <a:pos x="4823" y="28"/>
                  </a:cxn>
                  <a:cxn ang="0">
                    <a:pos x="4848" y="470"/>
                  </a:cxn>
                  <a:cxn ang="0">
                    <a:pos x="5030" y="461"/>
                  </a:cxn>
                  <a:cxn ang="0">
                    <a:pos x="5061" y="453"/>
                  </a:cxn>
                  <a:cxn ang="0">
                    <a:pos x="5236" y="433"/>
                  </a:cxn>
                  <a:cxn ang="0">
                    <a:pos x="4961" y="42"/>
                  </a:cxn>
                  <a:cxn ang="0">
                    <a:pos x="5963" y="71"/>
                  </a:cxn>
                  <a:cxn ang="0">
                    <a:pos x="6038" y="325"/>
                  </a:cxn>
                  <a:cxn ang="0">
                    <a:pos x="6047" y="336"/>
                  </a:cxn>
                  <a:cxn ang="0">
                    <a:pos x="6069" y="319"/>
                  </a:cxn>
                  <a:cxn ang="0">
                    <a:pos x="6063" y="210"/>
                  </a:cxn>
                  <a:cxn ang="0">
                    <a:pos x="28" y="270"/>
                  </a:cxn>
                  <a:cxn ang="0">
                    <a:pos x="2001" y="31"/>
                  </a:cxn>
                  <a:cxn ang="0">
                    <a:pos x="3964" y="14"/>
                  </a:cxn>
                  <a:cxn ang="0">
                    <a:pos x="4439" y="22"/>
                  </a:cxn>
                  <a:cxn ang="0">
                    <a:pos x="5488" y="32"/>
                  </a:cxn>
                  <a:cxn ang="0">
                    <a:pos x="5632" y="37"/>
                  </a:cxn>
                  <a:cxn ang="0">
                    <a:pos x="5750" y="40"/>
                  </a:cxn>
                  <a:cxn ang="0">
                    <a:pos x="5780" y="33"/>
                  </a:cxn>
                  <a:cxn ang="0">
                    <a:pos x="5927" y="46"/>
                  </a:cxn>
                  <a:cxn ang="0">
                    <a:pos x="5966" y="59"/>
                  </a:cxn>
                  <a:cxn ang="0">
                    <a:pos x="6044" y="74"/>
                  </a:cxn>
                  <a:cxn ang="0">
                    <a:pos x="5997" y="76"/>
                  </a:cxn>
                  <a:cxn ang="0">
                    <a:pos x="6035" y="109"/>
                  </a:cxn>
                  <a:cxn ang="0">
                    <a:pos x="6037" y="131"/>
                  </a:cxn>
                  <a:cxn ang="0">
                    <a:pos x="6063" y="166"/>
                  </a:cxn>
                  <a:cxn ang="0">
                    <a:pos x="6076" y="193"/>
                  </a:cxn>
                  <a:cxn ang="0">
                    <a:pos x="6081" y="229"/>
                  </a:cxn>
                  <a:cxn ang="0">
                    <a:pos x="6075" y="238"/>
                  </a:cxn>
                  <a:cxn ang="0">
                    <a:pos x="6071" y="262"/>
                  </a:cxn>
                  <a:cxn ang="0">
                    <a:pos x="6080" y="286"/>
                  </a:cxn>
                  <a:cxn ang="0">
                    <a:pos x="6085" y="300"/>
                  </a:cxn>
                  <a:cxn ang="0">
                    <a:pos x="6081" y="322"/>
                  </a:cxn>
                  <a:cxn ang="0">
                    <a:pos x="6067" y="349"/>
                  </a:cxn>
                  <a:cxn ang="0">
                    <a:pos x="6072" y="376"/>
                  </a:cxn>
                  <a:cxn ang="0">
                    <a:pos x="5915" y="364"/>
                  </a:cxn>
                  <a:cxn ang="0">
                    <a:pos x="5691" y="411"/>
                  </a:cxn>
                  <a:cxn ang="0">
                    <a:pos x="5859" y="425"/>
                  </a:cxn>
                  <a:cxn ang="0">
                    <a:pos x="5545" y="433"/>
                  </a:cxn>
                  <a:cxn ang="0">
                    <a:pos x="5654" y="463"/>
                  </a:cxn>
                  <a:cxn ang="0">
                    <a:pos x="5234" y="474"/>
                  </a:cxn>
                  <a:cxn ang="0">
                    <a:pos x="4049" y="499"/>
                  </a:cxn>
                  <a:cxn ang="0">
                    <a:pos x="380" y="447"/>
                  </a:cxn>
                  <a:cxn ang="0">
                    <a:pos x="6045" y="439"/>
                  </a:cxn>
                  <a:cxn ang="0">
                    <a:pos x="6025" y="397"/>
                  </a:cxn>
                  <a:cxn ang="0">
                    <a:pos x="5989" y="42"/>
                  </a:cxn>
                  <a:cxn ang="0">
                    <a:pos x="5919" y="34"/>
                  </a:cxn>
                  <a:cxn ang="0">
                    <a:pos x="6074" y="403"/>
                  </a:cxn>
                  <a:cxn ang="0">
                    <a:pos x="5788" y="25"/>
                  </a:cxn>
                  <a:cxn ang="0">
                    <a:pos x="5661" y="13"/>
                  </a:cxn>
                  <a:cxn ang="0">
                    <a:pos x="6061" y="117"/>
                  </a:cxn>
                  <a:cxn ang="0">
                    <a:pos x="6038" y="96"/>
                  </a:cxn>
                </a:cxnLst>
                <a:rect l="0" t="0" r="r" b="b"/>
                <a:pathLst>
                  <a:path w="6088" h="512">
                    <a:moveTo>
                      <a:pt x="3231" y="512"/>
                    </a:moveTo>
                    <a:cubicBezTo>
                      <a:pt x="3231" y="512"/>
                      <a:pt x="3231" y="512"/>
                      <a:pt x="3231" y="512"/>
                    </a:cubicBezTo>
                    <a:cubicBezTo>
                      <a:pt x="3231" y="512"/>
                      <a:pt x="3231" y="512"/>
                      <a:pt x="3231" y="512"/>
                    </a:cubicBezTo>
                    <a:close/>
                    <a:moveTo>
                      <a:pt x="6018" y="425"/>
                    </a:moveTo>
                    <a:lnTo>
                      <a:pt x="6018" y="425"/>
                    </a:lnTo>
                    <a:cubicBezTo>
                      <a:pt x="6015" y="424"/>
                      <a:pt x="6004" y="425"/>
                      <a:pt x="5996" y="424"/>
                    </a:cubicBezTo>
                    <a:cubicBezTo>
                      <a:pt x="5994" y="405"/>
                      <a:pt x="6022" y="417"/>
                      <a:pt x="6018" y="425"/>
                    </a:cubicBezTo>
                    <a:close/>
                    <a:moveTo>
                      <a:pt x="5969" y="420"/>
                    </a:moveTo>
                    <a:lnTo>
                      <a:pt x="5969" y="420"/>
                    </a:lnTo>
                    <a:cubicBezTo>
                      <a:pt x="5965" y="419"/>
                      <a:pt x="5950" y="420"/>
                      <a:pt x="5941" y="419"/>
                    </a:cubicBezTo>
                    <a:cubicBezTo>
                      <a:pt x="5939" y="400"/>
                      <a:pt x="5974" y="412"/>
                      <a:pt x="5969" y="420"/>
                    </a:cubicBezTo>
                    <a:close/>
                    <a:moveTo>
                      <a:pt x="4877" y="33"/>
                    </a:moveTo>
                    <a:lnTo>
                      <a:pt x="4877" y="33"/>
                    </a:lnTo>
                    <a:cubicBezTo>
                      <a:pt x="4912" y="32"/>
                      <a:pt x="4941" y="30"/>
                      <a:pt x="4887" y="29"/>
                    </a:cubicBezTo>
                    <a:cubicBezTo>
                      <a:pt x="4866" y="29"/>
                      <a:pt x="4845" y="28"/>
                      <a:pt x="4823" y="28"/>
                    </a:cubicBezTo>
                    <a:cubicBezTo>
                      <a:pt x="4841" y="30"/>
                      <a:pt x="4859" y="32"/>
                      <a:pt x="4877" y="33"/>
                    </a:cubicBezTo>
                    <a:close/>
                    <a:moveTo>
                      <a:pt x="4962" y="471"/>
                    </a:moveTo>
                    <a:lnTo>
                      <a:pt x="4962" y="471"/>
                    </a:lnTo>
                    <a:cubicBezTo>
                      <a:pt x="4963" y="468"/>
                      <a:pt x="4976" y="466"/>
                      <a:pt x="5000" y="465"/>
                    </a:cubicBezTo>
                    <a:cubicBezTo>
                      <a:pt x="4950" y="465"/>
                      <a:pt x="4843" y="465"/>
                      <a:pt x="4848" y="470"/>
                    </a:cubicBezTo>
                    <a:cubicBezTo>
                      <a:pt x="4884" y="471"/>
                      <a:pt x="4923" y="471"/>
                      <a:pt x="4962" y="471"/>
                    </a:cubicBezTo>
                    <a:close/>
                    <a:moveTo>
                      <a:pt x="5008" y="466"/>
                    </a:moveTo>
                    <a:lnTo>
                      <a:pt x="5008" y="466"/>
                    </a:lnTo>
                    <a:cubicBezTo>
                      <a:pt x="5081" y="465"/>
                      <a:pt x="5151" y="463"/>
                      <a:pt x="5079" y="462"/>
                    </a:cubicBezTo>
                    <a:cubicBezTo>
                      <a:pt x="5063" y="461"/>
                      <a:pt x="5047" y="461"/>
                      <a:pt x="5030" y="461"/>
                    </a:cubicBezTo>
                    <a:cubicBezTo>
                      <a:pt x="5023" y="463"/>
                      <a:pt x="5015" y="464"/>
                      <a:pt x="5008" y="466"/>
                    </a:cubicBezTo>
                    <a:close/>
                    <a:moveTo>
                      <a:pt x="5053" y="457"/>
                    </a:moveTo>
                    <a:lnTo>
                      <a:pt x="5053" y="457"/>
                    </a:lnTo>
                    <a:cubicBezTo>
                      <a:pt x="5089" y="456"/>
                      <a:pt x="5129" y="454"/>
                      <a:pt x="5169" y="453"/>
                    </a:cubicBezTo>
                    <a:cubicBezTo>
                      <a:pt x="5134" y="453"/>
                      <a:pt x="5099" y="453"/>
                      <a:pt x="5061" y="453"/>
                    </a:cubicBezTo>
                    <a:cubicBezTo>
                      <a:pt x="5059" y="455"/>
                      <a:pt x="5056" y="456"/>
                      <a:pt x="5053" y="457"/>
                    </a:cubicBezTo>
                    <a:close/>
                    <a:moveTo>
                      <a:pt x="5355" y="443"/>
                    </a:moveTo>
                    <a:lnTo>
                      <a:pt x="5355" y="443"/>
                    </a:lnTo>
                    <a:cubicBezTo>
                      <a:pt x="5363" y="442"/>
                      <a:pt x="5360" y="441"/>
                      <a:pt x="5340" y="441"/>
                    </a:cubicBezTo>
                    <a:cubicBezTo>
                      <a:pt x="5236" y="439"/>
                      <a:pt x="5164" y="435"/>
                      <a:pt x="5236" y="433"/>
                    </a:cubicBezTo>
                    <a:cubicBezTo>
                      <a:pt x="5297" y="432"/>
                      <a:pt x="5416" y="427"/>
                      <a:pt x="5382" y="426"/>
                    </a:cubicBezTo>
                    <a:cubicBezTo>
                      <a:pt x="5336" y="426"/>
                      <a:pt x="5287" y="426"/>
                      <a:pt x="5233" y="426"/>
                    </a:cubicBezTo>
                    <a:cubicBezTo>
                      <a:pt x="5193" y="429"/>
                      <a:pt x="5151" y="436"/>
                      <a:pt x="5107" y="445"/>
                    </a:cubicBezTo>
                    <a:cubicBezTo>
                      <a:pt x="5203" y="445"/>
                      <a:pt x="5285" y="443"/>
                      <a:pt x="5355" y="443"/>
                    </a:cubicBezTo>
                    <a:close/>
                    <a:moveTo>
                      <a:pt x="4961" y="42"/>
                    </a:moveTo>
                    <a:lnTo>
                      <a:pt x="4961" y="42"/>
                    </a:lnTo>
                    <a:cubicBezTo>
                      <a:pt x="5085" y="57"/>
                      <a:pt x="5304" y="37"/>
                      <a:pt x="5317" y="46"/>
                    </a:cubicBezTo>
                    <a:cubicBezTo>
                      <a:pt x="5338" y="44"/>
                      <a:pt x="5358" y="43"/>
                      <a:pt x="5379" y="41"/>
                    </a:cubicBezTo>
                    <a:cubicBezTo>
                      <a:pt x="5250" y="43"/>
                      <a:pt x="5085" y="44"/>
                      <a:pt x="4961" y="42"/>
                    </a:cubicBezTo>
                    <a:close/>
                    <a:moveTo>
                      <a:pt x="5963" y="71"/>
                    </a:moveTo>
                    <a:lnTo>
                      <a:pt x="5963" y="71"/>
                    </a:lnTo>
                    <a:cubicBezTo>
                      <a:pt x="5958" y="72"/>
                      <a:pt x="5953" y="72"/>
                      <a:pt x="5947" y="73"/>
                    </a:cubicBezTo>
                    <a:cubicBezTo>
                      <a:pt x="5955" y="73"/>
                      <a:pt x="5961" y="73"/>
                      <a:pt x="5966" y="74"/>
                    </a:cubicBezTo>
                    <a:cubicBezTo>
                      <a:pt x="5965" y="73"/>
                      <a:pt x="5964" y="72"/>
                      <a:pt x="5963" y="71"/>
                    </a:cubicBezTo>
                    <a:close/>
                    <a:moveTo>
                      <a:pt x="6038" y="325"/>
                    </a:moveTo>
                    <a:lnTo>
                      <a:pt x="6038" y="325"/>
                    </a:lnTo>
                    <a:cubicBezTo>
                      <a:pt x="6042" y="325"/>
                      <a:pt x="6046" y="319"/>
                      <a:pt x="6049" y="320"/>
                    </a:cubicBezTo>
                    <a:cubicBezTo>
                      <a:pt x="6053" y="320"/>
                      <a:pt x="6056" y="318"/>
                      <a:pt x="6061" y="322"/>
                    </a:cubicBezTo>
                    <a:cubicBezTo>
                      <a:pt x="6061" y="326"/>
                      <a:pt x="6054" y="330"/>
                      <a:pt x="6046" y="330"/>
                    </a:cubicBezTo>
                    <a:cubicBezTo>
                      <a:pt x="6046" y="332"/>
                      <a:pt x="6047" y="334"/>
                      <a:pt x="6047" y="336"/>
                    </a:cubicBezTo>
                    <a:cubicBezTo>
                      <a:pt x="6051" y="339"/>
                      <a:pt x="6055" y="340"/>
                      <a:pt x="6059" y="340"/>
                    </a:cubicBezTo>
                    <a:cubicBezTo>
                      <a:pt x="6060" y="339"/>
                      <a:pt x="6061" y="339"/>
                      <a:pt x="6063" y="338"/>
                    </a:cubicBezTo>
                    <a:cubicBezTo>
                      <a:pt x="6063" y="335"/>
                      <a:pt x="6060" y="332"/>
                      <a:pt x="6060" y="333"/>
                    </a:cubicBezTo>
                    <a:cubicBezTo>
                      <a:pt x="6060" y="327"/>
                      <a:pt x="6064" y="324"/>
                      <a:pt x="6067" y="322"/>
                    </a:cubicBezTo>
                    <a:cubicBezTo>
                      <a:pt x="6068" y="321"/>
                      <a:pt x="6068" y="320"/>
                      <a:pt x="6069" y="319"/>
                    </a:cubicBezTo>
                    <a:cubicBezTo>
                      <a:pt x="6069" y="313"/>
                      <a:pt x="6066" y="311"/>
                      <a:pt x="6069" y="311"/>
                    </a:cubicBezTo>
                    <a:cubicBezTo>
                      <a:pt x="6066" y="305"/>
                      <a:pt x="6060" y="311"/>
                      <a:pt x="6055" y="309"/>
                    </a:cubicBezTo>
                    <a:cubicBezTo>
                      <a:pt x="6062" y="322"/>
                      <a:pt x="6040" y="315"/>
                      <a:pt x="6034" y="321"/>
                    </a:cubicBezTo>
                    <a:cubicBezTo>
                      <a:pt x="6035" y="322"/>
                      <a:pt x="6036" y="324"/>
                      <a:pt x="6038" y="325"/>
                    </a:cubicBezTo>
                    <a:close/>
                    <a:moveTo>
                      <a:pt x="6063" y="210"/>
                    </a:moveTo>
                    <a:lnTo>
                      <a:pt x="6063" y="210"/>
                    </a:lnTo>
                    <a:cubicBezTo>
                      <a:pt x="6066" y="207"/>
                      <a:pt x="6071" y="209"/>
                      <a:pt x="6073" y="206"/>
                    </a:cubicBezTo>
                    <a:cubicBezTo>
                      <a:pt x="6070" y="199"/>
                      <a:pt x="6066" y="201"/>
                      <a:pt x="6062" y="204"/>
                    </a:cubicBezTo>
                    <a:cubicBezTo>
                      <a:pt x="6062" y="206"/>
                      <a:pt x="6063" y="208"/>
                      <a:pt x="6063" y="210"/>
                    </a:cubicBezTo>
                    <a:close/>
                    <a:moveTo>
                      <a:pt x="28" y="270"/>
                    </a:moveTo>
                    <a:lnTo>
                      <a:pt x="28" y="270"/>
                    </a:lnTo>
                    <a:cubicBezTo>
                      <a:pt x="59" y="199"/>
                      <a:pt x="276" y="144"/>
                      <a:pt x="500" y="104"/>
                    </a:cubicBezTo>
                    <a:cubicBezTo>
                      <a:pt x="556" y="96"/>
                      <a:pt x="612" y="87"/>
                      <a:pt x="668" y="78"/>
                    </a:cubicBezTo>
                    <a:cubicBezTo>
                      <a:pt x="1071" y="51"/>
                      <a:pt x="1447" y="38"/>
                      <a:pt x="1795" y="33"/>
                    </a:cubicBezTo>
                    <a:cubicBezTo>
                      <a:pt x="1864" y="33"/>
                      <a:pt x="1932" y="32"/>
                      <a:pt x="2001" y="31"/>
                    </a:cubicBezTo>
                    <a:cubicBezTo>
                      <a:pt x="2208" y="27"/>
                      <a:pt x="2406" y="26"/>
                      <a:pt x="2594" y="26"/>
                    </a:cubicBezTo>
                    <a:cubicBezTo>
                      <a:pt x="2657" y="26"/>
                      <a:pt x="2719" y="26"/>
                      <a:pt x="2781" y="26"/>
                    </a:cubicBezTo>
                    <a:cubicBezTo>
                      <a:pt x="3000" y="17"/>
                      <a:pt x="3196" y="27"/>
                      <a:pt x="3385" y="26"/>
                    </a:cubicBezTo>
                    <a:cubicBezTo>
                      <a:pt x="3479" y="26"/>
                      <a:pt x="3572" y="22"/>
                      <a:pt x="3664" y="13"/>
                    </a:cubicBezTo>
                    <a:cubicBezTo>
                      <a:pt x="3710" y="7"/>
                      <a:pt x="3900" y="8"/>
                      <a:pt x="3964" y="14"/>
                    </a:cubicBezTo>
                    <a:cubicBezTo>
                      <a:pt x="3902" y="0"/>
                      <a:pt x="4191" y="4"/>
                      <a:pt x="4179" y="5"/>
                    </a:cubicBezTo>
                    <a:cubicBezTo>
                      <a:pt x="4210" y="10"/>
                      <a:pt x="4241" y="13"/>
                      <a:pt x="4273" y="14"/>
                    </a:cubicBezTo>
                    <a:cubicBezTo>
                      <a:pt x="4304" y="16"/>
                      <a:pt x="4265" y="19"/>
                      <a:pt x="4224" y="21"/>
                    </a:cubicBezTo>
                    <a:cubicBezTo>
                      <a:pt x="4260" y="23"/>
                      <a:pt x="4295" y="25"/>
                      <a:pt x="4330" y="25"/>
                    </a:cubicBezTo>
                    <a:cubicBezTo>
                      <a:pt x="4367" y="24"/>
                      <a:pt x="4403" y="23"/>
                      <a:pt x="4439" y="22"/>
                    </a:cubicBezTo>
                    <a:cubicBezTo>
                      <a:pt x="4557" y="15"/>
                      <a:pt x="4675" y="19"/>
                      <a:pt x="4770" y="25"/>
                    </a:cubicBezTo>
                    <a:cubicBezTo>
                      <a:pt x="4900" y="22"/>
                      <a:pt x="5119" y="20"/>
                      <a:pt x="5264" y="19"/>
                    </a:cubicBezTo>
                    <a:cubicBezTo>
                      <a:pt x="5408" y="17"/>
                      <a:pt x="5494" y="17"/>
                      <a:pt x="5453" y="20"/>
                    </a:cubicBezTo>
                    <a:cubicBezTo>
                      <a:pt x="5362" y="27"/>
                      <a:pt x="5408" y="31"/>
                      <a:pt x="5433" y="32"/>
                    </a:cubicBezTo>
                    <a:cubicBezTo>
                      <a:pt x="5448" y="32"/>
                      <a:pt x="5467" y="32"/>
                      <a:pt x="5488" y="32"/>
                    </a:cubicBezTo>
                    <a:cubicBezTo>
                      <a:pt x="5488" y="29"/>
                      <a:pt x="5486" y="27"/>
                      <a:pt x="5483" y="25"/>
                    </a:cubicBezTo>
                    <a:cubicBezTo>
                      <a:pt x="5522" y="22"/>
                      <a:pt x="5575" y="12"/>
                      <a:pt x="5621" y="18"/>
                    </a:cubicBezTo>
                    <a:cubicBezTo>
                      <a:pt x="5613" y="20"/>
                      <a:pt x="5602" y="20"/>
                      <a:pt x="5598" y="24"/>
                    </a:cubicBezTo>
                    <a:cubicBezTo>
                      <a:pt x="5622" y="23"/>
                      <a:pt x="5603" y="32"/>
                      <a:pt x="5618" y="34"/>
                    </a:cubicBezTo>
                    <a:cubicBezTo>
                      <a:pt x="5662" y="34"/>
                      <a:pt x="5681" y="36"/>
                      <a:pt x="5632" y="37"/>
                    </a:cubicBezTo>
                    <a:cubicBezTo>
                      <a:pt x="5678" y="42"/>
                      <a:pt x="5705" y="52"/>
                      <a:pt x="5743" y="61"/>
                    </a:cubicBezTo>
                    <a:cubicBezTo>
                      <a:pt x="5757" y="59"/>
                      <a:pt x="5749" y="60"/>
                      <a:pt x="5745" y="57"/>
                    </a:cubicBezTo>
                    <a:cubicBezTo>
                      <a:pt x="5770" y="51"/>
                      <a:pt x="5821" y="51"/>
                      <a:pt x="5825" y="47"/>
                    </a:cubicBezTo>
                    <a:cubicBezTo>
                      <a:pt x="5830" y="42"/>
                      <a:pt x="5674" y="51"/>
                      <a:pt x="5704" y="45"/>
                    </a:cubicBezTo>
                    <a:cubicBezTo>
                      <a:pt x="5716" y="42"/>
                      <a:pt x="5741" y="43"/>
                      <a:pt x="5750" y="40"/>
                    </a:cubicBezTo>
                    <a:cubicBezTo>
                      <a:pt x="5730" y="39"/>
                      <a:pt x="5704" y="41"/>
                      <a:pt x="5689" y="38"/>
                    </a:cubicBezTo>
                    <a:cubicBezTo>
                      <a:pt x="5705" y="36"/>
                      <a:pt x="5726" y="35"/>
                      <a:pt x="5736" y="33"/>
                    </a:cubicBezTo>
                    <a:cubicBezTo>
                      <a:pt x="5723" y="34"/>
                      <a:pt x="5713" y="33"/>
                      <a:pt x="5708" y="30"/>
                    </a:cubicBezTo>
                    <a:cubicBezTo>
                      <a:pt x="5729" y="29"/>
                      <a:pt x="5745" y="27"/>
                      <a:pt x="5767" y="27"/>
                    </a:cubicBezTo>
                    <a:cubicBezTo>
                      <a:pt x="5777" y="29"/>
                      <a:pt x="5759" y="34"/>
                      <a:pt x="5780" y="33"/>
                    </a:cubicBezTo>
                    <a:cubicBezTo>
                      <a:pt x="5784" y="36"/>
                      <a:pt x="5766" y="35"/>
                      <a:pt x="5768" y="38"/>
                    </a:cubicBezTo>
                    <a:cubicBezTo>
                      <a:pt x="5785" y="39"/>
                      <a:pt x="5817" y="38"/>
                      <a:pt x="5824" y="39"/>
                    </a:cubicBezTo>
                    <a:cubicBezTo>
                      <a:pt x="5832" y="41"/>
                      <a:pt x="5805" y="40"/>
                      <a:pt x="5805" y="42"/>
                    </a:cubicBezTo>
                    <a:cubicBezTo>
                      <a:pt x="5866" y="42"/>
                      <a:pt x="5918" y="41"/>
                      <a:pt x="5933" y="42"/>
                    </a:cubicBezTo>
                    <a:cubicBezTo>
                      <a:pt x="5947" y="43"/>
                      <a:pt x="5934" y="44"/>
                      <a:pt x="5927" y="46"/>
                    </a:cubicBezTo>
                    <a:cubicBezTo>
                      <a:pt x="5945" y="48"/>
                      <a:pt x="5957" y="47"/>
                      <a:pt x="5974" y="47"/>
                    </a:cubicBezTo>
                    <a:cubicBezTo>
                      <a:pt x="5984" y="48"/>
                      <a:pt x="5980" y="49"/>
                      <a:pt x="5976" y="51"/>
                    </a:cubicBezTo>
                    <a:cubicBezTo>
                      <a:pt x="5979" y="51"/>
                      <a:pt x="5981" y="52"/>
                      <a:pt x="5983" y="53"/>
                    </a:cubicBezTo>
                    <a:cubicBezTo>
                      <a:pt x="5984" y="53"/>
                      <a:pt x="5987" y="54"/>
                      <a:pt x="5989" y="55"/>
                    </a:cubicBezTo>
                    <a:cubicBezTo>
                      <a:pt x="5983" y="57"/>
                      <a:pt x="5971" y="56"/>
                      <a:pt x="5966" y="59"/>
                    </a:cubicBezTo>
                    <a:cubicBezTo>
                      <a:pt x="5976" y="63"/>
                      <a:pt x="5997" y="57"/>
                      <a:pt x="6004" y="62"/>
                    </a:cubicBezTo>
                    <a:cubicBezTo>
                      <a:pt x="5994" y="67"/>
                      <a:pt x="5981" y="67"/>
                      <a:pt x="5965" y="70"/>
                    </a:cubicBezTo>
                    <a:cubicBezTo>
                      <a:pt x="5996" y="72"/>
                      <a:pt x="6018" y="54"/>
                      <a:pt x="6032" y="67"/>
                    </a:cubicBezTo>
                    <a:cubicBezTo>
                      <a:pt x="6030" y="68"/>
                      <a:pt x="6029" y="72"/>
                      <a:pt x="6027" y="75"/>
                    </a:cubicBezTo>
                    <a:cubicBezTo>
                      <a:pt x="6032" y="71"/>
                      <a:pt x="6039" y="65"/>
                      <a:pt x="6044" y="74"/>
                    </a:cubicBezTo>
                    <a:cubicBezTo>
                      <a:pt x="6046" y="75"/>
                      <a:pt x="6050" y="78"/>
                      <a:pt x="6053" y="79"/>
                    </a:cubicBezTo>
                    <a:cubicBezTo>
                      <a:pt x="6048" y="81"/>
                      <a:pt x="6043" y="83"/>
                      <a:pt x="6037" y="80"/>
                    </a:cubicBezTo>
                    <a:cubicBezTo>
                      <a:pt x="6037" y="82"/>
                      <a:pt x="6038" y="83"/>
                      <a:pt x="6039" y="84"/>
                    </a:cubicBezTo>
                    <a:cubicBezTo>
                      <a:pt x="6027" y="96"/>
                      <a:pt x="6015" y="77"/>
                      <a:pt x="6001" y="74"/>
                    </a:cubicBezTo>
                    <a:cubicBezTo>
                      <a:pt x="5999" y="74"/>
                      <a:pt x="5998" y="75"/>
                      <a:pt x="5997" y="76"/>
                    </a:cubicBezTo>
                    <a:cubicBezTo>
                      <a:pt x="5993" y="83"/>
                      <a:pt x="6009" y="79"/>
                      <a:pt x="6011" y="84"/>
                    </a:cubicBezTo>
                    <a:cubicBezTo>
                      <a:pt x="5991" y="88"/>
                      <a:pt x="5962" y="84"/>
                      <a:pt x="5948" y="93"/>
                    </a:cubicBezTo>
                    <a:cubicBezTo>
                      <a:pt x="5983" y="93"/>
                      <a:pt x="6005" y="88"/>
                      <a:pt x="6021" y="94"/>
                    </a:cubicBezTo>
                    <a:cubicBezTo>
                      <a:pt x="6018" y="102"/>
                      <a:pt x="6000" y="98"/>
                      <a:pt x="5990" y="103"/>
                    </a:cubicBezTo>
                    <a:cubicBezTo>
                      <a:pt x="6036" y="108"/>
                      <a:pt x="6032" y="108"/>
                      <a:pt x="6035" y="109"/>
                    </a:cubicBezTo>
                    <a:cubicBezTo>
                      <a:pt x="6032" y="110"/>
                      <a:pt x="6030" y="111"/>
                      <a:pt x="6028" y="112"/>
                    </a:cubicBezTo>
                    <a:cubicBezTo>
                      <a:pt x="6028" y="113"/>
                      <a:pt x="6029" y="115"/>
                      <a:pt x="6030" y="116"/>
                    </a:cubicBezTo>
                    <a:cubicBezTo>
                      <a:pt x="6044" y="116"/>
                      <a:pt x="6054" y="115"/>
                      <a:pt x="6054" y="117"/>
                    </a:cubicBezTo>
                    <a:cubicBezTo>
                      <a:pt x="6053" y="119"/>
                      <a:pt x="6046" y="121"/>
                      <a:pt x="6033" y="122"/>
                    </a:cubicBezTo>
                    <a:cubicBezTo>
                      <a:pt x="6034" y="125"/>
                      <a:pt x="6036" y="128"/>
                      <a:pt x="6037" y="131"/>
                    </a:cubicBezTo>
                    <a:cubicBezTo>
                      <a:pt x="6052" y="131"/>
                      <a:pt x="6063" y="143"/>
                      <a:pt x="6068" y="138"/>
                    </a:cubicBezTo>
                    <a:cubicBezTo>
                      <a:pt x="6068" y="145"/>
                      <a:pt x="6068" y="144"/>
                      <a:pt x="6069" y="148"/>
                    </a:cubicBezTo>
                    <a:cubicBezTo>
                      <a:pt x="6068" y="152"/>
                      <a:pt x="6066" y="152"/>
                      <a:pt x="6063" y="156"/>
                    </a:cubicBezTo>
                    <a:cubicBezTo>
                      <a:pt x="6064" y="158"/>
                      <a:pt x="6066" y="157"/>
                      <a:pt x="6066" y="160"/>
                    </a:cubicBezTo>
                    <a:cubicBezTo>
                      <a:pt x="6065" y="162"/>
                      <a:pt x="6063" y="161"/>
                      <a:pt x="6063" y="166"/>
                    </a:cubicBezTo>
                    <a:cubicBezTo>
                      <a:pt x="6067" y="168"/>
                      <a:pt x="6070" y="169"/>
                      <a:pt x="6073" y="171"/>
                    </a:cubicBezTo>
                    <a:cubicBezTo>
                      <a:pt x="6074" y="178"/>
                      <a:pt x="6072" y="172"/>
                      <a:pt x="6072" y="177"/>
                    </a:cubicBezTo>
                    <a:cubicBezTo>
                      <a:pt x="6075" y="179"/>
                      <a:pt x="6076" y="175"/>
                      <a:pt x="6077" y="182"/>
                    </a:cubicBezTo>
                    <a:cubicBezTo>
                      <a:pt x="6077" y="187"/>
                      <a:pt x="6074" y="183"/>
                      <a:pt x="6073" y="187"/>
                    </a:cubicBezTo>
                    <a:cubicBezTo>
                      <a:pt x="6074" y="188"/>
                      <a:pt x="6075" y="190"/>
                      <a:pt x="6076" y="193"/>
                    </a:cubicBezTo>
                    <a:cubicBezTo>
                      <a:pt x="6077" y="193"/>
                      <a:pt x="6078" y="194"/>
                      <a:pt x="6077" y="197"/>
                    </a:cubicBezTo>
                    <a:cubicBezTo>
                      <a:pt x="6076" y="199"/>
                      <a:pt x="6076" y="199"/>
                      <a:pt x="6077" y="200"/>
                    </a:cubicBezTo>
                    <a:cubicBezTo>
                      <a:pt x="6078" y="204"/>
                      <a:pt x="6079" y="204"/>
                      <a:pt x="6080" y="213"/>
                    </a:cubicBezTo>
                    <a:cubicBezTo>
                      <a:pt x="6080" y="213"/>
                      <a:pt x="6078" y="213"/>
                      <a:pt x="6078" y="220"/>
                    </a:cubicBezTo>
                    <a:cubicBezTo>
                      <a:pt x="6079" y="227"/>
                      <a:pt x="6080" y="223"/>
                      <a:pt x="6081" y="229"/>
                    </a:cubicBezTo>
                    <a:cubicBezTo>
                      <a:pt x="6078" y="226"/>
                      <a:pt x="6077" y="230"/>
                      <a:pt x="6076" y="225"/>
                    </a:cubicBezTo>
                    <a:cubicBezTo>
                      <a:pt x="6076" y="224"/>
                      <a:pt x="6078" y="226"/>
                      <a:pt x="6077" y="221"/>
                    </a:cubicBezTo>
                    <a:cubicBezTo>
                      <a:pt x="6075" y="222"/>
                      <a:pt x="6071" y="222"/>
                      <a:pt x="6066" y="223"/>
                    </a:cubicBezTo>
                    <a:cubicBezTo>
                      <a:pt x="6067" y="228"/>
                      <a:pt x="6068" y="234"/>
                      <a:pt x="6068" y="237"/>
                    </a:cubicBezTo>
                    <a:cubicBezTo>
                      <a:pt x="6070" y="238"/>
                      <a:pt x="6072" y="239"/>
                      <a:pt x="6075" y="238"/>
                    </a:cubicBezTo>
                    <a:cubicBezTo>
                      <a:pt x="6075" y="248"/>
                      <a:pt x="6072" y="247"/>
                      <a:pt x="6068" y="244"/>
                    </a:cubicBezTo>
                    <a:cubicBezTo>
                      <a:pt x="6068" y="245"/>
                      <a:pt x="6069" y="247"/>
                      <a:pt x="6069" y="248"/>
                    </a:cubicBezTo>
                    <a:cubicBezTo>
                      <a:pt x="6074" y="248"/>
                      <a:pt x="6080" y="250"/>
                      <a:pt x="6082" y="255"/>
                    </a:cubicBezTo>
                    <a:cubicBezTo>
                      <a:pt x="6082" y="257"/>
                      <a:pt x="6077" y="258"/>
                      <a:pt x="6070" y="257"/>
                    </a:cubicBezTo>
                    <a:cubicBezTo>
                      <a:pt x="6071" y="258"/>
                      <a:pt x="6071" y="260"/>
                      <a:pt x="6071" y="262"/>
                    </a:cubicBezTo>
                    <a:cubicBezTo>
                      <a:pt x="6064" y="261"/>
                      <a:pt x="6052" y="270"/>
                      <a:pt x="6035" y="267"/>
                    </a:cubicBezTo>
                    <a:cubicBezTo>
                      <a:pt x="6044" y="279"/>
                      <a:pt x="6052" y="268"/>
                      <a:pt x="6059" y="271"/>
                    </a:cubicBezTo>
                    <a:cubicBezTo>
                      <a:pt x="6063" y="272"/>
                      <a:pt x="6066" y="275"/>
                      <a:pt x="6069" y="279"/>
                    </a:cubicBezTo>
                    <a:cubicBezTo>
                      <a:pt x="6076" y="276"/>
                      <a:pt x="6086" y="274"/>
                      <a:pt x="6087" y="278"/>
                    </a:cubicBezTo>
                    <a:cubicBezTo>
                      <a:pt x="6088" y="283"/>
                      <a:pt x="6080" y="283"/>
                      <a:pt x="6080" y="286"/>
                    </a:cubicBezTo>
                    <a:cubicBezTo>
                      <a:pt x="6080" y="289"/>
                      <a:pt x="6086" y="292"/>
                      <a:pt x="6083" y="291"/>
                    </a:cubicBezTo>
                    <a:cubicBezTo>
                      <a:pt x="6082" y="291"/>
                      <a:pt x="6078" y="290"/>
                      <a:pt x="6075" y="289"/>
                    </a:cubicBezTo>
                    <a:cubicBezTo>
                      <a:pt x="6075" y="295"/>
                      <a:pt x="6075" y="300"/>
                      <a:pt x="6076" y="306"/>
                    </a:cubicBezTo>
                    <a:cubicBezTo>
                      <a:pt x="6079" y="306"/>
                      <a:pt x="6082" y="309"/>
                      <a:pt x="6081" y="298"/>
                    </a:cubicBezTo>
                    <a:cubicBezTo>
                      <a:pt x="6082" y="299"/>
                      <a:pt x="6084" y="294"/>
                      <a:pt x="6085" y="300"/>
                    </a:cubicBezTo>
                    <a:cubicBezTo>
                      <a:pt x="6085" y="301"/>
                      <a:pt x="6084" y="300"/>
                      <a:pt x="6084" y="303"/>
                    </a:cubicBezTo>
                    <a:cubicBezTo>
                      <a:pt x="6085" y="303"/>
                      <a:pt x="6085" y="302"/>
                      <a:pt x="6086" y="305"/>
                    </a:cubicBezTo>
                    <a:cubicBezTo>
                      <a:pt x="6084" y="306"/>
                      <a:pt x="6080" y="310"/>
                      <a:pt x="6076" y="310"/>
                    </a:cubicBezTo>
                    <a:cubicBezTo>
                      <a:pt x="6076" y="312"/>
                      <a:pt x="6076" y="315"/>
                      <a:pt x="6075" y="318"/>
                    </a:cubicBezTo>
                    <a:cubicBezTo>
                      <a:pt x="6076" y="319"/>
                      <a:pt x="6079" y="321"/>
                      <a:pt x="6081" y="322"/>
                    </a:cubicBezTo>
                    <a:cubicBezTo>
                      <a:pt x="6084" y="324"/>
                      <a:pt x="6079" y="327"/>
                      <a:pt x="6074" y="326"/>
                    </a:cubicBezTo>
                    <a:cubicBezTo>
                      <a:pt x="6073" y="329"/>
                      <a:pt x="6073" y="332"/>
                      <a:pt x="6072" y="335"/>
                    </a:cubicBezTo>
                    <a:cubicBezTo>
                      <a:pt x="6074" y="335"/>
                      <a:pt x="6076" y="335"/>
                      <a:pt x="6079" y="335"/>
                    </a:cubicBezTo>
                    <a:cubicBezTo>
                      <a:pt x="6081" y="338"/>
                      <a:pt x="6082" y="344"/>
                      <a:pt x="6084" y="347"/>
                    </a:cubicBezTo>
                    <a:cubicBezTo>
                      <a:pt x="6081" y="350"/>
                      <a:pt x="6074" y="351"/>
                      <a:pt x="6067" y="349"/>
                    </a:cubicBezTo>
                    <a:cubicBezTo>
                      <a:pt x="6065" y="355"/>
                      <a:pt x="6063" y="360"/>
                      <a:pt x="6061" y="366"/>
                    </a:cubicBezTo>
                    <a:cubicBezTo>
                      <a:pt x="6067" y="368"/>
                      <a:pt x="6072" y="372"/>
                      <a:pt x="6075" y="375"/>
                    </a:cubicBezTo>
                    <a:cubicBezTo>
                      <a:pt x="6077" y="375"/>
                      <a:pt x="6079" y="374"/>
                      <a:pt x="6080" y="377"/>
                    </a:cubicBezTo>
                    <a:cubicBezTo>
                      <a:pt x="6079" y="380"/>
                      <a:pt x="6083" y="381"/>
                      <a:pt x="6083" y="388"/>
                    </a:cubicBezTo>
                    <a:cubicBezTo>
                      <a:pt x="6080" y="381"/>
                      <a:pt x="6075" y="384"/>
                      <a:pt x="6072" y="376"/>
                    </a:cubicBezTo>
                    <a:cubicBezTo>
                      <a:pt x="6067" y="376"/>
                      <a:pt x="6061" y="377"/>
                      <a:pt x="6055" y="377"/>
                    </a:cubicBezTo>
                    <a:cubicBezTo>
                      <a:pt x="6054" y="378"/>
                      <a:pt x="6053" y="379"/>
                      <a:pt x="6052" y="380"/>
                    </a:cubicBezTo>
                    <a:cubicBezTo>
                      <a:pt x="6058" y="380"/>
                      <a:pt x="6063" y="381"/>
                      <a:pt x="6068" y="384"/>
                    </a:cubicBezTo>
                    <a:cubicBezTo>
                      <a:pt x="6066" y="394"/>
                      <a:pt x="6052" y="395"/>
                      <a:pt x="6038" y="390"/>
                    </a:cubicBezTo>
                    <a:cubicBezTo>
                      <a:pt x="6010" y="399"/>
                      <a:pt x="5968" y="367"/>
                      <a:pt x="5915" y="364"/>
                    </a:cubicBezTo>
                    <a:cubicBezTo>
                      <a:pt x="5912" y="364"/>
                      <a:pt x="5909" y="365"/>
                      <a:pt x="5906" y="367"/>
                    </a:cubicBezTo>
                    <a:cubicBezTo>
                      <a:pt x="5902" y="370"/>
                      <a:pt x="5898" y="372"/>
                      <a:pt x="5894" y="375"/>
                    </a:cubicBezTo>
                    <a:cubicBezTo>
                      <a:pt x="5908" y="375"/>
                      <a:pt x="5919" y="376"/>
                      <a:pt x="5928" y="378"/>
                    </a:cubicBezTo>
                    <a:cubicBezTo>
                      <a:pt x="5892" y="387"/>
                      <a:pt x="5976" y="381"/>
                      <a:pt x="5981" y="388"/>
                    </a:cubicBezTo>
                    <a:cubicBezTo>
                      <a:pt x="5934" y="402"/>
                      <a:pt x="5805" y="400"/>
                      <a:pt x="5691" y="411"/>
                    </a:cubicBezTo>
                    <a:cubicBezTo>
                      <a:pt x="5718" y="411"/>
                      <a:pt x="5727" y="412"/>
                      <a:pt x="5698" y="415"/>
                    </a:cubicBezTo>
                    <a:cubicBezTo>
                      <a:pt x="5690" y="416"/>
                      <a:pt x="5682" y="417"/>
                      <a:pt x="5673" y="418"/>
                    </a:cubicBezTo>
                    <a:cubicBezTo>
                      <a:pt x="5793" y="421"/>
                      <a:pt x="5882" y="402"/>
                      <a:pt x="5936" y="413"/>
                    </a:cubicBezTo>
                    <a:cubicBezTo>
                      <a:pt x="5904" y="416"/>
                      <a:pt x="5844" y="414"/>
                      <a:pt x="5826" y="424"/>
                    </a:cubicBezTo>
                    <a:cubicBezTo>
                      <a:pt x="5839" y="423"/>
                      <a:pt x="5856" y="421"/>
                      <a:pt x="5859" y="425"/>
                    </a:cubicBezTo>
                    <a:cubicBezTo>
                      <a:pt x="5839" y="432"/>
                      <a:pt x="5759" y="427"/>
                      <a:pt x="5734" y="435"/>
                    </a:cubicBezTo>
                    <a:cubicBezTo>
                      <a:pt x="5861" y="435"/>
                      <a:pt x="5970" y="423"/>
                      <a:pt x="6012" y="435"/>
                    </a:cubicBezTo>
                    <a:cubicBezTo>
                      <a:pt x="5950" y="433"/>
                      <a:pt x="5804" y="448"/>
                      <a:pt x="5670" y="442"/>
                    </a:cubicBezTo>
                    <a:cubicBezTo>
                      <a:pt x="5693" y="440"/>
                      <a:pt x="5693" y="437"/>
                      <a:pt x="5681" y="434"/>
                    </a:cubicBezTo>
                    <a:cubicBezTo>
                      <a:pt x="5640" y="433"/>
                      <a:pt x="5595" y="433"/>
                      <a:pt x="5545" y="433"/>
                    </a:cubicBezTo>
                    <a:cubicBezTo>
                      <a:pt x="5535" y="435"/>
                      <a:pt x="5539" y="436"/>
                      <a:pt x="5563" y="437"/>
                    </a:cubicBezTo>
                    <a:cubicBezTo>
                      <a:pt x="5582" y="439"/>
                      <a:pt x="5593" y="438"/>
                      <a:pt x="5599" y="441"/>
                    </a:cubicBezTo>
                    <a:cubicBezTo>
                      <a:pt x="5587" y="443"/>
                      <a:pt x="5434" y="447"/>
                      <a:pt x="5556" y="446"/>
                    </a:cubicBezTo>
                    <a:cubicBezTo>
                      <a:pt x="5677" y="445"/>
                      <a:pt x="5836" y="443"/>
                      <a:pt x="5741" y="449"/>
                    </a:cubicBezTo>
                    <a:cubicBezTo>
                      <a:pt x="5646" y="455"/>
                      <a:pt x="5595" y="462"/>
                      <a:pt x="5654" y="463"/>
                    </a:cubicBezTo>
                    <a:cubicBezTo>
                      <a:pt x="5714" y="463"/>
                      <a:pt x="5866" y="466"/>
                      <a:pt x="5818" y="469"/>
                    </a:cubicBezTo>
                    <a:cubicBezTo>
                      <a:pt x="5770" y="472"/>
                      <a:pt x="5648" y="483"/>
                      <a:pt x="5564" y="483"/>
                    </a:cubicBezTo>
                    <a:cubicBezTo>
                      <a:pt x="5480" y="484"/>
                      <a:pt x="5627" y="457"/>
                      <a:pt x="5494" y="460"/>
                    </a:cubicBezTo>
                    <a:cubicBezTo>
                      <a:pt x="5361" y="463"/>
                      <a:pt x="5472" y="468"/>
                      <a:pt x="5446" y="469"/>
                    </a:cubicBezTo>
                    <a:cubicBezTo>
                      <a:pt x="5403" y="470"/>
                      <a:pt x="5322" y="472"/>
                      <a:pt x="5234" y="474"/>
                    </a:cubicBezTo>
                    <a:cubicBezTo>
                      <a:pt x="5173" y="477"/>
                      <a:pt x="5087" y="478"/>
                      <a:pt x="5042" y="483"/>
                    </a:cubicBezTo>
                    <a:cubicBezTo>
                      <a:pt x="5045" y="487"/>
                      <a:pt x="5246" y="480"/>
                      <a:pt x="5168" y="485"/>
                    </a:cubicBezTo>
                    <a:cubicBezTo>
                      <a:pt x="4978" y="489"/>
                      <a:pt x="4712" y="494"/>
                      <a:pt x="4819" y="483"/>
                    </a:cubicBezTo>
                    <a:cubicBezTo>
                      <a:pt x="4675" y="486"/>
                      <a:pt x="4556" y="487"/>
                      <a:pt x="4451" y="486"/>
                    </a:cubicBezTo>
                    <a:cubicBezTo>
                      <a:pt x="4288" y="497"/>
                      <a:pt x="4073" y="497"/>
                      <a:pt x="4049" y="499"/>
                    </a:cubicBezTo>
                    <a:cubicBezTo>
                      <a:pt x="4021" y="502"/>
                      <a:pt x="3470" y="484"/>
                      <a:pt x="3231" y="511"/>
                    </a:cubicBezTo>
                    <a:cubicBezTo>
                      <a:pt x="3213" y="511"/>
                      <a:pt x="2764" y="503"/>
                      <a:pt x="2724" y="495"/>
                    </a:cubicBezTo>
                    <a:cubicBezTo>
                      <a:pt x="2273" y="501"/>
                      <a:pt x="2342" y="508"/>
                      <a:pt x="1825" y="501"/>
                    </a:cubicBezTo>
                    <a:cubicBezTo>
                      <a:pt x="1393" y="496"/>
                      <a:pt x="1237" y="489"/>
                      <a:pt x="1157" y="487"/>
                    </a:cubicBezTo>
                    <a:cubicBezTo>
                      <a:pt x="657" y="478"/>
                      <a:pt x="648" y="486"/>
                      <a:pt x="380" y="447"/>
                    </a:cubicBezTo>
                    <a:cubicBezTo>
                      <a:pt x="299" y="435"/>
                      <a:pt x="172" y="433"/>
                      <a:pt x="128" y="414"/>
                    </a:cubicBezTo>
                    <a:cubicBezTo>
                      <a:pt x="41" y="376"/>
                      <a:pt x="0" y="329"/>
                      <a:pt x="28" y="270"/>
                    </a:cubicBezTo>
                    <a:close/>
                    <a:moveTo>
                      <a:pt x="6031" y="435"/>
                    </a:moveTo>
                    <a:lnTo>
                      <a:pt x="6031" y="435"/>
                    </a:lnTo>
                    <a:cubicBezTo>
                      <a:pt x="6037" y="434"/>
                      <a:pt x="6042" y="435"/>
                      <a:pt x="6045" y="439"/>
                    </a:cubicBezTo>
                    <a:cubicBezTo>
                      <a:pt x="6040" y="442"/>
                      <a:pt x="6034" y="444"/>
                      <a:pt x="6031" y="435"/>
                    </a:cubicBezTo>
                    <a:close/>
                    <a:moveTo>
                      <a:pt x="6029" y="409"/>
                    </a:moveTo>
                    <a:lnTo>
                      <a:pt x="6029" y="409"/>
                    </a:lnTo>
                    <a:cubicBezTo>
                      <a:pt x="6012" y="405"/>
                      <a:pt x="5980" y="407"/>
                      <a:pt x="5962" y="405"/>
                    </a:cubicBezTo>
                    <a:cubicBezTo>
                      <a:pt x="5945" y="403"/>
                      <a:pt x="5994" y="397"/>
                      <a:pt x="6025" y="397"/>
                    </a:cubicBezTo>
                    <a:cubicBezTo>
                      <a:pt x="6056" y="396"/>
                      <a:pt x="6031" y="411"/>
                      <a:pt x="6043" y="413"/>
                    </a:cubicBezTo>
                    <a:cubicBezTo>
                      <a:pt x="6054" y="416"/>
                      <a:pt x="6033" y="421"/>
                      <a:pt x="6019" y="418"/>
                    </a:cubicBezTo>
                    <a:cubicBezTo>
                      <a:pt x="6006" y="415"/>
                      <a:pt x="6028" y="415"/>
                      <a:pt x="6029" y="409"/>
                    </a:cubicBezTo>
                    <a:close/>
                    <a:moveTo>
                      <a:pt x="5989" y="42"/>
                    </a:moveTo>
                    <a:lnTo>
                      <a:pt x="5989" y="42"/>
                    </a:lnTo>
                    <a:cubicBezTo>
                      <a:pt x="5990" y="38"/>
                      <a:pt x="6014" y="39"/>
                      <a:pt x="6025" y="43"/>
                    </a:cubicBezTo>
                    <a:cubicBezTo>
                      <a:pt x="6016" y="45"/>
                      <a:pt x="5988" y="46"/>
                      <a:pt x="5989" y="42"/>
                    </a:cubicBezTo>
                    <a:close/>
                    <a:moveTo>
                      <a:pt x="5936" y="38"/>
                    </a:moveTo>
                    <a:lnTo>
                      <a:pt x="5936" y="38"/>
                    </a:lnTo>
                    <a:cubicBezTo>
                      <a:pt x="5929" y="38"/>
                      <a:pt x="5923" y="37"/>
                      <a:pt x="5919" y="34"/>
                    </a:cubicBezTo>
                    <a:cubicBezTo>
                      <a:pt x="5926" y="34"/>
                      <a:pt x="5935" y="31"/>
                      <a:pt x="5936" y="38"/>
                    </a:cubicBezTo>
                    <a:close/>
                    <a:moveTo>
                      <a:pt x="6074" y="403"/>
                    </a:moveTo>
                    <a:lnTo>
                      <a:pt x="6074" y="403"/>
                    </a:lnTo>
                    <a:cubicBezTo>
                      <a:pt x="6070" y="401"/>
                      <a:pt x="6067" y="407"/>
                      <a:pt x="6063" y="407"/>
                    </a:cubicBezTo>
                    <a:cubicBezTo>
                      <a:pt x="6046" y="407"/>
                      <a:pt x="6070" y="392"/>
                      <a:pt x="6074" y="403"/>
                    </a:cubicBezTo>
                    <a:close/>
                    <a:moveTo>
                      <a:pt x="5848" y="19"/>
                    </a:moveTo>
                    <a:lnTo>
                      <a:pt x="5848" y="19"/>
                    </a:lnTo>
                    <a:cubicBezTo>
                      <a:pt x="5862" y="20"/>
                      <a:pt x="5875" y="19"/>
                      <a:pt x="5872" y="26"/>
                    </a:cubicBezTo>
                    <a:cubicBezTo>
                      <a:pt x="5868" y="20"/>
                      <a:pt x="5850" y="28"/>
                      <a:pt x="5848" y="19"/>
                    </a:cubicBezTo>
                    <a:close/>
                    <a:moveTo>
                      <a:pt x="5788" y="25"/>
                    </a:moveTo>
                    <a:lnTo>
                      <a:pt x="5788" y="25"/>
                    </a:lnTo>
                    <a:cubicBezTo>
                      <a:pt x="5795" y="20"/>
                      <a:pt x="5810" y="23"/>
                      <a:pt x="5815" y="26"/>
                    </a:cubicBezTo>
                    <a:cubicBezTo>
                      <a:pt x="5807" y="25"/>
                      <a:pt x="5791" y="31"/>
                      <a:pt x="5788" y="25"/>
                    </a:cubicBezTo>
                    <a:close/>
                    <a:moveTo>
                      <a:pt x="5661" y="13"/>
                    </a:moveTo>
                    <a:lnTo>
                      <a:pt x="5661" y="13"/>
                    </a:lnTo>
                    <a:cubicBezTo>
                      <a:pt x="5666" y="9"/>
                      <a:pt x="5691" y="7"/>
                      <a:pt x="5691" y="14"/>
                    </a:cubicBezTo>
                    <a:cubicBezTo>
                      <a:pt x="5682" y="13"/>
                      <a:pt x="5663" y="19"/>
                      <a:pt x="5661" y="13"/>
                    </a:cubicBezTo>
                    <a:close/>
                    <a:moveTo>
                      <a:pt x="6055" y="115"/>
                    </a:moveTo>
                    <a:lnTo>
                      <a:pt x="6055" y="115"/>
                    </a:lnTo>
                    <a:cubicBezTo>
                      <a:pt x="6057" y="117"/>
                      <a:pt x="6060" y="112"/>
                      <a:pt x="6061" y="117"/>
                    </a:cubicBezTo>
                    <a:cubicBezTo>
                      <a:pt x="6060" y="116"/>
                      <a:pt x="6056" y="121"/>
                      <a:pt x="6055" y="115"/>
                    </a:cubicBezTo>
                    <a:close/>
                    <a:moveTo>
                      <a:pt x="6038" y="96"/>
                    </a:moveTo>
                    <a:lnTo>
                      <a:pt x="6038" y="96"/>
                    </a:lnTo>
                    <a:cubicBezTo>
                      <a:pt x="6040" y="91"/>
                      <a:pt x="6044" y="93"/>
                      <a:pt x="6046" y="98"/>
                    </a:cubicBezTo>
                    <a:cubicBezTo>
                      <a:pt x="6044" y="96"/>
                      <a:pt x="6039" y="101"/>
                      <a:pt x="6038" y="96"/>
                    </a:cubicBezTo>
                    <a:close/>
                    <a:moveTo>
                      <a:pt x="6049" y="98"/>
                    </a:moveTo>
                    <a:lnTo>
                      <a:pt x="6049" y="98"/>
                    </a:lnTo>
                    <a:cubicBezTo>
                      <a:pt x="6050" y="95"/>
                      <a:pt x="6054" y="93"/>
                      <a:pt x="6054" y="100"/>
                    </a:cubicBezTo>
                    <a:cubicBezTo>
                      <a:pt x="6053" y="99"/>
                      <a:pt x="6050" y="104"/>
                      <a:pt x="6049" y="98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  <p:sp>
            <p:nvSpPr>
              <p:cNvPr id="49" name="Freeform 46">
                <a:extLst>
                  <a:ext uri="{FF2B5EF4-FFF2-40B4-BE49-F238E27FC236}">
                    <a16:creationId xmlns:a16="http://schemas.microsoft.com/office/drawing/2014/main" id="{C5C7DE61-33F3-461F-9D08-E3A6ACAACD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5400000">
                <a:off x="7611899" y="4252206"/>
                <a:ext cx="250798" cy="290513"/>
              </a:xfrm>
              <a:custGeom>
                <a:avLst/>
                <a:gdLst/>
                <a:ahLst/>
                <a:cxnLst>
                  <a:cxn ang="0">
                    <a:pos x="275" y="1592"/>
                  </a:cxn>
                  <a:cxn ang="0">
                    <a:pos x="482" y="1539"/>
                  </a:cxn>
                  <a:cxn ang="0">
                    <a:pos x="2587" y="726"/>
                  </a:cxn>
                  <a:cxn ang="0">
                    <a:pos x="2249" y="1013"/>
                  </a:cxn>
                  <a:cxn ang="0">
                    <a:pos x="2245" y="976"/>
                  </a:cxn>
                  <a:cxn ang="0">
                    <a:pos x="2253" y="963"/>
                  </a:cxn>
                  <a:cxn ang="0">
                    <a:pos x="2274" y="940"/>
                  </a:cxn>
                  <a:cxn ang="0">
                    <a:pos x="2649" y="867"/>
                  </a:cxn>
                  <a:cxn ang="0">
                    <a:pos x="2610" y="1142"/>
                  </a:cxn>
                  <a:cxn ang="0">
                    <a:pos x="458" y="1905"/>
                  </a:cxn>
                  <a:cxn ang="0">
                    <a:pos x="208" y="1717"/>
                  </a:cxn>
                  <a:cxn ang="0">
                    <a:pos x="208" y="1706"/>
                  </a:cxn>
                  <a:cxn ang="0">
                    <a:pos x="258" y="1705"/>
                  </a:cxn>
                  <a:cxn ang="0">
                    <a:pos x="228" y="1833"/>
                  </a:cxn>
                  <a:cxn ang="0">
                    <a:pos x="107" y="21"/>
                  </a:cxn>
                  <a:cxn ang="0">
                    <a:pos x="1452" y="222"/>
                  </a:cxn>
                  <a:cxn ang="0">
                    <a:pos x="2142" y="435"/>
                  </a:cxn>
                  <a:cxn ang="0">
                    <a:pos x="2539" y="1258"/>
                  </a:cxn>
                  <a:cxn ang="0">
                    <a:pos x="2029" y="1494"/>
                  </a:cxn>
                  <a:cxn ang="0">
                    <a:pos x="1219" y="1693"/>
                  </a:cxn>
                  <a:cxn ang="0">
                    <a:pos x="1195" y="1723"/>
                  </a:cxn>
                  <a:cxn ang="0">
                    <a:pos x="1082" y="1764"/>
                  </a:cxn>
                  <a:cxn ang="0">
                    <a:pos x="574" y="1901"/>
                  </a:cxn>
                  <a:cxn ang="0">
                    <a:pos x="461" y="1920"/>
                  </a:cxn>
                  <a:cxn ang="0">
                    <a:pos x="280" y="1955"/>
                  </a:cxn>
                  <a:cxn ang="0">
                    <a:pos x="377" y="1927"/>
                  </a:cxn>
                  <a:cxn ang="0">
                    <a:pos x="290" y="1916"/>
                  </a:cxn>
                  <a:cxn ang="0">
                    <a:pos x="281" y="1896"/>
                  </a:cxn>
                  <a:cxn ang="0">
                    <a:pos x="234" y="1872"/>
                  </a:cxn>
                  <a:cxn ang="0">
                    <a:pos x="216" y="1849"/>
                  </a:cxn>
                  <a:cxn ang="0">
                    <a:pos x="204" y="1814"/>
                  </a:cxn>
                  <a:cxn ang="0">
                    <a:pos x="207" y="1804"/>
                  </a:cxn>
                  <a:cxn ang="0">
                    <a:pos x="205" y="1780"/>
                  </a:cxn>
                  <a:cxn ang="0">
                    <a:pos x="191" y="1758"/>
                  </a:cxn>
                  <a:cxn ang="0">
                    <a:pos x="184" y="1745"/>
                  </a:cxn>
                  <a:cxn ang="0">
                    <a:pos x="182" y="1723"/>
                  </a:cxn>
                  <a:cxn ang="0">
                    <a:pos x="193" y="1693"/>
                  </a:cxn>
                  <a:cxn ang="0">
                    <a:pos x="182" y="1668"/>
                  </a:cxn>
                  <a:cxn ang="0">
                    <a:pos x="569" y="1570"/>
                  </a:cxn>
                  <a:cxn ang="0">
                    <a:pos x="721" y="1487"/>
                  </a:cxn>
                  <a:cxn ang="0">
                    <a:pos x="856" y="1423"/>
                  </a:cxn>
                  <a:cxn ang="0">
                    <a:pos x="691" y="1455"/>
                  </a:cxn>
                  <a:cxn ang="0">
                    <a:pos x="1902" y="1095"/>
                  </a:cxn>
                  <a:cxn ang="0">
                    <a:pos x="1527" y="1200"/>
                  </a:cxn>
                  <a:cxn ang="0">
                    <a:pos x="880" y="1368"/>
                  </a:cxn>
                  <a:cxn ang="0">
                    <a:pos x="2044" y="1025"/>
                  </a:cxn>
                  <a:cxn ang="0">
                    <a:pos x="2232" y="1024"/>
                  </a:cxn>
                  <a:cxn ang="0">
                    <a:pos x="875" y="570"/>
                  </a:cxn>
                  <a:cxn ang="0">
                    <a:pos x="20" y="210"/>
                  </a:cxn>
                  <a:cxn ang="0">
                    <a:pos x="254" y="1614"/>
                  </a:cxn>
                  <a:cxn ang="0">
                    <a:pos x="274" y="1600"/>
                  </a:cxn>
                  <a:cxn ang="0">
                    <a:pos x="403" y="1954"/>
                  </a:cxn>
                  <a:cxn ang="0">
                    <a:pos x="173" y="1642"/>
                  </a:cxn>
                  <a:cxn ang="0">
                    <a:pos x="836" y="1851"/>
                  </a:cxn>
                  <a:cxn ang="0">
                    <a:pos x="952" y="1809"/>
                  </a:cxn>
                  <a:cxn ang="0">
                    <a:pos x="1557" y="1642"/>
                  </a:cxn>
                  <a:cxn ang="0">
                    <a:pos x="286" y="1931"/>
                  </a:cxn>
                  <a:cxn ang="0">
                    <a:pos x="267" y="1933"/>
                  </a:cxn>
                </a:cxnLst>
                <a:rect l="0" t="0" r="r" b="b"/>
                <a:pathLst>
                  <a:path w="2696" h="1976">
                    <a:moveTo>
                      <a:pt x="1218" y="664"/>
                    </a:moveTo>
                    <a:cubicBezTo>
                      <a:pt x="1219" y="664"/>
                      <a:pt x="1219" y="664"/>
                      <a:pt x="1219" y="664"/>
                    </a:cubicBezTo>
                    <a:cubicBezTo>
                      <a:pt x="1219" y="664"/>
                      <a:pt x="1219" y="664"/>
                      <a:pt x="1218" y="664"/>
                    </a:cubicBezTo>
                    <a:close/>
                    <a:moveTo>
                      <a:pt x="275" y="1592"/>
                    </a:moveTo>
                    <a:lnTo>
                      <a:pt x="275" y="1592"/>
                    </a:lnTo>
                    <a:cubicBezTo>
                      <a:pt x="282" y="1591"/>
                      <a:pt x="309" y="1582"/>
                      <a:pt x="329" y="1578"/>
                    </a:cubicBezTo>
                    <a:cubicBezTo>
                      <a:pt x="337" y="1595"/>
                      <a:pt x="268" y="1602"/>
                      <a:pt x="275" y="1592"/>
                    </a:cubicBezTo>
                    <a:close/>
                    <a:moveTo>
                      <a:pt x="400" y="1561"/>
                    </a:moveTo>
                    <a:lnTo>
                      <a:pt x="400" y="1561"/>
                    </a:lnTo>
                    <a:cubicBezTo>
                      <a:pt x="411" y="1559"/>
                      <a:pt x="453" y="1545"/>
                      <a:pt x="482" y="1539"/>
                    </a:cubicBezTo>
                    <a:cubicBezTo>
                      <a:pt x="491" y="1556"/>
                      <a:pt x="387" y="1574"/>
                      <a:pt x="400" y="1561"/>
                    </a:cubicBezTo>
                    <a:close/>
                    <a:moveTo>
                      <a:pt x="2615" y="775"/>
                    </a:moveTo>
                    <a:lnTo>
                      <a:pt x="2615" y="775"/>
                    </a:lnTo>
                    <a:cubicBezTo>
                      <a:pt x="2637" y="806"/>
                      <a:pt x="2655" y="835"/>
                      <a:pt x="2625" y="782"/>
                    </a:cubicBezTo>
                    <a:cubicBezTo>
                      <a:pt x="2613" y="762"/>
                      <a:pt x="2600" y="744"/>
                      <a:pt x="2587" y="726"/>
                    </a:cubicBezTo>
                    <a:cubicBezTo>
                      <a:pt x="2597" y="742"/>
                      <a:pt x="2606" y="758"/>
                      <a:pt x="2615" y="775"/>
                    </a:cubicBezTo>
                    <a:close/>
                    <a:moveTo>
                      <a:pt x="2242" y="1002"/>
                    </a:moveTo>
                    <a:lnTo>
                      <a:pt x="2242" y="1002"/>
                    </a:lnTo>
                    <a:cubicBezTo>
                      <a:pt x="2244" y="1001"/>
                      <a:pt x="2245" y="997"/>
                      <a:pt x="2243" y="988"/>
                    </a:cubicBezTo>
                    <a:cubicBezTo>
                      <a:pt x="2247" y="1007"/>
                      <a:pt x="2253" y="1009"/>
                      <a:pt x="2249" y="1013"/>
                    </a:cubicBezTo>
                    <a:cubicBezTo>
                      <a:pt x="2249" y="1015"/>
                      <a:pt x="2246" y="1013"/>
                      <a:pt x="2242" y="1002"/>
                    </a:cubicBezTo>
                    <a:close/>
                    <a:moveTo>
                      <a:pt x="2242" y="985"/>
                    </a:moveTo>
                    <a:lnTo>
                      <a:pt x="2242" y="985"/>
                    </a:lnTo>
                    <a:cubicBezTo>
                      <a:pt x="2236" y="956"/>
                      <a:pt x="2247" y="923"/>
                      <a:pt x="2245" y="954"/>
                    </a:cubicBezTo>
                    <a:cubicBezTo>
                      <a:pt x="2244" y="961"/>
                      <a:pt x="2244" y="969"/>
                      <a:pt x="2245" y="976"/>
                    </a:cubicBezTo>
                    <a:cubicBezTo>
                      <a:pt x="2244" y="979"/>
                      <a:pt x="2243" y="982"/>
                      <a:pt x="2242" y="985"/>
                    </a:cubicBezTo>
                    <a:close/>
                    <a:moveTo>
                      <a:pt x="2249" y="966"/>
                    </a:moveTo>
                    <a:lnTo>
                      <a:pt x="2249" y="966"/>
                    </a:lnTo>
                    <a:cubicBezTo>
                      <a:pt x="2250" y="951"/>
                      <a:pt x="2257" y="934"/>
                      <a:pt x="2261" y="929"/>
                    </a:cubicBezTo>
                    <a:cubicBezTo>
                      <a:pt x="2258" y="934"/>
                      <a:pt x="2253" y="947"/>
                      <a:pt x="2253" y="963"/>
                    </a:cubicBezTo>
                    <a:cubicBezTo>
                      <a:pt x="2251" y="964"/>
                      <a:pt x="2250" y="965"/>
                      <a:pt x="2249" y="966"/>
                    </a:cubicBezTo>
                    <a:close/>
                    <a:moveTo>
                      <a:pt x="2217" y="968"/>
                    </a:moveTo>
                    <a:lnTo>
                      <a:pt x="2217" y="968"/>
                    </a:lnTo>
                    <a:cubicBezTo>
                      <a:pt x="2211" y="972"/>
                      <a:pt x="2215" y="971"/>
                      <a:pt x="2228" y="964"/>
                    </a:cubicBezTo>
                    <a:cubicBezTo>
                      <a:pt x="2298" y="924"/>
                      <a:pt x="2284" y="929"/>
                      <a:pt x="2274" y="940"/>
                    </a:cubicBezTo>
                    <a:cubicBezTo>
                      <a:pt x="2265" y="950"/>
                      <a:pt x="2170" y="1010"/>
                      <a:pt x="2203" y="995"/>
                    </a:cubicBezTo>
                    <a:cubicBezTo>
                      <a:pt x="2246" y="973"/>
                      <a:pt x="2271" y="953"/>
                      <a:pt x="2280" y="945"/>
                    </a:cubicBezTo>
                    <a:cubicBezTo>
                      <a:pt x="2284" y="937"/>
                      <a:pt x="2274" y="935"/>
                      <a:pt x="2262" y="947"/>
                    </a:cubicBezTo>
                    <a:cubicBezTo>
                      <a:pt x="2270" y="916"/>
                      <a:pt x="2268" y="938"/>
                      <a:pt x="2217" y="968"/>
                    </a:cubicBezTo>
                    <a:close/>
                    <a:moveTo>
                      <a:pt x="2649" y="867"/>
                    </a:moveTo>
                    <a:lnTo>
                      <a:pt x="2649" y="867"/>
                    </a:lnTo>
                    <a:cubicBezTo>
                      <a:pt x="2664" y="943"/>
                      <a:pt x="2651" y="1077"/>
                      <a:pt x="2595" y="1158"/>
                    </a:cubicBezTo>
                    <a:cubicBezTo>
                      <a:pt x="2539" y="1239"/>
                      <a:pt x="2471" y="1282"/>
                      <a:pt x="2460" y="1284"/>
                    </a:cubicBezTo>
                    <a:cubicBezTo>
                      <a:pt x="2435" y="1302"/>
                      <a:pt x="2408" y="1319"/>
                      <a:pt x="2378" y="1337"/>
                    </a:cubicBezTo>
                    <a:cubicBezTo>
                      <a:pt x="2475" y="1286"/>
                      <a:pt x="2556" y="1228"/>
                      <a:pt x="2610" y="1142"/>
                    </a:cubicBezTo>
                    <a:cubicBezTo>
                      <a:pt x="2664" y="1056"/>
                      <a:pt x="2671" y="941"/>
                      <a:pt x="2649" y="867"/>
                    </a:cubicBezTo>
                    <a:close/>
                    <a:moveTo>
                      <a:pt x="468" y="1905"/>
                    </a:moveTo>
                    <a:lnTo>
                      <a:pt x="468" y="1905"/>
                    </a:lnTo>
                    <a:cubicBezTo>
                      <a:pt x="481" y="1901"/>
                      <a:pt x="496" y="1896"/>
                      <a:pt x="512" y="1891"/>
                    </a:cubicBezTo>
                    <a:cubicBezTo>
                      <a:pt x="489" y="1897"/>
                      <a:pt x="473" y="1902"/>
                      <a:pt x="458" y="1905"/>
                    </a:cubicBezTo>
                    <a:cubicBezTo>
                      <a:pt x="461" y="1905"/>
                      <a:pt x="464" y="1905"/>
                      <a:pt x="468" y="1905"/>
                    </a:cubicBezTo>
                    <a:close/>
                    <a:moveTo>
                      <a:pt x="249" y="1703"/>
                    </a:moveTo>
                    <a:lnTo>
                      <a:pt x="249" y="1703"/>
                    </a:lnTo>
                    <a:cubicBezTo>
                      <a:pt x="241" y="1705"/>
                      <a:pt x="235" y="1714"/>
                      <a:pt x="228" y="1714"/>
                    </a:cubicBezTo>
                    <a:cubicBezTo>
                      <a:pt x="221" y="1716"/>
                      <a:pt x="216" y="1719"/>
                      <a:pt x="208" y="1717"/>
                    </a:cubicBezTo>
                    <a:cubicBezTo>
                      <a:pt x="207" y="1714"/>
                      <a:pt x="218" y="1706"/>
                      <a:pt x="232" y="1703"/>
                    </a:cubicBezTo>
                    <a:cubicBezTo>
                      <a:pt x="231" y="1701"/>
                      <a:pt x="230" y="1699"/>
                      <a:pt x="230" y="1697"/>
                    </a:cubicBezTo>
                    <a:cubicBezTo>
                      <a:pt x="222" y="1696"/>
                      <a:pt x="215" y="1696"/>
                      <a:pt x="208" y="1698"/>
                    </a:cubicBezTo>
                    <a:cubicBezTo>
                      <a:pt x="206" y="1700"/>
                      <a:pt x="204" y="1701"/>
                      <a:pt x="202" y="1702"/>
                    </a:cubicBezTo>
                    <a:cubicBezTo>
                      <a:pt x="203" y="1705"/>
                      <a:pt x="207" y="1707"/>
                      <a:pt x="208" y="1706"/>
                    </a:cubicBezTo>
                    <a:cubicBezTo>
                      <a:pt x="208" y="1712"/>
                      <a:pt x="203" y="1716"/>
                      <a:pt x="198" y="1720"/>
                    </a:cubicBezTo>
                    <a:cubicBezTo>
                      <a:pt x="198" y="1721"/>
                      <a:pt x="198" y="1722"/>
                      <a:pt x="197" y="1723"/>
                    </a:cubicBezTo>
                    <a:cubicBezTo>
                      <a:pt x="198" y="1729"/>
                      <a:pt x="203" y="1730"/>
                      <a:pt x="198" y="1731"/>
                    </a:cubicBezTo>
                    <a:cubicBezTo>
                      <a:pt x="203" y="1736"/>
                      <a:pt x="211" y="1728"/>
                      <a:pt x="219" y="1727"/>
                    </a:cubicBezTo>
                    <a:cubicBezTo>
                      <a:pt x="207" y="1718"/>
                      <a:pt x="246" y="1714"/>
                      <a:pt x="258" y="1705"/>
                    </a:cubicBezTo>
                    <a:cubicBezTo>
                      <a:pt x="255" y="1704"/>
                      <a:pt x="252" y="1704"/>
                      <a:pt x="249" y="1703"/>
                    </a:cubicBezTo>
                    <a:close/>
                    <a:moveTo>
                      <a:pt x="225" y="1828"/>
                    </a:moveTo>
                    <a:lnTo>
                      <a:pt x="225" y="1828"/>
                    </a:lnTo>
                    <a:cubicBezTo>
                      <a:pt x="222" y="1832"/>
                      <a:pt x="216" y="1832"/>
                      <a:pt x="215" y="1835"/>
                    </a:cubicBezTo>
                    <a:cubicBezTo>
                      <a:pt x="220" y="1842"/>
                      <a:pt x="223" y="1838"/>
                      <a:pt x="228" y="1833"/>
                    </a:cubicBezTo>
                    <a:cubicBezTo>
                      <a:pt x="227" y="1832"/>
                      <a:pt x="226" y="1830"/>
                      <a:pt x="225" y="1828"/>
                    </a:cubicBezTo>
                    <a:close/>
                    <a:moveTo>
                      <a:pt x="20" y="210"/>
                    </a:moveTo>
                    <a:lnTo>
                      <a:pt x="20" y="210"/>
                    </a:lnTo>
                    <a:cubicBezTo>
                      <a:pt x="32" y="140"/>
                      <a:pt x="44" y="82"/>
                      <a:pt x="78" y="45"/>
                    </a:cubicBezTo>
                    <a:cubicBezTo>
                      <a:pt x="86" y="37"/>
                      <a:pt x="96" y="29"/>
                      <a:pt x="107" y="21"/>
                    </a:cubicBezTo>
                    <a:cubicBezTo>
                      <a:pt x="177" y="0"/>
                      <a:pt x="301" y="4"/>
                      <a:pt x="455" y="24"/>
                    </a:cubicBezTo>
                    <a:cubicBezTo>
                      <a:pt x="486" y="28"/>
                      <a:pt x="518" y="33"/>
                      <a:pt x="552" y="38"/>
                    </a:cubicBezTo>
                    <a:cubicBezTo>
                      <a:pt x="654" y="51"/>
                      <a:pt x="767" y="71"/>
                      <a:pt x="887" y="95"/>
                    </a:cubicBezTo>
                    <a:cubicBezTo>
                      <a:pt x="927" y="102"/>
                      <a:pt x="967" y="111"/>
                      <a:pt x="1009" y="119"/>
                    </a:cubicBezTo>
                    <a:cubicBezTo>
                      <a:pt x="1158" y="142"/>
                      <a:pt x="1303" y="185"/>
                      <a:pt x="1452" y="222"/>
                    </a:cubicBezTo>
                    <a:cubicBezTo>
                      <a:pt x="1526" y="240"/>
                      <a:pt x="1602" y="257"/>
                      <a:pt x="1680" y="270"/>
                    </a:cubicBezTo>
                    <a:cubicBezTo>
                      <a:pt x="1719" y="275"/>
                      <a:pt x="1877" y="325"/>
                      <a:pt x="1929" y="349"/>
                    </a:cubicBezTo>
                    <a:cubicBezTo>
                      <a:pt x="1882" y="317"/>
                      <a:pt x="2121" y="408"/>
                      <a:pt x="2110" y="405"/>
                    </a:cubicBezTo>
                    <a:cubicBezTo>
                      <a:pt x="2134" y="420"/>
                      <a:pt x="2159" y="433"/>
                      <a:pt x="2183" y="445"/>
                    </a:cubicBezTo>
                    <a:cubicBezTo>
                      <a:pt x="2208" y="458"/>
                      <a:pt x="2175" y="446"/>
                      <a:pt x="2142" y="435"/>
                    </a:cubicBezTo>
                    <a:cubicBezTo>
                      <a:pt x="2170" y="449"/>
                      <a:pt x="2198" y="462"/>
                      <a:pt x="2226" y="475"/>
                    </a:cubicBezTo>
                    <a:cubicBezTo>
                      <a:pt x="2255" y="488"/>
                      <a:pt x="2284" y="501"/>
                      <a:pt x="2313" y="515"/>
                    </a:cubicBezTo>
                    <a:cubicBezTo>
                      <a:pt x="2408" y="556"/>
                      <a:pt x="2494" y="616"/>
                      <a:pt x="2554" y="685"/>
                    </a:cubicBezTo>
                    <a:cubicBezTo>
                      <a:pt x="2599" y="729"/>
                      <a:pt x="2670" y="805"/>
                      <a:pt x="2683" y="933"/>
                    </a:cubicBezTo>
                    <a:cubicBezTo>
                      <a:pt x="2696" y="1060"/>
                      <a:pt x="2620" y="1189"/>
                      <a:pt x="2539" y="1258"/>
                    </a:cubicBezTo>
                    <a:cubicBezTo>
                      <a:pt x="2379" y="1397"/>
                      <a:pt x="2180" y="1449"/>
                      <a:pt x="2259" y="1415"/>
                    </a:cubicBezTo>
                    <a:cubicBezTo>
                      <a:pt x="2435" y="1337"/>
                      <a:pt x="2338" y="1369"/>
                      <a:pt x="2292" y="1388"/>
                    </a:cubicBezTo>
                    <a:cubicBezTo>
                      <a:pt x="2265" y="1400"/>
                      <a:pt x="2228" y="1414"/>
                      <a:pt x="2182" y="1431"/>
                    </a:cubicBezTo>
                    <a:cubicBezTo>
                      <a:pt x="2185" y="1433"/>
                      <a:pt x="2189" y="1434"/>
                      <a:pt x="2196" y="1432"/>
                    </a:cubicBezTo>
                    <a:cubicBezTo>
                      <a:pt x="2154" y="1449"/>
                      <a:pt x="2132" y="1461"/>
                      <a:pt x="2029" y="1494"/>
                    </a:cubicBezTo>
                    <a:cubicBezTo>
                      <a:pt x="1926" y="1528"/>
                      <a:pt x="1819" y="1561"/>
                      <a:pt x="1720" y="1588"/>
                    </a:cubicBezTo>
                    <a:cubicBezTo>
                      <a:pt x="1756" y="1575"/>
                      <a:pt x="1804" y="1560"/>
                      <a:pt x="1820" y="1551"/>
                    </a:cubicBezTo>
                    <a:cubicBezTo>
                      <a:pt x="1717" y="1583"/>
                      <a:pt x="1796" y="1551"/>
                      <a:pt x="1730" y="1568"/>
                    </a:cubicBezTo>
                    <a:cubicBezTo>
                      <a:pt x="1547" y="1623"/>
                      <a:pt x="1466" y="1646"/>
                      <a:pt x="1671" y="1583"/>
                    </a:cubicBezTo>
                    <a:cubicBezTo>
                      <a:pt x="1479" y="1635"/>
                      <a:pt x="1369" y="1658"/>
                      <a:pt x="1219" y="1693"/>
                    </a:cubicBezTo>
                    <a:cubicBezTo>
                      <a:pt x="1164" y="1712"/>
                      <a:pt x="1195" y="1702"/>
                      <a:pt x="1212" y="1700"/>
                    </a:cubicBezTo>
                    <a:cubicBezTo>
                      <a:pt x="1117" y="1734"/>
                      <a:pt x="929" y="1791"/>
                      <a:pt x="914" y="1799"/>
                    </a:cubicBezTo>
                    <a:cubicBezTo>
                      <a:pt x="907" y="1804"/>
                      <a:pt x="1023" y="1768"/>
                      <a:pt x="1156" y="1728"/>
                    </a:cubicBezTo>
                    <a:cubicBezTo>
                      <a:pt x="1289" y="1687"/>
                      <a:pt x="1435" y="1642"/>
                      <a:pt x="1375" y="1664"/>
                    </a:cubicBezTo>
                    <a:cubicBezTo>
                      <a:pt x="1326" y="1681"/>
                      <a:pt x="1229" y="1710"/>
                      <a:pt x="1195" y="1723"/>
                    </a:cubicBezTo>
                    <a:cubicBezTo>
                      <a:pt x="1272" y="1700"/>
                      <a:pt x="1377" y="1667"/>
                      <a:pt x="1435" y="1653"/>
                    </a:cubicBezTo>
                    <a:cubicBezTo>
                      <a:pt x="1373" y="1673"/>
                      <a:pt x="1291" y="1699"/>
                      <a:pt x="1249" y="1714"/>
                    </a:cubicBezTo>
                    <a:cubicBezTo>
                      <a:pt x="1302" y="1697"/>
                      <a:pt x="1342" y="1686"/>
                      <a:pt x="1360" y="1683"/>
                    </a:cubicBezTo>
                    <a:cubicBezTo>
                      <a:pt x="1276" y="1710"/>
                      <a:pt x="1217" y="1730"/>
                      <a:pt x="1131" y="1755"/>
                    </a:cubicBezTo>
                    <a:cubicBezTo>
                      <a:pt x="1093" y="1765"/>
                      <a:pt x="1160" y="1740"/>
                      <a:pt x="1082" y="1764"/>
                    </a:cubicBezTo>
                    <a:cubicBezTo>
                      <a:pt x="1067" y="1765"/>
                      <a:pt x="1134" y="1747"/>
                      <a:pt x="1128" y="1745"/>
                    </a:cubicBezTo>
                    <a:cubicBezTo>
                      <a:pt x="1062" y="1763"/>
                      <a:pt x="947" y="1799"/>
                      <a:pt x="919" y="1806"/>
                    </a:cubicBezTo>
                    <a:cubicBezTo>
                      <a:pt x="892" y="1812"/>
                      <a:pt x="987" y="1785"/>
                      <a:pt x="989" y="1782"/>
                    </a:cubicBezTo>
                    <a:cubicBezTo>
                      <a:pt x="763" y="1849"/>
                      <a:pt x="603" y="1897"/>
                      <a:pt x="559" y="1909"/>
                    </a:cubicBezTo>
                    <a:cubicBezTo>
                      <a:pt x="515" y="1921"/>
                      <a:pt x="555" y="1908"/>
                      <a:pt x="574" y="1901"/>
                    </a:cubicBezTo>
                    <a:cubicBezTo>
                      <a:pt x="520" y="1914"/>
                      <a:pt x="486" y="1925"/>
                      <a:pt x="442" y="1938"/>
                    </a:cubicBezTo>
                    <a:cubicBezTo>
                      <a:pt x="414" y="1945"/>
                      <a:pt x="425" y="1941"/>
                      <a:pt x="435" y="1936"/>
                    </a:cubicBezTo>
                    <a:cubicBezTo>
                      <a:pt x="427" y="1937"/>
                      <a:pt x="421" y="1939"/>
                      <a:pt x="417" y="1939"/>
                    </a:cubicBezTo>
                    <a:cubicBezTo>
                      <a:pt x="414" y="1939"/>
                      <a:pt x="406" y="1941"/>
                      <a:pt x="401" y="1941"/>
                    </a:cubicBezTo>
                    <a:cubicBezTo>
                      <a:pt x="415" y="1935"/>
                      <a:pt x="447" y="1927"/>
                      <a:pt x="461" y="1920"/>
                    </a:cubicBezTo>
                    <a:cubicBezTo>
                      <a:pt x="432" y="1924"/>
                      <a:pt x="380" y="1945"/>
                      <a:pt x="363" y="1944"/>
                    </a:cubicBezTo>
                    <a:cubicBezTo>
                      <a:pt x="387" y="1933"/>
                      <a:pt x="420" y="1924"/>
                      <a:pt x="463" y="1908"/>
                    </a:cubicBezTo>
                    <a:cubicBezTo>
                      <a:pt x="377" y="1931"/>
                      <a:pt x="332" y="1962"/>
                      <a:pt x="302" y="1957"/>
                    </a:cubicBezTo>
                    <a:cubicBezTo>
                      <a:pt x="306" y="1954"/>
                      <a:pt x="307" y="1949"/>
                      <a:pt x="311" y="1946"/>
                    </a:cubicBezTo>
                    <a:cubicBezTo>
                      <a:pt x="301" y="1953"/>
                      <a:pt x="289" y="1962"/>
                      <a:pt x="280" y="1955"/>
                    </a:cubicBezTo>
                    <a:cubicBezTo>
                      <a:pt x="276" y="1955"/>
                      <a:pt x="269" y="1954"/>
                      <a:pt x="264" y="1954"/>
                    </a:cubicBezTo>
                    <a:cubicBezTo>
                      <a:pt x="271" y="1950"/>
                      <a:pt x="280" y="1946"/>
                      <a:pt x="291" y="1945"/>
                    </a:cubicBezTo>
                    <a:cubicBezTo>
                      <a:pt x="290" y="1944"/>
                      <a:pt x="289" y="1943"/>
                      <a:pt x="287" y="1943"/>
                    </a:cubicBezTo>
                    <a:cubicBezTo>
                      <a:pt x="307" y="1925"/>
                      <a:pt x="335" y="1938"/>
                      <a:pt x="370" y="1930"/>
                    </a:cubicBezTo>
                    <a:cubicBezTo>
                      <a:pt x="372" y="1929"/>
                      <a:pt x="375" y="1928"/>
                      <a:pt x="377" y="1927"/>
                    </a:cubicBezTo>
                    <a:cubicBezTo>
                      <a:pt x="387" y="1916"/>
                      <a:pt x="349" y="1931"/>
                      <a:pt x="344" y="1927"/>
                    </a:cubicBezTo>
                    <a:cubicBezTo>
                      <a:pt x="387" y="1911"/>
                      <a:pt x="466" y="1892"/>
                      <a:pt x="506" y="1872"/>
                    </a:cubicBezTo>
                    <a:cubicBezTo>
                      <a:pt x="405" y="1901"/>
                      <a:pt x="354" y="1920"/>
                      <a:pt x="319" y="1923"/>
                    </a:cubicBezTo>
                    <a:cubicBezTo>
                      <a:pt x="325" y="1913"/>
                      <a:pt x="367" y="1906"/>
                      <a:pt x="390" y="1894"/>
                    </a:cubicBezTo>
                    <a:cubicBezTo>
                      <a:pt x="275" y="1922"/>
                      <a:pt x="295" y="1916"/>
                      <a:pt x="290" y="1916"/>
                    </a:cubicBezTo>
                    <a:cubicBezTo>
                      <a:pt x="294" y="1914"/>
                      <a:pt x="299" y="1912"/>
                      <a:pt x="304" y="1909"/>
                    </a:cubicBezTo>
                    <a:cubicBezTo>
                      <a:pt x="302" y="1908"/>
                      <a:pt x="300" y="1908"/>
                      <a:pt x="299" y="1907"/>
                    </a:cubicBezTo>
                    <a:cubicBezTo>
                      <a:pt x="271" y="1914"/>
                      <a:pt x="256" y="1919"/>
                      <a:pt x="256" y="1917"/>
                    </a:cubicBezTo>
                    <a:cubicBezTo>
                      <a:pt x="257" y="1915"/>
                      <a:pt x="267" y="1910"/>
                      <a:pt x="292" y="1903"/>
                    </a:cubicBezTo>
                    <a:cubicBezTo>
                      <a:pt x="288" y="1900"/>
                      <a:pt x="285" y="1898"/>
                      <a:pt x="281" y="1896"/>
                    </a:cubicBezTo>
                    <a:cubicBezTo>
                      <a:pt x="255" y="1903"/>
                      <a:pt x="238" y="1894"/>
                      <a:pt x="234" y="1901"/>
                    </a:cubicBezTo>
                    <a:cubicBezTo>
                      <a:pt x="233" y="1894"/>
                      <a:pt x="233" y="1895"/>
                      <a:pt x="231" y="1891"/>
                    </a:cubicBezTo>
                    <a:cubicBezTo>
                      <a:pt x="231" y="1887"/>
                      <a:pt x="234" y="1886"/>
                      <a:pt x="236" y="1882"/>
                    </a:cubicBezTo>
                    <a:cubicBezTo>
                      <a:pt x="234" y="1880"/>
                      <a:pt x="233" y="1881"/>
                      <a:pt x="232" y="1879"/>
                    </a:cubicBezTo>
                    <a:cubicBezTo>
                      <a:pt x="232" y="1876"/>
                      <a:pt x="235" y="1877"/>
                      <a:pt x="234" y="1872"/>
                    </a:cubicBezTo>
                    <a:cubicBezTo>
                      <a:pt x="229" y="1871"/>
                      <a:pt x="225" y="1871"/>
                      <a:pt x="223" y="1869"/>
                    </a:cubicBezTo>
                    <a:cubicBezTo>
                      <a:pt x="221" y="1863"/>
                      <a:pt x="224" y="1868"/>
                      <a:pt x="222" y="1864"/>
                    </a:cubicBezTo>
                    <a:cubicBezTo>
                      <a:pt x="220" y="1862"/>
                      <a:pt x="220" y="1865"/>
                      <a:pt x="218" y="1859"/>
                    </a:cubicBezTo>
                    <a:cubicBezTo>
                      <a:pt x="216" y="1854"/>
                      <a:pt x="219" y="1858"/>
                      <a:pt x="219" y="1854"/>
                    </a:cubicBezTo>
                    <a:cubicBezTo>
                      <a:pt x="218" y="1852"/>
                      <a:pt x="217" y="1851"/>
                      <a:pt x="216" y="1849"/>
                    </a:cubicBezTo>
                    <a:cubicBezTo>
                      <a:pt x="215" y="1848"/>
                      <a:pt x="214" y="1847"/>
                      <a:pt x="214" y="1844"/>
                    </a:cubicBezTo>
                    <a:cubicBezTo>
                      <a:pt x="214" y="1842"/>
                      <a:pt x="214" y="1842"/>
                      <a:pt x="214" y="1841"/>
                    </a:cubicBezTo>
                    <a:cubicBezTo>
                      <a:pt x="212" y="1837"/>
                      <a:pt x="211" y="1838"/>
                      <a:pt x="208" y="1829"/>
                    </a:cubicBezTo>
                    <a:cubicBezTo>
                      <a:pt x="208" y="1829"/>
                      <a:pt x="210" y="1829"/>
                      <a:pt x="208" y="1822"/>
                    </a:cubicBezTo>
                    <a:cubicBezTo>
                      <a:pt x="206" y="1816"/>
                      <a:pt x="206" y="1820"/>
                      <a:pt x="204" y="1814"/>
                    </a:cubicBezTo>
                    <a:cubicBezTo>
                      <a:pt x="206" y="1816"/>
                      <a:pt x="206" y="1813"/>
                      <a:pt x="208" y="1817"/>
                    </a:cubicBezTo>
                    <a:cubicBezTo>
                      <a:pt x="208" y="1818"/>
                      <a:pt x="207" y="1817"/>
                      <a:pt x="208" y="1821"/>
                    </a:cubicBezTo>
                    <a:cubicBezTo>
                      <a:pt x="210" y="1820"/>
                      <a:pt x="213" y="1819"/>
                      <a:pt x="219" y="1817"/>
                    </a:cubicBezTo>
                    <a:cubicBezTo>
                      <a:pt x="217" y="1812"/>
                      <a:pt x="215" y="1806"/>
                      <a:pt x="215" y="1803"/>
                    </a:cubicBezTo>
                    <a:cubicBezTo>
                      <a:pt x="212" y="1803"/>
                      <a:pt x="209" y="1802"/>
                      <a:pt x="207" y="1804"/>
                    </a:cubicBezTo>
                    <a:cubicBezTo>
                      <a:pt x="204" y="1794"/>
                      <a:pt x="207" y="1795"/>
                      <a:pt x="212" y="1797"/>
                    </a:cubicBezTo>
                    <a:cubicBezTo>
                      <a:pt x="212" y="1795"/>
                      <a:pt x="211" y="1794"/>
                      <a:pt x="211" y="1792"/>
                    </a:cubicBezTo>
                    <a:cubicBezTo>
                      <a:pt x="205" y="1795"/>
                      <a:pt x="199" y="1793"/>
                      <a:pt x="197" y="1789"/>
                    </a:cubicBezTo>
                    <a:cubicBezTo>
                      <a:pt x="197" y="1786"/>
                      <a:pt x="200" y="1785"/>
                      <a:pt x="207" y="1785"/>
                    </a:cubicBezTo>
                    <a:cubicBezTo>
                      <a:pt x="207" y="1783"/>
                      <a:pt x="206" y="1782"/>
                      <a:pt x="205" y="1780"/>
                    </a:cubicBezTo>
                    <a:cubicBezTo>
                      <a:pt x="214" y="1779"/>
                      <a:pt x="229" y="1766"/>
                      <a:pt x="264" y="1759"/>
                    </a:cubicBezTo>
                    <a:cubicBezTo>
                      <a:pt x="244" y="1753"/>
                      <a:pt x="232" y="1766"/>
                      <a:pt x="220" y="1767"/>
                    </a:cubicBezTo>
                    <a:cubicBezTo>
                      <a:pt x="214" y="1768"/>
                      <a:pt x="209" y="1765"/>
                      <a:pt x="205" y="1763"/>
                    </a:cubicBezTo>
                    <a:cubicBezTo>
                      <a:pt x="196" y="1768"/>
                      <a:pt x="190" y="1771"/>
                      <a:pt x="189" y="1767"/>
                    </a:cubicBezTo>
                    <a:cubicBezTo>
                      <a:pt x="187" y="1762"/>
                      <a:pt x="192" y="1761"/>
                      <a:pt x="191" y="1758"/>
                    </a:cubicBezTo>
                    <a:cubicBezTo>
                      <a:pt x="191" y="1755"/>
                      <a:pt x="186" y="1754"/>
                      <a:pt x="187" y="1754"/>
                    </a:cubicBezTo>
                    <a:cubicBezTo>
                      <a:pt x="188" y="1754"/>
                      <a:pt x="192" y="1754"/>
                      <a:pt x="196" y="1754"/>
                    </a:cubicBezTo>
                    <a:cubicBezTo>
                      <a:pt x="194" y="1749"/>
                      <a:pt x="193" y="1743"/>
                      <a:pt x="191" y="1738"/>
                    </a:cubicBezTo>
                    <a:cubicBezTo>
                      <a:pt x="187" y="1738"/>
                      <a:pt x="184" y="1736"/>
                      <a:pt x="187" y="1747"/>
                    </a:cubicBezTo>
                    <a:cubicBezTo>
                      <a:pt x="186" y="1746"/>
                      <a:pt x="186" y="1751"/>
                      <a:pt x="184" y="1745"/>
                    </a:cubicBezTo>
                    <a:cubicBezTo>
                      <a:pt x="184" y="1745"/>
                      <a:pt x="185" y="1745"/>
                      <a:pt x="184" y="1743"/>
                    </a:cubicBezTo>
                    <a:cubicBezTo>
                      <a:pt x="184" y="1742"/>
                      <a:pt x="184" y="1743"/>
                      <a:pt x="183" y="1741"/>
                    </a:cubicBezTo>
                    <a:cubicBezTo>
                      <a:pt x="183" y="1739"/>
                      <a:pt x="185" y="1735"/>
                      <a:pt x="190" y="1734"/>
                    </a:cubicBezTo>
                    <a:cubicBezTo>
                      <a:pt x="190" y="1732"/>
                      <a:pt x="189" y="1729"/>
                      <a:pt x="189" y="1726"/>
                    </a:cubicBezTo>
                    <a:cubicBezTo>
                      <a:pt x="189" y="1725"/>
                      <a:pt x="184" y="1724"/>
                      <a:pt x="182" y="1723"/>
                    </a:cubicBezTo>
                    <a:cubicBezTo>
                      <a:pt x="179" y="1723"/>
                      <a:pt x="182" y="1719"/>
                      <a:pt x="189" y="1717"/>
                    </a:cubicBezTo>
                    <a:cubicBezTo>
                      <a:pt x="189" y="1714"/>
                      <a:pt x="189" y="1711"/>
                      <a:pt x="190" y="1708"/>
                    </a:cubicBezTo>
                    <a:cubicBezTo>
                      <a:pt x="187" y="1709"/>
                      <a:pt x="185" y="1710"/>
                      <a:pt x="182" y="1710"/>
                    </a:cubicBezTo>
                    <a:cubicBezTo>
                      <a:pt x="178" y="1708"/>
                      <a:pt x="176" y="1702"/>
                      <a:pt x="174" y="1699"/>
                    </a:cubicBezTo>
                    <a:cubicBezTo>
                      <a:pt x="176" y="1696"/>
                      <a:pt x="183" y="1694"/>
                      <a:pt x="193" y="1693"/>
                    </a:cubicBezTo>
                    <a:cubicBezTo>
                      <a:pt x="195" y="1686"/>
                      <a:pt x="198" y="1680"/>
                      <a:pt x="201" y="1674"/>
                    </a:cubicBezTo>
                    <a:cubicBezTo>
                      <a:pt x="190" y="1674"/>
                      <a:pt x="182" y="1672"/>
                      <a:pt x="178" y="1670"/>
                    </a:cubicBezTo>
                    <a:cubicBezTo>
                      <a:pt x="175" y="1671"/>
                      <a:pt x="173" y="1673"/>
                      <a:pt x="171" y="1669"/>
                    </a:cubicBezTo>
                    <a:cubicBezTo>
                      <a:pt x="172" y="1666"/>
                      <a:pt x="167" y="1667"/>
                      <a:pt x="166" y="1660"/>
                    </a:cubicBezTo>
                    <a:cubicBezTo>
                      <a:pt x="170" y="1665"/>
                      <a:pt x="176" y="1661"/>
                      <a:pt x="182" y="1668"/>
                    </a:cubicBezTo>
                    <a:cubicBezTo>
                      <a:pt x="188" y="1666"/>
                      <a:pt x="197" y="1663"/>
                      <a:pt x="208" y="1660"/>
                    </a:cubicBezTo>
                    <a:cubicBezTo>
                      <a:pt x="209" y="1659"/>
                      <a:pt x="211" y="1657"/>
                      <a:pt x="212" y="1656"/>
                    </a:cubicBezTo>
                    <a:cubicBezTo>
                      <a:pt x="202" y="1658"/>
                      <a:pt x="194" y="1660"/>
                      <a:pt x="186" y="1659"/>
                    </a:cubicBezTo>
                    <a:cubicBezTo>
                      <a:pt x="186" y="1648"/>
                      <a:pt x="208" y="1641"/>
                      <a:pt x="238" y="1638"/>
                    </a:cubicBezTo>
                    <a:cubicBezTo>
                      <a:pt x="293" y="1614"/>
                      <a:pt x="402" y="1617"/>
                      <a:pt x="569" y="1570"/>
                    </a:cubicBezTo>
                    <a:cubicBezTo>
                      <a:pt x="576" y="1568"/>
                      <a:pt x="585" y="1564"/>
                      <a:pt x="596" y="1559"/>
                    </a:cubicBezTo>
                    <a:cubicBezTo>
                      <a:pt x="608" y="1553"/>
                      <a:pt x="620" y="1547"/>
                      <a:pt x="633" y="1540"/>
                    </a:cubicBezTo>
                    <a:cubicBezTo>
                      <a:pt x="588" y="1553"/>
                      <a:pt x="553" y="1562"/>
                      <a:pt x="525" y="1569"/>
                    </a:cubicBezTo>
                    <a:cubicBezTo>
                      <a:pt x="633" y="1528"/>
                      <a:pt x="388" y="1605"/>
                      <a:pt x="374" y="1602"/>
                    </a:cubicBezTo>
                    <a:cubicBezTo>
                      <a:pt x="435" y="1577"/>
                      <a:pt x="546" y="1542"/>
                      <a:pt x="721" y="1487"/>
                    </a:cubicBezTo>
                    <a:cubicBezTo>
                      <a:pt x="897" y="1433"/>
                      <a:pt x="1143" y="1357"/>
                      <a:pt x="1372" y="1282"/>
                    </a:cubicBezTo>
                    <a:cubicBezTo>
                      <a:pt x="1261" y="1315"/>
                      <a:pt x="1227" y="1325"/>
                      <a:pt x="1343" y="1286"/>
                    </a:cubicBezTo>
                    <a:cubicBezTo>
                      <a:pt x="1375" y="1276"/>
                      <a:pt x="1407" y="1265"/>
                      <a:pt x="1441" y="1254"/>
                    </a:cubicBezTo>
                    <a:cubicBezTo>
                      <a:pt x="954" y="1398"/>
                      <a:pt x="660" y="1505"/>
                      <a:pt x="496" y="1540"/>
                    </a:cubicBezTo>
                    <a:cubicBezTo>
                      <a:pt x="590" y="1510"/>
                      <a:pt x="794" y="1452"/>
                      <a:pt x="856" y="1423"/>
                    </a:cubicBezTo>
                    <a:cubicBezTo>
                      <a:pt x="810" y="1437"/>
                      <a:pt x="751" y="1457"/>
                      <a:pt x="742" y="1456"/>
                    </a:cubicBezTo>
                    <a:cubicBezTo>
                      <a:pt x="810" y="1428"/>
                      <a:pt x="1100" y="1347"/>
                      <a:pt x="1199" y="1309"/>
                    </a:cubicBezTo>
                    <a:cubicBezTo>
                      <a:pt x="951" y="1383"/>
                      <a:pt x="728" y="1453"/>
                      <a:pt x="576" y="1499"/>
                    </a:cubicBezTo>
                    <a:cubicBezTo>
                      <a:pt x="425" y="1545"/>
                      <a:pt x="338" y="1570"/>
                      <a:pt x="288" y="1578"/>
                    </a:cubicBezTo>
                    <a:cubicBezTo>
                      <a:pt x="362" y="1558"/>
                      <a:pt x="489" y="1518"/>
                      <a:pt x="691" y="1455"/>
                    </a:cubicBezTo>
                    <a:cubicBezTo>
                      <a:pt x="894" y="1392"/>
                      <a:pt x="1177" y="1305"/>
                      <a:pt x="1451" y="1226"/>
                    </a:cubicBezTo>
                    <a:cubicBezTo>
                      <a:pt x="1357" y="1257"/>
                      <a:pt x="1358" y="1259"/>
                      <a:pt x="1408" y="1247"/>
                    </a:cubicBezTo>
                    <a:cubicBezTo>
                      <a:pt x="1491" y="1223"/>
                      <a:pt x="1579" y="1196"/>
                      <a:pt x="1674" y="1168"/>
                    </a:cubicBezTo>
                    <a:cubicBezTo>
                      <a:pt x="1768" y="1140"/>
                      <a:pt x="1897" y="1102"/>
                      <a:pt x="1951" y="1085"/>
                    </a:cubicBezTo>
                    <a:cubicBezTo>
                      <a:pt x="1971" y="1076"/>
                      <a:pt x="2004" y="1066"/>
                      <a:pt x="1902" y="1095"/>
                    </a:cubicBezTo>
                    <a:cubicBezTo>
                      <a:pt x="1819" y="1118"/>
                      <a:pt x="1772" y="1134"/>
                      <a:pt x="1745" y="1138"/>
                    </a:cubicBezTo>
                    <a:cubicBezTo>
                      <a:pt x="1772" y="1129"/>
                      <a:pt x="1937" y="1078"/>
                      <a:pt x="1988" y="1060"/>
                    </a:cubicBezTo>
                    <a:cubicBezTo>
                      <a:pt x="2039" y="1043"/>
                      <a:pt x="2053" y="1038"/>
                      <a:pt x="1922" y="1079"/>
                    </a:cubicBezTo>
                    <a:cubicBezTo>
                      <a:pt x="1890" y="1090"/>
                      <a:pt x="1796" y="1118"/>
                      <a:pt x="1727" y="1139"/>
                    </a:cubicBezTo>
                    <a:cubicBezTo>
                      <a:pt x="1659" y="1160"/>
                      <a:pt x="1591" y="1180"/>
                      <a:pt x="1527" y="1200"/>
                    </a:cubicBezTo>
                    <a:cubicBezTo>
                      <a:pt x="1400" y="1238"/>
                      <a:pt x="1289" y="1272"/>
                      <a:pt x="1208" y="1296"/>
                    </a:cubicBezTo>
                    <a:cubicBezTo>
                      <a:pt x="1047" y="1344"/>
                      <a:pt x="985" y="1361"/>
                      <a:pt x="1168" y="1303"/>
                    </a:cubicBezTo>
                    <a:cubicBezTo>
                      <a:pt x="1535" y="1187"/>
                      <a:pt x="1755" y="1113"/>
                      <a:pt x="1511" y="1186"/>
                    </a:cubicBezTo>
                    <a:cubicBezTo>
                      <a:pt x="1388" y="1223"/>
                      <a:pt x="1159" y="1291"/>
                      <a:pt x="1016" y="1332"/>
                    </a:cubicBezTo>
                    <a:cubicBezTo>
                      <a:pt x="873" y="1374"/>
                      <a:pt x="794" y="1396"/>
                      <a:pt x="880" y="1368"/>
                    </a:cubicBezTo>
                    <a:cubicBezTo>
                      <a:pt x="966" y="1341"/>
                      <a:pt x="1111" y="1294"/>
                      <a:pt x="1296" y="1236"/>
                    </a:cubicBezTo>
                    <a:cubicBezTo>
                      <a:pt x="1480" y="1177"/>
                      <a:pt x="1708" y="1105"/>
                      <a:pt x="1887" y="1051"/>
                    </a:cubicBezTo>
                    <a:cubicBezTo>
                      <a:pt x="1977" y="1024"/>
                      <a:pt x="1960" y="1030"/>
                      <a:pt x="1962" y="1032"/>
                    </a:cubicBezTo>
                    <a:cubicBezTo>
                      <a:pt x="1964" y="1034"/>
                      <a:pt x="1950" y="1042"/>
                      <a:pt x="1941" y="1048"/>
                    </a:cubicBezTo>
                    <a:cubicBezTo>
                      <a:pt x="1924" y="1060"/>
                      <a:pt x="1931" y="1067"/>
                      <a:pt x="2044" y="1025"/>
                    </a:cubicBezTo>
                    <a:cubicBezTo>
                      <a:pt x="2270" y="941"/>
                      <a:pt x="2079" y="1004"/>
                      <a:pt x="2114" y="989"/>
                    </a:cubicBezTo>
                    <a:cubicBezTo>
                      <a:pt x="2169" y="965"/>
                      <a:pt x="2240" y="918"/>
                      <a:pt x="2244" y="912"/>
                    </a:cubicBezTo>
                    <a:cubicBezTo>
                      <a:pt x="2246" y="908"/>
                      <a:pt x="2227" y="947"/>
                      <a:pt x="2223" y="971"/>
                    </a:cubicBezTo>
                    <a:cubicBezTo>
                      <a:pt x="2219" y="970"/>
                      <a:pt x="2247" y="895"/>
                      <a:pt x="2232" y="912"/>
                    </a:cubicBezTo>
                    <a:cubicBezTo>
                      <a:pt x="2218" y="937"/>
                      <a:pt x="2228" y="1018"/>
                      <a:pt x="2232" y="1024"/>
                    </a:cubicBezTo>
                    <a:cubicBezTo>
                      <a:pt x="2237" y="1029"/>
                      <a:pt x="2230" y="1017"/>
                      <a:pt x="2238" y="1018"/>
                    </a:cubicBezTo>
                    <a:cubicBezTo>
                      <a:pt x="2226" y="1007"/>
                      <a:pt x="2166" y="963"/>
                      <a:pt x="2108" y="931"/>
                    </a:cubicBezTo>
                    <a:cubicBezTo>
                      <a:pt x="2012" y="893"/>
                      <a:pt x="1855" y="834"/>
                      <a:pt x="1837" y="830"/>
                    </a:cubicBezTo>
                    <a:cubicBezTo>
                      <a:pt x="1815" y="826"/>
                      <a:pt x="1398" y="680"/>
                      <a:pt x="1219" y="664"/>
                    </a:cubicBezTo>
                    <a:cubicBezTo>
                      <a:pt x="1206" y="660"/>
                      <a:pt x="899" y="584"/>
                      <a:pt x="875" y="570"/>
                    </a:cubicBezTo>
                    <a:cubicBezTo>
                      <a:pt x="585" y="517"/>
                      <a:pt x="612" y="531"/>
                      <a:pt x="387" y="487"/>
                    </a:cubicBezTo>
                    <a:cubicBezTo>
                      <a:pt x="199" y="450"/>
                      <a:pt x="172" y="442"/>
                      <a:pt x="150" y="437"/>
                    </a:cubicBezTo>
                    <a:cubicBezTo>
                      <a:pt x="13" y="410"/>
                      <a:pt x="32" y="423"/>
                      <a:pt x="13" y="383"/>
                    </a:cubicBezTo>
                    <a:cubicBezTo>
                      <a:pt x="7" y="371"/>
                      <a:pt x="0" y="370"/>
                      <a:pt x="1" y="351"/>
                    </a:cubicBezTo>
                    <a:cubicBezTo>
                      <a:pt x="4" y="315"/>
                      <a:pt x="11" y="269"/>
                      <a:pt x="20" y="210"/>
                    </a:cubicBezTo>
                    <a:close/>
                    <a:moveTo>
                      <a:pt x="245" y="1590"/>
                    </a:moveTo>
                    <a:lnTo>
                      <a:pt x="245" y="1590"/>
                    </a:lnTo>
                    <a:cubicBezTo>
                      <a:pt x="233" y="1594"/>
                      <a:pt x="223" y="1596"/>
                      <a:pt x="216" y="1594"/>
                    </a:cubicBezTo>
                    <a:cubicBezTo>
                      <a:pt x="226" y="1588"/>
                      <a:pt x="237" y="1583"/>
                      <a:pt x="245" y="1590"/>
                    </a:cubicBezTo>
                    <a:close/>
                    <a:moveTo>
                      <a:pt x="254" y="1614"/>
                    </a:moveTo>
                    <a:lnTo>
                      <a:pt x="254" y="1614"/>
                    </a:lnTo>
                    <a:cubicBezTo>
                      <a:pt x="291" y="1608"/>
                      <a:pt x="373" y="1582"/>
                      <a:pt x="421" y="1570"/>
                    </a:cubicBezTo>
                    <a:cubicBezTo>
                      <a:pt x="470" y="1558"/>
                      <a:pt x="332" y="1605"/>
                      <a:pt x="265" y="1624"/>
                    </a:cubicBezTo>
                    <a:cubicBezTo>
                      <a:pt x="197" y="1643"/>
                      <a:pt x="247" y="1614"/>
                      <a:pt x="225" y="1618"/>
                    </a:cubicBezTo>
                    <a:cubicBezTo>
                      <a:pt x="203" y="1621"/>
                      <a:pt x="243" y="1605"/>
                      <a:pt x="274" y="1600"/>
                    </a:cubicBezTo>
                    <a:cubicBezTo>
                      <a:pt x="304" y="1594"/>
                      <a:pt x="256" y="1608"/>
                      <a:pt x="254" y="1614"/>
                    </a:cubicBezTo>
                    <a:close/>
                    <a:moveTo>
                      <a:pt x="403" y="1954"/>
                    </a:moveTo>
                    <a:lnTo>
                      <a:pt x="403" y="1954"/>
                    </a:lnTo>
                    <a:cubicBezTo>
                      <a:pt x="401" y="1959"/>
                      <a:pt x="342" y="1975"/>
                      <a:pt x="320" y="1976"/>
                    </a:cubicBezTo>
                    <a:cubicBezTo>
                      <a:pt x="337" y="1970"/>
                      <a:pt x="405" y="1949"/>
                      <a:pt x="403" y="1954"/>
                    </a:cubicBezTo>
                    <a:close/>
                    <a:moveTo>
                      <a:pt x="550" y="1916"/>
                    </a:moveTo>
                    <a:lnTo>
                      <a:pt x="550" y="1916"/>
                    </a:lnTo>
                    <a:cubicBezTo>
                      <a:pt x="571" y="1910"/>
                      <a:pt x="590" y="1905"/>
                      <a:pt x="602" y="1905"/>
                    </a:cubicBezTo>
                    <a:cubicBezTo>
                      <a:pt x="580" y="1912"/>
                      <a:pt x="554" y="1923"/>
                      <a:pt x="550" y="1916"/>
                    </a:cubicBezTo>
                    <a:close/>
                    <a:moveTo>
                      <a:pt x="173" y="1642"/>
                    </a:moveTo>
                    <a:lnTo>
                      <a:pt x="173" y="1642"/>
                    </a:lnTo>
                    <a:cubicBezTo>
                      <a:pt x="180" y="1643"/>
                      <a:pt x="183" y="1636"/>
                      <a:pt x="189" y="1635"/>
                    </a:cubicBezTo>
                    <a:cubicBezTo>
                      <a:pt x="216" y="1628"/>
                      <a:pt x="181" y="1652"/>
                      <a:pt x="173" y="1642"/>
                    </a:cubicBezTo>
                    <a:close/>
                    <a:moveTo>
                      <a:pt x="836" y="1851"/>
                    </a:moveTo>
                    <a:lnTo>
                      <a:pt x="836" y="1851"/>
                    </a:lnTo>
                    <a:cubicBezTo>
                      <a:pt x="791" y="1865"/>
                      <a:pt x="747" y="1878"/>
                      <a:pt x="753" y="1869"/>
                    </a:cubicBezTo>
                    <a:cubicBezTo>
                      <a:pt x="768" y="1870"/>
                      <a:pt x="829" y="1845"/>
                      <a:pt x="836" y="1851"/>
                    </a:cubicBezTo>
                    <a:close/>
                    <a:moveTo>
                      <a:pt x="1054" y="1780"/>
                    </a:moveTo>
                    <a:lnTo>
                      <a:pt x="1054" y="1780"/>
                    </a:lnTo>
                    <a:cubicBezTo>
                      <a:pt x="1029" y="1794"/>
                      <a:pt x="971" y="1808"/>
                      <a:pt x="952" y="1809"/>
                    </a:cubicBezTo>
                    <a:cubicBezTo>
                      <a:pt x="982" y="1802"/>
                      <a:pt x="1043" y="1778"/>
                      <a:pt x="1054" y="1780"/>
                    </a:cubicBezTo>
                    <a:close/>
                    <a:moveTo>
                      <a:pt x="1557" y="1642"/>
                    </a:moveTo>
                    <a:lnTo>
                      <a:pt x="1557" y="1642"/>
                    </a:lnTo>
                    <a:cubicBezTo>
                      <a:pt x="1534" y="1653"/>
                      <a:pt x="1434" y="1685"/>
                      <a:pt x="1432" y="1678"/>
                    </a:cubicBezTo>
                    <a:cubicBezTo>
                      <a:pt x="1468" y="1669"/>
                      <a:pt x="1548" y="1639"/>
                      <a:pt x="1557" y="1642"/>
                    </a:cubicBezTo>
                    <a:close/>
                    <a:moveTo>
                      <a:pt x="255" y="1919"/>
                    </a:moveTo>
                    <a:lnTo>
                      <a:pt x="255" y="1919"/>
                    </a:lnTo>
                    <a:cubicBezTo>
                      <a:pt x="251" y="1918"/>
                      <a:pt x="248" y="1924"/>
                      <a:pt x="246" y="1919"/>
                    </a:cubicBezTo>
                    <a:cubicBezTo>
                      <a:pt x="248" y="1920"/>
                      <a:pt x="252" y="1914"/>
                      <a:pt x="255" y="1919"/>
                    </a:cubicBezTo>
                    <a:close/>
                    <a:moveTo>
                      <a:pt x="286" y="1931"/>
                    </a:moveTo>
                    <a:lnTo>
                      <a:pt x="286" y="1931"/>
                    </a:lnTo>
                    <a:cubicBezTo>
                      <a:pt x="284" y="1937"/>
                      <a:pt x="275" y="1936"/>
                      <a:pt x="272" y="1933"/>
                    </a:cubicBezTo>
                    <a:cubicBezTo>
                      <a:pt x="276" y="1933"/>
                      <a:pt x="283" y="1926"/>
                      <a:pt x="286" y="1931"/>
                    </a:cubicBezTo>
                    <a:close/>
                    <a:moveTo>
                      <a:pt x="267" y="1933"/>
                    </a:moveTo>
                    <a:lnTo>
                      <a:pt x="267" y="1933"/>
                    </a:lnTo>
                    <a:cubicBezTo>
                      <a:pt x="266" y="1937"/>
                      <a:pt x="261" y="1940"/>
                      <a:pt x="258" y="1933"/>
                    </a:cubicBezTo>
                    <a:cubicBezTo>
                      <a:pt x="261" y="1934"/>
                      <a:pt x="265" y="1928"/>
                      <a:pt x="267" y="1933"/>
                    </a:cubicBezTo>
                    <a:close/>
                  </a:path>
                </a:pathLst>
              </a:custGeom>
              <a:solidFill>
                <a:srgbClr val="E20074"/>
              </a:solidFill>
              <a:ln w="9525">
                <a:solidFill>
                  <a:srgbClr val="E2007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Tele-GroteskNor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9FC5892-BB26-4550-993C-874D24DDFA81}"/>
                </a:ext>
              </a:extLst>
            </p:cNvPr>
            <p:cNvSpPr txBox="1"/>
            <p:nvPr/>
          </p:nvSpPr>
          <p:spPr>
            <a:xfrm>
              <a:off x="10208847" y="5197197"/>
              <a:ext cx="12992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Other candidates: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ONAP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OIF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20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936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332"/>
            <a:ext cx="10972800" cy="655848"/>
          </a:xfrm>
        </p:spPr>
        <p:txBody>
          <a:bodyPr>
            <a:normAutofit fontScale="90000"/>
          </a:bodyPr>
          <a:lstStyle/>
          <a:p>
            <a:r>
              <a:rPr lang="en-GB" dirty="0"/>
              <a:t>Information Model 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FBC195-B673-413A-BF4B-96925872FC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99885"/>
              </p:ext>
            </p:extLst>
          </p:nvPr>
        </p:nvGraphicFramePr>
        <p:xfrm>
          <a:off x="196353" y="583688"/>
          <a:ext cx="11750883" cy="627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Slide" r:id="rId6" imgW="7589636" imgH="4046246" progId="PowerPoint.Slide.12">
                  <p:embed/>
                </p:oleObj>
              </mc:Choice>
              <mc:Fallback>
                <p:oleObj name="Slide" r:id="rId6" imgW="7589636" imgH="4046246" progId="PowerPoint.Slide.12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53" y="583688"/>
                        <a:ext cx="11750883" cy="6271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759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192"/>
            <a:ext cx="10972800" cy="701568"/>
          </a:xfrm>
        </p:spPr>
        <p:txBody>
          <a:bodyPr>
            <a:normAutofit fontScale="90000"/>
          </a:bodyPr>
          <a:lstStyle/>
          <a:p>
            <a:r>
              <a:rPr lang="en-US" dirty="0"/>
              <a:t>Influence Across Standards and Open Source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5729464-07B2-4A08-A575-B74A13CEA271}"/>
              </a:ext>
            </a:extLst>
          </p:cNvPr>
          <p:cNvGrpSpPr/>
          <p:nvPr/>
        </p:nvGrpSpPr>
        <p:grpSpPr>
          <a:xfrm>
            <a:off x="610950" y="850900"/>
            <a:ext cx="10742850" cy="4873064"/>
            <a:chOff x="333332" y="701890"/>
            <a:chExt cx="11698133" cy="58148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D69053A-9ECD-4412-A85C-092B0D7DE30C}"/>
                </a:ext>
              </a:extLst>
            </p:cNvPr>
            <p:cNvSpPr/>
            <p:nvPr/>
          </p:nvSpPr>
          <p:spPr>
            <a:xfrm>
              <a:off x="8754865" y="1330108"/>
              <a:ext cx="3276600" cy="3109607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12700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5DB54C53-FE48-4F63-983D-7444FB65D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5277" y="6065203"/>
              <a:ext cx="1577611" cy="45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3586D6-7A47-491B-88E8-C44F8525D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871615" y="5951203"/>
              <a:ext cx="2413000" cy="40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BCC8CEB4-DA49-470E-A4EA-ED5E393D0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51368" y="6012043"/>
              <a:ext cx="2743200" cy="434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AEC6CE0A-3D09-4740-B3AD-8B386D925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3332" y="3246560"/>
              <a:ext cx="604933" cy="607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1A6869E-022C-4308-B789-F9F378B0950C}"/>
                </a:ext>
              </a:extLst>
            </p:cNvPr>
            <p:cNvSpPr/>
            <p:nvPr/>
          </p:nvSpPr>
          <p:spPr>
            <a:xfrm>
              <a:off x="493765" y="1880502"/>
              <a:ext cx="3276600" cy="1307180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1D7B3C1-5FA4-49CC-9CA0-BCB277445828}"/>
                </a:ext>
              </a:extLst>
            </p:cNvPr>
            <p:cNvSpPr/>
            <p:nvPr/>
          </p:nvSpPr>
          <p:spPr>
            <a:xfrm>
              <a:off x="4119365" y="1330108"/>
              <a:ext cx="4229099" cy="3261057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19050" cap="flat" cmpd="sng" algn="ctr">
              <a:solidFill>
                <a:srgbClr val="C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FE8DA9-B538-4C72-88DB-8FCB11695E9B}"/>
                </a:ext>
              </a:extLst>
            </p:cNvPr>
            <p:cNvSpPr/>
            <p:nvPr/>
          </p:nvSpPr>
          <p:spPr>
            <a:xfrm>
              <a:off x="389799" y="863608"/>
              <a:ext cx="3530600" cy="892322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074111-6083-4A54-9656-ADC11F9E9886}"/>
                </a:ext>
              </a:extLst>
            </p:cNvPr>
            <p:cNvSpPr/>
            <p:nvPr/>
          </p:nvSpPr>
          <p:spPr>
            <a:xfrm>
              <a:off x="964937" y="1237521"/>
              <a:ext cx="2493433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TAPI FRS</a:t>
              </a:r>
            </a:p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Use cases &amp; Requirements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29BDCC-0D09-417B-81D9-A15E04E20D97}"/>
                </a:ext>
              </a:extLst>
            </p:cNvPr>
            <p:cNvSpPr/>
            <p:nvPr/>
          </p:nvSpPr>
          <p:spPr>
            <a:xfrm>
              <a:off x="5375152" y="1775544"/>
              <a:ext cx="1716301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TAPI UML Information Model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93211F-5AD7-49D7-8F42-6E232A86AF5A}"/>
                </a:ext>
              </a:extLst>
            </p:cNvPr>
            <p:cNvSpPr/>
            <p:nvPr/>
          </p:nvSpPr>
          <p:spPr>
            <a:xfrm>
              <a:off x="5375152" y="2502337"/>
              <a:ext cx="1716301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TAPI YANG</a:t>
              </a:r>
            </a:p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Data Schema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4B5CBE-BF96-42E0-8C74-D0257AFC8753}"/>
                </a:ext>
              </a:extLst>
            </p:cNvPr>
            <p:cNvSpPr/>
            <p:nvPr/>
          </p:nvSpPr>
          <p:spPr>
            <a:xfrm>
              <a:off x="5375152" y="3260268"/>
              <a:ext cx="1716301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SWAGGER/REST APIs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E509C3-4ADF-4A15-A556-BE32C77C83DD}"/>
                </a:ext>
              </a:extLst>
            </p:cNvPr>
            <p:cNvSpPr/>
            <p:nvPr/>
          </p:nvSpPr>
          <p:spPr>
            <a:xfrm>
              <a:off x="938265" y="2130004"/>
              <a:ext cx="2336800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ONF Core Information Model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3EE67F6-10F3-4788-A14D-83098931DCBE}"/>
                </a:ext>
              </a:extLst>
            </p:cNvPr>
            <p:cNvSpPr/>
            <p:nvPr/>
          </p:nvSpPr>
          <p:spPr>
            <a:xfrm>
              <a:off x="938265" y="2588941"/>
              <a:ext cx="2336800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Arial"/>
                </a:rPr>
                <a:t>ONF Technology Specification Models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016CBFF-B009-4098-9540-4D251346693E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3458365" y="1427535"/>
              <a:ext cx="1916787" cy="538023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0C965BA-FC2E-4308-A95D-9B39C299E6D6}"/>
                </a:ext>
              </a:extLst>
            </p:cNvPr>
            <p:cNvCxnSpPr>
              <a:stCxn id="18" idx="2"/>
              <a:endCxn id="19" idx="0"/>
            </p:cNvCxnSpPr>
            <p:nvPr/>
          </p:nvCxnSpPr>
          <p:spPr>
            <a:xfrm>
              <a:off x="6233303" y="2155565"/>
              <a:ext cx="0" cy="346769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FE3DA5E-77EC-4374-B102-68CECF9BE66B}"/>
                </a:ext>
              </a:extLst>
            </p:cNvPr>
            <p:cNvCxnSpPr>
              <a:stCxn id="19" idx="2"/>
              <a:endCxn id="20" idx="0"/>
            </p:cNvCxnSpPr>
            <p:nvPr/>
          </p:nvCxnSpPr>
          <p:spPr>
            <a:xfrm>
              <a:off x="6233303" y="2882367"/>
              <a:ext cx="0" cy="377903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07E8E34-9652-47D1-8FD5-0F4E98143ED3}"/>
                </a:ext>
              </a:extLst>
            </p:cNvPr>
            <p:cNvCxnSpPr>
              <a:stCxn id="22" idx="3"/>
              <a:endCxn id="18" idx="1"/>
            </p:cNvCxnSpPr>
            <p:nvPr/>
          </p:nvCxnSpPr>
          <p:spPr>
            <a:xfrm flipV="1">
              <a:off x="3275070" y="1965556"/>
              <a:ext cx="2100087" cy="813397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90E37FF-F71F-4AE7-BFC4-C7E51EF01971}"/>
                </a:ext>
              </a:extLst>
            </p:cNvPr>
            <p:cNvCxnSpPr>
              <a:stCxn id="21" idx="3"/>
              <a:endCxn id="18" idx="1"/>
            </p:cNvCxnSpPr>
            <p:nvPr/>
          </p:nvCxnSpPr>
          <p:spPr>
            <a:xfrm flipV="1">
              <a:off x="3275070" y="1965558"/>
              <a:ext cx="2100087" cy="354463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40EF65B-44A5-45EA-8519-068352B5493B}"/>
                </a:ext>
              </a:extLst>
            </p:cNvPr>
            <p:cNvSpPr/>
            <p:nvPr/>
          </p:nvSpPr>
          <p:spPr>
            <a:xfrm>
              <a:off x="9262865" y="2175159"/>
              <a:ext cx="2336800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UML-YANG</a:t>
              </a:r>
            </a:p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Generation Tool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061CFC-9B64-4575-B6BA-A4C6FC6A022B}"/>
                </a:ext>
              </a:extLst>
            </p:cNvPr>
            <p:cNvSpPr/>
            <p:nvPr/>
          </p:nvSpPr>
          <p:spPr>
            <a:xfrm>
              <a:off x="9262865" y="2793799"/>
              <a:ext cx="2336800" cy="400008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YANG-SWAGGER Generation Tool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F65A70-A1D5-43FE-8A0A-9458F9C43A4C}"/>
                </a:ext>
              </a:extLst>
            </p:cNvPr>
            <p:cNvSpPr txBox="1"/>
            <p:nvPr/>
          </p:nvSpPr>
          <p:spPr>
            <a:xfrm>
              <a:off x="4169717" y="2927864"/>
              <a:ext cx="1678427" cy="58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>
                  <a:solidFill>
                    <a:srgbClr val="FF0000"/>
                  </a:solidFill>
                </a:rPr>
                <a:t>SNOWMASS TAPI SDK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F85B9B-5A37-4D87-A543-501A25DBB758}"/>
                </a:ext>
              </a:extLst>
            </p:cNvPr>
            <p:cNvSpPr txBox="1"/>
            <p:nvPr/>
          </p:nvSpPr>
          <p:spPr>
            <a:xfrm>
              <a:off x="9251447" y="3951092"/>
              <a:ext cx="2033183" cy="34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>
                  <a:solidFill>
                    <a:srgbClr val="FF0000"/>
                  </a:solidFill>
                </a:rPr>
                <a:t>EAGLE Modeling Tools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FAFED87-24EC-4B40-A745-2D731D9FF51A}"/>
                </a:ext>
              </a:extLst>
            </p:cNvPr>
            <p:cNvSpPr/>
            <p:nvPr/>
          </p:nvSpPr>
          <p:spPr>
            <a:xfrm>
              <a:off x="9596701" y="1800034"/>
              <a:ext cx="1494980" cy="32717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Open Model Profile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2DBCEE8-CBFA-4B27-A10E-9716A4122ACC}"/>
                </a:ext>
              </a:extLst>
            </p:cNvPr>
            <p:cNvCxnSpPr>
              <a:stCxn id="32" idx="1"/>
              <a:endCxn id="18" idx="3"/>
            </p:cNvCxnSpPr>
            <p:nvPr/>
          </p:nvCxnSpPr>
          <p:spPr>
            <a:xfrm flipH="1">
              <a:off x="7091470" y="1963626"/>
              <a:ext cx="2505231" cy="1932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1C35A0C-949E-428B-9EA5-DDC258C8A7CE}"/>
                </a:ext>
              </a:extLst>
            </p:cNvPr>
            <p:cNvCxnSpPr>
              <a:stCxn id="28" idx="1"/>
            </p:cNvCxnSpPr>
            <p:nvPr/>
          </p:nvCxnSpPr>
          <p:spPr>
            <a:xfrm flipH="1">
              <a:off x="6222113" y="2365171"/>
              <a:ext cx="3040752" cy="0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3A3EAE1-AC98-472D-AC4F-3F6EB2546167}"/>
                </a:ext>
              </a:extLst>
            </p:cNvPr>
            <p:cNvCxnSpPr>
              <a:stCxn id="29" idx="1"/>
            </p:cNvCxnSpPr>
            <p:nvPr/>
          </p:nvCxnSpPr>
          <p:spPr>
            <a:xfrm flipH="1">
              <a:off x="6222113" y="2993803"/>
              <a:ext cx="3040752" cy="0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95CBC0-ED2F-48C5-82CB-6BD8487C910F}"/>
                </a:ext>
              </a:extLst>
            </p:cNvPr>
            <p:cNvSpPr txBox="1"/>
            <p:nvPr/>
          </p:nvSpPr>
          <p:spPr>
            <a:xfrm>
              <a:off x="5177599" y="3683134"/>
              <a:ext cx="1381244" cy="38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400" b="1" kern="0">
                  <a:solidFill>
                    <a:srgbClr val="0033CC"/>
                  </a:solidFill>
                </a:rPr>
                <a:t>Code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9E4709B-F443-49D1-BCA2-6762AB92B78C}"/>
                </a:ext>
              </a:extLst>
            </p:cNvPr>
            <p:cNvSpPr/>
            <p:nvPr/>
          </p:nvSpPr>
          <p:spPr>
            <a:xfrm>
              <a:off x="431105" y="3617067"/>
              <a:ext cx="3386760" cy="1185237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E306C5E-CE4A-44F5-A93B-A0D79C67CA64}"/>
                </a:ext>
              </a:extLst>
            </p:cNvPr>
            <p:cNvSpPr/>
            <p:nvPr/>
          </p:nvSpPr>
          <p:spPr>
            <a:xfrm>
              <a:off x="775147" y="3709523"/>
              <a:ext cx="884232" cy="52885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</a:rPr>
                <a:t>OTN</a:t>
              </a:r>
            </a:p>
            <a:p>
              <a:pPr algn="ctr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</a:rPr>
                <a:t>(ITU-T G.874.1)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ECC1BC-FC5C-4052-B2BF-F86175CABF2D}"/>
                </a:ext>
              </a:extLst>
            </p:cNvPr>
            <p:cNvSpPr/>
            <p:nvPr/>
          </p:nvSpPr>
          <p:spPr>
            <a:xfrm>
              <a:off x="1751068" y="3695586"/>
              <a:ext cx="800377" cy="531066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</a:rPr>
                <a:t>ETH</a:t>
              </a:r>
            </a:p>
            <a:p>
              <a:pPr algn="ctr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</a:rPr>
                <a:t>(ITU-T G.8052)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9C9705-BA46-47C4-98D3-64D00D1E6B01}"/>
                </a:ext>
              </a:extLst>
            </p:cNvPr>
            <p:cNvSpPr/>
            <p:nvPr/>
          </p:nvSpPr>
          <p:spPr>
            <a:xfrm>
              <a:off x="2641302" y="3709524"/>
              <a:ext cx="806519" cy="518102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</a:rPr>
                <a:t>MPLS-TP</a:t>
              </a:r>
            </a:p>
            <a:p>
              <a:pPr algn="ctr">
                <a:defRPr/>
              </a:pPr>
              <a:r>
                <a:rPr lang="en-US" sz="900" b="1" kern="0" dirty="0">
                  <a:solidFill>
                    <a:srgbClr val="FFFFFF"/>
                  </a:solidFill>
                  <a:latin typeface="Arial"/>
                </a:rPr>
                <a:t>(ITU-T G.8152)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0B0F25E-3556-4CDF-9EE5-202A546C6E38}"/>
                </a:ext>
              </a:extLst>
            </p:cNvPr>
            <p:cNvCxnSpPr>
              <a:stCxn id="14" idx="4"/>
              <a:endCxn id="37" idx="0"/>
            </p:cNvCxnSpPr>
            <p:nvPr/>
          </p:nvCxnSpPr>
          <p:spPr>
            <a:xfrm flipH="1">
              <a:off x="2124490" y="3187680"/>
              <a:ext cx="7580" cy="429387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0BCA92A-05F2-431D-A1C8-C0D4D0D3692F}"/>
                </a:ext>
              </a:extLst>
            </p:cNvPr>
            <p:cNvSpPr/>
            <p:nvPr/>
          </p:nvSpPr>
          <p:spPr>
            <a:xfrm>
              <a:off x="5375152" y="4048980"/>
              <a:ext cx="1716301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Python Reference Implementation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F40E4F29-A93F-4DBC-838E-3AB6F38AF445}"/>
                </a:ext>
              </a:extLst>
            </p:cNvPr>
            <p:cNvCxnSpPr>
              <a:stCxn id="20" idx="2"/>
              <a:endCxn id="42" idx="0"/>
            </p:cNvCxnSpPr>
            <p:nvPr/>
          </p:nvCxnSpPr>
          <p:spPr>
            <a:xfrm>
              <a:off x="6233303" y="3640295"/>
              <a:ext cx="0" cy="408685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7CE5FB-10CB-49BD-A69C-6D90A745ACDA}"/>
                </a:ext>
              </a:extLst>
            </p:cNvPr>
            <p:cNvSpPr/>
            <p:nvPr/>
          </p:nvSpPr>
          <p:spPr>
            <a:xfrm>
              <a:off x="9512417" y="3511057"/>
              <a:ext cx="1964383" cy="38002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Python Stub Generation Tool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3B6E66F-EF05-4B5D-A8E4-F5D285E0AC2F}"/>
                </a:ext>
              </a:extLst>
            </p:cNvPr>
            <p:cNvCxnSpPr>
              <a:stCxn id="44" idx="1"/>
            </p:cNvCxnSpPr>
            <p:nvPr/>
          </p:nvCxnSpPr>
          <p:spPr>
            <a:xfrm flipH="1">
              <a:off x="6233304" y="3701063"/>
              <a:ext cx="3279096" cy="0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273D4C2-9CF1-4D21-9D52-E14CE8965E5F}"/>
                </a:ext>
              </a:extLst>
            </p:cNvPr>
            <p:cNvSpPr/>
            <p:nvPr/>
          </p:nvSpPr>
          <p:spPr>
            <a:xfrm>
              <a:off x="4425147" y="5064587"/>
              <a:ext cx="3530600" cy="930811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29DE32-FE4A-4CE0-A2FD-E72D7EF8002D}"/>
                </a:ext>
              </a:extLst>
            </p:cNvPr>
            <p:cNvSpPr/>
            <p:nvPr/>
          </p:nvSpPr>
          <p:spPr>
            <a:xfrm>
              <a:off x="4869585" y="5273597"/>
              <a:ext cx="1034601" cy="488633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Optical Transport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7E5452-B41C-4EF6-9F49-A6DC45F95AFD}"/>
                </a:ext>
              </a:extLst>
            </p:cNvPr>
            <p:cNvSpPr txBox="1"/>
            <p:nvPr/>
          </p:nvSpPr>
          <p:spPr>
            <a:xfrm>
              <a:off x="4812734" y="5043924"/>
              <a:ext cx="2848597" cy="936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MEF</a:t>
              </a:r>
              <a:endParaRPr lang="en-US" sz="1100" b="1" kern="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en-US" sz="1050" b="1" kern="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en-US" sz="1050" b="1" kern="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Open CS Implementations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89CB2F6-2BAC-4884-B9EE-4B9E743B578D}"/>
                </a:ext>
              </a:extLst>
            </p:cNvPr>
            <p:cNvSpPr/>
            <p:nvPr/>
          </p:nvSpPr>
          <p:spPr>
            <a:xfrm>
              <a:off x="5967730" y="5273597"/>
              <a:ext cx="1034601" cy="488633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Packet  WAN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BCF2F8D-6AB7-4CE9-89A0-7891A681B487}"/>
                </a:ext>
              </a:extLst>
            </p:cNvPr>
            <p:cNvCxnSpPr/>
            <p:nvPr/>
          </p:nvCxnSpPr>
          <p:spPr>
            <a:xfrm>
              <a:off x="7129893" y="5565107"/>
              <a:ext cx="694775" cy="0"/>
            </a:xfrm>
            <a:prstGeom prst="line">
              <a:avLst/>
            </a:prstGeom>
            <a:noFill/>
            <a:ln w="57150" cap="flat" cmpd="sng" algn="ctr">
              <a:solidFill>
                <a:srgbClr val="102267"/>
              </a:solidFill>
              <a:prstDash val="sysDot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3BE8CB-D02D-43AC-9AFA-D2BE71B781DD}"/>
                </a:ext>
              </a:extLst>
            </p:cNvPr>
            <p:cNvSpPr/>
            <p:nvPr/>
          </p:nvSpPr>
          <p:spPr>
            <a:xfrm>
              <a:off x="8348464" y="5050943"/>
              <a:ext cx="3530600" cy="930811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0E596AC-3DD4-4822-B1C4-0A9F1A2257D3}"/>
                </a:ext>
              </a:extLst>
            </p:cNvPr>
            <p:cNvSpPr/>
            <p:nvPr/>
          </p:nvSpPr>
          <p:spPr>
            <a:xfrm>
              <a:off x="8650006" y="5255112"/>
              <a:ext cx="1428124" cy="488633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Multi-carrier  </a:t>
              </a:r>
            </a:p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T-SDN  Interop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EBA913C6-ECA8-401D-870E-8F348DEAF879}"/>
                </a:ext>
              </a:extLst>
            </p:cNvPr>
            <p:cNvCxnSpPr>
              <a:cxnSpLocks/>
              <a:stCxn id="51" idx="1"/>
              <a:endCxn id="15" idx="5"/>
            </p:cNvCxnSpPr>
            <p:nvPr/>
          </p:nvCxnSpPr>
          <p:spPr>
            <a:xfrm flipH="1" flipV="1">
              <a:off x="7729127" y="4113594"/>
              <a:ext cx="1136381" cy="1073663"/>
            </a:xfrm>
            <a:prstGeom prst="straightConnector1">
              <a:avLst/>
            </a:prstGeom>
            <a:noFill/>
            <a:ln w="38100" cap="flat" cmpd="sng" algn="ctr">
              <a:solidFill>
                <a:srgbClr val="102267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BEC82A-9B8F-4208-8205-89A986F025EE}"/>
                </a:ext>
              </a:extLst>
            </p:cNvPr>
            <p:cNvCxnSpPr>
              <a:cxnSpLocks/>
              <a:stCxn id="48" idx="0"/>
              <a:endCxn id="15" idx="4"/>
            </p:cNvCxnSpPr>
            <p:nvPr/>
          </p:nvCxnSpPr>
          <p:spPr>
            <a:xfrm flipH="1" flipV="1">
              <a:off x="6233914" y="4591165"/>
              <a:ext cx="3119" cy="452760"/>
            </a:xfrm>
            <a:prstGeom prst="straightConnector1">
              <a:avLst/>
            </a:prstGeom>
            <a:noFill/>
            <a:ln w="38100" cap="flat" cmpd="sng" algn="ctr">
              <a:solidFill>
                <a:srgbClr val="102267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E05EEB-5E9F-4B0B-8FB0-4B9419FC58DF}"/>
                </a:ext>
              </a:extLst>
            </p:cNvPr>
            <p:cNvSpPr/>
            <p:nvPr/>
          </p:nvSpPr>
          <p:spPr>
            <a:xfrm>
              <a:off x="10183005" y="5255112"/>
              <a:ext cx="1416676" cy="488633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Arial"/>
                </a:rPr>
                <a:t>Implementation Agreements &amp; Certification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8DEEF93-53F6-4CB5-916B-C545398E8A3C}"/>
                </a:ext>
              </a:extLst>
            </p:cNvPr>
            <p:cNvSpPr txBox="1"/>
            <p:nvPr/>
          </p:nvSpPr>
          <p:spPr>
            <a:xfrm>
              <a:off x="8795226" y="5036286"/>
              <a:ext cx="2686139" cy="936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OIF </a:t>
              </a:r>
            </a:p>
            <a:p>
              <a:pPr algn="ctr">
                <a:defRPr/>
              </a:pPr>
              <a:endParaRPr lang="en-US" sz="1050" b="1" kern="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endParaRPr lang="en-US" sz="1050" b="1" kern="0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Interop Implementations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C4C202B-9C93-4BCC-AC6C-CD4E1FC5F779}"/>
                </a:ext>
              </a:extLst>
            </p:cNvPr>
            <p:cNvSpPr/>
            <p:nvPr/>
          </p:nvSpPr>
          <p:spPr>
            <a:xfrm>
              <a:off x="637432" y="5109469"/>
              <a:ext cx="3013555" cy="821243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C7E36AA-7246-49A8-B6AB-1927B17FEFA0}"/>
                </a:ext>
              </a:extLst>
            </p:cNvPr>
            <p:cNvSpPr/>
            <p:nvPr/>
          </p:nvSpPr>
          <p:spPr>
            <a:xfrm>
              <a:off x="1111813" y="5269495"/>
              <a:ext cx="1034601" cy="385404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NRM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3FC46B9-00A5-4610-9410-A624505FCFBA}"/>
                </a:ext>
              </a:extLst>
            </p:cNvPr>
            <p:cNvSpPr txBox="1"/>
            <p:nvPr/>
          </p:nvSpPr>
          <p:spPr>
            <a:xfrm>
              <a:off x="1515134" y="5631310"/>
              <a:ext cx="1605479" cy="34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>
                  <a:solidFill>
                    <a:srgbClr val="FF0000"/>
                  </a:solidFill>
                </a:rPr>
                <a:t>MEF Models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8CB159B-F362-4CCE-BF64-5526C0F36D39}"/>
                </a:ext>
              </a:extLst>
            </p:cNvPr>
            <p:cNvSpPr/>
            <p:nvPr/>
          </p:nvSpPr>
          <p:spPr>
            <a:xfrm>
              <a:off x="2209958" y="5269495"/>
              <a:ext cx="1034601" cy="385404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100" b="1" kern="0">
                  <a:solidFill>
                    <a:srgbClr val="FFFFFF"/>
                  </a:solidFill>
                  <a:latin typeface="Arial"/>
                </a:rPr>
                <a:t>NRP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AD07CE9-931E-498F-8350-4A4AE3B90745}"/>
                </a:ext>
              </a:extLst>
            </p:cNvPr>
            <p:cNvCxnSpPr>
              <a:cxnSpLocks/>
              <a:stCxn id="57" idx="7"/>
              <a:endCxn id="15" idx="3"/>
            </p:cNvCxnSpPr>
            <p:nvPr/>
          </p:nvCxnSpPr>
          <p:spPr>
            <a:xfrm flipV="1">
              <a:off x="3209662" y="4113594"/>
              <a:ext cx="1529039" cy="1116143"/>
            </a:xfrm>
            <a:prstGeom prst="straightConnector1">
              <a:avLst/>
            </a:prstGeom>
            <a:noFill/>
            <a:ln w="38100" cap="flat" cmpd="sng" algn="ctr">
              <a:solidFill>
                <a:srgbClr val="102267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11BF37A-A9A4-4B7E-935A-4B2AA39A6429}"/>
                </a:ext>
              </a:extLst>
            </p:cNvPr>
            <p:cNvCxnSpPr>
              <a:stCxn id="57" idx="6"/>
              <a:endCxn id="46" idx="2"/>
            </p:cNvCxnSpPr>
            <p:nvPr/>
          </p:nvCxnSpPr>
          <p:spPr>
            <a:xfrm>
              <a:off x="3650987" y="5520091"/>
              <a:ext cx="774160" cy="9904"/>
            </a:xfrm>
            <a:prstGeom prst="straightConnector1">
              <a:avLst/>
            </a:prstGeom>
            <a:noFill/>
            <a:ln w="38100" cap="flat" cmpd="sng" algn="ctr">
              <a:solidFill>
                <a:srgbClr val="102267"/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E94D596-5CAA-4E5B-82CC-BD916730E4D5}"/>
                </a:ext>
              </a:extLst>
            </p:cNvPr>
            <p:cNvSpPr txBox="1"/>
            <p:nvPr/>
          </p:nvSpPr>
          <p:spPr>
            <a:xfrm>
              <a:off x="1616597" y="1844888"/>
              <a:ext cx="1183373" cy="33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ONF OIMT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97C950B-3016-4B6E-B3AD-AD353B3764D3}"/>
                </a:ext>
              </a:extLst>
            </p:cNvPr>
            <p:cNvSpPr txBox="1"/>
            <p:nvPr/>
          </p:nvSpPr>
          <p:spPr>
            <a:xfrm>
              <a:off x="1633283" y="918674"/>
              <a:ext cx="1461027" cy="33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ONF OTCC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1C39641-72F3-4BA9-8B49-C267C9E1DA2F}"/>
                </a:ext>
              </a:extLst>
            </p:cNvPr>
            <p:cNvSpPr txBox="1"/>
            <p:nvPr/>
          </p:nvSpPr>
          <p:spPr>
            <a:xfrm>
              <a:off x="1469048" y="4578091"/>
              <a:ext cx="1390560" cy="349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ITU-T SG15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19A4E82-6C30-4D0E-9406-2F0AECFD45CC}"/>
                </a:ext>
              </a:extLst>
            </p:cNvPr>
            <p:cNvSpPr/>
            <p:nvPr/>
          </p:nvSpPr>
          <p:spPr>
            <a:xfrm>
              <a:off x="859511" y="4306142"/>
              <a:ext cx="2525871" cy="293607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 defTabSz="1462967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Nokia Pure Text Light" panose="020B0304040602060303" pitchFamily="34" charset="0"/>
                  <a:ea typeface="Nokia Pure Text Light" panose="020B0304040602060303" pitchFamily="34" charset="0"/>
                  <a:cs typeface="Nokia Pure Text Light" panose="020B0304040602060303" pitchFamily="34" charset="0"/>
                </a:rPr>
                <a:t>Technology Generic Core Model</a:t>
              </a:r>
            </a:p>
            <a:p>
              <a:pPr algn="ctr" defTabSz="1462967"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Nokia Pure Text Light" panose="020B0304040602060303" pitchFamily="34" charset="0"/>
                  <a:ea typeface="Nokia Pure Text Light" panose="020B0304040602060303" pitchFamily="34" charset="0"/>
                  <a:cs typeface="Nokia Pure Text Light" panose="020B0304040602060303" pitchFamily="34" charset="0"/>
                </a:rPr>
                <a:t>(ITU-T G.7711)</a:t>
              </a:r>
            </a:p>
          </p:txBody>
        </p:sp>
        <p:pic>
          <p:nvPicPr>
            <p:cNvPr id="67" name="Picture 2" descr="https://wiki.mef.net/download/attachments/53150752/LSO%20Hackathon%20Logo_rgb.png?version=2&amp;modificationDate=1441612086000&amp;api=v2">
              <a:extLst>
                <a:ext uri="{FF2B5EF4-FFF2-40B4-BE49-F238E27FC236}">
                  <a16:creationId xmlns:a16="http://schemas.microsoft.com/office/drawing/2014/main" id="{6BF57A7B-755A-48B4-89AD-406AE6E22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0800000" flipH="1" flipV="1">
              <a:off x="7089573" y="5988749"/>
              <a:ext cx="1202468" cy="384308"/>
            </a:xfrm>
            <a:prstGeom prst="rect">
              <a:avLst/>
            </a:prstGeom>
            <a:noFill/>
          </p:spPr>
        </p:pic>
        <p:pic>
          <p:nvPicPr>
            <p:cNvPr id="68" name="Picture 6" descr="The Standard Logo">
              <a:extLst>
                <a:ext uri="{FF2B5EF4-FFF2-40B4-BE49-F238E27FC236}">
                  <a16:creationId xmlns:a16="http://schemas.microsoft.com/office/drawing/2014/main" id="{61CA1C69-98AC-419A-9722-BE344BC2F1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824667" y="701890"/>
              <a:ext cx="1172684" cy="1205767"/>
            </a:xfrm>
            <a:prstGeom prst="rect">
              <a:avLst/>
            </a:prstGeom>
            <a:noFill/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4672BB-8D97-4BB5-8268-15AD37538A74}"/>
                </a:ext>
              </a:extLst>
            </p:cNvPr>
            <p:cNvSpPr txBox="1"/>
            <p:nvPr/>
          </p:nvSpPr>
          <p:spPr>
            <a:xfrm>
              <a:off x="9983616" y="1453331"/>
              <a:ext cx="1183373" cy="330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ONF OIMT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" y="14712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Pruning/Refactoring example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16BD0A-AA9B-4A0D-B1E1-A88C80953C2D}"/>
              </a:ext>
            </a:extLst>
          </p:cNvPr>
          <p:cNvGrpSpPr/>
          <p:nvPr/>
        </p:nvGrpSpPr>
        <p:grpSpPr>
          <a:xfrm>
            <a:off x="90302" y="922851"/>
            <a:ext cx="11999473" cy="4522681"/>
            <a:chOff x="90302" y="922851"/>
            <a:chExt cx="11999473" cy="452268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F75B8F1-29E4-43E0-B97F-3073F58A5A3E}"/>
                </a:ext>
              </a:extLst>
            </p:cNvPr>
            <p:cNvSpPr/>
            <p:nvPr/>
          </p:nvSpPr>
          <p:spPr>
            <a:xfrm>
              <a:off x="8401944" y="1402093"/>
              <a:ext cx="3687831" cy="1262509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C61384-EA60-49D3-88D0-E05E95E7A90B}"/>
                </a:ext>
              </a:extLst>
            </p:cNvPr>
            <p:cNvSpPr/>
            <p:nvPr/>
          </p:nvSpPr>
          <p:spPr>
            <a:xfrm>
              <a:off x="90302" y="4009277"/>
              <a:ext cx="6393544" cy="1436255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ED3F4C-738A-423E-95BB-8B6317AE8993}"/>
                </a:ext>
              </a:extLst>
            </p:cNvPr>
            <p:cNvSpPr/>
            <p:nvPr/>
          </p:nvSpPr>
          <p:spPr>
            <a:xfrm>
              <a:off x="662763" y="4379176"/>
              <a:ext cx="1026894" cy="64187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OTN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(G.875)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EBDC64-66A1-4233-B741-20D7AF6BBFE4}"/>
                </a:ext>
              </a:extLst>
            </p:cNvPr>
            <p:cNvSpPr/>
            <p:nvPr/>
          </p:nvSpPr>
          <p:spPr>
            <a:xfrm>
              <a:off x="1796133" y="4360320"/>
              <a:ext cx="929510" cy="64187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ETH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(G.8052)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76926E-2194-4786-A4AF-B0AE85C7C8DA}"/>
                </a:ext>
              </a:extLst>
            </p:cNvPr>
            <p:cNvSpPr/>
            <p:nvPr/>
          </p:nvSpPr>
          <p:spPr>
            <a:xfrm>
              <a:off x="2829988" y="4361889"/>
              <a:ext cx="936642" cy="64187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MPLS-TP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(G.8152)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D81C96-D5ED-49B3-8F93-D70F36FCD525}"/>
                </a:ext>
              </a:extLst>
            </p:cNvPr>
            <p:cNvSpPr/>
            <p:nvPr/>
          </p:nvSpPr>
          <p:spPr>
            <a:xfrm>
              <a:off x="1352485" y="1406410"/>
              <a:ext cx="3805247" cy="2310228"/>
            </a:xfrm>
            <a:prstGeom prst="ellipse">
              <a:avLst/>
            </a:prstGeom>
            <a:solidFill>
              <a:srgbClr val="17BB7E">
                <a:lumMod val="20000"/>
                <a:lumOff val="80000"/>
              </a:srgbClr>
            </a:solidFill>
            <a:ln w="9525" cap="flat" cmpd="sng" algn="ctr">
              <a:solidFill>
                <a:srgbClr val="39949F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CA63E6-DA46-4558-882B-A5411A06CB29}"/>
                </a:ext>
              </a:extLst>
            </p:cNvPr>
            <p:cNvSpPr/>
            <p:nvPr/>
          </p:nvSpPr>
          <p:spPr>
            <a:xfrm>
              <a:off x="9295720" y="1751496"/>
              <a:ext cx="1993209" cy="611094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Arial"/>
                </a:rPr>
                <a:t>TAPI UML Information Model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CADE796-B213-409B-8B2F-A3E1FC1A9A01}"/>
                </a:ext>
              </a:extLst>
            </p:cNvPr>
            <p:cNvSpPr/>
            <p:nvPr/>
          </p:nvSpPr>
          <p:spPr>
            <a:xfrm>
              <a:off x="1868701" y="1807614"/>
              <a:ext cx="2713819" cy="611094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Core Information Model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(TR-512 / G.7711)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D8F53F-BFE2-4397-8D9D-6063E07FEB16}"/>
                </a:ext>
              </a:extLst>
            </p:cNvPr>
            <p:cNvSpPr/>
            <p:nvPr/>
          </p:nvSpPr>
          <p:spPr>
            <a:xfrm>
              <a:off x="1868701" y="2751825"/>
              <a:ext cx="2713819" cy="611094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ONF Technology Specification Models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F14BC4-1F8A-4A4A-A7AD-6FECD042B3CA}"/>
                </a:ext>
              </a:extLst>
            </p:cNvPr>
            <p:cNvCxnSpPr>
              <a:stCxn id="17" idx="3"/>
              <a:endCxn id="15" idx="1"/>
            </p:cNvCxnSpPr>
            <p:nvPr/>
          </p:nvCxnSpPr>
          <p:spPr>
            <a:xfrm flipV="1">
              <a:off x="4582520" y="2057043"/>
              <a:ext cx="4713200" cy="1000329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22553C-FE2F-428F-BE82-E5D7099336C5}"/>
                </a:ext>
              </a:extLst>
            </p:cNvPr>
            <p:cNvCxnSpPr>
              <a:stCxn id="16" idx="3"/>
              <a:endCxn id="15" idx="1"/>
            </p:cNvCxnSpPr>
            <p:nvPr/>
          </p:nvCxnSpPr>
          <p:spPr>
            <a:xfrm flipV="1">
              <a:off x="4582520" y="2057043"/>
              <a:ext cx="4713200" cy="56118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non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4691E-C35B-45CF-A951-7D0A168E970B}"/>
                </a:ext>
              </a:extLst>
            </p:cNvPr>
            <p:cNvSpPr txBox="1"/>
            <p:nvPr/>
          </p:nvSpPr>
          <p:spPr>
            <a:xfrm>
              <a:off x="2829988" y="1468513"/>
              <a:ext cx="9333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ONF OIMT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53EFC2-2E34-49B3-994D-197CC589FA22}"/>
                </a:ext>
              </a:extLst>
            </p:cNvPr>
            <p:cNvSpPr txBox="1"/>
            <p:nvPr/>
          </p:nvSpPr>
          <p:spPr>
            <a:xfrm>
              <a:off x="2177834" y="4983867"/>
              <a:ext cx="2079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ITU-T SG15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Technology IMs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7FC1826-90EA-4F4B-91EF-A581113D6B50}"/>
                </a:ext>
              </a:extLst>
            </p:cNvPr>
            <p:cNvCxnSpPr>
              <a:cxnSpLocks/>
              <a:stCxn id="17" idx="2"/>
              <a:endCxn id="23" idx="0"/>
            </p:cNvCxnSpPr>
            <p:nvPr/>
          </p:nvCxnSpPr>
          <p:spPr>
            <a:xfrm>
              <a:off x="3225611" y="3362919"/>
              <a:ext cx="1114833" cy="997282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03B30C-83C9-4687-9D67-F16CFB749DA2}"/>
                </a:ext>
              </a:extLst>
            </p:cNvPr>
            <p:cNvSpPr/>
            <p:nvPr/>
          </p:nvSpPr>
          <p:spPr>
            <a:xfrm>
              <a:off x="3872123" y="4360201"/>
              <a:ext cx="936642" cy="64187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SYNC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(G.7721)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30606BB-AFE8-4824-BA29-41A01BC86A49}"/>
                </a:ext>
              </a:extLst>
            </p:cNvPr>
            <p:cNvCxnSpPr>
              <a:cxnSpLocks/>
              <a:stCxn id="17" idx="2"/>
              <a:endCxn id="25" idx="0"/>
            </p:cNvCxnSpPr>
            <p:nvPr/>
          </p:nvCxnSpPr>
          <p:spPr>
            <a:xfrm>
              <a:off x="3225611" y="3362919"/>
              <a:ext cx="2156968" cy="995594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EAA9AA-64F4-4033-BDC4-8BD5A5D6B2BB}"/>
                </a:ext>
              </a:extLst>
            </p:cNvPr>
            <p:cNvSpPr/>
            <p:nvPr/>
          </p:nvSpPr>
          <p:spPr>
            <a:xfrm>
              <a:off x="4914258" y="4358513"/>
              <a:ext cx="936642" cy="641875"/>
            </a:xfrm>
            <a:prstGeom prst="rect">
              <a:avLst/>
            </a:prstGeom>
            <a:solidFill>
              <a:srgbClr val="003399"/>
            </a:solidFill>
            <a:ln w="9525" cap="flat" cmpd="sng" algn="ctr">
              <a:solidFill>
                <a:srgbClr val="4A66AC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Media</a:t>
              </a:r>
            </a:p>
            <a:p>
              <a:pPr algn="ctr"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Arial"/>
                </a:rPr>
                <a:t>(G.876)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7CA74FAE-BC68-4662-919D-E2D2CC69A7C0}"/>
                </a:ext>
              </a:extLst>
            </p:cNvPr>
            <p:cNvCxnSpPr>
              <a:stCxn id="17" idx="2"/>
              <a:endCxn id="11" idx="0"/>
            </p:cNvCxnSpPr>
            <p:nvPr/>
          </p:nvCxnSpPr>
          <p:spPr>
            <a:xfrm flipH="1">
              <a:off x="1176210" y="3362919"/>
              <a:ext cx="2049401" cy="1016257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BDF25D37-65DE-447C-85F5-E838CA9C29AF}"/>
                </a:ext>
              </a:extLst>
            </p:cNvPr>
            <p:cNvCxnSpPr>
              <a:stCxn id="17" idx="2"/>
              <a:endCxn id="13" idx="0"/>
            </p:cNvCxnSpPr>
            <p:nvPr/>
          </p:nvCxnSpPr>
          <p:spPr>
            <a:xfrm>
              <a:off x="3225611" y="3362919"/>
              <a:ext cx="72698" cy="998970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EB476DE-13FA-41EF-9070-2E2AD9221D9D}"/>
                </a:ext>
              </a:extLst>
            </p:cNvPr>
            <p:cNvCxnSpPr>
              <a:stCxn id="17" idx="2"/>
              <a:endCxn id="12" idx="0"/>
            </p:cNvCxnSpPr>
            <p:nvPr/>
          </p:nvCxnSpPr>
          <p:spPr>
            <a:xfrm flipH="1">
              <a:off x="2260888" y="3362919"/>
              <a:ext cx="964723" cy="997401"/>
            </a:xfrm>
            <a:prstGeom prst="straightConnector1">
              <a:avLst/>
            </a:prstGeom>
            <a:solidFill>
              <a:srgbClr val="629DD1"/>
            </a:solidFill>
            <a:ln w="38100" cap="flat" cmpd="sng" algn="ctr">
              <a:solidFill>
                <a:srgbClr val="4A66AC"/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2A3F0C-6850-4367-9460-39504490634F}"/>
                </a:ext>
              </a:extLst>
            </p:cNvPr>
            <p:cNvSpPr txBox="1"/>
            <p:nvPr/>
          </p:nvSpPr>
          <p:spPr>
            <a:xfrm>
              <a:off x="9569991" y="1413597"/>
              <a:ext cx="12527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FF0000"/>
                  </a:solidFill>
                </a:rPr>
                <a:t>ONF OTCC TAPI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67E324-4BDE-49B8-B277-88C0F2AB048C}"/>
                </a:ext>
              </a:extLst>
            </p:cNvPr>
            <p:cNvSpPr txBox="1"/>
            <p:nvPr/>
          </p:nvSpPr>
          <p:spPr>
            <a:xfrm>
              <a:off x="5607889" y="1790166"/>
              <a:ext cx="25524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200" b="1" kern="0" dirty="0">
                  <a:solidFill>
                    <a:srgbClr val="C00000"/>
                  </a:solidFill>
                </a:rPr>
                <a:t>Pruning &amp; Refactoring (P&amp;R)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C9C124-3AA4-497B-B976-8478BBB22C8D}"/>
                </a:ext>
              </a:extLst>
            </p:cNvPr>
            <p:cNvSpPr txBox="1"/>
            <p:nvPr/>
          </p:nvSpPr>
          <p:spPr>
            <a:xfrm>
              <a:off x="5671378" y="3167673"/>
              <a:ext cx="6047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687388" algn="l"/>
                </a:tabLst>
                <a:defRPr/>
              </a:pPr>
              <a:r>
                <a:rPr lang="en-US" b="1" kern="0" dirty="0">
                  <a:solidFill>
                    <a:srgbClr val="C00000"/>
                  </a:solidFill>
                </a:rPr>
                <a:t>How:	Spec model approach (TR-512.7 / G.7711 Annex G)</a:t>
              </a:r>
            </a:p>
            <a:p>
              <a:pPr>
                <a:tabLst>
                  <a:tab pos="687388" algn="l"/>
                </a:tabLst>
                <a:defRPr/>
              </a:pPr>
              <a:r>
                <a:rPr lang="en-US" b="1" kern="0" dirty="0">
                  <a:solidFill>
                    <a:srgbClr val="C00000"/>
                  </a:solidFill>
                </a:rPr>
                <a:t>What:	Technology IMs</a:t>
              </a:r>
            </a:p>
          </p:txBody>
        </p:sp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EA54A798-1B51-485A-B4F3-B665E5D0CF6A}"/>
                </a:ext>
              </a:extLst>
            </p:cNvPr>
            <p:cNvSpPr/>
            <p:nvPr/>
          </p:nvSpPr>
          <p:spPr>
            <a:xfrm rot="-720000">
              <a:off x="5121171" y="2608213"/>
              <a:ext cx="3989128" cy="979755"/>
            </a:xfrm>
            <a:prstGeom prst="bentArrow">
              <a:avLst>
                <a:gd name="adj1" fmla="val 25000"/>
                <a:gd name="adj2" fmla="val 18023"/>
                <a:gd name="adj3" fmla="val 25000"/>
                <a:gd name="adj4" fmla="val 43750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3" name="Picture 5">
              <a:extLst>
                <a:ext uri="{FF2B5EF4-FFF2-40B4-BE49-F238E27FC236}">
                  <a16:creationId xmlns:a16="http://schemas.microsoft.com/office/drawing/2014/main" id="{B591605F-CEFF-4AF6-9F1D-C97B190D6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750" y="3699985"/>
              <a:ext cx="555533" cy="509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91C3203-0EC3-4B1E-8749-3AF39D1E5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0000" y="922851"/>
              <a:ext cx="862830" cy="39619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BF19B4-F169-4D0B-BEFC-2E7A9EDF9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0683" y="1492685"/>
              <a:ext cx="862830" cy="39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623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5780" y="22332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UML </a:t>
            </a:r>
            <a:r>
              <a:rPr lang="en-GB" dirty="0">
                <a:sym typeface="Wingdings" panose="05000000000000000000" pitchFamily="2" charset="2"/>
              </a:rPr>
              <a:t>Modelling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887" y="5511452"/>
            <a:ext cx="760660" cy="772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0" y="5457821"/>
            <a:ext cx="848027" cy="879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73" y="6196398"/>
            <a:ext cx="1714628" cy="5590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3EE277-6AC2-40C3-98BC-8D2E8B1813F2}"/>
              </a:ext>
            </a:extLst>
          </p:cNvPr>
          <p:cNvSpPr txBox="1">
            <a:spLocks/>
          </p:cNvSpPr>
          <p:nvPr/>
        </p:nvSpPr>
        <p:spPr>
          <a:xfrm>
            <a:off x="768000" y="1125000"/>
            <a:ext cx="10815256" cy="43328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UML Modeling Guidelines  </a:t>
            </a:r>
          </a:p>
          <a:p>
            <a:pPr lvl="1"/>
            <a:r>
              <a:rPr lang="en-US" altLang="en-US" sz="2400" dirty="0"/>
              <a:t>ONF TR-514 v1.3 (IISOMI-514 v1.3) </a:t>
            </a:r>
          </a:p>
          <a:p>
            <a:pPr lvl="2"/>
            <a:r>
              <a:rPr lang="en-US" altLang="en-US" sz="2000" dirty="0">
                <a:hlinkClick r:id="rId5"/>
              </a:rPr>
              <a:t>https://www.opennetworking.org/software-defined-standards/models-apis/</a:t>
            </a:r>
            <a:r>
              <a:rPr lang="en-US" altLang="en-US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33886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4BBC5E084F0C48BBA2E6B2010A22C3" ma:contentTypeVersion="2" ma:contentTypeDescription="Create a new document." ma:contentTypeScope="" ma:versionID="a7f1ea36198ad84632ba1e5d77d3d008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037464-08E3-452E-8722-7334C6A9D372}"/>
</file>

<file path=customXml/itemProps2.xml><?xml version="1.0" encoding="utf-8"?>
<ds:datastoreItem xmlns:ds="http://schemas.openxmlformats.org/officeDocument/2006/customXml" ds:itemID="{2116421C-7D30-4D66-9735-E2BFC0266913}"/>
</file>

<file path=customXml/itemProps3.xml><?xml version="1.0" encoding="utf-8"?>
<ds:datastoreItem xmlns:ds="http://schemas.openxmlformats.org/officeDocument/2006/customXml" ds:itemID="{E5F91C86-BC7B-4A61-818A-E33E53919DB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1181</Words>
  <Application>Microsoft Office PowerPoint</Application>
  <PresentationFormat>Widescreen</PresentationFormat>
  <Paragraphs>251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Nokia Pure Text Light</vt:lpstr>
      <vt:lpstr>Tele-GroteskNor</vt:lpstr>
      <vt:lpstr>Arial</vt:lpstr>
      <vt:lpstr>Calibri</vt:lpstr>
      <vt:lpstr>Symbol</vt:lpstr>
      <vt:lpstr>Office Theme</vt:lpstr>
      <vt:lpstr>Bild</vt:lpstr>
      <vt:lpstr>Slide</vt:lpstr>
      <vt:lpstr>PowerPoint Presentation</vt:lpstr>
      <vt:lpstr>ITU-T Q14/15 Modeling Work</vt:lpstr>
      <vt:lpstr>Q14/15 Mandate &amp; Scope</vt:lpstr>
      <vt:lpstr>Model Development Methodology</vt:lpstr>
      <vt:lpstr>UML Modelling Guidelines evolution</vt:lpstr>
      <vt:lpstr>Information Model evolution</vt:lpstr>
      <vt:lpstr>Influence Across Standards and Open Source</vt:lpstr>
      <vt:lpstr>Pruning/Refactoring example</vt:lpstr>
      <vt:lpstr>UML Modelling</vt:lpstr>
      <vt:lpstr>UML Modelling Tools</vt:lpstr>
      <vt:lpstr>UML to YANG Mapping</vt:lpstr>
      <vt:lpstr>UML to YANG Mapping Tool</vt:lpstr>
      <vt:lpstr>UML to YANG Mapping Tool - Demo</vt:lpstr>
      <vt:lpstr>Status of ITU-T Technology-specific and Generic Information Models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KL v0.12a</cp:lastModifiedBy>
  <cp:revision>14</cp:revision>
  <dcterms:created xsi:type="dcterms:W3CDTF">2016-02-05T15:38:40Z</dcterms:created>
  <dcterms:modified xsi:type="dcterms:W3CDTF">2020-01-25T10:56:38Z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0x010100204BBC5E084F0C48BBA2E6B2010A22C3</vt:lpwstr>
  </property>
</Properties>
</file>