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9" r:id="rId3"/>
    <p:sldId id="264" r:id="rId4"/>
    <p:sldId id="262" r:id="rId5"/>
    <p:sldId id="263" r:id="rId6"/>
    <p:sldId id="265" r:id="rId7"/>
    <p:sldId id="266" r:id="rId8"/>
    <p:sldId id="267" r:id="rId9"/>
    <p:sldId id="270" r:id="rId10"/>
    <p:sldId id="268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53" d="100"/>
          <a:sy n="53" d="100"/>
        </p:scale>
        <p:origin x="12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67FD7F-6087-48FC-B3E8-021959BAF6D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EAC8D9A-92C2-4683-A281-906C3D41AFC1}">
      <dgm:prSet custT="1"/>
      <dgm:spPr/>
      <dgm:t>
        <a:bodyPr/>
        <a:lstStyle/>
        <a:p>
          <a:r>
            <a:rPr lang="en-US" sz="2400" dirty="0"/>
            <a:t>Collaboration is Key!</a:t>
          </a:r>
        </a:p>
      </dgm:t>
    </dgm:pt>
    <dgm:pt modelId="{9B467FA7-8AC5-40F3-8F55-B0DC276ABCF5}" type="parTrans" cxnId="{468F79F6-0D68-4357-8A85-6E751A6DF6AE}">
      <dgm:prSet/>
      <dgm:spPr/>
      <dgm:t>
        <a:bodyPr/>
        <a:lstStyle/>
        <a:p>
          <a:endParaRPr lang="en-US"/>
        </a:p>
      </dgm:t>
    </dgm:pt>
    <dgm:pt modelId="{5CB6E5FD-28D3-425C-B73D-7E8624D0D23D}" type="sibTrans" cxnId="{468F79F6-0D68-4357-8A85-6E751A6DF6AE}">
      <dgm:prSet/>
      <dgm:spPr/>
      <dgm:t>
        <a:bodyPr/>
        <a:lstStyle/>
        <a:p>
          <a:endParaRPr lang="en-US"/>
        </a:p>
      </dgm:t>
    </dgm:pt>
    <dgm:pt modelId="{2B786473-7DE6-4DD9-86D9-DA8D766B3EA6}">
      <dgm:prSet custT="1"/>
      <dgm:spPr/>
      <dgm:t>
        <a:bodyPr/>
        <a:lstStyle/>
        <a:p>
          <a:r>
            <a:rPr lang="en-US" sz="2400" dirty="0"/>
            <a:t>Networking is more than just moving bits!</a:t>
          </a:r>
        </a:p>
      </dgm:t>
    </dgm:pt>
    <dgm:pt modelId="{3E11CF89-ED3E-4C56-9C5A-56D41F269FDE}" type="parTrans" cxnId="{F11388D0-CD23-466E-AD6B-81707C5BD307}">
      <dgm:prSet/>
      <dgm:spPr/>
      <dgm:t>
        <a:bodyPr/>
        <a:lstStyle/>
        <a:p>
          <a:endParaRPr lang="en-US"/>
        </a:p>
      </dgm:t>
    </dgm:pt>
    <dgm:pt modelId="{B23EFDCF-3755-4EDE-94EF-3B1A3B8BECEC}" type="sibTrans" cxnId="{F11388D0-CD23-466E-AD6B-81707C5BD307}">
      <dgm:prSet/>
      <dgm:spPr/>
      <dgm:t>
        <a:bodyPr/>
        <a:lstStyle/>
        <a:p>
          <a:endParaRPr lang="en-US"/>
        </a:p>
      </dgm:t>
    </dgm:pt>
    <dgm:pt modelId="{A77B4A8F-6A08-456C-B143-55D6DB9146B2}">
      <dgm:prSet custT="1"/>
      <dgm:spPr/>
      <dgm:t>
        <a:bodyPr/>
        <a:lstStyle/>
        <a:p>
          <a:r>
            <a:rPr lang="en-US" sz="2400" dirty="0"/>
            <a:t>Intelligence and Computation in the Network is Coming!</a:t>
          </a:r>
        </a:p>
      </dgm:t>
    </dgm:pt>
    <dgm:pt modelId="{21866631-261B-441F-9C43-B7981EB0C82A}" type="parTrans" cxnId="{0BCA3B15-9185-43AC-9477-F82351C2667B}">
      <dgm:prSet/>
      <dgm:spPr/>
      <dgm:t>
        <a:bodyPr/>
        <a:lstStyle/>
        <a:p>
          <a:endParaRPr lang="en-US"/>
        </a:p>
      </dgm:t>
    </dgm:pt>
    <dgm:pt modelId="{CD1DDDA4-9A48-4655-94CA-EA5D7DFF6FD5}" type="sibTrans" cxnId="{0BCA3B15-9185-43AC-9477-F82351C2667B}">
      <dgm:prSet/>
      <dgm:spPr/>
      <dgm:t>
        <a:bodyPr/>
        <a:lstStyle/>
        <a:p>
          <a:endParaRPr lang="en-US"/>
        </a:p>
      </dgm:t>
    </dgm:pt>
    <dgm:pt modelId="{C031EAD1-D557-4250-BB0E-328AAB38A261}" type="pres">
      <dgm:prSet presAssocID="{6067FD7F-6087-48FC-B3E8-021959BAF6D0}" presName="root" presStyleCnt="0">
        <dgm:presLayoutVars>
          <dgm:dir/>
          <dgm:resizeHandles val="exact"/>
        </dgm:presLayoutVars>
      </dgm:prSet>
      <dgm:spPr/>
    </dgm:pt>
    <dgm:pt modelId="{B44E0E90-F0E9-44C9-9541-4283A690A172}" type="pres">
      <dgm:prSet presAssocID="{1EAC8D9A-92C2-4683-A281-906C3D41AFC1}" presName="compNode" presStyleCnt="0"/>
      <dgm:spPr/>
    </dgm:pt>
    <dgm:pt modelId="{41BB6739-2C64-4C8A-AFB9-2FCB74B5F02F}" type="pres">
      <dgm:prSet presAssocID="{1EAC8D9A-92C2-4683-A281-906C3D41AFC1}" presName="iconRect" presStyleLbl="node1" presStyleIdx="0" presStyleCnt="3" custLinFactNeighborY="-240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DB71C43E-4006-449B-8D05-AE450E8A2E69}" type="pres">
      <dgm:prSet presAssocID="{1EAC8D9A-92C2-4683-A281-906C3D41AFC1}" presName="spaceRect" presStyleCnt="0"/>
      <dgm:spPr/>
    </dgm:pt>
    <dgm:pt modelId="{AB775335-2A81-4DA0-89B8-E2E18154C46B}" type="pres">
      <dgm:prSet presAssocID="{1EAC8D9A-92C2-4683-A281-906C3D41AFC1}" presName="textRect" presStyleLbl="revTx" presStyleIdx="0" presStyleCnt="3" custScaleX="170639" custLinFactNeighborY="-19110">
        <dgm:presLayoutVars>
          <dgm:chMax val="1"/>
          <dgm:chPref val="1"/>
        </dgm:presLayoutVars>
      </dgm:prSet>
      <dgm:spPr/>
    </dgm:pt>
    <dgm:pt modelId="{E060557C-6BD3-4998-8053-C79299325C65}" type="pres">
      <dgm:prSet presAssocID="{5CB6E5FD-28D3-425C-B73D-7E8624D0D23D}" presName="sibTrans" presStyleCnt="0"/>
      <dgm:spPr/>
    </dgm:pt>
    <dgm:pt modelId="{EB6A79DF-ED8A-4BD0-A112-61643628E317}" type="pres">
      <dgm:prSet presAssocID="{2B786473-7DE6-4DD9-86D9-DA8D766B3EA6}" presName="compNode" presStyleCnt="0"/>
      <dgm:spPr/>
    </dgm:pt>
    <dgm:pt modelId="{42143588-7BA6-49B6-B733-7E31E0DA0396}" type="pres">
      <dgm:prSet presAssocID="{2B786473-7DE6-4DD9-86D9-DA8D766B3EA6}" presName="iconRect" presStyleLbl="node1" presStyleIdx="1" presStyleCnt="3" custLinFactNeighborY="-2409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54FAFFD7-65A9-494D-BBCE-E8D78EC03203}" type="pres">
      <dgm:prSet presAssocID="{2B786473-7DE6-4DD9-86D9-DA8D766B3EA6}" presName="spaceRect" presStyleCnt="0"/>
      <dgm:spPr/>
    </dgm:pt>
    <dgm:pt modelId="{550B5C46-FAF4-4074-8B92-A194330306ED}" type="pres">
      <dgm:prSet presAssocID="{2B786473-7DE6-4DD9-86D9-DA8D766B3EA6}" presName="textRect" presStyleLbl="revTx" presStyleIdx="1" presStyleCnt="3" custScaleX="170639" custLinFactNeighborY="-19110">
        <dgm:presLayoutVars>
          <dgm:chMax val="1"/>
          <dgm:chPref val="1"/>
        </dgm:presLayoutVars>
      </dgm:prSet>
      <dgm:spPr/>
    </dgm:pt>
    <dgm:pt modelId="{D6399CDB-6DBF-45E0-AE3B-097064E603A2}" type="pres">
      <dgm:prSet presAssocID="{B23EFDCF-3755-4EDE-94EF-3B1A3B8BECEC}" presName="sibTrans" presStyleCnt="0"/>
      <dgm:spPr/>
    </dgm:pt>
    <dgm:pt modelId="{DB7DE09E-0451-46DF-A1FA-7CC2EEA0D5D7}" type="pres">
      <dgm:prSet presAssocID="{A77B4A8F-6A08-456C-B143-55D6DB9146B2}" presName="compNode" presStyleCnt="0"/>
      <dgm:spPr/>
    </dgm:pt>
    <dgm:pt modelId="{B8F1BB39-1894-4265-9421-760F77B13CC8}" type="pres">
      <dgm:prSet presAssocID="{A77B4A8F-6A08-456C-B143-55D6DB9146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5A0B4E70-B057-4425-AE19-C0710F2A62FB}" type="pres">
      <dgm:prSet presAssocID="{A77B4A8F-6A08-456C-B143-55D6DB9146B2}" presName="spaceRect" presStyleCnt="0"/>
      <dgm:spPr/>
    </dgm:pt>
    <dgm:pt modelId="{A756389D-A9F1-407A-9248-791E2AF37CB9}" type="pres">
      <dgm:prSet presAssocID="{A77B4A8F-6A08-456C-B143-55D6DB9146B2}" presName="textRect" presStyleLbl="revTx" presStyleIdx="2" presStyleCnt="3" custScaleX="170639">
        <dgm:presLayoutVars>
          <dgm:chMax val="1"/>
          <dgm:chPref val="1"/>
        </dgm:presLayoutVars>
      </dgm:prSet>
      <dgm:spPr/>
    </dgm:pt>
  </dgm:ptLst>
  <dgm:cxnLst>
    <dgm:cxn modelId="{0BCA3B15-9185-43AC-9477-F82351C2667B}" srcId="{6067FD7F-6087-48FC-B3E8-021959BAF6D0}" destId="{A77B4A8F-6A08-456C-B143-55D6DB9146B2}" srcOrd="2" destOrd="0" parTransId="{21866631-261B-441F-9C43-B7981EB0C82A}" sibTransId="{CD1DDDA4-9A48-4655-94CA-EA5D7DFF6FD5}"/>
    <dgm:cxn modelId="{21619B20-3F1C-4555-8AC5-DF7CC6BE23DD}" type="presOf" srcId="{1EAC8D9A-92C2-4683-A281-906C3D41AFC1}" destId="{AB775335-2A81-4DA0-89B8-E2E18154C46B}" srcOrd="0" destOrd="0" presId="urn:microsoft.com/office/officeart/2018/2/layout/IconLabelList"/>
    <dgm:cxn modelId="{3B080C67-217B-4821-BB73-5FDDFE5A59F5}" type="presOf" srcId="{2B786473-7DE6-4DD9-86D9-DA8D766B3EA6}" destId="{550B5C46-FAF4-4074-8B92-A194330306ED}" srcOrd="0" destOrd="0" presId="urn:microsoft.com/office/officeart/2018/2/layout/IconLabelList"/>
    <dgm:cxn modelId="{DFCD45A7-74C8-4321-A43C-4010393CD118}" type="presOf" srcId="{A77B4A8F-6A08-456C-B143-55D6DB9146B2}" destId="{A756389D-A9F1-407A-9248-791E2AF37CB9}" srcOrd="0" destOrd="0" presId="urn:microsoft.com/office/officeart/2018/2/layout/IconLabelList"/>
    <dgm:cxn modelId="{B4F1EEC8-08BC-4BFA-8A71-16FD39F64410}" type="presOf" srcId="{6067FD7F-6087-48FC-B3E8-021959BAF6D0}" destId="{C031EAD1-D557-4250-BB0E-328AAB38A261}" srcOrd="0" destOrd="0" presId="urn:microsoft.com/office/officeart/2018/2/layout/IconLabelList"/>
    <dgm:cxn modelId="{F11388D0-CD23-466E-AD6B-81707C5BD307}" srcId="{6067FD7F-6087-48FC-B3E8-021959BAF6D0}" destId="{2B786473-7DE6-4DD9-86D9-DA8D766B3EA6}" srcOrd="1" destOrd="0" parTransId="{3E11CF89-ED3E-4C56-9C5A-56D41F269FDE}" sibTransId="{B23EFDCF-3755-4EDE-94EF-3B1A3B8BECEC}"/>
    <dgm:cxn modelId="{468F79F6-0D68-4357-8A85-6E751A6DF6AE}" srcId="{6067FD7F-6087-48FC-B3E8-021959BAF6D0}" destId="{1EAC8D9A-92C2-4683-A281-906C3D41AFC1}" srcOrd="0" destOrd="0" parTransId="{9B467FA7-8AC5-40F3-8F55-B0DC276ABCF5}" sibTransId="{5CB6E5FD-28D3-425C-B73D-7E8624D0D23D}"/>
    <dgm:cxn modelId="{AA88EE2C-DC96-4CAD-AF23-E3AEC5087654}" type="presParOf" srcId="{C031EAD1-D557-4250-BB0E-328AAB38A261}" destId="{B44E0E90-F0E9-44C9-9541-4283A690A172}" srcOrd="0" destOrd="0" presId="urn:microsoft.com/office/officeart/2018/2/layout/IconLabelList"/>
    <dgm:cxn modelId="{4B310BA0-E525-4823-B288-301D43C7A8F5}" type="presParOf" srcId="{B44E0E90-F0E9-44C9-9541-4283A690A172}" destId="{41BB6739-2C64-4C8A-AFB9-2FCB74B5F02F}" srcOrd="0" destOrd="0" presId="urn:microsoft.com/office/officeart/2018/2/layout/IconLabelList"/>
    <dgm:cxn modelId="{00BC6DD8-B483-44DE-AA23-6027AE79D864}" type="presParOf" srcId="{B44E0E90-F0E9-44C9-9541-4283A690A172}" destId="{DB71C43E-4006-449B-8D05-AE450E8A2E69}" srcOrd="1" destOrd="0" presId="urn:microsoft.com/office/officeart/2018/2/layout/IconLabelList"/>
    <dgm:cxn modelId="{D2D786B6-F3FF-46A4-922E-F660D5CF1093}" type="presParOf" srcId="{B44E0E90-F0E9-44C9-9541-4283A690A172}" destId="{AB775335-2A81-4DA0-89B8-E2E18154C46B}" srcOrd="2" destOrd="0" presId="urn:microsoft.com/office/officeart/2018/2/layout/IconLabelList"/>
    <dgm:cxn modelId="{DAC6321B-CA44-475E-B20F-311B49949B13}" type="presParOf" srcId="{C031EAD1-D557-4250-BB0E-328AAB38A261}" destId="{E060557C-6BD3-4998-8053-C79299325C65}" srcOrd="1" destOrd="0" presId="urn:microsoft.com/office/officeart/2018/2/layout/IconLabelList"/>
    <dgm:cxn modelId="{C7BAC133-B24B-4B3A-B83F-1C02CF193C78}" type="presParOf" srcId="{C031EAD1-D557-4250-BB0E-328AAB38A261}" destId="{EB6A79DF-ED8A-4BD0-A112-61643628E317}" srcOrd="2" destOrd="0" presId="urn:microsoft.com/office/officeart/2018/2/layout/IconLabelList"/>
    <dgm:cxn modelId="{68A8CDD9-CD31-43CB-8F73-D0729DDCD458}" type="presParOf" srcId="{EB6A79DF-ED8A-4BD0-A112-61643628E317}" destId="{42143588-7BA6-49B6-B733-7E31E0DA0396}" srcOrd="0" destOrd="0" presId="urn:microsoft.com/office/officeart/2018/2/layout/IconLabelList"/>
    <dgm:cxn modelId="{C3EEDD9C-FA7E-4CD4-99FC-547BE60F4AB7}" type="presParOf" srcId="{EB6A79DF-ED8A-4BD0-A112-61643628E317}" destId="{54FAFFD7-65A9-494D-BBCE-E8D78EC03203}" srcOrd="1" destOrd="0" presId="urn:microsoft.com/office/officeart/2018/2/layout/IconLabelList"/>
    <dgm:cxn modelId="{D454D53E-8669-4738-8EDD-1DF74B62F0E5}" type="presParOf" srcId="{EB6A79DF-ED8A-4BD0-A112-61643628E317}" destId="{550B5C46-FAF4-4074-8B92-A194330306ED}" srcOrd="2" destOrd="0" presId="urn:microsoft.com/office/officeart/2018/2/layout/IconLabelList"/>
    <dgm:cxn modelId="{E0DA95FE-7361-4023-BA13-80B9E079308E}" type="presParOf" srcId="{C031EAD1-D557-4250-BB0E-328AAB38A261}" destId="{D6399CDB-6DBF-45E0-AE3B-097064E603A2}" srcOrd="3" destOrd="0" presId="urn:microsoft.com/office/officeart/2018/2/layout/IconLabelList"/>
    <dgm:cxn modelId="{24FF110B-2987-40FC-B50E-6474A2AFFB51}" type="presParOf" srcId="{C031EAD1-D557-4250-BB0E-328AAB38A261}" destId="{DB7DE09E-0451-46DF-A1FA-7CC2EEA0D5D7}" srcOrd="4" destOrd="0" presId="urn:microsoft.com/office/officeart/2018/2/layout/IconLabelList"/>
    <dgm:cxn modelId="{E389775A-B88B-40F0-9D8B-36578F394685}" type="presParOf" srcId="{DB7DE09E-0451-46DF-A1FA-7CC2EEA0D5D7}" destId="{B8F1BB39-1894-4265-9421-760F77B13CC8}" srcOrd="0" destOrd="0" presId="urn:microsoft.com/office/officeart/2018/2/layout/IconLabelList"/>
    <dgm:cxn modelId="{E9BC30A5-B57A-446B-A36D-ECF3F5CD2594}" type="presParOf" srcId="{DB7DE09E-0451-46DF-A1FA-7CC2EEA0D5D7}" destId="{5A0B4E70-B057-4425-AE19-C0710F2A62FB}" srcOrd="1" destOrd="0" presId="urn:microsoft.com/office/officeart/2018/2/layout/IconLabelList"/>
    <dgm:cxn modelId="{A35CB957-6D2A-419B-B918-F08EE6C6CD78}" type="presParOf" srcId="{DB7DE09E-0451-46DF-A1FA-7CC2EEA0D5D7}" destId="{A756389D-A9F1-407A-9248-791E2AF37CB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B6739-2C64-4C8A-AFB9-2FCB74B5F02F}">
      <dsp:nvSpPr>
        <dsp:cNvPr id="0" name=""/>
        <dsp:cNvSpPr/>
      </dsp:nvSpPr>
      <dsp:spPr>
        <a:xfrm>
          <a:off x="856618" y="971546"/>
          <a:ext cx="612246" cy="612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75335-2A81-4DA0-89B8-E2E18154C46B}">
      <dsp:nvSpPr>
        <dsp:cNvPr id="0" name=""/>
        <dsp:cNvSpPr/>
      </dsp:nvSpPr>
      <dsp:spPr>
        <a:xfrm>
          <a:off x="1930" y="1853490"/>
          <a:ext cx="2321623" cy="77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Collaboration is Key!</a:t>
          </a:r>
        </a:p>
      </dsp:txBody>
      <dsp:txXfrm>
        <a:off x="1930" y="1853490"/>
        <a:ext cx="2321623" cy="771685"/>
      </dsp:txXfrm>
    </dsp:sp>
    <dsp:sp modelId="{42143588-7BA6-49B6-B733-7E31E0DA0396}">
      <dsp:nvSpPr>
        <dsp:cNvPr id="0" name=""/>
        <dsp:cNvSpPr/>
      </dsp:nvSpPr>
      <dsp:spPr>
        <a:xfrm>
          <a:off x="3416338" y="971546"/>
          <a:ext cx="612246" cy="612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B5C46-FAF4-4074-8B92-A194330306ED}">
      <dsp:nvSpPr>
        <dsp:cNvPr id="0" name=""/>
        <dsp:cNvSpPr/>
      </dsp:nvSpPr>
      <dsp:spPr>
        <a:xfrm>
          <a:off x="2561649" y="1853490"/>
          <a:ext cx="2321623" cy="77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Networking is more than just moving bits!</a:t>
          </a:r>
        </a:p>
      </dsp:txBody>
      <dsp:txXfrm>
        <a:off x="2561649" y="1853490"/>
        <a:ext cx="2321623" cy="771685"/>
      </dsp:txXfrm>
    </dsp:sp>
    <dsp:sp modelId="{B8F1BB39-1894-4265-9421-760F77B13CC8}">
      <dsp:nvSpPr>
        <dsp:cNvPr id="0" name=""/>
        <dsp:cNvSpPr/>
      </dsp:nvSpPr>
      <dsp:spPr>
        <a:xfrm>
          <a:off x="2136478" y="3112781"/>
          <a:ext cx="612246" cy="6122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6389D-A9F1-407A-9248-791E2AF37CB9}">
      <dsp:nvSpPr>
        <dsp:cNvPr id="0" name=""/>
        <dsp:cNvSpPr/>
      </dsp:nvSpPr>
      <dsp:spPr>
        <a:xfrm>
          <a:off x="1281789" y="3994704"/>
          <a:ext cx="2321623" cy="771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Intelligence and Computation in the Network is Coming!</a:t>
          </a:r>
        </a:p>
      </dsp:txBody>
      <dsp:txXfrm>
        <a:off x="1281789" y="3994704"/>
        <a:ext cx="2321623" cy="771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committee/1640-sai" TargetMode="External"/><Relationship Id="rId2" Type="http://schemas.openxmlformats.org/officeDocument/2006/relationships/hyperlink" Target="https://www.etsi.org/technologies/experiential-networked-intellig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onap.org/display/DW/Artificial+Intelligence+and+Deep+Learning" TargetMode="External"/><Relationship Id="rId5" Type="http://schemas.openxmlformats.org/officeDocument/2006/relationships/hyperlink" Target="https://www.o-ran.org/specifications" TargetMode="External"/><Relationship Id="rId4" Type="http://schemas.openxmlformats.org/officeDocument/2006/relationships/hyperlink" Target="https://www.etsi.org/technologies/zero-touch-network-service-managemen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net4/ITU-T/landscape#?topic=0.130&amp;workgroup=1&amp;searchValue=&amp;page=2&amp;sort=Revelance" TargetMode="External"/><Relationship Id="rId2" Type="http://schemas.openxmlformats.org/officeDocument/2006/relationships/hyperlink" Target="https://www.itu.int/en/ITU-T/jca/imt2020/Pages/default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5400" dirty="0">
                <a:solidFill>
                  <a:srgbClr val="558ED5"/>
                </a:solidFill>
              </a:rPr>
              <a:t>5G Ecosystem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760220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JCA-IMT2020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000" b="0" i="1" dirty="0">
                <a:solidFill>
                  <a:srgbClr val="558ED5"/>
                </a:solidFill>
              </a:rPr>
              <a:t>Scott Mansfield</a:t>
            </a:r>
          </a:p>
        </p:txBody>
      </p:sp>
    </p:spTree>
    <p:extLst>
      <p:ext uri="{BB962C8B-B14F-4D97-AF65-F5344CB8AC3E}">
        <p14:creationId xmlns:p14="http://schemas.microsoft.com/office/powerpoint/2010/main" val="342941138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02B229-A8C9-4DE7-902A-A1C16E54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  <a:noFill/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Takeaway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170BE02-4B67-485E-934D-9D05C49156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43950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448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578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5553-B8D5-46E6-9E64-D0F38240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8857-5A1B-4D54-9571-C2AE8521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5G Ecosystem</a:t>
            </a:r>
          </a:p>
          <a:p>
            <a:r>
              <a:rPr lang="en-US" dirty="0"/>
              <a:t>Transport Building Blocks</a:t>
            </a:r>
          </a:p>
          <a:p>
            <a:r>
              <a:rPr lang="en-US" dirty="0"/>
              <a:t>Enhancing the Ecosystem</a:t>
            </a:r>
          </a:p>
          <a:p>
            <a:r>
              <a:rPr lang="en-US" dirty="0"/>
              <a:t>Takeaway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7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676"/>
            <a:ext cx="8229600" cy="1143000"/>
          </a:xfrm>
        </p:spPr>
        <p:txBody>
          <a:bodyPr/>
          <a:lstStyle/>
          <a:p>
            <a:r>
              <a:rPr lang="en-US" dirty="0"/>
              <a:t>Ecosystem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03963"/>
            <a:ext cx="284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10502A8-4D00-3B46-8A5A-1CFCB17C7B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F5B60-1311-4918-A135-38300573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996"/>
            <a:ext cx="9144000" cy="54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8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Network Building Blocks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33625"/>
            <a:ext cx="3159842" cy="2872979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ITU-T Study Groups 13 and 15 are an integral part of the Standard Ecosystem necessary to enable the Transport Network capable of supporting 5G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9600" y="6304563"/>
            <a:ext cx="284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8499085-7433-724F-9E90-9943A23C50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0DB5A-E778-45B9-9CCB-BFBAD65EE80E}"/>
              </a:ext>
            </a:extLst>
          </p:cNvPr>
          <p:cNvSpPr/>
          <p:nvPr/>
        </p:nvSpPr>
        <p:spPr>
          <a:xfrm>
            <a:off x="4679159" y="3897639"/>
            <a:ext cx="3926105" cy="2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Transport and Access Network Protocols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80E2A4-481B-4D3F-9290-7E4AEF5CBD8E}"/>
              </a:ext>
            </a:extLst>
          </p:cNvPr>
          <p:cNvSpPr/>
          <p:nvPr/>
        </p:nvSpPr>
        <p:spPr>
          <a:xfrm>
            <a:off x="4679159" y="4261609"/>
            <a:ext cx="3926105" cy="2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Equipment Requirements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3529EA-FFF5-4BB1-A523-0CD6B974254F}"/>
              </a:ext>
            </a:extLst>
          </p:cNvPr>
          <p:cNvSpPr/>
          <p:nvPr/>
        </p:nvSpPr>
        <p:spPr>
          <a:xfrm>
            <a:off x="4679159" y="3524884"/>
            <a:ext cx="3926105" cy="2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Control Plane Technologies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FD12B8-49AA-4CC8-96A9-4B38574E4CFB}"/>
              </a:ext>
            </a:extLst>
          </p:cNvPr>
          <p:cNvSpPr/>
          <p:nvPr/>
        </p:nvSpPr>
        <p:spPr>
          <a:xfrm>
            <a:off x="4679159" y="3146055"/>
            <a:ext cx="3926105" cy="28273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Quality of Service Aspects for IMT-2020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8A211C-406B-469E-B12A-12DBF8FEAF6B}"/>
              </a:ext>
            </a:extLst>
          </p:cNvPr>
          <p:cNvSpPr/>
          <p:nvPr/>
        </p:nvSpPr>
        <p:spPr>
          <a:xfrm>
            <a:off x="4679159" y="2782085"/>
            <a:ext cx="3926105" cy="28273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Network </a:t>
            </a:r>
            <a:r>
              <a:rPr lang="en-US" sz="1350" dirty="0" err="1"/>
              <a:t>Softwarization</a:t>
            </a:r>
            <a:r>
              <a:rPr lang="en-US" sz="1350" dirty="0"/>
              <a:t>, Slicing, Orchestration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9F44B8-134F-422F-8B02-3DBEE6E95B2E}"/>
              </a:ext>
            </a:extLst>
          </p:cNvPr>
          <p:cNvSpPr/>
          <p:nvPr/>
        </p:nvSpPr>
        <p:spPr>
          <a:xfrm>
            <a:off x="4679159" y="2418848"/>
            <a:ext cx="3926105" cy="28273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Service Scenarios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D541D4-C125-4C8D-85A6-00DCED7C7C8A}"/>
              </a:ext>
            </a:extLst>
          </p:cNvPr>
          <p:cNvSpPr/>
          <p:nvPr/>
        </p:nvSpPr>
        <p:spPr>
          <a:xfrm>
            <a:off x="7507560" y="4932714"/>
            <a:ext cx="1179241" cy="2827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SG 15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881C546-2F78-4C71-B497-E4A70BDAF404}"/>
              </a:ext>
            </a:extLst>
          </p:cNvPr>
          <p:cNvSpPr/>
          <p:nvPr/>
        </p:nvSpPr>
        <p:spPr>
          <a:xfrm>
            <a:off x="6198173" y="4932714"/>
            <a:ext cx="1179241" cy="28273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SG 13</a:t>
            </a:r>
          </a:p>
        </p:txBody>
      </p:sp>
    </p:spTree>
    <p:extLst>
      <p:ext uri="{BB962C8B-B14F-4D97-AF65-F5344CB8AC3E}">
        <p14:creationId xmlns:p14="http://schemas.microsoft.com/office/powerpoint/2010/main" val="363579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41EC8A-F2B0-4507-B35B-47587AE97831}"/>
              </a:ext>
            </a:extLst>
          </p:cNvPr>
          <p:cNvSpPr/>
          <p:nvPr/>
        </p:nvSpPr>
        <p:spPr>
          <a:xfrm>
            <a:off x="2728619" y="1667306"/>
            <a:ext cx="6326892" cy="398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Transport Software Defined Networking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79" y="2333625"/>
            <a:ext cx="2501812" cy="308431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Once the network can be controlled programmatically (data and control planes)</a:t>
            </a:r>
          </a:p>
          <a:p>
            <a:r>
              <a:rPr lang="en-GB" dirty="0"/>
              <a:t>Addition of Machine Learning/Adaptive Artificial Intelligence is logical next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9600" y="6304563"/>
            <a:ext cx="284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8499085-7433-724F-9E90-9943A23C50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9D321-4073-4053-8DBB-84283D2CE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130" y="2829322"/>
            <a:ext cx="4415982" cy="2384294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95D71F0-8218-41FF-BD00-C15E70E82FAC}"/>
              </a:ext>
            </a:extLst>
          </p:cNvPr>
          <p:cNvSpPr/>
          <p:nvPr/>
        </p:nvSpPr>
        <p:spPr>
          <a:xfrm>
            <a:off x="6312311" y="1847311"/>
            <a:ext cx="1212962" cy="857250"/>
          </a:xfrm>
          <a:prstGeom prst="wedgeRectCallout">
            <a:avLst>
              <a:gd name="adj1" fmla="val -254544"/>
              <a:gd name="adj2" fmla="val 2105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Customer Controlled Slicing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DD9F2F3-8B3E-4728-9443-F7BCD6C6C6A6}"/>
              </a:ext>
            </a:extLst>
          </p:cNvPr>
          <p:cNvSpPr/>
          <p:nvPr/>
        </p:nvSpPr>
        <p:spPr>
          <a:xfrm>
            <a:off x="6312311" y="1853191"/>
            <a:ext cx="1212962" cy="857250"/>
          </a:xfrm>
          <a:prstGeom prst="wedgeRectCallout">
            <a:avLst>
              <a:gd name="adj1" fmla="val -167230"/>
              <a:gd name="adj2" fmla="val 2095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Customer Controlled Slicing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6EE6E92-863F-4A7B-B8D6-C3AFD4A6E799}"/>
              </a:ext>
            </a:extLst>
          </p:cNvPr>
          <p:cNvSpPr/>
          <p:nvPr/>
        </p:nvSpPr>
        <p:spPr>
          <a:xfrm>
            <a:off x="6312311" y="1847311"/>
            <a:ext cx="1212962" cy="857250"/>
          </a:xfrm>
          <a:prstGeom prst="wedgeRectCallout">
            <a:avLst>
              <a:gd name="adj1" fmla="val -39122"/>
              <a:gd name="adj2" fmla="val 2075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Intent-Driven Slicing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9377D3A-CFA0-480A-AAFC-6C934C488EEB}"/>
              </a:ext>
            </a:extLst>
          </p:cNvPr>
          <p:cNvSpPr/>
          <p:nvPr/>
        </p:nvSpPr>
        <p:spPr>
          <a:xfrm>
            <a:off x="7310112" y="2992780"/>
            <a:ext cx="363903" cy="20921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C34BBD-4483-4C88-A05F-31F4EA5ADD37}"/>
              </a:ext>
            </a:extLst>
          </p:cNvPr>
          <p:cNvSpPr/>
          <p:nvPr/>
        </p:nvSpPr>
        <p:spPr>
          <a:xfrm>
            <a:off x="7795549" y="3610216"/>
            <a:ext cx="1189298" cy="857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Metrics Collection (Big Data)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BEC43C-998D-470A-AD38-AC490567E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401" y="2497824"/>
            <a:ext cx="434378" cy="425233"/>
          </a:xfrm>
          <a:prstGeom prst="rect">
            <a:avLst/>
          </a:prstGeom>
        </p:spPr>
      </p:pic>
      <p:sp>
        <p:nvSpPr>
          <p:cNvPr id="18" name="Arrow: Left-Up 17">
            <a:extLst>
              <a:ext uri="{FF2B5EF4-FFF2-40B4-BE49-F238E27FC236}">
                <a16:creationId xmlns:a16="http://schemas.microsoft.com/office/drawing/2014/main" id="{92001579-2239-4C95-8AEC-E5BBA165D903}"/>
              </a:ext>
            </a:extLst>
          </p:cNvPr>
          <p:cNvSpPr/>
          <p:nvPr/>
        </p:nvSpPr>
        <p:spPr>
          <a:xfrm rot="16200000">
            <a:off x="7686765" y="1952793"/>
            <a:ext cx="495226" cy="520724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Arrow: Left-Up 18">
            <a:extLst>
              <a:ext uri="{FF2B5EF4-FFF2-40B4-BE49-F238E27FC236}">
                <a16:creationId xmlns:a16="http://schemas.microsoft.com/office/drawing/2014/main" id="{C4E9D94C-2FE2-4CC8-9D8C-46B29C7EB44D}"/>
              </a:ext>
            </a:extLst>
          </p:cNvPr>
          <p:cNvSpPr/>
          <p:nvPr/>
        </p:nvSpPr>
        <p:spPr>
          <a:xfrm rot="16200000">
            <a:off x="8161081" y="2782971"/>
            <a:ext cx="923251" cy="520724"/>
          </a:xfrm>
          <a:prstGeom prst="lef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EA010C-80FF-4CB8-BEE4-748B5F754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4" y="2151438"/>
            <a:ext cx="416088" cy="438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69FA6F-7683-4318-B65D-59FF05A19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522" y="2260343"/>
            <a:ext cx="195258" cy="2695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C8EA65-7BA4-4312-8DC5-08CD8D026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840" y="4817864"/>
            <a:ext cx="571550" cy="50296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5786B1-E3C8-402F-BBA3-10C36FA01661}"/>
              </a:ext>
            </a:extLst>
          </p:cNvPr>
          <p:cNvCxnSpPr>
            <a:stCxn id="20" idx="2"/>
          </p:cNvCxnSpPr>
          <p:nvPr/>
        </p:nvCxnSpPr>
        <p:spPr>
          <a:xfrm>
            <a:off x="3019478" y="2590387"/>
            <a:ext cx="0" cy="238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8D54-C3F2-468D-B9B2-E37D2B57AC6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7552989" y="4892458"/>
            <a:ext cx="314852" cy="176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DE62325-9540-42F6-A5EC-E9BB466850A5}"/>
              </a:ext>
            </a:extLst>
          </p:cNvPr>
          <p:cNvSpPr/>
          <p:nvPr/>
        </p:nvSpPr>
        <p:spPr>
          <a:xfrm>
            <a:off x="4679066" y="4980902"/>
            <a:ext cx="564266" cy="2327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4830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D58B-8680-485F-A3B3-EDB1F5D8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the 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6BBF4-045E-49BA-9DA8-33689BF3C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1" y="1968500"/>
            <a:ext cx="8421329" cy="383116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ITU-T FG-ML5G</a:t>
            </a:r>
          </a:p>
          <a:p>
            <a:r>
              <a:rPr lang="en-US" dirty="0"/>
              <a:t>ITU-T Proposed work on Quantum and AI for Autonomous Driving</a:t>
            </a:r>
          </a:p>
          <a:p>
            <a:r>
              <a:rPr lang="en-US" dirty="0"/>
              <a:t>ETSI ISG ENI Experiential Networked Intelligence</a:t>
            </a:r>
          </a:p>
          <a:p>
            <a:pPr lvl="1"/>
            <a:r>
              <a:rPr lang="en-US" dirty="0">
                <a:hlinkClick r:id="rId2"/>
              </a:rPr>
              <a:t>https://www.etsi.org/technologies/experiential-networked-intelligence</a:t>
            </a:r>
            <a:endParaRPr lang="en-US" dirty="0"/>
          </a:p>
          <a:p>
            <a:r>
              <a:rPr lang="en-US" dirty="0"/>
              <a:t>ETSI ISG SAI - Securing AI</a:t>
            </a:r>
          </a:p>
          <a:p>
            <a:pPr lvl="1"/>
            <a:r>
              <a:rPr lang="en-US" dirty="0">
                <a:hlinkClick r:id="rId3"/>
              </a:rPr>
              <a:t>https://www.etsi.org/committee/1640-sai</a:t>
            </a:r>
            <a:endParaRPr lang="en-US" dirty="0"/>
          </a:p>
          <a:p>
            <a:r>
              <a:rPr lang="en-US" dirty="0"/>
              <a:t>ETSI ISG ZSM - Zero touch network and service management</a:t>
            </a:r>
          </a:p>
          <a:p>
            <a:pPr lvl="1"/>
            <a:r>
              <a:rPr lang="en-US" dirty="0">
                <a:hlinkClick r:id="rId4"/>
              </a:rPr>
              <a:t>https://www.etsi.org/technologies/zero-touch-network-service-management</a:t>
            </a:r>
            <a:endParaRPr lang="en-US" dirty="0"/>
          </a:p>
          <a:p>
            <a:r>
              <a:rPr lang="en-US" dirty="0"/>
              <a:t>O-RAN</a:t>
            </a:r>
          </a:p>
          <a:p>
            <a:pPr lvl="1"/>
            <a:r>
              <a:rPr lang="en-US" dirty="0">
                <a:hlinkClick r:id="rId5"/>
              </a:rPr>
              <a:t>https://www.o-ran.org/specifications</a:t>
            </a:r>
            <a:endParaRPr lang="en-US" dirty="0"/>
          </a:p>
          <a:p>
            <a:r>
              <a:rPr lang="en-US" dirty="0"/>
              <a:t>ONAP </a:t>
            </a:r>
            <a:r>
              <a:rPr lang="en-US" dirty="0" err="1"/>
              <a:t>Acumos</a:t>
            </a:r>
            <a:endParaRPr lang="en-US" dirty="0"/>
          </a:p>
          <a:p>
            <a:pPr lvl="1"/>
            <a:r>
              <a:rPr lang="en-US">
                <a:hlinkClick r:id="rId6"/>
              </a:rPr>
              <a:t>https://wiki.onap.org/display/DW/Artificial+Intelligence+and+Deep+Learning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0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CE714-0CC5-4D35-9164-1AE46833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Work: ML5G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DD4F5-9253-4FC6-ADD1-46113CA6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9" y="1578077"/>
            <a:ext cx="8745859" cy="43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5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EB58-1B8B-4C28-9022-33FA9F30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Work: ETSI ENI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E6712-DE2F-4AD1-A48F-71C089B57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342"/>
            <a:ext cx="9185852" cy="49863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C3DD1C-A5B2-4A0A-A2DD-9DFFED101EF2}"/>
              </a:ext>
            </a:extLst>
          </p:cNvPr>
          <p:cNvSpPr/>
          <p:nvPr/>
        </p:nvSpPr>
        <p:spPr>
          <a:xfrm>
            <a:off x="376084" y="6311687"/>
            <a:ext cx="3523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Experiential Networked Intelligence</a:t>
            </a:r>
          </a:p>
        </p:txBody>
      </p:sp>
    </p:spTree>
    <p:extLst>
      <p:ext uri="{BB962C8B-B14F-4D97-AF65-F5344CB8AC3E}">
        <p14:creationId xmlns:p14="http://schemas.microsoft.com/office/powerpoint/2010/main" val="2718571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AF68-977F-4D2D-984C-0108CF54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JCA-IMT2020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F9F44-85E6-437E-A87D-9BC35BFCD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Joint Coordination Activity for IMT2020</a:t>
            </a:r>
          </a:p>
          <a:p>
            <a:r>
              <a:rPr lang="en-US" dirty="0">
                <a:hlinkClick r:id="rId2"/>
              </a:rPr>
              <a:t>https://www.itu.int/en/ITU-T/jca/imt2020/Pages/default.aspx</a:t>
            </a:r>
            <a:endParaRPr lang="en-US" dirty="0"/>
          </a:p>
          <a:p>
            <a:endParaRPr lang="en-US" dirty="0"/>
          </a:p>
          <a:p>
            <a:r>
              <a:rPr lang="en-US" dirty="0"/>
              <a:t>Roadmap:  </a:t>
            </a:r>
            <a:r>
              <a:rPr lang="en-US" dirty="0">
                <a:hlinkClick r:id="rId3"/>
              </a:rPr>
              <a:t>JCA-IMT2020 Roadmap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Come to the next meeting!</a:t>
            </a:r>
          </a:p>
          <a:p>
            <a:pPr lvl="1"/>
            <a:r>
              <a:rPr lang="en-US" dirty="0"/>
              <a:t>Thursday 17 October 2019 (1800-1930)</a:t>
            </a:r>
          </a:p>
        </p:txBody>
      </p:sp>
    </p:spTree>
    <p:extLst>
      <p:ext uri="{BB962C8B-B14F-4D97-AF65-F5344CB8AC3E}">
        <p14:creationId xmlns:p14="http://schemas.microsoft.com/office/powerpoint/2010/main" val="103275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E7877C6633A445BE181654C4937E4A" ma:contentTypeVersion="2" ma:contentTypeDescription="Create a new document." ma:contentTypeScope="" ma:versionID="a4986cc70daf4b4a440064c2f30adcb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85943D-D928-49EE-AFBF-21AE6F2E2E71}"/>
</file>

<file path=customXml/itemProps2.xml><?xml version="1.0" encoding="utf-8"?>
<ds:datastoreItem xmlns:ds="http://schemas.openxmlformats.org/officeDocument/2006/customXml" ds:itemID="{CB7BF9F5-7C88-4E64-A43E-E6C9554449F5}"/>
</file>

<file path=customXml/itemProps3.xml><?xml version="1.0" encoding="utf-8"?>
<ds:datastoreItem xmlns:ds="http://schemas.openxmlformats.org/officeDocument/2006/customXml" ds:itemID="{9040C486-BE12-4815-BD80-AB3375BE088D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300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Thanks!</vt:lpstr>
      <vt:lpstr>Ecosystem</vt:lpstr>
      <vt:lpstr>Transport Network Building Blocks</vt:lpstr>
      <vt:lpstr>Transport Software Defined Networking</vt:lpstr>
      <vt:lpstr>Enhancing the Ecosystem</vt:lpstr>
      <vt:lpstr>Related Work: ML5G</vt:lpstr>
      <vt:lpstr>Related Work: ETSI ENI</vt:lpstr>
      <vt:lpstr>JCA-IMT2020</vt:lpstr>
      <vt:lpstr>Takeaway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Mansfield</dc:creator>
  <cp:lastModifiedBy>Scott Mansfield</cp:lastModifiedBy>
  <cp:revision>11</cp:revision>
  <dcterms:created xsi:type="dcterms:W3CDTF">2019-10-11T19:24:27Z</dcterms:created>
  <dcterms:modified xsi:type="dcterms:W3CDTF">2019-10-15T08:12:48Z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0x010100F2E7877C6633A445BE181654C4937E4A</vt:lpwstr>
  </property>
</Properties>
</file>