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4" r:id="rId4"/>
    <p:sldId id="262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222" y="16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73393" y="5470288"/>
            <a:ext cx="1126224" cy="116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5015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196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163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92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44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350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17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09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33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85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12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8C7EB-7FD0-4146-974C-647560DB20BD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CC8D3-7AE1-4DDB-A14D-97CEE5853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87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3"/>
          <p:cNvSpPr/>
          <p:nvPr/>
        </p:nvSpPr>
        <p:spPr>
          <a:xfrm rot="5400000">
            <a:off x="3637738" y="-1862327"/>
            <a:ext cx="5034334" cy="10363200"/>
          </a:xfrm>
          <a:custGeom>
            <a:avLst/>
            <a:gdLst/>
            <a:ahLst/>
            <a:cxnLst/>
            <a:rect l="l" t="t" r="r" b="b"/>
            <a:pathLst>
              <a:path w="3298317" h="6478154">
                <a:moveTo>
                  <a:pt x="0" y="6478154"/>
                </a:moveTo>
                <a:lnTo>
                  <a:pt x="0" y="0"/>
                </a:lnTo>
                <a:lnTo>
                  <a:pt x="2727291" y="0"/>
                </a:lnTo>
                <a:lnTo>
                  <a:pt x="2727291" y="1196539"/>
                </a:lnTo>
                <a:lnTo>
                  <a:pt x="3298317" y="1767565"/>
                </a:lnTo>
                <a:lnTo>
                  <a:pt x="2727291" y="1767565"/>
                </a:lnTo>
                <a:lnTo>
                  <a:pt x="2727291" y="6478154"/>
                </a:lnTo>
                <a:close/>
              </a:path>
            </a:pathLst>
          </a:custGeom>
          <a:solidFill>
            <a:srgbClr val="6599D9">
              <a:alpha val="7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2327" y="1250653"/>
            <a:ext cx="9144000" cy="23876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Lato Black" charset="0"/>
                <a:ea typeface="Lato Black" charset="0"/>
                <a:cs typeface="Lato Black" charset="0"/>
              </a:rPr>
              <a:t>Fourth ITU </a:t>
            </a:r>
            <a:r>
              <a:rPr lang="en-US" sz="4800" b="1" dirty="0">
                <a:solidFill>
                  <a:schemeClr val="bg1"/>
                </a:solidFill>
                <a:latin typeface="Lato Black" charset="0"/>
                <a:ea typeface="Lato Black" charset="0"/>
                <a:cs typeface="Lato Black" charset="0"/>
              </a:rPr>
              <a:t>Workshop on Network 2030 </a:t>
            </a:r>
            <a:r>
              <a:rPr lang="en-US" sz="4800" b="1" dirty="0"/>
              <a:t>  </a:t>
            </a:r>
            <a:endParaRPr lang="en-US" sz="4800" b="1" dirty="0">
              <a:solidFill>
                <a:schemeClr val="bg1"/>
              </a:solidFill>
              <a:latin typeface="Lato Black" charset="0"/>
              <a:ea typeface="Lato Black" charset="0"/>
              <a:cs typeface="Lato Black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5505" y="4046697"/>
            <a:ext cx="9144000" cy="477178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St Petersburg</a:t>
            </a:r>
            <a:r>
              <a:rPr lang="en-US" b="1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, Russia,</a:t>
            </a:r>
            <a:r>
              <a:rPr lang="en-US" b="1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 </a:t>
            </a:r>
            <a:r>
              <a:rPr lang="en-US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21 – 22 May 2019</a:t>
            </a:r>
            <a:endParaRPr lang="en-US" b="1" dirty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3393" y="5470288"/>
            <a:ext cx="1126224" cy="116505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20133" y="104748"/>
            <a:ext cx="2621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All Sessions Outcome</a:t>
            </a:r>
            <a:endParaRPr lang="en-US" b="1" dirty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02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3393" y="5470288"/>
            <a:ext cx="1126224" cy="116505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38445"/>
            <a:ext cx="12192000" cy="7459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389" y="138445"/>
            <a:ext cx="11163300" cy="745956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Lato Black" charset="0"/>
                <a:ea typeface="Lato Black" charset="0"/>
                <a:cs typeface="Lato Black" charset="0"/>
              </a:rPr>
              <a:t>Session 1:  Keynote Session </a:t>
            </a:r>
            <a:r>
              <a:rPr lang="en-US" sz="2400" b="1" dirty="0" smtClean="0">
                <a:solidFill>
                  <a:schemeClr val="bg1"/>
                </a:solidFill>
                <a:latin typeface="Lato Black" charset="0"/>
                <a:ea typeface="Lato Black" charset="0"/>
                <a:cs typeface="Lato Black" charset="0"/>
              </a:rPr>
              <a:t>1- </a:t>
            </a:r>
            <a:r>
              <a:rPr lang="en-GB" sz="2400" b="1" dirty="0" smtClean="0">
                <a:solidFill>
                  <a:schemeClr val="bg1"/>
                </a:solidFill>
                <a:latin typeface="Lato Black" charset="0"/>
                <a:ea typeface="Lato Black" charset="0"/>
                <a:cs typeface="Lato Black" charset="0"/>
              </a:rPr>
              <a:t>Network </a:t>
            </a:r>
            <a:r>
              <a:rPr lang="en-GB" sz="2400" b="1" dirty="0">
                <a:solidFill>
                  <a:schemeClr val="bg1"/>
                </a:solidFill>
                <a:latin typeface="Lato Black" charset="0"/>
                <a:ea typeface="Lato Black" charset="0"/>
                <a:cs typeface="Lato Black" charset="0"/>
              </a:rPr>
              <a:t>2030 all perspectives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812" y="1333192"/>
            <a:ext cx="5674893" cy="4105012"/>
          </a:xfrm>
          <a:ln w="19050"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Takeaways and Conclusions</a:t>
            </a:r>
            <a:br>
              <a:rPr lang="en-US" sz="24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</a:br>
            <a:endParaRPr lang="en-US" altLang="zh-CN" sz="2400" dirty="0" smtClean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altLang="zh-CN" sz="2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The route of the shortest length can no longer be considered optimal. The development of new protocols for super dense networks using technologies D2D is required.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altLang="zh-CN" sz="20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The </a:t>
            </a:r>
            <a:r>
              <a:rPr lang="en-US" altLang="zh-CN" sz="2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network will be decentralized together with implementation of technologies with ultra low latency.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altLang="zh-CN" sz="2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</a:t>
            </a:r>
            <a:r>
              <a:rPr lang="en-US" altLang="zh-CN" sz="20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There </a:t>
            </a:r>
            <a:r>
              <a:rPr lang="en-US" altLang="zh-CN" sz="2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will be many new communications in the networks of 2030, including communications  Human-to-Avatar (H2A), Avatar-to-Human (A2H), Avatar-to-Avatar ( A2A). </a:t>
            </a:r>
            <a:endParaRPr lang="en-US" altLang="zh-CN" sz="2000" dirty="0" smtClean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altLang="zh-CN" sz="20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It </a:t>
            </a:r>
            <a:r>
              <a:rPr lang="en-US" altLang="zh-CN" sz="2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is necessary to take into account in the investigation on networks 2030 the potential of traffic generated by </a:t>
            </a:r>
            <a:r>
              <a:rPr lang="en-US" altLang="zh-CN" sz="2000" dirty="0" err="1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nano</a:t>
            </a:r>
            <a:r>
              <a:rPr lang="en-US" altLang="zh-CN" sz="2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networks.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165181" y="1333192"/>
            <a:ext cx="5495306" cy="4105012"/>
          </a:xfrm>
          <a:prstGeom prst="rect">
            <a:avLst/>
          </a:prstGeom>
          <a:ln w="12700">
            <a:solidFill>
              <a:schemeClr val="tx2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 </a:t>
            </a:r>
            <a:r>
              <a:rPr lang="en-US" sz="24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Suggestions to FG NET2030</a:t>
            </a:r>
            <a:r>
              <a:rPr lang="en-US" sz="24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	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It is recommended as a new work item: Development of routing mechanisms for super-dense networks using technologies D2D</a:t>
            </a:r>
            <a:br>
              <a:rPr lang="en-US" sz="20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</a:br>
            <a:r>
              <a:rPr lang="en-US" sz="20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/>
            </a:r>
            <a:br>
              <a:rPr lang="en-US" sz="20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</a:br>
            <a:endParaRPr lang="en-US" sz="2000" dirty="0" smtClean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It is recommended as a new work item: decentralized infrastructure with support of ultra-low latency</a:t>
            </a:r>
            <a:endParaRPr lang="en-US" dirty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29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3393" y="5470288"/>
            <a:ext cx="1126224" cy="116505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224589"/>
            <a:ext cx="12192000" cy="10708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8568" y="1"/>
            <a:ext cx="10244889" cy="770019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Lato Black" charset="0"/>
                <a:ea typeface="Lato Black" charset="0"/>
                <a:cs typeface="Lato Black" charset="0"/>
              </a:rPr>
              <a:t>Session 2:  </a:t>
            </a:r>
            <a:r>
              <a:rPr lang="en-GB" sz="2400" b="1" dirty="0">
                <a:solidFill>
                  <a:schemeClr val="bg1"/>
                </a:solidFill>
                <a:latin typeface="Lato Black" charset="0"/>
                <a:ea typeface="Lato Black" charset="0"/>
                <a:cs typeface="Lato Black" charset="0"/>
              </a:rPr>
              <a:t>Carriers and Technology Vendors’ Perspective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706" y="912324"/>
            <a:ext cx="5570620" cy="5656918"/>
          </a:xfrm>
          <a:ln w="1905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 algn="ctr">
              <a:lnSpc>
                <a:spcPts val="2300"/>
              </a:lnSpc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Takeaways and Conclusions</a:t>
            </a:r>
            <a:br>
              <a:rPr lang="en-US" sz="24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</a:br>
            <a:endParaRPr lang="en-US" sz="2400" b="1" dirty="0" smtClean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r>
              <a:rPr lang="en-US" sz="18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There are many issues on security for future networks, and quantum safe cryptography is one of important topic.</a:t>
            </a: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r>
              <a:rPr lang="en-US" sz="18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QKD (Quantum Key Distribution )is one of the solution for quantum safe cryptography.</a:t>
            </a: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r>
              <a:rPr lang="en-US" sz="18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Network architecture will move from centralization to decentralization, edge computing is one of the key technology.</a:t>
            </a: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r>
              <a:rPr lang="en-US" sz="18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Techniques for improving quality of communications should be considered.</a:t>
            </a: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endParaRPr lang="en-US" sz="2400" dirty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992373" y="912324"/>
            <a:ext cx="5907244" cy="5656918"/>
          </a:xfrm>
          <a:prstGeom prst="rect">
            <a:avLst/>
          </a:prstGeom>
          <a:ln w="12700">
            <a:solidFill>
              <a:schemeClr val="tx2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Suggestions to </a:t>
            </a:r>
            <a:r>
              <a:rPr lang="en-US" sz="24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FG NET2030</a:t>
            </a:r>
            <a:r>
              <a:rPr lang="en-US" sz="2400" b="1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/>
            </a:r>
            <a:br>
              <a:rPr lang="en-US" sz="2400" b="1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</a:br>
            <a:endParaRPr lang="en-US" sz="2400" dirty="0" smtClean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>
              <a:lnSpc>
                <a:spcPts val="3000"/>
              </a:lnSpc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Summarize security issues for networking 2030, and provide corresponding solutions such as QKD.</a:t>
            </a:r>
          </a:p>
          <a:p>
            <a:pPr>
              <a:lnSpc>
                <a:spcPts val="3000"/>
              </a:lnSpc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Consider requirements, applications, impacts, etc. on edge computing and edge cloud infrastructure.</a:t>
            </a:r>
          </a:p>
          <a:p>
            <a:pPr>
              <a:lnSpc>
                <a:spcPts val="3000"/>
              </a:lnSpc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Efficient monitoring and </a:t>
            </a:r>
            <a:r>
              <a:rPr lang="en-US" sz="200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analytics such </a:t>
            </a:r>
            <a:r>
              <a:rPr lang="en-US" sz="20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as AI/ML will be required for optimizing service quality. </a:t>
            </a:r>
          </a:p>
          <a:p>
            <a:pPr>
              <a:lnSpc>
                <a:spcPts val="3000"/>
              </a:lnSpc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7287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3393" y="5470288"/>
            <a:ext cx="1126224" cy="116505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2000" cy="561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074" y="52304"/>
            <a:ext cx="10927431" cy="509169"/>
          </a:xfrm>
        </p:spPr>
        <p:txBody>
          <a:bodyPr>
            <a:noAutofit/>
          </a:bodyPr>
          <a:lstStyle/>
          <a:p>
            <a:r>
              <a:rPr lang="en-US" sz="1800" b="1" dirty="0">
                <a:solidFill>
                  <a:schemeClr val="bg1"/>
                </a:solidFill>
                <a:latin typeface="Lato Black" charset="0"/>
                <a:ea typeface="Lato Black" charset="0"/>
                <a:cs typeface="Lato Black" charset="0"/>
              </a:rPr>
              <a:t>Session 3: </a:t>
            </a:r>
            <a:r>
              <a:rPr lang="en-GB" sz="1800" b="1" dirty="0">
                <a:solidFill>
                  <a:schemeClr val="bg1"/>
                </a:solidFill>
                <a:latin typeface="Lato Black" charset="0"/>
                <a:ea typeface="Lato Black" charset="0"/>
                <a:cs typeface="Lato Black" charset="0"/>
              </a:rPr>
              <a:t>Architecture, Technology and Solutions​ I</a:t>
            </a:r>
            <a:endParaRPr lang="en-US" sz="1800" b="1" dirty="0">
              <a:solidFill>
                <a:schemeClr val="bg1"/>
              </a:solidFill>
              <a:latin typeface="Lato Black" charset="0"/>
              <a:ea typeface="Lato Black" charset="0"/>
              <a:cs typeface="Lato Black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68706" y="912324"/>
            <a:ext cx="5570620" cy="5656918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300"/>
              </a:lnSpc>
              <a:buFont typeface="Arial" panose="020B0604020202020204" pitchFamily="34" charset="0"/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Takeaways and Conclusions</a:t>
            </a:r>
            <a:br>
              <a:rPr lang="en-US" sz="24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</a:br>
            <a:endParaRPr lang="en-US" sz="2400" dirty="0" smtClean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992373" y="912324"/>
            <a:ext cx="5907244" cy="5656918"/>
          </a:xfrm>
          <a:prstGeom prst="rect">
            <a:avLst/>
          </a:prstGeom>
          <a:ln w="12700">
            <a:solidFill>
              <a:schemeClr val="tx2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Suggestions to </a:t>
            </a:r>
            <a:r>
              <a:rPr lang="en-US" sz="24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FG NET2030</a:t>
            </a:r>
          </a:p>
        </p:txBody>
      </p:sp>
    </p:spTree>
    <p:extLst>
      <p:ext uri="{BB962C8B-B14F-4D97-AF65-F5344CB8AC3E}">
        <p14:creationId xmlns:p14="http://schemas.microsoft.com/office/powerpoint/2010/main" val="344989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3393" y="5470288"/>
            <a:ext cx="1126224" cy="116505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2000" cy="561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968" y="52304"/>
            <a:ext cx="11317706" cy="509169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Lato Black" charset="0"/>
                <a:ea typeface="Lato Black" charset="0"/>
                <a:cs typeface="Lato Black" charset="0"/>
              </a:rPr>
              <a:t>Session 4:  </a:t>
            </a:r>
            <a:r>
              <a:rPr lang="en-GB" sz="2000" b="1" dirty="0">
                <a:solidFill>
                  <a:schemeClr val="bg1"/>
                </a:solidFill>
                <a:latin typeface="Lato Black" charset="0"/>
                <a:ea typeface="Lato Black" charset="0"/>
                <a:cs typeface="Lato Black" charset="0"/>
              </a:rPr>
              <a:t>Architecture, Technology and Solutions​ II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68706" y="912324"/>
            <a:ext cx="5570620" cy="5656918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300"/>
              </a:lnSpc>
              <a:buFont typeface="Arial" panose="020B0604020202020204" pitchFamily="34" charset="0"/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Takeaways and Conclusions</a:t>
            </a:r>
            <a:r>
              <a:rPr lang="en-US" sz="24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</a:t>
            </a:r>
            <a:endParaRPr lang="en-US" altLang="zh-CN" sz="2400" b="1" dirty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r>
              <a:rPr lang="en-US" altLang="zh-CN" sz="24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The </a:t>
            </a:r>
            <a:r>
              <a:rPr lang="en-US" altLang="zh-CN" sz="24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network challenges to enable truly </a:t>
            </a:r>
            <a:r>
              <a:rPr lang="en-US" altLang="zh-CN" sz="24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immersive </a:t>
            </a:r>
            <a:r>
              <a:rPr lang="en-US" altLang="zh-CN" sz="24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HTC are very high thought(&gt;100Gbps),very low E2E latency and perfect synchronization of flows</a:t>
            </a: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r>
              <a:rPr lang="en-US" altLang="zh-CN" sz="24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Smart farm is one of the main application scenarios in the future.</a:t>
            </a: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r>
              <a:rPr lang="en-US" altLang="zh-CN" sz="24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In the future of global convergent info </a:t>
            </a:r>
            <a:r>
              <a:rPr lang="en-US" altLang="zh-CN" sz="24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communication </a:t>
            </a:r>
            <a:r>
              <a:rPr lang="en-US" altLang="zh-CN" sz="24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environment, </a:t>
            </a:r>
            <a:r>
              <a:rPr lang="en-US" altLang="zh-CN" sz="2400" dirty="0" err="1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IoTS</a:t>
            </a:r>
            <a:r>
              <a:rPr lang="en-US" altLang="zh-CN" sz="24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(</a:t>
            </a:r>
            <a:r>
              <a:rPr lang="en-US" altLang="zh-CN" sz="2400" dirty="0" err="1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IoT</a:t>
            </a:r>
            <a:r>
              <a:rPr lang="en-US" altLang="zh-CN" sz="24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system) technology should be used.</a:t>
            </a: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endParaRPr lang="en-US" sz="2400" dirty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992373" y="912324"/>
            <a:ext cx="5907244" cy="5656918"/>
          </a:xfrm>
          <a:prstGeom prst="rect">
            <a:avLst/>
          </a:prstGeom>
          <a:ln w="12700">
            <a:solidFill>
              <a:schemeClr val="tx2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Suggestions to </a:t>
            </a:r>
            <a:r>
              <a:rPr lang="en-US" sz="24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FG NET2030</a:t>
            </a:r>
          </a:p>
          <a:p>
            <a:pPr marL="0" indent="0" algn="ctr">
              <a:buNone/>
            </a:pPr>
            <a:endParaRPr lang="en-US" sz="2400" dirty="0" smtClean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</a:t>
            </a:r>
            <a:r>
              <a:rPr lang="en-US" altLang="zh-CN" sz="24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1.	To </a:t>
            </a:r>
            <a:r>
              <a:rPr lang="en-US" altLang="zh-CN" sz="24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think about the transport protocol optimizations and novel virtualized distributed architectures</a:t>
            </a:r>
          </a:p>
          <a:p>
            <a:pPr marL="0" indent="0">
              <a:buNone/>
            </a:pPr>
            <a:endParaRPr lang="en-US" altLang="zh-CN" sz="2400" dirty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 marL="0" indent="0">
              <a:buNone/>
            </a:pPr>
            <a:r>
              <a:rPr lang="en-US" altLang="zh-CN" sz="24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2. </a:t>
            </a:r>
            <a:r>
              <a:rPr lang="en-US" altLang="zh-CN" sz="24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	To </a:t>
            </a:r>
            <a:r>
              <a:rPr lang="en-US" altLang="zh-CN" sz="24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consider the smart farm as use </a:t>
            </a:r>
            <a:r>
              <a:rPr lang="en-US" altLang="zh-CN" sz="24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case</a:t>
            </a:r>
            <a:endParaRPr lang="en-US" altLang="zh-CN" sz="2400" dirty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 marL="0" indent="0">
              <a:buNone/>
            </a:pPr>
            <a:endParaRPr lang="en-US" altLang="zh-CN" sz="2400" dirty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 marL="0" indent="0">
              <a:buNone/>
            </a:pPr>
            <a:r>
              <a:rPr lang="en-US" altLang="zh-CN" sz="24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3</a:t>
            </a:r>
            <a:r>
              <a:rPr lang="en-US" altLang="zh-CN" sz="24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.	To </a:t>
            </a:r>
            <a:r>
              <a:rPr lang="en-US" altLang="zh-CN" sz="24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think the </a:t>
            </a:r>
            <a:r>
              <a:rPr lang="en-US" altLang="zh-CN" sz="2400" dirty="0" err="1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IoT</a:t>
            </a:r>
            <a:r>
              <a:rPr lang="en-US" altLang="zh-CN" sz="24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technologies and system in the </a:t>
            </a:r>
            <a:r>
              <a:rPr lang="en-US" altLang="zh-CN" sz="24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architecture</a:t>
            </a:r>
            <a:endParaRPr lang="en-US" altLang="zh-CN" sz="2400" dirty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>
              <a:lnSpc>
                <a:spcPts val="3000"/>
              </a:lnSpc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65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3393" y="5470288"/>
            <a:ext cx="1126224" cy="116505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2000" cy="561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968" y="52304"/>
            <a:ext cx="11317706" cy="509169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Lato Black" charset="0"/>
                <a:ea typeface="Lato Black" charset="0"/>
                <a:cs typeface="Lato Black" charset="0"/>
              </a:rPr>
              <a:t>Concluding Session, Takes away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68706" y="912324"/>
            <a:ext cx="5570620" cy="5656918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300"/>
              </a:lnSpc>
              <a:buFont typeface="Arial" panose="020B0604020202020204" pitchFamily="34" charset="0"/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Takeaways and Conclusions</a:t>
            </a:r>
            <a:br>
              <a:rPr lang="en-US" sz="24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</a:br>
            <a:endParaRPr lang="en-US" sz="2400" b="1" dirty="0" smtClean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</a:t>
            </a:r>
            <a:endParaRPr lang="en-US" sz="2400" dirty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992373" y="912324"/>
            <a:ext cx="5907244" cy="5656918"/>
          </a:xfrm>
          <a:prstGeom prst="rect">
            <a:avLst/>
          </a:prstGeom>
          <a:ln w="12700">
            <a:solidFill>
              <a:schemeClr val="tx2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Suggestions to </a:t>
            </a:r>
            <a:r>
              <a:rPr lang="en-US" sz="24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FG NET2030</a:t>
            </a:r>
            <a:r>
              <a:rPr lang="en-US" sz="24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/>
            </a:r>
            <a:br>
              <a:rPr lang="en-US" sz="24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</a:br>
            <a:endParaRPr lang="en-US" sz="2400" dirty="0" smtClean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>
              <a:lnSpc>
                <a:spcPts val="30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965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BF537D409AB949B3301136A6173241" ma:contentTypeVersion="2" ma:contentTypeDescription="Create a new document." ma:contentTypeScope="" ma:versionID="edebb15a6d65fa2966b71cc47786be0d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3BB8A4-1B41-43B4-BB0E-D6AE356763B6}"/>
</file>

<file path=customXml/itemProps2.xml><?xml version="1.0" encoding="utf-8"?>
<ds:datastoreItem xmlns:ds="http://schemas.openxmlformats.org/officeDocument/2006/customXml" ds:itemID="{ED253DF2-4F7E-4C58-A55A-6DB392CB7522}"/>
</file>

<file path=customXml/itemProps3.xml><?xml version="1.0" encoding="utf-8"?>
<ds:datastoreItem xmlns:ds="http://schemas.openxmlformats.org/officeDocument/2006/customXml" ds:itemID="{F08AD52A-CAA9-4609-8292-4FBDDE4653A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</TotalTime>
  <Words>156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Lato Black</vt:lpstr>
      <vt:lpstr>Arial</vt:lpstr>
      <vt:lpstr>Calibri</vt:lpstr>
      <vt:lpstr>Calibri Light</vt:lpstr>
      <vt:lpstr>Wingdings</vt:lpstr>
      <vt:lpstr>Office Theme</vt:lpstr>
      <vt:lpstr>Fourth ITU Workshop on Network 2030   </vt:lpstr>
      <vt:lpstr>Session 1:  Keynote Session 1- Network 2030 all perspectives</vt:lpstr>
      <vt:lpstr>Session 2:  Carriers and Technology Vendors’ Perspective </vt:lpstr>
      <vt:lpstr>Session 3: Architecture, Technology and Solutions​ I</vt:lpstr>
      <vt:lpstr>Session 4:  Architecture, Technology and Solutions​ II</vt:lpstr>
      <vt:lpstr>Concluding Session, Takes away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Author</dc:creator>
  <cp:lastModifiedBy>Karimova, Shabnam</cp:lastModifiedBy>
  <cp:revision>93</cp:revision>
  <dcterms:created xsi:type="dcterms:W3CDTF">2017-07-21T15:41:22Z</dcterms:created>
  <dcterms:modified xsi:type="dcterms:W3CDTF">2019-05-23T07:45:45Z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0x01010070BF537D409AB949B3301136A6173241</vt:lpwstr>
  </property>
</Properties>
</file>