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61" r:id="rId3"/>
    <p:sldId id="263" r:id="rId4"/>
    <p:sldId id="269" r:id="rId5"/>
    <p:sldId id="264" r:id="rId6"/>
    <p:sldId id="266" r:id="rId7"/>
    <p:sldId id="267" r:id="rId8"/>
    <p:sldId id="270" r:id="rId9"/>
    <p:sldId id="268" r:id="rId10"/>
    <p:sldId id="262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57" autoAdjust="0"/>
    <p:restoredTop sz="94653"/>
  </p:normalViewPr>
  <p:slideViewPr>
    <p:cSldViewPr snapToGrid="0" snapToObjects="1" showGuides="1">
      <p:cViewPr varScale="1">
        <p:scale>
          <a:sx n="111" d="100"/>
          <a:sy n="111" d="100"/>
        </p:scale>
        <p:origin x="-17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644D4-9801-41BF-8D78-08CB8219116F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2F781-3608-41B2-B4F5-6E2D8FCB2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147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0A827-492E-4F47-972D-689C975E1C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3074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Рисунок 1" descr="image00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6176433"/>
            <a:ext cx="2314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prosvyaz.ru/" TargetMode="External"/><Relationship Id="rId2" Type="http://schemas.openxmlformats.org/officeDocument/2006/relationships/hyperlink" Target="mailto:Ivanov.A@giprosvyaz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5400" dirty="0" smtClean="0">
                <a:solidFill>
                  <a:srgbClr val="558ED5"/>
                </a:solidFill>
              </a:rPr>
              <a:t>Implementation </a:t>
            </a:r>
            <a:r>
              <a:rPr lang="en-US" sz="5400" dirty="0">
                <a:solidFill>
                  <a:srgbClr val="558ED5"/>
                </a:solidFill>
              </a:rPr>
              <a:t>of ENUM </a:t>
            </a:r>
            <a:endParaRPr lang="en-US" sz="5400" dirty="0" smtClean="0">
              <a:solidFill>
                <a:srgbClr val="558ED5"/>
              </a:solidFill>
            </a:endParaRPr>
          </a:p>
          <a:p>
            <a:r>
              <a:rPr lang="en-US" sz="5400" dirty="0" smtClean="0">
                <a:solidFill>
                  <a:srgbClr val="558ED5"/>
                </a:solidFill>
              </a:rPr>
              <a:t>on </a:t>
            </a:r>
            <a:r>
              <a:rPr lang="en-US" sz="5400" dirty="0">
                <a:solidFill>
                  <a:srgbClr val="558ED5"/>
                </a:solidFill>
              </a:rPr>
              <a:t>telecommunication </a:t>
            </a:r>
            <a:r>
              <a:rPr lang="en-US" sz="5400" dirty="0" smtClean="0">
                <a:solidFill>
                  <a:srgbClr val="558ED5"/>
                </a:solidFill>
              </a:rPr>
              <a:t>networks </a:t>
            </a:r>
          </a:p>
          <a:p>
            <a:r>
              <a:rPr lang="en-US" sz="5400" dirty="0" smtClean="0">
                <a:solidFill>
                  <a:srgbClr val="558ED5"/>
                </a:solidFill>
              </a:rPr>
              <a:t>in Russian Federation</a:t>
            </a:r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3760220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Alexey Ivanov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PJSC GIPROSVYAZ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000" b="0" i="1" dirty="0">
                <a:solidFill>
                  <a:srgbClr val="558ED5"/>
                </a:solidFill>
              </a:rPr>
              <a:t>ITU Regional Forum</a:t>
            </a:r>
            <a:r>
              <a:rPr lang="ru-RU" sz="3000" b="0" i="1" dirty="0" smtClean="0">
                <a:solidFill>
                  <a:srgbClr val="558ED5"/>
                </a:solidFill>
              </a:rPr>
              <a:t>, </a:t>
            </a:r>
          </a:p>
          <a:p>
            <a:r>
              <a:rPr lang="en-US" sz="3000" b="0" i="1" dirty="0">
                <a:solidFill>
                  <a:srgbClr val="558ED5"/>
                </a:solidFill>
              </a:rPr>
              <a:t>Saint-Petersburg, Russia, 4-6 June 2018</a:t>
            </a:r>
          </a:p>
        </p:txBody>
      </p:sp>
    </p:spTree>
    <p:extLst>
      <p:ext uri="{BB962C8B-B14F-4D97-AF65-F5344CB8AC3E}">
        <p14:creationId xmlns:p14="http://schemas.microsoft.com/office/powerpoint/2010/main" val="3429411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8836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r>
              <a:rPr lang="ru-RU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7062" y="2746187"/>
            <a:ext cx="4849738" cy="29538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/>
              <a:t>Alexey Ivanov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Head of the </a:t>
            </a:r>
            <a:r>
              <a:rPr lang="en-US" sz="1800" dirty="0" smtClean="0"/>
              <a:t>Division of </a:t>
            </a:r>
            <a:r>
              <a:rPr lang="en-US" sz="1800" dirty="0"/>
              <a:t>Information and Analytics </a:t>
            </a:r>
          </a:p>
          <a:p>
            <a:pPr marL="0" indent="0">
              <a:buNone/>
            </a:pPr>
            <a:r>
              <a:rPr lang="en-US" sz="1800" dirty="0" smtClean="0"/>
              <a:t>PJSC </a:t>
            </a:r>
            <a:r>
              <a:rPr lang="en-US" sz="1800" dirty="0"/>
              <a:t>GIPROSVYAZ</a:t>
            </a:r>
            <a:endParaRPr lang="ru-RU" sz="1800" dirty="0"/>
          </a:p>
          <a:p>
            <a:pPr marL="0" indent="0">
              <a:buNone/>
            </a:pPr>
            <a:r>
              <a:rPr lang="en-US" sz="1800" u="sng" dirty="0">
                <a:hlinkClick r:id="rId2"/>
              </a:rPr>
              <a:t>Ivanov</a:t>
            </a:r>
            <a:r>
              <a:rPr lang="ru-RU" sz="1800" u="sng" dirty="0">
                <a:hlinkClick r:id="rId2"/>
              </a:rPr>
              <a:t>.</a:t>
            </a:r>
            <a:r>
              <a:rPr lang="en-US" sz="1800" u="sng" dirty="0">
                <a:hlinkClick r:id="rId2"/>
              </a:rPr>
              <a:t>A</a:t>
            </a:r>
            <a:r>
              <a:rPr lang="ru-RU" sz="1800" u="sng" dirty="0">
                <a:hlinkClick r:id="rId2"/>
              </a:rPr>
              <a:t>@</a:t>
            </a:r>
            <a:r>
              <a:rPr lang="en-US" sz="1800" u="sng" dirty="0">
                <a:hlinkClick r:id="rId2"/>
              </a:rPr>
              <a:t>giprosvyaz</a:t>
            </a:r>
            <a:r>
              <a:rPr lang="ru-RU" sz="1800" u="sng" dirty="0">
                <a:hlinkClick r:id="rId2"/>
              </a:rPr>
              <a:t>.</a:t>
            </a:r>
            <a:r>
              <a:rPr lang="en-US" sz="1800" u="sng" dirty="0">
                <a:hlinkClick r:id="rId2"/>
              </a:rPr>
              <a:t>ru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+7 (916) 203-11-09 </a:t>
            </a:r>
          </a:p>
          <a:p>
            <a:pPr marL="0" indent="0">
              <a:buNone/>
            </a:pPr>
            <a:r>
              <a:rPr lang="ru-RU" sz="1800" dirty="0"/>
              <a:t>+7 (499) 197-40-18 </a:t>
            </a:r>
            <a:r>
              <a:rPr lang="en-US" sz="1800" dirty="0" smtClean="0"/>
              <a:t>add</a:t>
            </a:r>
            <a:r>
              <a:rPr lang="ru-RU" sz="1800" dirty="0" smtClean="0"/>
              <a:t>.382</a:t>
            </a:r>
            <a:endParaRPr lang="ru-RU" sz="1800" dirty="0"/>
          </a:p>
          <a:p>
            <a:pPr marL="0" indent="0">
              <a:buNone/>
            </a:pPr>
            <a:r>
              <a:rPr lang="en-US" sz="1800" u="sng" dirty="0">
                <a:hlinkClick r:id="rId3"/>
              </a:rPr>
              <a:t>www</a:t>
            </a:r>
            <a:r>
              <a:rPr lang="ru-RU" sz="1800" u="sng" dirty="0">
                <a:hlinkClick r:id="rId3"/>
              </a:rPr>
              <a:t>.</a:t>
            </a:r>
            <a:r>
              <a:rPr lang="en-US" sz="1800" u="sng" dirty="0">
                <a:hlinkClick r:id="rId3"/>
              </a:rPr>
              <a:t>giprosvyaz</a:t>
            </a:r>
            <a:r>
              <a:rPr lang="ru-RU" sz="1800" u="sng" dirty="0">
                <a:hlinkClick r:id="rId3"/>
              </a:rPr>
              <a:t>.</a:t>
            </a:r>
            <a:r>
              <a:rPr lang="en-US" sz="1800" u="sng" dirty="0">
                <a:hlinkClick r:id="rId3"/>
              </a:rPr>
              <a:t>ru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3-ya Khoroshevckaya ul., 11, Moscow, Russia, 123298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388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ENUM Brief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ENUM enables the addressing of telecom services, provided on the base of Internet technologies and infrastructure by means of standard subscriber’s telephone number in E.164 format</a:t>
            </a:r>
          </a:p>
          <a:p>
            <a:pPr>
              <a:spcAft>
                <a:spcPts val="600"/>
              </a:spcAft>
            </a:pPr>
            <a:r>
              <a:rPr lang="en-US" dirty="0"/>
              <a:t>The access to the addressing services with the help of the Internet is assured by ENUM through </a:t>
            </a:r>
            <a:r>
              <a:rPr lang="en-US" dirty="0" smtClean="0"/>
              <a:t>mapping E.164 telephone </a:t>
            </a:r>
            <a:r>
              <a:rPr lang="en-US" dirty="0"/>
              <a:t>number </a:t>
            </a:r>
            <a:r>
              <a:rPr lang="en-US" dirty="0" smtClean="0"/>
              <a:t>to </a:t>
            </a:r>
            <a:r>
              <a:rPr lang="en-US" dirty="0"/>
              <a:t>URI </a:t>
            </a:r>
            <a:r>
              <a:rPr lang="en-US" dirty="0" smtClean="0"/>
              <a:t>set identifying </a:t>
            </a:r>
            <a:r>
              <a:rPr lang="en-US" dirty="0"/>
              <a:t>the subscriber when rendering the corresponding services (IETF RFC 6116)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mapping of E.164 number to URI set is provided by DNS system standard procedures (URIs are contained in</a:t>
            </a:r>
            <a:r>
              <a:rPr lang="ru-RU" dirty="0" smtClean="0"/>
              <a:t> </a:t>
            </a:r>
            <a:r>
              <a:rPr lang="en-US" dirty="0" smtClean="0"/>
              <a:t>NAPTR resource records returned by authoritative server)</a:t>
            </a:r>
          </a:p>
          <a:p>
            <a:pPr>
              <a:spcAft>
                <a:spcPts val="600"/>
              </a:spcAft>
            </a:pPr>
            <a:r>
              <a:rPr lang="en-US" dirty="0"/>
              <a:t>ENUM standards and recommendations development is performed within the scope of IETF and ITU-T</a:t>
            </a:r>
          </a:p>
        </p:txBody>
      </p:sp>
    </p:spTree>
    <p:extLst>
      <p:ext uri="{BB962C8B-B14F-4D97-AF65-F5344CB8AC3E}">
        <p14:creationId xmlns:p14="http://schemas.microsoft.com/office/powerpoint/2010/main" val="41260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Benefits of ENUM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4928" y="2062506"/>
            <a:ext cx="3661872" cy="3831167"/>
          </a:xfrm>
        </p:spPr>
        <p:txBody>
          <a:bodyPr>
            <a:noAutofit/>
          </a:bodyPr>
          <a:lstStyle/>
          <a:p>
            <a:pPr marL="180000" indent="-180000">
              <a:spcAft>
                <a:spcPts val="600"/>
              </a:spcAft>
            </a:pPr>
            <a:r>
              <a:rPr lang="en-US" sz="1800" dirty="0"/>
              <a:t>The ability of using a single and simple subscriber ID for a wide range of modern services provided on the base of IP </a:t>
            </a:r>
            <a:r>
              <a:rPr lang="en-US" sz="1800" dirty="0" smtClean="0"/>
              <a:t>protocols</a:t>
            </a:r>
          </a:p>
          <a:p>
            <a:pPr marL="180000" indent="-180000">
              <a:spcAft>
                <a:spcPts val="600"/>
              </a:spcAft>
            </a:pPr>
            <a:r>
              <a:rPr lang="en-US" sz="1800" dirty="0"/>
              <a:t>The integration of new multimedia services with telephone services</a:t>
            </a:r>
          </a:p>
          <a:p>
            <a:pPr marL="180000" indent="-180000">
              <a:spcAft>
                <a:spcPts val="600"/>
              </a:spcAft>
            </a:pPr>
            <a:r>
              <a:rPr lang="en-US" sz="1800" dirty="0"/>
              <a:t>Optimal traffic routing to the gateway, which is responsible for the operation of a particular service, including the interconnection of communication networks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32861" y="1988437"/>
            <a:ext cx="1179350" cy="3848348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00" name="Picture 4" descr="ÐÐ°ÑÑÐ¸Ð½ÐºÐ¸ Ð¿Ð¾ Ð·Ð°Ð¿ÑÐ¾ÑÑ user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797" y="3681329"/>
            <a:ext cx="741734" cy="74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ÐÐ°ÑÑÐ¸Ð½ÐºÐ¸ Ð¿Ð¾ Ð·Ð°Ð¿ÑÐ¾ÑÑ phone icon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701" y="2494731"/>
            <a:ext cx="558800" cy="55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ÐÐ°ÑÑÐ¸Ð½ÐºÐ¸ Ð¿Ð¾ Ð·Ð°Ð¿ÑÐ¾ÑÑ laptop icon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144" y="3053531"/>
            <a:ext cx="689914" cy="68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ÐÐ°ÑÑÐ¸Ð½ÐºÐ¸ Ð¿Ð¾ Ð·Ð°Ð¿ÑÐ¾ÑÑ fax machine icon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691" y="5134468"/>
            <a:ext cx="664821" cy="664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ÐÐ°ÑÑÐ¸Ð½ÐºÐ¸ Ð¿Ð¾ Ð·Ð°Ð¿ÑÐ¾ÑÑ smartphone icon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880" y="4489711"/>
            <a:ext cx="504442" cy="50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лако 4"/>
          <p:cNvSpPr/>
          <p:nvPr/>
        </p:nvSpPr>
        <p:spPr>
          <a:xfrm>
            <a:off x="2820151" y="2494731"/>
            <a:ext cx="846030" cy="514546"/>
          </a:xfrm>
          <a:prstGeom prst="cloud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cloud</a:t>
            </a:r>
            <a:endParaRPr lang="ru-RU" sz="1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2820151" y="3053531"/>
            <a:ext cx="846030" cy="514546"/>
          </a:xfrm>
          <a:prstGeom prst="cloud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cloud</a:t>
            </a:r>
            <a:endParaRPr lang="ru-RU" sz="1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2820151" y="4489711"/>
            <a:ext cx="846030" cy="514546"/>
          </a:xfrm>
          <a:prstGeom prst="cloud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cloud</a:t>
            </a:r>
            <a:endParaRPr lang="ru-RU" sz="1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2820151" y="5134468"/>
            <a:ext cx="846030" cy="514546"/>
          </a:xfrm>
          <a:prstGeom prst="cloud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cloud</a:t>
            </a:r>
            <a:endParaRPr lang="ru-RU" sz="1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10" name="Picture 14" descr="ÐÐ°ÑÑÐ¸Ð½ÐºÐ¸ Ð¿Ð¾ Ð·Ð°Ð¿ÑÐ¾ÑÑ server icon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179" y="2562762"/>
            <a:ext cx="378484" cy="37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 descr="ÐÐ°ÑÑÐ¸Ð½ÐºÐ¸ Ð¿Ð¾ Ð·Ð°Ð¿ÑÐ¾ÑÑ server icon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179" y="3121562"/>
            <a:ext cx="378484" cy="37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ÐÐ°ÑÑÐ¸Ð½ÐºÐ¸ Ð¿Ð¾ Ð·Ð°Ð¿ÑÐ¾ÑÑ server icon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179" y="4557742"/>
            <a:ext cx="378484" cy="37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ÐÐ°ÑÑÐ¸Ð½ÐºÐ¸ Ð¿Ð¾ Ð·Ð°Ð¿ÑÐ¾ÑÑ server icon"/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179" y="5202499"/>
            <a:ext cx="378484" cy="378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 стрелкой 6"/>
          <p:cNvCxnSpPr>
            <a:endCxn id="4112" idx="1"/>
          </p:cNvCxnSpPr>
          <p:nvPr/>
        </p:nvCxnSpPr>
        <p:spPr>
          <a:xfrm>
            <a:off x="546938" y="2562761"/>
            <a:ext cx="990982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12" name="Picture 16" descr="ÐÐ°ÑÑÐ¸Ð½ÐºÐ¸ Ð¿Ð¾ Ð·Ð°Ð¿ÑÐ¾ÑÑ server icon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920" y="2272036"/>
            <a:ext cx="581451" cy="58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33223" y="3500046"/>
            <a:ext cx="1337415" cy="133713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Соединительная линия уступом 9"/>
          <p:cNvCxnSpPr>
            <a:stCxn id="4112" idx="3"/>
            <a:endCxn id="8" idx="1"/>
          </p:cNvCxnSpPr>
          <p:nvPr/>
        </p:nvCxnSpPr>
        <p:spPr>
          <a:xfrm flipH="1">
            <a:off x="833223" y="2562762"/>
            <a:ext cx="1286148" cy="1605853"/>
          </a:xfrm>
          <a:prstGeom prst="bentConnector5">
            <a:avLst>
              <a:gd name="adj1" fmla="val -17774"/>
              <a:gd name="adj2" fmla="val 38235"/>
              <a:gd name="adj3" fmla="val 117774"/>
            </a:avLst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8" idx="3"/>
            <a:endCxn id="4110" idx="1"/>
          </p:cNvCxnSpPr>
          <p:nvPr/>
        </p:nvCxnSpPr>
        <p:spPr>
          <a:xfrm flipV="1">
            <a:off x="2170638" y="2752004"/>
            <a:ext cx="417541" cy="141661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3"/>
            <a:endCxn id="16" idx="1"/>
          </p:cNvCxnSpPr>
          <p:nvPr/>
        </p:nvCxnSpPr>
        <p:spPr>
          <a:xfrm flipV="1">
            <a:off x="2170638" y="3310804"/>
            <a:ext cx="417541" cy="85781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8" idx="3"/>
            <a:endCxn id="17" idx="1"/>
          </p:cNvCxnSpPr>
          <p:nvPr/>
        </p:nvCxnSpPr>
        <p:spPr>
          <a:xfrm>
            <a:off x="2170638" y="4168615"/>
            <a:ext cx="417541" cy="57836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3"/>
            <a:endCxn id="18" idx="1"/>
          </p:cNvCxnSpPr>
          <p:nvPr/>
        </p:nvCxnSpPr>
        <p:spPr>
          <a:xfrm>
            <a:off x="2170638" y="4168615"/>
            <a:ext cx="417541" cy="122312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96" name="TextBox 4095"/>
          <p:cNvSpPr txBox="1"/>
          <p:nvPr/>
        </p:nvSpPr>
        <p:spPr>
          <a:xfrm>
            <a:off x="1170780" y="1988436"/>
            <a:ext cx="1298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ENUM/DNS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5758" y="2290763"/>
            <a:ext cx="1019585" cy="2462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+7(990)111-11-11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22952" y="3518629"/>
            <a:ext cx="1247685" cy="122341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05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sz="105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+79901111111</a:t>
            </a:r>
          </a:p>
          <a:p>
            <a:endParaRPr lang="en-US" sz="105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mailto: </a:t>
            </a:r>
            <a:r>
              <a:rPr lang="en-US" sz="105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user@test.ru</a:t>
            </a:r>
          </a:p>
          <a:p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sip: </a:t>
            </a:r>
            <a:r>
              <a:rPr lang="en-US" sz="105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user@test.ru</a:t>
            </a: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</a:t>
            </a:r>
            <a:r>
              <a:rPr lang="en-US" sz="105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+79901111111</a:t>
            </a:r>
            <a:endParaRPr lang="ru-RU" sz="105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Picture 4" descr="ÐÐ°ÑÑÐ¸Ð½ÐºÐ¸ Ð¿Ð¾ Ð·Ð°Ð¿ÑÐ¾ÑÑ user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92" y="2413873"/>
            <a:ext cx="296606" cy="29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3332861" y="1988437"/>
            <a:ext cx="1179350" cy="25391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+7 990 1111111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2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ENUM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366" y="1777525"/>
            <a:ext cx="4046433" cy="3831167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ENUM </a:t>
            </a:r>
            <a:r>
              <a:rPr lang="en-US" dirty="0"/>
              <a:t>infrastructure </a:t>
            </a:r>
            <a:r>
              <a:rPr lang="en-US" dirty="0" smtClean="0"/>
              <a:t>based on DNS system architecture functionally </a:t>
            </a:r>
            <a:r>
              <a:rPr lang="en-US" dirty="0"/>
              <a:t>includes three hierarchy levels</a:t>
            </a:r>
          </a:p>
          <a:p>
            <a:pPr>
              <a:spcAft>
                <a:spcPts val="600"/>
              </a:spcAft>
            </a:pPr>
            <a:r>
              <a:rPr lang="en-US" dirty="0"/>
              <a:t>The various combinations of the specified functions within the accepted organizational and technical model of functioning of ENUM infrastructure is put into practice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5477" y="1777525"/>
            <a:ext cx="3717420" cy="12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55477" y="3197553"/>
            <a:ext cx="3717420" cy="12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55475" y="4621854"/>
            <a:ext cx="3717420" cy="12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55478" y="1777525"/>
            <a:ext cx="3213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0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level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5479" y="3197553"/>
            <a:ext cx="3213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1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level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5477" y="4621854"/>
            <a:ext cx="3213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2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provider level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55477" y="2093848"/>
            <a:ext cx="3717420" cy="943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 and name servers of ENUM top level domain (ENUM root zone)</a:t>
            </a:r>
            <a:endParaRPr lang="ru-RU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Contains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about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delegation of ENUM national domains and their authoritative servers</a:t>
            </a:r>
            <a:endParaRPr lang="ru-RU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55478" y="3505330"/>
            <a:ext cx="3717419" cy="952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 and name servers of ENUM national domains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Contains information about delegation of ENUM domains that correspond to the individual phone codes or the ranges of numbers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55479" y="4938305"/>
            <a:ext cx="3717418" cy="943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registration of information about telephone numbers in ENUM system</a:t>
            </a:r>
          </a:p>
          <a:p>
            <a:pPr marL="180000" indent="-180000"/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Contains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authoritative servers with NAPTR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records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correspond to the individual phone numbers</a:t>
            </a:r>
          </a:p>
        </p:txBody>
      </p:sp>
    </p:spTree>
    <p:extLst>
      <p:ext uri="{BB962C8B-B14F-4D97-AF65-F5344CB8AC3E}">
        <p14:creationId xmlns:p14="http://schemas.microsoft.com/office/powerpoint/2010/main" val="383573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ENUM Existing Infrastructures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195" y="1857402"/>
            <a:ext cx="3905427" cy="441417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Public (standardized) ENUM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10455" y="1857402"/>
            <a:ext cx="4166076" cy="4414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Private</a:t>
            </a:r>
            <a:r>
              <a:rPr lang="ru-RU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>
                <a:solidFill>
                  <a:schemeClr val="accent1"/>
                </a:solidFill>
              </a:rPr>
              <a:t>ENUM </a:t>
            </a:r>
            <a:r>
              <a:rPr lang="ru-RU" sz="2000" dirty="0" smtClean="0">
                <a:solidFill>
                  <a:schemeClr val="accent1"/>
                </a:solidFill>
              </a:rPr>
              <a:t>(</a:t>
            </a:r>
            <a:r>
              <a:rPr lang="en-US" sz="2000" dirty="0" smtClean="0">
                <a:solidFill>
                  <a:schemeClr val="accent1"/>
                </a:solidFill>
              </a:rPr>
              <a:t>for example GSMA)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883" y="2392818"/>
            <a:ext cx="3753740" cy="3307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en-US" sz="1400" dirty="0" smtClean="0"/>
              <a:t>Functions in accordance with IAB instructions on base of e164.arpa top level </a:t>
            </a:r>
            <a:r>
              <a:rPr lang="en-US" sz="1400" dirty="0"/>
              <a:t>domain which is officially delegated by IANA for ENUM</a:t>
            </a:r>
            <a:endParaRPr lang="ru-RU" sz="1400" dirty="0" smtClean="0"/>
          </a:p>
          <a:p>
            <a:pPr marL="180000" indent="-180000"/>
            <a:r>
              <a:rPr lang="en-US" sz="1400" dirty="0"/>
              <a:t>National domains are delegated in agreement with the </a:t>
            </a:r>
            <a:r>
              <a:rPr lang="en-US" sz="1400" dirty="0" smtClean="0"/>
              <a:t>national authorities</a:t>
            </a:r>
          </a:p>
          <a:p>
            <a:pPr marL="180000" indent="-180000"/>
            <a:r>
              <a:rPr lang="en-US" sz="1400" dirty="0" smtClean="0"/>
              <a:t>Administered by ITU-T TSB</a:t>
            </a:r>
            <a:endParaRPr lang="ru-RU" sz="1400" dirty="0" smtClean="0"/>
          </a:p>
          <a:p>
            <a:pPr marL="180000" indent="-180000"/>
            <a:r>
              <a:rPr lang="en-US" sz="1400" dirty="0"/>
              <a:t>ENUM infrastructure is served by RIPE NCC Company </a:t>
            </a:r>
            <a:r>
              <a:rPr lang="en-US" sz="1400" dirty="0" smtClean="0"/>
              <a:t>(the </a:t>
            </a:r>
            <a:r>
              <a:rPr lang="en-US" sz="1400" dirty="0"/>
              <a:t>Netherlands)</a:t>
            </a:r>
          </a:p>
          <a:p>
            <a:pPr marL="180000" indent="-180000"/>
            <a:r>
              <a:rPr lang="en-US" sz="1400" dirty="0"/>
              <a:t>There were disagreements in selecting e164.arpa </a:t>
            </a:r>
            <a:r>
              <a:rPr lang="en-US" sz="1400" dirty="0" smtClean="0"/>
              <a:t>because of its administration jurisdiction - (post transition) IANA</a:t>
            </a:r>
            <a:endParaRPr lang="en-US" sz="1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2737" y="2392818"/>
            <a:ext cx="3753740" cy="3443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en-US" sz="1400" dirty="0" smtClean="0"/>
              <a:t>Functions </a:t>
            </a:r>
            <a:r>
              <a:rPr lang="en-US" sz="1400" dirty="0"/>
              <a:t>in </a:t>
            </a:r>
            <a:r>
              <a:rPr lang="en-US" sz="1400" dirty="0" smtClean="0"/>
              <a:t>accordance </a:t>
            </a:r>
            <a:r>
              <a:rPr lang="en-US" sz="1400" dirty="0"/>
              <a:t>with the instructions established by </a:t>
            </a:r>
            <a:r>
              <a:rPr lang="en-US" sz="1400" dirty="0" smtClean="0"/>
              <a:t>its administration, </a:t>
            </a:r>
            <a:r>
              <a:rPr lang="en-US" sz="1400" dirty="0"/>
              <a:t>on the base of private domain, different from e164.arpa (e164enum.net domain is used by GSMA)</a:t>
            </a:r>
          </a:p>
          <a:p>
            <a:pPr marL="180000" indent="-180000"/>
            <a:r>
              <a:rPr lang="en-US" sz="1400" dirty="0"/>
              <a:t>National </a:t>
            </a:r>
            <a:r>
              <a:rPr lang="en-US" sz="1400" dirty="0" smtClean="0"/>
              <a:t>delegations don’t </a:t>
            </a:r>
            <a:r>
              <a:rPr lang="en-US" sz="1400" dirty="0"/>
              <a:t>require the participation of national authorities </a:t>
            </a:r>
            <a:endParaRPr lang="en-US" sz="1400" dirty="0" smtClean="0"/>
          </a:p>
          <a:p>
            <a:pPr marL="180000" indent="-180000"/>
            <a:r>
              <a:rPr lang="en-US" sz="1400" dirty="0" smtClean="0"/>
              <a:t>Administered </a:t>
            </a:r>
            <a:r>
              <a:rPr lang="en-US" sz="1400" dirty="0"/>
              <a:t>by </a:t>
            </a:r>
            <a:r>
              <a:rPr lang="en-US" sz="1400" dirty="0" smtClean="0"/>
              <a:t>GSMA</a:t>
            </a:r>
            <a:endParaRPr lang="en-US" sz="1400" dirty="0"/>
          </a:p>
          <a:p>
            <a:pPr marL="180000" indent="-180000"/>
            <a:r>
              <a:rPr lang="en-US" sz="1400" dirty="0"/>
              <a:t>ENUM infrastructure is served by Neustar </a:t>
            </a:r>
            <a:r>
              <a:rPr lang="en-US" sz="1400" dirty="0" smtClean="0"/>
              <a:t>(</a:t>
            </a:r>
            <a:r>
              <a:rPr lang="en-US" sz="1400" dirty="0"/>
              <a:t>The USA)</a:t>
            </a:r>
          </a:p>
          <a:p>
            <a:pPr marL="180000" indent="-180000"/>
            <a:r>
              <a:rPr lang="en-US" sz="1400" dirty="0"/>
              <a:t>The information of the Tier 1 and Tier 2 </a:t>
            </a:r>
            <a:r>
              <a:rPr lang="en-US" sz="1400" dirty="0" smtClean="0"/>
              <a:t>levels </a:t>
            </a:r>
            <a:r>
              <a:rPr lang="en-US" sz="1400" dirty="0"/>
              <a:t>is published in the GSMA </a:t>
            </a:r>
            <a:r>
              <a:rPr lang="en-US" sz="1400" dirty="0" smtClean="0"/>
              <a:t>Tier 0 registry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736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016239" y="1968500"/>
            <a:ext cx="2760292" cy="32102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Actual </a:t>
            </a:r>
            <a:r>
              <a:rPr lang="en-US" dirty="0" smtClean="0"/>
              <a:t>prerequisites for ENUM Development in Russia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68500"/>
            <a:ext cx="2448369" cy="3831167"/>
          </a:xfrm>
        </p:spPr>
        <p:txBody>
          <a:bodyPr>
            <a:noAutofit/>
          </a:bodyPr>
          <a:lstStyle/>
          <a:p>
            <a:pPr marL="180000" indent="-180000"/>
            <a:r>
              <a:rPr lang="en-US" sz="1600" dirty="0"/>
              <a:t>Large fixed telephone network service providers start to introduce NGN/IMS technologies</a:t>
            </a:r>
          </a:p>
          <a:p>
            <a:pPr marL="180000" indent="-180000"/>
            <a:r>
              <a:rPr lang="en-US" sz="1600" dirty="0"/>
              <a:t>Small and medium network service providers largely use VoIP </a:t>
            </a:r>
            <a:r>
              <a:rPr lang="en-US" sz="1600" dirty="0" smtClean="0"/>
              <a:t>technologies</a:t>
            </a:r>
            <a:endParaRPr lang="en-US" sz="1600" dirty="0"/>
          </a:p>
          <a:p>
            <a:pPr marL="180000" indent="-180000"/>
            <a:r>
              <a:rPr lang="en-US" sz="1600" dirty="0"/>
              <a:t>Mobile network service providers introduce VoLTE/5G technologies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09771" y="1968500"/>
            <a:ext cx="2127903" cy="332989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en-US" sz="1600" dirty="0"/>
              <a:t>Networks become All-IP</a:t>
            </a:r>
          </a:p>
          <a:p>
            <a:pPr marL="180000" indent="-180000"/>
            <a:r>
              <a:rPr lang="en-US" sz="1600" dirty="0"/>
              <a:t>Network </a:t>
            </a:r>
            <a:r>
              <a:rPr lang="en-US" sz="1600" dirty="0" smtClean="0"/>
              <a:t>functional architecture fully </a:t>
            </a:r>
            <a:r>
              <a:rPr lang="en-US" sz="1600" dirty="0"/>
              <a:t>change</a:t>
            </a:r>
          </a:p>
          <a:p>
            <a:pPr marL="180000" indent="-180000"/>
            <a:r>
              <a:rPr lang="en-US" sz="1600" dirty="0"/>
              <a:t>Telecommunication </a:t>
            </a:r>
            <a:r>
              <a:rPr lang="en-US" sz="1600" dirty="0" smtClean="0"/>
              <a:t>networks interconnection </a:t>
            </a:r>
            <a:r>
              <a:rPr lang="en-US" sz="1600" dirty="0"/>
              <a:t>changes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16239" y="1968500"/>
            <a:ext cx="2760292" cy="321025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-180000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ENUM is a fundamental technology to provide network interaction for new architecture and functions</a:t>
            </a:r>
          </a:p>
          <a:p>
            <a:pPr marL="180000" indent="-180000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The development of ENUM technology requires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changing national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legislation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for network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architecture and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interconnection now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in use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2738905" y="3431137"/>
            <a:ext cx="931491" cy="247828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5292682" y="3431137"/>
            <a:ext cx="931491" cy="247828"/>
          </a:xfrm>
          <a:prstGeom prst="triangl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22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ENUM as a Critical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80000" indent="-180000">
              <a:spcAft>
                <a:spcPts val="600"/>
              </a:spcAft>
            </a:pPr>
            <a:r>
              <a:rPr lang="en-US" dirty="0"/>
              <a:t>All telephone number assignment is governed by the State in Russian Federation</a:t>
            </a:r>
          </a:p>
          <a:p>
            <a:pPr marL="180000" indent="-180000">
              <a:spcAft>
                <a:spcPts val="600"/>
              </a:spcAft>
            </a:pPr>
            <a:r>
              <a:rPr lang="en-US" dirty="0"/>
              <a:t>Telephone number assignment list is kept by the state agency (Rossvyaz)</a:t>
            </a:r>
          </a:p>
          <a:p>
            <a:pPr marL="180000" indent="-180000">
              <a:spcAft>
                <a:spcPts val="600"/>
              </a:spcAft>
            </a:pPr>
            <a:r>
              <a:rPr lang="en-US" dirty="0"/>
              <a:t>Russian </a:t>
            </a:r>
            <a:r>
              <a:rPr lang="en-US" dirty="0" smtClean="0"/>
              <a:t>ENUM </a:t>
            </a:r>
            <a:r>
              <a:rPr lang="en-US" dirty="0"/>
              <a:t>technology </a:t>
            </a:r>
            <a:r>
              <a:rPr lang="en-US" dirty="0" smtClean="0"/>
              <a:t>based system should </a:t>
            </a:r>
            <a:r>
              <a:rPr lang="en-US" dirty="0"/>
              <a:t>be introduced on the basis of the Unified National Significant Number Assignment List which should include all national significant numbers and national destination codes (both </a:t>
            </a:r>
            <a:r>
              <a:rPr lang="en-US" dirty="0" smtClean="0"/>
              <a:t>geographic ABC and non-geographic DEF) </a:t>
            </a:r>
            <a:r>
              <a:rPr lang="en-US" dirty="0"/>
              <a:t>used in Russian Federation</a:t>
            </a:r>
          </a:p>
          <a:p>
            <a:pPr marL="180000" indent="-180000">
              <a:spcAft>
                <a:spcPts val="600"/>
              </a:spcAft>
            </a:pPr>
            <a:r>
              <a:rPr lang="en-US" dirty="0"/>
              <a:t>The Unified National Significant Number Assignment List should become one of the critical elements of the Russian Federation network interconnection </a:t>
            </a:r>
            <a:r>
              <a:rPr lang="en-US" dirty="0" smtClean="0"/>
              <a:t>system </a:t>
            </a:r>
            <a:endParaRPr lang="en-US" dirty="0"/>
          </a:p>
          <a:p>
            <a:pPr marL="180000" indent="-180000">
              <a:spcAft>
                <a:spcPts val="600"/>
              </a:spcAft>
            </a:pPr>
            <a:r>
              <a:rPr lang="en-US" dirty="0"/>
              <a:t>Russian ENUM technology based system should </a:t>
            </a:r>
            <a:r>
              <a:rPr lang="en-US" dirty="0" smtClean="0"/>
              <a:t>be secure and reliable. </a:t>
            </a:r>
            <a:r>
              <a:rPr lang="en-US" dirty="0"/>
              <a:t>It should also be able to operate autonomously from </a:t>
            </a:r>
            <a:r>
              <a:rPr lang="en-US" dirty="0" smtClean="0"/>
              <a:t>foreign Internet infrastructure</a:t>
            </a:r>
            <a:endParaRPr lang="en-US" dirty="0"/>
          </a:p>
          <a:p>
            <a:pPr marL="180000" indent="-180000">
              <a:spcAft>
                <a:spcPts val="600"/>
              </a:spcAft>
            </a:pPr>
            <a:r>
              <a:rPr lang="en-US" dirty="0" smtClean="0"/>
              <a:t>Existing international </a:t>
            </a:r>
            <a:r>
              <a:rPr lang="en-US" dirty="0"/>
              <a:t>ENUM technology based </a:t>
            </a:r>
            <a:r>
              <a:rPr lang="en-US" dirty="0" smtClean="0"/>
              <a:t>systems (public or private) </a:t>
            </a:r>
            <a:r>
              <a:rPr lang="en-US" dirty="0"/>
              <a:t>do not fully comply with Russian </a:t>
            </a:r>
            <a:r>
              <a:rPr lang="en-US" dirty="0" smtClean="0"/>
              <a:t>security and reliability requirements</a:t>
            </a:r>
            <a:endParaRPr lang="en-US" dirty="0"/>
          </a:p>
          <a:p>
            <a:pPr marL="180000" indent="-180000">
              <a:spcAft>
                <a:spcPts val="600"/>
              </a:spcAft>
            </a:pPr>
            <a:r>
              <a:rPr lang="en-US" dirty="0"/>
              <a:t>Thus a new </a:t>
            </a:r>
            <a:r>
              <a:rPr lang="en-US" dirty="0" smtClean="0"/>
              <a:t>ENUM infrastructure </a:t>
            </a:r>
            <a:r>
              <a:rPr lang="en-US" dirty="0"/>
              <a:t>should be created. It should include national zone under the regulatory authority of the national government and international zone under the regulatory authority of a generally recognized international </a:t>
            </a:r>
            <a:r>
              <a:rPr lang="en-US" dirty="0" smtClean="0"/>
              <a:t>organization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9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2375746" y="3208256"/>
            <a:ext cx="1760434" cy="179958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Russian ENUM technology based system as it should 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381" y="1857402"/>
            <a:ext cx="3751604" cy="4133206"/>
          </a:xfrm>
        </p:spPr>
        <p:txBody>
          <a:bodyPr>
            <a:noAutofit/>
          </a:bodyPr>
          <a:lstStyle/>
          <a:p>
            <a:pPr marL="144000" indent="-144000">
              <a:spcAft>
                <a:spcPts val="300"/>
              </a:spcAft>
            </a:pPr>
            <a:r>
              <a:rPr lang="en-US" sz="1200" dirty="0"/>
              <a:t>Russian ENUM technology based system functioning rules should be set by the State regulatory authority</a:t>
            </a:r>
          </a:p>
          <a:p>
            <a:pPr marL="144000" indent="-144000">
              <a:spcAft>
                <a:spcPts val="300"/>
              </a:spcAft>
            </a:pPr>
            <a:r>
              <a:rPr lang="en-US" sz="1200" dirty="0"/>
              <a:t>Russian ENUM technology based system administration should also be governed by the State regulatory authority</a:t>
            </a:r>
          </a:p>
          <a:p>
            <a:pPr marL="144000" indent="-144000">
              <a:spcAft>
                <a:spcPts val="300"/>
              </a:spcAft>
            </a:pPr>
            <a:r>
              <a:rPr lang="en-US" sz="1200" dirty="0"/>
              <a:t>Russian ENUM technology based system administrator should develop interaction rules (rules to interconnect to national DNS, and </a:t>
            </a:r>
            <a:r>
              <a:rPr lang="en-US" sz="1200" dirty="0" smtClean="0"/>
              <a:t>MNP/LNP DB) </a:t>
            </a:r>
            <a:r>
              <a:rPr lang="en-US" sz="1200" dirty="0"/>
              <a:t>and keep all the necessary reference data including ENUM system registry </a:t>
            </a:r>
          </a:p>
          <a:p>
            <a:pPr marL="144000" indent="-144000">
              <a:spcAft>
                <a:spcPts val="300"/>
              </a:spcAft>
            </a:pPr>
            <a:r>
              <a:rPr lang="en-US" sz="1200" dirty="0"/>
              <a:t>Russian ENUM technology based system higher levels should be operated by ENUM National Operator. ENUM National Operator  should be chosen by the State regulatory authority</a:t>
            </a:r>
          </a:p>
          <a:p>
            <a:pPr marL="144000" indent="-144000">
              <a:spcAft>
                <a:spcPts val="300"/>
              </a:spcAft>
            </a:pPr>
            <a:r>
              <a:rPr lang="en-US" sz="1200" dirty="0"/>
              <a:t>Tier 0 level should be governed by a generally recognized international </a:t>
            </a:r>
            <a:r>
              <a:rPr lang="en-US" sz="1200" dirty="0" smtClean="0"/>
              <a:t>organization which </a:t>
            </a:r>
            <a:r>
              <a:rPr lang="en-US" sz="1200" dirty="0"/>
              <a:t>acts in consideration with national regulators’ opinion </a:t>
            </a:r>
          </a:p>
          <a:p>
            <a:pPr marL="144000" indent="-144000">
              <a:spcAft>
                <a:spcPts val="300"/>
              </a:spcAft>
            </a:pPr>
            <a:r>
              <a:rPr lang="en-US" sz="1200" dirty="0"/>
              <a:t>Network service providers should operate authorization servers with their subscribers’ </a:t>
            </a:r>
            <a:r>
              <a:rPr lang="en-US" sz="1200" dirty="0" smtClean="0"/>
              <a:t>NAPTR resource records</a:t>
            </a:r>
            <a:endParaRPr lang="en-US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1562" y="3073474"/>
            <a:ext cx="4499361" cy="302823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Цилиндр 4"/>
          <p:cNvSpPr/>
          <p:nvPr/>
        </p:nvSpPr>
        <p:spPr>
          <a:xfrm>
            <a:off x="3046590" y="2213364"/>
            <a:ext cx="683664" cy="589659"/>
          </a:xfrm>
          <a:prstGeom prst="can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0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(master)</a:t>
            </a:r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34740" y="2023934"/>
            <a:ext cx="2307365" cy="984189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Цилиндр 6"/>
          <p:cNvSpPr/>
          <p:nvPr/>
        </p:nvSpPr>
        <p:spPr>
          <a:xfrm>
            <a:off x="3046590" y="3473870"/>
            <a:ext cx="683664" cy="589659"/>
          </a:xfrm>
          <a:prstGeom prst="can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0</a:t>
            </a:r>
          </a:p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(slave)</a:t>
            </a:r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Цилиндр 7"/>
          <p:cNvSpPr/>
          <p:nvPr/>
        </p:nvSpPr>
        <p:spPr>
          <a:xfrm>
            <a:off x="1182164" y="4092602"/>
            <a:ext cx="501363" cy="432426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DNS root</a:t>
            </a:r>
          </a:p>
          <a:p>
            <a:pPr algn="ctr"/>
            <a:r>
              <a: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slave</a:t>
            </a:r>
            <a:r>
              <a:rPr lang="ru-RU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Цилиндр 8"/>
          <p:cNvSpPr/>
          <p:nvPr/>
        </p:nvSpPr>
        <p:spPr>
          <a:xfrm>
            <a:off x="3046590" y="4335571"/>
            <a:ext cx="683664" cy="589659"/>
          </a:xfrm>
          <a:prstGeom prst="can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1</a:t>
            </a:r>
          </a:p>
        </p:txBody>
      </p:sp>
      <p:sp>
        <p:nvSpPr>
          <p:cNvPr id="11" name="Цилиндр 10"/>
          <p:cNvSpPr/>
          <p:nvPr/>
        </p:nvSpPr>
        <p:spPr>
          <a:xfrm>
            <a:off x="4337001" y="4097728"/>
            <a:ext cx="468372" cy="403970"/>
          </a:xfrm>
          <a:prstGeom prst="can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MNP DB</a:t>
            </a:r>
            <a:endParaRPr lang="ru-RU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Цилиндр 11"/>
          <p:cNvSpPr/>
          <p:nvPr/>
        </p:nvSpPr>
        <p:spPr>
          <a:xfrm>
            <a:off x="4337001" y="4549223"/>
            <a:ext cx="468372" cy="403970"/>
          </a:xfrm>
          <a:prstGeom prst="can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LNP DB</a:t>
            </a:r>
            <a:endParaRPr lang="ru-RU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>
            <a:stCxn id="9" idx="4"/>
            <a:endCxn id="11" idx="2"/>
          </p:cNvCxnSpPr>
          <p:nvPr/>
        </p:nvCxnSpPr>
        <p:spPr>
          <a:xfrm flipV="1">
            <a:off x="3730254" y="4299713"/>
            <a:ext cx="606747" cy="330688"/>
          </a:xfrm>
          <a:prstGeom prst="line">
            <a:avLst/>
          </a:prstGeom>
          <a:ln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4"/>
            <a:endCxn id="12" idx="2"/>
          </p:cNvCxnSpPr>
          <p:nvPr/>
        </p:nvCxnSpPr>
        <p:spPr>
          <a:xfrm>
            <a:off x="3730254" y="4630401"/>
            <a:ext cx="606747" cy="120807"/>
          </a:xfrm>
          <a:prstGeom prst="line">
            <a:avLst/>
          </a:prstGeom>
          <a:ln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3"/>
            <a:endCxn id="7" idx="1"/>
          </p:cNvCxnSpPr>
          <p:nvPr/>
        </p:nvCxnSpPr>
        <p:spPr>
          <a:xfrm>
            <a:off x="3388422" y="2803023"/>
            <a:ext cx="0" cy="670847"/>
          </a:xfrm>
          <a:prstGeom prst="line">
            <a:avLst/>
          </a:prstGeom>
          <a:ln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9" idx="1"/>
            <a:endCxn id="7" idx="3"/>
          </p:cNvCxnSpPr>
          <p:nvPr/>
        </p:nvCxnSpPr>
        <p:spPr>
          <a:xfrm flipV="1">
            <a:off x="3388422" y="4063529"/>
            <a:ext cx="0" cy="272042"/>
          </a:xfrm>
          <a:prstGeom prst="line">
            <a:avLst/>
          </a:prstGeom>
          <a:ln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1230593" y="5170212"/>
            <a:ext cx="3144853" cy="794759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Цилиндр 24"/>
          <p:cNvSpPr/>
          <p:nvPr/>
        </p:nvSpPr>
        <p:spPr>
          <a:xfrm>
            <a:off x="2542373" y="5270939"/>
            <a:ext cx="461474" cy="398021"/>
          </a:xfrm>
          <a:prstGeom prst="can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2</a:t>
            </a:r>
          </a:p>
        </p:txBody>
      </p:sp>
      <p:sp>
        <p:nvSpPr>
          <p:cNvPr id="26" name="Цилиндр 25"/>
          <p:cNvSpPr/>
          <p:nvPr/>
        </p:nvSpPr>
        <p:spPr>
          <a:xfrm>
            <a:off x="3186158" y="5270939"/>
            <a:ext cx="461474" cy="398021"/>
          </a:xfrm>
          <a:prstGeom prst="can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2</a:t>
            </a:r>
          </a:p>
        </p:txBody>
      </p:sp>
      <p:sp>
        <p:nvSpPr>
          <p:cNvPr id="27" name="Цилиндр 26"/>
          <p:cNvSpPr/>
          <p:nvPr/>
        </p:nvSpPr>
        <p:spPr>
          <a:xfrm>
            <a:off x="1905711" y="5270300"/>
            <a:ext cx="461474" cy="398021"/>
          </a:xfrm>
          <a:prstGeom prst="can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2</a:t>
            </a:r>
          </a:p>
        </p:txBody>
      </p:sp>
      <p:sp>
        <p:nvSpPr>
          <p:cNvPr id="28" name="Цилиндр 27"/>
          <p:cNvSpPr/>
          <p:nvPr/>
        </p:nvSpPr>
        <p:spPr>
          <a:xfrm>
            <a:off x="3811424" y="5270939"/>
            <a:ext cx="461474" cy="398021"/>
          </a:xfrm>
          <a:prstGeom prst="can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 2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176354" y="3459249"/>
            <a:ext cx="9001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ENUM Operator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932904" y="4456784"/>
            <a:ext cx="3028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Russian Federation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42373" y="5691506"/>
            <a:ext cx="1833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 Service Providers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>
            <a:stCxn id="27" idx="1"/>
            <a:endCxn id="9" idx="3"/>
          </p:cNvCxnSpPr>
          <p:nvPr/>
        </p:nvCxnSpPr>
        <p:spPr>
          <a:xfrm flipV="1">
            <a:off x="2136448" y="4925230"/>
            <a:ext cx="1251974" cy="345070"/>
          </a:xfrm>
          <a:prstGeom prst="line">
            <a:avLst/>
          </a:prstGeom>
          <a:ln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5" idx="1"/>
            <a:endCxn id="9" idx="3"/>
          </p:cNvCxnSpPr>
          <p:nvPr/>
        </p:nvCxnSpPr>
        <p:spPr>
          <a:xfrm flipV="1">
            <a:off x="2773110" y="4925230"/>
            <a:ext cx="615312" cy="345709"/>
          </a:xfrm>
          <a:prstGeom prst="line">
            <a:avLst/>
          </a:prstGeom>
          <a:ln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6" idx="1"/>
            <a:endCxn id="9" idx="3"/>
          </p:cNvCxnSpPr>
          <p:nvPr/>
        </p:nvCxnSpPr>
        <p:spPr>
          <a:xfrm flipH="1" flipV="1">
            <a:off x="3388422" y="4925230"/>
            <a:ext cx="28473" cy="345709"/>
          </a:xfrm>
          <a:prstGeom prst="line">
            <a:avLst/>
          </a:prstGeom>
          <a:ln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8" idx="1"/>
            <a:endCxn id="9" idx="3"/>
          </p:cNvCxnSpPr>
          <p:nvPr/>
        </p:nvCxnSpPr>
        <p:spPr>
          <a:xfrm flipH="1" flipV="1">
            <a:off x="3388422" y="4925230"/>
            <a:ext cx="653739" cy="345709"/>
          </a:xfrm>
          <a:prstGeom prst="line">
            <a:avLst/>
          </a:prstGeom>
          <a:ln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16200000">
            <a:off x="1982264" y="2300584"/>
            <a:ext cx="984189" cy="4308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International; organization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Облако 40"/>
          <p:cNvSpPr/>
          <p:nvPr/>
        </p:nvSpPr>
        <p:spPr>
          <a:xfrm>
            <a:off x="789056" y="4732952"/>
            <a:ext cx="724250" cy="440481"/>
          </a:xfrm>
          <a:prstGeom prst="cloud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Telco Network</a:t>
            </a:r>
            <a:endParaRPr lang="ru-RU" sz="1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>
            <a:stCxn id="41" idx="3"/>
            <a:endCxn id="8" idx="3"/>
          </p:cNvCxnSpPr>
          <p:nvPr/>
        </p:nvCxnSpPr>
        <p:spPr>
          <a:xfrm flipV="1">
            <a:off x="1151181" y="4525028"/>
            <a:ext cx="281665" cy="233109"/>
          </a:xfrm>
          <a:prstGeom prst="line">
            <a:avLst/>
          </a:prstGeom>
          <a:ln>
            <a:solidFill>
              <a:schemeClr val="accent5"/>
            </a:solidFill>
            <a:prstDash val="sysDot"/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7" idx="2"/>
          </p:cNvCxnSpPr>
          <p:nvPr/>
        </p:nvCxnSpPr>
        <p:spPr>
          <a:xfrm flipV="1">
            <a:off x="1358779" y="3768700"/>
            <a:ext cx="1687811" cy="989437"/>
          </a:xfrm>
          <a:prstGeom prst="line">
            <a:avLst/>
          </a:prstGeom>
          <a:ln>
            <a:solidFill>
              <a:schemeClr val="accent5"/>
            </a:solidFill>
            <a:prstDash val="sysDot"/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41" idx="0"/>
            <a:endCxn id="9" idx="2"/>
          </p:cNvCxnSpPr>
          <p:nvPr/>
        </p:nvCxnSpPr>
        <p:spPr>
          <a:xfrm flipV="1">
            <a:off x="1512702" y="4630401"/>
            <a:ext cx="1533888" cy="322792"/>
          </a:xfrm>
          <a:prstGeom prst="line">
            <a:avLst/>
          </a:prstGeom>
          <a:ln>
            <a:solidFill>
              <a:schemeClr val="accent5"/>
            </a:solidFill>
            <a:prstDash val="sysDot"/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41" idx="1"/>
            <a:endCxn id="27" idx="2"/>
          </p:cNvCxnSpPr>
          <p:nvPr/>
        </p:nvCxnSpPr>
        <p:spPr>
          <a:xfrm>
            <a:off x="1151181" y="5172964"/>
            <a:ext cx="754530" cy="296347"/>
          </a:xfrm>
          <a:prstGeom prst="line">
            <a:avLst/>
          </a:prstGeom>
          <a:ln>
            <a:solidFill>
              <a:schemeClr val="accent5"/>
            </a:solidFill>
            <a:prstDash val="sysDot"/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endCxn id="53" idx="3"/>
          </p:cNvCxnSpPr>
          <p:nvPr/>
        </p:nvCxnSpPr>
        <p:spPr>
          <a:xfrm flipH="1" flipV="1">
            <a:off x="700953" y="2475434"/>
            <a:ext cx="250467" cy="2282703"/>
          </a:xfrm>
          <a:prstGeom prst="line">
            <a:avLst/>
          </a:prstGeom>
          <a:ln>
            <a:solidFill>
              <a:schemeClr val="accent5"/>
            </a:solidFill>
            <a:prstDash val="sysDot"/>
            <a:headEnd type="triangle" w="sm" len="med"/>
            <a:tailEnd type="triangle" w="sm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Цилиндр 52"/>
          <p:cNvSpPr/>
          <p:nvPr/>
        </p:nvSpPr>
        <p:spPr>
          <a:xfrm>
            <a:off x="530037" y="2180604"/>
            <a:ext cx="341832" cy="294830"/>
          </a:xfrm>
          <a:prstGeom prst="can">
            <a:avLst/>
          </a:prstGeom>
          <a:solidFill>
            <a:schemeClr val="accent1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Умножение 55"/>
          <p:cNvSpPr/>
          <p:nvPr/>
        </p:nvSpPr>
        <p:spPr>
          <a:xfrm>
            <a:off x="588355" y="2744261"/>
            <a:ext cx="329213" cy="329213"/>
          </a:xfrm>
          <a:prstGeom prst="mathMultiply">
            <a:avLst>
              <a:gd name="adj1" fmla="val 2893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948599" y="3208256"/>
            <a:ext cx="1128027" cy="77408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955719" y="3208256"/>
            <a:ext cx="1120907" cy="430887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ENUM Administrator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 descr="ÐÐ°ÑÑÐ¸Ð½ÐºÐ¸ Ð¿Ð¾ Ð·Ð°Ð¿ÑÐ¾ÑÑ table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26" y="3633749"/>
            <a:ext cx="439061" cy="3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ÐÐ°ÑÑÐ¸Ð½ÐºÐ¸ Ð¿Ð¾ Ð·Ð°Ð¿ÑÐ¾ÑÑ integration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740" y="3605998"/>
            <a:ext cx="363293" cy="36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Двойная стрелка влево/вправо 70"/>
          <p:cNvSpPr/>
          <p:nvPr/>
        </p:nvSpPr>
        <p:spPr>
          <a:xfrm>
            <a:off x="2076626" y="3520061"/>
            <a:ext cx="299120" cy="171873"/>
          </a:xfrm>
          <a:prstGeom prst="leftRightArrow">
            <a:avLst>
              <a:gd name="adj1" fmla="val 36146"/>
              <a:gd name="adj2" fmla="val 41688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steps to create Russian ENUM technology based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Cooperate with an international telecommunication union to create the unified international ENUM technology based system</a:t>
            </a:r>
          </a:p>
          <a:p>
            <a:endParaRPr lang="en-US" dirty="0"/>
          </a:p>
          <a:p>
            <a:r>
              <a:rPr lang="en-US" dirty="0"/>
              <a:t>Hold talks with other interested states to achieve national ENUM technology based system interconnection</a:t>
            </a:r>
          </a:p>
          <a:p>
            <a:endParaRPr lang="en-US" dirty="0"/>
          </a:p>
          <a:p>
            <a:r>
              <a:rPr lang="en-US" dirty="0"/>
              <a:t>Develop rules under which Russian ENUM technology based system should be designed and operate</a:t>
            </a:r>
          </a:p>
          <a:p>
            <a:endParaRPr lang="en-US" dirty="0"/>
          </a:p>
          <a:p>
            <a:r>
              <a:rPr lang="en-US" dirty="0"/>
              <a:t>Organize a test zone for Russian ENUM technology based system</a:t>
            </a:r>
          </a:p>
          <a:p>
            <a:endParaRPr lang="en-US" dirty="0"/>
          </a:p>
          <a:p>
            <a:r>
              <a:rPr lang="en-US" dirty="0"/>
              <a:t>Make changes to State regulations and standards to implement Russian ENUM technology based system</a:t>
            </a:r>
          </a:p>
        </p:txBody>
      </p:sp>
    </p:spTree>
    <p:extLst>
      <p:ext uri="{BB962C8B-B14F-4D97-AF65-F5344CB8AC3E}">
        <p14:creationId xmlns:p14="http://schemas.microsoft.com/office/powerpoint/2010/main" val="42681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FDEE6B26CECC43B01FE22F1A8629F1" ma:contentTypeVersion="1" ma:contentTypeDescription="Create a new document." ma:contentTypeScope="" ma:versionID="410eeb132204f84fc4b11484ed873c7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8DF688-B723-40E6-BE6B-07094A942561}"/>
</file>

<file path=customXml/itemProps2.xml><?xml version="1.0" encoding="utf-8"?>
<ds:datastoreItem xmlns:ds="http://schemas.openxmlformats.org/officeDocument/2006/customXml" ds:itemID="{0CB42B1A-784A-4259-9340-AF67A4E53781}"/>
</file>

<file path=customXml/itemProps3.xml><?xml version="1.0" encoding="utf-8"?>
<ds:datastoreItem xmlns:ds="http://schemas.openxmlformats.org/officeDocument/2006/customXml" ds:itemID="{EBEA09B9-B1E4-4DDD-A9F5-3FB8F88026D8}"/>
</file>

<file path=docProps/app.xml><?xml version="1.0" encoding="utf-8"?>
<Properties xmlns="http://schemas.openxmlformats.org/officeDocument/2006/extended-properties" xmlns:vt="http://schemas.openxmlformats.org/officeDocument/2006/docPropsVTypes">
  <TotalTime>11034</TotalTime>
  <Words>1058</Words>
  <Application>Microsoft Office PowerPoint</Application>
  <PresentationFormat>Экран (4:3)</PresentationFormat>
  <Paragraphs>116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ENUM Brief Review</vt:lpstr>
      <vt:lpstr>The Benefits of ENUM</vt:lpstr>
      <vt:lpstr>ENUM Hierarchy</vt:lpstr>
      <vt:lpstr>ENUM Existing Infrastructures</vt:lpstr>
      <vt:lpstr>Actual prerequisites for ENUM Development in Russia</vt:lpstr>
      <vt:lpstr>ENUM as a Critical Resource</vt:lpstr>
      <vt:lpstr>Russian ENUM technology based system as it should be</vt:lpstr>
      <vt:lpstr>First steps to create Russian ENUM technology based system</vt:lpstr>
      <vt:lpstr>Thank you!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Алексей Иванов</dc:creator>
  <cp:lastModifiedBy>Иванов Алексей Анатольевич</cp:lastModifiedBy>
  <cp:revision>153</cp:revision>
  <cp:lastPrinted>2018-06-05T13:51:58Z</cp:lastPrinted>
  <dcterms:created xsi:type="dcterms:W3CDTF">2014-09-01T15:38:30Z</dcterms:created>
  <dcterms:modified xsi:type="dcterms:W3CDTF">2018-06-05T14:07:23Z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0x010100A1FDEE6B26CECC43B01FE22F1A8629F1</vt:lpwstr>
  </property>
</Properties>
</file>