
<file path=[Content_Types].xml><?xml version="1.0" encoding="utf-8"?>
<Types xmlns="http://schemas.openxmlformats.org/package/2006/content-types">
  <Default Extension="png" ContentType="image/png"/>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7"/>
  </p:notesMasterIdLst>
  <p:sldIdLst>
    <p:sldId id="256" r:id="rId2"/>
    <p:sldId id="306" r:id="rId3"/>
    <p:sldId id="308" r:id="rId4"/>
    <p:sldId id="309" r:id="rId5"/>
    <p:sldId id="311" r:id="rId6"/>
    <p:sldId id="305" r:id="rId7"/>
    <p:sldId id="303" r:id="rId8"/>
    <p:sldId id="301" r:id="rId9"/>
    <p:sldId id="304" r:id="rId10"/>
    <p:sldId id="313" r:id="rId11"/>
    <p:sldId id="317" r:id="rId12"/>
    <p:sldId id="318" r:id="rId13"/>
    <p:sldId id="319" r:id="rId14"/>
    <p:sldId id="307" r:id="rId15"/>
    <p:sldId id="286" r:id="rId16"/>
  </p:sldIdLst>
  <p:sldSz cx="9144000" cy="5143500" type="screen16x9"/>
  <p:notesSz cx="6858000" cy="9144000"/>
  <p:defaultTextStyle>
    <a:defPPr>
      <a:defRPr lang="ru-RU"/>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66"/>
    <a:srgbClr val="00DD64"/>
    <a:srgbClr val="00DE64"/>
    <a:srgbClr val="008AD1"/>
    <a:srgbClr val="ECEEEF"/>
    <a:srgbClr val="78909C"/>
    <a:srgbClr val="CC0000"/>
    <a:srgbClr val="008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929" autoAdjust="0"/>
  </p:normalViewPr>
  <p:slideViewPr>
    <p:cSldViewPr snapToGrid="0">
      <p:cViewPr varScale="1">
        <p:scale>
          <a:sx n="93" d="100"/>
          <a:sy n="93"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2"/>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extLst>
      <p:ext uri="{BB962C8B-B14F-4D97-AF65-F5344CB8AC3E}">
        <p14:creationId xmlns:p14="http://schemas.microsoft.com/office/powerpoint/2010/main" val="2738514781"/>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62"/>
          <p:cNvSpPr>
            <a:spLocks noGrp="1" noRot="1" noChangeAspect="1" noTextEdit="1"/>
          </p:cNvSpPr>
          <p:nvPr>
            <p:ph type="sldImg" idx="2"/>
          </p:nvPr>
        </p:nvSpPr>
        <p:spPr>
          <a:ln>
            <a:headEnd/>
            <a:tailEnd/>
          </a:ln>
        </p:spPr>
      </p:sp>
      <p:sp>
        <p:nvSpPr>
          <p:cNvPr id="15363" name="Shape 6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54257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108"/>
          <p:cNvSpPr>
            <a:spLocks noGrp="1" noRot="1" noChangeAspect="1" noTextEdit="1"/>
          </p:cNvSpPr>
          <p:nvPr>
            <p:ph type="sldImg" idx="2"/>
          </p:nvPr>
        </p:nvSpPr>
        <p:spPr>
          <a:ln>
            <a:headEnd/>
            <a:tailEnd/>
          </a:ln>
        </p:spPr>
      </p:sp>
      <p:sp>
        <p:nvSpPr>
          <p:cNvPr id="3379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45009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Shape 108"/>
          <p:cNvSpPr>
            <a:spLocks noGrp="1" noRot="1" noChangeAspect="1" noTextEdit="1"/>
          </p:cNvSpPr>
          <p:nvPr>
            <p:ph type="sldImg" idx="2"/>
          </p:nvPr>
        </p:nvSpPr>
        <p:spPr>
          <a:ln>
            <a:headEnd/>
            <a:tailEnd/>
          </a:ln>
        </p:spPr>
      </p:sp>
      <p:sp>
        <p:nvSpPr>
          <p:cNvPr id="35843"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86635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Shape 108"/>
          <p:cNvSpPr>
            <a:spLocks noGrp="1" noRot="1" noChangeAspect="1" noTextEdit="1"/>
          </p:cNvSpPr>
          <p:nvPr>
            <p:ph type="sldImg" idx="2"/>
          </p:nvPr>
        </p:nvSpPr>
        <p:spPr>
          <a:ln>
            <a:headEnd/>
            <a:tailEnd/>
          </a:ln>
        </p:spPr>
      </p:sp>
      <p:sp>
        <p:nvSpPr>
          <p:cNvPr id="37891"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96407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08"/>
          <p:cNvSpPr>
            <a:spLocks noGrp="1" noRot="1" noChangeAspect="1" noTextEdit="1"/>
          </p:cNvSpPr>
          <p:nvPr>
            <p:ph type="sldImg" idx="2"/>
          </p:nvPr>
        </p:nvSpPr>
        <p:spPr>
          <a:ln>
            <a:headEnd/>
            <a:tailEnd/>
          </a:ln>
        </p:spPr>
      </p:sp>
      <p:sp>
        <p:nvSpPr>
          <p:cNvPr id="39939"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99538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108"/>
          <p:cNvSpPr>
            <a:spLocks noGrp="1" noRot="1" noChangeAspect="1" noTextEdit="1"/>
          </p:cNvSpPr>
          <p:nvPr>
            <p:ph type="sldImg" idx="2"/>
          </p:nvPr>
        </p:nvSpPr>
        <p:spPr>
          <a:ln>
            <a:headEnd/>
            <a:tailEnd/>
          </a:ln>
        </p:spPr>
      </p:sp>
      <p:sp>
        <p:nvSpPr>
          <p:cNvPr id="41987"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02356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62"/>
          <p:cNvSpPr>
            <a:spLocks noGrp="1" noRot="1" noChangeAspect="1" noTextEdit="1"/>
          </p:cNvSpPr>
          <p:nvPr>
            <p:ph type="sldImg" idx="2"/>
          </p:nvPr>
        </p:nvSpPr>
        <p:spPr>
          <a:ln>
            <a:headEnd/>
            <a:tailEnd/>
          </a:ln>
        </p:spPr>
      </p:sp>
      <p:sp>
        <p:nvSpPr>
          <p:cNvPr id="44035" name="Shape 6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41605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108"/>
          <p:cNvSpPr>
            <a:spLocks noGrp="1" noRot="1" noChangeAspect="1" noTextEdit="1"/>
          </p:cNvSpPr>
          <p:nvPr>
            <p:ph type="sldImg" idx="2"/>
          </p:nvPr>
        </p:nvSpPr>
        <p:spPr>
          <a:ln>
            <a:headEnd/>
            <a:tailEnd/>
          </a:ln>
        </p:spPr>
      </p:sp>
      <p:sp>
        <p:nvSpPr>
          <p:cNvPr id="17411"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82256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108"/>
          <p:cNvSpPr>
            <a:spLocks noGrp="1" noRot="1" noChangeAspect="1" noTextEdit="1"/>
          </p:cNvSpPr>
          <p:nvPr>
            <p:ph type="sldImg" idx="2"/>
          </p:nvPr>
        </p:nvSpPr>
        <p:spPr>
          <a:ln>
            <a:headEnd/>
            <a:tailEnd/>
          </a:ln>
        </p:spPr>
      </p:sp>
      <p:sp>
        <p:nvSpPr>
          <p:cNvPr id="19459"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16916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08"/>
          <p:cNvSpPr>
            <a:spLocks noGrp="1" noRot="1" noChangeAspect="1" noTextEdit="1"/>
          </p:cNvSpPr>
          <p:nvPr>
            <p:ph type="sldImg" idx="2"/>
          </p:nvPr>
        </p:nvSpPr>
        <p:spPr>
          <a:ln>
            <a:headEnd/>
            <a:tailEnd/>
          </a:ln>
        </p:spPr>
      </p:sp>
      <p:sp>
        <p:nvSpPr>
          <p:cNvPr id="21507"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02124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08"/>
          <p:cNvSpPr>
            <a:spLocks noGrp="1" noRot="1" noChangeAspect="1" noTextEdit="1"/>
          </p:cNvSpPr>
          <p:nvPr>
            <p:ph type="sldImg" idx="2"/>
          </p:nvPr>
        </p:nvSpPr>
        <p:spPr>
          <a:ln>
            <a:headEnd/>
            <a:tailEnd/>
          </a:ln>
        </p:spPr>
      </p:sp>
      <p:sp>
        <p:nvSpPr>
          <p:cNvPr id="2355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68072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08"/>
          <p:cNvSpPr>
            <a:spLocks noGrp="1" noRot="1" noChangeAspect="1" noTextEdit="1"/>
          </p:cNvSpPr>
          <p:nvPr>
            <p:ph type="sldImg" idx="2"/>
          </p:nvPr>
        </p:nvSpPr>
        <p:spPr>
          <a:ln>
            <a:headEnd/>
            <a:tailEnd/>
          </a:ln>
        </p:spPr>
      </p:sp>
      <p:sp>
        <p:nvSpPr>
          <p:cNvPr id="25603"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84045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Shape 108"/>
          <p:cNvSpPr>
            <a:spLocks noGrp="1" noRot="1" noChangeAspect="1" noTextEdit="1"/>
          </p:cNvSpPr>
          <p:nvPr>
            <p:ph type="sldImg" idx="2"/>
          </p:nvPr>
        </p:nvSpPr>
        <p:spPr>
          <a:ln>
            <a:headEnd/>
            <a:tailEnd/>
          </a:ln>
        </p:spPr>
      </p:sp>
      <p:sp>
        <p:nvSpPr>
          <p:cNvPr id="27651"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315704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108"/>
          <p:cNvSpPr>
            <a:spLocks noGrp="1" noRot="1" noChangeAspect="1" noTextEdit="1"/>
          </p:cNvSpPr>
          <p:nvPr>
            <p:ph type="sldImg" idx="2"/>
          </p:nvPr>
        </p:nvSpPr>
        <p:spPr>
          <a:ln>
            <a:headEnd/>
            <a:tailEnd/>
          </a:ln>
        </p:spPr>
      </p:sp>
      <p:sp>
        <p:nvSpPr>
          <p:cNvPr id="29699"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416632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108"/>
          <p:cNvSpPr>
            <a:spLocks noGrp="1" noRot="1" noChangeAspect="1" noTextEdit="1"/>
          </p:cNvSpPr>
          <p:nvPr>
            <p:ph type="sldImg" idx="2"/>
          </p:nvPr>
        </p:nvSpPr>
        <p:spPr>
          <a:ln>
            <a:headEnd/>
            <a:tailEnd/>
          </a:ln>
        </p:spPr>
      </p:sp>
      <p:sp>
        <p:nvSpPr>
          <p:cNvPr id="31747"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65791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anchor="b"/>
          <a:lstStyle>
            <a:lvl1pPr algn="ctr" rtl="0">
              <a:spcBef>
                <a:spcPts val="0"/>
              </a:spcBef>
              <a:buSzPct val="100000"/>
              <a:defRPr sz="5200"/>
            </a:lvl1pPr>
            <a:lvl2pPr algn="ctr" rtl="0">
              <a:spcBef>
                <a:spcPts val="0"/>
              </a:spcBef>
              <a:buSzPct val="100000"/>
              <a:defRPr sz="5200"/>
            </a:lvl2pPr>
            <a:lvl3pPr algn="ctr" rtl="0">
              <a:spcBef>
                <a:spcPts val="0"/>
              </a:spcBef>
              <a:buSzPct val="100000"/>
              <a:defRPr sz="5200"/>
            </a:lvl3pPr>
            <a:lvl4pPr algn="ctr" rtl="0">
              <a:spcBef>
                <a:spcPts val="0"/>
              </a:spcBef>
              <a:buSzPct val="100000"/>
              <a:defRPr sz="5200"/>
            </a:lvl4pPr>
            <a:lvl5pPr algn="ctr" rtl="0">
              <a:spcBef>
                <a:spcPts val="0"/>
              </a:spcBef>
              <a:buSzPct val="100000"/>
              <a:defRPr sz="5200"/>
            </a:lvl5pPr>
            <a:lvl6pPr algn="ctr" rtl="0">
              <a:spcBef>
                <a:spcPts val="0"/>
              </a:spcBef>
              <a:buSzPct val="100000"/>
              <a:defRPr sz="5200"/>
            </a:lvl6pPr>
            <a:lvl7pPr algn="ctr" rtl="0">
              <a:spcBef>
                <a:spcPts val="0"/>
              </a:spcBef>
              <a:buSzPct val="100000"/>
              <a:defRPr sz="5200"/>
            </a:lvl7pPr>
            <a:lvl8pPr algn="ctr" rtl="0">
              <a:spcBef>
                <a:spcPts val="0"/>
              </a:spcBef>
              <a:buSzPct val="100000"/>
              <a:defRPr sz="5200"/>
            </a:lvl8pPr>
            <a:lvl9pPr algn="ctr" rtl="0">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a:lstStyle>
            <a:lvl1pPr algn="ctr" rtl="0">
              <a:lnSpc>
                <a:spcPct val="100000"/>
              </a:lnSpc>
              <a:spcBef>
                <a:spcPts val="0"/>
              </a:spcBef>
              <a:spcAft>
                <a:spcPts val="0"/>
              </a:spcAft>
              <a:buSzPct val="100000"/>
              <a:buNone/>
              <a:defRPr sz="2800"/>
            </a:lvl1pPr>
            <a:lvl2pPr algn="ctr" rtl="0">
              <a:lnSpc>
                <a:spcPct val="100000"/>
              </a:lnSpc>
              <a:spcBef>
                <a:spcPts val="0"/>
              </a:spcBef>
              <a:spcAft>
                <a:spcPts val="0"/>
              </a:spcAft>
              <a:buSzPct val="100000"/>
              <a:buNone/>
              <a:defRPr sz="2800"/>
            </a:lvl2pPr>
            <a:lvl3pPr algn="ctr" rtl="0">
              <a:lnSpc>
                <a:spcPct val="100000"/>
              </a:lnSpc>
              <a:spcBef>
                <a:spcPts val="0"/>
              </a:spcBef>
              <a:spcAft>
                <a:spcPts val="0"/>
              </a:spcAft>
              <a:buSzPct val="100000"/>
              <a:buNone/>
              <a:defRPr sz="2800"/>
            </a:lvl3pPr>
            <a:lvl4pPr algn="ctr" rtl="0">
              <a:lnSpc>
                <a:spcPct val="100000"/>
              </a:lnSpc>
              <a:spcBef>
                <a:spcPts val="0"/>
              </a:spcBef>
              <a:spcAft>
                <a:spcPts val="0"/>
              </a:spcAft>
              <a:buSzPct val="100000"/>
              <a:buNone/>
              <a:defRPr sz="2800"/>
            </a:lvl4pPr>
            <a:lvl5pPr algn="ctr" rtl="0">
              <a:lnSpc>
                <a:spcPct val="100000"/>
              </a:lnSpc>
              <a:spcBef>
                <a:spcPts val="0"/>
              </a:spcBef>
              <a:spcAft>
                <a:spcPts val="0"/>
              </a:spcAft>
              <a:buSzPct val="100000"/>
              <a:buNone/>
              <a:defRPr sz="2800"/>
            </a:lvl5pPr>
            <a:lvl6pPr algn="ctr" rtl="0">
              <a:lnSpc>
                <a:spcPct val="100000"/>
              </a:lnSpc>
              <a:spcBef>
                <a:spcPts val="0"/>
              </a:spcBef>
              <a:spcAft>
                <a:spcPts val="0"/>
              </a:spcAft>
              <a:buSzPct val="100000"/>
              <a:buNone/>
              <a:defRPr sz="2800"/>
            </a:lvl6pPr>
            <a:lvl7pPr algn="ctr" rtl="0">
              <a:lnSpc>
                <a:spcPct val="100000"/>
              </a:lnSpc>
              <a:spcBef>
                <a:spcPts val="0"/>
              </a:spcBef>
              <a:spcAft>
                <a:spcPts val="0"/>
              </a:spcAft>
              <a:buSzPct val="100000"/>
              <a:buNone/>
              <a:defRPr sz="2800"/>
            </a:lvl7pPr>
            <a:lvl8pPr algn="ctr" rtl="0">
              <a:lnSpc>
                <a:spcPct val="100000"/>
              </a:lnSpc>
              <a:spcBef>
                <a:spcPts val="0"/>
              </a:spcBef>
              <a:spcAft>
                <a:spcPts val="0"/>
              </a:spcAft>
              <a:buSzPct val="100000"/>
              <a:buNone/>
              <a:defRPr sz="2800"/>
            </a:lvl8pPr>
            <a:lvl9pPr algn="ctr" rtl="0">
              <a:lnSpc>
                <a:spcPct val="100000"/>
              </a:lnSpc>
              <a:spcBef>
                <a:spcPts val="0"/>
              </a:spcBef>
              <a:spcAft>
                <a:spcPts val="0"/>
              </a:spcAft>
              <a:buSzPct val="100000"/>
              <a:buNone/>
              <a:defRPr sz="2800"/>
            </a:lvl9pPr>
          </a:lstStyle>
          <a:p>
            <a:endParaRPr/>
          </a:p>
        </p:txBody>
      </p:sp>
      <p:sp>
        <p:nvSpPr>
          <p:cNvPr id="4" name="Shape 11"/>
          <p:cNvSpPr txBox="1">
            <a:spLocks noGrp="1"/>
          </p:cNvSpPr>
          <p:nvPr>
            <p:ph type="sldNum" idx="10"/>
          </p:nvPr>
        </p:nvSpPr>
        <p:spPr/>
        <p:txBody>
          <a:bodyPr/>
          <a:lstStyle>
            <a:lvl1pPr algn="l">
              <a:defRPr sz="1400">
                <a:solidFill>
                  <a:srgbClr val="000000"/>
                </a:solidFill>
              </a:defRPr>
            </a:lvl1pPr>
          </a:lstStyle>
          <a:p>
            <a:pPr>
              <a:defRPr/>
            </a:pPr>
            <a:fld id="{0C04BE4D-FD22-4DC8-BCD4-99AFFE4B2704}" type="slidenum">
              <a:rPr lang="ru-RU" altLang="ru-RU"/>
              <a:pPr>
                <a:defRPr/>
              </a:pPr>
              <a:t>‹#›</a:t>
            </a:fld>
            <a:endParaRPr lang="ru-RU" altLang="ru-RU"/>
          </a:p>
        </p:txBody>
      </p:sp>
    </p:spTree>
    <p:extLst>
      <p:ext uri="{BB962C8B-B14F-4D97-AF65-F5344CB8AC3E}">
        <p14:creationId xmlns:p14="http://schemas.microsoft.com/office/powerpoint/2010/main" val="351035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anchor="b"/>
          <a:lstStyle>
            <a:lvl1pPr algn="ctr" rtl="0">
              <a:spcBef>
                <a:spcPts val="0"/>
              </a:spcBef>
              <a:buSzPct val="100000"/>
              <a:defRPr sz="12000"/>
            </a:lvl1pPr>
            <a:lvl2pPr algn="ctr" rtl="0">
              <a:spcBef>
                <a:spcPts val="0"/>
              </a:spcBef>
              <a:buSzPct val="100000"/>
              <a:defRPr sz="12000"/>
            </a:lvl2pPr>
            <a:lvl3pPr algn="ctr" rtl="0">
              <a:spcBef>
                <a:spcPts val="0"/>
              </a:spcBef>
              <a:buSzPct val="100000"/>
              <a:defRPr sz="12000"/>
            </a:lvl3pPr>
            <a:lvl4pPr algn="ctr" rtl="0">
              <a:spcBef>
                <a:spcPts val="0"/>
              </a:spcBef>
              <a:buSzPct val="100000"/>
              <a:defRPr sz="12000"/>
            </a:lvl4pPr>
            <a:lvl5pPr algn="ctr" rtl="0">
              <a:spcBef>
                <a:spcPts val="0"/>
              </a:spcBef>
              <a:buSzPct val="100000"/>
              <a:defRPr sz="12000"/>
            </a:lvl5pPr>
            <a:lvl6pPr algn="ctr" rtl="0">
              <a:spcBef>
                <a:spcPts val="0"/>
              </a:spcBef>
              <a:buSzPct val="100000"/>
              <a:defRPr sz="12000"/>
            </a:lvl6pPr>
            <a:lvl7pPr algn="ctr" rtl="0">
              <a:spcBef>
                <a:spcPts val="0"/>
              </a:spcBef>
              <a:buSzPct val="100000"/>
              <a:defRPr sz="12000"/>
            </a:lvl7pPr>
            <a:lvl8pPr algn="ctr" rtl="0">
              <a:spcBef>
                <a:spcPts val="0"/>
              </a:spcBef>
              <a:buSzPct val="100000"/>
              <a:defRPr sz="12000"/>
            </a:lvl8pPr>
            <a:lvl9pPr algn="ctr" rtl="0">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4" name="Shape 46"/>
          <p:cNvSpPr txBox="1">
            <a:spLocks noGrp="1"/>
          </p:cNvSpPr>
          <p:nvPr>
            <p:ph type="sldNum" idx="10"/>
          </p:nvPr>
        </p:nvSpPr>
        <p:spPr/>
        <p:txBody>
          <a:bodyPr/>
          <a:lstStyle>
            <a:lvl1pPr algn="l">
              <a:defRPr sz="1400">
                <a:solidFill>
                  <a:srgbClr val="000000"/>
                </a:solidFill>
              </a:defRPr>
            </a:lvl1pPr>
          </a:lstStyle>
          <a:p>
            <a:pPr>
              <a:defRPr/>
            </a:pPr>
            <a:fld id="{41037B63-4E19-4344-9807-D168B95D80E2}" type="slidenum">
              <a:rPr lang="ru-RU" altLang="ru-RU"/>
              <a:pPr>
                <a:defRPr/>
              </a:pPr>
              <a:t>‹#›</a:t>
            </a:fld>
            <a:endParaRPr lang="ru-RU" altLang="ru-RU"/>
          </a:p>
        </p:txBody>
      </p:sp>
    </p:spTree>
    <p:extLst>
      <p:ext uri="{BB962C8B-B14F-4D97-AF65-F5344CB8AC3E}">
        <p14:creationId xmlns:p14="http://schemas.microsoft.com/office/powerpoint/2010/main" val="174479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2" name="Shape 48"/>
          <p:cNvSpPr txBox="1">
            <a:spLocks noGrp="1"/>
          </p:cNvSpPr>
          <p:nvPr>
            <p:ph type="sldNum" idx="10"/>
          </p:nvPr>
        </p:nvSpPr>
        <p:spPr/>
        <p:txBody>
          <a:bodyPr/>
          <a:lstStyle>
            <a:lvl1pPr algn="l">
              <a:defRPr sz="1400">
                <a:solidFill>
                  <a:srgbClr val="000000"/>
                </a:solidFill>
              </a:defRPr>
            </a:lvl1pPr>
          </a:lstStyle>
          <a:p>
            <a:pPr>
              <a:defRPr/>
            </a:pPr>
            <a:fld id="{BA53CCCF-0D9B-4D75-BA52-A3F27296BC71}" type="slidenum">
              <a:rPr lang="ru-RU" altLang="ru-RU"/>
              <a:pPr>
                <a:defRPr/>
              </a:pPr>
              <a:t>‹#›</a:t>
            </a:fld>
            <a:endParaRPr lang="ru-RU" altLang="ru-RU"/>
          </a:p>
        </p:txBody>
      </p:sp>
    </p:spTree>
    <p:extLst>
      <p:ext uri="{BB962C8B-B14F-4D97-AF65-F5344CB8AC3E}">
        <p14:creationId xmlns:p14="http://schemas.microsoft.com/office/powerpoint/2010/main" val="404220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anchor="ctr"/>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3" name="Shape 14"/>
          <p:cNvSpPr txBox="1">
            <a:spLocks noGrp="1"/>
          </p:cNvSpPr>
          <p:nvPr>
            <p:ph type="sldNum" idx="10"/>
          </p:nvPr>
        </p:nvSpPr>
        <p:spPr/>
        <p:txBody>
          <a:bodyPr/>
          <a:lstStyle>
            <a:lvl1pPr algn="l">
              <a:defRPr sz="1400">
                <a:solidFill>
                  <a:srgbClr val="000000"/>
                </a:solidFill>
              </a:defRPr>
            </a:lvl1pPr>
          </a:lstStyle>
          <a:p>
            <a:pPr>
              <a:defRPr/>
            </a:pPr>
            <a:fld id="{0305423D-C843-4E2B-A102-00A6C58ABD24}" type="slidenum">
              <a:rPr lang="ru-RU" altLang="ru-RU"/>
              <a:pPr>
                <a:defRPr/>
              </a:pPr>
              <a:t>‹#›</a:t>
            </a:fld>
            <a:endParaRPr lang="ru-RU" altLang="ru-RU"/>
          </a:p>
        </p:txBody>
      </p:sp>
    </p:spTree>
    <p:extLst>
      <p:ext uri="{BB962C8B-B14F-4D97-AF65-F5344CB8AC3E}">
        <p14:creationId xmlns:p14="http://schemas.microsoft.com/office/powerpoint/2010/main" val="226203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8"/>
          <p:cNvSpPr txBox="1">
            <a:spLocks noGrp="1"/>
          </p:cNvSpPr>
          <p:nvPr>
            <p:ph type="sldNum" idx="10"/>
          </p:nvPr>
        </p:nvSpPr>
        <p:spPr/>
        <p:txBody>
          <a:bodyPr/>
          <a:lstStyle>
            <a:lvl1pPr algn="l">
              <a:defRPr sz="1400">
                <a:solidFill>
                  <a:srgbClr val="000000"/>
                </a:solidFill>
              </a:defRPr>
            </a:lvl1pPr>
          </a:lstStyle>
          <a:p>
            <a:pPr>
              <a:defRPr/>
            </a:pPr>
            <a:fld id="{36F1F00E-964E-4186-A852-301DFFB6ACA6}" type="slidenum">
              <a:rPr lang="ru-RU" altLang="ru-RU"/>
              <a:pPr>
                <a:defRPr/>
              </a:pPr>
              <a:t>‹#›</a:t>
            </a:fld>
            <a:endParaRPr lang="ru-RU" altLang="ru-RU"/>
          </a:p>
        </p:txBody>
      </p:sp>
    </p:spTree>
    <p:extLst>
      <p:ext uri="{BB962C8B-B14F-4D97-AF65-F5344CB8AC3E}">
        <p14:creationId xmlns:p14="http://schemas.microsoft.com/office/powerpoint/2010/main" val="11392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5" name="Shape 23"/>
          <p:cNvSpPr txBox="1">
            <a:spLocks noGrp="1"/>
          </p:cNvSpPr>
          <p:nvPr>
            <p:ph type="sldNum" idx="10"/>
          </p:nvPr>
        </p:nvSpPr>
        <p:spPr/>
        <p:txBody>
          <a:bodyPr/>
          <a:lstStyle>
            <a:lvl1pPr algn="l">
              <a:defRPr sz="1400">
                <a:solidFill>
                  <a:srgbClr val="000000"/>
                </a:solidFill>
              </a:defRPr>
            </a:lvl1pPr>
          </a:lstStyle>
          <a:p>
            <a:pPr>
              <a:defRPr/>
            </a:pPr>
            <a:fld id="{A380B883-2C79-4A86-8BBF-D634E380B6CB}" type="slidenum">
              <a:rPr lang="ru-RU" altLang="ru-RU"/>
              <a:pPr>
                <a:defRPr/>
              </a:pPr>
              <a:t>‹#›</a:t>
            </a:fld>
            <a:endParaRPr lang="ru-RU" altLang="ru-RU"/>
          </a:p>
        </p:txBody>
      </p:sp>
    </p:spTree>
    <p:extLst>
      <p:ext uri="{BB962C8B-B14F-4D97-AF65-F5344CB8AC3E}">
        <p14:creationId xmlns:p14="http://schemas.microsoft.com/office/powerpoint/2010/main" val="162273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26"/>
          <p:cNvSpPr txBox="1">
            <a:spLocks noGrp="1"/>
          </p:cNvSpPr>
          <p:nvPr>
            <p:ph type="sldNum" idx="10"/>
          </p:nvPr>
        </p:nvSpPr>
        <p:spPr/>
        <p:txBody>
          <a:bodyPr/>
          <a:lstStyle>
            <a:lvl1pPr algn="l">
              <a:defRPr sz="1400">
                <a:solidFill>
                  <a:srgbClr val="000000"/>
                </a:solidFill>
              </a:defRPr>
            </a:lvl1pPr>
          </a:lstStyle>
          <a:p>
            <a:pPr>
              <a:defRPr/>
            </a:pPr>
            <a:fld id="{4BA934B7-4348-494E-8C5F-BAADE4E10DC9}" type="slidenum">
              <a:rPr lang="ru-RU" altLang="ru-RU"/>
              <a:pPr>
                <a:defRPr/>
              </a:pPr>
              <a:t>‹#›</a:t>
            </a:fld>
            <a:endParaRPr lang="ru-RU" altLang="ru-RU"/>
          </a:p>
        </p:txBody>
      </p:sp>
    </p:spTree>
    <p:extLst>
      <p:ext uri="{BB962C8B-B14F-4D97-AF65-F5344CB8AC3E}">
        <p14:creationId xmlns:p14="http://schemas.microsoft.com/office/powerpoint/2010/main" val="142679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anchor="b"/>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4" name="Shape 30"/>
          <p:cNvSpPr txBox="1">
            <a:spLocks noGrp="1"/>
          </p:cNvSpPr>
          <p:nvPr>
            <p:ph type="sldNum" idx="10"/>
          </p:nvPr>
        </p:nvSpPr>
        <p:spPr/>
        <p:txBody>
          <a:bodyPr/>
          <a:lstStyle>
            <a:lvl1pPr algn="l">
              <a:defRPr sz="1400">
                <a:solidFill>
                  <a:srgbClr val="000000"/>
                </a:solidFill>
              </a:defRPr>
            </a:lvl1pPr>
          </a:lstStyle>
          <a:p>
            <a:pPr>
              <a:defRPr/>
            </a:pPr>
            <a:fld id="{21DF9093-BDF5-4906-8E7C-A2FE446F4105}" type="slidenum">
              <a:rPr lang="ru-RU" altLang="ru-RU"/>
              <a:pPr>
                <a:defRPr/>
              </a:pPr>
              <a:t>‹#›</a:t>
            </a:fld>
            <a:endParaRPr lang="ru-RU" altLang="ru-RU"/>
          </a:p>
        </p:txBody>
      </p:sp>
    </p:spTree>
    <p:extLst>
      <p:ext uri="{BB962C8B-B14F-4D97-AF65-F5344CB8AC3E}">
        <p14:creationId xmlns:p14="http://schemas.microsoft.com/office/powerpoint/2010/main" val="394365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anchor="ctr"/>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a:endParaRPr/>
          </a:p>
        </p:txBody>
      </p:sp>
      <p:sp>
        <p:nvSpPr>
          <p:cNvPr id="3" name="Shape 33"/>
          <p:cNvSpPr txBox="1">
            <a:spLocks noGrp="1"/>
          </p:cNvSpPr>
          <p:nvPr>
            <p:ph type="sldNum" idx="10"/>
          </p:nvPr>
        </p:nvSpPr>
        <p:spPr/>
        <p:txBody>
          <a:bodyPr/>
          <a:lstStyle>
            <a:lvl1pPr algn="l">
              <a:defRPr sz="1400">
                <a:solidFill>
                  <a:srgbClr val="000000"/>
                </a:solidFill>
              </a:defRPr>
            </a:lvl1pPr>
          </a:lstStyle>
          <a:p>
            <a:pPr>
              <a:defRPr/>
            </a:pPr>
            <a:fld id="{C94C8BF2-C35E-40EB-BED0-F471A499D6EF}" type="slidenum">
              <a:rPr lang="ru-RU" altLang="ru-RU"/>
              <a:pPr>
                <a:defRPr/>
              </a:pPr>
              <a:t>‹#›</a:t>
            </a:fld>
            <a:endParaRPr lang="ru-RU" altLang="ru-RU"/>
          </a:p>
        </p:txBody>
      </p:sp>
    </p:spTree>
    <p:extLst>
      <p:ext uri="{BB962C8B-B14F-4D97-AF65-F5344CB8AC3E}">
        <p14:creationId xmlns:p14="http://schemas.microsoft.com/office/powerpoint/2010/main" val="44306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5" name="Shape 35"/>
          <p:cNvSpPr>
            <a:spLocks noChangeArrowheads="1"/>
          </p:cNvSpPr>
          <p:nvPr/>
        </p:nvSpPr>
        <p:spPr bwMode="auto">
          <a:xfrm>
            <a:off x="4572000" y="0"/>
            <a:ext cx="4572000" cy="5143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ru-RU" altLang="ru-RU" smtClean="0"/>
          </a:p>
        </p:txBody>
      </p:sp>
      <p:sp>
        <p:nvSpPr>
          <p:cNvPr id="36" name="Shape 36"/>
          <p:cNvSpPr txBox="1">
            <a:spLocks noGrp="1"/>
          </p:cNvSpPr>
          <p:nvPr>
            <p:ph type="title"/>
          </p:nvPr>
        </p:nvSpPr>
        <p:spPr>
          <a:xfrm>
            <a:off x="265500" y="1233175"/>
            <a:ext cx="4045199" cy="1482300"/>
          </a:xfrm>
          <a:prstGeom prst="rect">
            <a:avLst/>
          </a:prstGeom>
        </p:spPr>
        <p:txBody>
          <a:bodyPr anchor="b"/>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anchor="ct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 name="Shape 39"/>
          <p:cNvSpPr txBox="1">
            <a:spLocks noGrp="1"/>
          </p:cNvSpPr>
          <p:nvPr>
            <p:ph type="sldNum" idx="10"/>
          </p:nvPr>
        </p:nvSpPr>
        <p:spPr/>
        <p:txBody>
          <a:bodyPr/>
          <a:lstStyle>
            <a:lvl1pPr algn="l">
              <a:defRPr sz="1400">
                <a:solidFill>
                  <a:srgbClr val="000000"/>
                </a:solidFill>
              </a:defRPr>
            </a:lvl1pPr>
          </a:lstStyle>
          <a:p>
            <a:pPr>
              <a:defRPr/>
            </a:pPr>
            <a:fld id="{08097B2E-480C-49DA-B6A3-3DBE60AF0349}" type="slidenum">
              <a:rPr lang="ru-RU" altLang="ru-RU"/>
              <a:pPr>
                <a:defRPr/>
              </a:pPr>
              <a:t>‹#›</a:t>
            </a:fld>
            <a:endParaRPr lang="ru-RU" altLang="ru-RU"/>
          </a:p>
        </p:txBody>
      </p:sp>
    </p:spTree>
    <p:extLst>
      <p:ext uri="{BB962C8B-B14F-4D97-AF65-F5344CB8AC3E}">
        <p14:creationId xmlns:p14="http://schemas.microsoft.com/office/powerpoint/2010/main" val="214397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anchor="ctr"/>
          <a:lstStyle>
            <a:lvl1pPr rtl="0">
              <a:lnSpc>
                <a:spcPct val="100000"/>
              </a:lnSpc>
              <a:spcBef>
                <a:spcPts val="0"/>
              </a:spcBef>
              <a:spcAft>
                <a:spcPts val="0"/>
              </a:spcAft>
              <a:buNone/>
              <a:defRPr/>
            </a:lvl1pPr>
          </a:lstStyle>
          <a:p>
            <a:endParaRPr/>
          </a:p>
        </p:txBody>
      </p:sp>
      <p:sp>
        <p:nvSpPr>
          <p:cNvPr id="3" name="Shape 42"/>
          <p:cNvSpPr txBox="1">
            <a:spLocks noGrp="1"/>
          </p:cNvSpPr>
          <p:nvPr>
            <p:ph type="sldNum" idx="10"/>
          </p:nvPr>
        </p:nvSpPr>
        <p:spPr/>
        <p:txBody>
          <a:bodyPr/>
          <a:lstStyle>
            <a:lvl1pPr algn="l">
              <a:defRPr sz="1400">
                <a:solidFill>
                  <a:srgbClr val="000000"/>
                </a:solidFill>
              </a:defRPr>
            </a:lvl1pPr>
          </a:lstStyle>
          <a:p>
            <a:pPr>
              <a:defRPr/>
            </a:pPr>
            <a:fld id="{A1331884-0D13-483C-9B4D-D62FC341CB7F}" type="slidenum">
              <a:rPr lang="ru-RU" altLang="ru-RU"/>
              <a:pPr>
                <a:defRPr/>
              </a:pPr>
              <a:t>‹#›</a:t>
            </a:fld>
            <a:endParaRPr lang="ru-RU" altLang="ru-RU"/>
          </a:p>
        </p:txBody>
      </p:sp>
    </p:spTree>
    <p:extLst>
      <p:ext uri="{BB962C8B-B14F-4D97-AF65-F5344CB8AC3E}">
        <p14:creationId xmlns:p14="http://schemas.microsoft.com/office/powerpoint/2010/main" val="150826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311150" y="444500"/>
            <a:ext cx="8521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ru-RU" altLang="ru-RU" smtClean="0">
              <a:sym typeface="Arial" panose="020B0604020202020204" pitchFamily="34" charset="0"/>
            </a:endParaRPr>
          </a:p>
        </p:txBody>
      </p:sp>
      <p:sp>
        <p:nvSpPr>
          <p:cNvPr id="1027" name="Shape 6"/>
          <p:cNvSpPr txBox="1">
            <a:spLocks noGrp="1"/>
          </p:cNvSpPr>
          <p:nvPr>
            <p:ph type="body" idx="1"/>
          </p:nvPr>
        </p:nvSpPr>
        <p:spPr bwMode="auto">
          <a:xfrm>
            <a:off x="311150" y="1152525"/>
            <a:ext cx="8521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ru-RU" altLang="ru-RU" smtClean="0">
              <a:sym typeface="Arial" panose="020B0604020202020204" pitchFamily="34" charset="0"/>
            </a:endParaRPr>
          </a:p>
        </p:txBody>
      </p:sp>
      <p:sp>
        <p:nvSpPr>
          <p:cNvPr id="1028" name="Shape 7"/>
          <p:cNvSpPr txBox="1">
            <a:spLocks noGrp="1"/>
          </p:cNvSpPr>
          <p:nvPr>
            <p:ph type="sldNum" idx="12"/>
          </p:nvPr>
        </p:nvSpPr>
        <p:spPr bwMode="auto">
          <a:xfrm>
            <a:off x="8472488" y="4662488"/>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1000">
                <a:solidFill>
                  <a:srgbClr val="595959"/>
                </a:solidFill>
              </a:defRPr>
            </a:lvl1pPr>
          </a:lstStyle>
          <a:p>
            <a:pPr>
              <a:defRPr/>
            </a:pPr>
            <a:fld id="{EE8127B9-B786-4AF5-B68A-315318168A4E}" type="slidenum">
              <a:rPr lang="ru-RU" altLang="ru-RU"/>
              <a:pPr>
                <a:defRPr/>
              </a:pPr>
              <a:t>‹#›</a:t>
            </a:fld>
            <a:endParaRPr lang="ru-RU" altLang="ru-RU"/>
          </a:p>
        </p:txBody>
      </p:sp>
    </p:spTree>
  </p:cSld>
  <p:clrMap bg1="lt1" tx1="dk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_____Microsoft_Excel_97-20031.xls"/><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39" name="Shape 57"/>
          <p:cNvCxnSpPr>
            <a:cxnSpLocks noChangeShapeType="1"/>
          </p:cNvCxnSpPr>
          <p:nvPr/>
        </p:nvCxnSpPr>
        <p:spPr bwMode="auto">
          <a:xfrm>
            <a:off x="1690688" y="1620838"/>
            <a:ext cx="0" cy="1901825"/>
          </a:xfrm>
          <a:prstGeom prst="straightConnector1">
            <a:avLst/>
          </a:prstGeom>
          <a:noFill/>
          <a:ln w="19050">
            <a:solidFill>
              <a:srgbClr val="D9D9D9"/>
            </a:solidFill>
            <a:round/>
            <a:headEnd type="none" w="lg" len="lg"/>
            <a:tailEnd type="none" w="lg" len="lg"/>
          </a:ln>
          <a:extLst>
            <a:ext uri="{909E8E84-426E-40DD-AFC4-6F175D3DCCD1}">
              <a14:hiddenFill xmlns:a14="http://schemas.microsoft.com/office/drawing/2010/main">
                <a:noFill/>
              </a14:hiddenFill>
            </a:ext>
          </a:extLst>
        </p:spPr>
      </p:cxnSp>
      <p:sp>
        <p:nvSpPr>
          <p:cNvPr id="14340" name="Shape 55"/>
          <p:cNvSpPr txBox="1">
            <a:spLocks/>
          </p:cNvSpPr>
          <p:nvPr/>
        </p:nvSpPr>
        <p:spPr bwMode="auto">
          <a:xfrm>
            <a:off x="152400" y="393700"/>
            <a:ext cx="8839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SzPct val="46000"/>
            </a:pPr>
            <a:r>
              <a:rPr lang="ru-RU" sz="4000" b="1" dirty="0" smtClean="0"/>
              <a:t>Единая универсальная платформа </a:t>
            </a:r>
            <a:r>
              <a:rPr lang="ru-RU" sz="4000" b="1" dirty="0"/>
              <a:t>для решения задач переносимости и </a:t>
            </a:r>
            <a:r>
              <a:rPr lang="ru-RU" sz="4000" b="1" dirty="0" smtClean="0"/>
              <a:t>идентификации в условиях конвергенции</a:t>
            </a:r>
          </a:p>
          <a:p>
            <a:pPr algn="ctr" eaLnBrk="1" hangingPunct="1">
              <a:spcBef>
                <a:spcPts val="1200"/>
              </a:spcBef>
              <a:buClr>
                <a:srgbClr val="000000"/>
              </a:buClr>
              <a:buSzPct val="46000"/>
            </a:pPr>
            <a:r>
              <a:rPr lang="ru-RU" sz="2400" b="1" i="1" dirty="0" smtClean="0"/>
              <a:t>Системы переносимости номеров и администрирования идентификаторов третьего поколения</a:t>
            </a:r>
          </a:p>
        </p:txBody>
      </p:sp>
      <p:sp>
        <p:nvSpPr>
          <p:cNvPr id="8" name="Shape 90"/>
          <p:cNvSpPr txBox="1"/>
          <p:nvPr/>
        </p:nvSpPr>
        <p:spPr>
          <a:xfrm>
            <a:off x="3438525" y="4125913"/>
            <a:ext cx="5287963" cy="831850"/>
          </a:xfrm>
          <a:prstGeom prst="rect">
            <a:avLst/>
          </a:prstGeom>
          <a:noFill/>
          <a:ln>
            <a:noFill/>
          </a:ln>
        </p:spPr>
        <p:txBody>
          <a:bodyPr lIns="91425" tIns="91425" rIns="91425" bIns="91425"/>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360363" eaLnBrk="1" fontAlgn="auto" hangingPunct="1">
              <a:defRPr/>
            </a:pPr>
            <a:endParaRPr lang="en-US" sz="2000" b="1" kern="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698500"/>
            <a:ext cx="407352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1213" y="669925"/>
            <a:ext cx="41338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hape 105"/>
          <p:cNvSpPr txBox="1">
            <a:spLocks noChangeArrowheads="1"/>
          </p:cNvSpPr>
          <p:nvPr/>
        </p:nvSpPr>
        <p:spPr bwMode="auto">
          <a:xfrm>
            <a:off x="587375" y="114300"/>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Функциональная структура систем</a:t>
            </a:r>
            <a:endParaRPr lang="en-US" altLang="ru-RU" sz="2000" b="1" i="1" dirty="0">
              <a:solidFill>
                <a:schemeClr val="tx1"/>
              </a:solidFill>
            </a:endParaRPr>
          </a:p>
        </p:txBody>
      </p:sp>
      <p:sp>
        <p:nvSpPr>
          <p:cNvPr id="32774"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06CD6F74-6DEC-47CE-891E-FC0D44D2CBD1}" type="slidenum">
              <a:rPr lang="ru-RU" altLang="ru-RU" b="1" smtClean="0">
                <a:solidFill>
                  <a:schemeClr val="bg1"/>
                </a:solidFill>
              </a:rPr>
              <a:pPr/>
              <a:t>10</a:t>
            </a:fld>
            <a:endParaRPr lang="ru-RU" altLang="ru-RU" b="1"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hape 105"/>
          <p:cNvSpPr txBox="1">
            <a:spLocks noChangeArrowheads="1"/>
          </p:cNvSpPr>
          <p:nvPr/>
        </p:nvSpPr>
        <p:spPr bwMode="auto">
          <a:xfrm>
            <a:off x="587375" y="114300"/>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Рабочие дейтаграммы. Пример № 1</a:t>
            </a:r>
            <a:endParaRPr lang="en-US" altLang="ru-RU" sz="2000" b="1" i="1" dirty="0">
              <a:solidFill>
                <a:schemeClr val="tx1"/>
              </a:solidFill>
            </a:endParaRPr>
          </a:p>
        </p:txBody>
      </p:sp>
      <p:sp>
        <p:nvSpPr>
          <p:cNvPr id="34820"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593FA2B-CBEE-448E-AC69-66F807CB72E3}" type="slidenum">
              <a:rPr lang="ru-RU" altLang="ru-RU" b="1" smtClean="0">
                <a:solidFill>
                  <a:schemeClr val="bg1"/>
                </a:solidFill>
              </a:rPr>
              <a:pPr/>
              <a:t>11</a:t>
            </a:fld>
            <a:endParaRPr lang="ru-RU" altLang="ru-RU" b="1" smtClean="0">
              <a:solidFill>
                <a:schemeClr val="bg1"/>
              </a:solidFill>
            </a:endParaRPr>
          </a:p>
        </p:txBody>
      </p:sp>
      <p:pic>
        <p:nvPicPr>
          <p:cNvPr id="34821"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669925"/>
            <a:ext cx="39179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Рисунок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669925"/>
            <a:ext cx="40322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Shape 92"/>
          <p:cNvSpPr>
            <a:spLocks noChangeArrowheads="1"/>
          </p:cNvSpPr>
          <p:nvPr/>
        </p:nvSpPr>
        <p:spPr bwMode="auto">
          <a:xfrm>
            <a:off x="252413" y="4249738"/>
            <a:ext cx="138112" cy="131762"/>
          </a:xfrm>
          <a:prstGeom prst="rightArrow">
            <a:avLst>
              <a:gd name="adj1" fmla="val 50000"/>
              <a:gd name="adj2" fmla="val 496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4824" name="Shape 93"/>
          <p:cNvSpPr>
            <a:spLocks noChangeArrowheads="1"/>
          </p:cNvSpPr>
          <p:nvPr/>
        </p:nvSpPr>
        <p:spPr bwMode="auto">
          <a:xfrm>
            <a:off x="252413" y="4697413"/>
            <a:ext cx="138112" cy="130175"/>
          </a:xfrm>
          <a:prstGeom prst="rightArrow">
            <a:avLst>
              <a:gd name="adj1" fmla="val 50000"/>
              <a:gd name="adj2" fmla="val 5028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4825" name="Shape 90"/>
          <p:cNvSpPr txBox="1">
            <a:spLocks noChangeArrowheads="1"/>
          </p:cNvSpPr>
          <p:nvPr/>
        </p:nvSpPr>
        <p:spPr bwMode="auto">
          <a:xfrm>
            <a:off x="431800" y="4143375"/>
            <a:ext cx="82804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Clr>
                <a:srgbClr val="000000"/>
              </a:buClr>
              <a:buSzPct val="110000"/>
              <a:buFont typeface="Arial" panose="020B0604020202020204" pitchFamily="34" charset="0"/>
              <a:buNone/>
            </a:pPr>
            <a:r>
              <a:rPr lang="ru-RU" altLang="ru-RU" sz="1000" b="1" dirty="0"/>
              <a:t>Оператор GSM/UMTS/LTE генерирует одиночный запрос IMEI ЦБД с использованием EPP-протокола в режиме он-</a:t>
            </a:r>
            <a:r>
              <a:rPr lang="ru-RU" altLang="ru-RU" sz="1000" b="1" dirty="0" err="1"/>
              <a:t>лайн</a:t>
            </a:r>
            <a:r>
              <a:rPr lang="ru-RU" altLang="ru-RU" sz="1000" b="1" dirty="0"/>
              <a:t> / в режиме реального времени. Не исключено формирование группового запроса к IMEI ЦБД и</a:t>
            </a:r>
            <a:endParaRPr lang="en-US" altLang="ru-RU" sz="1000" b="1" dirty="0"/>
          </a:p>
          <a:p>
            <a:pPr>
              <a:spcBef>
                <a:spcPts val="600"/>
              </a:spcBef>
              <a:spcAft>
                <a:spcPts val="600"/>
              </a:spcAft>
              <a:buClr>
                <a:srgbClr val="000000"/>
              </a:buClr>
              <a:buSzPct val="110000"/>
              <a:buFont typeface="Arial" panose="020B0604020202020204" pitchFamily="34" charset="0"/>
              <a:buNone/>
            </a:pPr>
            <a:r>
              <a:rPr lang="ru-RU" altLang="ru-RU" sz="1000" b="1" dirty="0"/>
              <a:t>получает ответ от IMEI ЦБД с полным набором данных для последующих действий</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hape 105"/>
          <p:cNvSpPr txBox="1">
            <a:spLocks noChangeArrowheads="1"/>
          </p:cNvSpPr>
          <p:nvPr/>
        </p:nvSpPr>
        <p:spPr bwMode="auto">
          <a:xfrm>
            <a:off x="587375" y="114300"/>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Рабочие дейтаграммы. Пример № </a:t>
            </a:r>
            <a:r>
              <a:rPr lang="ru-RU" altLang="ru-RU" sz="2000" b="1" i="1" dirty="0" smtClean="0">
                <a:solidFill>
                  <a:schemeClr val="tx1"/>
                </a:solidFill>
              </a:rPr>
              <a:t>2</a:t>
            </a:r>
            <a:endParaRPr lang="en-US" altLang="ru-RU" sz="2000" b="1" i="1" dirty="0">
              <a:solidFill>
                <a:schemeClr val="tx1"/>
              </a:solidFill>
            </a:endParaRPr>
          </a:p>
        </p:txBody>
      </p:sp>
      <p:sp>
        <p:nvSpPr>
          <p:cNvPr id="36868"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C695A48-84CE-4D4A-9896-A177FA4DA902}" type="slidenum">
              <a:rPr lang="ru-RU" altLang="ru-RU" b="1" smtClean="0">
                <a:solidFill>
                  <a:schemeClr val="bg1"/>
                </a:solidFill>
              </a:rPr>
              <a:pPr/>
              <a:t>12</a:t>
            </a:fld>
            <a:endParaRPr lang="ru-RU" altLang="ru-RU" b="1" smtClean="0">
              <a:solidFill>
                <a:schemeClr val="bg1"/>
              </a:solidFill>
            </a:endParaRPr>
          </a:p>
        </p:txBody>
      </p:sp>
      <p:sp>
        <p:nvSpPr>
          <p:cNvPr id="36869" name="Shape 92"/>
          <p:cNvSpPr>
            <a:spLocks noChangeArrowheads="1"/>
          </p:cNvSpPr>
          <p:nvPr/>
        </p:nvSpPr>
        <p:spPr bwMode="auto">
          <a:xfrm>
            <a:off x="252413" y="4267200"/>
            <a:ext cx="138112" cy="131763"/>
          </a:xfrm>
          <a:prstGeom prst="rightArrow">
            <a:avLst>
              <a:gd name="adj1" fmla="val 50000"/>
              <a:gd name="adj2" fmla="val 496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6870" name="Shape 93"/>
          <p:cNvSpPr>
            <a:spLocks noChangeArrowheads="1"/>
          </p:cNvSpPr>
          <p:nvPr/>
        </p:nvSpPr>
        <p:spPr bwMode="auto">
          <a:xfrm>
            <a:off x="252413" y="4718050"/>
            <a:ext cx="138112" cy="131763"/>
          </a:xfrm>
          <a:prstGeom prst="rightArrow">
            <a:avLst>
              <a:gd name="adj1" fmla="val 50000"/>
              <a:gd name="adj2" fmla="val 496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6871" name="Shape 90"/>
          <p:cNvSpPr txBox="1">
            <a:spLocks noChangeArrowheads="1"/>
          </p:cNvSpPr>
          <p:nvPr/>
        </p:nvSpPr>
        <p:spPr bwMode="auto">
          <a:xfrm>
            <a:off x="431800" y="4159250"/>
            <a:ext cx="82804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Clr>
                <a:srgbClr val="000000"/>
              </a:buClr>
              <a:buSzPct val="110000"/>
              <a:buFont typeface="Arial" panose="020B0604020202020204" pitchFamily="34" charset="0"/>
              <a:buNone/>
            </a:pPr>
            <a:r>
              <a:rPr lang="ru-RU" altLang="ru-RU" sz="1000" b="1" dirty="0"/>
              <a:t>Оператор GSM/UMTS/LTE генерирует запрос, который содержит группу данных для IMEI ЦБД с использованием FTPS-протокола либо в режимах он-</a:t>
            </a:r>
            <a:r>
              <a:rPr lang="ru-RU" altLang="ru-RU" sz="1000" b="1" dirty="0" err="1"/>
              <a:t>лайн</a:t>
            </a:r>
            <a:r>
              <a:rPr lang="ru-RU" altLang="ru-RU" sz="1000" b="1" dirty="0"/>
              <a:t> или </a:t>
            </a:r>
            <a:r>
              <a:rPr lang="ru-RU" altLang="ru-RU" sz="1000" b="1" dirty="0" err="1"/>
              <a:t>офф-лайн</a:t>
            </a:r>
            <a:r>
              <a:rPr lang="ru-RU" altLang="ru-RU" sz="1000" b="1" dirty="0"/>
              <a:t> </a:t>
            </a:r>
            <a:r>
              <a:rPr lang="ru-RU" altLang="ru-RU" sz="1000" b="1" dirty="0" smtClean="0"/>
              <a:t>и</a:t>
            </a:r>
          </a:p>
          <a:p>
            <a:pPr>
              <a:spcBef>
                <a:spcPts val="600"/>
              </a:spcBef>
              <a:spcAft>
                <a:spcPts val="600"/>
              </a:spcAft>
              <a:buClr>
                <a:srgbClr val="000000"/>
              </a:buClr>
              <a:buSzPct val="110000"/>
              <a:buFont typeface="Arial" panose="020B0604020202020204" pitchFamily="34" charset="0"/>
              <a:buNone/>
            </a:pPr>
            <a:r>
              <a:rPr lang="ru-RU" altLang="ru-RU" sz="1000" b="1" dirty="0"/>
              <a:t>получает ответ от IMEI ЦБД с полным набором данных для последующих действий</a:t>
            </a:r>
          </a:p>
        </p:txBody>
      </p:sp>
      <p:pic>
        <p:nvPicPr>
          <p:cNvPr id="36872"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754063"/>
            <a:ext cx="3983037"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4738" y="758825"/>
            <a:ext cx="4162425"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hape 105"/>
          <p:cNvSpPr txBox="1">
            <a:spLocks noChangeArrowheads="1"/>
          </p:cNvSpPr>
          <p:nvPr/>
        </p:nvSpPr>
        <p:spPr bwMode="auto">
          <a:xfrm>
            <a:off x="587375" y="114300"/>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Рабочие дейтаграммы. Пример № </a:t>
            </a:r>
            <a:r>
              <a:rPr lang="ru-RU" altLang="ru-RU" sz="2000" b="1" i="1" dirty="0" smtClean="0">
                <a:solidFill>
                  <a:schemeClr val="tx1"/>
                </a:solidFill>
              </a:rPr>
              <a:t>3</a:t>
            </a:r>
            <a:endParaRPr lang="en-US" altLang="ru-RU" sz="2000" b="1" i="1" dirty="0">
              <a:solidFill>
                <a:schemeClr val="tx1"/>
              </a:solidFill>
            </a:endParaRPr>
          </a:p>
        </p:txBody>
      </p:sp>
      <p:sp>
        <p:nvSpPr>
          <p:cNvPr id="38916"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58E306D-7EA4-43E2-A621-A2840453D240}" type="slidenum">
              <a:rPr lang="ru-RU" altLang="ru-RU" b="1" smtClean="0">
                <a:solidFill>
                  <a:schemeClr val="bg1"/>
                </a:solidFill>
              </a:rPr>
              <a:pPr/>
              <a:t>13</a:t>
            </a:fld>
            <a:endParaRPr lang="ru-RU" altLang="ru-RU" b="1" smtClean="0">
              <a:solidFill>
                <a:schemeClr val="bg1"/>
              </a:solidFill>
            </a:endParaRPr>
          </a:p>
        </p:txBody>
      </p:sp>
      <p:sp>
        <p:nvSpPr>
          <p:cNvPr id="38917" name="Shape 92"/>
          <p:cNvSpPr>
            <a:spLocks noChangeArrowheads="1"/>
          </p:cNvSpPr>
          <p:nvPr/>
        </p:nvSpPr>
        <p:spPr bwMode="auto">
          <a:xfrm>
            <a:off x="252413" y="4249738"/>
            <a:ext cx="138112" cy="131762"/>
          </a:xfrm>
          <a:prstGeom prst="rightArrow">
            <a:avLst>
              <a:gd name="adj1" fmla="val 50000"/>
              <a:gd name="adj2" fmla="val 496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8918" name="Shape 93"/>
          <p:cNvSpPr>
            <a:spLocks noChangeArrowheads="1"/>
          </p:cNvSpPr>
          <p:nvPr/>
        </p:nvSpPr>
        <p:spPr bwMode="auto">
          <a:xfrm>
            <a:off x="252413" y="4645025"/>
            <a:ext cx="138112" cy="130175"/>
          </a:xfrm>
          <a:prstGeom prst="rightArrow">
            <a:avLst>
              <a:gd name="adj1" fmla="val 50000"/>
              <a:gd name="adj2" fmla="val 5028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8919" name="Shape 90"/>
          <p:cNvSpPr txBox="1">
            <a:spLocks noChangeArrowheads="1"/>
          </p:cNvSpPr>
          <p:nvPr/>
        </p:nvSpPr>
        <p:spPr bwMode="auto">
          <a:xfrm>
            <a:off x="431800" y="4159250"/>
            <a:ext cx="67341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300"/>
              </a:spcBef>
              <a:spcAft>
                <a:spcPts val="300"/>
              </a:spcAft>
              <a:buClr>
                <a:srgbClr val="000000"/>
              </a:buClr>
              <a:buSzPct val="110000"/>
              <a:buFont typeface="Arial" panose="020B0604020202020204" pitchFamily="34" charset="0"/>
              <a:buNone/>
            </a:pPr>
            <a:r>
              <a:rPr lang="ru-RU" altLang="ru-RU" sz="1000" b="1" dirty="0"/>
              <a:t>Заинтересованный субъект из АРМ генерирует запрос к IMEI ЦБД с использованием EPP- или FTPS-протокол в режиме он-</a:t>
            </a:r>
            <a:r>
              <a:rPr lang="ru-RU" altLang="ru-RU" sz="1000" b="1" dirty="0" err="1"/>
              <a:t>лайн</a:t>
            </a:r>
            <a:r>
              <a:rPr lang="ru-RU" altLang="ru-RU" sz="1000" b="1" dirty="0"/>
              <a:t>/реального времени или в режиме </a:t>
            </a:r>
            <a:r>
              <a:rPr lang="ru-RU" altLang="ru-RU" sz="1000" b="1" dirty="0" err="1"/>
              <a:t>офф-лайн</a:t>
            </a:r>
            <a:r>
              <a:rPr lang="ru-RU" altLang="ru-RU" sz="1000" b="1" dirty="0"/>
              <a:t> </a:t>
            </a:r>
            <a:r>
              <a:rPr lang="ru-RU" altLang="ru-RU" sz="1000" b="1" dirty="0" smtClean="0"/>
              <a:t>и</a:t>
            </a:r>
          </a:p>
          <a:p>
            <a:pPr>
              <a:spcBef>
                <a:spcPts val="300"/>
              </a:spcBef>
              <a:spcAft>
                <a:spcPts val="300"/>
              </a:spcAft>
              <a:buClr>
                <a:srgbClr val="000000"/>
              </a:buClr>
              <a:buSzPct val="110000"/>
              <a:buFont typeface="Arial" panose="020B0604020202020204" pitchFamily="34" charset="0"/>
              <a:buNone/>
            </a:pPr>
            <a:r>
              <a:rPr lang="ru-RU" altLang="ru-RU" sz="1000" b="1" dirty="0" smtClean="0"/>
              <a:t>получает </a:t>
            </a:r>
            <a:r>
              <a:rPr lang="ru-RU" altLang="ru-RU" sz="1000" b="1" dirty="0"/>
              <a:t>ответ от IMEI ЦБД с полным набором данных для последующих действий</a:t>
            </a:r>
          </a:p>
        </p:txBody>
      </p:sp>
      <p:pic>
        <p:nvPicPr>
          <p:cNvPr id="38920"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50" y="803275"/>
            <a:ext cx="33210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Shape 90"/>
          <p:cNvSpPr txBox="1">
            <a:spLocks noChangeArrowheads="1"/>
          </p:cNvSpPr>
          <p:nvPr/>
        </p:nvSpPr>
        <p:spPr bwMode="auto">
          <a:xfrm>
            <a:off x="6865938" y="739775"/>
            <a:ext cx="21653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ru-RU" altLang="ru-RU" sz="1000" b="1" dirty="0" smtClean="0"/>
              <a:t>Например</a:t>
            </a:r>
            <a:r>
              <a:rPr lang="en-US" altLang="ru-RU" sz="1000" b="1" dirty="0" smtClean="0"/>
              <a:t>:</a:t>
            </a:r>
            <a:endParaRPr lang="en-US" altLang="ru-RU" sz="1000" b="1" dirty="0"/>
          </a:p>
          <a:p>
            <a:endParaRPr lang="en-US" altLang="ru-RU" sz="1000" b="1" dirty="0"/>
          </a:p>
          <a:p>
            <a:r>
              <a:rPr lang="ru-RU" altLang="ru-RU" sz="1000" dirty="0"/>
              <a:t>Таможенник подготовил соответствующую информацию для включения в справочник импортеров; или сотрудники правоохранительных органов подготовили информацию для настройки "серого" списка</a:t>
            </a:r>
            <a:r>
              <a:rPr lang="en-US" altLang="ru-RU" sz="1000" dirty="0" smtClean="0"/>
              <a:t>.</a:t>
            </a:r>
            <a:endParaRPr lang="en-US" altLang="ru-RU" sz="1000" dirty="0"/>
          </a:p>
          <a:p>
            <a:endParaRPr lang="ru-RU" altLang="ru-RU" sz="1000" dirty="0"/>
          </a:p>
          <a:p>
            <a:r>
              <a:rPr lang="ru-RU" altLang="ru-RU" sz="1000" dirty="0"/>
              <a:t>Должностные лица правоохранительных органов ищут соответствующую информацию, касающуюся некоторых устройств из справочника радиоэлектронных средств; или сотрудники правоохранительных органов хотят получить фактический (актуальный) "черный список".</a:t>
            </a:r>
          </a:p>
        </p:txBody>
      </p:sp>
      <p:sp>
        <p:nvSpPr>
          <p:cNvPr id="38922" name="Shape 97"/>
          <p:cNvSpPr>
            <a:spLocks noChangeArrowheads="1"/>
          </p:cNvSpPr>
          <p:nvPr/>
        </p:nvSpPr>
        <p:spPr bwMode="auto">
          <a:xfrm>
            <a:off x="6781800" y="1177925"/>
            <a:ext cx="73025" cy="73025"/>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sp>
        <p:nvSpPr>
          <p:cNvPr id="38923" name="Shape 98"/>
          <p:cNvSpPr>
            <a:spLocks noChangeArrowheads="1"/>
          </p:cNvSpPr>
          <p:nvPr/>
        </p:nvSpPr>
        <p:spPr bwMode="auto">
          <a:xfrm>
            <a:off x="6781800" y="2395538"/>
            <a:ext cx="73025" cy="73025"/>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ru-RU" altLang="ru-RU"/>
          </a:p>
        </p:txBody>
      </p:sp>
      <p:pic>
        <p:nvPicPr>
          <p:cNvPr id="38924" name="Рисунок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7263" y="690563"/>
            <a:ext cx="316865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Рисунок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850" y="508000"/>
            <a:ext cx="878522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Shape 105"/>
          <p:cNvSpPr txBox="1">
            <a:spLocks noChangeArrowheads="1"/>
          </p:cNvSpPr>
          <p:nvPr/>
        </p:nvSpPr>
        <p:spPr bwMode="auto">
          <a:xfrm>
            <a:off x="587375" y="114300"/>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Общая структура 3</a:t>
            </a:r>
            <a:r>
              <a:rPr lang="en-US" altLang="ru-RU" sz="2000" b="1" i="1" dirty="0">
                <a:solidFill>
                  <a:schemeClr val="tx1"/>
                </a:solidFill>
              </a:rPr>
              <a:t>G </a:t>
            </a:r>
            <a:r>
              <a:rPr lang="ru-RU" altLang="ru-RU" sz="2000" b="1" i="1" dirty="0">
                <a:solidFill>
                  <a:schemeClr val="tx1"/>
                </a:solidFill>
              </a:rPr>
              <a:t>систем</a:t>
            </a:r>
          </a:p>
        </p:txBody>
      </p:sp>
      <p:sp>
        <p:nvSpPr>
          <p:cNvPr id="40965"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53916C4-327D-4B31-B81E-E30E0CF7F37F}" type="slidenum">
              <a:rPr lang="ru-RU" altLang="ru-RU" b="1" smtClean="0">
                <a:solidFill>
                  <a:schemeClr val="bg1"/>
                </a:solidFill>
              </a:rPr>
              <a:pPr/>
              <a:t>14</a:t>
            </a:fld>
            <a:endParaRPr lang="ru-RU" altLang="ru-RU" b="1"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1" name="Shape 57"/>
          <p:cNvCxnSpPr>
            <a:cxnSpLocks noChangeShapeType="1"/>
          </p:cNvCxnSpPr>
          <p:nvPr/>
        </p:nvCxnSpPr>
        <p:spPr bwMode="auto">
          <a:xfrm>
            <a:off x="2584450" y="1562100"/>
            <a:ext cx="0" cy="1901825"/>
          </a:xfrm>
          <a:prstGeom prst="straightConnector1">
            <a:avLst/>
          </a:prstGeom>
          <a:noFill/>
          <a:ln w="9525">
            <a:solidFill>
              <a:srgbClr val="D9D9D9"/>
            </a:solidFill>
            <a:round/>
            <a:headEnd type="none" w="lg" len="lg"/>
            <a:tailEnd type="none" w="lg" len="lg"/>
          </a:ln>
          <a:extLst>
            <a:ext uri="{909E8E84-426E-40DD-AFC4-6F175D3DCCD1}">
              <a14:hiddenFill xmlns:a14="http://schemas.microsoft.com/office/drawing/2010/main">
                <a:noFill/>
              </a14:hiddenFill>
            </a:ext>
          </a:extLst>
        </p:spPr>
      </p:cxnSp>
      <p:sp>
        <p:nvSpPr>
          <p:cNvPr id="10" name="Shape 90"/>
          <p:cNvSpPr txBox="1"/>
          <p:nvPr/>
        </p:nvSpPr>
        <p:spPr>
          <a:xfrm>
            <a:off x="3290888" y="1190625"/>
            <a:ext cx="5287962" cy="2111375"/>
          </a:xfrm>
          <a:prstGeom prst="rect">
            <a:avLst/>
          </a:prstGeom>
          <a:noFill/>
          <a:ln>
            <a:noFill/>
          </a:ln>
        </p:spPr>
        <p:txBody>
          <a:bodyPr lIns="91425" tIns="91425" rIns="91425" bIns="91425"/>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eaLnBrk="1" fontAlgn="auto" hangingPunct="1">
              <a:defRPr/>
            </a:pPr>
            <a:endParaRPr lang="ru-RU" sz="1800" b="1" kern="0" dirty="0" smtClean="0"/>
          </a:p>
          <a:p>
            <a:pPr algn="ctr" eaLnBrk="1" fontAlgn="auto" hangingPunct="1">
              <a:defRPr/>
            </a:pPr>
            <a:r>
              <a:rPr lang="ru-RU" sz="4000" b="1" kern="0" dirty="0" smtClean="0"/>
              <a:t>Спасибо</a:t>
            </a:r>
            <a:r>
              <a:rPr lang="en-US" sz="4000" b="1" kern="0" dirty="0" smtClean="0"/>
              <a:t>!</a:t>
            </a:r>
          </a:p>
          <a:p>
            <a:pPr algn="ctr" eaLnBrk="1" fontAlgn="auto" hangingPunct="1">
              <a:defRPr/>
            </a:pPr>
            <a:endParaRPr lang="en-US" sz="1100" b="1" kern="0" dirty="0" smtClean="0"/>
          </a:p>
          <a:p>
            <a:pPr algn="ctr" eaLnBrk="1" fontAlgn="auto" hangingPunct="1">
              <a:defRPr/>
            </a:pPr>
            <a:r>
              <a:rPr lang="ru-RU" sz="4000" b="1" kern="0" dirty="0" smtClean="0"/>
              <a:t>Вопросы</a:t>
            </a:r>
            <a:r>
              <a:rPr lang="en-US" sz="4000" b="1" kern="0" dirty="0" smtClean="0"/>
              <a:t>?</a:t>
            </a:r>
            <a:endParaRPr lang="uk-UA" sz="4000" b="1" kern="0" dirty="0" smtClean="0"/>
          </a:p>
          <a:p>
            <a:pPr marL="360363" eaLnBrk="1" fontAlgn="auto" hangingPunct="1">
              <a:defRPr/>
            </a:pPr>
            <a:endParaRPr lang="en-US" sz="2000" b="1" kern="0" dirty="0" smtClean="0"/>
          </a:p>
          <a:p>
            <a:pPr marL="360363" eaLnBrk="1" fontAlgn="auto" hangingPunct="1">
              <a:defRPr/>
            </a:pPr>
            <a:r>
              <a:rPr lang="ru-RU" sz="2000" b="1" kern="0" dirty="0" smtClean="0"/>
              <a:t>Юрий Каргаполов</a:t>
            </a:r>
            <a:endParaRPr lang="en-US" sz="2000" b="1" kern="0" dirty="0"/>
          </a:p>
          <a:p>
            <a:pPr marL="360363" eaLnBrk="1" fontAlgn="auto" hangingPunct="1">
              <a:defRPr/>
            </a:pPr>
            <a:r>
              <a:rPr lang="ru-RU" sz="2000" b="1" kern="0" dirty="0" smtClean="0"/>
              <a:t>Генеральный директор УЦПНА</a:t>
            </a:r>
            <a:endParaRPr lang="en-US" sz="2000" b="1" kern="0" dirty="0"/>
          </a:p>
          <a:p>
            <a:pPr marL="2244725" eaLnBrk="1" fontAlgn="auto" hangingPunct="1">
              <a:spcBef>
                <a:spcPts val="300"/>
              </a:spcBef>
              <a:defRPr/>
            </a:pPr>
            <a:r>
              <a:rPr lang="en-US" sz="1800" b="1" kern="0" dirty="0" smtClean="0"/>
              <a:t>mailto:ceo@num.net.ua</a:t>
            </a:r>
          </a:p>
          <a:p>
            <a:pPr algn="r" eaLnBrk="1" fontAlgn="auto" hangingPunct="1">
              <a:defRPr/>
            </a:pPr>
            <a:endParaRPr lang="ru-RU" sz="1800" b="1" kern="0" dirty="0" smtClean="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7D0F33C-40A3-43D2-8DBA-EE52152729D2}" type="slidenum">
              <a:rPr lang="ru-RU" altLang="ru-RU" b="1" smtClean="0">
                <a:solidFill>
                  <a:schemeClr val="bg1"/>
                </a:solidFill>
              </a:rPr>
              <a:pPr/>
              <a:t>2</a:t>
            </a:fld>
            <a:endParaRPr lang="ru-RU" altLang="ru-RU" b="1" smtClean="0">
              <a:solidFill>
                <a:schemeClr val="bg1"/>
              </a:solidFill>
            </a:endParaRPr>
          </a:p>
        </p:txBody>
      </p:sp>
      <p:sp>
        <p:nvSpPr>
          <p:cNvPr id="16388" name="Прямоугольник 1"/>
          <p:cNvSpPr>
            <a:spLocks noChangeArrowheads="1"/>
          </p:cNvSpPr>
          <p:nvPr/>
        </p:nvSpPr>
        <p:spPr bwMode="auto">
          <a:xfrm>
            <a:off x="441325" y="1071563"/>
            <a:ext cx="80311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1200"/>
              </a:spcBef>
              <a:spcAft>
                <a:spcPts val="1200"/>
              </a:spcAft>
              <a:buFont typeface="Wingdings" panose="05000000000000000000" pitchFamily="2" charset="2"/>
              <a:buChar char="ü"/>
            </a:pPr>
            <a:r>
              <a:rPr lang="en-US" altLang="ru-RU" sz="2200" b="1"/>
              <a:t>Mobile Number Portability System</a:t>
            </a:r>
          </a:p>
          <a:p>
            <a:pPr>
              <a:spcBef>
                <a:spcPts val="1200"/>
              </a:spcBef>
              <a:spcAft>
                <a:spcPts val="1200"/>
              </a:spcAft>
              <a:buFont typeface="Wingdings" panose="05000000000000000000" pitchFamily="2" charset="2"/>
              <a:buChar char="ü"/>
            </a:pPr>
            <a:r>
              <a:rPr lang="en-US" altLang="ru-RU" sz="2200" b="1"/>
              <a:t>IMEI Codes System</a:t>
            </a:r>
            <a:endParaRPr lang="en-US" altLang="ru-RU" sz="2200"/>
          </a:p>
          <a:p>
            <a:pPr>
              <a:spcBef>
                <a:spcPts val="1200"/>
              </a:spcBef>
              <a:spcAft>
                <a:spcPts val="1200"/>
              </a:spcAft>
              <a:buFont typeface="Wingdings" panose="05000000000000000000" pitchFamily="2" charset="2"/>
              <a:buChar char="ü"/>
            </a:pPr>
            <a:r>
              <a:rPr lang="en-US" altLang="ru-RU" sz="2200" b="1"/>
              <a:t>ENUM Registry System</a:t>
            </a:r>
            <a:endParaRPr lang="ru-RU" altLang="ru-RU" sz="2200" b="1"/>
          </a:p>
          <a:p>
            <a:pPr>
              <a:spcAft>
                <a:spcPts val="1200"/>
              </a:spcAft>
              <a:buFont typeface="Wingdings" panose="05000000000000000000" pitchFamily="2" charset="2"/>
              <a:buChar char="ü"/>
            </a:pPr>
            <a:endParaRPr lang="en-US" altLang="ru-RU" sz="2200" b="1"/>
          </a:p>
          <a:p>
            <a:pPr>
              <a:spcAft>
                <a:spcPts val="1200"/>
              </a:spcAft>
              <a:buFont typeface="Wingdings" panose="05000000000000000000" pitchFamily="2" charset="2"/>
              <a:buChar char="ü"/>
            </a:pPr>
            <a:endParaRPr lang="ru-RU" altLang="ru-RU" sz="2200"/>
          </a:p>
        </p:txBody>
      </p:sp>
      <p:sp>
        <p:nvSpPr>
          <p:cNvPr id="16389" name="Shape 105"/>
          <p:cNvSpPr txBox="1">
            <a:spLocks noChangeArrowheads="1"/>
          </p:cNvSpPr>
          <p:nvPr/>
        </p:nvSpPr>
        <p:spPr bwMode="auto">
          <a:xfrm>
            <a:off x="441325" y="238125"/>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ru-RU" sz="2400" b="1" i="1" dirty="0">
                <a:solidFill>
                  <a:schemeClr val="tx1"/>
                </a:solidFill>
              </a:rPr>
              <a:t>3 </a:t>
            </a:r>
            <a:r>
              <a:rPr lang="ru-RU" altLang="ru-RU" sz="2400" b="1" i="1" dirty="0" smtClean="0">
                <a:solidFill>
                  <a:schemeClr val="tx1"/>
                </a:solidFill>
              </a:rPr>
              <a:t>системы третьего поколения </a:t>
            </a:r>
            <a:r>
              <a:rPr lang="en-US" altLang="ru-RU" sz="2400" b="1" i="1" dirty="0" smtClean="0">
                <a:solidFill>
                  <a:schemeClr val="tx1"/>
                </a:solidFill>
              </a:rPr>
              <a:t>(3G </a:t>
            </a:r>
            <a:r>
              <a:rPr lang="ru-RU" altLang="ru-RU" sz="2400" b="1" i="1" dirty="0" smtClean="0">
                <a:solidFill>
                  <a:schemeClr val="tx1"/>
                </a:solidFill>
              </a:rPr>
              <a:t>системы</a:t>
            </a:r>
            <a:r>
              <a:rPr lang="en-US" altLang="ru-RU" sz="2400" b="1" i="1" dirty="0" smtClean="0">
                <a:solidFill>
                  <a:schemeClr val="tx1"/>
                </a:solidFill>
              </a:rPr>
              <a:t>)</a:t>
            </a:r>
            <a:endParaRPr lang="ru-RU" altLang="ru-RU" sz="2400" b="1" i="1" dirty="0">
              <a:solidFill>
                <a:schemeClr val="tx1"/>
              </a:solidFill>
            </a:endParaRPr>
          </a:p>
        </p:txBody>
      </p:sp>
      <p:sp>
        <p:nvSpPr>
          <p:cNvPr id="3" name="Скругленный прямоугольник 2"/>
          <p:cNvSpPr/>
          <p:nvPr/>
        </p:nvSpPr>
        <p:spPr>
          <a:xfrm>
            <a:off x="201613" y="2936875"/>
            <a:ext cx="7621587" cy="1914525"/>
          </a:xfrm>
          <a:prstGeom prst="roundRect">
            <a:avLst>
              <a:gd name="adj" fmla="val 3682"/>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“Inter Service Provider IP communications are starting to evolve to support services other than GPRS Roaming. Many, if not all, of these services rely upon DNS. Therefore, it is of utmost importance for the interworking and stability of such services that Service Providers have all the necessary information to hand to ease configuration of their DNS servers upon which such services rely.”</a:t>
            </a:r>
          </a:p>
          <a:p>
            <a:pPr>
              <a:spcBef>
                <a:spcPts val="600"/>
              </a:spcBef>
              <a:defRPr/>
            </a:pPr>
            <a:r>
              <a:rPr lang="fr-FR" sz="1200" b="1" i="1" dirty="0">
                <a:solidFill>
                  <a:schemeClr val="tx1"/>
                </a:solidFill>
              </a:rPr>
              <a:t>GSM Association. Official Document IR.67. </a:t>
            </a:r>
            <a:r>
              <a:rPr lang="en-US" sz="1200" b="1" i="1" dirty="0">
                <a:solidFill>
                  <a:schemeClr val="tx1"/>
                </a:solidFill>
              </a:rPr>
              <a:t>01</a:t>
            </a:r>
            <a:r>
              <a:rPr lang="ru-RU" sz="1200" b="1" i="1" dirty="0">
                <a:solidFill>
                  <a:schemeClr val="tx1"/>
                </a:solidFill>
              </a:rPr>
              <a:t> </a:t>
            </a:r>
            <a:r>
              <a:rPr lang="en-US" sz="1200" b="1" i="1" dirty="0">
                <a:solidFill>
                  <a:schemeClr val="tx1"/>
                </a:solidFill>
              </a:rPr>
              <a:t>February 2016</a:t>
            </a:r>
            <a:endParaRPr lang="ru-RU" sz="1200" b="1" i="1" dirty="0">
              <a:solidFill>
                <a:schemeClr val="tx1"/>
              </a:solidFill>
            </a:endParaRPr>
          </a:p>
          <a:p>
            <a:pPr>
              <a:spcBef>
                <a:spcPts val="0"/>
              </a:spcBef>
              <a:defRPr/>
            </a:pPr>
            <a:r>
              <a:rPr lang="en-US" sz="1200" b="1" i="1" dirty="0">
                <a:solidFill>
                  <a:schemeClr val="tx1"/>
                </a:solidFill>
              </a:rPr>
              <a:t>DNS and ENUM Guidelines for Service Providers and GRX and IPX Providers Version 12.0 </a:t>
            </a:r>
            <a:endParaRPr lang="ru-RU" sz="1200" b="1" i="1"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2775"/>
            <a:ext cx="144463"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Прямоугольник 1"/>
          <p:cNvSpPr>
            <a:spLocks noChangeArrowheads="1"/>
          </p:cNvSpPr>
          <p:nvPr/>
        </p:nvSpPr>
        <p:spPr bwMode="auto">
          <a:xfrm>
            <a:off x="165100" y="831850"/>
            <a:ext cx="75628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Font typeface="Wingdings" panose="05000000000000000000" pitchFamily="2" charset="2"/>
              <a:buChar char="ü"/>
            </a:pPr>
            <a:r>
              <a:rPr lang="ru-RU" altLang="ru-RU" sz="1600" b="1" dirty="0"/>
              <a:t>Только базовые функции </a:t>
            </a:r>
            <a:r>
              <a:rPr lang="ru-RU" altLang="ru-RU" sz="1600" b="1" dirty="0" smtClean="0"/>
              <a:t>переносимости </a:t>
            </a:r>
            <a:r>
              <a:rPr lang="ru-RU" altLang="ru-RU" sz="1600" b="1" dirty="0"/>
              <a:t>номеров и  </a:t>
            </a:r>
            <a:r>
              <a:rPr lang="ru-RU" altLang="ru-RU" sz="1600" b="1" dirty="0" smtClean="0"/>
              <a:t>                борьбы </a:t>
            </a:r>
            <a:r>
              <a:rPr lang="ru-RU" altLang="ru-RU" sz="1600" b="1" dirty="0"/>
              <a:t>с контрафактом, контрабандой и </a:t>
            </a:r>
            <a:r>
              <a:rPr lang="ru-RU" altLang="ru-RU" sz="1600" b="1" dirty="0" smtClean="0"/>
              <a:t>мошенничеством</a:t>
            </a:r>
            <a:r>
              <a:rPr lang="en-US" altLang="ru-RU" sz="1600" b="1" dirty="0" smtClean="0"/>
              <a:t> </a:t>
            </a:r>
            <a:endParaRPr lang="ru-RU" altLang="ru-RU" sz="1600" b="1" dirty="0"/>
          </a:p>
          <a:p>
            <a:pPr>
              <a:spcBef>
                <a:spcPts val="600"/>
              </a:spcBef>
              <a:spcAft>
                <a:spcPts val="600"/>
              </a:spcAft>
              <a:buFont typeface="Wingdings" panose="05000000000000000000" pitchFamily="2" charset="2"/>
              <a:buChar char="ü"/>
            </a:pPr>
            <a:r>
              <a:rPr lang="ru-RU" altLang="ru-RU" sz="1600" b="1" dirty="0" smtClean="0"/>
              <a:t>Расширение </a:t>
            </a:r>
            <a:r>
              <a:rPr lang="ru-RU" altLang="ru-RU" sz="1600" b="1" dirty="0"/>
              <a:t>функций, включая обработку сложных операций </a:t>
            </a:r>
            <a:r>
              <a:rPr lang="ru-RU" altLang="ru-RU" sz="1600" b="1" dirty="0" smtClean="0"/>
              <a:t>        (</a:t>
            </a:r>
            <a:r>
              <a:rPr lang="en-US" altLang="ru-RU" sz="1600" b="1" dirty="0" err="1"/>
              <a:t>npdi</a:t>
            </a:r>
            <a:r>
              <a:rPr lang="en-US" altLang="ru-RU" sz="1600" b="1" dirty="0"/>
              <a:t>, number portability dynamic correction</a:t>
            </a:r>
            <a:r>
              <a:rPr lang="ru-RU" altLang="ru-RU" sz="1600" b="1" dirty="0" smtClean="0"/>
              <a:t>) </a:t>
            </a:r>
            <a:r>
              <a:rPr lang="ru-RU" altLang="ru-RU" sz="1600" b="1" dirty="0"/>
              <a:t>в мобильных и фиксированных </a:t>
            </a:r>
            <a:r>
              <a:rPr lang="ru-RU" altLang="ru-RU" sz="1600" b="1" dirty="0" smtClean="0"/>
              <a:t>сетях при передаче </a:t>
            </a:r>
            <a:r>
              <a:rPr lang="ru-RU" altLang="ru-RU" sz="1600" b="1" dirty="0"/>
              <a:t>данных в </a:t>
            </a:r>
            <a:r>
              <a:rPr lang="ru-RU" altLang="ru-RU" sz="1600" b="1" dirty="0" smtClean="0"/>
              <a:t>роуминге, геолокация, </a:t>
            </a:r>
            <a:r>
              <a:rPr lang="ru-RU" altLang="ru-RU" sz="1600" b="1" dirty="0"/>
              <a:t>поддержка </a:t>
            </a:r>
            <a:r>
              <a:rPr lang="ru-RU" altLang="ru-RU" sz="1600" b="1" dirty="0" smtClean="0"/>
              <a:t>негеографических </a:t>
            </a:r>
            <a:r>
              <a:rPr lang="ru-RU" altLang="ru-RU" sz="1600" b="1" dirty="0"/>
              <a:t>и </a:t>
            </a:r>
            <a:r>
              <a:rPr lang="ru-RU" altLang="ru-RU" sz="1600" b="1" dirty="0" smtClean="0"/>
              <a:t>номадических номеров</a:t>
            </a:r>
            <a:endParaRPr lang="ru-RU" altLang="ru-RU" sz="1600" b="1" dirty="0"/>
          </a:p>
          <a:p>
            <a:pPr>
              <a:spcBef>
                <a:spcPts val="600"/>
              </a:spcBef>
              <a:spcAft>
                <a:spcPts val="600"/>
              </a:spcAft>
              <a:buFont typeface="Wingdings" panose="05000000000000000000" pitchFamily="2" charset="2"/>
              <a:buChar char="ü"/>
            </a:pPr>
            <a:r>
              <a:rPr lang="ru-RU" altLang="ru-RU" sz="1600" b="1" dirty="0"/>
              <a:t>Формирование </a:t>
            </a:r>
            <a:r>
              <a:rPr lang="ru-RU" altLang="ru-RU" sz="1600" b="1" dirty="0" smtClean="0"/>
              <a:t>унифицированных массивов данных </a:t>
            </a:r>
            <a:r>
              <a:rPr lang="ru-RU" altLang="ru-RU" sz="1600" b="1" dirty="0"/>
              <a:t>и политик </a:t>
            </a:r>
            <a:r>
              <a:rPr lang="ru-RU" altLang="ru-RU" sz="1600" b="1" dirty="0" smtClean="0"/>
              <a:t>решений с алгоритмами </a:t>
            </a:r>
            <a:r>
              <a:rPr lang="ru-RU" altLang="ru-RU" sz="1600" b="1" dirty="0"/>
              <a:t>прогностики, поддержка всех типов идентификаторов абонентов в любое время и в любом </a:t>
            </a:r>
            <a:r>
              <a:rPr lang="ru-RU" altLang="ru-RU" sz="1600" b="1" dirty="0" smtClean="0"/>
              <a:t>месте </a:t>
            </a:r>
            <a:r>
              <a:rPr lang="ru-RU" altLang="ru-RU" sz="1600" b="1" dirty="0"/>
              <a:t>в том числе </a:t>
            </a:r>
            <a:r>
              <a:rPr lang="ru-RU" altLang="ru-RU" sz="1600" b="1" dirty="0" smtClean="0"/>
              <a:t>персональных номеров для действительно неограниченного персонализированного набора </a:t>
            </a:r>
            <a:r>
              <a:rPr lang="ru-RU" altLang="ru-RU" sz="1600" b="1" dirty="0"/>
              <a:t>абонентских </a:t>
            </a:r>
            <a:r>
              <a:rPr lang="ru-RU" altLang="ru-RU" sz="1600" b="1" dirty="0" smtClean="0"/>
              <a:t>услуг</a:t>
            </a:r>
            <a:endParaRPr lang="ru-RU" altLang="ru-RU" sz="1600" b="1" dirty="0"/>
          </a:p>
          <a:p>
            <a:pPr>
              <a:spcBef>
                <a:spcPts val="600"/>
              </a:spcBef>
              <a:spcAft>
                <a:spcPts val="600"/>
              </a:spcAft>
              <a:buFont typeface="Wingdings" panose="05000000000000000000" pitchFamily="2" charset="2"/>
              <a:buChar char="ü"/>
            </a:pPr>
            <a:r>
              <a:rPr lang="ru-RU" altLang="ru-RU" sz="1600" b="1" dirty="0">
                <a:solidFill>
                  <a:schemeClr val="tx1"/>
                </a:solidFill>
              </a:rPr>
              <a:t>Формирование базы для конвергентной среды, в которой любой </a:t>
            </a:r>
            <a:r>
              <a:rPr lang="ru-RU" altLang="ru-RU" sz="1600" b="1" dirty="0" smtClean="0">
                <a:solidFill>
                  <a:schemeClr val="tx1"/>
                </a:solidFill>
              </a:rPr>
              <a:t>абонент </a:t>
            </a:r>
            <a:r>
              <a:rPr lang="ru-RU" altLang="ru-RU" sz="1600" b="1" dirty="0">
                <a:solidFill>
                  <a:schemeClr val="tx1"/>
                </a:solidFill>
              </a:rPr>
              <a:t>в любое время, в любом месте, используя любой </a:t>
            </a:r>
            <a:r>
              <a:rPr lang="ru-RU" altLang="ru-RU" sz="1600" b="1" dirty="0" smtClean="0">
                <a:solidFill>
                  <a:schemeClr val="tx1"/>
                </a:solidFill>
              </a:rPr>
              <a:t>идентификатор </a:t>
            </a:r>
            <a:r>
              <a:rPr lang="ru-RU" altLang="ru-RU" sz="1600" b="1" dirty="0">
                <a:solidFill>
                  <a:schemeClr val="tx1"/>
                </a:solidFill>
              </a:rPr>
              <a:t>(ы), и </a:t>
            </a:r>
            <a:r>
              <a:rPr lang="ru-RU" altLang="ru-RU" sz="1600" b="1" dirty="0" smtClean="0">
                <a:solidFill>
                  <a:schemeClr val="tx1"/>
                </a:solidFill>
              </a:rPr>
              <a:t>устройство </a:t>
            </a:r>
            <a:r>
              <a:rPr lang="ru-RU" altLang="ru-RU" sz="1600" b="1" dirty="0" smtClean="0">
                <a:solidFill>
                  <a:schemeClr val="tx1"/>
                </a:solidFill>
              </a:rPr>
              <a:t>(</a:t>
            </a:r>
            <a:r>
              <a:rPr lang="ru-RU" altLang="ru-RU" sz="1600" b="1" dirty="0">
                <a:solidFill>
                  <a:schemeClr val="tx1"/>
                </a:solidFill>
              </a:rPr>
              <a:t>а</a:t>
            </a:r>
            <a:r>
              <a:rPr lang="ru-RU" altLang="ru-RU" sz="1600" b="1" dirty="0" smtClean="0">
                <a:solidFill>
                  <a:schemeClr val="tx1"/>
                </a:solidFill>
              </a:rPr>
              <a:t>) </a:t>
            </a:r>
            <a:r>
              <a:rPr lang="ru-RU" altLang="ru-RU" sz="1600" b="1" dirty="0" smtClean="0">
                <a:solidFill>
                  <a:schemeClr val="tx1"/>
                </a:solidFill>
              </a:rPr>
              <a:t>может </a:t>
            </a:r>
            <a:r>
              <a:rPr lang="ru-RU" altLang="ru-RU" sz="1600" b="1" dirty="0">
                <a:solidFill>
                  <a:schemeClr val="tx1"/>
                </a:solidFill>
              </a:rPr>
              <a:t>получить из сети любого выбранного оператора необходимые "здесь и сейчас" </a:t>
            </a:r>
            <a:r>
              <a:rPr lang="ru-RU" altLang="ru-RU" sz="1600" b="1" dirty="0" smtClean="0">
                <a:solidFill>
                  <a:schemeClr val="tx1"/>
                </a:solidFill>
              </a:rPr>
              <a:t>сервисы</a:t>
            </a:r>
            <a:endParaRPr lang="ru-RU" altLang="ru-RU" sz="1600" dirty="0"/>
          </a:p>
        </p:txBody>
      </p:sp>
      <p:sp>
        <p:nvSpPr>
          <p:cNvPr id="18437" name="Shape 105"/>
          <p:cNvSpPr txBox="1">
            <a:spLocks noChangeArrowheads="1"/>
          </p:cNvSpPr>
          <p:nvPr/>
        </p:nvSpPr>
        <p:spPr bwMode="auto">
          <a:xfrm>
            <a:off x="441325" y="214313"/>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400" b="1" i="1" dirty="0" smtClean="0">
                <a:solidFill>
                  <a:schemeClr val="tx1"/>
                </a:solidFill>
              </a:rPr>
              <a:t>Почему</a:t>
            </a:r>
            <a:r>
              <a:rPr lang="en-US" altLang="ru-RU" sz="2400" b="1" i="1" dirty="0" smtClean="0">
                <a:solidFill>
                  <a:schemeClr val="tx1"/>
                </a:solidFill>
              </a:rPr>
              <a:t> </a:t>
            </a:r>
            <a:r>
              <a:rPr lang="ru-RU" altLang="ru-RU" sz="2400" b="1" i="1" dirty="0" smtClean="0">
                <a:solidFill>
                  <a:schemeClr val="tx1"/>
                </a:solidFill>
              </a:rPr>
              <a:t>поколение </a:t>
            </a:r>
            <a:r>
              <a:rPr lang="en-US" altLang="ru-RU" sz="2400" b="1" i="1" dirty="0" smtClean="0">
                <a:solidFill>
                  <a:schemeClr val="tx1"/>
                </a:solidFill>
              </a:rPr>
              <a:t>3.0</a:t>
            </a:r>
            <a:r>
              <a:rPr lang="ru-RU" altLang="ru-RU" sz="2400" b="1" i="1" dirty="0" smtClean="0">
                <a:solidFill>
                  <a:schemeClr val="tx1"/>
                </a:solidFill>
              </a:rPr>
              <a:t>?</a:t>
            </a:r>
            <a:endParaRPr lang="ru-RU" altLang="ru-RU" sz="2400" b="1" i="1" dirty="0">
              <a:solidFill>
                <a:schemeClr val="tx1"/>
              </a:solidFill>
            </a:endParaRPr>
          </a:p>
        </p:txBody>
      </p:sp>
      <p:sp>
        <p:nvSpPr>
          <p:cNvPr id="18438" name="Shape 105"/>
          <p:cNvSpPr txBox="1">
            <a:spLocks noChangeArrowheads="1"/>
          </p:cNvSpPr>
          <p:nvPr/>
        </p:nvSpPr>
        <p:spPr bwMode="auto">
          <a:xfrm>
            <a:off x="6754813" y="766763"/>
            <a:ext cx="463549"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25" rIns="0"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ru-RU" sz="1800" b="1" i="1" dirty="0" smtClean="0">
                <a:solidFill>
                  <a:srgbClr val="223366"/>
                </a:solidFill>
              </a:rPr>
              <a:t>1G</a:t>
            </a:r>
            <a:endParaRPr lang="ru-RU" altLang="ru-RU" sz="1800" b="1" i="1" dirty="0">
              <a:solidFill>
                <a:srgbClr val="223366"/>
              </a:solidFill>
            </a:endParaRPr>
          </a:p>
        </p:txBody>
      </p:sp>
      <p:sp>
        <p:nvSpPr>
          <p:cNvPr id="18439" name="Shape 105"/>
          <p:cNvSpPr txBox="1">
            <a:spLocks noChangeArrowheads="1"/>
          </p:cNvSpPr>
          <p:nvPr/>
        </p:nvSpPr>
        <p:spPr bwMode="auto">
          <a:xfrm>
            <a:off x="7691438" y="1300163"/>
            <a:ext cx="4603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25" rIns="0"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ru-RU" sz="1800" b="1" i="1" dirty="0" smtClean="0">
                <a:solidFill>
                  <a:srgbClr val="223366"/>
                </a:solidFill>
              </a:rPr>
              <a:t>2 </a:t>
            </a:r>
            <a:r>
              <a:rPr lang="en-US" altLang="ru-RU" sz="1800" b="1" i="1" dirty="0">
                <a:solidFill>
                  <a:srgbClr val="223366"/>
                </a:solidFill>
              </a:rPr>
              <a:t>G</a:t>
            </a:r>
            <a:endParaRPr lang="ru-RU" altLang="ru-RU" sz="1800" b="1" i="1" dirty="0">
              <a:solidFill>
                <a:srgbClr val="223366"/>
              </a:solidFill>
            </a:endParaRPr>
          </a:p>
        </p:txBody>
      </p:sp>
      <p:sp>
        <p:nvSpPr>
          <p:cNvPr id="18440" name="Shape 105"/>
          <p:cNvSpPr txBox="1">
            <a:spLocks noChangeArrowheads="1"/>
          </p:cNvSpPr>
          <p:nvPr/>
        </p:nvSpPr>
        <p:spPr bwMode="auto">
          <a:xfrm>
            <a:off x="8415338" y="2606675"/>
            <a:ext cx="6397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25" rIns="0"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ru-RU" sz="1800" b="1" i="1" dirty="0">
                <a:solidFill>
                  <a:srgbClr val="223366"/>
                </a:solidFill>
              </a:rPr>
              <a:t>3.0 G</a:t>
            </a:r>
            <a:endParaRPr lang="ru-RU" altLang="ru-RU" sz="1800" b="1" i="1" dirty="0">
              <a:solidFill>
                <a:srgbClr val="223366"/>
              </a:solidFill>
            </a:endParaRPr>
          </a:p>
        </p:txBody>
      </p:sp>
      <p:sp>
        <p:nvSpPr>
          <p:cNvPr id="18441"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B7F37F1-705B-4A7F-996D-CDB15CA68E9C}" type="slidenum">
              <a:rPr lang="ru-RU" altLang="ru-RU" b="1" smtClean="0">
                <a:solidFill>
                  <a:schemeClr val="bg1"/>
                </a:solidFill>
              </a:rPr>
              <a:pPr/>
              <a:t>3</a:t>
            </a:fld>
            <a:endParaRPr lang="ru-RU" altLang="ru-RU" b="1" smtClean="0">
              <a:solidFill>
                <a:schemeClr val="bg1"/>
              </a:solidFill>
            </a:endParaRPr>
          </a:p>
        </p:txBody>
      </p:sp>
      <p:pic>
        <p:nvPicPr>
          <p:cNvPr id="18442"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7925" y="612775"/>
            <a:ext cx="1603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1938" y="612775"/>
            <a:ext cx="1428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3" name="Диаграмма 5"/>
          <p:cNvGraphicFramePr>
            <a:graphicFrameLocks/>
          </p:cNvGraphicFramePr>
          <p:nvPr/>
        </p:nvGraphicFramePr>
        <p:xfrm>
          <a:off x="-71438" y="557213"/>
          <a:ext cx="3582988" cy="3132137"/>
        </p:xfrm>
        <a:graphic>
          <a:graphicData uri="http://schemas.openxmlformats.org/presentationml/2006/ole">
            <mc:AlternateContent xmlns:mc="http://schemas.openxmlformats.org/markup-compatibility/2006">
              <mc:Choice xmlns:v="urn:schemas-microsoft-com:vml" Requires="v">
                <p:oleObj spid="_x0000_s20522" name="Диаграмма" r:id="rId5" imgW="3590855" imgH="3139712" progId="Excel.Chart.8">
                  <p:embed/>
                </p:oleObj>
              </mc:Choice>
              <mc:Fallback>
                <p:oleObj name="Диаграмма" r:id="rId5" imgW="3590855" imgH="3139712" progId="Excel.Chart.8">
                  <p:embed/>
                  <p:pic>
                    <p:nvPicPr>
                      <p:cNvPr id="0" name="Диаграмма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8" y="557213"/>
                        <a:ext cx="3582988"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Скругленный прямоугольник 56"/>
          <p:cNvSpPr/>
          <p:nvPr/>
        </p:nvSpPr>
        <p:spPr>
          <a:xfrm>
            <a:off x="1346200" y="3684588"/>
            <a:ext cx="3940175" cy="1233487"/>
          </a:xfrm>
          <a:prstGeom prst="roundRect">
            <a:avLst>
              <a:gd name="adj" fmla="val 3595"/>
            </a:avLst>
          </a:prstGeom>
          <a:solidFill>
            <a:srgbClr val="ECEEE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kern="0">
              <a:sym typeface="Arial"/>
              <a:rtl val="0"/>
            </a:endParaRPr>
          </a:p>
        </p:txBody>
      </p:sp>
      <p:sp>
        <p:nvSpPr>
          <p:cNvPr id="44" name="Скругленный прямоугольник 43"/>
          <p:cNvSpPr/>
          <p:nvPr/>
        </p:nvSpPr>
        <p:spPr>
          <a:xfrm>
            <a:off x="5418138" y="2489200"/>
            <a:ext cx="3544887" cy="1489075"/>
          </a:xfrm>
          <a:prstGeom prst="roundRect">
            <a:avLst>
              <a:gd name="adj" fmla="val 3595"/>
            </a:avLst>
          </a:prstGeom>
          <a:solidFill>
            <a:srgbClr val="ECEEEF"/>
          </a:solidFill>
          <a:ln w="19050">
            <a:solidFill>
              <a:srgbClr val="008A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kern="0">
              <a:sym typeface="Arial"/>
              <a:rtl val="0"/>
            </a:endParaRPr>
          </a:p>
        </p:txBody>
      </p:sp>
      <p:sp>
        <p:nvSpPr>
          <p:cNvPr id="20486" name="Заголовок 1"/>
          <p:cNvSpPr txBox="1">
            <a:spLocks/>
          </p:cNvSpPr>
          <p:nvPr/>
        </p:nvSpPr>
        <p:spPr bwMode="auto">
          <a:xfrm>
            <a:off x="301625" y="-400050"/>
            <a:ext cx="72612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ru-RU" sz="2300" b="1">
                <a:solidFill>
                  <a:schemeClr val="bg1"/>
                </a:solidFill>
              </a:rPr>
              <a:t>NP-URegistry</a:t>
            </a:r>
            <a:r>
              <a:rPr lang="ru-RU" altLang="ru-RU" sz="2300" b="1">
                <a:solidFill>
                  <a:schemeClr val="bg1"/>
                </a:solidFill>
              </a:rPr>
              <a:t>. </a:t>
            </a:r>
            <a:r>
              <a:rPr lang="en-US" altLang="ru-RU" sz="2300" b="1">
                <a:solidFill>
                  <a:schemeClr val="bg1"/>
                </a:solidFill>
              </a:rPr>
              <a:t>Advantages.</a:t>
            </a:r>
            <a:endParaRPr lang="ru-RU" altLang="ru-RU" sz="2300" b="1">
              <a:solidFill>
                <a:schemeClr val="bg1"/>
              </a:solidFill>
            </a:endParaRPr>
          </a:p>
        </p:txBody>
      </p:sp>
      <p:sp>
        <p:nvSpPr>
          <p:cNvPr id="26" name="Скругленный прямоугольник 25"/>
          <p:cNvSpPr/>
          <p:nvPr/>
        </p:nvSpPr>
        <p:spPr>
          <a:xfrm>
            <a:off x="3467100" y="630238"/>
            <a:ext cx="5572125" cy="1690688"/>
          </a:xfrm>
          <a:prstGeom prst="roundRect">
            <a:avLst>
              <a:gd name="adj" fmla="val 3595"/>
            </a:avLst>
          </a:prstGeom>
          <a:solidFill>
            <a:srgbClr val="ECEEEF"/>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1pPr>
            <a:lvl2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2pPr>
            <a:lvl3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3pPr>
            <a:lvl4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4pPr>
            <a:lvl5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5pPr>
            <a:lvl6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6pPr>
            <a:lvl7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7pPr>
            <a:lvl8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8pPr>
            <a:lvl9pPr marR="0" algn="l" rtl="0">
              <a:lnSpc>
                <a:spcPct val="100000"/>
              </a:lnSpc>
              <a:spcBef>
                <a:spcPts val="0"/>
              </a:spcBef>
              <a:spcAft>
                <a:spcPts val="0"/>
              </a:spcAft>
              <a:buNone/>
              <a:defRPr sz="1400" b="0" i="0" u="none" strike="noStrike" cap="none" baseline="0">
                <a:solidFill>
                  <a:schemeClr val="lt1"/>
                </a:solidFill>
                <a:latin typeface="+mn-lt"/>
                <a:ea typeface="+mn-ea"/>
                <a:cs typeface="+mn-cs"/>
                <a:sym typeface="Arial"/>
                <a:rtl val="0"/>
              </a:defRPr>
            </a:lvl9pPr>
          </a:lstStyle>
          <a:p>
            <a:pPr algn="ctr" eaLnBrk="1" fontAlgn="auto" hangingPunct="1">
              <a:defRPr/>
            </a:pPr>
            <a:endParaRPr lang="ru-RU" kern="0"/>
          </a:p>
        </p:txBody>
      </p:sp>
      <p:sp>
        <p:nvSpPr>
          <p:cNvPr id="20488" name="Shape 90"/>
          <p:cNvSpPr txBox="1">
            <a:spLocks noChangeArrowheads="1"/>
          </p:cNvSpPr>
          <p:nvPr/>
        </p:nvSpPr>
        <p:spPr bwMode="auto">
          <a:xfrm>
            <a:off x="3687763" y="661988"/>
            <a:ext cx="5351462"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1000" b="1" dirty="0">
                <a:solidFill>
                  <a:schemeClr val="tx1"/>
                </a:solidFill>
              </a:rPr>
              <a:t>Взаимодействие в среде </a:t>
            </a:r>
            <a:r>
              <a:rPr lang="en-US" altLang="ru-RU" sz="1000" b="1" dirty="0" smtClean="0">
                <a:solidFill>
                  <a:schemeClr val="tx1"/>
                </a:solidFill>
              </a:rPr>
              <a:t>NGN</a:t>
            </a:r>
            <a:r>
              <a:rPr lang="ru-RU" altLang="ru-RU" sz="1000" b="1" dirty="0" smtClean="0">
                <a:solidFill>
                  <a:schemeClr val="tx1"/>
                </a:solidFill>
              </a:rPr>
              <a:t> </a:t>
            </a:r>
            <a:r>
              <a:rPr lang="en-US" altLang="ru-RU" sz="1000" b="1" dirty="0" smtClean="0">
                <a:solidFill>
                  <a:schemeClr val="tx1"/>
                </a:solidFill>
              </a:rPr>
              <a:t>(</a:t>
            </a:r>
            <a:r>
              <a:rPr lang="en-US" altLang="ru-RU" sz="1000" b="1" dirty="0">
                <a:solidFill>
                  <a:schemeClr val="tx1"/>
                </a:solidFill>
              </a:rPr>
              <a:t>IMS/LTE)</a:t>
            </a:r>
            <a:endParaRPr lang="ru-RU" altLang="ru-RU" sz="1000" b="1" dirty="0">
              <a:solidFill>
                <a:schemeClr val="tx1"/>
              </a:solidFill>
            </a:endParaRPr>
          </a:p>
          <a:p>
            <a:pPr eaLnBrk="1" hangingPunct="1">
              <a:spcBef>
                <a:spcPts val="600"/>
              </a:spcBef>
            </a:pPr>
            <a:r>
              <a:rPr lang="en-US" altLang="ru-RU" sz="1000" b="1" dirty="0">
                <a:solidFill>
                  <a:schemeClr val="tx1"/>
                </a:solidFill>
              </a:rPr>
              <a:t>Number Portability Dynamic Correction</a:t>
            </a:r>
            <a:r>
              <a:rPr lang="ru-RU" altLang="ru-RU" sz="1000" b="1" dirty="0">
                <a:solidFill>
                  <a:schemeClr val="tx1"/>
                </a:solidFill>
              </a:rPr>
              <a:t> во время перехода от SS7-сетей в к IP-сети и наоборот</a:t>
            </a:r>
          </a:p>
          <a:p>
            <a:pPr eaLnBrk="1" hangingPunct="1">
              <a:spcBef>
                <a:spcPts val="600"/>
              </a:spcBef>
            </a:pPr>
            <a:r>
              <a:rPr lang="ru-RU" altLang="ru-RU" sz="1000" b="1" dirty="0" smtClean="0">
                <a:solidFill>
                  <a:schemeClr val="tx1"/>
                </a:solidFill>
              </a:rPr>
              <a:t>Поддержка роуминга</a:t>
            </a:r>
          </a:p>
          <a:p>
            <a:pPr eaLnBrk="1" hangingPunct="1">
              <a:spcBef>
                <a:spcPts val="600"/>
              </a:spcBef>
            </a:pPr>
            <a:r>
              <a:rPr lang="en-US" altLang="ru-RU" sz="1000" b="1" dirty="0" smtClean="0">
                <a:solidFill>
                  <a:schemeClr val="tx1"/>
                </a:solidFill>
              </a:rPr>
              <a:t>Number </a:t>
            </a:r>
            <a:r>
              <a:rPr lang="en-US" altLang="ru-RU" sz="1000" b="1" dirty="0">
                <a:solidFill>
                  <a:schemeClr val="tx1"/>
                </a:solidFill>
              </a:rPr>
              <a:t>Portability Dip Indicator (</a:t>
            </a:r>
            <a:r>
              <a:rPr lang="en-US" altLang="ru-RU" sz="1000" b="1" dirty="0" err="1">
                <a:solidFill>
                  <a:schemeClr val="tx1"/>
                </a:solidFill>
              </a:rPr>
              <a:t>npdi</a:t>
            </a:r>
            <a:r>
              <a:rPr lang="en-US" altLang="ru-RU" sz="1000" b="1" dirty="0">
                <a:solidFill>
                  <a:schemeClr val="tx1"/>
                </a:solidFill>
              </a:rPr>
              <a:t>) – </a:t>
            </a:r>
            <a:r>
              <a:rPr lang="ru-RU" altLang="ru-RU" sz="1000" b="1" dirty="0">
                <a:solidFill>
                  <a:schemeClr val="tx1"/>
                </a:solidFill>
              </a:rPr>
              <a:t>универсальный индикатор адресации в ЦБД ПН, который позволяет не  обращаться снова к ней при обработке транзакций </a:t>
            </a:r>
            <a:r>
              <a:rPr lang="ru-RU" altLang="ru-RU" sz="1000" b="1" dirty="0" smtClean="0">
                <a:solidFill>
                  <a:schemeClr val="tx1"/>
                </a:solidFill>
              </a:rPr>
              <a:t>операторов</a:t>
            </a:r>
            <a:r>
              <a:rPr lang="en-US" altLang="ru-RU" sz="1000" b="1" dirty="0" smtClean="0">
                <a:solidFill>
                  <a:schemeClr val="tx1"/>
                </a:solidFill>
              </a:rPr>
              <a:t> </a:t>
            </a:r>
          </a:p>
          <a:p>
            <a:pPr eaLnBrk="1" hangingPunct="1">
              <a:spcBef>
                <a:spcPts val="600"/>
              </a:spcBef>
            </a:pPr>
            <a:r>
              <a:rPr lang="ru-RU" altLang="ru-RU" sz="1000" b="1" dirty="0">
                <a:solidFill>
                  <a:schemeClr val="tx1"/>
                </a:solidFill>
              </a:rPr>
              <a:t>Открытые стандарты и форматы данных XML и / или CSV</a:t>
            </a:r>
            <a:endParaRPr lang="uk-UA" altLang="ru-RU" sz="1000" b="1" dirty="0" smtClean="0">
              <a:solidFill>
                <a:schemeClr val="tx1"/>
              </a:solidFill>
            </a:endParaRPr>
          </a:p>
          <a:p>
            <a:pPr eaLnBrk="1" hangingPunct="1"/>
            <a:endParaRPr lang="ru-RU" altLang="ru-RU" sz="1000" b="1" dirty="0">
              <a:solidFill>
                <a:schemeClr val="tx1"/>
              </a:solidFill>
            </a:endParaRPr>
          </a:p>
        </p:txBody>
      </p:sp>
      <p:sp>
        <p:nvSpPr>
          <p:cNvPr id="20489" name="Овал 36"/>
          <p:cNvSpPr>
            <a:spLocks noChangeArrowheads="1"/>
          </p:cNvSpPr>
          <p:nvPr/>
        </p:nvSpPr>
        <p:spPr bwMode="auto">
          <a:xfrm>
            <a:off x="3544888" y="771525"/>
            <a:ext cx="104775" cy="1016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0" name="Овал 37"/>
          <p:cNvSpPr>
            <a:spLocks noChangeArrowheads="1"/>
          </p:cNvSpPr>
          <p:nvPr/>
        </p:nvSpPr>
        <p:spPr bwMode="auto">
          <a:xfrm>
            <a:off x="3544888" y="1001713"/>
            <a:ext cx="104775" cy="1016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1" name="Овал 38"/>
          <p:cNvSpPr>
            <a:spLocks noChangeArrowheads="1"/>
          </p:cNvSpPr>
          <p:nvPr/>
        </p:nvSpPr>
        <p:spPr bwMode="auto">
          <a:xfrm>
            <a:off x="3544888" y="1377950"/>
            <a:ext cx="104775" cy="103188"/>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2" name="Овал 39"/>
          <p:cNvSpPr>
            <a:spLocks noChangeArrowheads="1"/>
          </p:cNvSpPr>
          <p:nvPr/>
        </p:nvSpPr>
        <p:spPr bwMode="auto">
          <a:xfrm>
            <a:off x="3544888" y="1609725"/>
            <a:ext cx="104775" cy="103188"/>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3" name="Овал 40"/>
          <p:cNvSpPr>
            <a:spLocks noChangeArrowheads="1"/>
          </p:cNvSpPr>
          <p:nvPr/>
        </p:nvSpPr>
        <p:spPr bwMode="auto">
          <a:xfrm>
            <a:off x="3544888" y="2141538"/>
            <a:ext cx="104775" cy="103187"/>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4" name="Shape 90"/>
          <p:cNvSpPr txBox="1">
            <a:spLocks noChangeArrowheads="1"/>
          </p:cNvSpPr>
          <p:nvPr/>
        </p:nvSpPr>
        <p:spPr bwMode="auto">
          <a:xfrm>
            <a:off x="5643563" y="2532063"/>
            <a:ext cx="33909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1000" b="1" dirty="0">
                <a:solidFill>
                  <a:schemeClr val="tx1"/>
                </a:solidFill>
              </a:rPr>
              <a:t>Возможности поставщиков услуг в сетях</a:t>
            </a:r>
          </a:p>
          <a:p>
            <a:pPr eaLnBrk="1" hangingPunct="1">
              <a:spcBef>
                <a:spcPts val="600"/>
              </a:spcBef>
            </a:pPr>
            <a:r>
              <a:rPr lang="ru-RU" altLang="ru-RU" sz="1000" b="1" dirty="0">
                <a:solidFill>
                  <a:schemeClr val="tx1"/>
                </a:solidFill>
              </a:rPr>
              <a:t>Способность поддерживать неограниченное количество абонентских сервисных </a:t>
            </a:r>
            <a:r>
              <a:rPr lang="ru-RU" altLang="ru-RU" sz="1000" b="1" dirty="0" smtClean="0">
                <a:solidFill>
                  <a:schemeClr val="tx1"/>
                </a:solidFill>
              </a:rPr>
              <a:t>функций</a:t>
            </a:r>
            <a:r>
              <a:rPr lang="en-US" altLang="ru-RU" sz="1000" b="1" dirty="0" smtClean="0">
                <a:solidFill>
                  <a:schemeClr val="tx1"/>
                </a:solidFill>
              </a:rPr>
              <a:t>: </a:t>
            </a:r>
            <a:r>
              <a:rPr lang="en-US" altLang="ru-RU" sz="1000" b="1" dirty="0">
                <a:solidFill>
                  <a:schemeClr val="tx1"/>
                </a:solidFill>
              </a:rPr>
              <a:t>tel, H.323, SIP, SMS, MMS, XMPP, Email, UNIMSG, </a:t>
            </a:r>
            <a:r>
              <a:rPr lang="en-US" altLang="ru-RU" sz="1000" b="1" dirty="0" err="1">
                <a:solidFill>
                  <a:schemeClr val="tx1"/>
                </a:solidFill>
              </a:rPr>
              <a:t>iCall</a:t>
            </a:r>
            <a:r>
              <a:rPr lang="en-US" altLang="ru-RU" sz="1000" b="1" dirty="0">
                <a:solidFill>
                  <a:schemeClr val="tx1"/>
                </a:solidFill>
              </a:rPr>
              <a:t>, </a:t>
            </a:r>
            <a:r>
              <a:rPr lang="ru-RU" altLang="ru-RU" sz="1000" b="1" dirty="0" smtClean="0">
                <a:solidFill>
                  <a:schemeClr val="tx1"/>
                </a:solidFill>
              </a:rPr>
              <a:t>и т.п.</a:t>
            </a:r>
            <a:r>
              <a:rPr lang="en-US" altLang="ru-RU" sz="1000" b="1" dirty="0" smtClean="0">
                <a:solidFill>
                  <a:schemeClr val="tx1"/>
                </a:solidFill>
              </a:rPr>
              <a:t> </a:t>
            </a:r>
            <a:r>
              <a:rPr lang="ru-RU" altLang="ru-RU" sz="1000" b="1" dirty="0">
                <a:solidFill>
                  <a:schemeClr val="tx1"/>
                </a:solidFill>
              </a:rPr>
              <a:t>без ущерба для их качества, количества и надежности услуг после портирования абонента</a:t>
            </a:r>
            <a:r>
              <a:rPr lang="en-US" altLang="ru-RU" sz="1000" b="1" dirty="0" smtClean="0">
                <a:solidFill>
                  <a:schemeClr val="tx1"/>
                </a:solidFill>
              </a:rPr>
              <a:t> </a:t>
            </a:r>
            <a:endParaRPr lang="en-US" altLang="ru-RU" sz="1000" b="1" dirty="0">
              <a:solidFill>
                <a:schemeClr val="tx1"/>
              </a:solidFill>
            </a:endParaRPr>
          </a:p>
          <a:p>
            <a:pPr eaLnBrk="1" hangingPunct="1">
              <a:spcBef>
                <a:spcPts val="600"/>
              </a:spcBef>
            </a:pPr>
            <a:r>
              <a:rPr lang="ru-RU" altLang="ru-RU" sz="1000" b="1" dirty="0">
                <a:solidFill>
                  <a:schemeClr val="tx1"/>
                </a:solidFill>
              </a:rPr>
              <a:t>Поддержка передачи данных </a:t>
            </a:r>
            <a:r>
              <a:rPr lang="ru-RU" altLang="ru-RU" sz="1000" b="1" dirty="0" smtClean="0">
                <a:solidFill>
                  <a:schemeClr val="tx1"/>
                </a:solidFill>
              </a:rPr>
              <a:t>о геолокации</a:t>
            </a:r>
            <a:endParaRPr lang="ru-RU" altLang="ru-RU" sz="1000" b="1" dirty="0">
              <a:solidFill>
                <a:schemeClr val="tx1"/>
              </a:solidFill>
            </a:endParaRPr>
          </a:p>
        </p:txBody>
      </p:sp>
      <p:sp>
        <p:nvSpPr>
          <p:cNvPr id="20495" name="Овал 45"/>
          <p:cNvSpPr>
            <a:spLocks noChangeArrowheads="1"/>
          </p:cNvSpPr>
          <p:nvPr/>
        </p:nvSpPr>
        <p:spPr bwMode="auto">
          <a:xfrm>
            <a:off x="5537200" y="2654300"/>
            <a:ext cx="98425" cy="95250"/>
          </a:xfrm>
          <a:prstGeom prst="ellipse">
            <a:avLst/>
          </a:prstGeom>
          <a:solidFill>
            <a:srgbClr val="008AD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6" name="Овал 46"/>
          <p:cNvSpPr>
            <a:spLocks noChangeArrowheads="1"/>
          </p:cNvSpPr>
          <p:nvPr/>
        </p:nvSpPr>
        <p:spPr bwMode="auto">
          <a:xfrm>
            <a:off x="5534025" y="3719513"/>
            <a:ext cx="98425" cy="96837"/>
          </a:xfrm>
          <a:prstGeom prst="ellipse">
            <a:avLst/>
          </a:prstGeom>
          <a:solidFill>
            <a:srgbClr val="008AD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7" name="Овал 47"/>
          <p:cNvSpPr>
            <a:spLocks noChangeArrowheads="1"/>
          </p:cNvSpPr>
          <p:nvPr/>
        </p:nvSpPr>
        <p:spPr bwMode="auto">
          <a:xfrm>
            <a:off x="5534025" y="2889250"/>
            <a:ext cx="98425" cy="95250"/>
          </a:xfrm>
          <a:prstGeom prst="ellipse">
            <a:avLst/>
          </a:prstGeom>
          <a:solidFill>
            <a:srgbClr val="008AD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498" name="Shape 90"/>
          <p:cNvSpPr txBox="1">
            <a:spLocks noChangeArrowheads="1"/>
          </p:cNvSpPr>
          <p:nvPr/>
        </p:nvSpPr>
        <p:spPr bwMode="auto">
          <a:xfrm>
            <a:off x="1616076" y="3627438"/>
            <a:ext cx="3786186"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1200"/>
              </a:spcBef>
            </a:pPr>
            <a:r>
              <a:rPr lang="ru-RU" altLang="ru-RU" sz="1000" b="1" dirty="0">
                <a:solidFill>
                  <a:schemeClr val="tx1"/>
                </a:solidFill>
              </a:rPr>
              <a:t>Поддержка всех типов идентификации абонента в любое время и в любом месте с помощью любой технологии</a:t>
            </a:r>
          </a:p>
          <a:p>
            <a:pPr eaLnBrk="1" hangingPunct="1">
              <a:spcBef>
                <a:spcPts val="300"/>
              </a:spcBef>
            </a:pPr>
            <a:r>
              <a:rPr lang="ru-RU" altLang="ru-RU" sz="1000" b="1" dirty="0">
                <a:solidFill>
                  <a:schemeClr val="tx1"/>
                </a:solidFill>
              </a:rPr>
              <a:t>Поддержка негеографических и номадических </a:t>
            </a:r>
            <a:r>
              <a:rPr lang="ru-RU" altLang="ru-RU" sz="1000" b="1" dirty="0" smtClean="0">
                <a:solidFill>
                  <a:schemeClr val="tx1"/>
                </a:solidFill>
              </a:rPr>
              <a:t>номеров</a:t>
            </a:r>
          </a:p>
          <a:p>
            <a:pPr eaLnBrk="1" hangingPunct="1">
              <a:spcBef>
                <a:spcPts val="300"/>
              </a:spcBef>
            </a:pPr>
            <a:r>
              <a:rPr lang="ru-RU" altLang="ru-RU" sz="1000" b="1" dirty="0">
                <a:solidFill>
                  <a:schemeClr val="tx1"/>
                </a:solidFill>
              </a:rPr>
              <a:t>Поддержка персональных </a:t>
            </a:r>
            <a:r>
              <a:rPr lang="ru-RU" altLang="ru-RU" sz="1000" b="1" dirty="0" smtClean="0">
                <a:solidFill>
                  <a:schemeClr val="tx1"/>
                </a:solidFill>
              </a:rPr>
              <a:t>номеров</a:t>
            </a:r>
          </a:p>
          <a:p>
            <a:pPr eaLnBrk="1" hangingPunct="1">
              <a:spcBef>
                <a:spcPts val="300"/>
              </a:spcBef>
            </a:pPr>
            <a:r>
              <a:rPr lang="ru-RU" altLang="ru-RU" sz="1000" b="1" dirty="0">
                <a:solidFill>
                  <a:schemeClr val="tx1"/>
                </a:solidFill>
              </a:rPr>
              <a:t>Поддержка технологического перехода </a:t>
            </a:r>
            <a:r>
              <a:rPr lang="en-US" altLang="ru-RU" sz="1000" b="1" dirty="0" smtClean="0">
                <a:solidFill>
                  <a:schemeClr val="tx1"/>
                </a:solidFill>
              </a:rPr>
              <a:t>DNS </a:t>
            </a:r>
            <a:r>
              <a:rPr lang="en-US" altLang="ru-RU" sz="1000" b="1" dirty="0">
                <a:solidFill>
                  <a:schemeClr val="tx1"/>
                </a:solidFill>
                <a:sym typeface="Wingdings" panose="05000000000000000000" pitchFamily="2" charset="2"/>
              </a:rPr>
              <a:t>  ENUM  </a:t>
            </a:r>
            <a:r>
              <a:rPr lang="en-US" altLang="ru-RU" sz="1000" b="1" dirty="0">
                <a:solidFill>
                  <a:schemeClr val="tx1"/>
                </a:solidFill>
              </a:rPr>
              <a:t>ENUM Data Hosting</a:t>
            </a:r>
            <a:r>
              <a:rPr lang="ru-RU" altLang="ru-RU" sz="1000" b="1" dirty="0">
                <a:solidFill>
                  <a:schemeClr val="tx1"/>
                </a:solidFill>
              </a:rPr>
              <a:t> </a:t>
            </a:r>
            <a:r>
              <a:rPr lang="en-US" altLang="ru-RU" sz="1000" b="1" dirty="0">
                <a:solidFill>
                  <a:schemeClr val="tx1"/>
                </a:solidFill>
                <a:sym typeface="Wingdings" panose="05000000000000000000" pitchFamily="2" charset="2"/>
              </a:rPr>
              <a:t></a:t>
            </a:r>
            <a:r>
              <a:rPr lang="ru-RU" altLang="ru-RU" sz="1000" b="1" dirty="0">
                <a:solidFill>
                  <a:schemeClr val="tx1"/>
                </a:solidFill>
                <a:sym typeface="Wingdings" panose="05000000000000000000" pitchFamily="2" charset="2"/>
              </a:rPr>
              <a:t> </a:t>
            </a:r>
            <a:r>
              <a:rPr lang="en-US" altLang="ru-RU" sz="1000" b="1" dirty="0">
                <a:solidFill>
                  <a:schemeClr val="tx1"/>
                </a:solidFill>
                <a:sym typeface="Wingdings" panose="05000000000000000000" pitchFamily="2" charset="2"/>
              </a:rPr>
              <a:t>ENUM Personal</a:t>
            </a:r>
            <a:endParaRPr lang="en-US" altLang="ru-RU" sz="1000" b="1" dirty="0">
              <a:solidFill>
                <a:schemeClr val="tx1"/>
              </a:solidFill>
            </a:endParaRPr>
          </a:p>
        </p:txBody>
      </p:sp>
      <p:cxnSp>
        <p:nvCxnSpPr>
          <p:cNvPr id="9" name="Прямая со стрелкой 8"/>
          <p:cNvCxnSpPr/>
          <p:nvPr/>
        </p:nvCxnSpPr>
        <p:spPr>
          <a:xfrm>
            <a:off x="2636838" y="1109663"/>
            <a:ext cx="885825" cy="98425"/>
          </a:xfrm>
          <a:prstGeom prst="straightConnector1">
            <a:avLst/>
          </a:prstGeom>
          <a:ln>
            <a:solidFill>
              <a:srgbClr val="CC0000"/>
            </a:solidFill>
            <a:tailEnd type="triangle"/>
          </a:ln>
        </p:spPr>
        <p:style>
          <a:lnRef idx="3">
            <a:schemeClr val="dk1"/>
          </a:lnRef>
          <a:fillRef idx="0">
            <a:schemeClr val="dk1"/>
          </a:fillRef>
          <a:effectRef idx="2">
            <a:schemeClr val="dk1"/>
          </a:effectRef>
          <a:fontRef idx="minor">
            <a:schemeClr val="tx1"/>
          </a:fontRef>
        </p:style>
      </p:cxnSp>
      <p:cxnSp>
        <p:nvCxnSpPr>
          <p:cNvPr id="58" name="Прямая со стрелкой 57"/>
          <p:cNvCxnSpPr/>
          <p:nvPr/>
        </p:nvCxnSpPr>
        <p:spPr>
          <a:xfrm>
            <a:off x="2921000" y="2676525"/>
            <a:ext cx="2563813" cy="222250"/>
          </a:xfrm>
          <a:prstGeom prst="straightConnector1">
            <a:avLst/>
          </a:prstGeom>
          <a:ln>
            <a:solidFill>
              <a:srgbClr val="008AD1"/>
            </a:solidFill>
            <a:tailEnd type="triangle"/>
          </a:ln>
        </p:spPr>
        <p:style>
          <a:lnRef idx="3">
            <a:schemeClr val="dk1"/>
          </a:lnRef>
          <a:fillRef idx="0">
            <a:schemeClr val="dk1"/>
          </a:fillRef>
          <a:effectRef idx="2">
            <a:schemeClr val="dk1"/>
          </a:effectRef>
          <a:fontRef idx="minor">
            <a:schemeClr val="tx1"/>
          </a:fontRef>
        </p:style>
      </p:cxnSp>
      <p:sp>
        <p:nvSpPr>
          <p:cNvPr id="20501" name="Овал 51"/>
          <p:cNvSpPr>
            <a:spLocks noChangeArrowheads="1"/>
          </p:cNvSpPr>
          <p:nvPr/>
        </p:nvSpPr>
        <p:spPr bwMode="auto">
          <a:xfrm>
            <a:off x="1446213" y="3757613"/>
            <a:ext cx="98425" cy="9525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502" name="Овал 52"/>
          <p:cNvSpPr>
            <a:spLocks noChangeArrowheads="1"/>
          </p:cNvSpPr>
          <p:nvPr/>
        </p:nvSpPr>
        <p:spPr bwMode="auto">
          <a:xfrm>
            <a:off x="1446213" y="4235450"/>
            <a:ext cx="100012" cy="9525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503" name="Овал 53"/>
          <p:cNvSpPr>
            <a:spLocks noChangeArrowheads="1"/>
          </p:cNvSpPr>
          <p:nvPr/>
        </p:nvSpPr>
        <p:spPr bwMode="auto">
          <a:xfrm>
            <a:off x="1446213" y="4422775"/>
            <a:ext cx="98425" cy="9525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sp>
        <p:nvSpPr>
          <p:cNvPr id="20504" name="Овал 55"/>
          <p:cNvSpPr>
            <a:spLocks noChangeArrowheads="1"/>
          </p:cNvSpPr>
          <p:nvPr/>
        </p:nvSpPr>
        <p:spPr bwMode="auto">
          <a:xfrm>
            <a:off x="1446213" y="4614863"/>
            <a:ext cx="98425" cy="9525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ru-RU"/>
          </a:p>
        </p:txBody>
      </p:sp>
      <p:cxnSp>
        <p:nvCxnSpPr>
          <p:cNvPr id="59" name="Прямая со стрелкой 58"/>
          <p:cNvCxnSpPr/>
          <p:nvPr/>
        </p:nvCxnSpPr>
        <p:spPr>
          <a:xfrm>
            <a:off x="2268538" y="3284538"/>
            <a:ext cx="446087" cy="422275"/>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20506" name="Номер слайда 14"/>
          <p:cNvSpPr>
            <a:spLocks noGrp="1"/>
          </p:cNvSpPr>
          <p:nvPr>
            <p:ph type="sldNum" sz="quarter" idx="10"/>
          </p:nvPr>
        </p:nvSpPr>
        <p:spPr>
          <a:xfrm>
            <a:off x="8594725" y="101600"/>
            <a:ext cx="549275"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2F6388B-3DF3-44C5-AEFB-783C7A8D181C}" type="slidenum">
              <a:rPr lang="ru-RU" altLang="ru-RU" b="1" smtClean="0">
                <a:solidFill>
                  <a:schemeClr val="bg1"/>
                </a:solidFill>
              </a:rPr>
              <a:pPr/>
              <a:t>4</a:t>
            </a:fld>
            <a:endParaRPr lang="ru-RU" altLang="ru-RU" b="1" smtClean="0">
              <a:solidFill>
                <a:schemeClr val="bg1"/>
              </a:solidFill>
            </a:endParaRPr>
          </a:p>
        </p:txBody>
      </p:sp>
      <p:sp>
        <p:nvSpPr>
          <p:cNvPr id="20507" name="Shape 105"/>
          <p:cNvSpPr txBox="1">
            <a:spLocks noChangeArrowheads="1"/>
          </p:cNvSpPr>
          <p:nvPr/>
        </p:nvSpPr>
        <p:spPr bwMode="auto">
          <a:xfrm>
            <a:off x="441325" y="68263"/>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400" b="1" i="1" dirty="0">
                <a:solidFill>
                  <a:schemeClr val="tx1"/>
                </a:solidFill>
              </a:rPr>
              <a:t>Пять аспектов конвергенции</a:t>
            </a:r>
            <a:endParaRPr lang="en-US" altLang="ru-RU" sz="2400" b="1" i="1"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4" name="Рисунок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Таблица 7"/>
          <p:cNvGraphicFramePr>
            <a:graphicFrameLocks noGrp="1"/>
          </p:cNvGraphicFramePr>
          <p:nvPr>
            <p:extLst>
              <p:ext uri="{D42A27DB-BD31-4B8C-83A1-F6EECF244321}">
                <p14:modId xmlns:p14="http://schemas.microsoft.com/office/powerpoint/2010/main" val="3632134512"/>
              </p:ext>
            </p:extLst>
          </p:nvPr>
        </p:nvGraphicFramePr>
        <p:xfrm>
          <a:off x="179388" y="571500"/>
          <a:ext cx="8785225" cy="4236690"/>
        </p:xfrm>
        <a:graphic>
          <a:graphicData uri="http://schemas.openxmlformats.org/drawingml/2006/table">
            <a:tbl>
              <a:tblPr firstRow="1" bandRow="1">
                <a:tableStyleId>{1FECB4D8-DB02-4DC6-A0A2-4F2EBAE1DC90}</a:tableStyleId>
              </a:tblPr>
              <a:tblGrid>
                <a:gridCol w="3053433"/>
                <a:gridCol w="3500850"/>
                <a:gridCol w="2230942"/>
              </a:tblGrid>
              <a:tr h="518154">
                <a:tc>
                  <a:txBody>
                    <a:bodyPr/>
                    <a:lstStyle/>
                    <a:p>
                      <a:pPr algn="ctr"/>
                      <a:r>
                        <a:rPr lang="ru-RU" sz="1400" dirty="0" smtClean="0">
                          <a:latin typeface="Arial" panose="020B0604020202020204" pitchFamily="34" charset="0"/>
                          <a:cs typeface="Arial" panose="020B0604020202020204" pitchFamily="34" charset="0"/>
                        </a:rPr>
                        <a:t>Общие возможности</a:t>
                      </a:r>
                      <a:endParaRPr lang="ru-RU" sz="1400" b="1" dirty="0">
                        <a:solidFill>
                          <a:schemeClr val="tx1"/>
                        </a:solidFill>
                        <a:latin typeface="Arial" panose="020B0604020202020204" pitchFamily="34" charset="0"/>
                        <a:cs typeface="Arial" panose="020B0604020202020204" pitchFamily="34" charset="0"/>
                      </a:endParaRPr>
                    </a:p>
                  </a:txBody>
                  <a:tcPr marL="91453" marR="91453" marT="45717" marB="45717" anchor="ctr"/>
                </a:tc>
                <a:tc>
                  <a:txBody>
                    <a:bodyPr/>
                    <a:lstStyle/>
                    <a:p>
                      <a:pPr marL="90488" marR="0" indent="0" algn="ctr" defTabSz="914400" rtl="0" eaLnBrk="1" fontAlgn="auto" latinLnBrk="0" hangingPunct="1">
                        <a:lnSpc>
                          <a:spcPct val="100000"/>
                        </a:lnSpc>
                        <a:spcBef>
                          <a:spcPts val="600"/>
                        </a:spcBef>
                        <a:spcAft>
                          <a:spcPts val="0"/>
                        </a:spcAft>
                        <a:buClr>
                          <a:schemeClr val="dk1"/>
                        </a:buClr>
                        <a:buSzPct val="110000"/>
                        <a:buFontTx/>
                        <a:buNone/>
                        <a:tabLst/>
                        <a:defRPr/>
                      </a:pPr>
                      <a:r>
                        <a:rPr lang="ru-RU" sz="1400" dirty="0" smtClean="0">
                          <a:latin typeface="Arial" panose="020B0604020202020204" pitchFamily="34" charset="0"/>
                          <a:cs typeface="Arial" panose="020B0604020202020204" pitchFamily="34" charset="0"/>
                        </a:rPr>
                        <a:t>Организационные и административные возможности</a:t>
                      </a:r>
                      <a:endParaRPr lang="ru-RU" sz="1400" b="1" dirty="0" smtClean="0">
                        <a:solidFill>
                          <a:schemeClr val="tx1"/>
                        </a:solidFill>
                        <a:latin typeface="Arial" panose="020B0604020202020204" pitchFamily="34" charset="0"/>
                        <a:cs typeface="Arial" panose="020B0604020202020204" pitchFamily="34" charset="0"/>
                      </a:endParaRPr>
                    </a:p>
                  </a:txBody>
                  <a:tcPr marL="91453" marR="91453" marT="45717" marB="45717" anchor="ctr"/>
                </a:tc>
                <a:tc>
                  <a:txBody>
                    <a:bodyPr/>
                    <a:lstStyle/>
                    <a:p>
                      <a:pPr marL="90488" algn="ctr">
                        <a:spcBef>
                          <a:spcPts val="600"/>
                        </a:spcBef>
                        <a:buClr>
                          <a:schemeClr val="dk1"/>
                        </a:buClr>
                        <a:buSzPct val="110000"/>
                      </a:pPr>
                      <a:r>
                        <a:rPr lang="ru-RU" sz="1400" dirty="0" smtClean="0">
                          <a:latin typeface="Arial" panose="020B0604020202020204" pitchFamily="34" charset="0"/>
                          <a:cs typeface="Arial" panose="020B0604020202020204" pitchFamily="34" charset="0"/>
                        </a:rPr>
                        <a:t>Технические возможности</a:t>
                      </a:r>
                      <a:endParaRPr lang="en" sz="1400" b="1" dirty="0" smtClean="0">
                        <a:solidFill>
                          <a:schemeClr val="tx1"/>
                        </a:solidFill>
                        <a:latin typeface="Arial" panose="020B0604020202020204" pitchFamily="34" charset="0"/>
                        <a:cs typeface="Arial" panose="020B0604020202020204" pitchFamily="34" charset="0"/>
                      </a:endParaRPr>
                    </a:p>
                  </a:txBody>
                  <a:tcPr marL="91453" marR="91453" marT="45717" marB="45717" anchor="ctr"/>
                </a:tc>
              </a:tr>
              <a:tr h="61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Arial" panose="020B0604020202020204" pitchFamily="34" charset="0"/>
                          <a:cs typeface="Arial" panose="020B0604020202020204" pitchFamily="34" charset="0"/>
                        </a:rPr>
                        <a:t>Кластеризация, модульность и гибкость адаптации</a:t>
                      </a:r>
                      <a:endParaRPr lang="ru-RU" sz="1100" b="1" dirty="0">
                        <a:latin typeface="Arial" panose="020B0604020202020204" pitchFamily="34" charset="0"/>
                        <a:cs typeface="Arial" panose="020B0604020202020204" pitchFamily="34" charset="0"/>
                      </a:endParaRPr>
                    </a:p>
                  </a:txBody>
                  <a:tcPr marL="91453" marR="91453" marT="45717" marB="45717"/>
                </a:tc>
                <a:tc>
                  <a:txBody>
                    <a:bodyPr/>
                    <a:lstStyle/>
                    <a:p>
                      <a:pPr marL="0" marR="0" lvl="0" indent="0" algn="l" defTabSz="914400" rtl="0" eaLnBrk="1" fontAlgn="auto" latinLnBrk="0" hangingPunct="1">
                        <a:lnSpc>
                          <a:spcPct val="100000"/>
                        </a:lnSpc>
                        <a:spcBef>
                          <a:spcPts val="0"/>
                        </a:spcBef>
                        <a:spcAft>
                          <a:spcPts val="0"/>
                        </a:spcAft>
                        <a:buClr>
                          <a:schemeClr val="dk1"/>
                        </a:buClr>
                        <a:buSzPct val="110000"/>
                        <a:buFont typeface="Arial"/>
                        <a:buNone/>
                        <a:tabLst/>
                        <a:defRPr/>
                      </a:pPr>
                      <a:r>
                        <a:rPr lang="ru-RU" sz="1100" b="1" dirty="0" smtClean="0">
                          <a:latin typeface="Arial" panose="020B0604020202020204" pitchFamily="34" charset="0"/>
                          <a:cs typeface="Arial" panose="020B0604020202020204" pitchFamily="34" charset="0"/>
                        </a:rPr>
                        <a:t>ENUM-корневой домен .e164.apra - база, позволяющая сформировать единую национальную политику регулирования рынка и технологического развития</a:t>
                      </a:r>
                      <a:endParaRPr lang="en" sz="1100" b="1" dirty="0" smtClean="0">
                        <a:latin typeface="Arial" panose="020B0604020202020204" pitchFamily="34" charset="0"/>
                        <a:cs typeface="Arial" panose="020B0604020202020204" pitchFamily="34" charset="0"/>
                      </a:endParaRPr>
                    </a:p>
                  </a:txBody>
                  <a:tcPr marL="91453" marR="91453" marT="45717" marB="45717"/>
                </a:tc>
                <a:tc>
                  <a:txBody>
                    <a:bodyPr/>
                    <a:lstStyle/>
                    <a:p>
                      <a:pPr lvl="0" rtl="0">
                        <a:spcBef>
                          <a:spcPts val="0"/>
                        </a:spcBef>
                        <a:buClr>
                          <a:schemeClr val="dk1"/>
                        </a:buClr>
                        <a:buSzPct val="110000"/>
                        <a:buFont typeface="Arial"/>
                        <a:buNone/>
                      </a:pPr>
                      <a:r>
                        <a:rPr lang="en-US" sz="1100" b="1" dirty="0" smtClean="0">
                          <a:latin typeface="Arial" panose="020B0604020202020204" pitchFamily="34" charset="0"/>
                          <a:cs typeface="Arial" panose="020B0604020202020204" pitchFamily="34" charset="0"/>
                        </a:rPr>
                        <a:t>Support for cloud computing</a:t>
                      </a:r>
                      <a:endParaRPr lang="en" sz="1100" b="1" dirty="0">
                        <a:latin typeface="Arial" panose="020B0604020202020204" pitchFamily="34" charset="0"/>
                        <a:cs typeface="Arial" panose="020B0604020202020204" pitchFamily="34" charset="0"/>
                      </a:endParaRPr>
                    </a:p>
                  </a:txBody>
                  <a:tcPr marL="91453" marR="91453" marT="45717" marB="45717"/>
                </a:tc>
              </a:tr>
              <a:tr h="421652">
                <a:tc>
                  <a:txBody>
                    <a:bodyPr/>
                    <a:lstStyle/>
                    <a:p>
                      <a:pPr>
                        <a:buClr>
                          <a:schemeClr val="dk1"/>
                        </a:buClr>
                        <a:buSzPct val="110000"/>
                      </a:pPr>
                      <a:r>
                        <a:rPr lang="ru-RU" sz="1100" b="1" dirty="0" smtClean="0">
                          <a:latin typeface="Arial" panose="020B0604020202020204" pitchFamily="34" charset="0"/>
                          <a:cs typeface="Arial" panose="020B0604020202020204" pitchFamily="34" charset="0"/>
                        </a:rPr>
                        <a:t>Полная локализация для основных языков в стране клиента</a:t>
                      </a:r>
                      <a:endParaRPr lang="ru-RU" sz="1100" b="1" dirty="0">
                        <a:latin typeface="Arial" panose="020B0604020202020204" pitchFamily="34" charset="0"/>
                        <a:cs typeface="Arial" panose="020B0604020202020204" pitchFamily="34" charset="0"/>
                      </a:endParaRPr>
                    </a:p>
                  </a:txBody>
                  <a:tcPr marL="91453" marR="91453"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Arial" panose="020B0604020202020204" pitchFamily="34" charset="0"/>
                          <a:cs typeface="Arial" panose="020B0604020202020204" pitchFamily="34" charset="0"/>
                        </a:rPr>
                        <a:t>Поддержка роуминга перенесенных абонентов, персональных номеров, геолокации, VoIP, аварийно-спасательных служб</a:t>
                      </a:r>
                      <a:endParaRPr lang="en" sz="1100" b="1" dirty="0" smtClean="0">
                        <a:latin typeface="Arial" panose="020B0604020202020204" pitchFamily="34" charset="0"/>
                        <a:cs typeface="Arial" panose="020B0604020202020204" pitchFamily="34" charset="0"/>
                      </a:endParaRPr>
                    </a:p>
                  </a:txBody>
                  <a:tcPr marL="91453" marR="91453" marT="45717" marB="45717"/>
                </a:tc>
                <a:tc>
                  <a:txBody>
                    <a:bodyPr/>
                    <a:lstStyle/>
                    <a:p>
                      <a:r>
                        <a:rPr lang="ru-RU" sz="1100" b="1" dirty="0" smtClean="0">
                          <a:latin typeface="Arial" panose="020B0604020202020204" pitchFamily="34" charset="0"/>
                          <a:cs typeface="Arial" panose="020B0604020202020204" pitchFamily="34" charset="0"/>
                        </a:rPr>
                        <a:t>Независимые АРМ для всех участников системы</a:t>
                      </a:r>
                      <a:endParaRPr lang="en" sz="1100" b="1" dirty="0" smtClean="0">
                        <a:latin typeface="Arial" panose="020B0604020202020204" pitchFamily="34" charset="0"/>
                        <a:cs typeface="Arial" panose="020B0604020202020204" pitchFamily="34" charset="0"/>
                      </a:endParaRPr>
                    </a:p>
                  </a:txBody>
                  <a:tcPr marL="91453" marR="91453" marT="45717" marB="45717"/>
                </a:tc>
              </a:tr>
              <a:tr h="751858">
                <a:tc>
                  <a:txBody>
                    <a:bodyPr/>
                    <a:lstStyle/>
                    <a:p>
                      <a:r>
                        <a:rPr lang="ru-RU" sz="1100" b="1" dirty="0" smtClean="0">
                          <a:latin typeface="Arial" panose="020B0604020202020204" pitchFamily="34" charset="0"/>
                          <a:cs typeface="Arial" panose="020B0604020202020204" pitchFamily="34" charset="0"/>
                        </a:rPr>
                        <a:t>Единый массив данных, возможность перекрестного обмена данных, а также возможность интеграции систем</a:t>
                      </a:r>
                      <a:r>
                        <a:rPr lang="en-US" sz="1100" b="1" dirty="0" smtClean="0">
                          <a:latin typeface="Arial" panose="020B0604020202020204" pitchFamily="34" charset="0"/>
                          <a:cs typeface="Arial" panose="020B0604020202020204" pitchFamily="34" charset="0"/>
                        </a:rPr>
                        <a:t> </a:t>
                      </a:r>
                      <a:r>
                        <a:rPr lang="ru-RU" sz="1100" b="1" dirty="0" smtClean="0">
                          <a:latin typeface="Arial" panose="020B0604020202020204" pitchFamily="34" charset="0"/>
                          <a:cs typeface="Arial" panose="020B0604020202020204" pitchFamily="34" charset="0"/>
                        </a:rPr>
                        <a:t>MNP/LNP, IMEI и ENUM</a:t>
                      </a:r>
                      <a:endParaRPr lang="en-US" sz="1100" b="1" dirty="0" smtClean="0">
                        <a:latin typeface="Arial" panose="020B0604020202020204" pitchFamily="34" charset="0"/>
                        <a:cs typeface="Arial" panose="020B0604020202020204" pitchFamily="34" charset="0"/>
                      </a:endParaRPr>
                    </a:p>
                  </a:txBody>
                  <a:tcPr marL="91453" marR="91453"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Arial" panose="020B0604020202020204" pitchFamily="34" charset="0"/>
                          <a:cs typeface="Arial" panose="020B0604020202020204" pitchFamily="34" charset="0"/>
                        </a:rPr>
                        <a:t>Поддержка третьих лиц, в том числе финансовых, контент- и SMS-агрегаторов</a:t>
                      </a:r>
                      <a:endParaRPr lang="en" sz="1100" b="1" dirty="0" smtClean="0">
                        <a:latin typeface="Arial" panose="020B0604020202020204" pitchFamily="34" charset="0"/>
                        <a:cs typeface="Arial" panose="020B0604020202020204" pitchFamily="34" charset="0"/>
                      </a:endParaRPr>
                    </a:p>
                  </a:txBody>
                  <a:tcPr marL="91453" marR="91453"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Arial" panose="020B0604020202020204" pitchFamily="34" charset="0"/>
                          <a:cs typeface="Arial" panose="020B0604020202020204" pitchFamily="34" charset="0"/>
                        </a:rPr>
                        <a:t>Мониторинг и ведение журнала всех процессов</a:t>
                      </a:r>
                      <a:endParaRPr lang="en" sz="1100" b="1" dirty="0" smtClean="0">
                        <a:latin typeface="Arial" panose="020B0604020202020204" pitchFamily="34" charset="0"/>
                        <a:cs typeface="Arial" panose="020B0604020202020204" pitchFamily="34" charset="0"/>
                      </a:endParaRPr>
                    </a:p>
                  </a:txBody>
                  <a:tcPr marL="91453" marR="91453" marT="45717" marB="45717"/>
                </a:tc>
              </a:tr>
              <a:tr h="1318159">
                <a:tc>
                  <a:txBody>
                    <a:bodyPr/>
                    <a:lstStyle/>
                    <a:p>
                      <a:r>
                        <a:rPr lang="ru-RU" sz="1100" b="1" dirty="0" smtClean="0">
                          <a:latin typeface="Arial" panose="020B0604020202020204" pitchFamily="34" charset="0"/>
                          <a:cs typeface="Arial" panose="020B0604020202020204" pitchFamily="34" charset="0"/>
                        </a:rPr>
                        <a:t>Хранение и протоколирование истории всех операций и процессов для перенесенных номеров и кодов IMEI. Хранение и протоколирование истории использования мобильного устройства в соответствии с заданными параметрами и вероятностного прогнозирования их поведения</a:t>
                      </a:r>
                      <a:endParaRPr lang="en" sz="1100" b="1" dirty="0" smtClean="0">
                        <a:latin typeface="Arial" panose="020B0604020202020204" pitchFamily="34" charset="0"/>
                        <a:cs typeface="Arial" panose="020B0604020202020204" pitchFamily="34" charset="0"/>
                      </a:endParaRPr>
                    </a:p>
                  </a:txBody>
                  <a:tcPr marL="91453" marR="91453"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Arial" panose="020B0604020202020204" pitchFamily="34" charset="0"/>
                          <a:cs typeface="Arial" panose="020B0604020202020204" pitchFamily="34" charset="0"/>
                        </a:rPr>
                        <a:t>Единый набор данных и обмена данными между данными между госслужбами даёт возможность обрабатывать не только отчетность по импорту электронных устройств и перенесенным номерам, а также задачи национальной безопасности , бороться с кражами, мошенничеством, </a:t>
                      </a:r>
                      <a:r>
                        <a:rPr lang="ru-RU" sz="1100" b="1" dirty="0" err="1" smtClean="0">
                          <a:latin typeface="Arial" panose="020B0604020202020204" pitchFamily="34" charset="0"/>
                          <a:cs typeface="Arial" panose="020B0604020202020204" pitchFamily="34" charset="0"/>
                        </a:rPr>
                        <a:t>фишингом</a:t>
                      </a:r>
                      <a:r>
                        <a:rPr lang="ru-RU" sz="1100" b="1" dirty="0" smtClean="0">
                          <a:latin typeface="Arial" panose="020B0604020202020204" pitchFamily="34" charset="0"/>
                          <a:cs typeface="Arial" panose="020B0604020202020204" pitchFamily="34" charset="0"/>
                        </a:rPr>
                        <a:t> и т.д.</a:t>
                      </a:r>
                      <a:endParaRPr lang="en" sz="1100" b="1" dirty="0" smtClean="0">
                        <a:latin typeface="Arial" panose="020B0604020202020204" pitchFamily="34" charset="0"/>
                        <a:cs typeface="Arial" panose="020B0604020202020204" pitchFamily="34" charset="0"/>
                      </a:endParaRPr>
                    </a:p>
                  </a:txBody>
                  <a:tcPr marL="91453" marR="91453"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latin typeface="Arial" panose="020B0604020202020204" pitchFamily="34" charset="0"/>
                          <a:cs typeface="Arial" panose="020B0604020202020204" pitchFamily="34" charset="0"/>
                        </a:rPr>
                        <a:t>Высокая надежность, годовая доступность ЦБД ПН и ЦБД IMEI, не менее 100%</a:t>
                      </a:r>
                    </a:p>
                  </a:txBody>
                  <a:tcPr marL="91453" marR="91453" marT="45717" marB="45717"/>
                </a:tc>
              </a:tr>
            </a:tbl>
          </a:graphicData>
        </a:graphic>
      </p:graphicFrame>
      <p:sp>
        <p:nvSpPr>
          <p:cNvPr id="22555" name="Shape 105"/>
          <p:cNvSpPr txBox="1">
            <a:spLocks noChangeArrowheads="1"/>
          </p:cNvSpPr>
          <p:nvPr/>
        </p:nvSpPr>
        <p:spPr bwMode="auto">
          <a:xfrm>
            <a:off x="587375" y="90488"/>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smtClean="0">
                <a:solidFill>
                  <a:schemeClr val="tx1"/>
                </a:solidFill>
              </a:rPr>
              <a:t>Каковы </a:t>
            </a:r>
            <a:r>
              <a:rPr lang="ru-RU" altLang="ru-RU" sz="2000" b="1" i="1" dirty="0">
                <a:solidFill>
                  <a:schemeClr val="tx1"/>
                </a:solidFill>
              </a:rPr>
              <a:t>возможности </a:t>
            </a:r>
            <a:r>
              <a:rPr lang="en-US" altLang="ru-RU" sz="2000" b="1" i="1" dirty="0">
                <a:solidFill>
                  <a:schemeClr val="tx1"/>
                </a:solidFill>
              </a:rPr>
              <a:t>ENUM </a:t>
            </a:r>
            <a:r>
              <a:rPr lang="ru-RU" altLang="ru-RU" sz="2000" b="1" i="1" dirty="0">
                <a:solidFill>
                  <a:schemeClr val="tx1"/>
                </a:solidFill>
              </a:rPr>
              <a:t>технологий?</a:t>
            </a:r>
            <a:endParaRPr lang="en-US" altLang="ru-RU" sz="2000" b="1" i="1" dirty="0">
              <a:solidFill>
                <a:schemeClr val="tx1"/>
              </a:solidFill>
            </a:endParaRPr>
          </a:p>
        </p:txBody>
      </p:sp>
      <p:sp>
        <p:nvSpPr>
          <p:cNvPr id="22556"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12FCB74-750C-4415-8C97-FAAD934C53D9}" type="slidenum">
              <a:rPr lang="ru-RU" altLang="ru-RU" b="1" smtClean="0">
                <a:solidFill>
                  <a:schemeClr val="bg1"/>
                </a:solidFill>
              </a:rPr>
              <a:pPr/>
              <a:t>5</a:t>
            </a:fld>
            <a:endParaRPr lang="ru-RU" altLang="ru-RU" b="1"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Минус 6"/>
          <p:cNvSpPr/>
          <p:nvPr/>
        </p:nvSpPr>
        <p:spPr>
          <a:xfrm rot="19038717">
            <a:off x="5751513" y="1417638"/>
            <a:ext cx="2547937" cy="728662"/>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580" name="Прямоугольник 1"/>
          <p:cNvSpPr>
            <a:spLocks noChangeArrowheads="1"/>
          </p:cNvSpPr>
          <p:nvPr/>
        </p:nvSpPr>
        <p:spPr bwMode="auto">
          <a:xfrm>
            <a:off x="420688" y="812800"/>
            <a:ext cx="803116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Aft>
                <a:spcPts val="1200"/>
              </a:spcAft>
              <a:buFont typeface="Wingdings" panose="05000000000000000000" pitchFamily="2" charset="2"/>
              <a:buChar char="ü"/>
            </a:pPr>
            <a:r>
              <a:rPr lang="ru-RU" altLang="ru-RU" sz="1800" dirty="0"/>
              <a:t>3G системы </a:t>
            </a:r>
            <a:r>
              <a:rPr lang="ru-RU" altLang="ru-RU" sz="1800" dirty="0" smtClean="0"/>
              <a:t>могут </a:t>
            </a:r>
            <a:r>
              <a:rPr lang="ru-RU" altLang="ru-RU" sz="1800" dirty="0"/>
              <a:t>решать задачи в условиях </a:t>
            </a:r>
            <a:r>
              <a:rPr lang="ru-RU" altLang="ru-RU" sz="1800" b="1" dirty="0"/>
              <a:t>тотальной конвергенции</a:t>
            </a:r>
            <a:r>
              <a:rPr lang="ru-RU" altLang="ru-RU" sz="1800" dirty="0"/>
              <a:t>: конвергенции технологий, конвергенции электронных услуг и фиксированной и мобильной конвергенции</a:t>
            </a:r>
            <a:r>
              <a:rPr lang="en-US" altLang="ru-RU" sz="1800" dirty="0" smtClean="0"/>
              <a:t>.</a:t>
            </a:r>
            <a:endParaRPr lang="en-US" altLang="ru-RU" sz="1800" dirty="0"/>
          </a:p>
          <a:p>
            <a:pPr>
              <a:spcAft>
                <a:spcPts val="1200"/>
              </a:spcAft>
              <a:buFont typeface="Wingdings" panose="05000000000000000000" pitchFamily="2" charset="2"/>
              <a:buChar char="ü"/>
            </a:pPr>
            <a:r>
              <a:rPr lang="ru-RU" altLang="ru-RU" sz="1800" dirty="0"/>
              <a:t>Для регуляторов и администраций </a:t>
            </a:r>
            <a:r>
              <a:rPr lang="ru-RU" altLang="ru-RU" sz="1800" dirty="0" smtClean="0"/>
              <a:t>связи 3G </a:t>
            </a:r>
            <a:r>
              <a:rPr lang="ru-RU" altLang="ru-RU" sz="1800" dirty="0"/>
              <a:t>системы предлагают универсальную инструментальную платформу и переход от политики "</a:t>
            </a:r>
            <a:r>
              <a:rPr lang="ru-RU" altLang="ru-RU" sz="1800" b="1" dirty="0"/>
              <a:t>запретить или блокировать </a:t>
            </a:r>
            <a:r>
              <a:rPr lang="ru-RU" altLang="ru-RU" sz="1800" b="1" dirty="0" smtClean="0"/>
              <a:t>сервисы </a:t>
            </a:r>
            <a:r>
              <a:rPr lang="ru-RU" altLang="ru-RU" sz="1800" b="1" dirty="0"/>
              <a:t>и потерять деньги для бюджета</a:t>
            </a:r>
            <a:r>
              <a:rPr lang="ru-RU" altLang="ru-RU" sz="1800" dirty="0"/>
              <a:t>" на политику "</a:t>
            </a:r>
            <a:r>
              <a:rPr lang="ru-RU" altLang="ru-RU" sz="1800" b="1" dirty="0"/>
              <a:t>пополнить бюджет и создать эффективный, четкий и понятный контроль в соответствии с новыми вызовами</a:t>
            </a:r>
            <a:r>
              <a:rPr lang="ru-RU" altLang="ru-RU" sz="1800" dirty="0"/>
              <a:t>", даже если эти проблемы связаны с OTT такими как </a:t>
            </a:r>
            <a:r>
              <a:rPr lang="en-US" altLang="ru-RU" sz="1800" dirty="0" err="1" smtClean="0"/>
              <a:t>WhatsApp</a:t>
            </a:r>
            <a:r>
              <a:rPr lang="en-US" altLang="ru-RU" sz="1800" dirty="0"/>
              <a:t>, Facebook, Skype, </a:t>
            </a:r>
            <a:r>
              <a:rPr lang="en-US" altLang="ru-RU" sz="1800" dirty="0" err="1"/>
              <a:t>Viber</a:t>
            </a:r>
            <a:r>
              <a:rPr lang="en-US" altLang="ru-RU" sz="1800" dirty="0"/>
              <a:t>, Telegram, </a:t>
            </a:r>
            <a:r>
              <a:rPr lang="en-US" altLang="ru-RU" sz="1800" dirty="0" err="1"/>
              <a:t>WeChat</a:t>
            </a:r>
            <a:r>
              <a:rPr lang="en-US" altLang="ru-RU" sz="1800" dirty="0"/>
              <a:t> </a:t>
            </a:r>
            <a:r>
              <a:rPr lang="ru-RU" altLang="ru-RU" sz="1800" dirty="0" smtClean="0"/>
              <a:t>и т.д.</a:t>
            </a:r>
            <a:r>
              <a:rPr lang="en-US" altLang="ru-RU" sz="1800" dirty="0" smtClean="0"/>
              <a:t> </a:t>
            </a:r>
            <a:endParaRPr lang="ru-RU" altLang="ru-RU" sz="1800" dirty="0"/>
          </a:p>
          <a:p>
            <a:pPr>
              <a:spcAft>
                <a:spcPts val="1200"/>
              </a:spcAft>
              <a:buFont typeface="Wingdings" panose="05000000000000000000" pitchFamily="2" charset="2"/>
              <a:buChar char="ü"/>
            </a:pPr>
            <a:r>
              <a:rPr lang="ru-RU" altLang="ru-RU" sz="1800" dirty="0"/>
              <a:t>Для операторов 3G системы предлагают платформу, которая позволит </a:t>
            </a:r>
            <a:r>
              <a:rPr lang="ru-RU" altLang="ru-RU" sz="1800" b="1" dirty="0"/>
              <a:t>сэкономить затраты на телекоммуникационную инфраструктуру и объёмы новых инвестиций</a:t>
            </a:r>
            <a:r>
              <a:rPr lang="en-US" altLang="ru-RU" sz="1800" dirty="0" smtClean="0"/>
              <a:t>.</a:t>
            </a:r>
            <a:endParaRPr lang="ru-RU" altLang="ru-RU" sz="1800" dirty="0"/>
          </a:p>
        </p:txBody>
      </p:sp>
      <p:sp>
        <p:nvSpPr>
          <p:cNvPr id="24581" name="Shape 105"/>
          <p:cNvSpPr txBox="1">
            <a:spLocks noChangeArrowheads="1"/>
          </p:cNvSpPr>
          <p:nvPr/>
        </p:nvSpPr>
        <p:spPr bwMode="auto">
          <a:xfrm>
            <a:off x="587375" y="155575"/>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3 G с</a:t>
            </a:r>
            <a:r>
              <a:rPr lang="ru-RU" altLang="ru-RU" sz="2000" b="1" i="1" dirty="0" smtClean="0">
                <a:solidFill>
                  <a:schemeClr val="tx1"/>
                </a:solidFill>
              </a:rPr>
              <a:t>истемы могут </a:t>
            </a:r>
            <a:r>
              <a:rPr lang="ru-RU" altLang="ru-RU" sz="2000" b="1" i="1" dirty="0">
                <a:solidFill>
                  <a:schemeClr val="tx1"/>
                </a:solidFill>
              </a:rPr>
              <a:t>решить проблемы для конвергентных сетей</a:t>
            </a:r>
          </a:p>
        </p:txBody>
      </p:sp>
      <p:sp>
        <p:nvSpPr>
          <p:cNvPr id="24582"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ABC7FE9-A7BE-468B-AE48-9D907435419A}" type="slidenum">
              <a:rPr lang="ru-RU" altLang="ru-RU" b="1" smtClean="0">
                <a:solidFill>
                  <a:schemeClr val="bg1"/>
                </a:solidFill>
              </a:rPr>
              <a:pPr/>
              <a:t>6</a:t>
            </a:fld>
            <a:endParaRPr lang="ru-RU" altLang="ru-RU" b="1"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hape 105"/>
          <p:cNvSpPr txBox="1">
            <a:spLocks noChangeArrowheads="1"/>
          </p:cNvSpPr>
          <p:nvPr/>
        </p:nvSpPr>
        <p:spPr bwMode="auto">
          <a:xfrm>
            <a:off x="441325" y="90488"/>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ru-RU" sz="2000" b="1" i="1" dirty="0">
                <a:solidFill>
                  <a:schemeClr val="tx1"/>
                </a:solidFill>
              </a:rPr>
              <a:t> </a:t>
            </a:r>
            <a:r>
              <a:rPr lang="ru-RU" altLang="ru-RU" sz="2000" b="1" i="1" dirty="0">
                <a:solidFill>
                  <a:schemeClr val="tx1"/>
                </a:solidFill>
              </a:rPr>
              <a:t>Какие уникальные особенности 3G систем?</a:t>
            </a:r>
          </a:p>
        </p:txBody>
      </p:sp>
      <p:sp>
        <p:nvSpPr>
          <p:cNvPr id="26628" name="Прямоугольник 1"/>
          <p:cNvSpPr>
            <a:spLocks noChangeArrowheads="1"/>
          </p:cNvSpPr>
          <p:nvPr/>
        </p:nvSpPr>
        <p:spPr bwMode="auto">
          <a:xfrm>
            <a:off x="592138" y="646113"/>
            <a:ext cx="830421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Font typeface="Wingdings" panose="05000000000000000000" pitchFamily="2" charset="2"/>
              <a:buChar char="ü"/>
            </a:pPr>
            <a:r>
              <a:rPr lang="ru-RU" altLang="ru-RU" sz="1800" dirty="0"/>
              <a:t>Основа решений для 3G систем - </a:t>
            </a:r>
            <a:r>
              <a:rPr lang="ru-RU" altLang="ru-RU" sz="1800" b="1" dirty="0"/>
              <a:t>оригинальная DNS/ENUM технология</a:t>
            </a:r>
            <a:r>
              <a:rPr lang="ru-RU" altLang="ru-RU" sz="1800" dirty="0"/>
              <a:t>, которая интегрирована с возможностями и опциями SS7 в полном соответствии с документами</a:t>
            </a:r>
            <a:r>
              <a:rPr lang="en-US" altLang="ru-RU" sz="1800" dirty="0" smtClean="0"/>
              <a:t> </a:t>
            </a:r>
            <a:r>
              <a:rPr lang="en-US" altLang="ru-RU" sz="1800" dirty="0"/>
              <a:t>ITU, GSMA, 3GPP, ETSI, </a:t>
            </a:r>
            <a:r>
              <a:rPr lang="en-US" altLang="ru-RU" sz="1800" dirty="0" smtClean="0"/>
              <a:t>IETF.  </a:t>
            </a:r>
            <a:endParaRPr lang="en-US" altLang="ru-RU" sz="1800" dirty="0"/>
          </a:p>
          <a:p>
            <a:pPr>
              <a:spcBef>
                <a:spcPts val="600"/>
              </a:spcBef>
              <a:spcAft>
                <a:spcPts val="600"/>
              </a:spcAft>
              <a:buFont typeface="Wingdings" panose="05000000000000000000" pitchFamily="2" charset="2"/>
              <a:buChar char="ü"/>
            </a:pPr>
            <a:r>
              <a:rPr lang="ru-RU" altLang="ru-RU" sz="1800" dirty="0"/>
              <a:t>Все 3G системы используют </a:t>
            </a:r>
            <a:r>
              <a:rPr lang="ru-RU" altLang="ru-RU" sz="1800" b="1" dirty="0"/>
              <a:t>семейство унифицированных централизованных баз данных и инструментов их технического обслуживания</a:t>
            </a:r>
            <a:r>
              <a:rPr lang="ru-RU" altLang="ru-RU" sz="1800" dirty="0"/>
              <a:t> в соответствии с правилами и политикой регулирующего органа или администрации связи</a:t>
            </a:r>
            <a:r>
              <a:rPr lang="en-US" altLang="ru-RU" sz="1800" dirty="0" smtClean="0"/>
              <a:t>.</a:t>
            </a:r>
            <a:endParaRPr lang="en-US" altLang="ru-RU" sz="1800" dirty="0"/>
          </a:p>
          <a:p>
            <a:pPr>
              <a:spcBef>
                <a:spcPts val="600"/>
              </a:spcBef>
              <a:spcAft>
                <a:spcPts val="600"/>
              </a:spcAft>
              <a:buFont typeface="Wingdings" panose="05000000000000000000" pitchFamily="2" charset="2"/>
              <a:buChar char="ü"/>
            </a:pPr>
            <a:r>
              <a:rPr lang="ru-RU" altLang="ru-RU" sz="1800" dirty="0"/>
              <a:t>Все 3G системы могут </a:t>
            </a:r>
            <a:r>
              <a:rPr lang="ru-RU" altLang="ru-RU" sz="1800" b="1" dirty="0"/>
              <a:t>узнавать, понимать и запоминать </a:t>
            </a:r>
            <a:r>
              <a:rPr lang="ru-RU" altLang="ru-RU" sz="1800" dirty="0"/>
              <a:t>случаи роуминга, переходов от SS7 к IP-сети и наоборот, мошенничества, смены кодов, украденных устройств, изменения номера абонента, типа услуг и т.д.</a:t>
            </a:r>
            <a:r>
              <a:rPr lang="en-US" altLang="ru-RU" sz="1800" dirty="0" smtClean="0"/>
              <a:t>.</a:t>
            </a:r>
            <a:endParaRPr lang="en-US" altLang="ru-RU" sz="1800" dirty="0"/>
          </a:p>
          <a:p>
            <a:pPr>
              <a:spcBef>
                <a:spcPts val="600"/>
              </a:spcBef>
              <a:spcAft>
                <a:spcPts val="600"/>
              </a:spcAft>
              <a:buFont typeface="Wingdings" panose="05000000000000000000" pitchFamily="2" charset="2"/>
              <a:buChar char="ü"/>
            </a:pPr>
            <a:r>
              <a:rPr lang="ru-RU" altLang="ru-RU" sz="1800" dirty="0"/>
              <a:t>Все 3G системы имеют </a:t>
            </a:r>
            <a:r>
              <a:rPr lang="ru-RU" altLang="ru-RU" sz="1800" b="1" dirty="0"/>
              <a:t>прогностические механизмы поведения </a:t>
            </a:r>
            <a:r>
              <a:rPr lang="ru-RU" altLang="ru-RU" sz="1800" dirty="0"/>
              <a:t>в отношении случаев использования идентификаторов абонентов и устройств</a:t>
            </a:r>
            <a:endParaRPr lang="en-US" altLang="ru-RU" sz="1800" dirty="0"/>
          </a:p>
        </p:txBody>
      </p:sp>
      <p:sp>
        <p:nvSpPr>
          <p:cNvPr id="26629"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E681D10-19E4-4C32-9236-1420878CE7F9}" type="slidenum">
              <a:rPr lang="ru-RU" altLang="ru-RU" b="1" smtClean="0">
                <a:solidFill>
                  <a:schemeClr val="bg1"/>
                </a:solidFill>
              </a:rPr>
              <a:pPr/>
              <a:t>7</a:t>
            </a:fld>
            <a:endParaRPr lang="ru-RU" altLang="ru-RU" b="1"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hape 105"/>
          <p:cNvSpPr txBox="1">
            <a:spLocks noChangeArrowheads="1"/>
          </p:cNvSpPr>
          <p:nvPr/>
        </p:nvSpPr>
        <p:spPr bwMode="auto">
          <a:xfrm>
            <a:off x="587375" y="104775"/>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Возможности 3G системы практически безграничны</a:t>
            </a:r>
          </a:p>
        </p:txBody>
      </p:sp>
      <p:sp>
        <p:nvSpPr>
          <p:cNvPr id="28676"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F96BD03-2021-4DC1-8BD5-71A5F7CC4562}" type="slidenum">
              <a:rPr lang="ru-RU" altLang="ru-RU" b="1" smtClean="0">
                <a:solidFill>
                  <a:schemeClr val="bg1"/>
                </a:solidFill>
              </a:rPr>
              <a:pPr/>
              <a:t>8</a:t>
            </a:fld>
            <a:endParaRPr lang="ru-RU" altLang="ru-RU" b="1" smtClean="0">
              <a:solidFill>
                <a:schemeClr val="bg1"/>
              </a:solidFill>
            </a:endParaRPr>
          </a:p>
        </p:txBody>
      </p:sp>
      <p:sp>
        <p:nvSpPr>
          <p:cNvPr id="28677" name="Прямоугольник 2"/>
          <p:cNvSpPr>
            <a:spLocks noChangeArrowheads="1"/>
          </p:cNvSpPr>
          <p:nvPr/>
        </p:nvSpPr>
        <p:spPr bwMode="auto">
          <a:xfrm>
            <a:off x="185737" y="546100"/>
            <a:ext cx="87725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Все 3G системы имеют </a:t>
            </a:r>
            <a:r>
              <a:rPr lang="ru-RU" altLang="ru-RU" sz="1800" b="1" dirty="0">
                <a:ea typeface="Calibri" panose="020F0502020204030204" pitchFamily="34" charset="0"/>
                <a:cs typeface="Times New Roman" panose="02020603050405020304" pitchFamily="18" charset="0"/>
              </a:rPr>
              <a:t>общее единое ядро</a:t>
            </a:r>
            <a:r>
              <a:rPr lang="ru-RU" altLang="ru-RU" sz="1800" dirty="0">
                <a:ea typeface="Calibri" panose="020F0502020204030204" pitchFamily="34" charset="0"/>
                <a:cs typeface="Times New Roman" panose="02020603050405020304" pitchFamily="18" charset="0"/>
              </a:rPr>
              <a:t>. Если клиент уже развернул какую-либо систему, </a:t>
            </a:r>
            <a:r>
              <a:rPr lang="ru-RU" altLang="ru-RU" sz="1800" b="1" dirty="0">
                <a:ea typeface="Calibri" panose="020F0502020204030204" pitchFamily="34" charset="0"/>
                <a:cs typeface="Times New Roman" panose="02020603050405020304" pitchFamily="18" charset="0"/>
              </a:rPr>
              <a:t>не нужно снова сделать новые инвестиции </a:t>
            </a:r>
            <a:r>
              <a:rPr lang="ru-RU" altLang="ru-RU" sz="1800" dirty="0">
                <a:ea typeface="Calibri" panose="020F0502020204030204" pitchFamily="34" charset="0"/>
                <a:cs typeface="Times New Roman" panose="02020603050405020304" pitchFamily="18" charset="0"/>
              </a:rPr>
              <a:t>в ядро ​​во время развертывания </a:t>
            </a:r>
            <a:r>
              <a:rPr lang="ru-RU" altLang="ru-RU" sz="1800" dirty="0" smtClean="0">
                <a:ea typeface="Calibri" panose="020F0502020204030204" pitchFamily="34" charset="0"/>
                <a:cs typeface="Times New Roman" panose="02020603050405020304" pitchFamily="18" charset="0"/>
              </a:rPr>
              <a:t>3G </a:t>
            </a:r>
            <a:r>
              <a:rPr lang="ru-RU" altLang="ru-RU" sz="1800" dirty="0">
                <a:ea typeface="Calibri" panose="020F0502020204030204" pitchFamily="34" charset="0"/>
                <a:cs typeface="Times New Roman" panose="02020603050405020304" pitchFamily="18" charset="0"/>
              </a:rPr>
              <a:t>системы. Добавление следующей системы </a:t>
            </a:r>
            <a:r>
              <a:rPr lang="ru-RU" altLang="ru-RU" sz="1800" b="1" dirty="0">
                <a:ea typeface="Calibri" panose="020F0502020204030204" pitchFamily="34" charset="0"/>
                <a:cs typeface="Times New Roman" panose="02020603050405020304" pitchFamily="18" charset="0"/>
              </a:rPr>
              <a:t>намного дешевле</a:t>
            </a:r>
            <a:r>
              <a:rPr lang="ru-RU" altLang="ru-RU" sz="1800" dirty="0">
                <a:ea typeface="Calibri" panose="020F0502020204030204" pitchFamily="34" charset="0"/>
                <a:cs typeface="Times New Roman" panose="02020603050405020304" pitchFamily="18" charset="0"/>
              </a:rPr>
              <a:t>, чем покупка отдельных </a:t>
            </a:r>
            <a:r>
              <a:rPr lang="ru-RU" altLang="ru-RU" sz="1800" dirty="0" smtClean="0">
                <a:ea typeface="Calibri" panose="020F0502020204030204" pitchFamily="34" charset="0"/>
                <a:cs typeface="Times New Roman" panose="02020603050405020304" pitchFamily="18" charset="0"/>
              </a:rPr>
              <a:t>систем</a:t>
            </a:r>
            <a:r>
              <a:rPr lang="en-US" altLang="ru-RU" sz="1800" b="1" dirty="0" smtClean="0">
                <a:ea typeface="Calibri" panose="020F0502020204030204" pitchFamily="34" charset="0"/>
                <a:cs typeface="Times New Roman" panose="02020603050405020304" pitchFamily="18" charset="0"/>
              </a:rPr>
              <a:t>.</a:t>
            </a:r>
            <a:endParaRPr lang="en-US" altLang="ru-RU" sz="1800" b="1" dirty="0">
              <a:ea typeface="Calibri" panose="020F0502020204030204" pitchFamily="34" charset="0"/>
              <a:cs typeface="Times New Roman" panose="02020603050405020304" pitchFamily="18" charset="0"/>
            </a:endParaRPr>
          </a:p>
          <a:p>
            <a:pPr>
              <a:spcBef>
                <a:spcPts val="600"/>
              </a:spcBef>
              <a:spcAft>
                <a:spcPts val="600"/>
              </a:spcAft>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Все 3G системы </a:t>
            </a:r>
            <a:r>
              <a:rPr lang="ru-RU" altLang="ru-RU" sz="1800" b="1" dirty="0">
                <a:ea typeface="Calibri" panose="020F0502020204030204" pitchFamily="34" charset="0"/>
                <a:cs typeface="Times New Roman" panose="02020603050405020304" pitchFamily="18" charset="0"/>
              </a:rPr>
              <a:t>могут расширяться* </a:t>
            </a:r>
            <a:r>
              <a:rPr lang="ru-RU" altLang="ru-RU" sz="1800" dirty="0">
                <a:ea typeface="Calibri" panose="020F0502020204030204" pitchFamily="34" charset="0"/>
                <a:cs typeface="Times New Roman" panose="02020603050405020304" pitchFamily="18" charset="0"/>
              </a:rPr>
              <a:t>и не требуют </a:t>
            </a:r>
            <a:r>
              <a:rPr lang="ru-RU" altLang="ru-RU" sz="1800" b="1" dirty="0">
                <a:ea typeface="Calibri" panose="020F0502020204030204" pitchFamily="34" charset="0"/>
                <a:cs typeface="Times New Roman" panose="02020603050405020304" pitchFamily="18" charset="0"/>
              </a:rPr>
              <a:t>остановки </a:t>
            </a:r>
            <a:r>
              <a:rPr lang="ru-RU" altLang="ru-RU" sz="1800" b="1" dirty="0" smtClean="0">
                <a:ea typeface="Calibri" panose="020F0502020204030204" pitchFamily="34" charset="0"/>
                <a:cs typeface="Times New Roman" panose="02020603050405020304" pitchFamily="18" charset="0"/>
              </a:rPr>
              <a:t>рабочего </a:t>
            </a:r>
            <a:r>
              <a:rPr lang="ru-RU" altLang="ru-RU" sz="1800" b="1" dirty="0">
                <a:ea typeface="Calibri" panose="020F0502020204030204" pitchFamily="34" charset="0"/>
                <a:cs typeface="Times New Roman" panose="02020603050405020304" pitchFamily="18" charset="0"/>
              </a:rPr>
              <a:t>процесса системы или серьезной модернизации </a:t>
            </a:r>
            <a:r>
              <a:rPr lang="ru-RU" altLang="ru-RU" sz="1800" dirty="0">
                <a:ea typeface="Calibri" panose="020F0502020204030204" pitchFamily="34" charset="0"/>
                <a:cs typeface="Times New Roman" panose="02020603050405020304" pitchFamily="18" charset="0"/>
              </a:rPr>
              <a:t>аппаратного обеспечения</a:t>
            </a:r>
            <a:r>
              <a:rPr lang="en-US" altLang="ru-RU" sz="1800" dirty="0" smtClean="0">
                <a:ea typeface="Calibri" panose="020F0502020204030204" pitchFamily="34" charset="0"/>
                <a:cs typeface="Times New Roman" panose="02020603050405020304" pitchFamily="18" charset="0"/>
              </a:rPr>
              <a:t>.</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Все 3G системы могут быть реализованы как </a:t>
            </a:r>
            <a:r>
              <a:rPr lang="ru-RU" altLang="ru-RU" sz="1800" b="1" dirty="0">
                <a:ea typeface="Calibri" panose="020F0502020204030204" pitchFamily="34" charset="0"/>
                <a:cs typeface="Times New Roman" panose="02020603050405020304" pitchFamily="18" charset="0"/>
              </a:rPr>
              <a:t>единый комплекс - сразу или по отдельности, шаг за шагом</a:t>
            </a:r>
            <a:r>
              <a:rPr lang="en-US" altLang="ru-RU" sz="1800" b="1" dirty="0" smtClean="0">
                <a:ea typeface="Calibri" panose="020F0502020204030204" pitchFamily="34" charset="0"/>
                <a:cs typeface="Times New Roman" panose="02020603050405020304" pitchFamily="18" charset="0"/>
              </a:rPr>
              <a:t>. </a:t>
            </a:r>
            <a:r>
              <a:rPr lang="ru-RU" altLang="ru-RU" sz="1800" dirty="0">
                <a:ea typeface="Calibri" panose="020F0502020204030204" pitchFamily="34" charset="0"/>
                <a:cs typeface="Times New Roman" panose="02020603050405020304" pitchFamily="18" charset="0"/>
              </a:rPr>
              <a:t>Порядок реализации не имеет значения.</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Любая 3G система может быть реализована в качестве первой стадии или на последующих этапах. В любом случае, клиент немедленно создает инструментальную базу данных и базу для реализации следующей системы в нужное время</a:t>
            </a:r>
            <a:r>
              <a:rPr lang="en-US" altLang="ru-RU" sz="1800" dirty="0" smtClean="0">
                <a:ea typeface="Calibri" panose="020F0502020204030204" pitchFamily="34" charset="0"/>
                <a:cs typeface="Times New Roman" panose="02020603050405020304" pitchFamily="18" charset="0"/>
              </a:rPr>
              <a:t>.</a:t>
            </a:r>
            <a:endParaRPr lang="ru-RU" altLang="ru-RU" sz="1800" dirty="0">
              <a:ea typeface="Calibri" panose="020F0502020204030204" pitchFamily="34" charset="0"/>
              <a:cs typeface="Times New Roman" panose="02020603050405020304" pitchFamily="18" charset="0"/>
            </a:endParaRPr>
          </a:p>
        </p:txBody>
      </p:sp>
      <p:sp>
        <p:nvSpPr>
          <p:cNvPr id="28678" name="Прямоугольник 7"/>
          <p:cNvSpPr>
            <a:spLocks noChangeArrowheads="1"/>
          </p:cNvSpPr>
          <p:nvPr/>
        </p:nvSpPr>
        <p:spPr bwMode="auto">
          <a:xfrm>
            <a:off x="485775" y="4700588"/>
            <a:ext cx="836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Font typeface="Arial" panose="020B0604020202020204" pitchFamily="34" charset="0"/>
              <a:buChar char="*"/>
            </a:pPr>
            <a:r>
              <a:rPr lang="en-US" altLang="ru-RU" i="1" dirty="0">
                <a:ea typeface="Calibri" panose="020F0502020204030204" pitchFamily="34" charset="0"/>
                <a:cs typeface="Times New Roman" panose="02020603050405020304" pitchFamily="18" charset="0"/>
              </a:rPr>
              <a:t>- </a:t>
            </a:r>
            <a:r>
              <a:rPr lang="ru-RU" altLang="ru-RU" i="1" dirty="0">
                <a:ea typeface="Calibri" panose="020F0502020204030204" pitchFamily="34" charset="0"/>
                <a:cs typeface="Times New Roman" panose="02020603050405020304" pitchFamily="18" charset="0"/>
              </a:rPr>
              <a:t>количество записей </a:t>
            </a:r>
            <a:r>
              <a:rPr lang="ru-RU" altLang="ru-RU" i="1" dirty="0" smtClean="0">
                <a:ea typeface="Calibri" panose="020F0502020204030204" pitchFamily="34" charset="0"/>
                <a:cs typeface="Times New Roman" panose="02020603050405020304" pitchFamily="18" charset="0"/>
              </a:rPr>
              <a:t>ЦБД </a:t>
            </a:r>
            <a:r>
              <a:rPr lang="ru-RU" altLang="ru-RU" i="1" dirty="0">
                <a:ea typeface="Calibri" panose="020F0502020204030204" pitchFamily="34" charset="0"/>
                <a:cs typeface="Times New Roman" panose="02020603050405020304" pitchFamily="18" charset="0"/>
              </a:rPr>
              <a:t>о пользователях/номерах, а </a:t>
            </a:r>
            <a:r>
              <a:rPr lang="ru-RU" altLang="ru-RU" i="1" dirty="0" smtClean="0">
                <a:ea typeface="Calibri" panose="020F0502020204030204" pitchFamily="34" charset="0"/>
                <a:cs typeface="Times New Roman" panose="02020603050405020304" pitchFamily="18" charset="0"/>
              </a:rPr>
              <a:t>так же </a:t>
            </a:r>
            <a:r>
              <a:rPr lang="ru-RU" altLang="ru-RU" i="1" dirty="0">
                <a:ea typeface="Calibri" panose="020F0502020204030204" pitchFamily="34" charset="0"/>
                <a:cs typeface="Times New Roman" panose="02020603050405020304" pitchFamily="18" charset="0"/>
              </a:rPr>
              <a:t>функциональность системы</a:t>
            </a:r>
            <a:endParaRPr lang="en-US" altLang="ru-RU" i="1" dirty="0">
              <a:ea typeface="Calibri" panose="020F0502020204030204" pitchFamily="34" charset="0"/>
              <a:cs typeface="Times New Roman" panose="02020603050405020304" pitchFamily="18"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Прямоугольник 2"/>
          <p:cNvSpPr>
            <a:spLocks noChangeArrowheads="1"/>
          </p:cNvSpPr>
          <p:nvPr/>
        </p:nvSpPr>
        <p:spPr bwMode="auto">
          <a:xfrm>
            <a:off x="587375" y="555625"/>
            <a:ext cx="8178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600"/>
              </a:spcBef>
              <a:spcAft>
                <a:spcPts val="600"/>
              </a:spcAft>
              <a:buClr>
                <a:srgbClr val="0070C0"/>
              </a:buClr>
              <a:buFont typeface="Wingdings" panose="05000000000000000000" pitchFamily="2" charset="2"/>
              <a:buChar char="ü"/>
            </a:pPr>
            <a:r>
              <a:rPr lang="ru-RU" altLang="ru-RU" sz="1800" b="1" dirty="0">
                <a:ea typeface="Calibri" panose="020F0502020204030204" pitchFamily="34" charset="0"/>
                <a:cs typeface="Times New Roman" panose="02020603050405020304" pitchFamily="18" charset="0"/>
              </a:rPr>
              <a:t>Стоимость любой 3G системы меньше, чем существующий уровень рыночной стоимости на другие системы</a:t>
            </a:r>
            <a:r>
              <a:rPr lang="en-US" altLang="ru-RU" sz="1800" dirty="0" smtClean="0">
                <a:ea typeface="Calibri" panose="020F0502020204030204" pitchFamily="34" charset="0"/>
                <a:cs typeface="Times New Roman" panose="02020603050405020304" pitchFamily="18" charset="0"/>
              </a:rPr>
              <a:t>.</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Clr>
                <a:srgbClr val="0070C0"/>
              </a:buClr>
              <a:buFont typeface="Wingdings" panose="05000000000000000000" pitchFamily="2" charset="2"/>
              <a:buChar char="ü"/>
            </a:pPr>
            <a:r>
              <a:rPr lang="ru-RU" altLang="ru-RU" sz="1800" b="1" dirty="0">
                <a:ea typeface="Calibri" panose="020F0502020204030204" pitchFamily="34" charset="0"/>
                <a:cs typeface="Times New Roman" panose="02020603050405020304" pitchFamily="18" charset="0"/>
              </a:rPr>
              <a:t>Расширение может быть сделано без значительных инвестиций</a:t>
            </a:r>
            <a:r>
              <a:rPr lang="en-US" altLang="ru-RU" sz="1800" dirty="0" smtClean="0">
                <a:ea typeface="Calibri" panose="020F0502020204030204" pitchFamily="34" charset="0"/>
                <a:cs typeface="Times New Roman" panose="02020603050405020304" pitchFamily="18" charset="0"/>
              </a:rPr>
              <a:t>.</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Clr>
                <a:srgbClr val="0070C0"/>
              </a:buClr>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Все 3G системы поддерживают </a:t>
            </a:r>
            <a:r>
              <a:rPr lang="ru-RU" altLang="ru-RU" sz="1800" b="1" dirty="0">
                <a:ea typeface="Calibri" panose="020F0502020204030204" pitchFamily="34" charset="0"/>
                <a:cs typeface="Times New Roman" panose="02020603050405020304" pitchFamily="18" charset="0"/>
              </a:rPr>
              <a:t>полно-конвергентную SS7/IP среду</a:t>
            </a:r>
            <a:r>
              <a:rPr lang="ru-RU" altLang="ru-RU" sz="1800" dirty="0">
                <a:ea typeface="Calibri" panose="020F0502020204030204" pitchFamily="34" charset="0"/>
                <a:cs typeface="Times New Roman" panose="02020603050405020304" pitchFamily="18" charset="0"/>
              </a:rPr>
              <a:t>, передачу данных о геолокации, VoIP, динамическую коррекцию маршрутизации, </a:t>
            </a:r>
            <a:r>
              <a:rPr lang="ru-RU" altLang="ru-RU" sz="1800" dirty="0" smtClean="0">
                <a:ea typeface="Calibri" panose="020F0502020204030204" pitchFamily="34" charset="0"/>
                <a:cs typeface="Times New Roman" panose="02020603050405020304" pitchFamily="18" charset="0"/>
              </a:rPr>
              <a:t>глубокую обработку </a:t>
            </a:r>
            <a:r>
              <a:rPr lang="ru-RU" altLang="ru-RU" sz="1800" dirty="0">
                <a:ea typeface="Calibri" panose="020F0502020204030204" pitchFamily="34" charset="0"/>
                <a:cs typeface="Times New Roman" panose="02020603050405020304" pitchFamily="18" charset="0"/>
              </a:rPr>
              <a:t>триплетов </a:t>
            </a:r>
            <a:r>
              <a:rPr lang="ru-RU" altLang="ru-RU" sz="1800" dirty="0" smtClean="0">
                <a:ea typeface="Calibri" panose="020F0502020204030204" pitchFamily="34" charset="0"/>
                <a:cs typeface="Times New Roman" panose="02020603050405020304" pitchFamily="18" charset="0"/>
              </a:rPr>
              <a:t>IMEI/IMSI/MSISDN с возможностью расширения номенклатуры идентификаторов</a:t>
            </a:r>
            <a:r>
              <a:rPr lang="en-US" altLang="ru-RU" sz="1800" dirty="0" smtClean="0">
                <a:ea typeface="Calibri" panose="020F0502020204030204" pitchFamily="34" charset="0"/>
                <a:cs typeface="Times New Roman" panose="02020603050405020304" pitchFamily="18" charset="0"/>
              </a:rPr>
              <a:t>.</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Clr>
                <a:srgbClr val="0070C0"/>
              </a:buClr>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Все 3G системы </a:t>
            </a:r>
            <a:r>
              <a:rPr lang="ru-RU" altLang="ru-RU" sz="1800" b="1" dirty="0">
                <a:ea typeface="Calibri" panose="020F0502020204030204" pitchFamily="34" charset="0"/>
                <a:cs typeface="Times New Roman" panose="02020603050405020304" pitchFamily="18" charset="0"/>
              </a:rPr>
              <a:t>могут легко адаптироваться </a:t>
            </a:r>
            <a:r>
              <a:rPr lang="ru-RU" altLang="ru-RU" sz="1800" dirty="0">
                <a:ea typeface="Calibri" panose="020F0502020204030204" pitchFamily="34" charset="0"/>
                <a:cs typeface="Times New Roman" panose="02020603050405020304" pitchFamily="18" charset="0"/>
              </a:rPr>
              <a:t>к любым требованиям безопасности, включая самые строгие</a:t>
            </a:r>
            <a:r>
              <a:rPr lang="en-US" altLang="ru-RU" sz="1800" dirty="0" smtClean="0">
                <a:ea typeface="Calibri" panose="020F0502020204030204" pitchFamily="34" charset="0"/>
                <a:cs typeface="Times New Roman" panose="02020603050405020304" pitchFamily="18" charset="0"/>
              </a:rPr>
              <a:t>.</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Clr>
                <a:srgbClr val="0070C0"/>
              </a:buClr>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Все 3G системы могут быть развернуты в </a:t>
            </a:r>
            <a:r>
              <a:rPr lang="ru-RU" altLang="ru-RU" sz="1800" b="1" dirty="0">
                <a:ea typeface="Calibri" panose="020F0502020204030204" pitchFamily="34" charset="0"/>
                <a:cs typeface="Times New Roman" panose="02020603050405020304" pitchFamily="18" charset="0"/>
              </a:rPr>
              <a:t>облачных сервисах с кластеризацией и полной локализацией для любых языков</a:t>
            </a:r>
            <a:r>
              <a:rPr lang="en-US" altLang="ru-RU" sz="1800" dirty="0" smtClean="0">
                <a:ea typeface="Calibri" panose="020F0502020204030204" pitchFamily="34" charset="0"/>
                <a:cs typeface="Times New Roman" panose="02020603050405020304" pitchFamily="18" charset="0"/>
              </a:rPr>
              <a:t>.</a:t>
            </a:r>
            <a:endParaRPr lang="en-US" altLang="ru-RU" sz="1800" dirty="0">
              <a:ea typeface="Calibri" panose="020F0502020204030204" pitchFamily="34" charset="0"/>
              <a:cs typeface="Times New Roman" panose="02020603050405020304" pitchFamily="18" charset="0"/>
            </a:endParaRPr>
          </a:p>
          <a:p>
            <a:pPr>
              <a:spcBef>
                <a:spcPts val="600"/>
              </a:spcBef>
              <a:spcAft>
                <a:spcPts val="600"/>
              </a:spcAft>
              <a:buClr>
                <a:srgbClr val="0070C0"/>
              </a:buClr>
              <a:buFont typeface="Wingdings" panose="05000000000000000000" pitchFamily="2" charset="2"/>
              <a:buChar char="ü"/>
            </a:pPr>
            <a:r>
              <a:rPr lang="ru-RU" altLang="ru-RU" sz="1800" dirty="0">
                <a:ea typeface="Calibri" panose="020F0502020204030204" pitchFamily="34" charset="0"/>
                <a:cs typeface="Times New Roman" panose="02020603050405020304" pitchFamily="18" charset="0"/>
              </a:rPr>
              <a:t>Любая 3G система </a:t>
            </a:r>
            <a:r>
              <a:rPr lang="ru-RU" altLang="ru-RU" sz="1800" b="1" dirty="0">
                <a:ea typeface="Calibri" panose="020F0502020204030204" pitchFamily="34" charset="0"/>
                <a:cs typeface="Times New Roman" panose="02020603050405020304" pitchFamily="18" charset="0"/>
              </a:rPr>
              <a:t>полностью масштабируема </a:t>
            </a:r>
            <a:r>
              <a:rPr lang="ru-RU" altLang="ru-RU" sz="1800" dirty="0">
                <a:ea typeface="Calibri" panose="020F0502020204030204" pitchFamily="34" charset="0"/>
                <a:cs typeface="Times New Roman" panose="02020603050405020304" pitchFamily="18" charset="0"/>
              </a:rPr>
              <a:t>и может быть улучшена без остановки рабочих процессов</a:t>
            </a:r>
            <a:r>
              <a:rPr lang="en-US" altLang="ru-RU" sz="1800" dirty="0" smtClean="0">
                <a:ea typeface="Calibri" panose="020F0502020204030204" pitchFamily="34" charset="0"/>
                <a:cs typeface="Times New Roman" panose="02020603050405020304" pitchFamily="18" charset="0"/>
              </a:rPr>
              <a:t>.</a:t>
            </a:r>
            <a:endParaRPr lang="ru-RU" altLang="ru-RU" sz="1800" dirty="0">
              <a:ea typeface="Calibri" panose="020F0502020204030204" pitchFamily="34" charset="0"/>
              <a:cs typeface="Times New Roman" panose="02020603050405020304" pitchFamily="18" charset="0"/>
            </a:endParaRPr>
          </a:p>
        </p:txBody>
      </p:sp>
      <p:sp>
        <p:nvSpPr>
          <p:cNvPr id="30724" name="Shape 105"/>
          <p:cNvSpPr txBox="1">
            <a:spLocks noChangeArrowheads="1"/>
          </p:cNvSpPr>
          <p:nvPr/>
        </p:nvSpPr>
        <p:spPr bwMode="auto">
          <a:xfrm>
            <a:off x="587375" y="114300"/>
            <a:ext cx="82613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ru-RU" altLang="ru-RU" sz="2000" b="1" i="1" dirty="0">
                <a:solidFill>
                  <a:schemeClr val="tx1"/>
                </a:solidFill>
              </a:rPr>
              <a:t>Преимущества решения 3</a:t>
            </a:r>
            <a:r>
              <a:rPr lang="en-US" altLang="ru-RU" sz="2000" b="1" i="1" dirty="0">
                <a:solidFill>
                  <a:schemeClr val="tx1"/>
                </a:solidFill>
              </a:rPr>
              <a:t>G </a:t>
            </a:r>
            <a:r>
              <a:rPr lang="ru-RU" altLang="ru-RU" sz="2000" b="1" i="1" dirty="0">
                <a:solidFill>
                  <a:schemeClr val="tx1"/>
                </a:solidFill>
              </a:rPr>
              <a:t>систем</a:t>
            </a:r>
          </a:p>
        </p:txBody>
      </p:sp>
      <p:sp>
        <p:nvSpPr>
          <p:cNvPr id="30725" name="Номер слайда 2"/>
          <p:cNvSpPr>
            <a:spLocks noGrp="1"/>
          </p:cNvSpPr>
          <p:nvPr>
            <p:ph type="sldNum" sz="quarter" idx="10"/>
          </p:nvPr>
        </p:nvSpPr>
        <p:spPr>
          <a:xfrm>
            <a:off x="8623300" y="114300"/>
            <a:ext cx="450850" cy="393700"/>
          </a:xfrm>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0A7CA38-4DD9-4034-BF0D-A652FD0A0694}" type="slidenum">
              <a:rPr lang="ru-RU" altLang="ru-RU" b="1" smtClean="0">
                <a:solidFill>
                  <a:schemeClr val="bg1"/>
                </a:solidFill>
              </a:rPr>
              <a:pPr/>
              <a:t>9</a:t>
            </a:fld>
            <a:endParaRPr lang="ru-RU" altLang="ru-RU" b="1" smtClean="0">
              <a:solidFill>
                <a:schemeClr val="bg1"/>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9B281342D724D9E1F6417420D688D" ma:contentTypeVersion="1" ma:contentTypeDescription="Create a new document." ma:contentTypeScope="" ma:versionID="8dbe5f37ee906e5d1b096e995e87668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126CB2C-326C-4E7E-AE6E-5EA7F9ACF6D2}"/>
</file>

<file path=customXml/itemProps2.xml><?xml version="1.0" encoding="utf-8"?>
<ds:datastoreItem xmlns:ds="http://schemas.openxmlformats.org/officeDocument/2006/customXml" ds:itemID="{5E4FD306-99B7-4D59-BD86-01B839BA09AB}"/>
</file>

<file path=customXml/itemProps3.xml><?xml version="1.0" encoding="utf-8"?>
<ds:datastoreItem xmlns:ds="http://schemas.openxmlformats.org/officeDocument/2006/customXml" ds:itemID="{E76857F6-D754-4F2F-9EFB-92BC0FB581F0}"/>
</file>

<file path=docProps/app.xml><?xml version="1.0" encoding="utf-8"?>
<Properties xmlns="http://schemas.openxmlformats.org/officeDocument/2006/extended-properties" xmlns:vt="http://schemas.openxmlformats.org/officeDocument/2006/docPropsVTypes">
  <TotalTime>16842</TotalTime>
  <Words>1301</Words>
  <Application>Microsoft Office PowerPoint</Application>
  <PresentationFormat>Экран (16:9)</PresentationFormat>
  <Paragraphs>106</Paragraphs>
  <Slides>15</Slides>
  <Notes>15</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Wingdings</vt:lpstr>
      <vt:lpstr>simple-light-2</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Yuri Kargapolov</dc:creator>
  <cp:lastModifiedBy>Yuri Kargapolov</cp:lastModifiedBy>
  <cp:revision>327</cp:revision>
  <dcterms:modified xsi:type="dcterms:W3CDTF">2016-11-24T14:29:31Z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0x01010032E9B281342D724D9E1F6417420D688D</vt:lpwstr>
  </property>
</Properties>
</file>