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style4.xml" ContentType="application/vnd.ms-office.chartstyle+xml"/>
  <Override PartName="/ppt/theme/theme1.xml" ContentType="application/vnd.openxmlformats-officedocument.theme+xml"/>
  <Override PartName="/ppt/charts/chart5.xml" ContentType="application/vnd.openxmlformats-officedocument.drawingml.chart+xml"/>
  <Override PartName="/ppt/charts/chart1.xml" ContentType="application/vnd.openxmlformats-officedocument.drawingml.chart+xml"/>
  <Override PartName="/ppt/charts/colors3.xml" ContentType="application/vnd.ms-office.chartcolorstyle+xml"/>
  <Override PartName="/ppt/charts/style3.xml" ContentType="application/vnd.ms-office.chartstyle+xml"/>
  <Override PartName="/ppt/charts/chart4.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2.xml" ContentType="application/vnd.ms-office.chartstyle+xml"/>
  <Override PartName="/ppt/charts/style1.xml" ContentType="application/vnd.ms-office.chartstyle+xml"/>
  <Override PartName="/ppt/charts/colors2.xml" ContentType="application/vnd.ms-office.chartcolorstyl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85" r:id="rId3"/>
    <p:sldId id="283" r:id="rId4"/>
    <p:sldId id="284" r:id="rId5"/>
    <p:sldId id="269" r:id="rId6"/>
    <p:sldId id="271" r:id="rId7"/>
    <p:sldId id="286" r:id="rId8"/>
    <p:sldId id="294" r:id="rId9"/>
    <p:sldId id="288" r:id="rId10"/>
    <p:sldId id="289" r:id="rId11"/>
    <p:sldId id="290" r:id="rId12"/>
    <p:sldId id="291" r:id="rId13"/>
    <p:sldId id="293" r:id="rId14"/>
    <p:sldId id="292" r:id="rId15"/>
    <p:sldId id="267" r:id="rId16"/>
  </p:sldIdLst>
  <p:sldSz cx="12192000" cy="6858000"/>
  <p:notesSz cx="6858000" cy="9144000"/>
  <p:embeddedFontLst>
    <p:embeddedFont>
      <p:font typeface="Segoe UI" panose="020B0502040204020203"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Georgia" panose="02040502050405020303" pitchFamily="18" charset="0"/>
      <p:regular r:id="rId27"/>
      <p:bold r:id="rId28"/>
      <p:italic r:id="rId29"/>
      <p:boldItalic r:id="rId30"/>
    </p:embeddedFont>
    <p:embeddedFont>
      <p:font typeface="Open Sans Condensed Light" panose="020B0306030504020204" charset="0"/>
      <p:regular r:id="rId31"/>
      <p:italic r:id="rId32"/>
    </p:embeddedFont>
    <p:embeddedFont>
      <p:font typeface="Segoe UI Light" panose="020B0502040204020203" pitchFamily="34" charset="0"/>
      <p:regular r:id="rId33"/>
      <p:italic r:id="rId3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2" d="100"/>
          <a:sy n="112" d="100"/>
        </p:scale>
        <p:origin x="46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en-US" dirty="0">
                <a:latin typeface="Segoe UI Light" panose="020B0502040204020203" pitchFamily="34" charset="0"/>
                <a:cs typeface="Segoe UI Light" panose="020B0502040204020203" pitchFamily="34" charset="0"/>
              </a:rPr>
              <a:t>Summary statistics of appeals</a:t>
            </a:r>
            <a:endParaRPr lang="ru-RU" dirty="0">
              <a:latin typeface="Segoe UI Light" panose="020B0502040204020203" pitchFamily="34" charset="0"/>
              <a:cs typeface="Segoe UI Light" panose="020B0502040204020203" pitchFamily="34" charset="0"/>
            </a:endParaRP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340640572550403"/>
          <c:y val="0.16876659622138726"/>
          <c:w val="0.62866440258068057"/>
          <c:h val="0.79030228379241363"/>
        </c:manualLayout>
      </c:layout>
      <c:bar3DChart>
        <c:barDir val="bar"/>
        <c:grouping val="stacked"/>
        <c:varyColors val="0"/>
        <c:ser>
          <c:idx val="0"/>
          <c:order val="0"/>
          <c:tx>
            <c:strRef>
              <c:f>Лист1!$B$1</c:f>
              <c:strCache>
                <c:ptCount val="1"/>
                <c:pt idx="0">
                  <c:v>Ряд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0"/>
            <c:invertIfNegative val="0"/>
            <c:bubble3D val="0"/>
            <c:extLst>
              <c:ext xmlns:c16="http://schemas.microsoft.com/office/drawing/2014/chart" uri="{C3380CC4-5D6E-409C-BE32-E72D297353CC}">
                <c16:uniqueId val="{00000000-B4F5-4A4B-9415-BCF578574FA9}"/>
              </c:ext>
            </c:extLst>
          </c:dPt>
          <c:dPt>
            <c:idx val="1"/>
            <c:invertIfNegative val="0"/>
            <c:bubble3D val="0"/>
            <c:extLst>
              <c:ext xmlns:c16="http://schemas.microsoft.com/office/drawing/2014/chart" uri="{C3380CC4-5D6E-409C-BE32-E72D297353CC}">
                <c16:uniqueId val="{00000001-B4F5-4A4B-9415-BCF578574FA9}"/>
              </c:ext>
            </c:extLst>
          </c:dPt>
          <c:dLbls>
            <c:dLbl>
              <c:idx val="0"/>
              <c:layout/>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F5-4A4B-9415-BCF578574FA9}"/>
                </c:ext>
              </c:extLst>
            </c:dLbl>
            <c:dLbl>
              <c:idx val="1"/>
              <c:layout/>
              <c:tx>
                <c:rich>
                  <a:bodyPr/>
                  <a:lstStyle/>
                  <a:p>
                    <a:r>
                      <a:rPr lang="en-US" dirty="0"/>
                      <a:t>98%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4F5-4A4B-9415-BCF578574FA9}"/>
                </c:ext>
              </c:extLst>
            </c:dLbl>
            <c:dLbl>
              <c:idx val="2"/>
              <c:delete val="1"/>
              <c:extLst>
                <c:ext xmlns:c15="http://schemas.microsoft.com/office/drawing/2012/chart" uri="{CE6537A1-D6FC-4f65-9D91-7224C49458BB}"/>
                <c:ext xmlns:c16="http://schemas.microsoft.com/office/drawing/2014/chart" uri="{C3380CC4-5D6E-409C-BE32-E72D297353CC}">
                  <c16:uniqueId val="{00000002-B4F5-4A4B-9415-BCF578574F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Aplicants </c:v>
                </c:pt>
                <c:pt idx="1">
                  <c:v>Status of appeals</c:v>
                </c:pt>
                <c:pt idx="2">
                  <c:v>Amount of appeals</c:v>
                </c:pt>
              </c:strCache>
            </c:strRef>
          </c:cat>
          <c:val>
            <c:numRef>
              <c:f>Лист1!$B$2:$B$4</c:f>
              <c:numCache>
                <c:formatCode>General</c:formatCode>
                <c:ptCount val="3"/>
                <c:pt idx="0">
                  <c:v>57</c:v>
                </c:pt>
                <c:pt idx="1">
                  <c:v>98</c:v>
                </c:pt>
                <c:pt idx="2">
                  <c:v>100</c:v>
                </c:pt>
              </c:numCache>
            </c:numRef>
          </c:val>
          <c:extLst>
            <c:ext xmlns:c16="http://schemas.microsoft.com/office/drawing/2014/chart" uri="{C3380CC4-5D6E-409C-BE32-E72D297353CC}">
              <c16:uniqueId val="{00000003-B4F5-4A4B-9415-BCF578574FA9}"/>
            </c:ext>
          </c:extLst>
        </c:ser>
        <c:ser>
          <c:idx val="1"/>
          <c:order val="1"/>
          <c:tx>
            <c:strRef>
              <c:f>Лист1!$C$1</c:f>
              <c:strCache>
                <c:ptCount val="1"/>
                <c:pt idx="0">
                  <c:v>Ряд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0"/>
            <c:invertIfNegative val="0"/>
            <c:bubble3D val="0"/>
            <c:extLst>
              <c:ext xmlns:c16="http://schemas.microsoft.com/office/drawing/2014/chart" uri="{C3380CC4-5D6E-409C-BE32-E72D297353CC}">
                <c16:uniqueId val="{00000004-B4F5-4A4B-9415-BCF578574FA9}"/>
              </c:ext>
            </c:extLst>
          </c:dPt>
          <c:dLbls>
            <c:dLbl>
              <c:idx val="0"/>
              <c:layout/>
              <c:tx>
                <c:rich>
                  <a:bodyPr/>
                  <a:lstStyle/>
                  <a:p>
                    <a:r>
                      <a:rPr lang="en-US" dirty="0"/>
                      <a:t>43%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4F5-4A4B-9415-BCF578574FA9}"/>
                </c:ext>
              </c:extLst>
            </c:dLbl>
            <c:dLbl>
              <c:idx val="1"/>
              <c:layout>
                <c:manualLayout>
                  <c:x val="-1.2945621593704713E-2"/>
                  <c:y val="-8.3472920431574716E-3"/>
                </c:manualLayout>
              </c:layout>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4F5-4A4B-9415-BCF578574F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Aplicants </c:v>
                </c:pt>
                <c:pt idx="1">
                  <c:v>Status of appeals</c:v>
                </c:pt>
                <c:pt idx="2">
                  <c:v>Amount of appeals</c:v>
                </c:pt>
              </c:strCache>
            </c:strRef>
          </c:cat>
          <c:val>
            <c:numRef>
              <c:f>Лист1!$C$2:$C$4</c:f>
              <c:numCache>
                <c:formatCode>General</c:formatCode>
                <c:ptCount val="3"/>
                <c:pt idx="0">
                  <c:v>43</c:v>
                </c:pt>
                <c:pt idx="1">
                  <c:v>2</c:v>
                </c:pt>
              </c:numCache>
            </c:numRef>
          </c:val>
          <c:extLst>
            <c:ext xmlns:c16="http://schemas.microsoft.com/office/drawing/2014/chart" uri="{C3380CC4-5D6E-409C-BE32-E72D297353CC}">
              <c16:uniqueId val="{00000006-B4F5-4A4B-9415-BCF578574FA9}"/>
            </c:ext>
          </c:extLst>
        </c:ser>
        <c:ser>
          <c:idx val="2"/>
          <c:order val="2"/>
          <c:tx>
            <c:strRef>
              <c:f>Лист1!$D$1</c:f>
              <c:strCache>
                <c:ptCount val="1"/>
                <c:pt idx="0">
                  <c:v>Ряд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Лист1!$A$2:$A$4</c:f>
              <c:strCache>
                <c:ptCount val="3"/>
                <c:pt idx="0">
                  <c:v>Aplicants </c:v>
                </c:pt>
                <c:pt idx="1">
                  <c:v>Status of appeals</c:v>
                </c:pt>
                <c:pt idx="2">
                  <c:v>Amount of appeals</c:v>
                </c:pt>
              </c:strCache>
            </c:strRef>
          </c:cat>
          <c:val>
            <c:numRef>
              <c:f>Лист1!$D$2:$D$4</c:f>
              <c:numCache>
                <c:formatCode>General</c:formatCode>
                <c:ptCount val="3"/>
                <c:pt idx="1">
                  <c:v>0</c:v>
                </c:pt>
              </c:numCache>
            </c:numRef>
          </c:val>
          <c:extLst>
            <c:ext xmlns:c16="http://schemas.microsoft.com/office/drawing/2014/chart" uri="{C3380CC4-5D6E-409C-BE32-E72D297353CC}">
              <c16:uniqueId val="{00000007-B4F5-4A4B-9415-BCF578574FA9}"/>
            </c:ext>
          </c:extLst>
        </c:ser>
        <c:dLbls>
          <c:showLegendKey val="0"/>
          <c:showVal val="0"/>
          <c:showCatName val="0"/>
          <c:showSerName val="0"/>
          <c:showPercent val="0"/>
          <c:showBubbleSize val="0"/>
        </c:dLbls>
        <c:gapWidth val="150"/>
        <c:shape val="box"/>
        <c:axId val="178861920"/>
        <c:axId val="178862480"/>
        <c:axId val="0"/>
      </c:bar3DChart>
      <c:catAx>
        <c:axId val="1788619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ru-RU"/>
          </a:p>
        </c:txPr>
        <c:crossAx val="178862480"/>
        <c:crosses val="autoZero"/>
        <c:auto val="1"/>
        <c:lblAlgn val="ctr"/>
        <c:lblOffset val="100"/>
        <c:noMultiLvlLbl val="0"/>
      </c:catAx>
      <c:valAx>
        <c:axId val="178862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886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Ряд 1</c:v>
                </c:pt>
              </c:strCache>
            </c:strRef>
          </c:tx>
          <c:spPr>
            <a:gradFill rotWithShape="1">
              <a:gsLst>
                <a:gs pos="0">
                  <a:schemeClr val="accent5">
                    <a:shade val="51000"/>
                    <a:satMod val="130000"/>
                  </a:schemeClr>
                </a:gs>
                <a:gs pos="43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softEdge">
              <a:bevelT w="63500" h="63500" prst="angle"/>
              <a:bevelB prst="angle"/>
            </a:sp3d>
          </c:spPr>
          <c:invertIfNegative val="0"/>
          <c:dLbls>
            <c:dLbl>
              <c:idx val="0"/>
              <c:spPr>
                <a:noFill/>
                <a:ln>
                  <a:noFill/>
                </a:ln>
                <a:effectLst/>
              </c:spPr>
              <c:txPr>
                <a:bodyPr rot="-5400000" vert="horz"/>
                <a:lstStyle/>
                <a:p>
                  <a:pPr>
                    <a:defRPr b="1">
                      <a:solidFill>
                        <a:schemeClr val="bg1"/>
                      </a:solidFill>
                      <a:latin typeface="Segoe UI Light" panose="020B0502040204020203" pitchFamily="34" charset="0"/>
                      <a:cs typeface="Segoe UI Light" panose="020B0502040204020203" pitchFamily="34" charset="0"/>
                    </a:defRPr>
                  </a:pPr>
                  <a:endParaRPr lang="ru-RU"/>
                </a:p>
              </c:txPr>
              <c:showLegendKey val="0"/>
              <c:showVal val="1"/>
              <c:showCatName val="0"/>
              <c:showSerName val="0"/>
              <c:showPercent val="0"/>
              <c:showBubbleSize val="0"/>
              <c:extLst>
                <c:ext xmlns:c16="http://schemas.microsoft.com/office/drawing/2014/chart" uri="{C3380CC4-5D6E-409C-BE32-E72D297353CC}">
                  <c16:uniqueId val="{00000001-13C9-495E-944F-94FF276825F1}"/>
                </c:ext>
              </c:extLst>
            </c:dLbl>
            <c:dLbl>
              <c:idx val="1"/>
              <c:spPr>
                <a:noFill/>
                <a:ln>
                  <a:noFill/>
                </a:ln>
                <a:effectLst/>
              </c:spPr>
              <c:txPr>
                <a:bodyPr rot="-5400000" vert="horz"/>
                <a:lstStyle/>
                <a:p>
                  <a:pPr>
                    <a:defRPr b="1">
                      <a:solidFill>
                        <a:schemeClr val="bg1"/>
                      </a:solidFill>
                      <a:latin typeface="Segoe UI Light" panose="020B0502040204020203" pitchFamily="34" charset="0"/>
                      <a:cs typeface="Segoe UI Light" panose="020B0502040204020203" pitchFamily="34" charset="0"/>
                    </a:defRPr>
                  </a:pPr>
                  <a:endParaRPr lang="ru-RU"/>
                </a:p>
              </c:txPr>
              <c:showLegendKey val="0"/>
              <c:showVal val="1"/>
              <c:showCatName val="0"/>
              <c:showSerName val="0"/>
              <c:showPercent val="0"/>
              <c:showBubbleSize val="0"/>
              <c:extLst>
                <c:ext xmlns:c16="http://schemas.microsoft.com/office/drawing/2014/chart" uri="{C3380CC4-5D6E-409C-BE32-E72D297353CC}">
                  <c16:uniqueId val="{00000000-13C9-495E-944F-94FF276825F1}"/>
                </c:ext>
              </c:extLst>
            </c:dLbl>
            <c:dLbl>
              <c:idx val="2"/>
              <c:layout>
                <c:manualLayout>
                  <c:x val="2.2473922018151544E-3"/>
                  <c:y val="-0.21797284835670891"/>
                </c:manualLayout>
              </c:layout>
              <c:tx>
                <c:rich>
                  <a:bodyPr rot="-5400000" vert="horz"/>
                  <a:lstStyle/>
                  <a:p>
                    <a:pPr>
                      <a:defRPr b="1">
                        <a:solidFill>
                          <a:schemeClr val="bg1"/>
                        </a:solidFill>
                        <a:latin typeface="Segoe UI Light" panose="020B0502040204020203" pitchFamily="34" charset="0"/>
                        <a:cs typeface="Segoe UI Light" panose="020B0502040204020203" pitchFamily="34" charset="0"/>
                      </a:defRPr>
                    </a:pPr>
                    <a:fld id="{C0630A29-592D-4419-849D-5F8D7A3FFE6F}" type="VALUE">
                      <a:rPr lang="en-US" sz="2400" b="1">
                        <a:solidFill>
                          <a:schemeClr val="accent1">
                            <a:lumMod val="75000"/>
                          </a:schemeClr>
                        </a:solidFill>
                      </a:rPr>
                      <a:pPr>
                        <a:defRPr b="1">
                          <a:solidFill>
                            <a:schemeClr val="bg1"/>
                          </a:solidFill>
                          <a:latin typeface="Segoe UI Light" panose="020B0502040204020203" pitchFamily="34" charset="0"/>
                          <a:cs typeface="Segoe UI Light" panose="020B0502040204020203" pitchFamily="34" charset="0"/>
                        </a:defRPr>
                      </a:pPr>
                      <a:t>[ЗНАЧЕНИЕ]</a:t>
                    </a:fld>
                    <a:endParaRPr lang="ru-RU"/>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22D0-4CA0-B363-28F3AED72D50}"/>
                </c:ext>
              </c:extLst>
            </c:dLbl>
            <c:spPr>
              <a:noFill/>
              <a:ln>
                <a:noFill/>
              </a:ln>
              <a:effectLst/>
            </c:spPr>
            <c:txPr>
              <a:bodyPr rot="-5400000" vert="horz"/>
              <a:lstStyle/>
              <a:p>
                <a:pPr>
                  <a:defRPr b="0">
                    <a:solidFill>
                      <a:schemeClr val="bg1"/>
                    </a:solidFill>
                    <a:latin typeface="Segoe UI Light" panose="020B0502040204020203" pitchFamily="34" charset="0"/>
                    <a:cs typeface="Segoe UI Light" panose="020B0502040204020203"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Категория 1</c:v>
                </c:pt>
                <c:pt idx="1">
                  <c:v>Категория 2</c:v>
                </c:pt>
                <c:pt idx="2">
                  <c:v>Категория 3</c:v>
                </c:pt>
              </c:strCache>
            </c:strRef>
          </c:cat>
          <c:val>
            <c:numRef>
              <c:f>Лист1!$B$2:$B$4</c:f>
              <c:numCache>
                <c:formatCode>#,##0</c:formatCode>
                <c:ptCount val="3"/>
                <c:pt idx="0">
                  <c:v>836777</c:v>
                </c:pt>
                <c:pt idx="1">
                  <c:v>777891</c:v>
                </c:pt>
                <c:pt idx="2">
                  <c:v>58886</c:v>
                </c:pt>
              </c:numCache>
            </c:numRef>
          </c:val>
          <c:extLst>
            <c:ext xmlns:c16="http://schemas.microsoft.com/office/drawing/2014/chart" uri="{C3380CC4-5D6E-409C-BE32-E72D297353CC}">
              <c16:uniqueId val="{00000001-22D0-4CA0-B363-28F3AED72D50}"/>
            </c:ext>
          </c:extLst>
        </c:ser>
        <c:dLbls>
          <c:showLegendKey val="0"/>
          <c:showVal val="0"/>
          <c:showCatName val="0"/>
          <c:showSerName val="0"/>
          <c:showPercent val="0"/>
          <c:showBubbleSize val="0"/>
        </c:dLbls>
        <c:gapWidth val="84"/>
        <c:gapDepth val="0"/>
        <c:shape val="box"/>
        <c:axId val="115114864"/>
        <c:axId val="115115424"/>
        <c:axId val="0"/>
      </c:bar3DChart>
      <c:catAx>
        <c:axId val="115114864"/>
        <c:scaling>
          <c:orientation val="minMax"/>
        </c:scaling>
        <c:delete val="1"/>
        <c:axPos val="b"/>
        <c:numFmt formatCode="General" sourceLinked="0"/>
        <c:majorTickMark val="out"/>
        <c:minorTickMark val="none"/>
        <c:tickLblPos val="nextTo"/>
        <c:crossAx val="115115424"/>
        <c:crosses val="autoZero"/>
        <c:auto val="1"/>
        <c:lblAlgn val="ctr"/>
        <c:lblOffset val="100"/>
        <c:noMultiLvlLbl val="0"/>
      </c:catAx>
      <c:valAx>
        <c:axId val="115115424"/>
        <c:scaling>
          <c:orientation val="minMax"/>
        </c:scaling>
        <c:delete val="0"/>
        <c:axPos val="l"/>
        <c:numFmt formatCode="#,##0" sourceLinked="1"/>
        <c:majorTickMark val="out"/>
        <c:minorTickMark val="none"/>
        <c:tickLblPos val="nextTo"/>
        <c:txPr>
          <a:bodyPr/>
          <a:lstStyle/>
          <a:p>
            <a:pPr>
              <a:defRPr sz="1600" b="1">
                <a:latin typeface="Segoe UI Light" panose="020B0502040204020203" pitchFamily="34" charset="0"/>
                <a:cs typeface="Segoe UI Light" panose="020B0502040204020203" pitchFamily="34" charset="0"/>
              </a:defRPr>
            </a:pPr>
            <a:endParaRPr lang="ru-RU"/>
          </a:p>
        </c:txPr>
        <c:crossAx val="1151148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Segoe UI Light" panose="020B0502040204020203" pitchFamily="34" charset="0"/>
                <a:ea typeface="+mj-ea"/>
                <a:cs typeface="Segoe UI Light" panose="020B0502040204020203" pitchFamily="34" charset="0"/>
              </a:defRPr>
            </a:pPr>
            <a:r>
              <a:rPr lang="en-US" sz="1800" b="1" dirty="0">
                <a:latin typeface="Segoe UI Light" panose="020B0502040204020203" pitchFamily="34" charset="0"/>
                <a:cs typeface="Segoe UI Light" panose="020B0502040204020203" pitchFamily="34" charset="0"/>
              </a:rPr>
              <a:t>Doing business </a:t>
            </a:r>
            <a:r>
              <a:rPr lang="en-US" sz="1800" b="1" i="0" u="none" strike="noStrike" kern="1200" cap="none" spc="0" normalizeH="0" baseline="0" dirty="0">
                <a:solidFill>
                  <a:prstClr val="black">
                    <a:lumMod val="65000"/>
                    <a:lumOff val="35000"/>
                  </a:prstClr>
                </a:solidFill>
                <a:latin typeface="Segoe UI Light" panose="020B0502040204020203" pitchFamily="34" charset="0"/>
                <a:ea typeface="+mj-ea"/>
                <a:cs typeface="Segoe UI Light" panose="020B0502040204020203" pitchFamily="34" charset="0"/>
              </a:rPr>
              <a:t>index</a:t>
            </a:r>
            <a:endParaRPr lang="en-US" sz="1800" b="1" dirty="0">
              <a:latin typeface="Segoe UI Light" panose="020B0502040204020203" pitchFamily="34" charset="0"/>
              <a:cs typeface="Segoe UI Light" panose="020B0502040204020203" pitchFamily="34" charset="0"/>
            </a:endParaRPr>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Segoe UI Light" panose="020B0502040204020203" pitchFamily="34" charset="0"/>
              <a:ea typeface="+mj-ea"/>
              <a:cs typeface="Segoe UI Light" panose="020B0502040204020203" pitchFamily="34"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Значения Y</c:v>
                </c:pt>
              </c:strCache>
            </c:strRef>
          </c:tx>
          <c:spPr>
            <a:solidFill>
              <a:schemeClr val="accent1"/>
            </a:solidFill>
            <a:ln>
              <a:noFill/>
            </a:ln>
            <a:effectLst/>
            <a:sp3d/>
          </c:spPr>
          <c:invertIfNegative val="0"/>
          <c:dLbls>
            <c:dLbl>
              <c:idx val="0"/>
              <c:layout>
                <c:manualLayout>
                  <c:x val="-3.4444731935907844E-3"/>
                  <c:y val="-7.13926341914503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CCA-4249-8A5B-D894085487AF}"/>
                </c:ext>
              </c:extLst>
            </c:dLbl>
            <c:dLbl>
              <c:idx val="1"/>
              <c:layout>
                <c:manualLayout>
                  <c:x val="-3.4444731935908478E-3"/>
                  <c:y val="-3.12342774587595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CCA-4249-8A5B-D894085487AF}"/>
                </c:ext>
              </c:extLst>
            </c:dLbl>
            <c:dLbl>
              <c:idx val="2"/>
              <c:layout>
                <c:manualLayout>
                  <c:x val="6.8889463871815064E-3"/>
                  <c:y val="2.23101981848282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CCA-4249-8A5B-D894085487AF}"/>
                </c:ext>
              </c:extLst>
            </c:dLbl>
            <c:dLbl>
              <c:idx val="3"/>
              <c:layout>
                <c:manualLayout>
                  <c:x val="3.4444731935906582E-3"/>
                  <c:y val="1.33861189108968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CCA-4249-8A5B-D894085487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Лист1!$A$2:$A$5</c:f>
              <c:numCache>
                <c:formatCode>General</c:formatCode>
                <c:ptCount val="4"/>
                <c:pt idx="0">
                  <c:v>2013</c:v>
                </c:pt>
                <c:pt idx="1">
                  <c:v>2014</c:v>
                </c:pt>
                <c:pt idx="2">
                  <c:v>2015</c:v>
                </c:pt>
                <c:pt idx="3">
                  <c:v>2016</c:v>
                </c:pt>
              </c:numCache>
            </c:numRef>
          </c:cat>
          <c:val>
            <c:numRef>
              <c:f>Лист1!$B$2:$B$5</c:f>
              <c:numCache>
                <c:formatCode>General</c:formatCode>
                <c:ptCount val="4"/>
                <c:pt idx="0">
                  <c:v>154</c:v>
                </c:pt>
                <c:pt idx="1">
                  <c:v>149</c:v>
                </c:pt>
                <c:pt idx="2">
                  <c:v>141</c:v>
                </c:pt>
                <c:pt idx="3">
                  <c:v>87</c:v>
                </c:pt>
              </c:numCache>
            </c:numRef>
          </c:val>
          <c:extLst>
            <c:ext xmlns:c16="http://schemas.microsoft.com/office/drawing/2014/chart" uri="{C3380CC4-5D6E-409C-BE32-E72D297353CC}">
              <c16:uniqueId val="{00000004-2CCA-4249-8A5B-D894085487AF}"/>
            </c:ext>
          </c:extLst>
        </c:ser>
        <c:dLbls>
          <c:showLegendKey val="0"/>
          <c:showVal val="1"/>
          <c:showCatName val="0"/>
          <c:showSerName val="0"/>
          <c:showPercent val="0"/>
          <c:showBubbleSize val="0"/>
        </c:dLbls>
        <c:gapWidth val="150"/>
        <c:shape val="box"/>
        <c:axId val="180275056"/>
        <c:axId val="180275616"/>
        <c:axId val="0"/>
      </c:bar3DChart>
      <c:catAx>
        <c:axId val="180275056"/>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cap="none" spc="0" normalizeH="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ru-RU"/>
          </a:p>
        </c:txPr>
        <c:crossAx val="180275616"/>
        <c:crosses val="autoZero"/>
        <c:auto val="1"/>
        <c:lblAlgn val="ctr"/>
        <c:lblOffset val="100"/>
        <c:noMultiLvlLbl val="0"/>
      </c:catAx>
      <c:valAx>
        <c:axId val="180275616"/>
        <c:scaling>
          <c:orientation val="maxMin"/>
          <c:max val="160"/>
          <c:min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027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Лист1!$B$1</c:f>
              <c:strCache>
                <c:ptCount val="1"/>
                <c:pt idx="0">
                  <c:v>Столбец1</c:v>
                </c:pt>
              </c:strCache>
            </c:strRef>
          </c:tx>
          <c:spPr>
            <a:ln w="38100" cap="rnd">
              <a:solidFill>
                <a:schemeClr val="accent1"/>
              </a:solidFill>
              <a:round/>
            </a:ln>
            <a:effectLst/>
          </c:spPr>
          <c:marker>
            <c:symbol val="circle"/>
            <c:size val="8"/>
            <c:spPr>
              <a:solidFill>
                <a:schemeClr val="accent1"/>
              </a:solidFill>
              <a:ln>
                <a:noFill/>
              </a:ln>
              <a:effectLst/>
            </c:spPr>
          </c:marker>
          <c:dLbls>
            <c:dLbl>
              <c:idx val="0"/>
              <c:layout/>
              <c:tx>
                <c:rich>
                  <a:bodyPr/>
                  <a:lstStyle/>
                  <a:p>
                    <a:r>
                      <a:rPr lang="en-US" sz="1480" dirty="0"/>
                      <a:t>7 days</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103-4F3B-84E4-B584F347E71B}"/>
                </c:ext>
              </c:extLst>
            </c:dLbl>
            <c:dLbl>
              <c:idx val="1"/>
              <c:layout>
                <c:manualLayout>
                  <c:x val="-3.2362721502517663E-2"/>
                  <c:y val="-0.10174165568984517"/>
                </c:manualLayout>
              </c:layout>
              <c:tx>
                <c:rich>
                  <a:bodyPr rot="0" spcFirstLastPara="1" vertOverflow="ellipsis" vert="horz" wrap="square" lIns="38100" tIns="19050" rIns="38100" bIns="19050" anchor="ctr" anchorCtr="1">
                    <a:spAutoFit/>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lumMod val="75000"/>
                            <a:lumOff val="25000"/>
                          </a:prstClr>
                        </a:solidFill>
                        <a:latin typeface="Segoe UI Light" panose="020B0502040204020203" pitchFamily="34" charset="0"/>
                        <a:ea typeface="+mn-ea"/>
                        <a:cs typeface="Segoe UI Light" panose="020B0502040204020203" pitchFamily="34" charset="0"/>
                      </a:defRPr>
                    </a:pPr>
                    <a:r>
                      <a:rPr lang="en-US" sz="1480" b="1" i="0" baseline="0" dirty="0">
                        <a:effectLst/>
                        <a:latin typeface="Segoe UI Light" panose="020B0502040204020203" pitchFamily="34" charset="0"/>
                        <a:cs typeface="Segoe UI Light" panose="020B0502040204020203" pitchFamily="34" charset="0"/>
                      </a:rPr>
                      <a:t>2 days</a:t>
                    </a:r>
                    <a:endParaRPr lang="en-US" sz="1480" dirty="0">
                      <a:latin typeface="Segoe UI Light" panose="020B0502040204020203" pitchFamily="34" charset="0"/>
                      <a:cs typeface="Segoe UI Light" panose="020B0502040204020203" pitchFamily="34" charset="0"/>
                    </a:endParaRPr>
                  </a:p>
                </c:rich>
              </c:tx>
              <c:spPr>
                <a:noFill/>
                <a:ln>
                  <a:noFill/>
                </a:ln>
                <a:effectLst/>
              </c:spPr>
              <c:txPr>
                <a:bodyPr rot="0" spcFirstLastPara="1" vertOverflow="ellipsis" vert="horz" wrap="square" lIns="38100" tIns="19050" rIns="38100" bIns="19050" anchor="ctr" anchorCtr="1">
                  <a:spAutoFit/>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lumMod val="75000"/>
                          <a:lumOff val="25000"/>
                        </a:prstClr>
                      </a:solidFill>
                      <a:latin typeface="Segoe UI Light" panose="020B0502040204020203" pitchFamily="34" charset="0"/>
                      <a:ea typeface="+mn-ea"/>
                      <a:cs typeface="Segoe UI Light" panose="020B0502040204020203"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22082798201717938"/>
                      <c:h val="0.16458669378134172"/>
                    </c:manualLayout>
                  </c15:layout>
                </c:ext>
                <c:ext xmlns:c16="http://schemas.microsoft.com/office/drawing/2014/chart" uri="{C3380CC4-5D6E-409C-BE32-E72D297353CC}">
                  <c16:uniqueId val="{00000001-3103-4F3B-84E4-B584F347E71B}"/>
                </c:ext>
              </c:extLst>
            </c:dLbl>
            <c:dLbl>
              <c:idx val="2"/>
              <c:layout/>
              <c:tx>
                <c:rich>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Segoe UI Light" panose="020B0502040204020203" pitchFamily="34" charset="0"/>
                        <a:ea typeface="+mn-ea"/>
                        <a:cs typeface="Segoe UI Light" panose="020B0502040204020203" pitchFamily="34" charset="0"/>
                      </a:defRPr>
                    </a:pPr>
                    <a:r>
                      <a:rPr lang="en-US" sz="1500" dirty="0">
                        <a:solidFill>
                          <a:srgbClr val="FF0000"/>
                        </a:solidFill>
                      </a:rPr>
                      <a:t>30 </a:t>
                    </a:r>
                    <a:r>
                      <a:rPr lang="en-US" sz="1470" dirty="0">
                        <a:solidFill>
                          <a:srgbClr val="FF0000"/>
                        </a:solidFill>
                      </a:rPr>
                      <a:t>minutes</a:t>
                    </a:r>
                    <a:r>
                      <a:rPr lang="en-US" dirty="0">
                        <a:solidFill>
                          <a:srgbClr val="FF0000"/>
                        </a:solidFill>
                      </a:rPr>
                      <a:t>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Segoe UI Light" panose="020B0502040204020203" pitchFamily="34" charset="0"/>
                      <a:ea typeface="+mn-ea"/>
                      <a:cs typeface="Segoe UI Light" panose="020B0502040204020203"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103-4F3B-84E4-B584F347E71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Лист1!$A$2:$A$4</c:f>
              <c:numCache>
                <c:formatCode>General</c:formatCode>
                <c:ptCount val="3"/>
                <c:pt idx="0">
                  <c:v>2012</c:v>
                </c:pt>
                <c:pt idx="1">
                  <c:v>2014</c:v>
                </c:pt>
                <c:pt idx="2">
                  <c:v>2017</c:v>
                </c:pt>
              </c:numCache>
            </c:numRef>
          </c:cat>
          <c:val>
            <c:numRef>
              <c:f>Лист1!$B$2:$B$4</c:f>
              <c:numCache>
                <c:formatCode>General</c:formatCode>
                <c:ptCount val="3"/>
                <c:pt idx="0">
                  <c:v>7</c:v>
                </c:pt>
                <c:pt idx="1">
                  <c:v>2</c:v>
                </c:pt>
                <c:pt idx="2">
                  <c:v>0.3</c:v>
                </c:pt>
              </c:numCache>
            </c:numRef>
          </c:val>
          <c:smooth val="0"/>
          <c:extLst>
            <c:ext xmlns:c16="http://schemas.microsoft.com/office/drawing/2014/chart" uri="{C3380CC4-5D6E-409C-BE32-E72D297353CC}">
              <c16:uniqueId val="{00000003-3103-4F3B-84E4-B584F347E71B}"/>
            </c:ext>
          </c:extLst>
        </c:ser>
        <c:dLbls>
          <c:showLegendKey val="0"/>
          <c:showVal val="1"/>
          <c:showCatName val="0"/>
          <c:showSerName val="0"/>
          <c:showPercent val="0"/>
          <c:showBubbleSize val="0"/>
        </c:dLbls>
        <c:marker val="1"/>
        <c:smooth val="0"/>
        <c:axId val="181693024"/>
        <c:axId val="181693584"/>
      </c:lineChart>
      <c:catAx>
        <c:axId val="1816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ru-RU"/>
          </a:p>
        </c:txPr>
        <c:crossAx val="181693584"/>
        <c:crosses val="autoZero"/>
        <c:auto val="1"/>
        <c:lblAlgn val="ctr"/>
        <c:lblOffset val="100"/>
        <c:noMultiLvlLbl val="0"/>
      </c:catAx>
      <c:valAx>
        <c:axId val="1816935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ru-RU"/>
          </a:p>
        </c:txPr>
        <c:crossAx val="181693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en-US" sz="1800" dirty="0">
                <a:solidFill>
                  <a:schemeClr val="tx1">
                    <a:lumMod val="65000"/>
                    <a:lumOff val="35000"/>
                  </a:schemeClr>
                </a:solidFill>
                <a:latin typeface="Segoe UI Light" panose="020B0502040204020203" pitchFamily="34" charset="0"/>
                <a:cs typeface="Segoe UI Light" panose="020B0502040204020203" pitchFamily="34" charset="0"/>
              </a:rPr>
              <a:t>The dynamics of appeals on</a:t>
            </a:r>
            <a:r>
              <a:rPr lang="ru-RU" sz="18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800" dirty="0">
                <a:solidFill>
                  <a:schemeClr val="tx1">
                    <a:lumMod val="65000"/>
                    <a:lumOff val="35000"/>
                  </a:schemeClr>
                </a:solidFill>
                <a:latin typeface="Segoe UI Light" panose="020B0502040204020203" pitchFamily="34" charset="0"/>
                <a:cs typeface="Segoe UI Light" panose="020B0502040204020203" pitchFamily="34" charset="0"/>
              </a:rPr>
              <a:t>Inf. Sys.</a:t>
            </a:r>
            <a:r>
              <a:rPr lang="ru-RU" sz="18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800" dirty="0">
                <a:solidFill>
                  <a:schemeClr val="tx1">
                    <a:lumMod val="65000"/>
                    <a:lumOff val="35000"/>
                  </a:schemeClr>
                </a:solidFill>
                <a:latin typeface="Segoe UI Light" panose="020B0502040204020203" pitchFamily="34" charset="0"/>
                <a:cs typeface="Segoe UI Light" panose="020B0502040204020203" pitchFamily="34" charset="0"/>
              </a:rPr>
              <a:t>ESUD</a:t>
            </a:r>
            <a:endParaRPr lang="ru-RU" sz="1800" dirty="0">
              <a:solidFill>
                <a:schemeClr val="tx1">
                  <a:lumMod val="65000"/>
                  <a:lumOff val="35000"/>
                </a:schemeClr>
              </a:solidFill>
              <a:latin typeface="Segoe UI Light" panose="020B0502040204020203" pitchFamily="34" charset="0"/>
              <a:cs typeface="Segoe UI Light" panose="020B0502040204020203" pitchFamily="34" charset="0"/>
            </a:endParaRPr>
          </a:p>
        </c:rich>
      </c:tx>
      <c:layout/>
      <c:overlay val="0"/>
      <c:spPr>
        <a:noFill/>
        <a:ln>
          <a:noFill/>
        </a:ln>
        <a:effectLst/>
      </c:spPr>
      <c:txPr>
        <a:bodyPr rot="0" spcFirstLastPara="1" vertOverflow="ellipsis" vert="horz" wrap="square" anchor="ctr" anchorCtr="1"/>
        <a:lstStyle/>
        <a:p>
          <a:pPr>
            <a:defRPr sz="1800" b="0" i="0" u="none" strike="noStrike" kern="1200" cap="none" spc="2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ru-RU"/>
        </a:p>
      </c:txPr>
    </c:title>
    <c:autoTitleDeleted val="0"/>
    <c:plotArea>
      <c:layout/>
      <c:barChart>
        <c:barDir val="col"/>
        <c:grouping val="clustered"/>
        <c:varyColors val="0"/>
        <c:ser>
          <c:idx val="0"/>
          <c:order val="0"/>
          <c:tx>
            <c:strRef>
              <c:f>Лист1!$B$1</c:f>
              <c:strCache>
                <c:ptCount val="1"/>
                <c:pt idx="0">
                  <c:v>Received appeals, thousand </c:v>
                </c:pt>
              </c:strCache>
            </c:strRef>
          </c:tx>
          <c:spPr>
            <a:solidFill>
              <a:schemeClr val="accent1"/>
            </a:solidFill>
            <a:ln w="9525" cap="flat" cmpd="sng" algn="ctr">
              <a:solidFill>
                <a:schemeClr val="accent1">
                  <a:shade val="95000"/>
                </a:schemeClr>
              </a:solidFill>
              <a:round/>
            </a:ln>
            <a:effectLst/>
          </c:spPr>
          <c:invertIfNegative val="0"/>
          <c:dLbls>
            <c:dLbl>
              <c:idx val="0"/>
              <c:layout>
                <c:manualLayout>
                  <c:x val="0"/>
                  <c:y val="6.269077103519629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A0A-4C10-9E30-D56A550009B5}"/>
                </c:ext>
              </c:extLst>
            </c:dLbl>
            <c:dLbl>
              <c:idx val="1"/>
              <c:layout>
                <c:manualLayout>
                  <c:x val="-5.0921483993964943E-17"/>
                  <c:y val="6.9620382461370745E-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A0A-4C10-9E30-D56A550009B5}"/>
                </c:ext>
              </c:extLst>
            </c:dLbl>
            <c:dLbl>
              <c:idx val="2"/>
              <c:layout>
                <c:manualLayout>
                  <c:x val="-5.5551351538138186E-3"/>
                  <c:y val="1.04190615224326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A0A-4C10-9E30-D56A550009B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Лист1!$A$2:$A$4</c:f>
              <c:numCache>
                <c:formatCode>General</c:formatCode>
                <c:ptCount val="3"/>
                <c:pt idx="0">
                  <c:v>2014</c:v>
                </c:pt>
                <c:pt idx="1">
                  <c:v>2015</c:v>
                </c:pt>
                <c:pt idx="2">
                  <c:v>2016</c:v>
                </c:pt>
              </c:numCache>
            </c:numRef>
          </c:cat>
          <c:val>
            <c:numRef>
              <c:f>Лист1!$B$2:$B$4</c:f>
              <c:numCache>
                <c:formatCode>General</c:formatCode>
                <c:ptCount val="3"/>
                <c:pt idx="0">
                  <c:v>24</c:v>
                </c:pt>
                <c:pt idx="1">
                  <c:v>25</c:v>
                </c:pt>
                <c:pt idx="2">
                  <c:v>123</c:v>
                </c:pt>
              </c:numCache>
            </c:numRef>
          </c:val>
          <c:extLst>
            <c:ext xmlns:c16="http://schemas.microsoft.com/office/drawing/2014/chart" uri="{C3380CC4-5D6E-409C-BE32-E72D297353CC}">
              <c16:uniqueId val="{00000003-CA0A-4C10-9E30-D56A550009B5}"/>
            </c:ext>
          </c:extLst>
        </c:ser>
        <c:ser>
          <c:idx val="1"/>
          <c:order val="1"/>
          <c:tx>
            <c:strRef>
              <c:f>Лист1!$C$1</c:f>
              <c:strCache>
                <c:ptCount val="1"/>
                <c:pt idx="0">
                  <c:v>Satisfied statements, thousand</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Lbl>
              <c:idx val="0"/>
              <c:layout>
                <c:manualLayout>
                  <c:x val="-5.5551351538138697E-3"/>
                  <c:y val="-2.930087451890759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A0A-4C10-9E30-D56A550009B5}"/>
                </c:ext>
              </c:extLst>
            </c:dLbl>
            <c:dLbl>
              <c:idx val="1"/>
              <c:layout>
                <c:manualLayout>
                  <c:x val="-1.0184296798792989E-16"/>
                  <c:y val="-1.212925200730122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A0A-4C10-9E30-D56A550009B5}"/>
                </c:ext>
              </c:extLst>
            </c:dLbl>
            <c:dLbl>
              <c:idx val="2"/>
              <c:layout>
                <c:manualLayout>
                  <c:x val="-2.7775675769070112E-3"/>
                  <c:y val="2.182649251734840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A0A-4C10-9E30-D56A550009B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Лист1!$A$2:$A$4</c:f>
              <c:numCache>
                <c:formatCode>General</c:formatCode>
                <c:ptCount val="3"/>
                <c:pt idx="0">
                  <c:v>2014</c:v>
                </c:pt>
                <c:pt idx="1">
                  <c:v>2015</c:v>
                </c:pt>
                <c:pt idx="2">
                  <c:v>2016</c:v>
                </c:pt>
              </c:numCache>
            </c:numRef>
          </c:cat>
          <c:val>
            <c:numRef>
              <c:f>Лист1!$C$2:$C$4</c:f>
              <c:numCache>
                <c:formatCode>General</c:formatCode>
                <c:ptCount val="3"/>
                <c:pt idx="0">
                  <c:v>19</c:v>
                </c:pt>
                <c:pt idx="1">
                  <c:v>14</c:v>
                </c:pt>
                <c:pt idx="2">
                  <c:v>85</c:v>
                </c:pt>
              </c:numCache>
            </c:numRef>
          </c:val>
          <c:extLst>
            <c:ext xmlns:c16="http://schemas.microsoft.com/office/drawing/2014/chart" uri="{C3380CC4-5D6E-409C-BE32-E72D297353CC}">
              <c16:uniqueId val="{00000007-CA0A-4C10-9E30-D56A550009B5}"/>
            </c:ext>
          </c:extLst>
        </c:ser>
        <c:dLbls>
          <c:dLblPos val="inEnd"/>
          <c:showLegendKey val="0"/>
          <c:showVal val="1"/>
          <c:showCatName val="0"/>
          <c:showSerName val="0"/>
          <c:showPercent val="0"/>
          <c:showBubbleSize val="0"/>
        </c:dLbls>
        <c:gapWidth val="100"/>
        <c:overlap val="-24"/>
        <c:axId val="181697504"/>
        <c:axId val="181698064"/>
      </c:barChart>
      <c:catAx>
        <c:axId val="18169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181698064"/>
        <c:crosses val="autoZero"/>
        <c:auto val="1"/>
        <c:lblAlgn val="ctr"/>
        <c:lblOffset val="100"/>
        <c:noMultiLvlLbl val="0"/>
      </c:catAx>
      <c:valAx>
        <c:axId val="18169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181697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en-US" dirty="0"/>
              <a:t>The number of users</a:t>
            </a:r>
            <a:endParaRPr lang="ru-RU" dirty="0"/>
          </a:p>
        </c:rich>
      </c:tx>
      <c:layout/>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Judicial entities</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2014</c:v>
                </c:pt>
                <c:pt idx="1">
                  <c:v>2015</c:v>
                </c:pt>
                <c:pt idx="2">
                  <c:v>2016</c:v>
                </c:pt>
              </c:numCache>
            </c:numRef>
          </c:cat>
          <c:val>
            <c:numRef>
              <c:f>Лист1!$B$2:$B$5</c:f>
              <c:numCache>
                <c:formatCode>General</c:formatCode>
                <c:ptCount val="4"/>
                <c:pt idx="0">
                  <c:v>11</c:v>
                </c:pt>
                <c:pt idx="1">
                  <c:v>13</c:v>
                </c:pt>
                <c:pt idx="2">
                  <c:v>73</c:v>
                </c:pt>
              </c:numCache>
            </c:numRef>
          </c:val>
          <c:extLst>
            <c:ext xmlns:c16="http://schemas.microsoft.com/office/drawing/2014/chart" uri="{C3380CC4-5D6E-409C-BE32-E72D297353CC}">
              <c16:uniqueId val="{00000000-5248-439F-9E20-D02456A56DA3}"/>
            </c:ext>
          </c:extLst>
        </c:ser>
        <c:ser>
          <c:idx val="1"/>
          <c:order val="1"/>
          <c:tx>
            <c:strRef>
              <c:f>Лист1!$C$1</c:f>
              <c:strCache>
                <c:ptCount val="1"/>
                <c:pt idx="0">
                  <c:v>Individuals</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2014</c:v>
                </c:pt>
                <c:pt idx="1">
                  <c:v>2015</c:v>
                </c:pt>
                <c:pt idx="2">
                  <c:v>2016</c:v>
                </c:pt>
              </c:numCache>
            </c:numRef>
          </c:cat>
          <c:val>
            <c:numRef>
              <c:f>Лист1!$C$2:$C$5</c:f>
              <c:numCache>
                <c:formatCode>General</c:formatCode>
                <c:ptCount val="4"/>
                <c:pt idx="0">
                  <c:v>587</c:v>
                </c:pt>
                <c:pt idx="1">
                  <c:v>1207</c:v>
                </c:pt>
                <c:pt idx="2">
                  <c:v>1948</c:v>
                </c:pt>
              </c:numCache>
            </c:numRef>
          </c:val>
          <c:extLst>
            <c:ext xmlns:c16="http://schemas.microsoft.com/office/drawing/2014/chart" uri="{C3380CC4-5D6E-409C-BE32-E72D297353CC}">
              <c16:uniqueId val="{00000001-5248-439F-9E20-D02456A56DA3}"/>
            </c:ext>
          </c:extLst>
        </c:ser>
        <c:dLbls>
          <c:showLegendKey val="0"/>
          <c:showVal val="1"/>
          <c:showCatName val="0"/>
          <c:showSerName val="0"/>
          <c:showPercent val="0"/>
          <c:showBubbleSize val="0"/>
        </c:dLbls>
        <c:gapWidth val="164"/>
        <c:overlap val="-35"/>
        <c:axId val="224656096"/>
        <c:axId val="224656656"/>
      </c:barChart>
      <c:catAx>
        <c:axId val="224656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224656656"/>
        <c:crosses val="autoZero"/>
        <c:auto val="1"/>
        <c:lblAlgn val="ctr"/>
        <c:lblOffset val="100"/>
        <c:noMultiLvlLbl val="0"/>
      </c:catAx>
      <c:valAx>
        <c:axId val="224656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2246560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0.55214</cdr:x>
      <cdr:y>0.20193</cdr:y>
    </cdr:from>
    <cdr:to>
      <cdr:x>0.69724</cdr:x>
      <cdr:y>0.41403</cdr:y>
    </cdr:to>
    <cdr:sp macro="" textlink="">
      <cdr:nvSpPr>
        <cdr:cNvPr id="2" name="TextBox 1"/>
        <cdr:cNvSpPr txBox="1"/>
      </cdr:nvSpPr>
      <cdr:spPr>
        <a:xfrm xmlns:a="http://schemas.openxmlformats.org/drawingml/2006/main">
          <a:off x="3176058" y="593533"/>
          <a:ext cx="834655" cy="6234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400" b="1" i="0" u="none" strike="noStrike" kern="1200" baseline="0">
              <a:solidFill>
                <a:prstClr val="white"/>
              </a:solidFill>
              <a:latin typeface="+mn-lt"/>
              <a:ea typeface="+mn-ea"/>
              <a:cs typeface="+mn-cs"/>
            </a:defRPr>
          </a:pPr>
          <a:r>
            <a:rPr lang="ru-RU" sz="1600" dirty="0">
              <a:latin typeface="Open Sans Condensed Light" pitchFamily="34" charset="0"/>
              <a:ea typeface="Open Sans Condensed Light" pitchFamily="34" charset="0"/>
              <a:cs typeface="Open Sans Condensed Light" pitchFamily="34" charset="0"/>
            </a:rPr>
            <a:t/>
          </a:r>
          <a:br>
            <a:rPr lang="ru-RU" sz="1600" dirty="0">
              <a:latin typeface="Open Sans Condensed Light" pitchFamily="34" charset="0"/>
              <a:ea typeface="Open Sans Condensed Light" pitchFamily="34" charset="0"/>
              <a:cs typeface="Open Sans Condensed Light" pitchFamily="34" charset="0"/>
            </a:rPr>
          </a:br>
          <a:r>
            <a:rPr lang="en-US" sz="1600" b="1" kern="1200" dirty="0">
              <a:solidFill>
                <a:schemeClr val="bg1"/>
              </a:solidFill>
              <a:latin typeface="Open Sans Condensed Light" pitchFamily="34" charset="0"/>
              <a:ea typeface="Open Sans Condensed Light" pitchFamily="34" charset="0"/>
              <a:cs typeface="Open Sans Condensed Light" pitchFamily="34" charset="0"/>
            </a:rPr>
            <a:t> </a:t>
          </a:r>
          <a:r>
            <a:rPr lang="ru-RU" sz="1600" b="1" kern="1200" dirty="0">
              <a:solidFill>
                <a:schemeClr val="bg1"/>
              </a:solidFill>
              <a:latin typeface="Open Sans Condensed Light" pitchFamily="34" charset="0"/>
              <a:ea typeface="Open Sans Condensed Light" pitchFamily="34" charset="0"/>
              <a:cs typeface="Open Sans Condensed Light" pitchFamily="34" charset="0"/>
            </a:rPr>
            <a:t>1 194 556</a:t>
          </a:r>
          <a:endParaRPr lang="ru-RU" sz="1600" dirty="0">
            <a:latin typeface="Open Sans Condensed Light" pitchFamily="34" charset="0"/>
            <a:ea typeface="Open Sans Condensed Light" pitchFamily="34" charset="0"/>
            <a:cs typeface="Open Sans Condensed Light" pitchFamily="34" charset="0"/>
          </a:endParaRPr>
        </a:p>
        <a:p xmlns:a="http://schemas.openxmlformats.org/drawingml/2006/main">
          <a:pPr algn="ctr" rtl="0">
            <a:defRPr sz="1400" b="1" i="0" u="none" strike="noStrike" kern="1200" baseline="0">
              <a:solidFill>
                <a:prstClr val="white"/>
              </a:solidFill>
              <a:latin typeface="+mn-lt"/>
              <a:ea typeface="+mn-ea"/>
              <a:cs typeface="+mn-cs"/>
            </a:defRPr>
          </a:pPr>
          <a:endParaRPr lang="ru-RU" sz="1600" b="1" kern="1200" dirty="0">
            <a:solidFill>
              <a:schemeClr val="bg1"/>
            </a:solidFill>
            <a:latin typeface="Open Sans Condensed Light" pitchFamily="34" charset="0"/>
            <a:ea typeface="Open Sans Condensed Light" pitchFamily="34" charset="0"/>
            <a:cs typeface="Open Sans Condensed Light" pitchFamily="34" charset="0"/>
          </a:endParaRPr>
        </a:p>
      </cdr:txBody>
    </cdr:sp>
  </cdr:relSizeAnchor>
  <cdr:relSizeAnchor xmlns:cdr="http://schemas.openxmlformats.org/drawingml/2006/chartDrawing">
    <cdr:from>
      <cdr:x>0.13032</cdr:x>
      <cdr:y>0.12958</cdr:y>
    </cdr:from>
    <cdr:to>
      <cdr:x>0.27305</cdr:x>
      <cdr:y>0.3975</cdr:y>
    </cdr:to>
    <cdr:sp macro="" textlink="">
      <cdr:nvSpPr>
        <cdr:cNvPr id="6" name="TextBox 5"/>
        <cdr:cNvSpPr txBox="1"/>
      </cdr:nvSpPr>
      <cdr:spPr>
        <a:xfrm xmlns:a="http://schemas.openxmlformats.org/drawingml/2006/main">
          <a:off x="834921" y="4422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0.4055</cdr:x>
      <cdr:y>0.40633</cdr:y>
    </cdr:from>
    <cdr:to>
      <cdr:x>0.65096</cdr:x>
      <cdr:y>0.52186</cdr:y>
    </cdr:to>
    <cdr:sp macro="" textlink="">
      <cdr:nvSpPr>
        <cdr:cNvPr id="4" name="TextBox 38"/>
        <cdr:cNvSpPr txBox="1"/>
      </cdr:nvSpPr>
      <cdr:spPr>
        <a:xfrm xmlns:a="http://schemas.openxmlformats.org/drawingml/2006/main">
          <a:off x="2198495" y="1190736"/>
          <a:ext cx="1330808" cy="33855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latin typeface="Open Sans Condensed Light" panose="020B0306030504020204" charset="0"/>
              <a:ea typeface="Open Sans Condensed Light" panose="020B0306030504020204" charset="0"/>
              <a:cs typeface="Open Sans Condensed Light" panose="020B0306030504020204" charset="0"/>
            </a:rPr>
            <a:t>Completed </a:t>
          </a:r>
          <a:r>
            <a:rPr lang="ru-RU" sz="1600" b="1" dirty="0">
              <a:latin typeface="Open Sans Condensed Light" panose="020B0306030504020204" charset="0"/>
              <a:ea typeface="Open Sans Condensed Light" panose="020B0306030504020204" charset="0"/>
              <a:cs typeface="Open Sans Condensed Light" panose="020B0306030504020204" charset="0"/>
            </a:rPr>
            <a:t>1179711</a:t>
          </a:r>
        </a:p>
      </cdr:txBody>
    </cdr:sp>
  </cdr:relSizeAnchor>
  <cdr:relSizeAnchor xmlns:cdr="http://schemas.openxmlformats.org/drawingml/2006/chartDrawing">
    <cdr:from>
      <cdr:x>0.73289</cdr:x>
      <cdr:y>0.40634</cdr:y>
    </cdr:from>
    <cdr:to>
      <cdr:x>1</cdr:x>
      <cdr:y>0.52186</cdr:y>
    </cdr:to>
    <cdr:sp macro="" textlink="">
      <cdr:nvSpPr>
        <cdr:cNvPr id="5" name="TextBox 39"/>
        <cdr:cNvSpPr txBox="1"/>
      </cdr:nvSpPr>
      <cdr:spPr>
        <a:xfrm xmlns:a="http://schemas.openxmlformats.org/drawingml/2006/main">
          <a:off x="3973502" y="1190758"/>
          <a:ext cx="1448188" cy="3385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latin typeface="Open Sans Condensed Light" pitchFamily="34" charset="0"/>
              <a:ea typeface="Open Sans Condensed Light" pitchFamily="34" charset="0"/>
              <a:cs typeface="Open Sans Condensed Light" pitchFamily="34" charset="0"/>
            </a:rPr>
            <a:t>In process </a:t>
          </a:r>
          <a:r>
            <a:rPr lang="en-US" sz="1600" b="1" dirty="0">
              <a:latin typeface="Open Sans Condensed Light" pitchFamily="34" charset="0"/>
              <a:ea typeface="Open Sans Condensed Light" pitchFamily="34" charset="0"/>
              <a:cs typeface="Open Sans Condensed Light" pitchFamily="34" charset="0"/>
            </a:rPr>
            <a:t>14 846</a:t>
          </a:r>
          <a:endParaRPr lang="ru-RU" sz="1600" b="1" dirty="0">
            <a:latin typeface="Open Sans Condensed Light" pitchFamily="34" charset="0"/>
            <a:ea typeface="Open Sans Condensed Light" pitchFamily="34" charset="0"/>
            <a:cs typeface="Open Sans Condensed Light" pitchFamily="34" charset="0"/>
          </a:endParaRPr>
        </a:p>
      </cdr:txBody>
    </cdr:sp>
  </cdr:relSizeAnchor>
  <cdr:relSizeAnchor xmlns:cdr="http://schemas.openxmlformats.org/drawingml/2006/chartDrawing">
    <cdr:from>
      <cdr:x>0.41197</cdr:x>
      <cdr:y>0.63374</cdr:y>
    </cdr:from>
    <cdr:to>
      <cdr:x>0.6867</cdr:x>
      <cdr:y>0.74927</cdr:y>
    </cdr:to>
    <cdr:sp macro="" textlink="">
      <cdr:nvSpPr>
        <cdr:cNvPr id="7" name="TextBox 40"/>
        <cdr:cNvSpPr txBox="1"/>
      </cdr:nvSpPr>
      <cdr:spPr>
        <a:xfrm xmlns:a="http://schemas.openxmlformats.org/drawingml/2006/main">
          <a:off x="2233574" y="1857154"/>
          <a:ext cx="1489501" cy="33855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latin typeface="Open Sans Condensed Light" pitchFamily="34" charset="0"/>
              <a:ea typeface="Open Sans Condensed Light" pitchFamily="34" charset="0"/>
              <a:cs typeface="Open Sans Condensed Light" pitchFamily="34" charset="0"/>
            </a:rPr>
            <a:t>Judicial entities</a:t>
          </a:r>
          <a:r>
            <a:rPr lang="ru-RU" sz="1200" b="1" dirty="0">
              <a:latin typeface="Open Sans Condensed Light" pitchFamily="34" charset="0"/>
              <a:ea typeface="Open Sans Condensed Light" pitchFamily="34" charset="0"/>
              <a:cs typeface="Open Sans Condensed Light" pitchFamily="34" charset="0"/>
            </a:rPr>
            <a:t> </a:t>
          </a:r>
          <a:r>
            <a:rPr lang="en-US" sz="1600" b="1" dirty="0">
              <a:latin typeface="Open Sans Condensed Light" pitchFamily="34" charset="0"/>
              <a:ea typeface="Open Sans Condensed Light" pitchFamily="34" charset="0"/>
              <a:cs typeface="Open Sans Condensed Light" pitchFamily="34" charset="0"/>
            </a:rPr>
            <a:t>686 663</a:t>
          </a:r>
          <a:endParaRPr lang="ru-RU" sz="1600" b="1" dirty="0">
            <a:latin typeface="Open Sans Condensed Light" pitchFamily="34" charset="0"/>
            <a:ea typeface="Open Sans Condensed Light" pitchFamily="34" charset="0"/>
            <a:cs typeface="Open Sans Condensed Light" pitchFamily="34" charset="0"/>
          </a:endParaRPr>
        </a:p>
      </cdr:txBody>
    </cdr:sp>
  </cdr:relSizeAnchor>
  <cdr:relSizeAnchor xmlns:cdr="http://schemas.openxmlformats.org/drawingml/2006/chartDrawing">
    <cdr:from>
      <cdr:x>0.71213</cdr:x>
      <cdr:y>0.63374</cdr:y>
    </cdr:from>
    <cdr:to>
      <cdr:x>0.95549</cdr:x>
      <cdr:y>0.74927</cdr:y>
    </cdr:to>
    <cdr:sp macro="" textlink="">
      <cdr:nvSpPr>
        <cdr:cNvPr id="8" name="TextBox 41"/>
        <cdr:cNvSpPr txBox="1"/>
      </cdr:nvSpPr>
      <cdr:spPr>
        <a:xfrm xmlns:a="http://schemas.openxmlformats.org/drawingml/2006/main">
          <a:off x="3860948" y="1857154"/>
          <a:ext cx="1319423" cy="3385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latin typeface="Open Sans Condensed Light" pitchFamily="34" charset="0"/>
              <a:ea typeface="Open Sans Condensed Light" pitchFamily="34" charset="0"/>
              <a:cs typeface="Open Sans Condensed Light" pitchFamily="34" charset="0"/>
            </a:rPr>
            <a:t>Individuals</a:t>
          </a:r>
          <a:r>
            <a:rPr lang="ru-RU" sz="1200" b="1" dirty="0">
              <a:latin typeface="Open Sans Condensed Light" pitchFamily="34" charset="0"/>
              <a:ea typeface="Open Sans Condensed Light" pitchFamily="34" charset="0"/>
              <a:cs typeface="Open Sans Condensed Light" pitchFamily="34" charset="0"/>
            </a:rPr>
            <a:t> </a:t>
          </a:r>
          <a:r>
            <a:rPr lang="en-US" sz="1600" b="1" dirty="0">
              <a:latin typeface="Open Sans Condensed Light" pitchFamily="34" charset="0"/>
              <a:ea typeface="Open Sans Condensed Light" pitchFamily="34" charset="0"/>
              <a:cs typeface="Open Sans Condensed Light" pitchFamily="34" charset="0"/>
            </a:rPr>
            <a:t>507 889</a:t>
          </a:r>
          <a:endParaRPr lang="ru-RU" sz="1600" b="1" dirty="0">
            <a:latin typeface="Open Sans Condensed Light" pitchFamily="34" charset="0"/>
            <a:ea typeface="Open Sans Condensed Light" pitchFamily="34" charset="0"/>
            <a:cs typeface="Open Sans Condensed Light"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F9C40D1-F0CA-4385-84A1-452CE2F2466F}" type="datetimeFigureOut">
              <a:rPr lang="ru-RU" smtClean="0"/>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342247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9C40D1-F0CA-4385-84A1-452CE2F2466F}" type="datetimeFigureOut">
              <a:rPr lang="ru-RU" smtClean="0"/>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352825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9C40D1-F0CA-4385-84A1-452CE2F2466F}" type="datetimeFigureOut">
              <a:rPr lang="ru-RU" smtClean="0"/>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179912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F9C40D1-F0CA-4385-84A1-452CE2F2466F}" type="datetimeFigureOut">
              <a:rPr lang="ru-RU" smtClean="0"/>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278111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F9C40D1-F0CA-4385-84A1-452CE2F2466F}" type="datetimeFigureOut">
              <a:rPr lang="ru-RU" smtClean="0"/>
              <a:t>31.05.2017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263933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F9C40D1-F0CA-4385-84A1-452CE2F2466F}" type="datetimeFigureOut">
              <a:rPr lang="ru-RU" smtClean="0"/>
              <a:t>31.05.2017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149476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F9C40D1-F0CA-4385-84A1-452CE2F2466F}" type="datetimeFigureOut">
              <a:rPr lang="ru-RU" smtClean="0"/>
              <a:t>31.05.2017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1668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F9C40D1-F0CA-4385-84A1-452CE2F2466F}" type="datetimeFigureOut">
              <a:rPr lang="ru-RU" smtClean="0"/>
              <a:t>31.05.2017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179561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9C40D1-F0CA-4385-84A1-452CE2F2466F}" type="datetimeFigureOut">
              <a:rPr lang="ru-RU" smtClean="0"/>
              <a:t>31.05.2017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89237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F9C40D1-F0CA-4385-84A1-452CE2F2466F}" type="datetimeFigureOut">
              <a:rPr lang="ru-RU" smtClean="0"/>
              <a:t>31.05.2017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80345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F9C40D1-F0CA-4385-84A1-452CE2F2466F}" type="datetimeFigureOut">
              <a:rPr lang="ru-RU" smtClean="0"/>
              <a:t>31.05.2017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06710B-C9DE-4025-A8EB-8F85AC8F5FB0}" type="slidenum">
              <a:rPr lang="ru-RU" smtClean="0"/>
              <a:t>‹#›</a:t>
            </a:fld>
            <a:endParaRPr lang="ru-RU"/>
          </a:p>
        </p:txBody>
      </p:sp>
    </p:spTree>
    <p:extLst>
      <p:ext uri="{BB962C8B-B14F-4D97-AF65-F5344CB8AC3E}">
        <p14:creationId xmlns:p14="http://schemas.microsoft.com/office/powerpoint/2010/main" val="104764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C40D1-F0CA-4385-84A1-452CE2F2466F}" type="datetimeFigureOut">
              <a:rPr lang="ru-RU" smtClean="0"/>
              <a:t>31.05.2017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6710B-C9DE-4025-A8EB-8F85AC8F5FB0}" type="slidenum">
              <a:rPr lang="ru-RU" smtClean="0"/>
              <a:t>‹#›</a:t>
            </a:fld>
            <a:endParaRPr lang="ru-RU"/>
          </a:p>
        </p:txBody>
      </p:sp>
    </p:spTree>
    <p:extLst>
      <p:ext uri="{BB962C8B-B14F-4D97-AF65-F5344CB8AC3E}">
        <p14:creationId xmlns:p14="http://schemas.microsoft.com/office/powerpoint/2010/main" val="163467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jpeg"/><Relationship Id="rId7"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jpeg"/><Relationship Id="rId7"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jpeg"/><Relationship Id="rId7" Type="http://schemas.openxmlformats.org/officeDocument/2006/relationships/image" Target="../media/image3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mailto:n.dalibaev@uzinfocom.u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7"/>
          <p:cNvPicPr>
            <a:picLocks noChangeAspect="1"/>
          </p:cNvPicPr>
          <p:nvPr/>
        </p:nvPicPr>
        <p:blipFill>
          <a:blip r:embed="rId2">
            <a:extLst>
              <a:ext uri="{28A0092B-C50C-407E-A947-70E740481C1C}">
                <a14:useLocalDpi xmlns:a14="http://schemas.microsoft.com/office/drawing/2010/main" val="0"/>
              </a:ext>
            </a:extLst>
          </a:blip>
          <a:srcRect l="17749" r="16721"/>
          <a:stretch>
            <a:fillRect/>
          </a:stretch>
        </p:blipFill>
        <p:spPr bwMode="auto">
          <a:xfrm>
            <a:off x="0" y="0"/>
            <a:ext cx="179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16"/>
          <p:cNvPicPr>
            <a:picLocks noChangeAspect="1"/>
          </p:cNvPicPr>
          <p:nvPr/>
        </p:nvPicPr>
        <p:blipFill>
          <a:blip r:embed="rId3">
            <a:extLst>
              <a:ext uri="{28A0092B-C50C-407E-A947-70E740481C1C}">
                <a14:useLocalDpi xmlns:a14="http://schemas.microsoft.com/office/drawing/2010/main" val="0"/>
              </a:ext>
            </a:extLst>
          </a:blip>
          <a:srcRect r="17749"/>
          <a:stretch>
            <a:fillRect/>
          </a:stretch>
        </p:blipFill>
        <p:spPr bwMode="auto">
          <a:xfrm>
            <a:off x="9927430" y="0"/>
            <a:ext cx="2255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82599" y="-1427425"/>
            <a:ext cx="3454925" cy="862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567157" y="1612718"/>
            <a:ext cx="7041658" cy="2387600"/>
          </a:xfrm>
        </p:spPr>
        <p:txBody>
          <a:bodyPr>
            <a:noAutofit/>
          </a:bodyPr>
          <a:lstStyle/>
          <a:p>
            <a:r>
              <a:rPr lang="en-US" sz="4400" b="1" dirty="0">
                <a:solidFill>
                  <a:schemeClr val="bg1"/>
                </a:solidFill>
                <a:latin typeface="Segoe UI Light" panose="020B0502040204020203" pitchFamily="34" charset="0"/>
              </a:rPr>
              <a:t>Experience of Uzbekistan </a:t>
            </a:r>
            <a:br>
              <a:rPr lang="en-US" sz="4400" b="1" dirty="0">
                <a:solidFill>
                  <a:schemeClr val="bg1"/>
                </a:solidFill>
                <a:latin typeface="Segoe UI Light" panose="020B0502040204020203" pitchFamily="34" charset="0"/>
              </a:rPr>
            </a:br>
            <a:r>
              <a:rPr lang="en-US" sz="4400" b="1" dirty="0">
                <a:solidFill>
                  <a:schemeClr val="bg1"/>
                </a:solidFill>
                <a:latin typeface="Segoe UI Light" panose="020B0502040204020203" pitchFamily="34" charset="0"/>
              </a:rPr>
              <a:t>in implementation </a:t>
            </a:r>
            <a:br>
              <a:rPr lang="en-US" sz="4400" b="1" dirty="0">
                <a:solidFill>
                  <a:schemeClr val="bg1"/>
                </a:solidFill>
                <a:latin typeface="Segoe UI Light" panose="020B0502040204020203" pitchFamily="34" charset="0"/>
              </a:rPr>
            </a:br>
            <a:r>
              <a:rPr lang="en-US" sz="4400" b="1" dirty="0">
                <a:solidFill>
                  <a:schemeClr val="bg1"/>
                </a:solidFill>
                <a:latin typeface="Segoe UI Light" panose="020B0502040204020203" pitchFamily="34" charset="0"/>
              </a:rPr>
              <a:t>of e-services in the development of society</a:t>
            </a:r>
            <a:endParaRPr lang="ru-RU" sz="4400" b="1" dirty="0">
              <a:solidFill>
                <a:schemeClr val="bg1"/>
              </a:solidFill>
              <a:latin typeface="Segoe UI Light" panose="020B0502040204020203" pitchFamily="34" charset="0"/>
            </a:endParaRPr>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6308" y="5917857"/>
            <a:ext cx="2481077" cy="320041"/>
          </a:xfrm>
          <a:prstGeom prst="rect">
            <a:avLst/>
          </a:prstGeom>
        </p:spPr>
      </p:pic>
    </p:spTree>
    <p:extLst>
      <p:ext uri="{BB962C8B-B14F-4D97-AF65-F5344CB8AC3E}">
        <p14:creationId xmlns:p14="http://schemas.microsoft.com/office/powerpoint/2010/main" val="3739564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95" y="387002"/>
            <a:ext cx="12191005" cy="5451702"/>
            <a:chOff x="995" y="412759"/>
            <a:chExt cx="12191005"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4241507" y="-3827753"/>
              <a:ext cx="105567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Объект 2"/>
          <p:cNvSpPr txBox="1">
            <a:spLocks/>
          </p:cNvSpPr>
          <p:nvPr/>
        </p:nvSpPr>
        <p:spPr bwMode="auto">
          <a:xfrm>
            <a:off x="747712" y="533378"/>
            <a:ext cx="111140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a:solidFill>
                  <a:schemeClr val="bg1"/>
                </a:solidFill>
                <a:latin typeface="Segoe UI Light" panose="020B0502040204020203" pitchFamily="34" charset="0"/>
                <a:cs typeface="Segoe UI Light" panose="020B0502040204020203" pitchFamily="34" charset="0"/>
              </a:rPr>
              <a:t>Single identification system - id.gov.uz</a:t>
            </a:r>
            <a:endParaRPr lang="ru-RU" altLang="ru-RU" sz="3200" dirty="0">
              <a:solidFill>
                <a:schemeClr val="bg1"/>
              </a:solidFill>
              <a:latin typeface="Segoe UI Light" panose="020B0502040204020203" pitchFamily="34" charset="0"/>
              <a:cs typeface="Segoe UI Light" panose="020B0502040204020203"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522" y="1439907"/>
            <a:ext cx="6794356" cy="30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7445078" y="1338008"/>
            <a:ext cx="4407120" cy="2446824"/>
          </a:xfrm>
          <a:prstGeom prst="rect">
            <a:avLst/>
          </a:prstGeom>
        </p:spPr>
        <p:txBody>
          <a:bodyPr wrap="square">
            <a:spAutoFit/>
          </a:bodyPr>
          <a:lstStyle/>
          <a:p>
            <a:r>
              <a:rPr lang="en-US" dirty="0">
                <a:latin typeface="Segoe UI Light" panose="020B0502040204020203" pitchFamily="34" charset="0"/>
                <a:cs typeface="Segoe UI Light" panose="020B0502040204020203" pitchFamily="34" charset="0"/>
              </a:rPr>
              <a:t>Launched in </a:t>
            </a:r>
            <a:r>
              <a:rPr lang="en-US" b="1" dirty="0">
                <a:latin typeface="Segoe UI Light" panose="020B0502040204020203" pitchFamily="34" charset="0"/>
                <a:cs typeface="Segoe UI Light" panose="020B0502040204020203" pitchFamily="34" charset="0"/>
              </a:rPr>
              <a:t>October, 2016</a:t>
            </a:r>
            <a:endParaRPr lang="ru-RU" b="1" dirty="0">
              <a:latin typeface="Segoe UI Light" panose="020B0502040204020203" pitchFamily="34" charset="0"/>
              <a:cs typeface="Segoe UI Light" panose="020B0502040204020203" pitchFamily="34" charset="0"/>
            </a:endParaRPr>
          </a:p>
          <a:p>
            <a:endParaRPr lang="ru-RU" sz="700" b="1" dirty="0">
              <a:latin typeface="Segoe UI Light" panose="020B0502040204020203" pitchFamily="34" charset="0"/>
              <a:cs typeface="Segoe UI Light" panose="020B0502040204020203" pitchFamily="34" charset="0"/>
            </a:endParaRPr>
          </a:p>
          <a:p>
            <a:pPr>
              <a:spcBef>
                <a:spcPts val="600"/>
              </a:spcBef>
            </a:pPr>
            <a:r>
              <a:rPr lang="en-US" b="1" dirty="0">
                <a:latin typeface="Segoe UI Light" panose="020B0502040204020203" pitchFamily="34" charset="0"/>
                <a:cs typeface="Segoe UI Light" panose="020B0502040204020203" pitchFamily="34" charset="0"/>
              </a:rPr>
              <a:t>Advantages:</a:t>
            </a:r>
            <a:endParaRPr lang="ru-RU" b="1" dirty="0">
              <a:latin typeface="Segoe UI Light" panose="020B0502040204020203" pitchFamily="34" charset="0"/>
              <a:cs typeface="Segoe UI Light" panose="020B0502040204020203" pitchFamily="34" charset="0"/>
            </a:endParaRPr>
          </a:p>
          <a:p>
            <a:pPr>
              <a:spcBef>
                <a:spcPts val="600"/>
              </a:spcBef>
              <a:buAutoNum type="arabicPeriod"/>
            </a:pPr>
            <a:r>
              <a:rPr lang="ru-RU" dirty="0">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One account for all e-government systems</a:t>
            </a:r>
            <a:endParaRPr lang="ru-RU" dirty="0">
              <a:latin typeface="Segoe UI Light" panose="020B0502040204020203" pitchFamily="34" charset="0"/>
              <a:cs typeface="Segoe UI Light" panose="020B0502040204020203" pitchFamily="34" charset="0"/>
            </a:endParaRPr>
          </a:p>
          <a:p>
            <a:pPr>
              <a:spcBef>
                <a:spcPts val="600"/>
              </a:spcBef>
            </a:pPr>
            <a:r>
              <a:rPr lang="ru-RU" dirty="0">
                <a:latin typeface="Segoe UI Light" panose="020B0502040204020203" pitchFamily="34" charset="0"/>
                <a:cs typeface="Segoe UI Light" panose="020B0502040204020203" pitchFamily="34" charset="0"/>
              </a:rPr>
              <a:t>2. </a:t>
            </a:r>
            <a:r>
              <a:rPr lang="en-US" dirty="0">
                <a:latin typeface="Segoe UI Light" panose="020B0502040204020203" pitchFamily="34" charset="0"/>
                <a:cs typeface="Segoe UI Light" panose="020B0502040204020203" pitchFamily="34" charset="0"/>
              </a:rPr>
              <a:t>Definite identification of individuals and legal entities</a:t>
            </a:r>
            <a:endParaRPr lang="ru-RU" dirty="0">
              <a:latin typeface="Segoe UI Light" panose="020B0502040204020203" pitchFamily="34" charset="0"/>
              <a:cs typeface="Segoe UI Light" panose="020B0502040204020203" pitchFamily="34" charset="0"/>
            </a:endParaRPr>
          </a:p>
          <a:p>
            <a:pPr>
              <a:spcBef>
                <a:spcPts val="600"/>
              </a:spcBef>
            </a:pPr>
            <a:r>
              <a:rPr lang="ru-RU" dirty="0">
                <a:latin typeface="Segoe UI Light" panose="020B0502040204020203" pitchFamily="34" charset="0"/>
                <a:cs typeface="Segoe UI Light" panose="020B0502040204020203" pitchFamily="34" charset="0"/>
              </a:rPr>
              <a:t>3. </a:t>
            </a:r>
            <a:r>
              <a:rPr lang="en-US" dirty="0">
                <a:latin typeface="Segoe UI Light" panose="020B0502040204020203" pitchFamily="34" charset="0"/>
                <a:cs typeface="Segoe UI Light" panose="020B0502040204020203" pitchFamily="34" charset="0"/>
              </a:rPr>
              <a:t>Privacy of users’ data</a:t>
            </a:r>
            <a:endParaRPr lang="ru-RU" dirty="0">
              <a:latin typeface="Segoe UI Light" panose="020B0502040204020203" pitchFamily="34" charset="0"/>
              <a:cs typeface="Segoe UI Light" panose="020B0502040204020203" pitchFamily="34" charset="0"/>
            </a:endParaRPr>
          </a:p>
        </p:txBody>
      </p:sp>
      <p:sp>
        <p:nvSpPr>
          <p:cNvPr id="11" name="TextBox 10"/>
          <p:cNvSpPr txBox="1"/>
          <p:nvPr/>
        </p:nvSpPr>
        <p:spPr>
          <a:xfrm>
            <a:off x="4238499" y="4627320"/>
            <a:ext cx="3957350" cy="369332"/>
          </a:xfrm>
          <a:prstGeom prst="rect">
            <a:avLst/>
          </a:prstGeom>
          <a:noFill/>
        </p:spPr>
        <p:txBody>
          <a:bodyPr wrap="square" rtlCol="0">
            <a:spAutoFit/>
          </a:bodyPr>
          <a:lstStyle/>
          <a:p>
            <a:r>
              <a:rPr lang="en-US" b="1" dirty="0">
                <a:solidFill>
                  <a:schemeClr val="accent1"/>
                </a:solidFill>
                <a:latin typeface="Segoe UI Light" panose="020B0502040204020203" pitchFamily="34" charset="0"/>
                <a:cs typeface="Segoe UI Light" panose="020B0502040204020203" pitchFamily="34" charset="0"/>
              </a:rPr>
              <a:t>The list of connected resources</a:t>
            </a:r>
            <a:endParaRPr lang="ru-RU" b="1" dirty="0">
              <a:solidFill>
                <a:schemeClr val="accent1"/>
              </a:solidFill>
              <a:latin typeface="Segoe UI Light" panose="020B0502040204020203" pitchFamily="34" charset="0"/>
              <a:cs typeface="Segoe UI Light" panose="020B0502040204020203" pitchFamily="34" charset="0"/>
            </a:endParaRPr>
          </a:p>
        </p:txBody>
      </p:sp>
      <p:grpSp>
        <p:nvGrpSpPr>
          <p:cNvPr id="12" name="Группа 11"/>
          <p:cNvGrpSpPr/>
          <p:nvPr/>
        </p:nvGrpSpPr>
        <p:grpSpPr>
          <a:xfrm>
            <a:off x="7986383" y="5207417"/>
            <a:ext cx="3633414" cy="647134"/>
            <a:chOff x="383632" y="3674950"/>
            <a:chExt cx="2970354" cy="542925"/>
          </a:xfrm>
        </p:grpSpPr>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32" y="3674950"/>
              <a:ext cx="15811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009577" y="3734612"/>
              <a:ext cx="1344409" cy="373596"/>
            </a:xfrm>
            <a:prstGeom prst="rect">
              <a:avLst/>
            </a:prstGeom>
            <a:noFill/>
          </p:spPr>
          <p:txBody>
            <a:bodyPr wrap="square" rtlCol="0">
              <a:spAutoFit/>
            </a:bodyPr>
            <a:lstStyle/>
            <a:p>
              <a:r>
                <a:rPr lang="en-US" sz="1400" dirty="0" err="1"/>
                <a:t>fo.birdarch</a:t>
              </a:r>
              <a:r>
                <a:rPr lang="ru-RU" sz="1400" dirty="0"/>
                <a:t>а</a:t>
              </a:r>
              <a:r>
                <a:rPr lang="en-US" sz="1400" dirty="0"/>
                <a:t>.</a:t>
              </a:r>
              <a:r>
                <a:rPr lang="en-US" sz="1400" dirty="0" err="1"/>
                <a:t>uz</a:t>
              </a:r>
              <a:r>
                <a:rPr lang="en-US" sz="1400" dirty="0"/>
                <a:t> </a:t>
              </a:r>
              <a:endParaRPr lang="ru-RU" sz="1400" dirty="0"/>
            </a:p>
          </p:txBody>
        </p:sp>
      </p:grpSp>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021" y="5842596"/>
            <a:ext cx="3422875" cy="8265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9247" y="6020895"/>
            <a:ext cx="3045635" cy="620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6383" y="6038422"/>
            <a:ext cx="3045635" cy="620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914" y="4999128"/>
            <a:ext cx="3826365" cy="69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7926" y="5164606"/>
            <a:ext cx="2917152" cy="67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483402" y="3810931"/>
            <a:ext cx="4051596" cy="369332"/>
          </a:xfrm>
          <a:prstGeom prst="rect">
            <a:avLst/>
          </a:prstGeom>
          <a:noFill/>
        </p:spPr>
        <p:txBody>
          <a:bodyPr wrap="square" rtlCol="0">
            <a:spAutoFit/>
          </a:bodyPr>
          <a:lstStyle/>
          <a:p>
            <a:r>
              <a:rPr lang="en-US" b="1" i="1" dirty="0">
                <a:latin typeface="Segoe UI Light" panose="020B0502040204020203" pitchFamily="34" charset="0"/>
                <a:cs typeface="Segoe UI Light" panose="020B0502040204020203" pitchFamily="34" charset="0"/>
              </a:rPr>
              <a:t>10 500</a:t>
            </a:r>
            <a:r>
              <a:rPr lang="en-US" i="1" dirty="0">
                <a:latin typeface="Segoe UI Light" panose="020B0502040204020203" pitchFamily="34" charset="0"/>
                <a:cs typeface="Segoe UI Light" panose="020B0502040204020203" pitchFamily="34" charset="0"/>
              </a:rPr>
              <a:t> users are registered already</a:t>
            </a:r>
            <a:endParaRPr lang="ru-RU" i="1" dirty="0">
              <a:latin typeface="Segoe UI Light" panose="020B0502040204020203" pitchFamily="34" charset="0"/>
              <a:cs typeface="Segoe UI Light" panose="020B0502040204020203" pitchFamily="34" charset="0"/>
            </a:endParaRPr>
          </a:p>
        </p:txBody>
      </p:sp>
      <p:sp>
        <p:nvSpPr>
          <p:cNvPr id="21" name="TextBox 20"/>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10</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17841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 y="285236"/>
            <a:ext cx="12191006" cy="5451702"/>
            <a:chOff x="994" y="412759"/>
            <a:chExt cx="12191006"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5538456" y="-5124703"/>
              <a:ext cx="1055679" cy="1213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http://v3.esud.uz/resources/images/su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375" y="2842603"/>
            <a:ext cx="925158" cy="11564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Диаграмма 9"/>
          <p:cNvGraphicFramePr/>
          <p:nvPr>
            <p:extLst>
              <p:ext uri="{D42A27DB-BD31-4B8C-83A1-F6EECF244321}">
                <p14:modId xmlns:p14="http://schemas.microsoft.com/office/powerpoint/2010/main" val="2731787507"/>
              </p:ext>
            </p:extLst>
          </p:nvPr>
        </p:nvGraphicFramePr>
        <p:xfrm>
          <a:off x="1383955" y="1933634"/>
          <a:ext cx="4572346" cy="308386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383954" y="1328317"/>
            <a:ext cx="5747657" cy="646331"/>
          </a:xfrm>
          <a:prstGeom prst="rect">
            <a:avLst/>
          </a:prstGeom>
          <a:noFill/>
        </p:spPr>
        <p:txBody>
          <a:bodyPr wrap="square" rtlCol="0">
            <a:spAutoFit/>
          </a:bodyPr>
          <a:lstStyle/>
          <a:p>
            <a:r>
              <a:rPr lang="en-US" b="1" dirty="0">
                <a:latin typeface="Segoe UI Light" panose="020B0502040204020203" pitchFamily="34" charset="0"/>
                <a:cs typeface="Segoe UI Light" panose="020B0502040204020203" pitchFamily="34" charset="0"/>
              </a:rPr>
              <a:t>171 584 </a:t>
            </a:r>
            <a:r>
              <a:rPr lang="en-US" dirty="0">
                <a:latin typeface="Segoe UI Light" panose="020B0502040204020203" pitchFamily="34" charset="0"/>
                <a:cs typeface="Segoe UI Light" panose="020B0502040204020203" pitchFamily="34" charset="0"/>
              </a:rPr>
              <a:t>requests have been received and </a:t>
            </a:r>
            <a:r>
              <a:rPr lang="en-US" b="1" dirty="0">
                <a:latin typeface="Segoe UI Light" panose="020B0502040204020203" pitchFamily="34" charset="0"/>
                <a:cs typeface="Segoe UI Light" panose="020B0502040204020203" pitchFamily="34" charset="0"/>
              </a:rPr>
              <a:t>118 753 </a:t>
            </a:r>
            <a:r>
              <a:rPr lang="en-US" dirty="0">
                <a:latin typeface="Segoe UI Light" panose="020B0502040204020203" pitchFamily="34" charset="0"/>
                <a:cs typeface="Segoe UI Light" panose="020B0502040204020203" pitchFamily="34" charset="0"/>
              </a:rPr>
              <a:t>of them have been satisfied during the period 2013-2016 </a:t>
            </a:r>
            <a:endParaRPr lang="ru-RU" dirty="0">
              <a:latin typeface="Segoe UI Light" panose="020B0502040204020203" pitchFamily="34" charset="0"/>
              <a:cs typeface="Segoe UI Light" panose="020B0502040204020203" pitchFamily="34" charset="0"/>
            </a:endParaRPr>
          </a:p>
        </p:txBody>
      </p:sp>
      <p:graphicFrame>
        <p:nvGraphicFramePr>
          <p:cNvPr id="12" name="Диаграмма 11"/>
          <p:cNvGraphicFramePr/>
          <p:nvPr>
            <p:extLst>
              <p:ext uri="{D42A27DB-BD31-4B8C-83A1-F6EECF244321}">
                <p14:modId xmlns:p14="http://schemas.microsoft.com/office/powerpoint/2010/main" val="1104612183"/>
              </p:ext>
            </p:extLst>
          </p:nvPr>
        </p:nvGraphicFramePr>
        <p:xfrm>
          <a:off x="6683827" y="1345288"/>
          <a:ext cx="5279573" cy="3331598"/>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p:cNvSpPr/>
          <p:nvPr/>
        </p:nvSpPr>
        <p:spPr>
          <a:xfrm>
            <a:off x="1703370" y="4962449"/>
            <a:ext cx="4353481" cy="1600438"/>
          </a:xfrm>
          <a:prstGeom prst="rect">
            <a:avLst/>
          </a:prstGeom>
        </p:spPr>
        <p:txBody>
          <a:bodyPr wrap="square">
            <a:spAutoFit/>
          </a:bodyPr>
          <a:lstStyle/>
          <a:p>
            <a:r>
              <a:rPr lang="en-US" sz="1600" dirty="0">
                <a:latin typeface="Segoe UI Light" panose="020B0502040204020203" pitchFamily="34" charset="0"/>
                <a:cs typeface="Segoe UI Light" panose="020B0502040204020203" pitchFamily="34" charset="0"/>
              </a:rPr>
              <a:t>On state purchases, the volume of electronic trading in the system - «E-</a:t>
            </a:r>
            <a:r>
              <a:rPr lang="en-US" sz="1600" dirty="0" err="1">
                <a:latin typeface="Segoe UI Light" panose="020B0502040204020203" pitchFamily="34" charset="0"/>
                <a:cs typeface="Segoe UI Light" panose="020B0502040204020203" pitchFamily="34" charset="0"/>
              </a:rPr>
              <a:t>xarid</a:t>
            </a:r>
            <a:r>
              <a:rPr lang="en-US" sz="1600" dirty="0">
                <a:latin typeface="Segoe UI Light" panose="020B0502040204020203" pitchFamily="34" charset="0"/>
                <a:cs typeface="Segoe UI Light" panose="020B0502040204020203" pitchFamily="34" charset="0"/>
              </a:rPr>
              <a:t>" for </a:t>
            </a:r>
            <a:r>
              <a:rPr lang="en-US" sz="1600" b="1" dirty="0">
                <a:latin typeface="Segoe UI Light" panose="020B0502040204020203" pitchFamily="34" charset="0"/>
                <a:cs typeface="Segoe UI Light" panose="020B0502040204020203" pitchFamily="34" charset="0"/>
              </a:rPr>
              <a:t>2016:</a:t>
            </a:r>
            <a:r>
              <a:rPr lang="ru-RU" sz="1600" dirty="0">
                <a:latin typeface="Segoe UI Light" panose="020B0502040204020203" pitchFamily="34" charset="0"/>
                <a:cs typeface="Segoe UI Light" panose="020B0502040204020203" pitchFamily="34" charset="0"/>
              </a:rPr>
              <a:t/>
            </a:r>
            <a:br>
              <a:rPr lang="ru-RU" sz="1600" dirty="0">
                <a:latin typeface="Segoe UI Light" panose="020B0502040204020203" pitchFamily="34" charset="0"/>
                <a:cs typeface="Segoe UI Light" panose="020B0502040204020203" pitchFamily="34" charset="0"/>
              </a:rPr>
            </a:br>
            <a:r>
              <a:rPr lang="en-US" sz="1600" dirty="0">
                <a:latin typeface="Segoe UI Light" panose="020B0502040204020203" pitchFamily="34" charset="0"/>
                <a:cs typeface="Segoe UI Light" panose="020B0502040204020203" pitchFamily="34" charset="0"/>
              </a:rPr>
              <a:t>    - compiled - </a:t>
            </a:r>
            <a:r>
              <a:rPr lang="en-US" sz="1600" b="1" dirty="0">
                <a:latin typeface="Segoe UI Light" panose="020B0502040204020203" pitchFamily="34" charset="0"/>
                <a:cs typeface="Segoe UI Light" panose="020B0502040204020203" pitchFamily="34" charset="0"/>
              </a:rPr>
              <a:t>596.1 billion </a:t>
            </a:r>
            <a:r>
              <a:rPr lang="en-US" sz="1600" dirty="0">
                <a:latin typeface="Segoe UI Light" panose="020B0502040204020203" pitchFamily="34" charset="0"/>
                <a:cs typeface="Segoe UI Light" panose="020B0502040204020203" pitchFamily="34" charset="0"/>
              </a:rPr>
              <a:t>UZS</a:t>
            </a:r>
            <a:r>
              <a:rPr lang="ru-RU" sz="1600" b="1" dirty="0">
                <a:latin typeface="Segoe UI Light" panose="020B0502040204020203" pitchFamily="34" charset="0"/>
                <a:cs typeface="Segoe UI Light" panose="020B0502040204020203" pitchFamily="34" charset="0"/>
              </a:rPr>
              <a:t/>
            </a:r>
            <a:br>
              <a:rPr lang="ru-RU" sz="1600" b="1" dirty="0">
                <a:latin typeface="Segoe UI Light" panose="020B0502040204020203" pitchFamily="34" charset="0"/>
                <a:cs typeface="Segoe UI Light" panose="020B0502040204020203" pitchFamily="34" charset="0"/>
              </a:rPr>
            </a:br>
            <a:r>
              <a:rPr lang="en-US" sz="1600" b="1" dirty="0">
                <a:latin typeface="Segoe UI Light" panose="020B0502040204020203" pitchFamily="34" charset="0"/>
                <a:cs typeface="Segoe UI Light" panose="020B0502040204020203" pitchFamily="34" charset="0"/>
              </a:rPr>
              <a:t>    - i</a:t>
            </a:r>
            <a:r>
              <a:rPr lang="en-US" sz="1600" dirty="0">
                <a:latin typeface="Segoe UI Light" panose="020B0502040204020203" pitchFamily="34" charset="0"/>
                <a:cs typeface="Segoe UI Light" panose="020B0502040204020203" pitchFamily="34" charset="0"/>
              </a:rPr>
              <a:t>ncreased by - </a:t>
            </a:r>
            <a:r>
              <a:rPr lang="en-US" sz="1600" b="1" dirty="0">
                <a:latin typeface="Segoe UI Light" panose="020B0502040204020203" pitchFamily="34" charset="0"/>
                <a:cs typeface="Segoe UI Light" panose="020B0502040204020203" pitchFamily="34" charset="0"/>
              </a:rPr>
              <a:t>19,9% </a:t>
            </a:r>
            <a:r>
              <a:rPr lang="ru-RU" sz="1600" b="1" dirty="0">
                <a:latin typeface="Segoe UI Light" panose="020B0502040204020203" pitchFamily="34" charset="0"/>
                <a:cs typeface="Segoe UI Light" panose="020B0502040204020203" pitchFamily="34" charset="0"/>
              </a:rPr>
              <a:t/>
            </a:r>
            <a:br>
              <a:rPr lang="ru-RU" sz="1600" b="1" dirty="0">
                <a:latin typeface="Segoe UI Light" panose="020B0502040204020203" pitchFamily="34" charset="0"/>
                <a:cs typeface="Segoe UI Light" panose="020B0502040204020203" pitchFamily="34" charset="0"/>
              </a:rPr>
            </a:br>
            <a:r>
              <a:rPr lang="en-US" sz="1600" dirty="0">
                <a:latin typeface="Segoe UI Light" panose="020B0502040204020203" pitchFamily="34" charset="0"/>
                <a:cs typeface="Segoe UI Light" panose="020B0502040204020203" pitchFamily="34" charset="0"/>
              </a:rPr>
              <a:t>Savings of budgetary funds - </a:t>
            </a:r>
            <a:r>
              <a:rPr lang="en-US" sz="1600" b="1" dirty="0">
                <a:latin typeface="Segoe UI Light" panose="020B0502040204020203" pitchFamily="34" charset="0"/>
                <a:cs typeface="Segoe UI Light" panose="020B0502040204020203" pitchFamily="34" charset="0"/>
              </a:rPr>
              <a:t>133.0 billion </a:t>
            </a:r>
            <a:r>
              <a:rPr lang="en-US" dirty="0"/>
              <a:t>UZS</a:t>
            </a:r>
            <a:r>
              <a:rPr lang="en-US" sz="1600" dirty="0">
                <a:latin typeface="Segoe UI Light" panose="020B0502040204020203" pitchFamily="34" charset="0"/>
                <a:cs typeface="Segoe UI Light" panose="020B0502040204020203" pitchFamily="34" charset="0"/>
              </a:rPr>
              <a:t>.</a:t>
            </a:r>
            <a:r>
              <a:rPr lang="ru-RU" sz="1600" dirty="0">
                <a:latin typeface="Segoe UI Light" panose="020B0502040204020203" pitchFamily="34" charset="0"/>
                <a:cs typeface="Segoe UI Light" panose="020B0502040204020203" pitchFamily="34" charset="0"/>
              </a:rPr>
              <a:t/>
            </a:r>
            <a:br>
              <a:rPr lang="ru-RU" sz="1600" dirty="0">
                <a:latin typeface="Segoe UI Light" panose="020B0502040204020203" pitchFamily="34" charset="0"/>
                <a:cs typeface="Segoe UI Light" panose="020B0502040204020203" pitchFamily="34" charset="0"/>
              </a:rPr>
            </a:br>
            <a:r>
              <a:rPr lang="en-US" sz="1600" dirty="0">
                <a:latin typeface="Segoe UI Light" panose="020B0502040204020203" pitchFamily="34" charset="0"/>
                <a:cs typeface="Segoe UI Light" panose="020B0502040204020203" pitchFamily="34" charset="0"/>
              </a:rPr>
              <a:t>The share of small businesses is </a:t>
            </a:r>
            <a:r>
              <a:rPr lang="en-US" sz="1600" b="1" dirty="0">
                <a:latin typeface="Segoe UI Light" panose="020B0502040204020203" pitchFamily="34" charset="0"/>
                <a:cs typeface="Segoe UI Light" panose="020B0502040204020203" pitchFamily="34" charset="0"/>
              </a:rPr>
              <a:t>99%</a:t>
            </a:r>
            <a:endParaRPr lang="ru-RU" sz="2000" b="1" dirty="0">
              <a:latin typeface="Segoe UI Light" panose="020B0502040204020203" pitchFamily="34" charset="0"/>
              <a:cs typeface="Segoe UI Light" panose="020B0502040204020203" pitchFamily="34" charset="0"/>
            </a:endParaRPr>
          </a:p>
        </p:txBody>
      </p:sp>
      <p:pic>
        <p:nvPicPr>
          <p:cNvPr id="14" name="Picture 6" descr="Картинки по запросу dxarid.u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16" y="5015048"/>
            <a:ext cx="1627654" cy="1627654"/>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7684505" y="4795002"/>
            <a:ext cx="4278895" cy="1877437"/>
          </a:xfrm>
          <a:prstGeom prst="rect">
            <a:avLst/>
          </a:prstGeom>
        </p:spPr>
        <p:txBody>
          <a:bodyPr wrap="square">
            <a:spAutoFit/>
          </a:bodyPr>
          <a:lstStyle/>
          <a:p>
            <a:r>
              <a:rPr lang="en-US" sz="1600" dirty="0">
                <a:latin typeface="Segoe UI Light" panose="020B0502040204020203" pitchFamily="34" charset="0"/>
                <a:cs typeface="Segoe UI Light" panose="020B0502040204020203" pitchFamily="34" charset="0"/>
              </a:rPr>
              <a:t>Volume of corporate purchases - "E-</a:t>
            </a:r>
            <a:r>
              <a:rPr lang="en-US" sz="1600" dirty="0" err="1">
                <a:latin typeface="Segoe UI Light" panose="020B0502040204020203" pitchFamily="34" charset="0"/>
                <a:cs typeface="Segoe UI Light" panose="020B0502040204020203" pitchFamily="34" charset="0"/>
              </a:rPr>
              <a:t>xarid</a:t>
            </a:r>
            <a:r>
              <a:rPr lang="en-US" sz="1600" dirty="0">
                <a:latin typeface="Segoe UI Light" panose="020B0502040204020203" pitchFamily="34" charset="0"/>
                <a:cs typeface="Segoe UI Light" panose="020B0502040204020203" pitchFamily="34" charset="0"/>
              </a:rPr>
              <a:t>" for </a:t>
            </a:r>
            <a:r>
              <a:rPr lang="en-US" sz="1600" b="1" dirty="0">
                <a:latin typeface="Segoe UI Light" panose="020B0502040204020203" pitchFamily="34" charset="0"/>
                <a:cs typeface="Segoe UI Light" panose="020B0502040204020203" pitchFamily="34" charset="0"/>
              </a:rPr>
              <a:t>2016:</a:t>
            </a:r>
            <a:r>
              <a:rPr lang="en-US" sz="1600" dirty="0">
                <a:latin typeface="Segoe UI Light" panose="020B0502040204020203" pitchFamily="34" charset="0"/>
                <a:cs typeface="Segoe UI Light" panose="020B0502040204020203" pitchFamily="34" charset="0"/>
              </a:rPr>
              <a:t/>
            </a:r>
            <a:br>
              <a:rPr lang="en-US" sz="1600" dirty="0">
                <a:latin typeface="Segoe UI Light" panose="020B0502040204020203" pitchFamily="34" charset="0"/>
                <a:cs typeface="Segoe UI Light" panose="020B0502040204020203" pitchFamily="34" charset="0"/>
              </a:rPr>
            </a:br>
            <a:r>
              <a:rPr lang="en-US" sz="1600" dirty="0">
                <a:latin typeface="Segoe UI Light" panose="020B0502040204020203" pitchFamily="34" charset="0"/>
                <a:cs typeface="Segoe UI Light" panose="020B0502040204020203" pitchFamily="34" charset="0"/>
              </a:rPr>
              <a:t>    - compiled - </a:t>
            </a:r>
            <a:r>
              <a:rPr lang="en-US" sz="1600" b="1" dirty="0">
                <a:latin typeface="Segoe UI Light" panose="020B0502040204020203" pitchFamily="34" charset="0"/>
                <a:cs typeface="Segoe UI Light" panose="020B0502040204020203" pitchFamily="34" charset="0"/>
              </a:rPr>
              <a:t>444.8 billion </a:t>
            </a:r>
            <a:r>
              <a:rPr lang="en-US" dirty="0"/>
              <a:t>UZS</a:t>
            </a:r>
            <a:r>
              <a:rPr lang="en-US" sz="1600" dirty="0">
                <a:latin typeface="Segoe UI Light" panose="020B0502040204020203" pitchFamily="34" charset="0"/>
                <a:cs typeface="Segoe UI Light" panose="020B0502040204020203" pitchFamily="34" charset="0"/>
              </a:rPr>
              <a:t/>
            </a:r>
            <a:br>
              <a:rPr lang="en-US" sz="1600" dirty="0">
                <a:latin typeface="Segoe UI Light" panose="020B0502040204020203" pitchFamily="34" charset="0"/>
                <a:cs typeface="Segoe UI Light" panose="020B0502040204020203" pitchFamily="34" charset="0"/>
              </a:rPr>
            </a:br>
            <a:r>
              <a:rPr lang="en-US" sz="1600" dirty="0">
                <a:latin typeface="Segoe UI Light" panose="020B0502040204020203" pitchFamily="34" charset="0"/>
                <a:cs typeface="Segoe UI Light" panose="020B0502040204020203" pitchFamily="34" charset="0"/>
              </a:rPr>
              <a:t>    - increased by - </a:t>
            </a:r>
            <a:r>
              <a:rPr lang="en-US" sz="1600" b="1" dirty="0">
                <a:latin typeface="Segoe UI Light" panose="020B0502040204020203" pitchFamily="34" charset="0"/>
                <a:cs typeface="Segoe UI Light" panose="020B0502040204020203" pitchFamily="34" charset="0"/>
              </a:rPr>
              <a:t>29.3%</a:t>
            </a:r>
            <a:r>
              <a:rPr lang="en-US" sz="1600" dirty="0">
                <a:latin typeface="Segoe UI Light" panose="020B0502040204020203" pitchFamily="34" charset="0"/>
                <a:cs typeface="Segoe UI Light" panose="020B0502040204020203" pitchFamily="34" charset="0"/>
              </a:rPr>
              <a:t/>
            </a:r>
            <a:br>
              <a:rPr lang="en-US" sz="1600" dirty="0">
                <a:latin typeface="Segoe UI Light" panose="020B0502040204020203" pitchFamily="34" charset="0"/>
                <a:cs typeface="Segoe UI Light" panose="020B0502040204020203" pitchFamily="34" charset="0"/>
              </a:rPr>
            </a:br>
            <a:r>
              <a:rPr lang="en-US" sz="1600" dirty="0">
                <a:latin typeface="Segoe UI Light" panose="020B0502040204020203" pitchFamily="34" charset="0"/>
                <a:cs typeface="Segoe UI Light" panose="020B0502040204020203" pitchFamily="34" charset="0"/>
              </a:rPr>
              <a:t>Savings of financial resources - </a:t>
            </a:r>
            <a:r>
              <a:rPr lang="en-US" sz="1600" b="1" dirty="0">
                <a:latin typeface="Segoe UI Light" panose="020B0502040204020203" pitchFamily="34" charset="0"/>
                <a:cs typeface="Segoe UI Light" panose="020B0502040204020203" pitchFamily="34" charset="0"/>
              </a:rPr>
              <a:t>95.5 billion </a:t>
            </a:r>
            <a:r>
              <a:rPr lang="en-US" dirty="0"/>
              <a:t>UZS</a:t>
            </a:r>
            <a:r>
              <a:rPr lang="en-US" sz="1600" dirty="0">
                <a:latin typeface="Segoe UI Light" panose="020B0502040204020203" pitchFamily="34" charset="0"/>
                <a:cs typeface="Segoe UI Light" panose="020B0502040204020203" pitchFamily="34" charset="0"/>
              </a:rPr>
              <a:t> (</a:t>
            </a:r>
            <a:r>
              <a:rPr lang="en-US" sz="1600" b="1" dirty="0">
                <a:latin typeface="Segoe UI Light" panose="020B0502040204020203" pitchFamily="34" charset="0"/>
                <a:cs typeface="Segoe UI Light" panose="020B0502040204020203" pitchFamily="34" charset="0"/>
              </a:rPr>
              <a:t>39.6%</a:t>
            </a:r>
            <a:r>
              <a:rPr lang="en-US" sz="1600" dirty="0">
                <a:latin typeface="Segoe UI Light" panose="020B0502040204020203" pitchFamily="34" charset="0"/>
                <a:cs typeface="Segoe UI Light" panose="020B0502040204020203" pitchFamily="34" charset="0"/>
              </a:rPr>
              <a:t> more than in </a:t>
            </a:r>
            <a:r>
              <a:rPr lang="en-US" sz="1600" b="1" dirty="0">
                <a:latin typeface="Segoe UI Light" panose="020B0502040204020203" pitchFamily="34" charset="0"/>
                <a:cs typeface="Segoe UI Light" panose="020B0502040204020203" pitchFamily="34" charset="0"/>
              </a:rPr>
              <a:t>2015</a:t>
            </a:r>
            <a:r>
              <a:rPr lang="en-US" sz="1600" dirty="0">
                <a:latin typeface="Segoe UI Light" panose="020B0502040204020203" pitchFamily="34" charset="0"/>
                <a:cs typeface="Segoe UI Light" panose="020B0502040204020203" pitchFamily="34" charset="0"/>
              </a:rPr>
              <a:t>)</a:t>
            </a:r>
            <a:br>
              <a:rPr lang="en-US" sz="1600" dirty="0">
                <a:latin typeface="Segoe UI Light" panose="020B0502040204020203" pitchFamily="34" charset="0"/>
                <a:cs typeface="Segoe UI Light" panose="020B0502040204020203" pitchFamily="34" charset="0"/>
              </a:rPr>
            </a:br>
            <a:r>
              <a:rPr lang="en-US" sz="1600" dirty="0">
                <a:latin typeface="Segoe UI Light" panose="020B0502040204020203" pitchFamily="34" charset="0"/>
                <a:cs typeface="Segoe UI Light" panose="020B0502040204020203" pitchFamily="34" charset="0"/>
              </a:rPr>
              <a:t>The share of small businesses - </a:t>
            </a:r>
            <a:r>
              <a:rPr lang="en-US" sz="1600" b="1" dirty="0">
                <a:latin typeface="Segoe UI Light" panose="020B0502040204020203" pitchFamily="34" charset="0"/>
                <a:cs typeface="Segoe UI Light" panose="020B0502040204020203" pitchFamily="34" charset="0"/>
              </a:rPr>
              <a:t>97%</a:t>
            </a:r>
            <a:endParaRPr lang="ru-RU" sz="1600" b="1" dirty="0">
              <a:latin typeface="Segoe UI Light" panose="020B0502040204020203" pitchFamily="34" charset="0"/>
              <a:cs typeface="Segoe UI Light" panose="020B0502040204020203" pitchFamily="34" charset="0"/>
            </a:endParaRPr>
          </a:p>
        </p:txBody>
      </p:sp>
      <p:pic>
        <p:nvPicPr>
          <p:cNvPr id="16" name="Picture 4" descr="Картинки по запросу exarid.u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9723" y="4995485"/>
            <a:ext cx="1534366" cy="15343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4806" y="403536"/>
            <a:ext cx="9571659" cy="523220"/>
          </a:xfrm>
          <a:prstGeom prst="rect">
            <a:avLst/>
          </a:prstGeom>
        </p:spPr>
        <p:txBody>
          <a:bodyPr wrap="none">
            <a:spAutoFit/>
          </a:bodyPr>
          <a:lstStyle/>
          <a:p>
            <a:r>
              <a:rPr lang="ru-RU" sz="2800" b="1" dirty="0">
                <a:solidFill>
                  <a:schemeClr val="bg1"/>
                </a:solidFill>
                <a:latin typeface="Segoe UI Light" panose="020B0502040204020203" pitchFamily="34" charset="0"/>
                <a:cs typeface="Segoe UI Light" panose="020B0502040204020203" pitchFamily="34" charset="0"/>
              </a:rPr>
              <a:t>ICT </a:t>
            </a:r>
            <a:r>
              <a:rPr lang="ru-RU" sz="2800" b="1" dirty="0" err="1">
                <a:solidFill>
                  <a:schemeClr val="bg1"/>
                </a:solidFill>
                <a:latin typeface="Segoe UI Light" panose="020B0502040204020203" pitchFamily="34" charset="0"/>
                <a:cs typeface="Segoe UI Light" panose="020B0502040204020203" pitchFamily="34" charset="0"/>
              </a:rPr>
              <a:t>Implementation</a:t>
            </a:r>
            <a:r>
              <a:rPr lang="en-US" sz="2800" b="1" dirty="0">
                <a:solidFill>
                  <a:schemeClr val="bg1"/>
                </a:solidFill>
                <a:latin typeface="Segoe UI Light" panose="020B0502040204020203" pitchFamily="34" charset="0"/>
                <a:cs typeface="Segoe UI Light" panose="020B0502040204020203" pitchFamily="34" charset="0"/>
              </a:rPr>
              <a:t> </a:t>
            </a:r>
            <a:r>
              <a:rPr lang="ru-RU" sz="2800" b="1" dirty="0" err="1">
                <a:solidFill>
                  <a:schemeClr val="bg1"/>
                </a:solidFill>
                <a:latin typeface="Segoe UI Light" panose="020B0502040204020203" pitchFamily="34" charset="0"/>
                <a:cs typeface="Segoe UI Light" panose="020B0502040204020203" pitchFamily="34" charset="0"/>
              </a:rPr>
              <a:t>into</a:t>
            </a:r>
            <a:r>
              <a:rPr lang="ru-RU" sz="2800" b="1" dirty="0">
                <a:solidFill>
                  <a:schemeClr val="bg1"/>
                </a:solidFill>
                <a:latin typeface="Segoe UI Light" panose="020B0502040204020203" pitchFamily="34" charset="0"/>
                <a:cs typeface="Segoe UI Light" panose="020B0502040204020203" pitchFamily="34" charset="0"/>
              </a:rPr>
              <a:t> </a:t>
            </a:r>
            <a:r>
              <a:rPr lang="ru-RU" sz="2800" b="1" dirty="0" err="1">
                <a:solidFill>
                  <a:schemeClr val="bg1"/>
                </a:solidFill>
                <a:latin typeface="Segoe UI Light" panose="020B0502040204020203" pitchFamily="34" charset="0"/>
                <a:cs typeface="Segoe UI Light" panose="020B0502040204020203" pitchFamily="34" charset="0"/>
              </a:rPr>
              <a:t>the</a:t>
            </a:r>
            <a:r>
              <a:rPr lang="ru-RU" sz="2800" b="1" dirty="0">
                <a:solidFill>
                  <a:schemeClr val="bg1"/>
                </a:solidFill>
                <a:latin typeface="Segoe UI Light" panose="020B0502040204020203" pitchFamily="34" charset="0"/>
                <a:cs typeface="Segoe UI Light" panose="020B0502040204020203" pitchFamily="34" charset="0"/>
              </a:rPr>
              <a:t> </a:t>
            </a:r>
            <a:r>
              <a:rPr lang="ru-RU" sz="2800" b="1" dirty="0" err="1">
                <a:solidFill>
                  <a:schemeClr val="bg1"/>
                </a:solidFill>
                <a:latin typeface="Segoe UI Light" panose="020B0502040204020203" pitchFamily="34" charset="0"/>
                <a:cs typeface="Segoe UI Light" panose="020B0502040204020203" pitchFamily="34" charset="0"/>
              </a:rPr>
              <a:t>court</a:t>
            </a:r>
            <a:r>
              <a:rPr lang="en-US" sz="2800" b="1" dirty="0">
                <a:solidFill>
                  <a:schemeClr val="bg1"/>
                </a:solidFill>
                <a:latin typeface="Segoe UI Light" panose="020B0502040204020203" pitchFamily="34" charset="0"/>
                <a:cs typeface="Segoe UI Light" panose="020B0502040204020203" pitchFamily="34" charset="0"/>
              </a:rPr>
              <a:t> system and e-procurement</a:t>
            </a:r>
            <a:endParaRPr lang="ru-RU" sz="2800" b="1" dirty="0">
              <a:solidFill>
                <a:schemeClr val="bg1"/>
              </a:solidFill>
              <a:latin typeface="Segoe UI Light" panose="020B0502040204020203" pitchFamily="34" charset="0"/>
              <a:cs typeface="Segoe UI Light" panose="020B0502040204020203" pitchFamily="34" charset="0"/>
            </a:endParaRPr>
          </a:p>
        </p:txBody>
      </p:sp>
      <p:sp>
        <p:nvSpPr>
          <p:cNvPr id="17" name="TextBox 16"/>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11</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96691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95" y="387002"/>
            <a:ext cx="12191005" cy="5451702"/>
            <a:chOff x="995" y="412759"/>
            <a:chExt cx="12191005"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4241507" y="-3827753"/>
              <a:ext cx="105567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Объект 2"/>
          <p:cNvSpPr txBox="1">
            <a:spLocks/>
          </p:cNvSpPr>
          <p:nvPr/>
        </p:nvSpPr>
        <p:spPr bwMode="auto">
          <a:xfrm>
            <a:off x="747712" y="533378"/>
            <a:ext cx="111140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a:solidFill>
                  <a:schemeClr val="bg1"/>
                </a:solidFill>
                <a:latin typeface="Segoe UI Light" panose="020B0502040204020203" pitchFamily="34" charset="0"/>
                <a:cs typeface="Segoe UI Light" panose="020B0502040204020203" pitchFamily="34" charset="0"/>
              </a:rPr>
              <a:t>Electronic payment - business accelerator </a:t>
            </a:r>
            <a:endParaRPr lang="ru-RU" altLang="ru-RU" sz="3200" dirty="0">
              <a:solidFill>
                <a:schemeClr val="bg1"/>
              </a:solidFill>
              <a:latin typeface="Segoe UI Light" panose="020B0502040204020203" pitchFamily="34" charset="0"/>
              <a:cs typeface="Segoe UI Light" panose="020B0502040204020203" pitchFamily="34" charset="0"/>
            </a:endParaRPr>
          </a:p>
        </p:txBody>
      </p:sp>
      <p:sp>
        <p:nvSpPr>
          <p:cNvPr id="27" name="AutoShape 2" descr="Картинки по запросу click.uz"/>
          <p:cNvSpPr>
            <a:spLocks noChangeAspect="1" noChangeArrowheads="1"/>
          </p:cNvSpPr>
          <p:nvPr/>
        </p:nvSpPr>
        <p:spPr bwMode="auto">
          <a:xfrm>
            <a:off x="1555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8" name="Picture 4" descr="Картинки по запросу click.uz"/>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380" b="25522"/>
          <a:stretch/>
        </p:blipFill>
        <p:spPr bwMode="auto">
          <a:xfrm>
            <a:off x="1871633" y="1620604"/>
            <a:ext cx="2303907" cy="1016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Картинки по запросу payme.uz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437" y="268442"/>
            <a:ext cx="3678279" cy="36782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Картинки по запросу uzca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2746" y="3148171"/>
            <a:ext cx="1926906" cy="1926906"/>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Прямая соединительная линия 32"/>
          <p:cNvCxnSpPr/>
          <p:nvPr/>
        </p:nvCxnSpPr>
        <p:spPr>
          <a:xfrm>
            <a:off x="6096199" y="769938"/>
            <a:ext cx="0" cy="2717333"/>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10" descr="https://woy-wo.uz/themes/woywo/images/content/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455" y="5463923"/>
            <a:ext cx="3118639" cy="1000519"/>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Прямая соединительная линия 34"/>
          <p:cNvCxnSpPr/>
          <p:nvPr/>
        </p:nvCxnSpPr>
        <p:spPr>
          <a:xfrm>
            <a:off x="6096199" y="4653819"/>
            <a:ext cx="0" cy="2046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307975" y="4044389"/>
            <a:ext cx="48247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7046205" y="4044389"/>
            <a:ext cx="4824771" cy="0"/>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Picture 12" descr="Картинки по запросу mbank.u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2268" y="5591249"/>
            <a:ext cx="3133298" cy="932745"/>
          </a:xfrm>
          <a:prstGeom prst="rect">
            <a:avLst/>
          </a:prstGeom>
          <a:noFill/>
          <a:extLst>
            <a:ext uri="{909E8E84-426E-40DD-AFC4-6F175D3DCCD1}">
              <a14:hiddenFill xmlns:a14="http://schemas.microsoft.com/office/drawing/2010/main">
                <a:solidFill>
                  <a:srgbClr val="FFFFFF"/>
                </a:solidFill>
              </a14:hiddenFill>
            </a:ext>
          </a:extLst>
        </p:spPr>
      </p:pic>
      <p:sp>
        <p:nvSpPr>
          <p:cNvPr id="41" name="Прямоугольник 40"/>
          <p:cNvSpPr/>
          <p:nvPr/>
        </p:nvSpPr>
        <p:spPr>
          <a:xfrm>
            <a:off x="321422" y="2717425"/>
            <a:ext cx="5300775" cy="923330"/>
          </a:xfrm>
          <a:prstGeom prst="rect">
            <a:avLst/>
          </a:prstGeom>
        </p:spPr>
        <p:txBody>
          <a:bodyPr wrap="square">
            <a:spAutoFit/>
          </a:bodyPr>
          <a:lstStyle/>
          <a:p>
            <a:pPr algn="just"/>
            <a:r>
              <a:rPr lang="en-US" dirty="0">
                <a:latin typeface="Segoe UI Light" panose="020B0502040204020203" pitchFamily="34" charset="0"/>
                <a:cs typeface="Segoe UI Light" panose="020B0502040204020203" pitchFamily="34" charset="0"/>
              </a:rPr>
              <a:t>Currently in Uzbekistan more than </a:t>
            </a:r>
            <a:r>
              <a:rPr lang="en-US" b="1" dirty="0">
                <a:latin typeface="Segoe UI Light" panose="020B0502040204020203" pitchFamily="34" charset="0"/>
                <a:cs typeface="Segoe UI Light" panose="020B0502040204020203" pitchFamily="34" charset="0"/>
              </a:rPr>
              <a:t>11 million cards</a:t>
            </a:r>
            <a:r>
              <a:rPr lang="en-US" dirty="0">
                <a:latin typeface="Segoe UI Light" panose="020B0502040204020203" pitchFamily="34" charset="0"/>
                <a:cs typeface="Segoe UI Light" panose="020B0502040204020203" pitchFamily="34" charset="0"/>
              </a:rPr>
              <a:t> of "UZCARD EMV" (online) system are put into operation.</a:t>
            </a:r>
            <a:endParaRPr lang="ru-RU" dirty="0">
              <a:latin typeface="Segoe UI Light" panose="020B0502040204020203" pitchFamily="34" charset="0"/>
              <a:cs typeface="Segoe UI Light" panose="020B0502040204020203" pitchFamily="34" charset="0"/>
            </a:endParaRPr>
          </a:p>
        </p:txBody>
      </p:sp>
      <p:sp>
        <p:nvSpPr>
          <p:cNvPr id="42" name="Прямоугольник 41"/>
          <p:cNvSpPr/>
          <p:nvPr/>
        </p:nvSpPr>
        <p:spPr>
          <a:xfrm>
            <a:off x="6283449" y="2707292"/>
            <a:ext cx="5509368" cy="923330"/>
          </a:xfrm>
          <a:prstGeom prst="rect">
            <a:avLst/>
          </a:prstGeom>
        </p:spPr>
        <p:txBody>
          <a:bodyPr wrap="square">
            <a:spAutoFit/>
          </a:bodyPr>
          <a:lstStyle/>
          <a:p>
            <a:pPr algn="ctr"/>
            <a:r>
              <a:rPr lang="en-US" dirty="0">
                <a:latin typeface="Segoe UI Light" panose="020B0502040204020203" pitchFamily="34" charset="0"/>
                <a:cs typeface="Segoe UI Light" panose="020B0502040204020203" pitchFamily="34" charset="0"/>
              </a:rPr>
              <a:t>The volume of non-cash payments via online cards in </a:t>
            </a:r>
            <a:r>
              <a:rPr lang="en-US" b="1" dirty="0">
                <a:latin typeface="Segoe UI Light" panose="020B0502040204020203" pitchFamily="34" charset="0"/>
                <a:cs typeface="Segoe UI Light" panose="020B0502040204020203" pitchFamily="34" charset="0"/>
              </a:rPr>
              <a:t>2016</a:t>
            </a:r>
            <a:r>
              <a:rPr lang="en-US" dirty="0">
                <a:latin typeface="Segoe UI Light" panose="020B0502040204020203" pitchFamily="34" charset="0"/>
                <a:cs typeface="Segoe UI Light" panose="020B0502040204020203" pitchFamily="34" charset="0"/>
              </a:rPr>
              <a:t> - </a:t>
            </a:r>
            <a:r>
              <a:rPr lang="en-US" b="1" dirty="0">
                <a:latin typeface="Segoe UI Light" panose="020B0502040204020203" pitchFamily="34" charset="0"/>
                <a:cs typeface="Segoe UI Light" panose="020B0502040204020203" pitchFamily="34" charset="0"/>
              </a:rPr>
              <a:t>48,30</a:t>
            </a:r>
            <a:r>
              <a:rPr lang="en-US" dirty="0">
                <a:latin typeface="Segoe UI Light" panose="020B0502040204020203" pitchFamily="34" charset="0"/>
                <a:cs typeface="Segoe UI Light" panose="020B0502040204020203" pitchFamily="34" charset="0"/>
              </a:rPr>
              <a:t> trillion </a:t>
            </a:r>
            <a:r>
              <a:rPr lang="en-US" dirty="0"/>
              <a:t>UZS</a:t>
            </a:r>
            <a:r>
              <a:rPr lang="en-US" dirty="0">
                <a:latin typeface="Segoe UI Light" panose="020B0502040204020203" pitchFamily="34" charset="0"/>
                <a:cs typeface="Segoe UI Light" panose="020B0502040204020203" pitchFamily="34" charset="0"/>
              </a:rPr>
              <a:t>, </a:t>
            </a:r>
            <a:r>
              <a:rPr lang="en-US" b="1" dirty="0">
                <a:latin typeface="Segoe UI Light" panose="020B0502040204020203" pitchFamily="34" charset="0"/>
                <a:cs typeface="Segoe UI Light" panose="020B0502040204020203" pitchFamily="34" charset="0"/>
              </a:rPr>
              <a:t>19%</a:t>
            </a:r>
            <a:r>
              <a:rPr lang="en-US" dirty="0">
                <a:latin typeface="Segoe UI Light" panose="020B0502040204020203" pitchFamily="34" charset="0"/>
                <a:cs typeface="Segoe UI Light" panose="020B0502040204020203" pitchFamily="34" charset="0"/>
              </a:rPr>
              <a:t> more than - </a:t>
            </a:r>
            <a:r>
              <a:rPr lang="en-US" b="1" dirty="0">
                <a:latin typeface="Segoe UI Light" panose="020B0502040204020203" pitchFamily="34" charset="0"/>
                <a:cs typeface="Segoe UI Light" panose="020B0502040204020203" pitchFamily="34" charset="0"/>
              </a:rPr>
              <a:t>22,04</a:t>
            </a:r>
            <a:r>
              <a:rPr lang="en-US" dirty="0">
                <a:latin typeface="Segoe UI Light" panose="020B0502040204020203" pitchFamily="34" charset="0"/>
                <a:cs typeface="Segoe UI Light" panose="020B0502040204020203" pitchFamily="34" charset="0"/>
              </a:rPr>
              <a:t> trillion </a:t>
            </a:r>
            <a:r>
              <a:rPr lang="en-US" dirty="0"/>
              <a:t>UZS</a:t>
            </a:r>
            <a:r>
              <a:rPr lang="en-US" dirty="0">
                <a:latin typeface="Segoe UI Light" panose="020B0502040204020203" pitchFamily="34" charset="0"/>
                <a:cs typeface="Segoe UI Light" panose="020B0502040204020203" pitchFamily="34" charset="0"/>
              </a:rPr>
              <a:t> in </a:t>
            </a:r>
            <a:r>
              <a:rPr lang="en-US" b="1" dirty="0">
                <a:latin typeface="Segoe UI Light" panose="020B0502040204020203" pitchFamily="34" charset="0"/>
                <a:cs typeface="Segoe UI Light" panose="020B0502040204020203" pitchFamily="34" charset="0"/>
              </a:rPr>
              <a:t>2015</a:t>
            </a:r>
            <a:r>
              <a:rPr lang="en-US" dirty="0">
                <a:latin typeface="Segoe UI Light" panose="020B0502040204020203" pitchFamily="34" charset="0"/>
                <a:cs typeface="Segoe UI Light" panose="020B0502040204020203" pitchFamily="34" charset="0"/>
              </a:rPr>
              <a:t>.</a:t>
            </a:r>
            <a:endParaRPr lang="ru-RU" dirty="0">
              <a:latin typeface="Segoe UI Light" panose="020B0502040204020203" pitchFamily="34" charset="0"/>
              <a:cs typeface="Segoe UI Light" panose="020B0502040204020203" pitchFamily="34" charset="0"/>
            </a:endParaRPr>
          </a:p>
        </p:txBody>
      </p:sp>
      <p:sp>
        <p:nvSpPr>
          <p:cNvPr id="43" name="Прямоугольник 42"/>
          <p:cNvSpPr/>
          <p:nvPr/>
        </p:nvSpPr>
        <p:spPr>
          <a:xfrm>
            <a:off x="7059652" y="4111624"/>
            <a:ext cx="5033365" cy="923330"/>
          </a:xfrm>
          <a:prstGeom prst="rect">
            <a:avLst/>
          </a:prstGeom>
        </p:spPr>
        <p:txBody>
          <a:bodyPr wrap="square">
            <a:spAutoFit/>
          </a:bodyPr>
          <a:lstStyle/>
          <a:p>
            <a:pPr algn="just"/>
            <a:r>
              <a:rPr lang="en-US" dirty="0">
                <a:latin typeface="Segoe UI Light" panose="020B0502040204020203" pitchFamily="34" charset="0"/>
                <a:cs typeface="Segoe UI Light" panose="020B0502040204020203" pitchFamily="34" charset="0"/>
              </a:rPr>
              <a:t>The number of transactions by debit cards in </a:t>
            </a:r>
            <a:r>
              <a:rPr lang="en-US" b="1" dirty="0">
                <a:latin typeface="Segoe UI Light" panose="020B0502040204020203" pitchFamily="34" charset="0"/>
                <a:cs typeface="Segoe UI Light" panose="020B0502040204020203" pitchFamily="34" charset="0"/>
              </a:rPr>
              <a:t>2016</a:t>
            </a:r>
            <a:r>
              <a:rPr lang="en-US" dirty="0">
                <a:latin typeface="Segoe UI Light" panose="020B0502040204020203" pitchFamily="34" charset="0"/>
                <a:cs typeface="Segoe UI Light" panose="020B0502040204020203" pitchFamily="34" charset="0"/>
              </a:rPr>
              <a:t> – </a:t>
            </a:r>
            <a:r>
              <a:rPr lang="en-US" b="1" dirty="0">
                <a:latin typeface="Segoe UI Light" panose="020B0502040204020203" pitchFamily="34" charset="0"/>
                <a:cs typeface="Segoe UI Light" panose="020B0502040204020203" pitchFamily="34" charset="0"/>
              </a:rPr>
              <a:t>916,2 </a:t>
            </a:r>
            <a:r>
              <a:rPr lang="en-US" dirty="0" err="1">
                <a:latin typeface="Segoe UI Light" panose="020B0502040204020203" pitchFamily="34" charset="0"/>
                <a:cs typeface="Segoe UI Light" panose="020B0502040204020203" pitchFamily="34" charset="0"/>
              </a:rPr>
              <a:t>mln</a:t>
            </a:r>
            <a:r>
              <a:rPr lang="en-US" dirty="0" smtClean="0">
                <a:latin typeface="Segoe UI Light" panose="020B0502040204020203" pitchFamily="34" charset="0"/>
                <a:cs typeface="Segoe UI Light" panose="020B0502040204020203" pitchFamily="34" charset="0"/>
              </a:rPr>
              <a:t>. </a:t>
            </a:r>
            <a:r>
              <a:rPr lang="en-US" dirty="0"/>
              <a:t>UZS</a:t>
            </a:r>
            <a:r>
              <a:rPr lang="en-US" dirty="0" smtClean="0">
                <a:latin typeface="Segoe UI Light" panose="020B0502040204020203" pitchFamily="34" charset="0"/>
                <a:cs typeface="Segoe UI Light" panose="020B0502040204020203" pitchFamily="34" charset="0"/>
              </a:rPr>
              <a:t>, </a:t>
            </a:r>
            <a:r>
              <a:rPr lang="en-US" b="1" dirty="0">
                <a:latin typeface="Segoe UI Light" panose="020B0502040204020203" pitchFamily="34" charset="0"/>
                <a:cs typeface="Segoe UI Light" panose="020B0502040204020203" pitchFamily="34" charset="0"/>
              </a:rPr>
              <a:t>34%</a:t>
            </a:r>
            <a:r>
              <a:rPr lang="en-US" dirty="0">
                <a:latin typeface="Segoe UI Light" panose="020B0502040204020203" pitchFamily="34" charset="0"/>
                <a:cs typeface="Segoe UI Light" panose="020B0502040204020203" pitchFamily="34" charset="0"/>
              </a:rPr>
              <a:t> more than - </a:t>
            </a:r>
            <a:r>
              <a:rPr lang="en-US" b="1" dirty="0">
                <a:latin typeface="Segoe UI Light" panose="020B0502040204020203" pitchFamily="34" charset="0"/>
                <a:cs typeface="Segoe UI Light" panose="020B0502040204020203" pitchFamily="34" charset="0"/>
              </a:rPr>
              <a:t>391,0</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mln</a:t>
            </a:r>
            <a:r>
              <a:rPr lang="en-US" dirty="0" smtClean="0">
                <a:latin typeface="Segoe UI Light" panose="020B0502040204020203" pitchFamily="34" charset="0"/>
                <a:cs typeface="Segoe UI Light" panose="020B0502040204020203" pitchFamily="34" charset="0"/>
              </a:rPr>
              <a:t>.</a:t>
            </a:r>
            <a:r>
              <a:rPr lang="en-US" dirty="0"/>
              <a:t> UZS</a:t>
            </a:r>
            <a:r>
              <a:rPr lang="en-US" dirty="0" smtClean="0">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in </a:t>
            </a:r>
            <a:r>
              <a:rPr lang="en-US" b="1" dirty="0">
                <a:latin typeface="Segoe UI Light" panose="020B0502040204020203" pitchFamily="34" charset="0"/>
                <a:cs typeface="Segoe UI Light" panose="020B0502040204020203" pitchFamily="34" charset="0"/>
              </a:rPr>
              <a:t>2015</a:t>
            </a:r>
            <a:r>
              <a:rPr lang="en-US" dirty="0">
                <a:latin typeface="Segoe UI Light" panose="020B0502040204020203" pitchFamily="34" charset="0"/>
                <a:cs typeface="Segoe UI Light" panose="020B0502040204020203" pitchFamily="34" charset="0"/>
              </a:rPr>
              <a:t>.</a:t>
            </a:r>
            <a:endParaRPr lang="ru-RU" dirty="0">
              <a:latin typeface="Segoe UI Light" panose="020B0502040204020203" pitchFamily="34" charset="0"/>
              <a:cs typeface="Segoe UI Light" panose="020B0502040204020203" pitchFamily="34" charset="0"/>
            </a:endParaRPr>
          </a:p>
        </p:txBody>
      </p:sp>
      <p:sp>
        <p:nvSpPr>
          <p:cNvPr id="44" name="Прямоугольник 43"/>
          <p:cNvSpPr/>
          <p:nvPr/>
        </p:nvSpPr>
        <p:spPr>
          <a:xfrm>
            <a:off x="321422" y="4125211"/>
            <a:ext cx="4746965" cy="646331"/>
          </a:xfrm>
          <a:prstGeom prst="rect">
            <a:avLst/>
          </a:prstGeom>
        </p:spPr>
        <p:txBody>
          <a:bodyPr wrap="square">
            <a:spAutoFit/>
          </a:bodyPr>
          <a:lstStyle/>
          <a:p>
            <a:pPr algn="just"/>
            <a:r>
              <a:rPr lang="en-US" dirty="0">
                <a:latin typeface="Segoe UI Light" panose="020B0502040204020203" pitchFamily="34" charset="0"/>
                <a:cs typeface="Segoe UI Light" panose="020B0502040204020203" pitchFamily="34" charset="0"/>
              </a:rPr>
              <a:t>The amount of purchases paid by </a:t>
            </a:r>
            <a:r>
              <a:rPr lang="en-US" b="1" dirty="0">
                <a:latin typeface="Segoe UI Light" panose="020B0502040204020203" pitchFamily="34" charset="0"/>
                <a:cs typeface="Segoe UI Light" panose="020B0502040204020203" pitchFamily="34" charset="0"/>
              </a:rPr>
              <a:t>offline</a:t>
            </a:r>
            <a:r>
              <a:rPr lang="en-US" dirty="0">
                <a:latin typeface="Segoe UI Light" panose="020B0502040204020203" pitchFamily="34" charset="0"/>
                <a:cs typeface="Segoe UI Light" panose="020B0502040204020203" pitchFamily="34" charset="0"/>
              </a:rPr>
              <a:t> cards has </a:t>
            </a:r>
            <a:r>
              <a:rPr lang="en-US" b="1" dirty="0">
                <a:latin typeface="Segoe UI Light" panose="020B0502040204020203" pitchFamily="34" charset="0"/>
                <a:cs typeface="Segoe UI Light" panose="020B0502040204020203" pitchFamily="34" charset="0"/>
              </a:rPr>
              <a:t>decreased</a:t>
            </a:r>
            <a:r>
              <a:rPr lang="en-US" dirty="0">
                <a:latin typeface="Segoe UI Light" panose="020B0502040204020203" pitchFamily="34" charset="0"/>
                <a:cs typeface="Segoe UI Light" panose="020B0502040204020203" pitchFamily="34" charset="0"/>
              </a:rPr>
              <a:t> by </a:t>
            </a:r>
            <a:r>
              <a:rPr lang="en-US" b="1" dirty="0">
                <a:latin typeface="Segoe UI Light" panose="020B0502040204020203" pitchFamily="34" charset="0"/>
                <a:cs typeface="Segoe UI Light" panose="020B0502040204020203" pitchFamily="34" charset="0"/>
              </a:rPr>
              <a:t>71%</a:t>
            </a:r>
            <a:r>
              <a:rPr lang="en-US" dirty="0">
                <a:latin typeface="Segoe UI Light" panose="020B0502040204020203" pitchFamily="34" charset="0"/>
                <a:cs typeface="Segoe UI Light" panose="020B0502040204020203" pitchFamily="34" charset="0"/>
              </a:rPr>
              <a:t> for </a:t>
            </a:r>
            <a:r>
              <a:rPr lang="en-US" b="1" dirty="0">
                <a:latin typeface="Segoe UI Light" panose="020B0502040204020203" pitchFamily="34" charset="0"/>
                <a:cs typeface="Segoe UI Light" panose="020B0502040204020203" pitchFamily="34" charset="0"/>
              </a:rPr>
              <a:t>2016</a:t>
            </a:r>
            <a:r>
              <a:rPr lang="en-US" dirty="0">
                <a:latin typeface="Segoe UI Light" panose="020B0502040204020203" pitchFamily="34" charset="0"/>
                <a:cs typeface="Segoe UI Light" panose="020B0502040204020203" pitchFamily="34" charset="0"/>
              </a:rPr>
              <a:t>.</a:t>
            </a:r>
            <a:endParaRPr lang="ru-RU" dirty="0">
              <a:latin typeface="Segoe UI Light" panose="020B0502040204020203" pitchFamily="34" charset="0"/>
              <a:cs typeface="Segoe UI Light" panose="020B0502040204020203" pitchFamily="34" charset="0"/>
            </a:endParaRPr>
          </a:p>
        </p:txBody>
      </p:sp>
      <p:sp>
        <p:nvSpPr>
          <p:cNvPr id="20" name="TextBox 19"/>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12</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92616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95" y="387002"/>
            <a:ext cx="12191005" cy="5451702"/>
            <a:chOff x="995" y="412759"/>
            <a:chExt cx="12191005"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4241507" y="-3827753"/>
              <a:ext cx="105567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Объект 2"/>
          <p:cNvSpPr txBox="1">
            <a:spLocks/>
          </p:cNvSpPr>
          <p:nvPr/>
        </p:nvSpPr>
        <p:spPr bwMode="auto">
          <a:xfrm>
            <a:off x="747712" y="533378"/>
            <a:ext cx="111140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err="1">
                <a:solidFill>
                  <a:schemeClr val="bg1"/>
                </a:solidFill>
                <a:latin typeface="Segoe UI Light" panose="020B0502040204020203" pitchFamily="34" charset="0"/>
                <a:cs typeface="Segoe UI Light" panose="020B0502040204020203" pitchFamily="34" charset="0"/>
              </a:rPr>
              <a:t>Opendata</a:t>
            </a:r>
            <a:r>
              <a:rPr lang="en-US" altLang="ru-RU" sz="3200" b="1" dirty="0">
                <a:solidFill>
                  <a:schemeClr val="bg1"/>
                </a:solidFill>
                <a:latin typeface="Segoe UI Light" panose="020B0502040204020203" pitchFamily="34" charset="0"/>
                <a:cs typeface="Segoe UI Light" panose="020B0502040204020203" pitchFamily="34" charset="0"/>
              </a:rPr>
              <a:t> - open, transparent and effective tool</a:t>
            </a:r>
            <a:endParaRPr lang="ru-RU" altLang="ru-RU" sz="3200" dirty="0">
              <a:solidFill>
                <a:schemeClr val="bg1"/>
              </a:solidFill>
              <a:latin typeface="Segoe UI Light" panose="020B0502040204020203" pitchFamily="34" charset="0"/>
              <a:cs typeface="Segoe UI Light" panose="020B0502040204020203"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139714495"/>
              </p:ext>
            </p:extLst>
          </p:nvPr>
        </p:nvGraphicFramePr>
        <p:xfrm>
          <a:off x="6112653" y="1851112"/>
          <a:ext cx="5827059" cy="4429782"/>
        </p:xfrm>
        <a:graphic>
          <a:graphicData uri="http://schemas.openxmlformats.org/drawingml/2006/table">
            <a:tbl>
              <a:tblPr firstRow="1" bandRow="1">
                <a:tableStyleId>{5C22544A-7EE6-4342-B048-85BDC9FD1C3A}</a:tableStyleId>
              </a:tblPr>
              <a:tblGrid>
                <a:gridCol w="3763019">
                  <a:extLst>
                    <a:ext uri="{9D8B030D-6E8A-4147-A177-3AD203B41FA5}">
                      <a16:colId xmlns:a16="http://schemas.microsoft.com/office/drawing/2014/main" val="20000"/>
                    </a:ext>
                  </a:extLst>
                </a:gridCol>
                <a:gridCol w="2064040">
                  <a:extLst>
                    <a:ext uri="{9D8B030D-6E8A-4147-A177-3AD203B41FA5}">
                      <a16:colId xmlns:a16="http://schemas.microsoft.com/office/drawing/2014/main" val="20001"/>
                    </a:ext>
                  </a:extLst>
                </a:gridCol>
              </a:tblGrid>
              <a:tr h="610263">
                <a:tc>
                  <a:txBody>
                    <a:bodyPr/>
                    <a:lstStyle/>
                    <a:p>
                      <a:pPr algn="just"/>
                      <a:r>
                        <a:rPr lang="en-US" sz="1800" b="0" i="0" kern="1200" dirty="0">
                          <a:solidFill>
                            <a:schemeClr val="tx1"/>
                          </a:solidFill>
                          <a:effectLst/>
                          <a:latin typeface="Segoe UI Light" panose="020B0502040204020203" pitchFamily="34" charset="0"/>
                          <a:ea typeface="+mn-ea"/>
                          <a:cs typeface="Segoe UI Light" panose="020B0502040204020203" pitchFamily="34" charset="0"/>
                        </a:rPr>
                        <a:t>Currency rates of Central Bank</a:t>
                      </a:r>
                      <a:endParaRPr lang="ru-RU" sz="1800" dirty="0">
                        <a:solidFill>
                          <a:schemeClr val="tx1"/>
                        </a:solidFill>
                        <a:latin typeface="Segoe UI Light" panose="020B0502040204020203" pitchFamily="34" charset="0"/>
                        <a:cs typeface="Segoe UI Light" panose="020B0502040204020203" pitchFamily="34" charset="0"/>
                      </a:endParaRPr>
                    </a:p>
                  </a:txBody>
                  <a:tcPr>
                    <a:solidFill>
                      <a:schemeClr val="accent1">
                        <a:lumMod val="20000"/>
                        <a:lumOff val="80000"/>
                      </a:schemeClr>
                    </a:solidFill>
                  </a:tcPr>
                </a:tc>
                <a:tc>
                  <a:txBody>
                    <a:bodyPr/>
                    <a:lstStyle/>
                    <a:p>
                      <a:pPr algn="ctr"/>
                      <a:r>
                        <a:rPr lang="en-US" sz="1800" b="1" i="0" kern="1200" dirty="0">
                          <a:solidFill>
                            <a:schemeClr val="tx1"/>
                          </a:solidFill>
                          <a:effectLst/>
                          <a:latin typeface="Segoe UI Light" panose="020B0502040204020203" pitchFamily="34" charset="0"/>
                          <a:ea typeface="+mn-ea"/>
                          <a:cs typeface="Segoe UI Light" panose="020B0502040204020203" pitchFamily="34" charset="0"/>
                        </a:rPr>
                        <a:t>Central Bank</a:t>
                      </a:r>
                      <a:endParaRPr lang="ru-RU" sz="1800" b="1" dirty="0">
                        <a:solidFill>
                          <a:schemeClr val="tx1"/>
                        </a:solidFill>
                        <a:latin typeface="Segoe UI Light" panose="020B0502040204020203" pitchFamily="34" charset="0"/>
                        <a:cs typeface="Segoe UI Light" panose="020B05020402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1133346">
                <a:tc>
                  <a:txBody>
                    <a:bodyPr/>
                    <a:lstStyle/>
                    <a:p>
                      <a:pPr algn="just"/>
                      <a:r>
                        <a:rPr lang="en-US" dirty="0">
                          <a:latin typeface="Segoe UI Light" panose="020B0502040204020203" pitchFamily="34" charset="0"/>
                          <a:cs typeface="Segoe UI Light" panose="020B0502040204020203" pitchFamily="34" charset="0"/>
                        </a:rPr>
                        <a:t>The numbers of the established telephone hotlines of the divisions and the branch services of the Ministry of Internal Affairs</a:t>
                      </a:r>
                      <a:endParaRPr lang="ru-RU" sz="1800" dirty="0">
                        <a:solidFill>
                          <a:schemeClr val="tx1"/>
                        </a:solidFill>
                        <a:latin typeface="Segoe UI Light" panose="020B0502040204020203" pitchFamily="34" charset="0"/>
                        <a:cs typeface="Segoe UI Light" panose="020B0502040204020203" pitchFamily="34" charset="0"/>
                      </a:endParaRPr>
                    </a:p>
                  </a:txBody>
                  <a:tcPr/>
                </a:tc>
                <a:tc>
                  <a:txBody>
                    <a:bodyPr/>
                    <a:lstStyle/>
                    <a:p>
                      <a:pPr algn="ctr"/>
                      <a:r>
                        <a:rPr lang="en-US" sz="1800" b="1" i="0" kern="1200" dirty="0">
                          <a:solidFill>
                            <a:schemeClr val="dk1"/>
                          </a:solidFill>
                          <a:effectLst/>
                          <a:latin typeface="Segoe UI Light" panose="020B0502040204020203" pitchFamily="34" charset="0"/>
                          <a:ea typeface="+mn-ea"/>
                          <a:cs typeface="Segoe UI Light" panose="020B0502040204020203" pitchFamily="34" charset="0"/>
                        </a:rPr>
                        <a:t>Ministry</a:t>
                      </a:r>
                      <a:r>
                        <a:rPr lang="en-US" sz="1800" b="1" i="0" kern="1200" baseline="0" dirty="0">
                          <a:solidFill>
                            <a:schemeClr val="dk1"/>
                          </a:solidFill>
                          <a:effectLst/>
                          <a:latin typeface="Segoe UI Light" panose="020B0502040204020203" pitchFamily="34" charset="0"/>
                          <a:ea typeface="+mn-ea"/>
                          <a:cs typeface="Segoe UI Light" panose="020B0502040204020203" pitchFamily="34" charset="0"/>
                        </a:rPr>
                        <a:t> of Internal Affairs</a:t>
                      </a:r>
                      <a:endParaRPr lang="ru-RU" sz="1800" b="1" dirty="0">
                        <a:solidFill>
                          <a:schemeClr val="tx1"/>
                        </a:solidFill>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1"/>
                  </a:ext>
                </a:extLst>
              </a:tr>
              <a:tr h="610263">
                <a:tc>
                  <a:txBody>
                    <a:bodyPr/>
                    <a:lstStyle/>
                    <a:p>
                      <a:pPr algn="just"/>
                      <a:r>
                        <a:rPr lang="en-US" sz="1800" b="0" i="0" kern="1200" dirty="0">
                          <a:solidFill>
                            <a:schemeClr val="dk1"/>
                          </a:solidFill>
                          <a:effectLst/>
                          <a:latin typeface="Segoe UI Light" panose="020B0502040204020203" pitchFamily="34" charset="0"/>
                          <a:ea typeface="+mn-ea"/>
                          <a:cs typeface="Segoe UI Light" panose="020B0502040204020203" pitchFamily="34" charset="0"/>
                        </a:rPr>
                        <a:t>Register of medicines produced abroad</a:t>
                      </a:r>
                      <a:endParaRPr lang="ru-RU" sz="1800" dirty="0">
                        <a:solidFill>
                          <a:schemeClr val="tx1"/>
                        </a:solidFill>
                        <a:latin typeface="Segoe UI Light" panose="020B0502040204020203" pitchFamily="34" charset="0"/>
                        <a:cs typeface="Segoe UI Light" panose="020B0502040204020203" pitchFamily="34" charset="0"/>
                      </a:endParaRPr>
                    </a:p>
                  </a:txBody>
                  <a:tcPr/>
                </a:tc>
                <a:tc>
                  <a:txBody>
                    <a:bodyPr/>
                    <a:lstStyle/>
                    <a:p>
                      <a:pPr algn="ctr"/>
                      <a:r>
                        <a:rPr lang="en-US" sz="1800" b="1" i="0" kern="1200" dirty="0">
                          <a:solidFill>
                            <a:schemeClr val="dk1"/>
                          </a:solidFill>
                          <a:effectLst/>
                          <a:latin typeface="Segoe UI Light" panose="020B0502040204020203" pitchFamily="34" charset="0"/>
                          <a:ea typeface="+mn-ea"/>
                          <a:cs typeface="Segoe UI Light" panose="020B0502040204020203" pitchFamily="34" charset="0"/>
                        </a:rPr>
                        <a:t>Ministry of healthcare</a:t>
                      </a:r>
                      <a:endParaRPr lang="ru-RU" sz="1800" b="1" dirty="0">
                        <a:solidFill>
                          <a:schemeClr val="tx1"/>
                        </a:solidFill>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2"/>
                  </a:ext>
                </a:extLst>
              </a:tr>
              <a:tr h="871805">
                <a:tc>
                  <a:txBody>
                    <a:bodyPr/>
                    <a:lstStyle/>
                    <a:p>
                      <a:pPr algn="just"/>
                      <a:r>
                        <a:rPr lang="en-US" dirty="0">
                          <a:latin typeface="Segoe UI Light" panose="020B0502040204020203" pitchFamily="34" charset="0"/>
                          <a:cs typeface="Segoe UI Light" panose="020B0502040204020203" pitchFamily="34" charset="0"/>
                        </a:rPr>
                        <a:t>Demographic data of the </a:t>
                      </a:r>
                      <a:r>
                        <a:rPr lang="en-US" dirty="0" err="1">
                          <a:latin typeface="Segoe UI Light" panose="020B0502040204020203" pitchFamily="34" charset="0"/>
                          <a:cs typeface="Segoe UI Light" panose="020B0502040204020203" pitchFamily="34" charset="0"/>
                        </a:rPr>
                        <a:t>Surkhandarya</a:t>
                      </a:r>
                      <a:r>
                        <a:rPr lang="en-US" dirty="0">
                          <a:latin typeface="Segoe UI Light" panose="020B0502040204020203" pitchFamily="34" charset="0"/>
                          <a:cs typeface="Segoe UI Light" panose="020B0502040204020203" pitchFamily="34" charset="0"/>
                        </a:rPr>
                        <a:t> region</a:t>
                      </a:r>
                      <a:endParaRPr lang="ru-RU" sz="1800" dirty="0">
                        <a:solidFill>
                          <a:schemeClr val="tx1"/>
                        </a:solidFill>
                        <a:latin typeface="Segoe UI Light" panose="020B0502040204020203" pitchFamily="34" charset="0"/>
                        <a:cs typeface="Segoe UI Light" panose="020B0502040204020203" pitchFamily="34" charset="0"/>
                      </a:endParaRPr>
                    </a:p>
                  </a:txBody>
                  <a:tcPr/>
                </a:tc>
                <a:tc>
                  <a:txBody>
                    <a:bodyPr/>
                    <a:lstStyle/>
                    <a:p>
                      <a:pPr algn="ctr"/>
                      <a:r>
                        <a:rPr lang="en-US" sz="1800" b="1" u="none" strike="noStrike" kern="1200" dirty="0" err="1" smtClean="0">
                          <a:solidFill>
                            <a:schemeClr val="dk1"/>
                          </a:solidFill>
                          <a:effectLst/>
                          <a:latin typeface="Segoe UI Light" panose="020B0502040204020203" pitchFamily="34" charset="0"/>
                          <a:ea typeface="+mn-ea"/>
                          <a:cs typeface="Segoe UI Light" panose="020B0502040204020203" pitchFamily="34" charset="0"/>
                        </a:rPr>
                        <a:t>Khokimiyat</a:t>
                      </a:r>
                      <a:r>
                        <a:rPr lang="en-US" sz="1800" b="1" u="none" strike="noStrike" kern="1200" dirty="0" smtClean="0">
                          <a:solidFill>
                            <a:schemeClr val="dk1"/>
                          </a:solidFill>
                          <a:effectLst/>
                          <a:latin typeface="Segoe UI Light" panose="020B0502040204020203" pitchFamily="34" charset="0"/>
                          <a:ea typeface="+mn-ea"/>
                          <a:cs typeface="Segoe UI Light" panose="020B0502040204020203" pitchFamily="34" charset="0"/>
                        </a:rPr>
                        <a:t> </a:t>
                      </a:r>
                      <a:r>
                        <a:rPr lang="en-US" sz="1800" b="1" u="none" strike="noStrike" kern="1200" dirty="0">
                          <a:solidFill>
                            <a:schemeClr val="dk1"/>
                          </a:solidFill>
                          <a:effectLst/>
                          <a:latin typeface="Segoe UI Light" panose="020B0502040204020203" pitchFamily="34" charset="0"/>
                          <a:ea typeface="+mn-ea"/>
                          <a:cs typeface="Segoe UI Light" panose="020B0502040204020203" pitchFamily="34" charset="0"/>
                        </a:rPr>
                        <a:t>of </a:t>
                      </a:r>
                      <a:r>
                        <a:rPr lang="en-US" sz="1800" b="1" u="none" strike="noStrike" kern="1200" dirty="0" err="1" smtClean="0">
                          <a:solidFill>
                            <a:schemeClr val="dk1"/>
                          </a:solidFill>
                          <a:effectLst/>
                          <a:latin typeface="Segoe UI Light" panose="020B0502040204020203" pitchFamily="34" charset="0"/>
                          <a:ea typeface="+mn-ea"/>
                          <a:cs typeface="Segoe UI Light" panose="020B0502040204020203" pitchFamily="34" charset="0"/>
                        </a:rPr>
                        <a:t>Surkhandarya</a:t>
                      </a:r>
                      <a:r>
                        <a:rPr lang="en-US" sz="1800" b="1" u="none" strike="noStrike" kern="1200" dirty="0" smtClean="0">
                          <a:solidFill>
                            <a:schemeClr val="dk1"/>
                          </a:solidFill>
                          <a:effectLst/>
                          <a:latin typeface="Segoe UI Light" panose="020B0502040204020203" pitchFamily="34" charset="0"/>
                          <a:ea typeface="+mn-ea"/>
                          <a:cs typeface="Segoe UI Light" panose="020B0502040204020203" pitchFamily="34" charset="0"/>
                        </a:rPr>
                        <a:t> </a:t>
                      </a:r>
                      <a:r>
                        <a:rPr lang="en-US" sz="1800" b="1" u="none" strike="noStrike" kern="1200" dirty="0">
                          <a:solidFill>
                            <a:schemeClr val="dk1"/>
                          </a:solidFill>
                          <a:effectLst/>
                          <a:latin typeface="Segoe UI Light" panose="020B0502040204020203" pitchFamily="34" charset="0"/>
                          <a:ea typeface="+mn-ea"/>
                          <a:cs typeface="Segoe UI Light" panose="020B0502040204020203" pitchFamily="34" charset="0"/>
                        </a:rPr>
                        <a:t>region</a:t>
                      </a:r>
                      <a:endParaRPr lang="ru-RU" sz="1800" b="1" dirty="0">
                        <a:solidFill>
                          <a:schemeClr val="tx1"/>
                        </a:solidFill>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3"/>
                  </a:ext>
                </a:extLst>
              </a:tr>
              <a:tr h="1076319">
                <a:tc>
                  <a:txBody>
                    <a:bodyPr/>
                    <a:lstStyle/>
                    <a:p>
                      <a:pPr algn="just"/>
                      <a:r>
                        <a:rPr lang="en-US" dirty="0">
                          <a:latin typeface="Segoe UI Light" panose="020B0502040204020203" pitchFamily="34" charset="0"/>
                          <a:cs typeface="Segoe UI Light" panose="020B0502040204020203" pitchFamily="34" charset="0"/>
                        </a:rPr>
                        <a:t>List of legal documents formed in the field of information technologies and communications</a:t>
                      </a:r>
                      <a:endParaRPr lang="ru-RU" sz="1800" dirty="0">
                        <a:solidFill>
                          <a:schemeClr val="tx1"/>
                        </a:solidFill>
                        <a:latin typeface="Segoe UI Light" panose="020B0502040204020203" pitchFamily="34" charset="0"/>
                        <a:cs typeface="Segoe UI Light" panose="020B0502040204020203" pitchFamily="34" charset="0"/>
                      </a:endParaRPr>
                    </a:p>
                  </a:txBody>
                  <a:tcPr/>
                </a:tc>
                <a:tc>
                  <a:txBody>
                    <a:bodyPr/>
                    <a:lstStyle/>
                    <a:p>
                      <a:pPr algn="ctr"/>
                      <a:r>
                        <a:rPr lang="ru-RU" sz="1800" b="1" i="0" kern="1200" dirty="0">
                          <a:solidFill>
                            <a:schemeClr val="dk1"/>
                          </a:solidFill>
                          <a:effectLst/>
                          <a:latin typeface="Segoe UI Light" panose="020B0502040204020203" pitchFamily="34" charset="0"/>
                          <a:ea typeface="+mn-ea"/>
                          <a:cs typeface="Segoe UI Light" panose="020B0502040204020203" pitchFamily="34" charset="0"/>
                        </a:rPr>
                        <a:t>UNICON.UZ</a:t>
                      </a:r>
                      <a:endParaRPr lang="ru-RU" sz="1800" b="1" dirty="0">
                        <a:solidFill>
                          <a:schemeClr val="tx1"/>
                        </a:solidFill>
                        <a:latin typeface="Segoe UI Light" panose="020B0502040204020203" pitchFamily="34" charset="0"/>
                        <a:cs typeface="Segoe UI Light" panose="020B0502040204020203" pitchFamily="34" charset="0"/>
                      </a:endParaRPr>
                    </a:p>
                  </a:txBody>
                  <a:tcPr anchor="ctr"/>
                </a:tc>
                <a:extLst>
                  <a:ext uri="{0D108BD9-81ED-4DB2-BD59-A6C34878D82A}">
                    <a16:rowId xmlns:a16="http://schemas.microsoft.com/office/drawing/2014/main" val="10004"/>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930784964"/>
              </p:ext>
            </p:extLst>
          </p:nvPr>
        </p:nvGraphicFramePr>
        <p:xfrm>
          <a:off x="217668" y="1617204"/>
          <a:ext cx="5297761" cy="2802020"/>
        </p:xfrm>
        <a:graphic>
          <a:graphicData uri="http://schemas.openxmlformats.org/drawingml/2006/table">
            <a:tbl>
              <a:tblPr firstRow="1" bandRow="1">
                <a:tableStyleId>{5C22544A-7EE6-4342-B048-85BDC9FD1C3A}</a:tableStyleId>
              </a:tblPr>
              <a:tblGrid>
                <a:gridCol w="3648807">
                  <a:extLst>
                    <a:ext uri="{9D8B030D-6E8A-4147-A177-3AD203B41FA5}">
                      <a16:colId xmlns:a16="http://schemas.microsoft.com/office/drawing/2014/main" val="20000"/>
                    </a:ext>
                  </a:extLst>
                </a:gridCol>
                <a:gridCol w="1648954">
                  <a:extLst>
                    <a:ext uri="{9D8B030D-6E8A-4147-A177-3AD203B41FA5}">
                      <a16:colId xmlns:a16="http://schemas.microsoft.com/office/drawing/2014/main" val="20001"/>
                    </a:ext>
                  </a:extLst>
                </a:gridCol>
              </a:tblGrid>
              <a:tr h="436032">
                <a:tc>
                  <a:txBody>
                    <a:bodyPr/>
                    <a:lstStyle/>
                    <a:p>
                      <a:pPr algn="ctr" fontAlgn="b"/>
                      <a:r>
                        <a:rPr lang="en-US" sz="1800" u="none" strike="noStrike" dirty="0">
                          <a:effectLst/>
                          <a:latin typeface="Segoe UI Light" panose="020B0502040204020203" pitchFamily="34" charset="0"/>
                          <a:cs typeface="Segoe UI Light" panose="020B0502040204020203" pitchFamily="34" charset="0"/>
                        </a:rPr>
                        <a:t>State body</a:t>
                      </a:r>
                      <a:endParaRPr lang="ru-RU" sz="1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ctr"/>
                </a:tc>
                <a:tc>
                  <a:txBody>
                    <a:bodyPr/>
                    <a:lstStyle/>
                    <a:p>
                      <a:pPr algn="ctr" fontAlgn="b"/>
                      <a:r>
                        <a:rPr lang="en-US" sz="1800" u="none" strike="noStrike" dirty="0">
                          <a:effectLst/>
                          <a:latin typeface="Segoe UI Light" panose="020B0502040204020203" pitchFamily="34" charset="0"/>
                          <a:cs typeface="Segoe UI Light" panose="020B0502040204020203" pitchFamily="34" charset="0"/>
                        </a:rPr>
                        <a:t>Datasets</a:t>
                      </a:r>
                      <a:endParaRPr lang="ru-RU" sz="1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ctr"/>
                </a:tc>
                <a:extLst>
                  <a:ext uri="{0D108BD9-81ED-4DB2-BD59-A6C34878D82A}">
                    <a16:rowId xmlns:a16="http://schemas.microsoft.com/office/drawing/2014/main" val="10000"/>
                  </a:ext>
                </a:extLst>
              </a:tr>
              <a:tr h="511864">
                <a:tc>
                  <a:txBody>
                    <a:bodyPr/>
                    <a:lstStyle/>
                    <a:p>
                      <a:pPr algn="l" fontAlgn="b"/>
                      <a:r>
                        <a:rPr lang="en-US" sz="2000" b="1" u="none" strike="noStrike" kern="1200" dirty="0" err="1" smtClean="0">
                          <a:solidFill>
                            <a:schemeClr val="dk1"/>
                          </a:solidFill>
                          <a:effectLst/>
                          <a:latin typeface="Segoe UI Light" panose="020B0502040204020203" pitchFamily="34" charset="0"/>
                          <a:ea typeface="+mn-ea"/>
                          <a:cs typeface="Segoe UI Light" panose="020B0502040204020203" pitchFamily="34" charset="0"/>
                        </a:rPr>
                        <a:t>Khokimiyat</a:t>
                      </a:r>
                      <a:r>
                        <a:rPr lang="en-US" sz="2000" b="1" u="none" strike="noStrike" kern="1200" dirty="0" smtClean="0">
                          <a:solidFill>
                            <a:schemeClr val="dk1"/>
                          </a:solidFill>
                          <a:effectLst/>
                          <a:latin typeface="Segoe UI Light" panose="020B0502040204020203" pitchFamily="34" charset="0"/>
                          <a:ea typeface="+mn-ea"/>
                          <a:cs typeface="Segoe UI Light" panose="020B0502040204020203" pitchFamily="34" charset="0"/>
                        </a:rPr>
                        <a:t> </a:t>
                      </a:r>
                      <a:r>
                        <a:rPr lang="en-US" sz="2000" b="1" u="none" strike="noStrike" kern="1200" dirty="0">
                          <a:solidFill>
                            <a:schemeClr val="dk1"/>
                          </a:solidFill>
                          <a:effectLst/>
                          <a:latin typeface="Segoe UI Light" panose="020B0502040204020203" pitchFamily="34" charset="0"/>
                          <a:ea typeface="+mn-ea"/>
                          <a:cs typeface="Segoe UI Light" panose="020B0502040204020203" pitchFamily="34" charset="0"/>
                        </a:rPr>
                        <a:t>of Tashkent region</a:t>
                      </a:r>
                      <a:endParaRPr lang="ru-RU" sz="2000" b="1" u="none" strike="noStrike" kern="1200" dirty="0">
                        <a:solidFill>
                          <a:schemeClr val="dk1"/>
                        </a:solidFill>
                        <a:effectLst/>
                        <a:latin typeface="Segoe UI Light" panose="020B0502040204020203" pitchFamily="34" charset="0"/>
                        <a:ea typeface="+mn-ea"/>
                        <a:cs typeface="Segoe UI Light" panose="020B0502040204020203" pitchFamily="34" charset="0"/>
                      </a:endParaRPr>
                    </a:p>
                  </a:txBody>
                  <a:tcPr marL="45720" marR="45720" anchor="b"/>
                </a:tc>
                <a:tc>
                  <a:txBody>
                    <a:bodyPr/>
                    <a:lstStyle/>
                    <a:p>
                      <a:pPr algn="ctr" fontAlgn="b"/>
                      <a:r>
                        <a:rPr lang="ru-RU" sz="1800" b="1" u="none" strike="noStrike" dirty="0">
                          <a:effectLst/>
                          <a:latin typeface="Segoe UI Light" panose="020B0502040204020203" pitchFamily="34" charset="0"/>
                          <a:cs typeface="Segoe UI Light" panose="020B0502040204020203" pitchFamily="34" charset="0"/>
                        </a:rPr>
                        <a:t>303</a:t>
                      </a:r>
                      <a:endParaRPr lang="ru-RU" sz="1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ctr"/>
                </a:tc>
                <a:extLst>
                  <a:ext uri="{0D108BD9-81ED-4DB2-BD59-A6C34878D82A}">
                    <a16:rowId xmlns:a16="http://schemas.microsoft.com/office/drawing/2014/main" val="10001"/>
                  </a:ext>
                </a:extLst>
              </a:tr>
              <a:tr h="362269">
                <a:tc>
                  <a:txBody>
                    <a:bodyPr/>
                    <a:lstStyle/>
                    <a:p>
                      <a:pPr algn="l" fontAlgn="b"/>
                      <a:r>
                        <a:rPr lang="en-US" sz="2000" b="1" u="none" strike="noStrike" dirty="0">
                          <a:effectLst/>
                          <a:latin typeface="Segoe UI Light" panose="020B0502040204020203" pitchFamily="34" charset="0"/>
                          <a:cs typeface="Segoe UI Light" panose="020B0502040204020203" pitchFamily="34" charset="0"/>
                        </a:rPr>
                        <a:t>State Committee on statistics</a:t>
                      </a:r>
                      <a:endParaRPr lang="ru-RU" sz="20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tc>
                  <a:txBody>
                    <a:bodyPr/>
                    <a:lstStyle/>
                    <a:p>
                      <a:pPr algn="ctr" fontAlgn="b"/>
                      <a:r>
                        <a:rPr lang="ru-RU" sz="1800" b="1" u="none" strike="noStrike" dirty="0">
                          <a:effectLst/>
                          <a:latin typeface="Segoe UI Light" panose="020B0502040204020203" pitchFamily="34" charset="0"/>
                          <a:cs typeface="Segoe UI Light" panose="020B0502040204020203" pitchFamily="34" charset="0"/>
                        </a:rPr>
                        <a:t>230</a:t>
                      </a:r>
                      <a:endParaRPr lang="ru-RU" sz="1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ctr"/>
                </a:tc>
                <a:extLst>
                  <a:ext uri="{0D108BD9-81ED-4DB2-BD59-A6C34878D82A}">
                    <a16:rowId xmlns:a16="http://schemas.microsoft.com/office/drawing/2014/main" val="10002"/>
                  </a:ext>
                </a:extLst>
              </a:tr>
              <a:tr h="362269">
                <a:tc>
                  <a:txBody>
                    <a:bodyPr/>
                    <a:lstStyle/>
                    <a:p>
                      <a:pPr algn="l" fontAlgn="b"/>
                      <a:r>
                        <a:rPr lang="en-US" sz="2000" b="1" u="none" strike="noStrike" kern="1200" dirty="0" err="1" smtClean="0">
                          <a:solidFill>
                            <a:schemeClr val="dk1"/>
                          </a:solidFill>
                          <a:effectLst/>
                          <a:latin typeface="Segoe UI Light" panose="020B0502040204020203" pitchFamily="34" charset="0"/>
                          <a:ea typeface="+mn-ea"/>
                          <a:cs typeface="Segoe UI Light" panose="020B0502040204020203" pitchFamily="34" charset="0"/>
                        </a:rPr>
                        <a:t>Khokimiyat</a:t>
                      </a:r>
                      <a:r>
                        <a:rPr lang="en-US" sz="2000" b="1" u="none" strike="noStrike" kern="1200" dirty="0" smtClean="0">
                          <a:solidFill>
                            <a:schemeClr val="dk1"/>
                          </a:solidFill>
                          <a:effectLst/>
                          <a:latin typeface="Segoe UI Light" panose="020B0502040204020203" pitchFamily="34" charset="0"/>
                          <a:ea typeface="+mn-ea"/>
                          <a:cs typeface="Segoe UI Light" panose="020B0502040204020203" pitchFamily="34" charset="0"/>
                        </a:rPr>
                        <a:t> </a:t>
                      </a:r>
                      <a:r>
                        <a:rPr lang="en-US" sz="2000" b="1" u="none" strike="noStrike" kern="1200" dirty="0">
                          <a:solidFill>
                            <a:schemeClr val="dk1"/>
                          </a:solidFill>
                          <a:effectLst/>
                          <a:latin typeface="Segoe UI Light" panose="020B0502040204020203" pitchFamily="34" charset="0"/>
                          <a:ea typeface="+mn-ea"/>
                          <a:cs typeface="Segoe UI Light" panose="020B0502040204020203" pitchFamily="34" charset="0"/>
                        </a:rPr>
                        <a:t>of Tashkent city</a:t>
                      </a:r>
                      <a:endParaRPr lang="ru-RU" sz="2000" b="1" u="none" strike="noStrike" kern="1200" dirty="0">
                        <a:solidFill>
                          <a:schemeClr val="dk1"/>
                        </a:solidFill>
                        <a:effectLst/>
                        <a:latin typeface="Segoe UI Light" panose="020B0502040204020203" pitchFamily="34" charset="0"/>
                        <a:ea typeface="+mn-ea"/>
                        <a:cs typeface="Segoe UI Light" panose="020B0502040204020203" pitchFamily="34" charset="0"/>
                      </a:endParaRPr>
                    </a:p>
                  </a:txBody>
                  <a:tcPr marL="45720" marR="45720" anchor="b"/>
                </a:tc>
                <a:tc>
                  <a:txBody>
                    <a:bodyPr/>
                    <a:lstStyle/>
                    <a:p>
                      <a:pPr algn="ctr" fontAlgn="b"/>
                      <a:r>
                        <a:rPr lang="ru-RU" sz="1800" b="1" u="none" strike="noStrike" dirty="0">
                          <a:effectLst/>
                          <a:latin typeface="Segoe UI Light" panose="020B0502040204020203" pitchFamily="34" charset="0"/>
                          <a:cs typeface="Segoe UI Light" panose="020B0502040204020203" pitchFamily="34" charset="0"/>
                        </a:rPr>
                        <a:t>211</a:t>
                      </a:r>
                      <a:endParaRPr lang="ru-RU" sz="1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ctr"/>
                </a:tc>
                <a:extLst>
                  <a:ext uri="{0D108BD9-81ED-4DB2-BD59-A6C34878D82A}">
                    <a16:rowId xmlns:a16="http://schemas.microsoft.com/office/drawing/2014/main" val="10003"/>
                  </a:ext>
                </a:extLst>
              </a:tr>
              <a:tr h="511864">
                <a:tc>
                  <a:txBody>
                    <a:bodyPr/>
                    <a:lstStyle/>
                    <a:p>
                      <a:pPr marL="0" algn="l" defTabSz="914400" rtl="0" eaLnBrk="1" fontAlgn="b" latinLnBrk="0" hangingPunct="1"/>
                      <a:r>
                        <a:rPr lang="en-US" sz="2000" b="1" u="none" strike="noStrike" kern="1200" dirty="0" err="1" smtClean="0">
                          <a:solidFill>
                            <a:schemeClr val="dk1"/>
                          </a:solidFill>
                          <a:effectLst/>
                          <a:latin typeface="Segoe UI Light" panose="020B0502040204020203" pitchFamily="34" charset="0"/>
                          <a:ea typeface="+mn-ea"/>
                          <a:cs typeface="Segoe UI Light" panose="020B0502040204020203" pitchFamily="34" charset="0"/>
                        </a:rPr>
                        <a:t>Khokimiyat</a:t>
                      </a:r>
                      <a:r>
                        <a:rPr lang="en-US" sz="2000" b="1" u="none" strike="noStrike" kern="1200" dirty="0" smtClean="0">
                          <a:solidFill>
                            <a:schemeClr val="dk1"/>
                          </a:solidFill>
                          <a:effectLst/>
                          <a:latin typeface="Segoe UI Light" panose="020B0502040204020203" pitchFamily="34" charset="0"/>
                          <a:ea typeface="+mn-ea"/>
                          <a:cs typeface="Segoe UI Light" panose="020B0502040204020203" pitchFamily="34" charset="0"/>
                        </a:rPr>
                        <a:t> </a:t>
                      </a:r>
                      <a:r>
                        <a:rPr lang="en-US" sz="2000" b="1" u="none" strike="noStrike" kern="1200" dirty="0">
                          <a:solidFill>
                            <a:schemeClr val="dk1"/>
                          </a:solidFill>
                          <a:effectLst/>
                          <a:latin typeface="Segoe UI Light" panose="020B0502040204020203" pitchFamily="34" charset="0"/>
                          <a:ea typeface="+mn-ea"/>
                          <a:cs typeface="Segoe UI Light" panose="020B0502040204020203" pitchFamily="34" charset="0"/>
                        </a:rPr>
                        <a:t>of </a:t>
                      </a:r>
                      <a:r>
                        <a:rPr lang="en-US" sz="2000" b="1" u="none" strike="noStrike" kern="1200" dirty="0" err="1">
                          <a:solidFill>
                            <a:schemeClr val="dk1"/>
                          </a:solidFill>
                          <a:effectLst/>
                          <a:latin typeface="Segoe UI Light" panose="020B0502040204020203" pitchFamily="34" charset="0"/>
                          <a:ea typeface="+mn-ea"/>
                          <a:cs typeface="Segoe UI Light" panose="020B0502040204020203" pitchFamily="34" charset="0"/>
                        </a:rPr>
                        <a:t>Djizakh</a:t>
                      </a:r>
                      <a:r>
                        <a:rPr lang="en-US" sz="2000" b="1" u="none" strike="noStrike" kern="1200" dirty="0">
                          <a:solidFill>
                            <a:schemeClr val="dk1"/>
                          </a:solidFill>
                          <a:effectLst/>
                          <a:latin typeface="Segoe UI Light" panose="020B0502040204020203" pitchFamily="34" charset="0"/>
                          <a:ea typeface="+mn-ea"/>
                          <a:cs typeface="Segoe UI Light" panose="020B0502040204020203" pitchFamily="34" charset="0"/>
                        </a:rPr>
                        <a:t> region</a:t>
                      </a:r>
                      <a:endParaRPr lang="ru-RU" sz="2000" b="1" u="none" strike="noStrike" kern="1200" dirty="0">
                        <a:solidFill>
                          <a:schemeClr val="dk1"/>
                        </a:solidFill>
                        <a:effectLst/>
                        <a:latin typeface="Segoe UI Light" panose="020B0502040204020203" pitchFamily="34" charset="0"/>
                        <a:ea typeface="+mn-ea"/>
                        <a:cs typeface="Segoe UI Light" panose="020B0502040204020203" pitchFamily="34" charset="0"/>
                      </a:endParaRPr>
                    </a:p>
                  </a:txBody>
                  <a:tcPr marL="45720" marR="45720" anchor="b"/>
                </a:tc>
                <a:tc>
                  <a:txBody>
                    <a:bodyPr/>
                    <a:lstStyle/>
                    <a:p>
                      <a:pPr algn="ctr" fontAlgn="b"/>
                      <a:r>
                        <a:rPr lang="ru-RU" sz="1800" b="1" u="none" strike="noStrike" dirty="0">
                          <a:effectLst/>
                          <a:latin typeface="Segoe UI Light" panose="020B0502040204020203" pitchFamily="34" charset="0"/>
                          <a:cs typeface="Segoe UI Light" panose="020B0502040204020203" pitchFamily="34" charset="0"/>
                        </a:rPr>
                        <a:t>165</a:t>
                      </a:r>
                      <a:endParaRPr lang="ru-RU" sz="1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ctr"/>
                </a:tc>
                <a:extLst>
                  <a:ext uri="{0D108BD9-81ED-4DB2-BD59-A6C34878D82A}">
                    <a16:rowId xmlns:a16="http://schemas.microsoft.com/office/drawing/2014/main" val="10004"/>
                  </a:ext>
                </a:extLst>
              </a:tr>
              <a:tr h="549780">
                <a:tc>
                  <a:txBody>
                    <a:bodyPr/>
                    <a:lstStyle/>
                    <a:p>
                      <a:pPr fontAlgn="t"/>
                      <a:r>
                        <a:rPr lang="en-US" sz="2000" b="1" u="none" strike="noStrike" kern="1200" dirty="0" err="1" smtClean="0">
                          <a:solidFill>
                            <a:schemeClr val="dk1"/>
                          </a:solidFill>
                          <a:effectLst/>
                          <a:latin typeface="Segoe UI Light" panose="020B0502040204020203" pitchFamily="34" charset="0"/>
                          <a:ea typeface="+mn-ea"/>
                          <a:cs typeface="Segoe UI Light" panose="020B0502040204020203" pitchFamily="34" charset="0"/>
                        </a:rPr>
                        <a:t>Khokimiyat</a:t>
                      </a:r>
                      <a:r>
                        <a:rPr lang="en-US" sz="2000" b="1" u="none" strike="noStrike" kern="1200" dirty="0" smtClean="0">
                          <a:solidFill>
                            <a:schemeClr val="dk1"/>
                          </a:solidFill>
                          <a:effectLst/>
                          <a:latin typeface="Segoe UI Light" panose="020B0502040204020203" pitchFamily="34" charset="0"/>
                          <a:ea typeface="+mn-ea"/>
                          <a:cs typeface="Segoe UI Light" panose="020B0502040204020203" pitchFamily="34" charset="0"/>
                        </a:rPr>
                        <a:t> </a:t>
                      </a:r>
                      <a:r>
                        <a:rPr lang="en-US" sz="2000" b="1" u="none" strike="noStrike" kern="1200" dirty="0">
                          <a:solidFill>
                            <a:schemeClr val="dk1"/>
                          </a:solidFill>
                          <a:effectLst/>
                          <a:latin typeface="Segoe UI Light" panose="020B0502040204020203" pitchFamily="34" charset="0"/>
                          <a:ea typeface="+mn-ea"/>
                          <a:cs typeface="Segoe UI Light" panose="020B0502040204020203" pitchFamily="34" charset="0"/>
                        </a:rPr>
                        <a:t>of </a:t>
                      </a:r>
                      <a:r>
                        <a:rPr lang="en-US" sz="2000" b="1" u="none" strike="noStrike" kern="1200" dirty="0" err="1">
                          <a:solidFill>
                            <a:schemeClr val="dk1"/>
                          </a:solidFill>
                          <a:effectLst/>
                          <a:latin typeface="Segoe UI Light" panose="020B0502040204020203" pitchFamily="34" charset="0"/>
                          <a:ea typeface="+mn-ea"/>
                          <a:cs typeface="Segoe UI Light" panose="020B0502040204020203" pitchFamily="34" charset="0"/>
                        </a:rPr>
                        <a:t>Syrdarya</a:t>
                      </a:r>
                      <a:r>
                        <a:rPr lang="en-US" sz="2000" b="1" u="none" strike="noStrike" kern="1200" dirty="0">
                          <a:solidFill>
                            <a:schemeClr val="dk1"/>
                          </a:solidFill>
                          <a:effectLst/>
                          <a:latin typeface="Segoe UI Light" panose="020B0502040204020203" pitchFamily="34" charset="0"/>
                          <a:ea typeface="+mn-ea"/>
                          <a:cs typeface="Segoe UI Light" panose="020B0502040204020203" pitchFamily="34" charset="0"/>
                        </a:rPr>
                        <a:t> region</a:t>
                      </a:r>
                      <a:endParaRPr lang="ru-RU" sz="2000" b="1" u="none" strike="noStrike" kern="1200" dirty="0">
                        <a:solidFill>
                          <a:schemeClr val="dk1"/>
                        </a:solidFill>
                        <a:effectLst/>
                        <a:latin typeface="Segoe UI Light" panose="020B0502040204020203" pitchFamily="34" charset="0"/>
                        <a:ea typeface="+mn-ea"/>
                        <a:cs typeface="Segoe UI Light" panose="020B0502040204020203" pitchFamily="34" charset="0"/>
                      </a:endParaRPr>
                    </a:p>
                  </a:txBody>
                  <a:tcPr marL="76200" marR="76200" marT="76200" marB="76200"/>
                </a:tc>
                <a:tc>
                  <a:txBody>
                    <a:bodyPr/>
                    <a:lstStyle/>
                    <a:p>
                      <a:pPr algn="ctr" fontAlgn="b"/>
                      <a:r>
                        <a:rPr lang="ru-RU" sz="1800" b="1" u="none" strike="noStrike" dirty="0">
                          <a:effectLst/>
                          <a:latin typeface="Segoe UI Light" panose="020B0502040204020203" pitchFamily="34" charset="0"/>
                          <a:cs typeface="Segoe UI Light" panose="020B0502040204020203" pitchFamily="34" charset="0"/>
                        </a:rPr>
                        <a:t>109</a:t>
                      </a:r>
                      <a:endParaRPr lang="ru-RU" sz="1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ctr"/>
                </a:tc>
                <a:extLst>
                  <a:ext uri="{0D108BD9-81ED-4DB2-BD59-A6C34878D82A}">
                    <a16:rowId xmlns:a16="http://schemas.microsoft.com/office/drawing/2014/main" val="10005"/>
                  </a:ext>
                </a:extLst>
              </a:tr>
            </a:tbl>
          </a:graphicData>
        </a:graphic>
      </p:graphicFrame>
      <p:sp>
        <p:nvSpPr>
          <p:cNvPr id="3" name="TextBox 2"/>
          <p:cNvSpPr txBox="1"/>
          <p:nvPr/>
        </p:nvSpPr>
        <p:spPr>
          <a:xfrm>
            <a:off x="8119241" y="1393515"/>
            <a:ext cx="2325958" cy="523220"/>
          </a:xfrm>
          <a:prstGeom prst="rect">
            <a:avLst/>
          </a:prstGeom>
          <a:noFill/>
        </p:spPr>
        <p:txBody>
          <a:bodyPr wrap="none" rtlCol="0">
            <a:spAutoFit/>
          </a:bodyPr>
          <a:lstStyle/>
          <a:p>
            <a:r>
              <a:rPr lang="en-US" sz="2800" dirty="0">
                <a:solidFill>
                  <a:schemeClr val="accent1">
                    <a:lumMod val="75000"/>
                  </a:schemeClr>
                </a:solidFill>
                <a:latin typeface="Segoe UI Light" panose="020B0502040204020203" pitchFamily="34" charset="0"/>
                <a:cs typeface="Segoe UI Light" panose="020B0502040204020203" pitchFamily="34" charset="0"/>
              </a:rPr>
              <a:t>Top 5 datasets</a:t>
            </a:r>
            <a:endParaRPr lang="ru-RU" sz="28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13</a:t>
            </a:r>
            <a:endParaRPr lang="ru-RU" b="1" dirty="0">
              <a:solidFill>
                <a:srgbClr val="0070C0"/>
              </a:solidFill>
              <a:latin typeface="Segoe UI Light" panose="020B0502040204020203" pitchFamily="34" charset="0"/>
              <a:cs typeface="Segoe UI Light" panose="020B0502040204020203"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33424584"/>
              </p:ext>
            </p:extLst>
          </p:nvPr>
        </p:nvGraphicFramePr>
        <p:xfrm>
          <a:off x="232182" y="4938926"/>
          <a:ext cx="5268732" cy="899160"/>
        </p:xfrm>
        <a:graphic>
          <a:graphicData uri="http://schemas.openxmlformats.org/drawingml/2006/table">
            <a:tbl>
              <a:tblPr firstRow="1" bandRow="1">
                <a:tableStyleId>{5C22544A-7EE6-4342-B048-85BDC9FD1C3A}</a:tableStyleId>
              </a:tblPr>
              <a:tblGrid>
                <a:gridCol w="1756244">
                  <a:extLst>
                    <a:ext uri="{9D8B030D-6E8A-4147-A177-3AD203B41FA5}">
                      <a16:colId xmlns:a16="http://schemas.microsoft.com/office/drawing/2014/main" val="932327355"/>
                    </a:ext>
                  </a:extLst>
                </a:gridCol>
                <a:gridCol w="1756244">
                  <a:extLst>
                    <a:ext uri="{9D8B030D-6E8A-4147-A177-3AD203B41FA5}">
                      <a16:colId xmlns:a16="http://schemas.microsoft.com/office/drawing/2014/main" val="3716770179"/>
                    </a:ext>
                  </a:extLst>
                </a:gridCol>
                <a:gridCol w="1756244">
                  <a:extLst>
                    <a:ext uri="{9D8B030D-6E8A-4147-A177-3AD203B41FA5}">
                      <a16:colId xmlns:a16="http://schemas.microsoft.com/office/drawing/2014/main" val="571652772"/>
                    </a:ext>
                  </a:extLst>
                </a:gridCol>
              </a:tblGrid>
              <a:tr h="370840">
                <a:tc>
                  <a:txBody>
                    <a:bodyPr/>
                    <a:lstStyle/>
                    <a:p>
                      <a:pPr algn="ctr"/>
                      <a:r>
                        <a:rPr lang="en-US" sz="2200" dirty="0" smtClean="0">
                          <a:latin typeface="Segoe UI Light" panose="020B0502040204020203" pitchFamily="34" charset="0"/>
                          <a:cs typeface="Segoe UI Light" panose="020B0502040204020203" pitchFamily="34" charset="0"/>
                        </a:rPr>
                        <a:t>Dataset</a:t>
                      </a:r>
                      <a:endParaRPr lang="ru-RU" sz="2200" dirty="0">
                        <a:latin typeface="Segoe UI Light" panose="020B0502040204020203" pitchFamily="34" charset="0"/>
                        <a:cs typeface="Segoe UI Light" panose="020B0502040204020203" pitchFamily="34" charset="0"/>
                      </a:endParaRPr>
                    </a:p>
                  </a:txBody>
                  <a:tcPr/>
                </a:tc>
                <a:tc>
                  <a:txBody>
                    <a:bodyPr/>
                    <a:lstStyle/>
                    <a:p>
                      <a:pPr algn="ctr"/>
                      <a:r>
                        <a:rPr lang="en-US" sz="2200" dirty="0" smtClean="0">
                          <a:latin typeface="Segoe UI Light" panose="020B0502040204020203" pitchFamily="34" charset="0"/>
                          <a:cs typeface="Segoe UI Light" panose="020B0502040204020203" pitchFamily="34" charset="0"/>
                        </a:rPr>
                        <a:t>Download</a:t>
                      </a:r>
                      <a:endParaRPr lang="ru-RU" sz="2200" dirty="0">
                        <a:latin typeface="Segoe UI Light" panose="020B0502040204020203" pitchFamily="34" charset="0"/>
                        <a:cs typeface="Segoe UI Light" panose="020B0502040204020203" pitchFamily="34" charset="0"/>
                      </a:endParaRPr>
                    </a:p>
                  </a:txBody>
                  <a:tcPr/>
                </a:tc>
                <a:tc>
                  <a:txBody>
                    <a:bodyPr/>
                    <a:lstStyle/>
                    <a:p>
                      <a:pPr algn="ctr"/>
                      <a:r>
                        <a:rPr lang="en-US" sz="2200" dirty="0" smtClean="0">
                          <a:latin typeface="Segoe UI Light" panose="020B0502040204020203" pitchFamily="34" charset="0"/>
                          <a:cs typeface="Segoe UI Light" panose="020B0502040204020203" pitchFamily="34" charset="0"/>
                        </a:rPr>
                        <a:t>Organization</a:t>
                      </a:r>
                      <a:endParaRPr lang="ru-RU" sz="2200"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693420458"/>
                  </a:ext>
                </a:extLst>
              </a:tr>
              <a:tr h="370840">
                <a:tc>
                  <a:txBody>
                    <a:bodyPr/>
                    <a:lstStyle/>
                    <a:p>
                      <a:pPr algn="ctr"/>
                      <a:r>
                        <a:rPr lang="en-US" sz="2500" b="1" dirty="0" smtClean="0">
                          <a:solidFill>
                            <a:srgbClr val="002060"/>
                          </a:solidFill>
                          <a:latin typeface="Segoe UI Light" panose="020B0502040204020203" pitchFamily="34" charset="0"/>
                          <a:cs typeface="Segoe UI Light" panose="020B0502040204020203" pitchFamily="34" charset="0"/>
                        </a:rPr>
                        <a:t>2 </a:t>
                      </a:r>
                      <a:r>
                        <a:rPr lang="en-US" sz="2500" b="1" dirty="0" smtClean="0">
                          <a:solidFill>
                            <a:srgbClr val="002060"/>
                          </a:solidFill>
                          <a:latin typeface="Segoe UI Light" panose="020B0502040204020203" pitchFamily="34" charset="0"/>
                          <a:cs typeface="Segoe UI Light" panose="020B0502040204020203" pitchFamily="34" charset="0"/>
                        </a:rPr>
                        <a:t>68</a:t>
                      </a:r>
                      <a:r>
                        <a:rPr lang="ru-RU" sz="2500" b="1" dirty="0" smtClean="0">
                          <a:solidFill>
                            <a:srgbClr val="002060"/>
                          </a:solidFill>
                          <a:latin typeface="Segoe UI Light" panose="020B0502040204020203" pitchFamily="34" charset="0"/>
                          <a:cs typeface="Segoe UI Light" panose="020B0502040204020203" pitchFamily="34" charset="0"/>
                        </a:rPr>
                        <a:t>7</a:t>
                      </a:r>
                      <a:endParaRPr lang="ru-RU" sz="2500" b="1" dirty="0">
                        <a:solidFill>
                          <a:srgbClr val="002060"/>
                        </a:solidFill>
                        <a:latin typeface="Segoe UI Light" panose="020B0502040204020203" pitchFamily="34" charset="0"/>
                        <a:cs typeface="Segoe UI Light" panose="020B0502040204020203" pitchFamily="34" charset="0"/>
                      </a:endParaRPr>
                    </a:p>
                  </a:txBody>
                  <a:tcPr/>
                </a:tc>
                <a:tc>
                  <a:txBody>
                    <a:bodyPr/>
                    <a:lstStyle/>
                    <a:p>
                      <a:pPr algn="ctr"/>
                      <a:r>
                        <a:rPr lang="en-US" sz="2500" b="1" dirty="0" smtClean="0">
                          <a:solidFill>
                            <a:srgbClr val="002060"/>
                          </a:solidFill>
                          <a:latin typeface="Segoe UI Light" panose="020B0502040204020203" pitchFamily="34" charset="0"/>
                          <a:cs typeface="Segoe UI Light" panose="020B0502040204020203" pitchFamily="34" charset="0"/>
                        </a:rPr>
                        <a:t>87</a:t>
                      </a:r>
                      <a:r>
                        <a:rPr lang="ru-RU" sz="2500" b="1" dirty="0" smtClean="0">
                          <a:solidFill>
                            <a:srgbClr val="002060"/>
                          </a:solidFill>
                          <a:latin typeface="Segoe UI Light" panose="020B0502040204020203" pitchFamily="34" charset="0"/>
                          <a:cs typeface="Segoe UI Light" panose="020B0502040204020203" pitchFamily="34" charset="0"/>
                        </a:rPr>
                        <a:t>7</a:t>
                      </a:r>
                      <a:r>
                        <a:rPr lang="en-US" sz="2500" b="1" dirty="0" smtClean="0">
                          <a:solidFill>
                            <a:srgbClr val="002060"/>
                          </a:solidFill>
                          <a:latin typeface="Segoe UI Light" panose="020B0502040204020203" pitchFamily="34" charset="0"/>
                          <a:cs typeface="Segoe UI Light" panose="020B0502040204020203" pitchFamily="34" charset="0"/>
                        </a:rPr>
                        <a:t> </a:t>
                      </a:r>
                      <a:r>
                        <a:rPr lang="ru-RU" sz="2500" b="1" dirty="0" smtClean="0">
                          <a:solidFill>
                            <a:srgbClr val="002060"/>
                          </a:solidFill>
                          <a:latin typeface="Segoe UI Light" panose="020B0502040204020203" pitchFamily="34" charset="0"/>
                          <a:cs typeface="Segoe UI Light" panose="020B0502040204020203" pitchFamily="34" charset="0"/>
                        </a:rPr>
                        <a:t>556</a:t>
                      </a:r>
                      <a:endParaRPr lang="ru-RU" sz="2500" b="1" dirty="0">
                        <a:solidFill>
                          <a:srgbClr val="002060"/>
                        </a:solidFill>
                        <a:latin typeface="Segoe UI Light" panose="020B0502040204020203" pitchFamily="34" charset="0"/>
                        <a:cs typeface="Segoe UI Light" panose="020B0502040204020203" pitchFamily="34" charset="0"/>
                      </a:endParaRPr>
                    </a:p>
                  </a:txBody>
                  <a:tcPr/>
                </a:tc>
                <a:tc>
                  <a:txBody>
                    <a:bodyPr/>
                    <a:lstStyle/>
                    <a:p>
                      <a:pPr algn="ctr"/>
                      <a:r>
                        <a:rPr lang="en-US" sz="2500" b="1" dirty="0" smtClean="0">
                          <a:solidFill>
                            <a:srgbClr val="002060"/>
                          </a:solidFill>
                          <a:latin typeface="Segoe UI Light" panose="020B0502040204020203" pitchFamily="34" charset="0"/>
                          <a:cs typeface="Segoe UI Light" panose="020B0502040204020203" pitchFamily="34" charset="0"/>
                        </a:rPr>
                        <a:t>125</a:t>
                      </a:r>
                      <a:endParaRPr lang="ru-RU" sz="2500" b="1" dirty="0">
                        <a:solidFill>
                          <a:srgbClr val="002060"/>
                        </a:solidFill>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4154175121"/>
                  </a:ext>
                </a:extLst>
              </a:tr>
            </a:tbl>
          </a:graphicData>
        </a:graphic>
      </p:graphicFrame>
    </p:spTree>
    <p:extLst>
      <p:ext uri="{BB962C8B-B14F-4D97-AF65-F5344CB8AC3E}">
        <p14:creationId xmlns:p14="http://schemas.microsoft.com/office/powerpoint/2010/main" val="380212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95" y="387002"/>
            <a:ext cx="12191005" cy="5451702"/>
            <a:chOff x="995" y="412759"/>
            <a:chExt cx="12191005"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4241507" y="-3827753"/>
              <a:ext cx="105567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Объект 2"/>
          <p:cNvSpPr txBox="1">
            <a:spLocks/>
          </p:cNvSpPr>
          <p:nvPr/>
        </p:nvSpPr>
        <p:spPr bwMode="auto">
          <a:xfrm>
            <a:off x="747712" y="533378"/>
            <a:ext cx="111140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a:solidFill>
                  <a:schemeClr val="bg1"/>
                </a:solidFill>
                <a:latin typeface="Segoe UI Light" panose="020B0502040204020203" pitchFamily="34" charset="0"/>
                <a:cs typeface="Segoe UI Light" panose="020B0502040204020203" pitchFamily="34" charset="0"/>
              </a:rPr>
              <a:t>Big data in Uzbekistan</a:t>
            </a:r>
            <a:endParaRPr lang="ru-RU" altLang="ru-RU" sz="3200" dirty="0">
              <a:solidFill>
                <a:schemeClr val="bg1"/>
              </a:solidFill>
              <a:latin typeface="Segoe UI Light" panose="020B0502040204020203" pitchFamily="34" charset="0"/>
              <a:cs typeface="Segoe UI Light" panose="020B0502040204020203" pitchFamily="34" charset="0"/>
            </a:endParaRPr>
          </a:p>
        </p:txBody>
      </p:sp>
      <p:sp>
        <p:nvSpPr>
          <p:cNvPr id="11" name="Текст 2"/>
          <p:cNvSpPr txBox="1">
            <a:spLocks/>
          </p:cNvSpPr>
          <p:nvPr/>
        </p:nvSpPr>
        <p:spPr>
          <a:xfrm>
            <a:off x="1325811" y="1679330"/>
            <a:ext cx="4040188" cy="4798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latin typeface="Segoe UI Light" panose="020B0502040204020203" pitchFamily="34" charset="0"/>
                <a:cs typeface="Segoe UI Light" panose="020B0502040204020203" pitchFamily="34" charset="0"/>
              </a:rPr>
              <a:t>What have got</a:t>
            </a:r>
            <a:endParaRPr lang="ru-RU" sz="3600" b="1" dirty="0">
              <a:latin typeface="Segoe UI Light" panose="020B0502040204020203" pitchFamily="34" charset="0"/>
              <a:cs typeface="Segoe UI Light" panose="020B0502040204020203" pitchFamily="34" charset="0"/>
            </a:endParaRPr>
          </a:p>
        </p:txBody>
      </p:sp>
      <p:sp>
        <p:nvSpPr>
          <p:cNvPr id="12" name="Объект 3"/>
          <p:cNvSpPr txBox="1">
            <a:spLocks/>
          </p:cNvSpPr>
          <p:nvPr/>
        </p:nvSpPr>
        <p:spPr>
          <a:xfrm>
            <a:off x="1325811" y="2464971"/>
            <a:ext cx="4660734" cy="586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Light" panose="020B0502040204020203" pitchFamily="34" charset="0"/>
                <a:cs typeface="Segoe UI Light" panose="020B0502040204020203" pitchFamily="34" charset="0"/>
              </a:rPr>
              <a:t>Banks and Cellular companies</a:t>
            </a:r>
            <a:endParaRPr lang="ru-RU" dirty="0">
              <a:latin typeface="Segoe UI Light" panose="020B0502040204020203" pitchFamily="34" charset="0"/>
              <a:cs typeface="Segoe UI Light" panose="020B0502040204020203" pitchFamily="34" charset="0"/>
            </a:endParaRPr>
          </a:p>
        </p:txBody>
      </p:sp>
      <p:sp>
        <p:nvSpPr>
          <p:cNvPr id="13" name="Текст 4"/>
          <p:cNvSpPr txBox="1">
            <a:spLocks/>
          </p:cNvSpPr>
          <p:nvPr/>
        </p:nvSpPr>
        <p:spPr>
          <a:xfrm>
            <a:off x="7380038" y="1659899"/>
            <a:ext cx="4041775" cy="479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Segoe UI Light" panose="020B0502040204020203" pitchFamily="34" charset="0"/>
                <a:cs typeface="Segoe UI Light" panose="020B0502040204020203" pitchFamily="34" charset="0"/>
              </a:rPr>
              <a:t>What is planning</a:t>
            </a:r>
            <a:endParaRPr lang="ru-RU" sz="3600" b="1" dirty="0">
              <a:latin typeface="Segoe UI Light" panose="020B0502040204020203" pitchFamily="34" charset="0"/>
              <a:cs typeface="Segoe UI Light" panose="020B0502040204020203" pitchFamily="34" charset="0"/>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08" y="2257672"/>
            <a:ext cx="906213" cy="906213"/>
          </a:xfrm>
          <a:prstGeom prst="rect">
            <a:avLst/>
          </a:prstGeom>
        </p:spPr>
      </p:pic>
      <p:sp>
        <p:nvSpPr>
          <p:cNvPr id="15" name="Объект 3"/>
          <p:cNvSpPr txBox="1">
            <a:spLocks/>
          </p:cNvSpPr>
          <p:nvPr/>
        </p:nvSpPr>
        <p:spPr>
          <a:xfrm>
            <a:off x="1325811" y="3390360"/>
            <a:ext cx="4660734" cy="586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Light" panose="020B0502040204020203" pitchFamily="34" charset="0"/>
                <a:cs typeface="Segoe UI Light" panose="020B0502040204020203" pitchFamily="34" charset="0"/>
              </a:rPr>
              <a:t>Large retail chains</a:t>
            </a:r>
            <a:endParaRPr lang="ru-RU" dirty="0">
              <a:latin typeface="Segoe UI Light" panose="020B0502040204020203" pitchFamily="34" charset="0"/>
              <a:cs typeface="Segoe UI Light" panose="020B0502040204020203" pitchFamily="34" charset="0"/>
            </a:endParaRPr>
          </a:p>
        </p:txBody>
      </p:sp>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898" y="3354883"/>
            <a:ext cx="855424" cy="855424"/>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7380" y="4621154"/>
            <a:ext cx="872352" cy="872352"/>
          </a:xfrm>
          <a:prstGeom prst="rect">
            <a:avLst/>
          </a:prstGeom>
        </p:spPr>
      </p:pic>
      <p:sp>
        <p:nvSpPr>
          <p:cNvPr id="18" name="Объект 3"/>
          <p:cNvSpPr txBox="1">
            <a:spLocks/>
          </p:cNvSpPr>
          <p:nvPr/>
        </p:nvSpPr>
        <p:spPr>
          <a:xfrm>
            <a:off x="7484354" y="2345808"/>
            <a:ext cx="4660734" cy="9083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Light" panose="020B0502040204020203" pitchFamily="34" charset="0"/>
                <a:cs typeface="Segoe UI Light" panose="020B0502040204020203" pitchFamily="34" charset="0"/>
              </a:rPr>
              <a:t>Analyzing information of cameras</a:t>
            </a:r>
            <a:endParaRPr lang="ru-RU" dirty="0">
              <a:latin typeface="Segoe UI Light" panose="020B0502040204020203" pitchFamily="34" charset="0"/>
              <a:cs typeface="Segoe UI Light" panose="020B0502040204020203" pitchFamily="34" charset="0"/>
            </a:endParaRPr>
          </a:p>
        </p:txBody>
      </p:sp>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2649" y="2345809"/>
            <a:ext cx="908369" cy="908369"/>
          </a:xfrm>
          <a:prstGeom prst="rect">
            <a:avLst/>
          </a:prstGeom>
        </p:spPr>
      </p:pic>
      <p:sp>
        <p:nvSpPr>
          <p:cNvPr id="20" name="Объект 3"/>
          <p:cNvSpPr txBox="1">
            <a:spLocks/>
          </p:cNvSpPr>
          <p:nvPr/>
        </p:nvSpPr>
        <p:spPr>
          <a:xfrm>
            <a:off x="7452157" y="3575796"/>
            <a:ext cx="4660734" cy="8453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Light" panose="020B0502040204020203" pitchFamily="34" charset="0"/>
                <a:cs typeface="Segoe UI Light" panose="020B0502040204020203" pitchFamily="34" charset="0"/>
              </a:rPr>
              <a:t>Analyzing information of</a:t>
            </a:r>
            <a:r>
              <a:rPr lang="ru-RU" dirty="0">
                <a:latin typeface="Segoe UI Light" panose="020B0502040204020203" pitchFamily="34" charset="0"/>
                <a:cs typeface="Segoe UI Light" panose="020B0502040204020203" pitchFamily="34" charset="0"/>
              </a:rPr>
              <a:t> GPS </a:t>
            </a:r>
            <a:r>
              <a:rPr lang="en-US" dirty="0">
                <a:latin typeface="Segoe UI Light" panose="020B0502040204020203" pitchFamily="34" charset="0"/>
                <a:cs typeface="Segoe UI Light" panose="020B0502040204020203" pitchFamily="34" charset="0"/>
              </a:rPr>
              <a:t>on public transportation</a:t>
            </a:r>
            <a:endParaRPr lang="ru-RU" dirty="0">
              <a:latin typeface="Segoe UI Light" panose="020B0502040204020203" pitchFamily="34" charset="0"/>
              <a:cs typeface="Segoe UI Light" panose="020B0502040204020203" pitchFamily="34" charset="0"/>
            </a:endParaRPr>
          </a:p>
        </p:txBody>
      </p:sp>
      <p:pic>
        <p:nvPicPr>
          <p:cNvPr id="21" name="Рисунок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2649" y="3611373"/>
            <a:ext cx="821814" cy="821814"/>
          </a:xfrm>
          <a:prstGeom prst="rect">
            <a:avLst/>
          </a:prstGeom>
        </p:spPr>
      </p:pic>
      <p:sp>
        <p:nvSpPr>
          <p:cNvPr id="22" name="Объект 3"/>
          <p:cNvSpPr txBox="1">
            <a:spLocks/>
          </p:cNvSpPr>
          <p:nvPr/>
        </p:nvSpPr>
        <p:spPr>
          <a:xfrm>
            <a:off x="7452157" y="4855214"/>
            <a:ext cx="4660734" cy="586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Light" panose="020B0502040204020203" pitchFamily="34" charset="0"/>
                <a:cs typeface="Segoe UI Light" panose="020B0502040204020203" pitchFamily="34" charset="0"/>
              </a:rPr>
              <a:t>Traffic flows</a:t>
            </a:r>
            <a:endParaRPr lang="ru-RU" dirty="0">
              <a:latin typeface="Segoe UI Light" panose="020B0502040204020203" pitchFamily="34" charset="0"/>
              <a:cs typeface="Segoe UI Light" panose="020B0502040204020203" pitchFamily="34" charset="0"/>
            </a:endParaRPr>
          </a:p>
        </p:txBody>
      </p:sp>
      <p:sp>
        <p:nvSpPr>
          <p:cNvPr id="23" name="Объект 3"/>
          <p:cNvSpPr txBox="1">
            <a:spLocks/>
          </p:cNvSpPr>
          <p:nvPr/>
        </p:nvSpPr>
        <p:spPr>
          <a:xfrm>
            <a:off x="7452157" y="5794738"/>
            <a:ext cx="4660734" cy="586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Light" panose="020B0502040204020203" pitchFamily="34" charset="0"/>
                <a:cs typeface="Segoe UI Light" panose="020B0502040204020203" pitchFamily="34" charset="0"/>
              </a:rPr>
              <a:t>Analyzing social networks</a:t>
            </a:r>
            <a:endParaRPr lang="ru-RU" dirty="0">
              <a:latin typeface="Segoe UI Light" panose="020B0502040204020203" pitchFamily="34" charset="0"/>
              <a:cs typeface="Segoe UI Light" panose="020B0502040204020203" pitchFamily="34" charset="0"/>
            </a:endParaRPr>
          </a:p>
        </p:txBody>
      </p:sp>
      <p:pic>
        <p:nvPicPr>
          <p:cNvPr id="24" name="Рисунок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1642" y="4366231"/>
            <a:ext cx="897953" cy="897953"/>
          </a:xfrm>
          <a:prstGeom prst="rect">
            <a:avLst/>
          </a:prstGeom>
        </p:spPr>
      </p:pic>
      <p:sp>
        <p:nvSpPr>
          <p:cNvPr id="25" name="Объект 3"/>
          <p:cNvSpPr txBox="1">
            <a:spLocks/>
          </p:cNvSpPr>
          <p:nvPr/>
        </p:nvSpPr>
        <p:spPr>
          <a:xfrm>
            <a:off x="1325811" y="4421114"/>
            <a:ext cx="4660734" cy="7272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Light" panose="020B0502040204020203" pitchFamily="34" charset="0"/>
                <a:cs typeface="Segoe UI Light" panose="020B0502040204020203" pitchFamily="34" charset="0"/>
              </a:rPr>
              <a:t>Transport and logistics companies</a:t>
            </a:r>
            <a:endParaRPr lang="ru-RU" dirty="0">
              <a:latin typeface="Segoe UI Light" panose="020B0502040204020203" pitchFamily="34" charset="0"/>
              <a:cs typeface="Segoe UI Light" panose="020B0502040204020203" pitchFamily="34" charset="0"/>
            </a:endParaRPr>
          </a:p>
        </p:txBody>
      </p:sp>
      <p:sp>
        <p:nvSpPr>
          <p:cNvPr id="26" name="Объект 3"/>
          <p:cNvSpPr txBox="1">
            <a:spLocks/>
          </p:cNvSpPr>
          <p:nvPr/>
        </p:nvSpPr>
        <p:spPr>
          <a:xfrm>
            <a:off x="1325811" y="5517532"/>
            <a:ext cx="4660734" cy="8635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Light" panose="020B0502040204020203" pitchFamily="34" charset="0"/>
                <a:cs typeface="Segoe UI Light" panose="020B0502040204020203" pitchFamily="34" charset="0"/>
              </a:rPr>
              <a:t>Classification of citizens’ appeal</a:t>
            </a:r>
            <a:r>
              <a:rPr lang="ru-RU" dirty="0">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on pm.gov.uz</a:t>
            </a:r>
            <a:endParaRPr lang="ru-RU" dirty="0">
              <a:latin typeface="Segoe UI Light" panose="020B0502040204020203" pitchFamily="34" charset="0"/>
              <a:cs typeface="Segoe UI Light" panose="020B0502040204020203" pitchFamily="34" charset="0"/>
            </a:endParaRPr>
          </a:p>
        </p:txBody>
      </p:sp>
      <p:pic>
        <p:nvPicPr>
          <p:cNvPr id="27" name="Рисунок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038" y="5420108"/>
            <a:ext cx="962351" cy="962351"/>
          </a:xfrm>
          <a:prstGeom prst="rect">
            <a:avLst/>
          </a:prstGeom>
        </p:spPr>
      </p:pic>
      <p:pic>
        <p:nvPicPr>
          <p:cNvPr id="28" name="Рисунок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5798" y="5622794"/>
            <a:ext cx="860443" cy="860443"/>
          </a:xfrm>
          <a:prstGeom prst="rect">
            <a:avLst/>
          </a:prstGeom>
        </p:spPr>
      </p:pic>
      <p:sp>
        <p:nvSpPr>
          <p:cNvPr id="29" name="TextBox 28"/>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14</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06491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3308" y="1912581"/>
            <a:ext cx="12158692" cy="3741066"/>
            <a:chOff x="33308" y="2419208"/>
            <a:chExt cx="12158692" cy="4387992"/>
          </a:xfrm>
        </p:grpSpPr>
        <p:pic>
          <p:nvPicPr>
            <p:cNvPr id="7" name="Рисунок 14"/>
            <p:cNvPicPr>
              <a:picLocks noChangeAspect="1"/>
            </p:cNvPicPr>
            <p:nvPr/>
          </p:nvPicPr>
          <p:blipFill>
            <a:blip r:embed="rId2">
              <a:extLst>
                <a:ext uri="{28A0092B-C50C-407E-A947-70E740481C1C}">
                  <a14:useLocalDpi xmlns:a14="http://schemas.microsoft.com/office/drawing/2010/main" val="0"/>
                </a:ext>
              </a:extLst>
            </a:blip>
            <a:srcRect r="63544"/>
            <a:stretch>
              <a:fillRect/>
            </a:stretch>
          </p:blipFill>
          <p:spPr bwMode="auto">
            <a:xfrm rot="5400000">
              <a:off x="4821516" y="-1982652"/>
              <a:ext cx="2321020" cy="1112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5"/>
            <p:cNvPicPr>
              <a:picLocks noChangeAspect="1"/>
            </p:cNvPicPr>
            <p:nvPr/>
          </p:nvPicPr>
          <p:blipFill rotWithShape="1">
            <a:blip r:embed="rId3">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Заголовок 1"/>
          <p:cNvSpPr>
            <a:spLocks noGrp="1"/>
          </p:cNvSpPr>
          <p:nvPr>
            <p:ph type="title"/>
          </p:nvPr>
        </p:nvSpPr>
        <p:spPr>
          <a:xfrm>
            <a:off x="724226" y="2219439"/>
            <a:ext cx="10515600" cy="1325563"/>
          </a:xfrm>
        </p:spPr>
        <p:txBody>
          <a:bodyPr>
            <a:normAutofit/>
          </a:bodyPr>
          <a:lstStyle/>
          <a:p>
            <a:pPr algn="ctr"/>
            <a:r>
              <a:rPr lang="en-US" sz="5400" dirty="0">
                <a:solidFill>
                  <a:schemeClr val="bg1"/>
                </a:solidFill>
                <a:latin typeface="Segoe UI Light" panose="020B0502040204020203" pitchFamily="34" charset="0"/>
                <a:cs typeface="Segoe UI Light" panose="020B0502040204020203" pitchFamily="34" charset="0"/>
              </a:rPr>
              <a:t>Thanks for your attention!</a:t>
            </a:r>
            <a:endParaRPr lang="ru-RU" sz="5400" dirty="0">
              <a:solidFill>
                <a:schemeClr val="bg1"/>
              </a:solidFill>
              <a:latin typeface="Segoe UI Light" panose="020B0502040204020203" pitchFamily="34" charset="0"/>
              <a:cs typeface="Segoe UI Light" panose="020B0502040204020203" pitchFamily="34" charset="0"/>
            </a:endParaRPr>
          </a:p>
        </p:txBody>
      </p:sp>
      <p:sp>
        <p:nvSpPr>
          <p:cNvPr id="3" name="TextBox 2"/>
          <p:cNvSpPr txBox="1"/>
          <p:nvPr/>
        </p:nvSpPr>
        <p:spPr>
          <a:xfrm>
            <a:off x="8203098" y="4505116"/>
            <a:ext cx="3571555" cy="1846659"/>
          </a:xfrm>
          <a:prstGeom prst="rect">
            <a:avLst/>
          </a:prstGeom>
          <a:noFill/>
        </p:spPr>
        <p:txBody>
          <a:bodyPr wrap="none" rtlCol="0">
            <a:spAutoFit/>
          </a:bodyPr>
          <a:lstStyle/>
          <a:p>
            <a:pPr algn="ctr"/>
            <a:r>
              <a:rPr lang="en-US" sz="2000" b="1" dirty="0" smtClean="0">
                <a:solidFill>
                  <a:srgbClr val="0070C0"/>
                </a:solidFill>
                <a:latin typeface="Segoe UI Light" panose="020B0502040204020203" pitchFamily="34" charset="0"/>
                <a:cs typeface="Segoe UI Light" panose="020B0502040204020203" pitchFamily="34" charset="0"/>
              </a:rPr>
              <a:t>NOZIMJON DALIBAEV</a:t>
            </a:r>
          </a:p>
          <a:p>
            <a:pPr algn="ctr"/>
            <a:r>
              <a:rPr lang="en-US" b="1" dirty="0" smtClean="0">
                <a:solidFill>
                  <a:srgbClr val="0070C0"/>
                </a:solidFill>
                <a:latin typeface="Segoe UI Light" panose="020B0502040204020203" pitchFamily="34" charset="0"/>
                <a:cs typeface="Segoe UI Light" panose="020B0502040204020203" pitchFamily="34" charset="0"/>
              </a:rPr>
              <a:t>Deputy director of UZINFOCOM </a:t>
            </a:r>
            <a:br>
              <a:rPr lang="en-US" b="1" dirty="0" smtClean="0">
                <a:solidFill>
                  <a:srgbClr val="0070C0"/>
                </a:solidFill>
                <a:latin typeface="Segoe UI Light" panose="020B0502040204020203" pitchFamily="34" charset="0"/>
                <a:cs typeface="Segoe UI Light" panose="020B0502040204020203" pitchFamily="34" charset="0"/>
              </a:rPr>
            </a:br>
            <a:r>
              <a:rPr lang="en-US" b="1" dirty="0" smtClean="0">
                <a:solidFill>
                  <a:srgbClr val="0070C0"/>
                </a:solidFill>
                <a:latin typeface="Segoe UI Light" panose="020B0502040204020203" pitchFamily="34" charset="0"/>
                <a:cs typeface="Segoe UI Light" panose="020B0502040204020203" pitchFamily="34" charset="0"/>
              </a:rPr>
              <a:t>Computerization and information </a:t>
            </a:r>
            <a:br>
              <a:rPr lang="en-US" b="1" dirty="0" smtClean="0">
                <a:solidFill>
                  <a:srgbClr val="0070C0"/>
                </a:solidFill>
                <a:latin typeface="Segoe UI Light" panose="020B0502040204020203" pitchFamily="34" charset="0"/>
                <a:cs typeface="Segoe UI Light" panose="020B0502040204020203" pitchFamily="34" charset="0"/>
              </a:rPr>
            </a:br>
            <a:r>
              <a:rPr lang="en-US" b="1" dirty="0" smtClean="0">
                <a:solidFill>
                  <a:srgbClr val="0070C0"/>
                </a:solidFill>
                <a:latin typeface="Segoe UI Light" panose="020B0502040204020203" pitchFamily="34" charset="0"/>
                <a:cs typeface="Segoe UI Light" panose="020B0502040204020203" pitchFamily="34" charset="0"/>
              </a:rPr>
              <a:t>technologies development center</a:t>
            </a:r>
            <a:r>
              <a:rPr lang="en-US" sz="2000" b="1" dirty="0">
                <a:solidFill>
                  <a:srgbClr val="0070C0"/>
                </a:solidFill>
                <a:latin typeface="Segoe UI Light" panose="020B0502040204020203" pitchFamily="34" charset="0"/>
                <a:cs typeface="Segoe UI Light" panose="020B0502040204020203" pitchFamily="34" charset="0"/>
              </a:rPr>
              <a:t/>
            </a:r>
            <a:br>
              <a:rPr lang="en-US" sz="2000" b="1" dirty="0">
                <a:solidFill>
                  <a:srgbClr val="0070C0"/>
                </a:solidFill>
                <a:latin typeface="Segoe UI Light" panose="020B0502040204020203" pitchFamily="34" charset="0"/>
                <a:cs typeface="Segoe UI Light" panose="020B0502040204020203" pitchFamily="34" charset="0"/>
              </a:rPr>
            </a:br>
            <a:r>
              <a:rPr lang="en-US" sz="2000" b="1" dirty="0" smtClean="0">
                <a:solidFill>
                  <a:srgbClr val="0070C0"/>
                </a:solidFill>
                <a:latin typeface="Segoe UI Light" panose="020B0502040204020203" pitchFamily="34" charset="0"/>
                <a:cs typeface="Segoe UI Light" panose="020B0502040204020203" pitchFamily="34" charset="0"/>
              </a:rPr>
              <a:t>Email: </a:t>
            </a:r>
            <a:r>
              <a:rPr lang="en-US" sz="2000" b="1" dirty="0" smtClean="0">
                <a:solidFill>
                  <a:srgbClr val="0070C0"/>
                </a:solidFill>
                <a:latin typeface="Segoe UI Light" panose="020B0502040204020203" pitchFamily="34" charset="0"/>
                <a:cs typeface="Segoe UI Light" panose="020B0502040204020203" pitchFamily="34" charset="0"/>
                <a:hlinkClick r:id="rId4"/>
              </a:rPr>
              <a:t>info@uzinfocom.uz</a:t>
            </a:r>
            <a:r>
              <a:rPr lang="en-US" sz="2000" b="1" dirty="0" smtClean="0">
                <a:solidFill>
                  <a:srgbClr val="0070C0"/>
                </a:solidFill>
                <a:latin typeface="Segoe UI Light" panose="020B0502040204020203" pitchFamily="34" charset="0"/>
                <a:cs typeface="Segoe UI Light" panose="020B0502040204020203" pitchFamily="34" charset="0"/>
              </a:rPr>
              <a:t> </a:t>
            </a:r>
          </a:p>
          <a:p>
            <a:pPr algn="ctr"/>
            <a:r>
              <a:rPr lang="en-US" sz="2000" b="1" dirty="0" smtClean="0">
                <a:solidFill>
                  <a:srgbClr val="0070C0"/>
                </a:solidFill>
                <a:latin typeface="Segoe UI Light" panose="020B0502040204020203" pitchFamily="34" charset="0"/>
                <a:cs typeface="Segoe UI Light" panose="020B0502040204020203" pitchFamily="34" charset="0"/>
              </a:rPr>
              <a:t>Telephone: +998 (71) 238-4200</a:t>
            </a:r>
            <a:endParaRPr lang="ru-RU" sz="2000"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7063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5062" r="12411" b="11527"/>
          <a:stretch/>
        </p:blipFill>
        <p:spPr>
          <a:xfrm>
            <a:off x="5253643" y="-38100"/>
            <a:ext cx="6976457" cy="6896100"/>
          </a:xfrm>
          <a:prstGeom prst="rect">
            <a:avLst/>
          </a:prstGeom>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4319327" y="-3971671"/>
            <a:ext cx="90003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2"/>
          <p:cNvSpPr txBox="1">
            <a:spLocks/>
          </p:cNvSpPr>
          <p:nvPr/>
        </p:nvSpPr>
        <p:spPr>
          <a:xfrm>
            <a:off x="305811" y="1631461"/>
            <a:ext cx="11164530" cy="424238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150000"/>
              </a:lnSpc>
              <a:spcBef>
                <a:spcPts val="0"/>
              </a:spcBef>
              <a:spcAft>
                <a:spcPts val="0"/>
              </a:spcAft>
              <a:buFont typeface="Wingdings" panose="05000000000000000000" pitchFamily="2" charset="2"/>
              <a:buChar char="ü"/>
              <a:defRPr/>
            </a:pPr>
            <a:r>
              <a:rPr lang="en-US" sz="2300" dirty="0">
                <a:latin typeface="Segoe UI Light" panose="020B0502040204020203" pitchFamily="34" charset="0"/>
                <a:cs typeface="Segoe UI Light" panose="020B0502040204020203" pitchFamily="34" charset="0"/>
              </a:rPr>
              <a:t>the usage of information technologies to involve the public in the decision-making  processes and developing public policy</a:t>
            </a:r>
          </a:p>
          <a:p>
            <a:pPr algn="just" fontAlgn="auto">
              <a:lnSpc>
                <a:spcPct val="150000"/>
              </a:lnSpc>
              <a:spcBef>
                <a:spcPts val="0"/>
              </a:spcBef>
              <a:spcAft>
                <a:spcPts val="0"/>
              </a:spcAft>
              <a:buFont typeface="Wingdings" panose="05000000000000000000" pitchFamily="2" charset="2"/>
              <a:buChar char="ü"/>
              <a:defRPr/>
            </a:pPr>
            <a:r>
              <a:rPr lang="en-US" sz="2300" dirty="0">
                <a:latin typeface="Segoe UI Light" panose="020B0502040204020203" pitchFamily="34" charset="0"/>
                <a:cs typeface="Segoe UI Light" panose="020B0502040204020203" pitchFamily="34" charset="0"/>
              </a:rPr>
              <a:t>E-services and measures taken to improve them</a:t>
            </a:r>
          </a:p>
          <a:p>
            <a:pPr algn="just" fontAlgn="auto">
              <a:lnSpc>
                <a:spcPct val="150000"/>
              </a:lnSpc>
              <a:spcBef>
                <a:spcPts val="0"/>
              </a:spcBef>
              <a:spcAft>
                <a:spcPts val="0"/>
              </a:spcAft>
              <a:buFont typeface="Wingdings" panose="05000000000000000000" pitchFamily="2" charset="2"/>
              <a:buChar char="ü"/>
              <a:defRPr/>
            </a:pPr>
            <a:r>
              <a:rPr lang="en-US" sz="2300" dirty="0">
                <a:latin typeface="Segoe UI Light" panose="020B0502040204020203" pitchFamily="34" charset="0"/>
                <a:cs typeface="Segoe UI Light" panose="020B0502040204020203" pitchFamily="34" charset="0"/>
              </a:rPr>
              <a:t>measures taken by the Government to solve actual issues and citizens' problems by ICT</a:t>
            </a:r>
          </a:p>
          <a:p>
            <a:pPr algn="just" fontAlgn="auto">
              <a:lnSpc>
                <a:spcPct val="150000"/>
              </a:lnSpc>
              <a:spcBef>
                <a:spcPts val="0"/>
              </a:spcBef>
              <a:spcAft>
                <a:spcPts val="0"/>
              </a:spcAft>
              <a:buFont typeface="Wingdings" panose="05000000000000000000" pitchFamily="2" charset="2"/>
              <a:buChar char="ü"/>
              <a:defRPr/>
            </a:pPr>
            <a:r>
              <a:rPr lang="en-US" sz="2300" dirty="0">
                <a:latin typeface="Segoe UI Light" panose="020B0502040204020203" pitchFamily="34" charset="0"/>
                <a:cs typeface="Segoe UI Light" panose="020B0502040204020203" pitchFamily="34" charset="0"/>
              </a:rPr>
              <a:t>the results achieved to improve business and in the field of non-cash payments</a:t>
            </a:r>
          </a:p>
          <a:p>
            <a:pPr algn="just" fontAlgn="auto">
              <a:lnSpc>
                <a:spcPct val="150000"/>
              </a:lnSpc>
              <a:spcBef>
                <a:spcPts val="0"/>
              </a:spcBef>
              <a:spcAft>
                <a:spcPts val="0"/>
              </a:spcAft>
              <a:buFont typeface="Wingdings" panose="05000000000000000000" pitchFamily="2" charset="2"/>
              <a:buChar char="ü"/>
              <a:defRPr/>
            </a:pPr>
            <a:r>
              <a:rPr lang="en-US" sz="2300" dirty="0">
                <a:latin typeface="Segoe UI Light" panose="020B0502040204020203" pitchFamily="34" charset="0"/>
                <a:cs typeface="Segoe UI Light" panose="020B0502040204020203" pitchFamily="34" charset="0"/>
              </a:rPr>
              <a:t>providing access to open data to ensure transparency of the activities of the state bodies and providing an opportunity to develop information systems, as well as services and applications for both government agencies and business entities.</a:t>
            </a:r>
            <a:endParaRPr lang="ru-RU" sz="2300" dirty="0">
              <a:latin typeface="Segoe UI Light" panose="020B0502040204020203" pitchFamily="34" charset="0"/>
              <a:cs typeface="Segoe UI Light" panose="020B0502040204020203" pitchFamily="34" charset="0"/>
            </a:endParaRPr>
          </a:p>
        </p:txBody>
      </p:sp>
      <p:sp>
        <p:nvSpPr>
          <p:cNvPr id="10242" name="Объект 2"/>
          <p:cNvSpPr txBox="1">
            <a:spLocks/>
          </p:cNvSpPr>
          <p:nvPr/>
        </p:nvSpPr>
        <p:spPr bwMode="auto">
          <a:xfrm>
            <a:off x="862758" y="533378"/>
            <a:ext cx="111140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a:solidFill>
                  <a:schemeClr val="bg1"/>
                </a:solidFill>
                <a:latin typeface="Segoe UI Light" panose="020B0502040204020203" pitchFamily="34" charset="0"/>
                <a:cs typeface="Segoe UI Light" panose="020B0502040204020203" pitchFamily="34" charset="0"/>
              </a:rPr>
              <a:t>INTRODUCTION</a:t>
            </a:r>
            <a:endParaRPr lang="ru-RU" altLang="ru-RU" sz="32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8209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94" y="387002"/>
            <a:ext cx="12191006" cy="5451702"/>
            <a:chOff x="994" y="412759"/>
            <a:chExt cx="12191006"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5171558" y="-4757805"/>
              <a:ext cx="1055679" cy="1139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Объект 2"/>
          <p:cNvSpPr txBox="1">
            <a:spLocks/>
          </p:cNvSpPr>
          <p:nvPr/>
        </p:nvSpPr>
        <p:spPr bwMode="auto">
          <a:xfrm>
            <a:off x="369880" y="548857"/>
            <a:ext cx="11114088" cy="690860"/>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sz="3200" b="1" dirty="0">
                <a:solidFill>
                  <a:schemeClr val="bg1"/>
                </a:solidFill>
                <a:latin typeface="Segoe UI Light" panose="020B0502040204020203" pitchFamily="34" charset="0"/>
                <a:cs typeface="Segoe UI Light" panose="020B0502040204020203" pitchFamily="34" charset="0"/>
              </a:rPr>
              <a:t>Uzbekistan in the UN E-government ranking</a:t>
            </a:r>
            <a:endParaRPr lang="ru-RU" altLang="ru-RU" sz="3200" b="1" dirty="0">
              <a:solidFill>
                <a:schemeClr val="bg1"/>
              </a:solidFill>
              <a:latin typeface="Segoe UI Light" panose="020B0502040204020203" pitchFamily="34" charset="0"/>
              <a:cs typeface="Segoe UI Light" panose="020B0502040204020203"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558293343"/>
              </p:ext>
            </p:extLst>
          </p:nvPr>
        </p:nvGraphicFramePr>
        <p:xfrm>
          <a:off x="441375" y="1456266"/>
          <a:ext cx="11227417" cy="2581656"/>
        </p:xfrm>
        <a:graphic>
          <a:graphicData uri="http://schemas.openxmlformats.org/drawingml/2006/table">
            <a:tbl>
              <a:tblPr firstRow="1" firstCol="1" bandRow="1">
                <a:tableStyleId>{69012ECD-51FC-41F1-AA8D-1B2483CD663E}</a:tableStyleId>
              </a:tblPr>
              <a:tblGrid>
                <a:gridCol w="6496220">
                  <a:extLst>
                    <a:ext uri="{9D8B030D-6E8A-4147-A177-3AD203B41FA5}">
                      <a16:colId xmlns:a16="http://schemas.microsoft.com/office/drawing/2014/main" val="20000"/>
                    </a:ext>
                  </a:extLst>
                </a:gridCol>
                <a:gridCol w="1439018">
                  <a:extLst>
                    <a:ext uri="{9D8B030D-6E8A-4147-A177-3AD203B41FA5}">
                      <a16:colId xmlns:a16="http://schemas.microsoft.com/office/drawing/2014/main" val="20001"/>
                    </a:ext>
                  </a:extLst>
                </a:gridCol>
                <a:gridCol w="1490936">
                  <a:extLst>
                    <a:ext uri="{9D8B030D-6E8A-4147-A177-3AD203B41FA5}">
                      <a16:colId xmlns:a16="http://schemas.microsoft.com/office/drawing/2014/main" val="20002"/>
                    </a:ext>
                  </a:extLst>
                </a:gridCol>
                <a:gridCol w="1801243">
                  <a:extLst>
                    <a:ext uri="{9D8B030D-6E8A-4147-A177-3AD203B41FA5}">
                      <a16:colId xmlns:a16="http://schemas.microsoft.com/office/drawing/2014/main" val="20003"/>
                    </a:ext>
                  </a:extLst>
                </a:gridCol>
              </a:tblGrid>
              <a:tr h="413957">
                <a:tc>
                  <a:txBody>
                    <a:bodyPr/>
                    <a:lstStyle/>
                    <a:p>
                      <a:pPr marL="0" algn="l" defTabSz="257226" rtl="0" eaLnBrk="1" fontAlgn="t" latinLnBrk="1" hangingPunct="1">
                        <a:lnSpc>
                          <a:spcPct val="115000"/>
                        </a:lnSpc>
                        <a:spcAft>
                          <a:spcPts val="0"/>
                        </a:spcAft>
                      </a:pPr>
                      <a:r>
                        <a:rPr lang="en-US" sz="2000" b="1" kern="1200" dirty="0">
                          <a:solidFill>
                            <a:schemeClr val="bg1"/>
                          </a:solidFill>
                          <a:effectLst/>
                          <a:latin typeface="Segoe UI Light" panose="020B0502040204020203" pitchFamily="34" charset="0"/>
                          <a:ea typeface="Segoe UI" pitchFamily="34" charset="0"/>
                          <a:cs typeface="Segoe UI Light" panose="020B0502040204020203" pitchFamily="34" charset="0"/>
                        </a:rPr>
                        <a:t>Indicator</a:t>
                      </a:r>
                      <a:endParaRPr lang="ru-RU" sz="2000" b="1" kern="1200" dirty="0">
                        <a:solidFill>
                          <a:schemeClr val="bg1"/>
                        </a:solidFill>
                        <a:effectLst/>
                        <a:latin typeface="Segoe UI Light" panose="020B0502040204020203" pitchFamily="34" charset="0"/>
                        <a:ea typeface="Segoe UI" pitchFamily="34" charset="0"/>
                        <a:cs typeface="Segoe UI Light" panose="020B0502040204020203" pitchFamily="34" charset="0"/>
                      </a:endParaRPr>
                    </a:p>
                  </a:txBody>
                  <a:tcPr anchor="ctr">
                    <a:solidFill>
                      <a:srgbClr val="00B0F0"/>
                    </a:solidFill>
                  </a:tcPr>
                </a:tc>
                <a:tc>
                  <a:txBody>
                    <a:bodyPr/>
                    <a:lstStyle/>
                    <a:p>
                      <a:pPr marL="0" algn="ctr" defTabSz="257226" rtl="0" eaLnBrk="1" fontAlgn="t" latinLnBrk="1" hangingPunct="1">
                        <a:lnSpc>
                          <a:spcPct val="115000"/>
                        </a:lnSpc>
                        <a:spcAft>
                          <a:spcPts val="0"/>
                        </a:spcAft>
                      </a:pPr>
                      <a:r>
                        <a:rPr lang="ru-RU" sz="2000" kern="1200" dirty="0">
                          <a:effectLst/>
                          <a:latin typeface="Segoe UI Light" panose="020B0502040204020203" pitchFamily="34" charset="0"/>
                          <a:ea typeface="Segoe UI" pitchFamily="34" charset="0"/>
                          <a:cs typeface="Segoe UI Light" panose="020B0502040204020203" pitchFamily="34" charset="0"/>
                        </a:rPr>
                        <a:t>2014</a:t>
                      </a:r>
                      <a:endParaRPr lang="ru-RU" sz="2000" b="1" kern="120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solidFill>
                      <a:srgbClr val="00B0F0"/>
                    </a:solidFill>
                  </a:tcPr>
                </a:tc>
                <a:tc>
                  <a:txBody>
                    <a:bodyPr/>
                    <a:lstStyle/>
                    <a:p>
                      <a:pPr algn="ctr" fontAlgn="t">
                        <a:lnSpc>
                          <a:spcPct val="115000"/>
                        </a:lnSpc>
                        <a:spcAft>
                          <a:spcPts val="0"/>
                        </a:spcAft>
                      </a:pPr>
                      <a:r>
                        <a:rPr lang="ru-RU" sz="2000" dirty="0">
                          <a:effectLst/>
                          <a:latin typeface="Segoe UI Light" panose="020B0502040204020203" pitchFamily="34" charset="0"/>
                          <a:ea typeface="Segoe UI" pitchFamily="34" charset="0"/>
                          <a:cs typeface="Segoe UI Light" panose="020B0502040204020203" pitchFamily="34" charset="0"/>
                        </a:rPr>
                        <a:t>2016</a:t>
                      </a:r>
                      <a:endParaRPr lang="ru-RU" sz="2000" b="1"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solidFill>
                      <a:srgbClr val="00B0F0"/>
                    </a:solidFill>
                  </a:tcPr>
                </a:tc>
                <a:tc>
                  <a:txBody>
                    <a:bodyPr/>
                    <a:lstStyle/>
                    <a:p>
                      <a:pPr marL="0" marR="0" indent="0" algn="ctr" defTabSz="257226" rtl="0" eaLnBrk="1" fontAlgn="t" latinLnBrk="1" hangingPunct="1">
                        <a:lnSpc>
                          <a:spcPct val="115000"/>
                        </a:lnSpc>
                        <a:spcBef>
                          <a:spcPts val="0"/>
                        </a:spcBef>
                        <a:spcAft>
                          <a:spcPts val="0"/>
                        </a:spcAft>
                        <a:buClrTx/>
                        <a:buSzTx/>
                        <a:buFontTx/>
                        <a:buNone/>
                        <a:tabLst/>
                        <a:defRPr/>
                      </a:pPr>
                      <a:r>
                        <a:rPr lang="en-US" sz="2000" dirty="0">
                          <a:effectLst/>
                          <a:latin typeface="Segoe UI Light" panose="020B0502040204020203" pitchFamily="34" charset="0"/>
                          <a:ea typeface="Segoe UI" pitchFamily="34" charset="0"/>
                          <a:cs typeface="Segoe UI Light" panose="020B0502040204020203" pitchFamily="34" charset="0"/>
                        </a:rPr>
                        <a:t>Changes</a:t>
                      </a:r>
                      <a:endParaRPr lang="ru-RU" sz="2000" b="1"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solidFill>
                      <a:srgbClr val="00B0F0"/>
                    </a:solidFill>
                  </a:tcPr>
                </a:tc>
                <a:extLst>
                  <a:ext uri="{0D108BD9-81ED-4DB2-BD59-A6C34878D82A}">
                    <a16:rowId xmlns:a16="http://schemas.microsoft.com/office/drawing/2014/main" val="10000"/>
                  </a:ext>
                </a:extLst>
              </a:tr>
              <a:tr h="610943">
                <a:tc>
                  <a:txBody>
                    <a:bodyPr/>
                    <a:lstStyle/>
                    <a:p>
                      <a:pPr marL="0" marR="0" indent="0" algn="l" defTabSz="914400" rtl="0" eaLnBrk="1" fontAlgn="t" latinLnBrk="0" hangingPunct="1">
                        <a:lnSpc>
                          <a:spcPct val="115000"/>
                        </a:lnSpc>
                        <a:spcBef>
                          <a:spcPts val="0"/>
                        </a:spcBef>
                        <a:spcAft>
                          <a:spcPts val="0"/>
                        </a:spcAft>
                        <a:buClrTx/>
                        <a:buSzTx/>
                        <a:buFontTx/>
                        <a:buNone/>
                        <a:tabLst/>
                        <a:defRPr/>
                      </a:pPr>
                      <a:r>
                        <a:rPr lang="en-US" sz="1600" b="1" kern="1200" dirty="0">
                          <a:solidFill>
                            <a:schemeClr val="tx1"/>
                          </a:solidFill>
                          <a:latin typeface="Segoe UI Light" panose="020B0502040204020203" pitchFamily="34" charset="0"/>
                          <a:ea typeface="Segoe UI" pitchFamily="34" charset="0"/>
                          <a:cs typeface="Segoe UI Light" panose="020B0502040204020203" pitchFamily="34" charset="0"/>
                        </a:rPr>
                        <a:t>UN E-</a:t>
                      </a:r>
                      <a:r>
                        <a:rPr lang="en-US" sz="1600" b="1" kern="1200" cap="all" baseline="0" dirty="0">
                          <a:solidFill>
                            <a:schemeClr val="tx1"/>
                          </a:solidFill>
                          <a:latin typeface="Segoe UI Light" panose="020B0502040204020203" pitchFamily="34" charset="0"/>
                          <a:ea typeface="Segoe UI" pitchFamily="34" charset="0"/>
                          <a:cs typeface="Segoe UI Light" panose="020B0502040204020203" pitchFamily="34" charset="0"/>
                        </a:rPr>
                        <a:t>government development index</a:t>
                      </a:r>
                      <a:endParaRPr lang="ru-RU" sz="1600" b="1" kern="1200" cap="all" baseline="0" dirty="0">
                        <a:solidFill>
                          <a:schemeClr val="tx1"/>
                        </a:solidFill>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marL="0" marR="0" indent="0" algn="ctr" defTabSz="257226" rtl="0" eaLnBrk="1" fontAlgn="t" latinLnBrk="1" hangingPunct="1">
                        <a:lnSpc>
                          <a:spcPct val="115000"/>
                        </a:lnSpc>
                        <a:spcBef>
                          <a:spcPts val="0"/>
                        </a:spcBef>
                        <a:spcAft>
                          <a:spcPts val="0"/>
                        </a:spcAft>
                        <a:buClrTx/>
                        <a:buSzTx/>
                        <a:buFontTx/>
                        <a:buNone/>
                        <a:tabLst/>
                        <a:defRPr/>
                      </a:pPr>
                      <a:endParaRPr lang="ru-RU" sz="1600" b="1" kern="1200" baseline="0" dirty="0">
                        <a:effectLst/>
                        <a:latin typeface="Segoe UI Light" panose="020B0502040204020203" pitchFamily="34" charset="0"/>
                        <a:ea typeface="Segoe UI" pitchFamily="34" charset="0"/>
                        <a:cs typeface="Segoe UI Light" panose="020B0502040204020203" pitchFamily="34" charset="0"/>
                      </a:endParaRPr>
                    </a:p>
                    <a:p>
                      <a:pPr marL="0" marR="0" indent="0" algn="ctr" defTabSz="257226" rtl="0" eaLnBrk="1" fontAlgn="t" latinLnBrk="1" hangingPunct="1">
                        <a:lnSpc>
                          <a:spcPct val="115000"/>
                        </a:lnSpc>
                        <a:spcBef>
                          <a:spcPts val="0"/>
                        </a:spcBef>
                        <a:spcAft>
                          <a:spcPts val="0"/>
                        </a:spcAft>
                        <a:buClrTx/>
                        <a:buSzTx/>
                        <a:buFontTx/>
                        <a:buNone/>
                        <a:tabLst/>
                        <a:defRPr/>
                      </a:pPr>
                      <a:r>
                        <a:rPr lang="ru-RU" sz="1600" b="1" kern="1200" baseline="0" dirty="0">
                          <a:effectLst/>
                          <a:latin typeface="Segoe UI Light" panose="020B0502040204020203" pitchFamily="34" charset="0"/>
                          <a:ea typeface="Segoe UI" pitchFamily="34" charset="0"/>
                          <a:cs typeface="Segoe UI Light" panose="020B0502040204020203" pitchFamily="34" charset="0"/>
                        </a:rPr>
                        <a:t>100</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marL="0" marR="0" indent="0" algn="ctr" defTabSz="257226" rtl="0" eaLnBrk="1" fontAlgn="t" latinLnBrk="1" hangingPunct="1">
                        <a:lnSpc>
                          <a:spcPct val="115000"/>
                        </a:lnSpc>
                        <a:spcBef>
                          <a:spcPts val="0"/>
                        </a:spcBef>
                        <a:spcAft>
                          <a:spcPts val="0"/>
                        </a:spcAft>
                        <a:buClrTx/>
                        <a:buSzTx/>
                        <a:buFontTx/>
                        <a:buNone/>
                        <a:tabLst/>
                        <a:defRPr/>
                      </a:pPr>
                      <a:endParaRPr lang="ru-RU" sz="1600" b="1" kern="1200" baseline="0" dirty="0">
                        <a:effectLst/>
                        <a:latin typeface="Segoe UI Light" panose="020B0502040204020203" pitchFamily="34" charset="0"/>
                        <a:ea typeface="Segoe UI" pitchFamily="34" charset="0"/>
                        <a:cs typeface="Segoe UI Light" panose="020B0502040204020203" pitchFamily="34" charset="0"/>
                      </a:endParaRPr>
                    </a:p>
                    <a:p>
                      <a:pPr marL="0" marR="0" indent="0" algn="ctr" defTabSz="257226" rtl="0" eaLnBrk="1" fontAlgn="t" latinLnBrk="1" hangingPunct="1">
                        <a:lnSpc>
                          <a:spcPct val="115000"/>
                        </a:lnSpc>
                        <a:spcBef>
                          <a:spcPts val="0"/>
                        </a:spcBef>
                        <a:spcAft>
                          <a:spcPts val="0"/>
                        </a:spcAft>
                        <a:buClrTx/>
                        <a:buSzTx/>
                        <a:buFontTx/>
                        <a:buNone/>
                        <a:tabLst/>
                        <a:defRPr/>
                      </a:pPr>
                      <a:r>
                        <a:rPr lang="en-US" sz="1600" b="1" kern="1200" baseline="0" dirty="0">
                          <a:effectLst/>
                          <a:latin typeface="Segoe UI Light" panose="020B0502040204020203" pitchFamily="34" charset="0"/>
                          <a:ea typeface="Segoe UI" pitchFamily="34" charset="0"/>
                          <a:cs typeface="Segoe UI Light" panose="020B0502040204020203" pitchFamily="34" charset="0"/>
                        </a:rPr>
                        <a:t>80</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marL="0" marR="0" indent="0" algn="ctr" defTabSz="257226" rtl="0" eaLnBrk="1" fontAlgn="t" latinLnBrk="1" hangingPunct="1">
                        <a:lnSpc>
                          <a:spcPct val="115000"/>
                        </a:lnSpc>
                        <a:spcBef>
                          <a:spcPts val="0"/>
                        </a:spcBef>
                        <a:spcAft>
                          <a:spcPts val="0"/>
                        </a:spcAft>
                        <a:buClrTx/>
                        <a:buSzTx/>
                        <a:buFontTx/>
                        <a:buNone/>
                        <a:tabLst/>
                        <a:defRPr/>
                      </a:pPr>
                      <a:endParaRPr lang="ru-RU" sz="1600" b="1" kern="1200" baseline="0" dirty="0">
                        <a:effectLst/>
                        <a:latin typeface="Segoe UI Light" panose="020B0502040204020203" pitchFamily="34" charset="0"/>
                        <a:ea typeface="Segoe UI" pitchFamily="34" charset="0"/>
                        <a:cs typeface="Segoe UI Light" panose="020B0502040204020203" pitchFamily="34" charset="0"/>
                      </a:endParaRPr>
                    </a:p>
                    <a:p>
                      <a:pPr marL="0" marR="0" indent="0" algn="ctr" defTabSz="257226" rtl="0" eaLnBrk="1" fontAlgn="t" latinLnBrk="1" hangingPunct="1">
                        <a:lnSpc>
                          <a:spcPct val="115000"/>
                        </a:lnSpc>
                        <a:spcBef>
                          <a:spcPts val="0"/>
                        </a:spcBef>
                        <a:spcAft>
                          <a:spcPts val="0"/>
                        </a:spcAft>
                        <a:buClrTx/>
                        <a:buSzTx/>
                        <a:buFontTx/>
                        <a:buNone/>
                        <a:tabLst/>
                        <a:defRPr/>
                      </a:pPr>
                      <a:r>
                        <a:rPr lang="ru-RU" sz="1600" b="1" kern="1200" baseline="0" dirty="0">
                          <a:effectLst/>
                          <a:latin typeface="Segoe UI Light" panose="020B0502040204020203" pitchFamily="34" charset="0"/>
                          <a:ea typeface="Segoe UI" pitchFamily="34" charset="0"/>
                          <a:cs typeface="Segoe UI Light" panose="020B0502040204020203" pitchFamily="34" charset="0"/>
                        </a:rPr>
                        <a:t>+2</a:t>
                      </a:r>
                      <a:r>
                        <a:rPr lang="en-US" sz="1600" b="1" kern="1200" baseline="0" dirty="0">
                          <a:effectLst/>
                          <a:latin typeface="Segoe UI Light" panose="020B0502040204020203" pitchFamily="34" charset="0"/>
                          <a:ea typeface="Segoe UI" pitchFamily="34" charset="0"/>
                          <a:cs typeface="Segoe UI Light" panose="020B0502040204020203" pitchFamily="34" charset="0"/>
                        </a:rPr>
                        <a:t>0</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extLst>
                  <a:ext uri="{0D108BD9-81ED-4DB2-BD59-A6C34878D82A}">
                    <a16:rowId xmlns:a16="http://schemas.microsoft.com/office/drawing/2014/main" val="10001"/>
                  </a:ext>
                </a:extLst>
              </a:tr>
              <a:tr h="348295">
                <a:tc>
                  <a:txBody>
                    <a:bodyPr/>
                    <a:lstStyle/>
                    <a:p>
                      <a:pPr marL="0" marR="0" indent="0" algn="l" defTabSz="914400" rtl="0" eaLnBrk="1" fontAlgn="t" latinLnBrk="0" hangingPunct="1">
                        <a:lnSpc>
                          <a:spcPct val="115000"/>
                        </a:lnSpc>
                        <a:spcBef>
                          <a:spcPts val="0"/>
                        </a:spcBef>
                        <a:spcAft>
                          <a:spcPts val="0"/>
                        </a:spcAft>
                        <a:buClrTx/>
                        <a:buSzTx/>
                        <a:buFontTx/>
                        <a:buNone/>
                        <a:tabLst/>
                        <a:defRPr/>
                      </a:pPr>
                      <a:r>
                        <a:rPr lang="en-US" sz="1600" b="0" kern="1200" baseline="0" dirty="0">
                          <a:solidFill>
                            <a:schemeClr val="tx1"/>
                          </a:solidFill>
                          <a:effectLst/>
                          <a:latin typeface="Segoe UI Light" panose="020B0502040204020203" pitchFamily="34" charset="0"/>
                          <a:ea typeface="Segoe UI" pitchFamily="34" charset="0"/>
                          <a:cs typeface="Segoe UI Light" panose="020B0502040204020203" pitchFamily="34" charset="0"/>
                        </a:rPr>
                        <a:t>TELECOMMUNICATION INFRASTRUCTURE INDEX</a:t>
                      </a:r>
                      <a:endParaRPr lang="ru-RU" sz="1600" b="0"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solidFill>
                      <a:schemeClr val="tx2">
                        <a:lumMod val="20000"/>
                        <a:lumOff val="80000"/>
                      </a:schemeClr>
                    </a:solidFill>
                  </a:tcP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119</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solidFill>
                      <a:schemeClr val="tx2">
                        <a:lumMod val="20000"/>
                        <a:lumOff val="80000"/>
                      </a:schemeClr>
                    </a:solidFill>
                  </a:tcPr>
                </a:tc>
                <a:tc>
                  <a:txBody>
                    <a:bodyPr/>
                    <a:lstStyle/>
                    <a:p>
                      <a:pPr algn="ctr" fontAlgn="t">
                        <a:lnSpc>
                          <a:spcPct val="115000"/>
                        </a:lnSpc>
                        <a:spcAft>
                          <a:spcPts val="0"/>
                        </a:spcAft>
                      </a:pPr>
                      <a:r>
                        <a:rPr lang="en-US" sz="1600" b="1" kern="1200" baseline="0" dirty="0">
                          <a:effectLst/>
                          <a:latin typeface="Segoe UI Light" panose="020B0502040204020203" pitchFamily="34" charset="0"/>
                          <a:ea typeface="Segoe UI" pitchFamily="34" charset="0"/>
                          <a:cs typeface="Segoe UI Light" panose="020B0502040204020203" pitchFamily="34" charset="0"/>
                        </a:rPr>
                        <a:t>119</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solidFill>
                      <a:schemeClr val="tx2">
                        <a:lumMod val="20000"/>
                        <a:lumOff val="80000"/>
                      </a:schemeClr>
                    </a:solidFill>
                  </a:tcP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solidFill>
                      <a:schemeClr val="tx2">
                        <a:lumMod val="20000"/>
                        <a:lumOff val="80000"/>
                      </a:schemeClr>
                    </a:solidFill>
                  </a:tcPr>
                </a:tc>
                <a:extLst>
                  <a:ext uri="{0D108BD9-81ED-4DB2-BD59-A6C34878D82A}">
                    <a16:rowId xmlns:a16="http://schemas.microsoft.com/office/drawing/2014/main" val="10003"/>
                  </a:ext>
                </a:extLst>
              </a:tr>
              <a:tr h="348295">
                <a:tc>
                  <a:txBody>
                    <a:bodyPr/>
                    <a:lstStyle/>
                    <a:p>
                      <a:pPr marL="0" marR="0" indent="0" algn="l" defTabSz="257226" rtl="0" eaLnBrk="1" fontAlgn="t" latinLnBrk="1" hangingPunct="1">
                        <a:lnSpc>
                          <a:spcPct val="115000"/>
                        </a:lnSpc>
                        <a:spcBef>
                          <a:spcPts val="0"/>
                        </a:spcBef>
                        <a:spcAft>
                          <a:spcPts val="0"/>
                        </a:spcAft>
                        <a:buClrTx/>
                        <a:buSzTx/>
                        <a:buFontTx/>
                        <a:buNone/>
                        <a:tabLst/>
                        <a:defRPr/>
                      </a:pPr>
                      <a:r>
                        <a:rPr lang="en-US" sz="1600" b="0" kern="1200" cap="all" baseline="0" dirty="0">
                          <a:solidFill>
                            <a:schemeClr val="tx1"/>
                          </a:solidFill>
                          <a:latin typeface="Segoe UI Light" panose="020B0502040204020203" pitchFamily="34" charset="0"/>
                          <a:ea typeface="Segoe UI" pitchFamily="34" charset="0"/>
                          <a:cs typeface="Segoe UI Light" panose="020B0502040204020203" pitchFamily="34" charset="0"/>
                        </a:rPr>
                        <a:t>Online service index</a:t>
                      </a:r>
                      <a:endParaRPr lang="ru-RU" sz="1600" b="0" kern="1200" cap="all" baseline="0" dirty="0">
                        <a:solidFill>
                          <a:schemeClr val="tx1"/>
                        </a:solidFill>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74</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en-US" sz="1600" b="1" kern="1200" baseline="0" dirty="0">
                          <a:effectLst/>
                          <a:latin typeface="Segoe UI Light" panose="020B0502040204020203" pitchFamily="34" charset="0"/>
                          <a:ea typeface="Segoe UI" pitchFamily="34" charset="0"/>
                          <a:cs typeface="Segoe UI Light" panose="020B0502040204020203" pitchFamily="34" charset="0"/>
                        </a:rPr>
                        <a:t>47</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+27</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extLst>
                  <a:ext uri="{0D108BD9-81ED-4DB2-BD59-A6C34878D82A}">
                    <a16:rowId xmlns:a16="http://schemas.microsoft.com/office/drawing/2014/main" val="10006"/>
                  </a:ext>
                </a:extLst>
              </a:tr>
              <a:tr h="348295">
                <a:tc>
                  <a:txBody>
                    <a:bodyPr/>
                    <a:lstStyle/>
                    <a:p>
                      <a:pPr marL="0" marR="0" indent="0" algn="l" defTabSz="914400" rtl="0" eaLnBrk="1" fontAlgn="t" latinLnBrk="0" hangingPunct="1">
                        <a:lnSpc>
                          <a:spcPct val="115000"/>
                        </a:lnSpc>
                        <a:spcBef>
                          <a:spcPts val="0"/>
                        </a:spcBef>
                        <a:spcAft>
                          <a:spcPts val="0"/>
                        </a:spcAft>
                        <a:buClrTx/>
                        <a:buSzTx/>
                        <a:buFontTx/>
                        <a:buNone/>
                        <a:tabLst/>
                        <a:defRPr/>
                      </a:pPr>
                      <a:r>
                        <a:rPr lang="en-US" sz="1600" b="0" kern="1200" cap="all" baseline="0" dirty="0">
                          <a:solidFill>
                            <a:schemeClr val="tx1"/>
                          </a:solidFill>
                          <a:latin typeface="Segoe UI Light" panose="020B0502040204020203" pitchFamily="34" charset="0"/>
                          <a:ea typeface="Segoe UI" pitchFamily="34" charset="0"/>
                          <a:cs typeface="Segoe UI Light" panose="020B0502040204020203" pitchFamily="34" charset="0"/>
                        </a:rPr>
                        <a:t>Human capital index</a:t>
                      </a:r>
                      <a:endParaRPr lang="ru-RU" sz="1600" b="0" kern="1200" cap="all" baseline="0" dirty="0">
                        <a:solidFill>
                          <a:schemeClr val="tx1"/>
                        </a:solidFill>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86</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en-US" sz="1600" b="1" kern="1200" baseline="0" dirty="0">
                          <a:effectLst/>
                          <a:latin typeface="Segoe UI Light" panose="020B0502040204020203" pitchFamily="34" charset="0"/>
                          <a:ea typeface="Segoe UI" pitchFamily="34" charset="0"/>
                          <a:cs typeface="Segoe UI Light" panose="020B0502040204020203" pitchFamily="34" charset="0"/>
                        </a:rPr>
                        <a:t>91</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-5</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extLst>
                  <a:ext uri="{0D108BD9-81ED-4DB2-BD59-A6C34878D82A}">
                    <a16:rowId xmlns:a16="http://schemas.microsoft.com/office/drawing/2014/main" val="10004"/>
                  </a:ext>
                </a:extLst>
              </a:tr>
              <a:tr h="348295">
                <a:tc>
                  <a:txBody>
                    <a:bodyPr/>
                    <a:lstStyle/>
                    <a:p>
                      <a:pPr marL="0" marR="0" indent="0" algn="l" defTabSz="257226" rtl="0" eaLnBrk="1" fontAlgn="t" latinLnBrk="1" hangingPunct="1">
                        <a:lnSpc>
                          <a:spcPct val="115000"/>
                        </a:lnSpc>
                        <a:spcBef>
                          <a:spcPts val="0"/>
                        </a:spcBef>
                        <a:spcAft>
                          <a:spcPts val="0"/>
                        </a:spcAft>
                        <a:buClrTx/>
                        <a:buSzTx/>
                        <a:buFontTx/>
                        <a:buNone/>
                        <a:tabLst/>
                        <a:defRPr/>
                      </a:pPr>
                      <a:r>
                        <a:rPr lang="en-US" sz="1600" dirty="0">
                          <a:latin typeface="Segoe UI Light" panose="020B0502040204020203" pitchFamily="34" charset="0"/>
                          <a:ea typeface="Segoe UI" pitchFamily="34" charset="0"/>
                          <a:cs typeface="Segoe UI Light" panose="020B0502040204020203" pitchFamily="34" charset="0"/>
                        </a:rPr>
                        <a:t>E-PARTICIPATION INDEX OF UN</a:t>
                      </a:r>
                      <a:endParaRPr lang="ru-RU" sz="1600" dirty="0">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71</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47</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tc>
                  <a:txBody>
                    <a:bodyPr/>
                    <a:lstStyle/>
                    <a:p>
                      <a:pPr algn="ctr" fontAlgn="t">
                        <a:lnSpc>
                          <a:spcPct val="115000"/>
                        </a:lnSpc>
                        <a:spcAft>
                          <a:spcPts val="0"/>
                        </a:spcAft>
                      </a:pPr>
                      <a:r>
                        <a:rPr lang="ru-RU" sz="1600" b="1" kern="1200" baseline="0" dirty="0">
                          <a:effectLst/>
                          <a:latin typeface="Segoe UI Light" panose="020B0502040204020203" pitchFamily="34" charset="0"/>
                          <a:ea typeface="Segoe UI" pitchFamily="34" charset="0"/>
                          <a:cs typeface="Segoe UI Light" panose="020B0502040204020203" pitchFamily="34" charset="0"/>
                        </a:rPr>
                        <a:t>+24</a:t>
                      </a:r>
                      <a:endParaRPr lang="ru-RU" sz="1600" b="1" kern="1200" baseline="0" dirty="0">
                        <a:solidFill>
                          <a:schemeClr val="accent6">
                            <a:lumMod val="75000"/>
                          </a:schemeClr>
                        </a:solidFill>
                        <a:effectLst/>
                        <a:latin typeface="Segoe UI Light" panose="020B0502040204020203" pitchFamily="34" charset="0"/>
                        <a:ea typeface="Segoe UI" pitchFamily="34" charset="0"/>
                        <a:cs typeface="Segoe UI Light" panose="020B0502040204020203" pitchFamily="34" charset="0"/>
                      </a:endParaRPr>
                    </a:p>
                  </a:txBody>
                  <a:tcPr anchor="ctr"/>
                </a:tc>
                <a:extLst>
                  <a:ext uri="{0D108BD9-81ED-4DB2-BD59-A6C34878D82A}">
                    <a16:rowId xmlns:a16="http://schemas.microsoft.com/office/drawing/2014/main" val="10005"/>
                  </a:ext>
                </a:extLst>
              </a:tr>
            </a:tbl>
          </a:graphicData>
        </a:graphic>
      </p:graphicFrame>
      <p:sp>
        <p:nvSpPr>
          <p:cNvPr id="10" name="TextBox 9"/>
          <p:cNvSpPr txBox="1"/>
          <p:nvPr/>
        </p:nvSpPr>
        <p:spPr>
          <a:xfrm>
            <a:off x="1130300" y="5838704"/>
            <a:ext cx="9593249"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as positive examples of ensuring the state's mechanisms of openness, transparency and feedback to the public</a:t>
            </a:r>
            <a:endParaRPr lang="ru-RU" dirty="0">
              <a:latin typeface="Segoe UI Light" panose="020B0502040204020203" pitchFamily="34" charset="0"/>
              <a:cs typeface="Segoe UI Light" panose="020B0502040204020203" pitchFamily="34" charset="0"/>
            </a:endParaRPr>
          </a:p>
        </p:txBody>
      </p:sp>
      <p:sp>
        <p:nvSpPr>
          <p:cNvPr id="3" name="TextBox 2"/>
          <p:cNvSpPr txBox="1"/>
          <p:nvPr/>
        </p:nvSpPr>
        <p:spPr>
          <a:xfrm>
            <a:off x="3928393" y="4272997"/>
            <a:ext cx="3741152" cy="646331"/>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UN experts noted launching portals </a:t>
            </a:r>
            <a:r>
              <a:rPr lang="ru-RU" dirty="0">
                <a:latin typeface="Segoe UI Light" panose="020B0502040204020203" pitchFamily="34" charset="0"/>
                <a:cs typeface="Segoe UI Light" panose="020B0502040204020203" pitchFamily="34" charset="0"/>
              </a:rPr>
              <a:t>:</a:t>
            </a:r>
          </a:p>
          <a:p>
            <a:endParaRPr lang="ru-RU" dirty="0">
              <a:latin typeface="Segoe UI Light" panose="020B0502040204020203" pitchFamily="34" charset="0"/>
              <a:cs typeface="Segoe UI Light" panose="020B0502040204020203" pitchFamily="34" charset="0"/>
            </a:endParaRPr>
          </a:p>
        </p:txBody>
      </p:sp>
      <p:sp>
        <p:nvSpPr>
          <p:cNvPr id="4" name="TextBox 3"/>
          <p:cNvSpPr txBox="1"/>
          <p:nvPr/>
        </p:nvSpPr>
        <p:spPr>
          <a:xfrm>
            <a:off x="547292" y="5156280"/>
            <a:ext cx="3318217" cy="923330"/>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Housing and communal services</a:t>
            </a:r>
            <a:br>
              <a:rPr lang="en-US" dirty="0">
                <a:latin typeface="Segoe UI Light" panose="020B0502040204020203" pitchFamily="34" charset="0"/>
                <a:cs typeface="Segoe UI Light" panose="020B0502040204020203" pitchFamily="34" charset="0"/>
              </a:rPr>
            </a:br>
            <a:r>
              <a:rPr lang="ru-RU" dirty="0">
                <a:latin typeface="Segoe UI Light" panose="020B0502040204020203" pitchFamily="34" charset="0"/>
                <a:cs typeface="Segoe UI Light" panose="020B0502040204020203" pitchFamily="34" charset="0"/>
              </a:rPr>
              <a:t>(e-kommunal.uz)</a:t>
            </a:r>
          </a:p>
          <a:p>
            <a:endParaRPr lang="ru-RU" dirty="0">
              <a:latin typeface="Segoe UI Light" panose="020B0502040204020203" pitchFamily="34" charset="0"/>
              <a:cs typeface="Segoe UI Light" panose="020B0502040204020203" pitchFamily="34" charset="0"/>
            </a:endParaRPr>
          </a:p>
        </p:txBody>
      </p:sp>
      <p:sp>
        <p:nvSpPr>
          <p:cNvPr id="11" name="TextBox 10"/>
          <p:cNvSpPr txBox="1"/>
          <p:nvPr/>
        </p:nvSpPr>
        <p:spPr>
          <a:xfrm>
            <a:off x="5009102" y="5156280"/>
            <a:ext cx="1417632" cy="646331"/>
          </a:xfrm>
          <a:prstGeom prst="rect">
            <a:avLst/>
          </a:prstGeom>
          <a:noFill/>
        </p:spPr>
        <p:txBody>
          <a:bodyPr wrap="none" rtlCol="0">
            <a:spAutoFit/>
          </a:bodyPr>
          <a:lstStyle/>
          <a:p>
            <a:pPr algn="just"/>
            <a:r>
              <a:rPr lang="en-US" dirty="0">
                <a:latin typeface="Segoe UI Light" panose="020B0502040204020203" pitchFamily="34" charset="0"/>
                <a:cs typeface="Segoe UI Light" panose="020B0502040204020203" pitchFamily="34" charset="0"/>
              </a:rPr>
              <a:t> Open data </a:t>
            </a:r>
            <a:br>
              <a:rPr lang="en-US" dirty="0">
                <a:latin typeface="Segoe UI Light" panose="020B0502040204020203" pitchFamily="34" charset="0"/>
                <a:cs typeface="Segoe UI Light" panose="020B0502040204020203" pitchFamily="34" charset="0"/>
              </a:rPr>
            </a:br>
            <a:r>
              <a:rPr lang="ru-RU" dirty="0">
                <a:latin typeface="Segoe UI Light" panose="020B0502040204020203" pitchFamily="34" charset="0"/>
                <a:cs typeface="Segoe UI Light" panose="020B0502040204020203" pitchFamily="34" charset="0"/>
              </a:rPr>
              <a:t>(data.gov.uz)</a:t>
            </a:r>
          </a:p>
        </p:txBody>
      </p:sp>
      <p:sp>
        <p:nvSpPr>
          <p:cNvPr id="12" name="TextBox 11"/>
          <p:cNvSpPr txBox="1"/>
          <p:nvPr/>
        </p:nvSpPr>
        <p:spPr>
          <a:xfrm>
            <a:off x="7759894" y="5156280"/>
            <a:ext cx="3852017" cy="646331"/>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System Regulatory impact assessment</a:t>
            </a:r>
            <a:br>
              <a:rPr lang="en-US" dirty="0">
                <a:latin typeface="Segoe UI Light" panose="020B0502040204020203" pitchFamily="34" charset="0"/>
                <a:cs typeface="Segoe UI Light" panose="020B0502040204020203" pitchFamily="34" charset="0"/>
              </a:rPr>
            </a:br>
            <a:r>
              <a:rPr lang="ru-RU" dirty="0">
                <a:latin typeface="Segoe UI Light" panose="020B0502040204020203" pitchFamily="34" charset="0"/>
                <a:cs typeface="Segoe UI Light" panose="020B0502040204020203" pitchFamily="34" charset="0"/>
              </a:rPr>
              <a:t>(regulation.gov.uz)</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116" y="4641167"/>
            <a:ext cx="1490475" cy="515113"/>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7931" y="4641167"/>
            <a:ext cx="1451740" cy="404827"/>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2441" y="4641167"/>
            <a:ext cx="1799586" cy="466759"/>
          </a:xfrm>
          <a:prstGeom prst="rect">
            <a:avLst/>
          </a:prstGeom>
        </p:spPr>
      </p:pic>
      <p:sp>
        <p:nvSpPr>
          <p:cNvPr id="8" name="TextBox 7"/>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3</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70491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95" y="387002"/>
            <a:ext cx="12191005" cy="5451702"/>
            <a:chOff x="995" y="412759"/>
            <a:chExt cx="12191005"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4241507" y="-3827753"/>
              <a:ext cx="105567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Объект 2"/>
          <p:cNvSpPr txBox="1">
            <a:spLocks/>
          </p:cNvSpPr>
          <p:nvPr/>
        </p:nvSpPr>
        <p:spPr bwMode="auto">
          <a:xfrm>
            <a:off x="322030" y="533378"/>
            <a:ext cx="111140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a:solidFill>
                  <a:schemeClr val="bg1"/>
                </a:solidFill>
                <a:latin typeface="Segoe UI Light" panose="020B0502040204020203" pitchFamily="34" charset="0"/>
                <a:cs typeface="Segoe UI Light" panose="020B0502040204020203" pitchFamily="34" charset="0"/>
              </a:rPr>
              <a:t>New edge of</a:t>
            </a:r>
            <a:r>
              <a:rPr lang="ru-RU" altLang="ru-RU" sz="3200" b="1" dirty="0">
                <a:solidFill>
                  <a:schemeClr val="bg1"/>
                </a:solidFill>
                <a:latin typeface="Segoe UI Light" panose="020B0502040204020203" pitchFamily="34" charset="0"/>
                <a:cs typeface="Segoe UI Light" panose="020B0502040204020203" pitchFamily="34" charset="0"/>
              </a:rPr>
              <a:t> </a:t>
            </a:r>
            <a:r>
              <a:rPr lang="en-US" altLang="ru-RU" sz="3200" b="1" dirty="0">
                <a:solidFill>
                  <a:schemeClr val="bg1"/>
                </a:solidFill>
                <a:latin typeface="Segoe UI Light" panose="020B0502040204020203" pitchFamily="34" charset="0"/>
                <a:cs typeface="Segoe UI Light" panose="020B0502040204020203" pitchFamily="34" charset="0"/>
              </a:rPr>
              <a:t>online services</a:t>
            </a:r>
            <a:endParaRPr lang="ru-RU" altLang="ru-RU" sz="3200" dirty="0">
              <a:solidFill>
                <a:schemeClr val="bg1"/>
              </a:solidFill>
              <a:latin typeface="Segoe UI Light" panose="020B0502040204020203" pitchFamily="34" charset="0"/>
              <a:cs typeface="Segoe UI Light" panose="020B0502040204020203" pitchFamily="34" charset="0"/>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89" y="2382511"/>
            <a:ext cx="5805914" cy="3647162"/>
          </a:xfrm>
          <a:prstGeom prst="rect">
            <a:avLst/>
          </a:prstGeom>
          <a:effectLst>
            <a:glow rad="101600">
              <a:schemeClr val="accent5">
                <a:satMod val="175000"/>
                <a:alpha val="40000"/>
              </a:schemeClr>
            </a:glo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984" y="1777674"/>
            <a:ext cx="6187592" cy="4856837"/>
          </a:xfrm>
          <a:prstGeom prst="rect">
            <a:avLst/>
          </a:prstGeom>
          <a:effectLst>
            <a:glow rad="101600">
              <a:schemeClr val="accent5">
                <a:satMod val="175000"/>
                <a:alpha val="40000"/>
              </a:schemeClr>
            </a:glow>
          </a:effectLst>
        </p:spPr>
      </p:pic>
      <p:sp>
        <p:nvSpPr>
          <p:cNvPr id="12" name="TextBox 11"/>
          <p:cNvSpPr txBox="1"/>
          <p:nvPr/>
        </p:nvSpPr>
        <p:spPr>
          <a:xfrm>
            <a:off x="1762591" y="1948328"/>
            <a:ext cx="1500091" cy="338554"/>
          </a:xfrm>
          <a:prstGeom prst="rect">
            <a:avLst/>
          </a:prstGeom>
          <a:noFill/>
        </p:spPr>
        <p:txBody>
          <a:bodyPr wrap="none" rtlCol="0">
            <a:spAutoFit/>
          </a:bodyPr>
          <a:lstStyle/>
          <a:p>
            <a:r>
              <a:rPr lang="en-US" sz="1600" b="1" dirty="0">
                <a:latin typeface="Segoe UI Light" panose="020B0502040204020203" pitchFamily="34" charset="0"/>
                <a:cs typeface="Segoe UI Light" panose="020B0502040204020203" pitchFamily="34" charset="0"/>
              </a:rPr>
              <a:t>Current version</a:t>
            </a:r>
          </a:p>
        </p:txBody>
      </p:sp>
      <p:sp>
        <p:nvSpPr>
          <p:cNvPr id="13" name="TextBox 12"/>
          <p:cNvSpPr txBox="1"/>
          <p:nvPr/>
        </p:nvSpPr>
        <p:spPr>
          <a:xfrm>
            <a:off x="7325673" y="1347349"/>
            <a:ext cx="1242007" cy="338554"/>
          </a:xfrm>
          <a:prstGeom prst="rect">
            <a:avLst/>
          </a:prstGeom>
          <a:noFill/>
        </p:spPr>
        <p:txBody>
          <a:bodyPr wrap="none" rtlCol="0">
            <a:spAutoFit/>
          </a:bodyPr>
          <a:lstStyle/>
          <a:p>
            <a:r>
              <a:rPr lang="en-US" sz="1600" b="1" dirty="0">
                <a:latin typeface="Segoe UI Light" panose="020B0502040204020203" pitchFamily="34" charset="0"/>
                <a:cs typeface="Segoe UI Light" panose="020B0502040204020203" pitchFamily="34" charset="0"/>
              </a:rPr>
              <a:t>New version</a:t>
            </a:r>
          </a:p>
        </p:txBody>
      </p:sp>
      <p:sp>
        <p:nvSpPr>
          <p:cNvPr id="11" name="TextBox 10"/>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4</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75824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2424113"/>
            <a:ext cx="137033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Группа 7"/>
          <p:cNvGrpSpPr/>
          <p:nvPr/>
        </p:nvGrpSpPr>
        <p:grpSpPr>
          <a:xfrm>
            <a:off x="995" y="387002"/>
            <a:ext cx="12191005" cy="5451702"/>
            <a:chOff x="995" y="412759"/>
            <a:chExt cx="12191005" cy="6394441"/>
          </a:xfrm>
        </p:grpSpPr>
        <p:pic>
          <p:nvPicPr>
            <p:cNvPr id="9" name="Рисунок 15"/>
            <p:cNvPicPr>
              <a:picLocks noChangeAspect="1"/>
            </p:cNvPicPr>
            <p:nvPr/>
          </p:nvPicPr>
          <p:blipFill rotWithShape="1">
            <a:blip r:embed="rId3">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4"/>
            <p:cNvPicPr>
              <a:picLocks noChangeAspect="1"/>
            </p:cNvPicPr>
            <p:nvPr/>
          </p:nvPicPr>
          <p:blipFill>
            <a:blip r:embed="rId4">
              <a:extLst>
                <a:ext uri="{28A0092B-C50C-407E-A947-70E740481C1C}">
                  <a14:useLocalDpi xmlns:a14="http://schemas.microsoft.com/office/drawing/2010/main" val="0"/>
                </a:ext>
              </a:extLst>
            </a:blip>
            <a:srcRect r="63544"/>
            <a:stretch>
              <a:fillRect/>
            </a:stretch>
          </p:blipFill>
          <p:spPr bwMode="auto">
            <a:xfrm rot="5400000">
              <a:off x="4241507" y="-3827753"/>
              <a:ext cx="105567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Объект 2"/>
          <p:cNvSpPr txBox="1">
            <a:spLocks/>
          </p:cNvSpPr>
          <p:nvPr/>
        </p:nvSpPr>
        <p:spPr bwMode="auto">
          <a:xfrm>
            <a:off x="2562871" y="323937"/>
            <a:ext cx="6939653" cy="96310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None/>
              <a:defRPr/>
            </a:pPr>
            <a:r>
              <a:rPr lang="en-US" altLang="ru-RU" sz="3200" b="1" dirty="0">
                <a:solidFill>
                  <a:schemeClr val="bg1"/>
                </a:solidFill>
                <a:latin typeface="Segoe UI Light" panose="020B0502040204020203" pitchFamily="34" charset="0"/>
                <a:cs typeface="Segoe UI Light" panose="020B0502040204020203" pitchFamily="34" charset="0"/>
              </a:rPr>
              <a:t>New Version of</a:t>
            </a:r>
            <a:r>
              <a:rPr lang="ru-RU" altLang="ru-RU" sz="3200" b="1" dirty="0">
                <a:solidFill>
                  <a:schemeClr val="bg1"/>
                </a:solidFill>
                <a:latin typeface="Segoe UI Light" panose="020B0502040204020203" pitchFamily="34" charset="0"/>
                <a:cs typeface="Segoe UI Light" panose="020B0502040204020203" pitchFamily="34" charset="0"/>
              </a:rPr>
              <a:t> </a:t>
            </a:r>
            <a:r>
              <a:rPr lang="en-US" altLang="ru-RU" sz="3200" b="1" dirty="0">
                <a:solidFill>
                  <a:schemeClr val="bg1"/>
                </a:solidFill>
                <a:latin typeface="Segoe UI Light" panose="020B0502040204020203" pitchFamily="34" charset="0"/>
                <a:cs typeface="Segoe UI Light" panose="020B0502040204020203" pitchFamily="34" charset="0"/>
              </a:rPr>
              <a:t>Single Portal of Interactive services</a:t>
            </a:r>
            <a:br>
              <a:rPr lang="en-US" altLang="ru-RU" sz="3200" b="1" dirty="0">
                <a:solidFill>
                  <a:schemeClr val="bg1"/>
                </a:solidFill>
                <a:latin typeface="Segoe UI Light" panose="020B0502040204020203" pitchFamily="34" charset="0"/>
                <a:cs typeface="Segoe UI Light" panose="020B0502040204020203" pitchFamily="34" charset="0"/>
              </a:rPr>
            </a:br>
            <a:r>
              <a:rPr lang="en-US" altLang="ru-RU" sz="3200" b="1" dirty="0">
                <a:solidFill>
                  <a:schemeClr val="bg1"/>
                </a:solidFill>
                <a:latin typeface="Segoe UI Light" panose="020B0502040204020203" pitchFamily="34" charset="0"/>
                <a:cs typeface="Segoe UI Light" panose="020B0502040204020203" pitchFamily="34" charset="0"/>
              </a:rPr>
              <a:t>state services</a:t>
            </a:r>
            <a:endParaRPr lang="ru-RU" altLang="ru-RU" sz="3200" b="1" dirty="0">
              <a:solidFill>
                <a:schemeClr val="bg1"/>
              </a:solidFill>
              <a:latin typeface="Segoe UI Light" panose="020B0502040204020203" pitchFamily="34" charset="0"/>
              <a:cs typeface="Segoe UI Light" panose="020B0502040204020203" pitchFamily="34" charset="0"/>
            </a:endParaRPr>
          </a:p>
          <a:p>
            <a:pPr>
              <a:spcBef>
                <a:spcPts val="475"/>
              </a:spcBef>
              <a:spcAft>
                <a:spcPct val="0"/>
              </a:spcAft>
              <a:buClrTx/>
              <a:buSzTx/>
              <a:buFont typeface="Arial" charset="0"/>
              <a:buNone/>
              <a:defRPr/>
            </a:pPr>
            <a:endParaRPr lang="ru-RU" altLang="ru-RU" sz="3200" dirty="0">
              <a:solidFill>
                <a:schemeClr val="bg1"/>
              </a:solidFill>
              <a:latin typeface="Segoe UI Light" panose="020B0502040204020203" pitchFamily="34" charset="0"/>
              <a:cs typeface="Segoe UI Light" panose="020B0502040204020203" pitchFamily="34" charset="0"/>
            </a:endParaRP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80" y="0"/>
            <a:ext cx="3696985" cy="3861753"/>
          </a:xfrm>
          <a:prstGeom prst="rect">
            <a:avLst/>
          </a:prstGeom>
        </p:spPr>
      </p:pic>
      <p:sp>
        <p:nvSpPr>
          <p:cNvPr id="13" name="TextBox 12"/>
          <p:cNvSpPr txBox="1"/>
          <p:nvPr/>
        </p:nvSpPr>
        <p:spPr>
          <a:xfrm>
            <a:off x="4311018" y="1899534"/>
            <a:ext cx="3118040" cy="1015663"/>
          </a:xfrm>
          <a:prstGeom prst="rect">
            <a:avLst/>
          </a:prstGeom>
          <a:noFill/>
        </p:spPr>
        <p:txBody>
          <a:bodyPr wrap="square" rtlCol="0">
            <a:spAutoFit/>
          </a:bodyPr>
          <a:lstStyle/>
          <a:p>
            <a:r>
              <a:rPr lang="ru-RU" sz="2000" dirty="0">
                <a:solidFill>
                  <a:schemeClr val="tx1">
                    <a:lumMod val="50000"/>
                    <a:lumOff val="50000"/>
                  </a:schemeClr>
                </a:solidFill>
                <a:latin typeface="Segoe UI Light" panose="020B0502040204020203" pitchFamily="34" charset="0"/>
                <a:cs typeface="Segoe UI Light" panose="020B0502040204020203" pitchFamily="34" charset="0"/>
              </a:rPr>
              <a:t>1. </a:t>
            </a:r>
            <a:r>
              <a:rPr lang="en-US" sz="2000" dirty="0">
                <a:solidFill>
                  <a:schemeClr val="tx1">
                    <a:lumMod val="50000"/>
                    <a:lumOff val="50000"/>
                  </a:schemeClr>
                </a:solidFill>
                <a:latin typeface="Segoe UI Light" panose="020B0502040204020203" pitchFamily="34" charset="0"/>
                <a:cs typeface="Segoe UI Light" panose="020B0502040204020203" pitchFamily="34" charset="0"/>
              </a:rPr>
              <a:t>Informative</a:t>
            </a:r>
            <a:r>
              <a:rPr lang="ru-RU" sz="2000" dirty="0">
                <a:solidFill>
                  <a:schemeClr val="tx1">
                    <a:lumMod val="50000"/>
                    <a:lumOff val="50000"/>
                  </a:schemeClr>
                </a:solidFill>
                <a:latin typeface="Segoe UI Light" panose="020B0502040204020203" pitchFamily="34" charset="0"/>
                <a:cs typeface="Segoe UI Light" panose="020B0502040204020203" pitchFamily="34" charset="0"/>
              </a:rPr>
              <a:t/>
            </a:r>
            <a:br>
              <a:rPr lang="ru-RU" sz="2000" dirty="0">
                <a:solidFill>
                  <a:schemeClr val="tx1">
                    <a:lumMod val="50000"/>
                    <a:lumOff val="50000"/>
                  </a:schemeClr>
                </a:solidFill>
                <a:latin typeface="Segoe UI Light" panose="020B0502040204020203" pitchFamily="34" charset="0"/>
                <a:cs typeface="Segoe UI Light" panose="020B0502040204020203" pitchFamily="34" charset="0"/>
              </a:rPr>
            </a:br>
            <a:r>
              <a:rPr lang="ru-RU" sz="2000" dirty="0">
                <a:solidFill>
                  <a:schemeClr val="tx1">
                    <a:lumMod val="50000"/>
                    <a:lumOff val="50000"/>
                  </a:schemeClr>
                </a:solidFill>
                <a:latin typeface="Segoe UI Light" panose="020B0502040204020203" pitchFamily="34" charset="0"/>
                <a:cs typeface="Segoe UI Light" panose="020B0502040204020203" pitchFamily="34" charset="0"/>
              </a:rPr>
              <a:t>2. </a:t>
            </a:r>
            <a:r>
              <a:rPr lang="en-US" sz="2000" dirty="0">
                <a:solidFill>
                  <a:schemeClr val="tx1">
                    <a:lumMod val="50000"/>
                    <a:lumOff val="50000"/>
                  </a:schemeClr>
                </a:solidFill>
                <a:latin typeface="Segoe UI Light" panose="020B0502040204020203" pitchFamily="34" charset="0"/>
                <a:cs typeface="Segoe UI Light" panose="020B0502040204020203" pitchFamily="34" charset="0"/>
              </a:rPr>
              <a:t>Automated</a:t>
            </a:r>
            <a:r>
              <a:rPr lang="ru-RU" sz="2000" dirty="0">
                <a:solidFill>
                  <a:schemeClr val="tx1">
                    <a:lumMod val="50000"/>
                    <a:lumOff val="50000"/>
                  </a:schemeClr>
                </a:solidFill>
                <a:latin typeface="Segoe UI Light" panose="020B0502040204020203" pitchFamily="34" charset="0"/>
                <a:cs typeface="Segoe UI Light" panose="020B0502040204020203" pitchFamily="34" charset="0"/>
              </a:rPr>
              <a:t/>
            </a:r>
            <a:br>
              <a:rPr lang="ru-RU" sz="2000" dirty="0">
                <a:solidFill>
                  <a:schemeClr val="tx1">
                    <a:lumMod val="50000"/>
                    <a:lumOff val="50000"/>
                  </a:schemeClr>
                </a:solidFill>
                <a:latin typeface="Segoe UI Light" panose="020B0502040204020203" pitchFamily="34" charset="0"/>
                <a:cs typeface="Segoe UI Light" panose="020B0502040204020203" pitchFamily="34" charset="0"/>
              </a:rPr>
            </a:br>
            <a:r>
              <a:rPr lang="ru-RU" sz="2000" dirty="0">
                <a:solidFill>
                  <a:schemeClr val="tx1">
                    <a:lumMod val="50000"/>
                    <a:lumOff val="50000"/>
                  </a:schemeClr>
                </a:solidFill>
                <a:latin typeface="Segoe UI Light" panose="020B0502040204020203" pitchFamily="34" charset="0"/>
                <a:cs typeface="Segoe UI Light" panose="020B0502040204020203" pitchFamily="34" charset="0"/>
              </a:rPr>
              <a:t>3. </a:t>
            </a:r>
            <a:r>
              <a:rPr lang="en-US" sz="2000" dirty="0">
                <a:solidFill>
                  <a:schemeClr val="tx1">
                    <a:lumMod val="50000"/>
                    <a:lumOff val="50000"/>
                  </a:schemeClr>
                </a:solidFill>
                <a:latin typeface="Segoe UI Light" panose="020B0502040204020203" pitchFamily="34" charset="0"/>
                <a:cs typeface="Segoe UI Light" panose="020B0502040204020203" pitchFamily="34" charset="0"/>
              </a:rPr>
              <a:t>Semi-automated</a:t>
            </a:r>
            <a:endParaRPr lang="ru-RU" sz="2000" dirty="0">
              <a:solidFill>
                <a:schemeClr val="tx1">
                  <a:lumMod val="50000"/>
                  <a:lumOff val="50000"/>
                </a:schemeClr>
              </a:solidFill>
              <a:latin typeface="Segoe UI Light" panose="020B0502040204020203" pitchFamily="34" charset="0"/>
              <a:cs typeface="Segoe UI Light" panose="020B0502040204020203" pitchFamily="34" charset="0"/>
            </a:endParaRPr>
          </a:p>
        </p:txBody>
      </p:sp>
      <p:sp>
        <p:nvSpPr>
          <p:cNvPr id="14" name="TextBox 13"/>
          <p:cNvSpPr txBox="1"/>
          <p:nvPr/>
        </p:nvSpPr>
        <p:spPr>
          <a:xfrm>
            <a:off x="7579268" y="1747912"/>
            <a:ext cx="3846513" cy="830997"/>
          </a:xfrm>
          <a:prstGeom prst="rect">
            <a:avLst/>
          </a:prstGeom>
          <a:noFill/>
        </p:spPr>
        <p:txBody>
          <a:bodyPr wrap="square" rtlCol="0">
            <a:spAutoFit/>
          </a:bodyPr>
          <a:lstStyle/>
          <a:p>
            <a:r>
              <a:rPr lang="en-US" sz="2400" dirty="0">
                <a:solidFill>
                  <a:schemeClr val="accent1">
                    <a:lumMod val="75000"/>
                  </a:schemeClr>
                </a:solidFill>
                <a:latin typeface="Segoe UI Light" panose="020B0502040204020203" pitchFamily="34" charset="0"/>
                <a:cs typeface="Segoe UI Light" panose="020B0502040204020203" pitchFamily="34" charset="0"/>
              </a:rPr>
              <a:t>Only demanded and automated services</a:t>
            </a:r>
            <a:endParaRPr lang="ru-RU" sz="2400" dirty="0">
              <a:solidFill>
                <a:schemeClr val="accent1">
                  <a:lumMod val="75000"/>
                </a:schemeClr>
              </a:solidFill>
              <a:latin typeface="Segoe UI Light" panose="020B0502040204020203" pitchFamily="34" charset="0"/>
              <a:cs typeface="Segoe UI Light" panose="020B0502040204020203" pitchFamily="34" charset="0"/>
            </a:endParaRPr>
          </a:p>
        </p:txBody>
      </p:sp>
      <p:sp>
        <p:nvSpPr>
          <p:cNvPr id="15" name="TextBox 14"/>
          <p:cNvSpPr txBox="1"/>
          <p:nvPr/>
        </p:nvSpPr>
        <p:spPr>
          <a:xfrm>
            <a:off x="4311018" y="1541457"/>
            <a:ext cx="2004075" cy="369332"/>
          </a:xfrm>
          <a:prstGeom prst="rect">
            <a:avLst/>
          </a:prstGeom>
          <a:noFill/>
        </p:spPr>
        <p:txBody>
          <a:bodyPr wrap="none" rtlCol="0">
            <a:spAutoFit/>
          </a:bodyPr>
          <a:lstStyle/>
          <a:p>
            <a:r>
              <a:rPr lang="en-US" b="1" dirty="0">
                <a:latin typeface="Segoe UI Light" panose="020B0502040204020203" pitchFamily="34" charset="0"/>
                <a:cs typeface="Segoe UI Light" panose="020B0502040204020203" pitchFamily="34" charset="0"/>
              </a:rPr>
              <a:t>ONLINE SERVICES</a:t>
            </a:r>
            <a:r>
              <a:rPr lang="ru-RU" b="1" dirty="0">
                <a:latin typeface="Segoe UI Light" panose="020B0502040204020203" pitchFamily="34" charset="0"/>
                <a:cs typeface="Segoe UI Light" panose="020B0502040204020203" pitchFamily="34" charset="0"/>
              </a:rPr>
              <a:t>:</a:t>
            </a:r>
            <a:endParaRPr lang="en-US" b="1" dirty="0">
              <a:latin typeface="Segoe UI Light" panose="020B0502040204020203" pitchFamily="34" charset="0"/>
              <a:cs typeface="Segoe UI Light" panose="020B0502040204020203" pitchFamily="34" charset="0"/>
            </a:endParaRPr>
          </a:p>
        </p:txBody>
      </p:sp>
      <p:sp>
        <p:nvSpPr>
          <p:cNvPr id="16" name="Стрелка вниз 15"/>
          <p:cNvSpPr/>
          <p:nvPr/>
        </p:nvSpPr>
        <p:spPr>
          <a:xfrm rot="16200000">
            <a:off x="6802607" y="1942235"/>
            <a:ext cx="274974" cy="439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17" name="Заголовок 1"/>
          <p:cNvSpPr txBox="1">
            <a:spLocks/>
          </p:cNvSpPr>
          <p:nvPr/>
        </p:nvSpPr>
        <p:spPr>
          <a:xfrm>
            <a:off x="3124427" y="3252749"/>
            <a:ext cx="3289837" cy="4834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solidFill>
                  <a:schemeClr val="accent1"/>
                </a:solidFill>
                <a:latin typeface="Segoe UI Light" panose="020B0502040204020203" pitchFamily="34" charset="0"/>
                <a:cs typeface="Segoe UI Light" panose="020B0502040204020203" pitchFamily="34" charset="0"/>
              </a:rPr>
              <a:t>Planned online services</a:t>
            </a:r>
            <a:endParaRPr lang="ru-RU" sz="2000" b="1" dirty="0">
              <a:solidFill>
                <a:schemeClr val="accent1"/>
              </a:solidFill>
              <a:latin typeface="Segoe UI Light" panose="020B0502040204020203" pitchFamily="34" charset="0"/>
              <a:cs typeface="Segoe UI Light" panose="020B0502040204020203" pitchFamily="34" charset="0"/>
            </a:endParaRPr>
          </a:p>
        </p:txBody>
      </p:sp>
      <p:graphicFrame>
        <p:nvGraphicFramePr>
          <p:cNvPr id="18" name="Объект 4"/>
          <p:cNvGraphicFramePr>
            <a:graphicFrameLocks/>
          </p:cNvGraphicFramePr>
          <p:nvPr>
            <p:extLst>
              <p:ext uri="{D42A27DB-BD31-4B8C-83A1-F6EECF244321}">
                <p14:modId xmlns:p14="http://schemas.microsoft.com/office/powerpoint/2010/main" val="2630854015"/>
              </p:ext>
            </p:extLst>
          </p:nvPr>
        </p:nvGraphicFramePr>
        <p:xfrm>
          <a:off x="295872" y="3828197"/>
          <a:ext cx="6066828" cy="2682251"/>
        </p:xfrm>
        <a:graphic>
          <a:graphicData uri="http://schemas.openxmlformats.org/drawingml/2006/table">
            <a:tbl>
              <a:tblPr bandRow="1">
                <a:tableStyleId>{5C22544A-7EE6-4342-B048-85BDC9FD1C3A}</a:tableStyleId>
              </a:tblPr>
              <a:tblGrid>
                <a:gridCol w="4455473">
                  <a:extLst>
                    <a:ext uri="{9D8B030D-6E8A-4147-A177-3AD203B41FA5}">
                      <a16:colId xmlns:a16="http://schemas.microsoft.com/office/drawing/2014/main" val="20000"/>
                    </a:ext>
                  </a:extLst>
                </a:gridCol>
                <a:gridCol w="1611355">
                  <a:extLst>
                    <a:ext uri="{9D8B030D-6E8A-4147-A177-3AD203B41FA5}">
                      <a16:colId xmlns:a16="http://schemas.microsoft.com/office/drawing/2014/main" val="20001"/>
                    </a:ext>
                  </a:extLst>
                </a:gridCol>
              </a:tblGrid>
              <a:tr h="422690">
                <a:tc>
                  <a:txBody>
                    <a:bodyPr/>
                    <a:lstStyle/>
                    <a:p>
                      <a:pPr algn="ctr" fontAlgn="b"/>
                      <a:r>
                        <a:rPr lang="en-US" sz="1400" b="1" u="none" strike="noStrike" dirty="0">
                          <a:effectLst/>
                          <a:latin typeface="Segoe UI Light" panose="020B0502040204020203" pitchFamily="34" charset="0"/>
                          <a:cs typeface="Segoe UI Light" panose="020B0502040204020203" pitchFamily="34" charset="0"/>
                        </a:rPr>
                        <a:t>Abroad travel sticker registration</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tc rowSpan="3">
                  <a:txBody>
                    <a:bodyPr/>
                    <a:lstStyle/>
                    <a:p>
                      <a:pPr algn="ctr" fontAlgn="b"/>
                      <a:r>
                        <a:rPr lang="en-US" sz="1400" b="1" u="none" strike="noStrike" baseline="0" dirty="0">
                          <a:effectLst/>
                          <a:latin typeface="Segoe UI Light" panose="020B0502040204020203" pitchFamily="34" charset="0"/>
                          <a:cs typeface="Segoe UI Light" panose="020B0502040204020203" pitchFamily="34" charset="0"/>
                        </a:rPr>
                        <a:t>Ministry</a:t>
                      </a:r>
                      <a:r>
                        <a:rPr lang="ru-RU" sz="1400" b="1" u="none" strike="noStrike" baseline="0" dirty="0">
                          <a:effectLst/>
                          <a:latin typeface="Segoe UI Light" panose="020B0502040204020203" pitchFamily="34" charset="0"/>
                          <a:cs typeface="Segoe UI Light" panose="020B0502040204020203" pitchFamily="34" charset="0"/>
                        </a:rPr>
                        <a:t> </a:t>
                      </a:r>
                      <a:r>
                        <a:rPr lang="en-US" sz="1400" b="1" u="none" strike="noStrike" baseline="0" dirty="0">
                          <a:effectLst/>
                          <a:latin typeface="Segoe UI Light" panose="020B0502040204020203" pitchFamily="34" charset="0"/>
                          <a:cs typeface="Segoe UI Light" panose="020B0502040204020203" pitchFamily="34" charset="0"/>
                        </a:rPr>
                        <a:t>of </a:t>
                      </a:r>
                      <a:r>
                        <a:rPr lang="en-US" sz="1400" b="1" u="none" strike="noStrike" dirty="0">
                          <a:effectLst/>
                          <a:latin typeface="Segoe UI Light" panose="020B0502040204020203" pitchFamily="34" charset="0"/>
                          <a:cs typeface="Segoe UI Light" panose="020B0502040204020203" pitchFamily="34" charset="0"/>
                        </a:rPr>
                        <a:t>Internal Affairs</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extLst>
                  <a:ext uri="{0D108BD9-81ED-4DB2-BD59-A6C34878D82A}">
                    <a16:rowId xmlns:a16="http://schemas.microsoft.com/office/drawing/2014/main" val="10000"/>
                  </a:ext>
                </a:extLst>
              </a:tr>
              <a:tr h="42269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Segoe UI Light" panose="020B0502040204020203" pitchFamily="34" charset="0"/>
                          <a:cs typeface="Segoe UI Light" panose="020B0502040204020203" pitchFamily="34" charset="0"/>
                        </a:rPr>
                        <a:t>Temporary registration in Tashkent</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tc vMerge="1">
                  <a:txBody>
                    <a:bodyPr/>
                    <a:lstStyle/>
                    <a:p>
                      <a:pPr algn="ctr" fontAlgn="b"/>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extLst>
                  <a:ext uri="{0D108BD9-81ED-4DB2-BD59-A6C34878D82A}">
                    <a16:rowId xmlns:a16="http://schemas.microsoft.com/office/drawing/2014/main" val="10001"/>
                  </a:ext>
                </a:extLst>
              </a:tr>
              <a:tr h="42269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Segoe UI Light" panose="020B0502040204020203" pitchFamily="34" charset="0"/>
                          <a:cs typeface="Segoe UI Light" panose="020B0502040204020203" pitchFamily="34" charset="0"/>
                        </a:rPr>
                        <a:t>Electronic queue at the passport offices</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tc vMerge="1">
                  <a:txBody>
                    <a:bodyPr/>
                    <a:lstStyle/>
                    <a:p>
                      <a:pPr algn="ctr" fontAlgn="b"/>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extLst>
                  <a:ext uri="{0D108BD9-81ED-4DB2-BD59-A6C34878D82A}">
                    <a16:rowId xmlns:a16="http://schemas.microsoft.com/office/drawing/2014/main" val="10002"/>
                  </a:ext>
                </a:extLst>
              </a:tr>
              <a:tr h="42269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effectLst/>
                          <a:latin typeface="Segoe UI Light" panose="020B0502040204020203" pitchFamily="34" charset="0"/>
                          <a:cs typeface="Segoe UI Light" panose="020B0502040204020203" pitchFamily="34" charset="0"/>
                        </a:rPr>
                        <a:t>Electronic application for car purchase</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tc>
                  <a:txBody>
                    <a:bodyPr/>
                    <a:lstStyle/>
                    <a:p>
                      <a:pPr algn="ctr" fontAlgn="b"/>
                      <a:r>
                        <a:rPr lang="en-US" sz="1400" b="1" u="none" strike="noStrike" dirty="0" err="1">
                          <a:effectLst/>
                          <a:latin typeface="Segoe UI Light" panose="020B0502040204020203" pitchFamily="34" charset="0"/>
                          <a:cs typeface="Segoe UI Light" panose="020B0502040204020203" pitchFamily="34" charset="0"/>
                        </a:rPr>
                        <a:t>Uzavtosanoat</a:t>
                      </a:r>
                      <a:endParaRPr lang="uz-Cyrl-UZ"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extLst>
                  <a:ext uri="{0D108BD9-81ED-4DB2-BD59-A6C34878D82A}">
                    <a16:rowId xmlns:a16="http://schemas.microsoft.com/office/drawing/2014/main" val="10003"/>
                  </a:ext>
                </a:extLst>
              </a:tr>
              <a:tr h="568801">
                <a:tc>
                  <a:txBody>
                    <a:bodyPr/>
                    <a:lstStyle/>
                    <a:p>
                      <a:pPr algn="ctr" fontAlgn="b"/>
                      <a:r>
                        <a:rPr lang="en-US" sz="1400" b="1" u="none" strike="noStrike" dirty="0">
                          <a:effectLst/>
                          <a:latin typeface="Segoe UI Light" panose="020B0502040204020203" pitchFamily="34" charset="0"/>
                          <a:cs typeface="Segoe UI Light" panose="020B0502040204020203" pitchFamily="34" charset="0"/>
                        </a:rPr>
                        <a:t>Obtaining a license for pharmaceutical activities</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tc>
                  <a:txBody>
                    <a:bodyPr/>
                    <a:lstStyle/>
                    <a:p>
                      <a:pPr algn="ctr" fontAlgn="b"/>
                      <a:r>
                        <a:rPr lang="en-US" sz="1400" b="1" u="none" strike="noStrike" baseline="0" dirty="0">
                          <a:effectLst/>
                          <a:latin typeface="Segoe UI Light" panose="020B0502040204020203" pitchFamily="34" charset="0"/>
                          <a:cs typeface="Segoe UI Light" panose="020B0502040204020203" pitchFamily="34" charset="0"/>
                        </a:rPr>
                        <a:t>Ministry of </a:t>
                      </a:r>
                      <a:r>
                        <a:rPr lang="en-US" sz="1400" b="1" u="none" strike="noStrike" dirty="0">
                          <a:effectLst/>
                          <a:latin typeface="Segoe UI Light" panose="020B0502040204020203" pitchFamily="34" charset="0"/>
                          <a:cs typeface="Segoe UI Light" panose="020B0502040204020203" pitchFamily="34" charset="0"/>
                        </a:rPr>
                        <a:t>Healthcare</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extLst>
                  <a:ext uri="{0D108BD9-81ED-4DB2-BD59-A6C34878D82A}">
                    <a16:rowId xmlns:a16="http://schemas.microsoft.com/office/drawing/2014/main" val="10004"/>
                  </a:ext>
                </a:extLst>
              </a:tr>
              <a:tr h="422690">
                <a:tc>
                  <a:txBody>
                    <a:bodyPr/>
                    <a:lstStyle/>
                    <a:p>
                      <a:pPr algn="ctr" fontAlgn="b"/>
                      <a:r>
                        <a:rPr lang="en-US" sz="1400" b="1" i="0" u="none" strike="noStrike" dirty="0">
                          <a:solidFill>
                            <a:srgbClr val="000000"/>
                          </a:solidFill>
                          <a:effectLst/>
                          <a:latin typeface="Segoe UI Light" panose="020B0502040204020203" pitchFamily="34" charset="0"/>
                          <a:cs typeface="Segoe UI Light" panose="020B0502040204020203" pitchFamily="34" charset="0"/>
                        </a:rPr>
                        <a:t>Registration</a:t>
                      </a:r>
                      <a:r>
                        <a:rPr lang="en-US" sz="1400" b="1" i="0" u="none" strike="noStrike" baseline="0" dirty="0">
                          <a:solidFill>
                            <a:srgbClr val="000000"/>
                          </a:solidFill>
                          <a:effectLst/>
                          <a:latin typeface="Segoe UI Light" panose="020B0502040204020203" pitchFamily="34" charset="0"/>
                          <a:cs typeface="Segoe UI Light" panose="020B0502040204020203" pitchFamily="34" charset="0"/>
                        </a:rPr>
                        <a:t> of the </a:t>
                      </a:r>
                      <a:r>
                        <a:rPr lang="en-US" sz="1400" b="1" i="0" u="none" strike="noStrike" dirty="0">
                          <a:solidFill>
                            <a:srgbClr val="000000"/>
                          </a:solidFill>
                          <a:effectLst/>
                          <a:latin typeface="Segoe UI Light" panose="020B0502040204020203" pitchFamily="34" charset="0"/>
                          <a:cs typeface="Segoe UI Light" panose="020B0502040204020203" pitchFamily="34" charset="0"/>
                        </a:rPr>
                        <a:t>real estate transactions</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tc>
                  <a:txBody>
                    <a:bodyPr/>
                    <a:lstStyle/>
                    <a:p>
                      <a:pPr algn="ctr" fontAlgn="b"/>
                      <a:r>
                        <a:rPr lang="en-US" sz="1400" b="1" i="0" u="none" strike="noStrike" dirty="0">
                          <a:solidFill>
                            <a:srgbClr val="000000"/>
                          </a:solidFill>
                          <a:effectLst/>
                          <a:latin typeface="Segoe UI Light" panose="020B0502040204020203" pitchFamily="34" charset="0"/>
                          <a:cs typeface="Segoe UI Light" panose="020B0502040204020203" pitchFamily="34" charset="0"/>
                        </a:rPr>
                        <a:t>Ministry of Justice</a:t>
                      </a:r>
                      <a:endParaRPr lang="ru-RU"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marT="34290" marB="34290" anchor="ctr"/>
                </a:tc>
                <a:extLst>
                  <a:ext uri="{0D108BD9-81ED-4DB2-BD59-A6C34878D82A}">
                    <a16:rowId xmlns:a16="http://schemas.microsoft.com/office/drawing/2014/main" val="10005"/>
                  </a:ext>
                </a:extLst>
              </a:tr>
            </a:tbl>
          </a:graphicData>
        </a:graphic>
      </p:graphicFrame>
      <p:graphicFrame>
        <p:nvGraphicFramePr>
          <p:cNvPr id="19" name="Диаграмма 18"/>
          <p:cNvGraphicFramePr/>
          <p:nvPr>
            <p:extLst>
              <p:ext uri="{D42A27DB-BD31-4B8C-83A1-F6EECF244321}">
                <p14:modId xmlns:p14="http://schemas.microsoft.com/office/powerpoint/2010/main" val="1235875584"/>
              </p:ext>
            </p:extLst>
          </p:nvPr>
        </p:nvGraphicFramePr>
        <p:xfrm>
          <a:off x="6598860" y="3643000"/>
          <a:ext cx="5421690" cy="2930466"/>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5</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81191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12192000" cy="6829425"/>
          </a:xfrm>
          <a:prstGeom prst="rect">
            <a:avLst/>
          </a:prstGeom>
        </p:spPr>
      </p:pic>
      <p:sp>
        <p:nvSpPr>
          <p:cNvPr id="13" name="TextBox 12"/>
          <p:cNvSpPr txBox="1"/>
          <p:nvPr/>
        </p:nvSpPr>
        <p:spPr>
          <a:xfrm>
            <a:off x="324158" y="1805275"/>
            <a:ext cx="11320995" cy="646331"/>
          </a:xfrm>
          <a:prstGeom prst="rect">
            <a:avLst/>
          </a:prstGeom>
          <a:noFill/>
        </p:spPr>
        <p:txBody>
          <a:bodyPr wrap="square" rtlCol="0">
            <a:spAutoFit/>
          </a:bodyPr>
          <a:lstStyle/>
          <a:p>
            <a:r>
              <a:rPr lang="en-US" dirty="0">
                <a:latin typeface="Segoe UI Light" panose="020B0502040204020203" pitchFamily="34" charset="0"/>
                <a:cs typeface="Segoe UI Light" panose="020B0502040204020203" pitchFamily="34" charset="0"/>
              </a:rPr>
              <a:t>The President acted as the guarantor of observance of the rights and freedoms of citizens, Constitution and laws of the Republic of Uzbekistan</a:t>
            </a:r>
            <a:endParaRPr lang="ru-RU" dirty="0">
              <a:latin typeface="Segoe UI Light" panose="020B0502040204020203" pitchFamily="34" charset="0"/>
              <a:cs typeface="Segoe UI Light" panose="020B0502040204020203" pitchFamily="34" charset="0"/>
            </a:endParaRPr>
          </a:p>
        </p:txBody>
      </p:sp>
      <p:sp>
        <p:nvSpPr>
          <p:cNvPr id="14" name="Прямоугольник 13"/>
          <p:cNvSpPr/>
          <p:nvPr/>
        </p:nvSpPr>
        <p:spPr>
          <a:xfrm>
            <a:off x="324158" y="2429473"/>
            <a:ext cx="6467802" cy="4093428"/>
          </a:xfrm>
          <a:prstGeom prst="rect">
            <a:avLst/>
          </a:prstGeom>
        </p:spPr>
        <p:txBody>
          <a:bodyPr wrap="square">
            <a:spAutoFit/>
          </a:bodyPr>
          <a:lstStyle/>
          <a:p>
            <a:pPr latinLnBrk="1">
              <a:defRPr/>
            </a:pPr>
            <a:r>
              <a:rPr lang="en-US" sz="2000" b="1" dirty="0">
                <a:latin typeface="Segoe UI Light" panose="020B0502040204020203" pitchFamily="34" charset="0"/>
                <a:cs typeface="Segoe UI Light" panose="020B0502040204020203" pitchFamily="34" charset="0"/>
              </a:rPr>
              <a:t>Advantages</a:t>
            </a:r>
            <a:r>
              <a:rPr lang="ru-RU" sz="2000" b="1" dirty="0">
                <a:latin typeface="Segoe UI Light" panose="020B0502040204020203" pitchFamily="34" charset="0"/>
                <a:cs typeface="Segoe UI Light" panose="020B0502040204020203" pitchFamily="34" charset="0"/>
              </a:rPr>
              <a:t>:</a:t>
            </a:r>
            <a:r>
              <a:rPr lang="ru-RU" sz="2000" b="1" dirty="0">
                <a:solidFill>
                  <a:schemeClr val="tx1">
                    <a:lumMod val="50000"/>
                    <a:lumOff val="50000"/>
                  </a:schemeClr>
                </a:solidFill>
                <a:latin typeface="Segoe UI Light" panose="020B0502040204020203" pitchFamily="34" charset="0"/>
                <a:cs typeface="Segoe UI Light" panose="020B0502040204020203" pitchFamily="34" charset="0"/>
              </a:rPr>
              <a:t> </a:t>
            </a:r>
            <a:endParaRPr lang="en-US" sz="2000" b="1" dirty="0">
              <a:solidFill>
                <a:schemeClr val="tx1">
                  <a:lumMod val="50000"/>
                  <a:lumOff val="50000"/>
                </a:schemeClr>
              </a:solidFill>
              <a:latin typeface="Segoe UI Light" panose="020B0502040204020203" pitchFamily="34" charset="0"/>
              <a:cs typeface="Segoe UI Light" panose="020B0502040204020203" pitchFamily="34" charset="0"/>
            </a:endParaRPr>
          </a:p>
          <a:p>
            <a:pPr marL="171450" indent="-171450" algn="just" latinLnBrk="1">
              <a:buFont typeface="Wingdings" pitchFamily="2" charset="2"/>
              <a:buChar char="v"/>
              <a:defRPr/>
            </a:pPr>
            <a:r>
              <a:rPr lang="en-US" sz="2000" b="1" dirty="0">
                <a:solidFill>
                  <a:srgbClr val="FF0000"/>
                </a:solidFill>
                <a:latin typeface="Segoe UI Light" panose="020B0502040204020203" pitchFamily="34" charset="0"/>
                <a:cs typeface="Segoe UI Light" panose="020B0502040204020203" pitchFamily="34" charset="0"/>
              </a:rPr>
              <a:t>Public confidence in government</a:t>
            </a:r>
            <a:endParaRPr lang="ru-RU" sz="2000" b="1" dirty="0">
              <a:solidFill>
                <a:srgbClr val="FF0000"/>
              </a:solidFill>
              <a:latin typeface="Segoe UI Light" panose="020B0502040204020203" pitchFamily="34" charset="0"/>
              <a:cs typeface="Segoe UI Light" panose="020B0502040204020203" pitchFamily="34" charset="0"/>
            </a:endParaRPr>
          </a:p>
          <a:p>
            <a:pPr marL="171450" indent="-171450" algn="just" latinLnBrk="1">
              <a:buFont typeface="Wingdings" pitchFamily="2" charset="2"/>
              <a:buChar char="v"/>
              <a:defRPr/>
            </a:pPr>
            <a:r>
              <a:rPr lang="en-US" sz="2000" b="1" dirty="0">
                <a:solidFill>
                  <a:srgbClr val="FF0000"/>
                </a:solidFill>
                <a:latin typeface="Segoe UI Light" panose="020B0502040204020203" pitchFamily="34" charset="0"/>
                <a:cs typeface="Segoe UI Light" panose="020B0502040204020203" pitchFamily="34" charset="0"/>
              </a:rPr>
              <a:t>The political will of the President in the development of </a:t>
            </a:r>
            <a:br>
              <a:rPr lang="en-US" sz="2000" b="1" dirty="0">
                <a:solidFill>
                  <a:srgbClr val="FF0000"/>
                </a:solidFill>
                <a:latin typeface="Segoe UI Light" panose="020B0502040204020203" pitchFamily="34" charset="0"/>
                <a:cs typeface="Segoe UI Light" panose="020B0502040204020203" pitchFamily="34" charset="0"/>
              </a:rPr>
            </a:br>
            <a:r>
              <a:rPr lang="en-US" sz="2000" b="1" dirty="0">
                <a:solidFill>
                  <a:srgbClr val="FF0000"/>
                </a:solidFill>
                <a:latin typeface="Segoe UI Light" panose="020B0502040204020203" pitchFamily="34" charset="0"/>
                <a:cs typeface="Segoe UI Light" panose="020B0502040204020203" pitchFamily="34" charset="0"/>
              </a:rPr>
              <a:t>E-government</a:t>
            </a:r>
            <a:endParaRPr lang="ru-RU" sz="2000" b="1" dirty="0">
              <a:solidFill>
                <a:srgbClr val="FF0000"/>
              </a:solidFill>
              <a:latin typeface="Segoe UI Light" panose="020B0502040204020203" pitchFamily="34" charset="0"/>
              <a:cs typeface="Segoe UI Light" panose="020B0502040204020203" pitchFamily="34" charset="0"/>
            </a:endParaRPr>
          </a:p>
          <a:p>
            <a:pPr marL="171450" indent="-171450" algn="just" latinLnBrk="1">
              <a:buFont typeface="Wingdings" pitchFamily="2" charset="2"/>
              <a:buChar char="v"/>
              <a:defRPr/>
            </a:pPr>
            <a:r>
              <a:rPr lang="en-US" sz="2000" b="1" dirty="0">
                <a:solidFill>
                  <a:srgbClr val="FF0000"/>
                </a:solidFill>
                <a:latin typeface="Segoe UI Light" panose="020B0502040204020203" pitchFamily="34" charset="0"/>
                <a:cs typeface="Segoe UI Light" panose="020B0502040204020203" pitchFamily="34" charset="0"/>
              </a:rPr>
              <a:t>Transparency</a:t>
            </a:r>
            <a:endParaRPr lang="ru-RU" sz="2000" b="1" dirty="0">
              <a:solidFill>
                <a:srgbClr val="0070C0"/>
              </a:solidFill>
              <a:latin typeface="Segoe UI Light" panose="020B0502040204020203" pitchFamily="34" charset="0"/>
              <a:cs typeface="Segoe UI Light" panose="020B0502040204020203" pitchFamily="34" charset="0"/>
            </a:endParaRPr>
          </a:p>
          <a:p>
            <a:pPr algn="just" latinLnBrk="1">
              <a:defRPr/>
            </a:pPr>
            <a: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t>Each applicant has an opportunity to track the progress of </a:t>
            </a:r>
          </a:p>
          <a:p>
            <a:pPr algn="just" latinLnBrk="1">
              <a:defRPr/>
            </a:pPr>
            <a: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t>his appeal</a:t>
            </a:r>
          </a:p>
          <a:p>
            <a:pPr algn="just" latinLnBrk="1">
              <a:defRPr/>
            </a:pPr>
            <a: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t>The media and social networks can </a:t>
            </a:r>
            <a:b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br>
            <a: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t>track actual problems</a:t>
            </a:r>
            <a:endParaRPr lang="ru-RU" sz="2000" b="1" dirty="0">
              <a:solidFill>
                <a:schemeClr val="tx1">
                  <a:lumMod val="75000"/>
                  <a:lumOff val="25000"/>
                </a:schemeClr>
              </a:solidFill>
              <a:latin typeface="Segoe UI Light" panose="020B0502040204020203" pitchFamily="34" charset="0"/>
              <a:cs typeface="Segoe UI Light" panose="020B0502040204020203" pitchFamily="34" charset="0"/>
            </a:endParaRPr>
          </a:p>
          <a:p>
            <a:pPr marL="171450" indent="-171450" algn="just" latinLnBrk="1">
              <a:buFont typeface="Wingdings" pitchFamily="2" charset="2"/>
              <a:buChar char="v"/>
              <a:defRPr/>
            </a:pPr>
            <a:r>
              <a:rPr lang="en-US" sz="2000" b="1" dirty="0">
                <a:solidFill>
                  <a:srgbClr val="FF0000"/>
                </a:solidFill>
                <a:latin typeface="Segoe UI Light" panose="020B0502040204020203" pitchFamily="34" charset="0"/>
                <a:cs typeface="Segoe UI Light" panose="020B0502040204020203" pitchFamily="34" charset="0"/>
              </a:rPr>
              <a:t>The prevention of corruption</a:t>
            </a:r>
            <a:endParaRPr lang="ru-RU" sz="2000" b="1" dirty="0">
              <a:solidFill>
                <a:srgbClr val="0070C0"/>
              </a:solidFill>
              <a:latin typeface="Segoe UI Light" panose="020B0502040204020203" pitchFamily="34" charset="0"/>
              <a:cs typeface="Segoe UI Light" panose="020B0502040204020203" pitchFamily="34" charset="0"/>
            </a:endParaRPr>
          </a:p>
          <a:p>
            <a:pPr algn="just" latinLnBrk="1">
              <a:defRPr/>
            </a:pPr>
            <a: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t>Due to the direct access of public to the “government”</a:t>
            </a:r>
            <a:r>
              <a:rPr lang="ru-RU" sz="2000" b="1" dirty="0">
                <a:solidFill>
                  <a:schemeClr val="tx1">
                    <a:lumMod val="75000"/>
                    <a:lumOff val="25000"/>
                  </a:schemeClr>
                </a:solidFill>
                <a:latin typeface="Segoe UI Light" panose="020B0502040204020203" pitchFamily="34" charset="0"/>
                <a:cs typeface="Segoe UI Light" panose="020B0502040204020203" pitchFamily="34" charset="0"/>
              </a:rPr>
              <a:t> </a:t>
            </a:r>
            <a: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t/>
            </a:r>
            <a:b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br>
            <a: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t>activity, local officials are more attentive to solve local </a:t>
            </a:r>
            <a:b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br>
            <a:r>
              <a:rPr lang="en-US" sz="2000" b="1" dirty="0">
                <a:solidFill>
                  <a:schemeClr val="tx1">
                    <a:lumMod val="75000"/>
                    <a:lumOff val="25000"/>
                  </a:schemeClr>
                </a:solidFill>
                <a:latin typeface="Segoe UI Light" panose="020B0502040204020203" pitchFamily="34" charset="0"/>
                <a:cs typeface="Segoe UI Light" panose="020B0502040204020203" pitchFamily="34" charset="0"/>
              </a:rPr>
              <a:t>problems without excessive bureaucracy</a:t>
            </a:r>
            <a:r>
              <a:rPr lang="ru-RU" sz="2000" b="1" dirty="0">
                <a:solidFill>
                  <a:schemeClr val="tx1">
                    <a:lumMod val="75000"/>
                    <a:lumOff val="25000"/>
                  </a:schemeClr>
                </a:solidFill>
                <a:latin typeface="Segoe UI Light" panose="020B0502040204020203" pitchFamily="34" charset="0"/>
                <a:cs typeface="Segoe UI Light" panose="020B0502040204020203" pitchFamily="34" charset="0"/>
              </a:rPr>
              <a:t> </a:t>
            </a:r>
          </a:p>
        </p:txBody>
      </p:sp>
      <p:grpSp>
        <p:nvGrpSpPr>
          <p:cNvPr id="12" name="Группа 11"/>
          <p:cNvGrpSpPr/>
          <p:nvPr/>
        </p:nvGrpSpPr>
        <p:grpSpPr>
          <a:xfrm>
            <a:off x="7124533" y="2938548"/>
            <a:ext cx="4265468" cy="3542042"/>
            <a:chOff x="-279825" y="2554214"/>
            <a:chExt cx="3963172" cy="3247160"/>
          </a:xfrm>
        </p:grpSpPr>
        <p:graphicFrame>
          <p:nvGraphicFramePr>
            <p:cNvPr id="20" name="Диаграмма 19"/>
            <p:cNvGraphicFramePr/>
            <p:nvPr>
              <p:extLst>
                <p:ext uri="{D42A27DB-BD31-4B8C-83A1-F6EECF244321}">
                  <p14:modId xmlns:p14="http://schemas.microsoft.com/office/powerpoint/2010/main" val="998551830"/>
                </p:ext>
              </p:extLst>
            </p:nvPr>
          </p:nvGraphicFramePr>
          <p:xfrm>
            <a:off x="-279825" y="2557250"/>
            <a:ext cx="3963172" cy="3244124"/>
          </p:xfrm>
          <a:graphic>
            <a:graphicData uri="http://schemas.openxmlformats.org/drawingml/2006/chart">
              <c:chart xmlns:c="http://schemas.openxmlformats.org/drawingml/2006/chart" xmlns:r="http://schemas.openxmlformats.org/officeDocument/2006/relationships" r:id="rId3"/>
            </a:graphicData>
          </a:graphic>
        </p:graphicFrame>
        <p:sp>
          <p:nvSpPr>
            <p:cNvPr id="21" name="Прямоугольник 20"/>
            <p:cNvSpPr/>
            <p:nvPr/>
          </p:nvSpPr>
          <p:spPr>
            <a:xfrm>
              <a:off x="902237" y="2554214"/>
              <a:ext cx="555367" cy="310369"/>
            </a:xfrm>
            <a:prstGeom prst="rect">
              <a:avLst/>
            </a:prstGeom>
          </p:spPr>
          <p:txBody>
            <a:bodyPr wrap="none">
              <a:spAutoFit/>
            </a:bodyPr>
            <a:lstStyle/>
            <a:p>
              <a:r>
                <a:rPr lang="en-US" sz="1600" b="1" dirty="0">
                  <a:latin typeface="Segoe UI Light" panose="020B0502040204020203" pitchFamily="34" charset="0"/>
                  <a:cs typeface="Segoe UI Light" panose="020B0502040204020203" pitchFamily="34" charset="0"/>
                </a:rPr>
                <a:t>Total</a:t>
              </a:r>
              <a:endParaRPr lang="ru-RU" sz="1400" b="1" dirty="0">
                <a:latin typeface="Segoe UI Light" panose="020B0502040204020203" pitchFamily="34" charset="0"/>
                <a:cs typeface="Segoe UI Light" panose="020B0502040204020203" pitchFamily="34" charset="0"/>
              </a:endParaRPr>
            </a:p>
          </p:txBody>
        </p:sp>
        <p:sp>
          <p:nvSpPr>
            <p:cNvPr id="22" name="Прямоугольник 21"/>
            <p:cNvSpPr/>
            <p:nvPr/>
          </p:nvSpPr>
          <p:spPr>
            <a:xfrm>
              <a:off x="1652355" y="2701745"/>
              <a:ext cx="947555" cy="282154"/>
            </a:xfrm>
            <a:prstGeom prst="rect">
              <a:avLst/>
            </a:prstGeom>
          </p:spPr>
          <p:txBody>
            <a:bodyPr wrap="none">
              <a:spAutoFit/>
            </a:bodyPr>
            <a:lstStyle/>
            <a:p>
              <a:r>
                <a:rPr lang="en-US" sz="1400" b="1" dirty="0">
                  <a:latin typeface="Segoe UI Light" panose="020B0502040204020203" pitchFamily="34" charset="0"/>
                  <a:cs typeface="Segoe UI Light" panose="020B0502040204020203" pitchFamily="34" charset="0"/>
                </a:rPr>
                <a:t>Completed</a:t>
              </a:r>
              <a:endParaRPr lang="ru-RU" sz="1200" dirty="0">
                <a:latin typeface="Segoe UI Light" panose="020B0502040204020203" pitchFamily="34" charset="0"/>
                <a:cs typeface="Segoe UI Light" panose="020B0502040204020203" pitchFamily="34" charset="0"/>
              </a:endParaRPr>
            </a:p>
          </p:txBody>
        </p:sp>
        <p:sp>
          <p:nvSpPr>
            <p:cNvPr id="23" name="Прямоугольник 22"/>
            <p:cNvSpPr/>
            <p:nvPr/>
          </p:nvSpPr>
          <p:spPr>
            <a:xfrm>
              <a:off x="2527096" y="3579063"/>
              <a:ext cx="875706" cy="282154"/>
            </a:xfrm>
            <a:prstGeom prst="rect">
              <a:avLst/>
            </a:prstGeom>
          </p:spPr>
          <p:txBody>
            <a:bodyPr wrap="none">
              <a:spAutoFit/>
            </a:bodyPr>
            <a:lstStyle/>
            <a:p>
              <a:r>
                <a:rPr lang="en-US" sz="1400" b="1" dirty="0">
                  <a:latin typeface="Segoe UI Light" panose="020B0502040204020203" pitchFamily="34" charset="0"/>
                  <a:cs typeface="Segoe UI Light" panose="020B0502040204020203" pitchFamily="34" charset="0"/>
                </a:rPr>
                <a:t>In process</a:t>
              </a:r>
              <a:endParaRPr lang="ru-RU" sz="1400" dirty="0">
                <a:latin typeface="Segoe UI Light" panose="020B0502040204020203" pitchFamily="34" charset="0"/>
                <a:cs typeface="Segoe UI Light" panose="020B0502040204020203" pitchFamily="34" charset="0"/>
              </a:endParaRPr>
            </a:p>
          </p:txBody>
        </p:sp>
      </p:grpSp>
      <p:sp>
        <p:nvSpPr>
          <p:cNvPr id="10" name="TextBox 9"/>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6</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72381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89785" y="1813262"/>
            <a:ext cx="7232073" cy="4655127"/>
          </a:xfrm>
          <a:prstGeom prst="roundRect">
            <a:avLst>
              <a:gd name="adj" fmla="val 6176"/>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pic>
        <p:nvPicPr>
          <p:cNvPr id="6" name="Рисунок 14"/>
          <p:cNvPicPr>
            <a:picLocks noChangeAspect="1"/>
          </p:cNvPicPr>
          <p:nvPr/>
        </p:nvPicPr>
        <p:blipFill>
          <a:blip r:embed="rId2">
            <a:extLst>
              <a:ext uri="{28A0092B-C50C-407E-A947-70E740481C1C}">
                <a14:useLocalDpi xmlns:a14="http://schemas.microsoft.com/office/drawing/2010/main" val="0"/>
              </a:ext>
            </a:extLst>
          </a:blip>
          <a:srcRect r="63544"/>
          <a:stretch>
            <a:fillRect/>
          </a:stretch>
        </p:blipFill>
        <p:spPr bwMode="auto">
          <a:xfrm rot="5400000">
            <a:off x="4319327" y="-3931330"/>
            <a:ext cx="90003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Объект 2"/>
          <p:cNvSpPr txBox="1">
            <a:spLocks/>
          </p:cNvSpPr>
          <p:nvPr/>
        </p:nvSpPr>
        <p:spPr bwMode="auto">
          <a:xfrm>
            <a:off x="747711" y="533378"/>
            <a:ext cx="5284953"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a:solidFill>
                  <a:schemeClr val="bg1"/>
                </a:solidFill>
                <a:latin typeface="Segoe UI Light" panose="020B0502040204020203" pitchFamily="34" charset="0"/>
                <a:cs typeface="Segoe UI Light" panose="020B0502040204020203" pitchFamily="34" charset="0"/>
              </a:rPr>
              <a:t>Doing business index</a:t>
            </a:r>
            <a:endParaRPr lang="ru-RU" altLang="ru-RU" sz="3200" dirty="0">
              <a:solidFill>
                <a:schemeClr val="bg1"/>
              </a:solidFill>
              <a:latin typeface="Segoe UI Light" panose="020B0502040204020203" pitchFamily="34" charset="0"/>
              <a:cs typeface="Segoe UI Light" panose="020B0502040204020203" pitchFamily="34" charset="0"/>
            </a:endParaRPr>
          </a:p>
        </p:txBody>
      </p:sp>
      <p:graphicFrame>
        <p:nvGraphicFramePr>
          <p:cNvPr id="9" name="Диаграмма 8"/>
          <p:cNvGraphicFramePr/>
          <p:nvPr>
            <p:extLst>
              <p:ext uri="{D42A27DB-BD31-4B8C-83A1-F6EECF244321}">
                <p14:modId xmlns:p14="http://schemas.microsoft.com/office/powerpoint/2010/main" val="370691592"/>
              </p:ext>
            </p:extLst>
          </p:nvPr>
        </p:nvGraphicFramePr>
        <p:xfrm>
          <a:off x="7295132" y="3403512"/>
          <a:ext cx="4764535" cy="28462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554191" y="1813262"/>
            <a:ext cx="4266726" cy="1200329"/>
          </a:xfrm>
          <a:prstGeom prst="rect">
            <a:avLst/>
          </a:prstGeom>
          <a:noFill/>
        </p:spPr>
        <p:txBody>
          <a:bodyPr wrap="square" rtlCol="0">
            <a:spAutoFit/>
          </a:bodyPr>
          <a:lstStyle/>
          <a:p>
            <a:pPr algn="just"/>
            <a:r>
              <a:rPr lang="en-US" dirty="0">
                <a:latin typeface="Segoe UI Light" panose="020B0502040204020203" pitchFamily="34" charset="0"/>
                <a:cs typeface="Segoe UI Light" panose="020B0502040204020203" pitchFamily="34" charset="0"/>
              </a:rPr>
              <a:t>From </a:t>
            </a:r>
            <a:r>
              <a:rPr lang="en-US" b="1" dirty="0">
                <a:latin typeface="Segoe UI Light" panose="020B0502040204020203" pitchFamily="34" charset="0"/>
                <a:cs typeface="Segoe UI Light" panose="020B0502040204020203" pitchFamily="34" charset="0"/>
              </a:rPr>
              <a:t>2006</a:t>
            </a:r>
            <a:r>
              <a:rPr lang="en-US" dirty="0">
                <a:latin typeface="Segoe UI Light" panose="020B0502040204020203" pitchFamily="34" charset="0"/>
                <a:cs typeface="Segoe UI Light" panose="020B0502040204020203" pitchFamily="34" charset="0"/>
              </a:rPr>
              <a:t> to </a:t>
            </a:r>
            <a:r>
              <a:rPr lang="en-US" b="1" dirty="0">
                <a:latin typeface="Segoe UI Light" panose="020B0502040204020203" pitchFamily="34" charset="0"/>
                <a:cs typeface="Segoe UI Light" panose="020B0502040204020203" pitchFamily="34" charset="0"/>
              </a:rPr>
              <a:t>2016</a:t>
            </a:r>
            <a:r>
              <a:rPr lang="en-US" dirty="0">
                <a:latin typeface="Segoe UI Light" panose="020B0502040204020203" pitchFamily="34" charset="0"/>
                <a:cs typeface="Segoe UI Light" panose="020B0502040204020203" pitchFamily="34" charset="0"/>
              </a:rPr>
              <a:t> in Uzbekistan was carried out totally </a:t>
            </a:r>
            <a:r>
              <a:rPr lang="en-US" b="1" dirty="0">
                <a:latin typeface="Segoe UI Light" panose="020B0502040204020203" pitchFamily="34" charset="0"/>
                <a:cs typeface="Segoe UI Light" panose="020B0502040204020203" pitchFamily="34" charset="0"/>
              </a:rPr>
              <a:t>27</a:t>
            </a:r>
            <a:r>
              <a:rPr lang="en-US" dirty="0">
                <a:latin typeface="Segoe UI Light" panose="020B0502040204020203" pitchFamily="34" charset="0"/>
                <a:cs typeface="Segoe UI Light" panose="020B0502040204020203" pitchFamily="34" charset="0"/>
              </a:rPr>
              <a:t> reforms. Due to these reforms, the Doing business index has risen from </a:t>
            </a:r>
            <a:r>
              <a:rPr lang="en-US" b="1" dirty="0">
                <a:latin typeface="Segoe UI Light" panose="020B0502040204020203" pitchFamily="34" charset="0"/>
                <a:cs typeface="Segoe UI Light" panose="020B0502040204020203" pitchFamily="34" charset="0"/>
              </a:rPr>
              <a:t>154</a:t>
            </a:r>
            <a:r>
              <a:rPr lang="en-US" dirty="0">
                <a:latin typeface="Segoe UI Light" panose="020B0502040204020203" pitchFamily="34" charset="0"/>
                <a:cs typeface="Segoe UI Light" panose="020B0502040204020203" pitchFamily="34" charset="0"/>
              </a:rPr>
              <a:t> to </a:t>
            </a:r>
            <a:r>
              <a:rPr lang="en-US" b="1" dirty="0">
                <a:latin typeface="Segoe UI Light" panose="020B0502040204020203" pitchFamily="34" charset="0"/>
                <a:cs typeface="Segoe UI Light" panose="020B0502040204020203" pitchFamily="34" charset="0"/>
              </a:rPr>
              <a:t>87</a:t>
            </a:r>
            <a:r>
              <a:rPr lang="en-US" dirty="0">
                <a:latin typeface="Segoe UI Light" panose="020B0502040204020203" pitchFamily="34" charset="0"/>
                <a:cs typeface="Segoe UI Light" panose="020B0502040204020203" pitchFamily="34" charset="0"/>
              </a:rPr>
              <a:t> rank.</a:t>
            </a:r>
            <a:r>
              <a:rPr lang="ru-RU" dirty="0">
                <a:latin typeface="Segoe UI Light" panose="020B0502040204020203" pitchFamily="34" charset="0"/>
                <a:cs typeface="Segoe UI Light" panose="020B0502040204020203" pitchFamily="34" charset="0"/>
              </a:rPr>
              <a:t> </a:t>
            </a:r>
          </a:p>
        </p:txBody>
      </p:sp>
      <p:graphicFrame>
        <p:nvGraphicFramePr>
          <p:cNvPr id="11" name="Диаграмма 10"/>
          <p:cNvGraphicFramePr/>
          <p:nvPr>
            <p:extLst>
              <p:ext uri="{D42A27DB-BD31-4B8C-83A1-F6EECF244321}">
                <p14:modId xmlns:p14="http://schemas.microsoft.com/office/powerpoint/2010/main" val="3375874660"/>
              </p:ext>
            </p:extLst>
          </p:nvPr>
        </p:nvGraphicFramePr>
        <p:xfrm>
          <a:off x="302637" y="2610986"/>
          <a:ext cx="3529332" cy="352182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039926" y="2646012"/>
            <a:ext cx="3255206" cy="2862322"/>
          </a:xfrm>
          <a:prstGeom prst="rect">
            <a:avLst/>
          </a:prstGeom>
          <a:noFill/>
        </p:spPr>
        <p:txBody>
          <a:bodyPr wrap="square" rtlCol="0">
            <a:spAutoFit/>
          </a:bodyPr>
          <a:lstStyle/>
          <a:p>
            <a:pPr algn="just"/>
            <a:r>
              <a:rPr lang="en-US" dirty="0">
                <a:latin typeface="Segoe UI Light" panose="020B0502040204020203" pitchFamily="34" charset="0"/>
                <a:cs typeface="Segoe UI Light" panose="020B0502040204020203" pitchFamily="34" charset="0"/>
              </a:rPr>
              <a:t>Until launching the single Portal, business registration took an average from </a:t>
            </a:r>
            <a:r>
              <a:rPr lang="en-US" b="1" dirty="0">
                <a:latin typeface="Segoe UI Light" panose="020B0502040204020203" pitchFamily="34" charset="0"/>
                <a:cs typeface="Segoe UI Light" panose="020B0502040204020203" pitchFamily="34" charset="0"/>
              </a:rPr>
              <a:t>2</a:t>
            </a:r>
            <a:r>
              <a:rPr lang="en-US" dirty="0">
                <a:latin typeface="Segoe UI Light" panose="020B0502040204020203" pitchFamily="34" charset="0"/>
                <a:cs typeface="Segoe UI Light" panose="020B0502040204020203" pitchFamily="34" charset="0"/>
              </a:rPr>
              <a:t> days up to </a:t>
            </a:r>
            <a:r>
              <a:rPr lang="en-US" b="1" dirty="0">
                <a:latin typeface="Segoe UI Light" panose="020B0502040204020203" pitchFamily="34" charset="0"/>
                <a:cs typeface="Segoe UI Light" panose="020B0502040204020203" pitchFamily="34" charset="0"/>
              </a:rPr>
              <a:t>7</a:t>
            </a:r>
            <a:r>
              <a:rPr lang="en-US" dirty="0">
                <a:latin typeface="Segoe UI Light" panose="020B0502040204020203" pitchFamily="34" charset="0"/>
                <a:cs typeface="Segoe UI Light" panose="020B0502040204020203" pitchFamily="34" charset="0"/>
              </a:rPr>
              <a:t> days</a:t>
            </a:r>
            <a:r>
              <a:rPr lang="ru-RU" dirty="0">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From April, </a:t>
            </a:r>
            <a:r>
              <a:rPr lang="en-US" b="1" dirty="0">
                <a:latin typeface="Segoe UI Light" panose="020B0502040204020203" pitchFamily="34" charset="0"/>
                <a:cs typeface="Segoe UI Light" panose="020B0502040204020203" pitchFamily="34" charset="0"/>
              </a:rPr>
              <a:t>2017</a:t>
            </a:r>
            <a:r>
              <a:rPr lang="en-US" dirty="0">
                <a:latin typeface="Segoe UI Light" panose="020B0502040204020203" pitchFamily="34" charset="0"/>
                <a:cs typeface="Segoe UI Light" panose="020B0502040204020203" pitchFamily="34" charset="0"/>
              </a:rPr>
              <a:t>, business registration is carried out in real time within </a:t>
            </a:r>
            <a:r>
              <a:rPr lang="en-US" b="1" dirty="0">
                <a:latin typeface="Segoe UI Light" panose="020B0502040204020203" pitchFamily="34" charset="0"/>
                <a:cs typeface="Segoe UI Light" panose="020B0502040204020203" pitchFamily="34" charset="0"/>
              </a:rPr>
              <a:t>30 minutes</a:t>
            </a:r>
            <a:r>
              <a:rPr lang="en-US" dirty="0">
                <a:latin typeface="Segoe UI Light" panose="020B0502040204020203" pitchFamily="34" charset="0"/>
                <a:cs typeface="Segoe UI Light" panose="020B0502040204020203" pitchFamily="34" charset="0"/>
              </a:rPr>
              <a:t> from the moment of sending of statements through the one stop shops (single window centers).</a:t>
            </a:r>
            <a:endParaRPr lang="ru-RU" dirty="0">
              <a:latin typeface="Segoe UI Light" panose="020B0502040204020203" pitchFamily="34" charset="0"/>
              <a:cs typeface="Segoe UI Light" panose="020B0502040204020203" pitchFamily="34" charset="0"/>
            </a:endParaRPr>
          </a:p>
        </p:txBody>
      </p:sp>
      <p:sp>
        <p:nvSpPr>
          <p:cNvPr id="15" name="Объект 2"/>
          <p:cNvSpPr txBox="1">
            <a:spLocks/>
          </p:cNvSpPr>
          <p:nvPr/>
        </p:nvSpPr>
        <p:spPr bwMode="auto">
          <a:xfrm>
            <a:off x="1853268" y="2006070"/>
            <a:ext cx="46116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2400" b="1" dirty="0">
                <a:solidFill>
                  <a:schemeClr val="accent1"/>
                </a:solidFill>
                <a:latin typeface="Segoe UI Light" panose="020B0502040204020203" pitchFamily="34" charset="0"/>
                <a:cs typeface="Segoe UI Light" panose="020B0502040204020203" pitchFamily="34" charset="0"/>
              </a:rPr>
              <a:t>Period of registration of business</a:t>
            </a:r>
            <a:endParaRPr lang="ru-RU" altLang="ru-RU" sz="2400" dirty="0">
              <a:solidFill>
                <a:schemeClr val="accent1"/>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7</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97422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95" y="387002"/>
            <a:ext cx="12191005" cy="5451702"/>
            <a:chOff x="995" y="412759"/>
            <a:chExt cx="12191005"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4241507" y="-3827753"/>
              <a:ext cx="105567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Объект 2"/>
          <p:cNvSpPr txBox="1">
            <a:spLocks/>
          </p:cNvSpPr>
          <p:nvPr/>
        </p:nvSpPr>
        <p:spPr bwMode="auto">
          <a:xfrm>
            <a:off x="747712" y="533378"/>
            <a:ext cx="111140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a:solidFill>
                  <a:schemeClr val="bg1"/>
                </a:solidFill>
                <a:latin typeface="+mj-lt"/>
                <a:cs typeface="Arial" charset="0"/>
              </a:rPr>
              <a:t>Online business registration</a:t>
            </a:r>
            <a:endParaRPr lang="ru-RU" altLang="ru-RU" sz="3200" dirty="0">
              <a:solidFill>
                <a:schemeClr val="bg1"/>
              </a:solidFill>
              <a:latin typeface="+mj-lt"/>
              <a:cs typeface="Arial"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87" y="1287041"/>
            <a:ext cx="10221259" cy="346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108121" y="1383828"/>
            <a:ext cx="4988859" cy="64366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SINGLE POINT FOR YOUR BUSINESS</a:t>
            </a:r>
            <a:endParaRPr lang="ru-RU" b="1" dirty="0"/>
          </a:p>
        </p:txBody>
      </p:sp>
      <p:sp>
        <p:nvSpPr>
          <p:cNvPr id="8" name="Прямоугольник 7"/>
          <p:cNvSpPr/>
          <p:nvPr/>
        </p:nvSpPr>
        <p:spPr>
          <a:xfrm>
            <a:off x="1581580" y="2237605"/>
            <a:ext cx="1653988" cy="168247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600" b="1" dirty="0"/>
              <a:t>REGISTRATION OF BUSINESS</a:t>
            </a:r>
          </a:p>
          <a:p>
            <a:r>
              <a:rPr lang="en-US" sz="1200" dirty="0"/>
              <a:t>Now you have the opportunity to apply to register a business and receive  you have electronic documents online</a:t>
            </a:r>
            <a:endParaRPr lang="ru-RU" sz="1200" dirty="0"/>
          </a:p>
        </p:txBody>
      </p:sp>
      <p:sp>
        <p:nvSpPr>
          <p:cNvPr id="11" name="Прямоугольник 10"/>
          <p:cNvSpPr/>
          <p:nvPr/>
        </p:nvSpPr>
        <p:spPr>
          <a:xfrm>
            <a:off x="6437355" y="2134151"/>
            <a:ext cx="1891891" cy="20349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a:t>SUSPENSION AND LIQUIDATION</a:t>
            </a:r>
          </a:p>
          <a:p>
            <a:r>
              <a:rPr lang="en-US" sz="1200" dirty="0"/>
              <a:t>Want to close the business?</a:t>
            </a:r>
            <a:br>
              <a:rPr lang="en-US" sz="1200" dirty="0"/>
            </a:br>
            <a:r>
              <a:rPr lang="en-US" sz="1200" dirty="0"/>
              <a:t>To apply for the suspension of activities of individual entrepreneur or liquidation of organization will pass quickly and smoothly</a:t>
            </a:r>
            <a:endParaRPr lang="ru-RU" sz="1200" dirty="0"/>
          </a:p>
        </p:txBody>
      </p:sp>
      <p:sp>
        <p:nvSpPr>
          <p:cNvPr id="12" name="Прямоугольник 11"/>
          <p:cNvSpPr/>
          <p:nvPr/>
        </p:nvSpPr>
        <p:spPr>
          <a:xfrm>
            <a:off x="4030481" y="2071764"/>
            <a:ext cx="1719636" cy="18483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a:t>RE-REGISTRATION OF BUSINESS</a:t>
            </a:r>
            <a:r>
              <a:rPr lang="en-US" sz="1600" dirty="0"/>
              <a:t/>
            </a:r>
            <a:br>
              <a:rPr lang="en-US" sz="1600" dirty="0"/>
            </a:br>
            <a:r>
              <a:rPr lang="en-US" sz="1200" dirty="0"/>
              <a:t>Modify registration data in electronic form (the certificate on registration, constituent documents)</a:t>
            </a:r>
            <a:endParaRPr lang="ru-RU" sz="1200" dirty="0"/>
          </a:p>
        </p:txBody>
      </p:sp>
      <p:sp>
        <p:nvSpPr>
          <p:cNvPr id="13" name="Прямоугольник 12"/>
          <p:cNvSpPr/>
          <p:nvPr/>
        </p:nvSpPr>
        <p:spPr>
          <a:xfrm>
            <a:off x="8999314" y="2150399"/>
            <a:ext cx="1653988" cy="16824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a:t>SERVICES OF THE CENTERS ONE WINDOW</a:t>
            </a:r>
          </a:p>
          <a:p>
            <a:r>
              <a:rPr lang="en-US" sz="1200" dirty="0"/>
              <a:t>Provision of public services for your business in a single portal</a:t>
            </a:r>
            <a:endParaRPr lang="ru-RU" sz="1200"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36" y="4130199"/>
            <a:ext cx="9697676" cy="23274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TextBox 13"/>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8</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6115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95" y="387002"/>
            <a:ext cx="12191005" cy="5451702"/>
            <a:chOff x="995" y="412759"/>
            <a:chExt cx="12191005" cy="6394441"/>
          </a:xfrm>
        </p:grpSpPr>
        <p:pic>
          <p:nvPicPr>
            <p:cNvPr id="7" name="Рисунок 15"/>
            <p:cNvPicPr>
              <a:picLocks noChangeAspect="1"/>
            </p:cNvPicPr>
            <p:nvPr/>
          </p:nvPicPr>
          <p:blipFill rotWithShape="1">
            <a:blip r:embed="rId2">
              <a:extLst>
                <a:ext uri="{28A0092B-C50C-407E-A947-70E740481C1C}">
                  <a14:useLocalDpi xmlns:a14="http://schemas.microsoft.com/office/drawing/2010/main" val="0"/>
                </a:ext>
              </a:extLst>
            </a:blip>
            <a:srcRect r="76939"/>
            <a:stretch/>
          </p:blipFill>
          <p:spPr bwMode="auto">
            <a:xfrm rot="16200000" flipH="1">
              <a:off x="5492250" y="107450"/>
              <a:ext cx="1240808" cy="121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4"/>
            <p:cNvPicPr>
              <a:picLocks noChangeAspect="1"/>
            </p:cNvPicPr>
            <p:nvPr/>
          </p:nvPicPr>
          <p:blipFill>
            <a:blip r:embed="rId3">
              <a:extLst>
                <a:ext uri="{28A0092B-C50C-407E-A947-70E740481C1C}">
                  <a14:useLocalDpi xmlns:a14="http://schemas.microsoft.com/office/drawing/2010/main" val="0"/>
                </a:ext>
              </a:extLst>
            </a:blip>
            <a:srcRect r="63544"/>
            <a:stretch>
              <a:fillRect/>
            </a:stretch>
          </p:blipFill>
          <p:spPr bwMode="auto">
            <a:xfrm rot="5400000">
              <a:off x="4241507" y="-3827753"/>
              <a:ext cx="1055679" cy="953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Объект 2"/>
          <p:cNvSpPr txBox="1">
            <a:spLocks/>
          </p:cNvSpPr>
          <p:nvPr/>
        </p:nvSpPr>
        <p:spPr bwMode="auto">
          <a:xfrm>
            <a:off x="836612" y="473022"/>
            <a:ext cx="11114088" cy="1152525"/>
          </a:xfrm>
          <a:prstGeom prst="rect">
            <a:avLst/>
          </a:prstGeom>
          <a:noFill/>
          <a:ln>
            <a:noFill/>
          </a:ln>
          <a:extLst/>
        </p:spPr>
        <p:txBody>
          <a:bodyPr/>
          <a:lstStyle>
            <a:lvl1pPr>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ts val="475"/>
              </a:spcBef>
              <a:spcAft>
                <a:spcPct val="0"/>
              </a:spcAft>
              <a:buClrTx/>
              <a:buSzTx/>
              <a:buFont typeface="Arial" charset="0"/>
              <a:buNone/>
              <a:defRPr/>
            </a:pPr>
            <a:r>
              <a:rPr lang="en-US" altLang="ru-RU" sz="3200" b="1" dirty="0">
                <a:solidFill>
                  <a:schemeClr val="bg1"/>
                </a:solidFill>
                <a:latin typeface="Segoe UI Light" panose="020B0502040204020203" pitchFamily="34" charset="0"/>
                <a:cs typeface="Segoe UI Light" panose="020B0502040204020203" pitchFamily="34" charset="0"/>
              </a:rPr>
              <a:t>Electronic licensing</a:t>
            </a:r>
            <a:r>
              <a:rPr lang="ru-RU" altLang="ru-RU" sz="3200" b="1" dirty="0">
                <a:solidFill>
                  <a:schemeClr val="bg1"/>
                </a:solidFill>
                <a:latin typeface="Segoe UI Light" panose="020B0502040204020203" pitchFamily="34" charset="0"/>
                <a:cs typeface="Segoe UI Light" panose="020B0502040204020203" pitchFamily="34" charset="0"/>
              </a:rPr>
              <a:t> - </a:t>
            </a:r>
            <a:r>
              <a:rPr lang="en-US" altLang="ru-RU" sz="3200" b="1" dirty="0">
                <a:solidFill>
                  <a:schemeClr val="bg1"/>
                </a:solidFill>
                <a:latin typeface="Segoe UI Light" panose="020B0502040204020203" pitchFamily="34" charset="0"/>
                <a:cs typeface="Segoe UI Light" panose="020B0502040204020203" pitchFamily="34" charset="0"/>
              </a:rPr>
              <a:t>license.gov.uz</a:t>
            </a:r>
            <a:br>
              <a:rPr lang="en-US" altLang="ru-RU" sz="3200" b="1" dirty="0">
                <a:solidFill>
                  <a:schemeClr val="bg1"/>
                </a:solidFill>
                <a:latin typeface="Segoe UI Light" panose="020B0502040204020203" pitchFamily="34" charset="0"/>
                <a:cs typeface="Segoe UI Light" panose="020B0502040204020203" pitchFamily="34" charset="0"/>
              </a:rPr>
            </a:br>
            <a:endParaRPr lang="ru-RU" altLang="ru-RU" sz="3200" dirty="0">
              <a:solidFill>
                <a:schemeClr val="bg1"/>
              </a:solidFill>
              <a:latin typeface="Segoe UI Light" panose="020B0502040204020203" pitchFamily="34" charset="0"/>
              <a:cs typeface="Segoe UI Light" panose="020B0502040204020203" pitchFamily="34" charset="0"/>
            </a:endParaRPr>
          </a:p>
        </p:txBody>
      </p:sp>
      <p:sp>
        <p:nvSpPr>
          <p:cNvPr id="11" name="Rectangle 2"/>
          <p:cNvSpPr txBox="1">
            <a:spLocks noChangeArrowheads="1"/>
          </p:cNvSpPr>
          <p:nvPr/>
        </p:nvSpPr>
        <p:spPr>
          <a:xfrm>
            <a:off x="6089871" y="4874716"/>
            <a:ext cx="2634404" cy="576063"/>
          </a:xfrm>
          <a:prstGeom prst="rect">
            <a:avLst/>
          </a:prstGeom>
          <a:extLs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txBody>
          <a:bodyPr anchor="ctr"/>
          <a:lstStyle>
            <a:lvl1pPr algn="r"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189" algn="l" rtl="0" eaLnBrk="1" fontAlgn="base" hangingPunct="1">
              <a:spcBef>
                <a:spcPct val="0"/>
              </a:spcBef>
              <a:spcAft>
                <a:spcPct val="0"/>
              </a:spcAft>
              <a:defRPr sz="3200">
                <a:solidFill>
                  <a:schemeClr val="bg1"/>
                </a:solidFill>
                <a:latin typeface="Arial" charset="0"/>
              </a:defRPr>
            </a:lvl6pPr>
            <a:lvl7pPr marL="914377" algn="l" rtl="0" eaLnBrk="1" fontAlgn="base" hangingPunct="1">
              <a:spcBef>
                <a:spcPct val="0"/>
              </a:spcBef>
              <a:spcAft>
                <a:spcPct val="0"/>
              </a:spcAft>
              <a:defRPr sz="3200">
                <a:solidFill>
                  <a:schemeClr val="bg1"/>
                </a:solidFill>
                <a:latin typeface="Arial" charset="0"/>
              </a:defRPr>
            </a:lvl7pPr>
            <a:lvl8pPr marL="1371566" algn="l" rtl="0" eaLnBrk="1" fontAlgn="base" hangingPunct="1">
              <a:spcBef>
                <a:spcPct val="0"/>
              </a:spcBef>
              <a:spcAft>
                <a:spcPct val="0"/>
              </a:spcAft>
              <a:defRPr sz="3200">
                <a:solidFill>
                  <a:schemeClr val="bg1"/>
                </a:solidFill>
                <a:latin typeface="Arial" charset="0"/>
              </a:defRPr>
            </a:lvl8pPr>
            <a:lvl9pPr marL="1828754" algn="l" rtl="0" eaLnBrk="1" fontAlgn="base" hangingPunct="1">
              <a:spcBef>
                <a:spcPct val="0"/>
              </a:spcBef>
              <a:spcAft>
                <a:spcPct val="0"/>
              </a:spcAft>
              <a:defRPr sz="3200">
                <a:solidFill>
                  <a:schemeClr val="bg1"/>
                </a:solidFill>
                <a:latin typeface="Arial" charset="0"/>
              </a:defRPr>
            </a:lvl9pPr>
          </a:lstStyle>
          <a:p>
            <a:pPr algn="l">
              <a:lnSpc>
                <a:spcPct val="80000"/>
              </a:lnSpc>
              <a:defRPr/>
            </a:pPr>
            <a:r>
              <a:rPr lang="ru-RU" altLang="et-EE" sz="2800" b="1" kern="0" dirty="0">
                <a:solidFill>
                  <a:srgbClr val="0070C0"/>
                </a:solidFill>
                <a:latin typeface="Segoe UI Light" panose="020B0502040204020203" pitchFamily="34" charset="0"/>
                <a:cs typeface="Segoe UI Light" panose="020B0502040204020203" pitchFamily="34" charset="0"/>
                <a:sym typeface="Trebuchet MS Bold" charset="0"/>
              </a:rPr>
              <a:t>41 </a:t>
            </a:r>
            <a:r>
              <a:rPr lang="en-US" altLang="et-EE" sz="2800" b="1" kern="0" dirty="0">
                <a:solidFill>
                  <a:srgbClr val="0070C0"/>
                </a:solidFill>
                <a:latin typeface="Segoe UI Light" panose="020B0502040204020203" pitchFamily="34" charset="0"/>
                <a:cs typeface="Segoe UI Light" panose="020B0502040204020203" pitchFamily="34" charset="0"/>
                <a:sym typeface="Trebuchet MS Bold" charset="0"/>
              </a:rPr>
              <a:t>of</a:t>
            </a:r>
            <a:r>
              <a:rPr lang="ru-RU" altLang="et-EE" sz="2800" b="1" kern="0" dirty="0">
                <a:solidFill>
                  <a:srgbClr val="0070C0"/>
                </a:solidFill>
                <a:latin typeface="Segoe UI Light" panose="020B0502040204020203" pitchFamily="34" charset="0"/>
                <a:cs typeface="Segoe UI Light" panose="020B0502040204020203" pitchFamily="34" charset="0"/>
                <a:sym typeface="Trebuchet MS Bold" charset="0"/>
              </a:rPr>
              <a:t> 62</a:t>
            </a:r>
            <a:r>
              <a:rPr lang="en-US" altLang="et-EE" sz="2800" b="1" kern="0" dirty="0">
                <a:solidFill>
                  <a:srgbClr val="0070C0"/>
                </a:solidFill>
                <a:latin typeface="Segoe UI Light" panose="020B0502040204020203" pitchFamily="34" charset="0"/>
                <a:cs typeface="Segoe UI Light" panose="020B0502040204020203" pitchFamily="34" charset="0"/>
                <a:sym typeface="Trebuchet MS Bold" charset="0"/>
              </a:rPr>
              <a:t/>
            </a:r>
            <a:br>
              <a:rPr lang="en-US" altLang="et-EE" sz="2800" b="1" kern="0" dirty="0">
                <a:solidFill>
                  <a:srgbClr val="0070C0"/>
                </a:solidFill>
                <a:latin typeface="Segoe UI Light" panose="020B0502040204020203" pitchFamily="34" charset="0"/>
                <a:cs typeface="Segoe UI Light" panose="020B0502040204020203" pitchFamily="34" charset="0"/>
                <a:sym typeface="Trebuchet MS Bold" charset="0"/>
              </a:rPr>
            </a:br>
            <a:r>
              <a:rPr lang="en-US" altLang="et-EE" sz="2400" b="1" kern="0" dirty="0">
                <a:solidFill>
                  <a:schemeClr val="tx1"/>
                </a:solidFill>
                <a:latin typeface="Segoe UI Light" panose="020B0502040204020203" pitchFamily="34" charset="0"/>
                <a:cs typeface="Segoe UI Light" panose="020B0502040204020203" pitchFamily="34" charset="0"/>
                <a:sym typeface="Trebuchet MS Bold" charset="0"/>
              </a:rPr>
              <a:t>licensed activities</a:t>
            </a:r>
            <a:endParaRPr lang="uz-Cyrl-UZ" sz="2400" b="1" dirty="0">
              <a:solidFill>
                <a:schemeClr val="tx1"/>
              </a:solidFill>
              <a:latin typeface="Segoe UI Light" panose="020B0502040204020203" pitchFamily="34" charset="0"/>
              <a:cs typeface="Segoe UI Light" panose="020B0502040204020203" pitchFamily="34" charset="0"/>
            </a:endParaRPr>
          </a:p>
        </p:txBody>
      </p:sp>
      <p:sp>
        <p:nvSpPr>
          <p:cNvPr id="12" name="Rectangle 2"/>
          <p:cNvSpPr txBox="1">
            <a:spLocks noChangeArrowheads="1"/>
          </p:cNvSpPr>
          <p:nvPr/>
        </p:nvSpPr>
        <p:spPr>
          <a:xfrm>
            <a:off x="8937673" y="4784039"/>
            <a:ext cx="2755027" cy="757415"/>
          </a:xfrm>
          <a:prstGeom prst="rect">
            <a:avLst/>
          </a:prstGeom>
          <a:extLs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txBody>
          <a:bodyPr anchor="ctr"/>
          <a:lstStyle>
            <a:lvl1pPr algn="r"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189" algn="l" rtl="0" eaLnBrk="1" fontAlgn="base" hangingPunct="1">
              <a:spcBef>
                <a:spcPct val="0"/>
              </a:spcBef>
              <a:spcAft>
                <a:spcPct val="0"/>
              </a:spcAft>
              <a:defRPr sz="3200">
                <a:solidFill>
                  <a:schemeClr val="bg1"/>
                </a:solidFill>
                <a:latin typeface="Arial" charset="0"/>
              </a:defRPr>
            </a:lvl6pPr>
            <a:lvl7pPr marL="914377" algn="l" rtl="0" eaLnBrk="1" fontAlgn="base" hangingPunct="1">
              <a:spcBef>
                <a:spcPct val="0"/>
              </a:spcBef>
              <a:spcAft>
                <a:spcPct val="0"/>
              </a:spcAft>
              <a:defRPr sz="3200">
                <a:solidFill>
                  <a:schemeClr val="bg1"/>
                </a:solidFill>
                <a:latin typeface="Arial" charset="0"/>
              </a:defRPr>
            </a:lvl7pPr>
            <a:lvl8pPr marL="1371566" algn="l" rtl="0" eaLnBrk="1" fontAlgn="base" hangingPunct="1">
              <a:spcBef>
                <a:spcPct val="0"/>
              </a:spcBef>
              <a:spcAft>
                <a:spcPct val="0"/>
              </a:spcAft>
              <a:defRPr sz="3200">
                <a:solidFill>
                  <a:schemeClr val="bg1"/>
                </a:solidFill>
                <a:latin typeface="Arial" charset="0"/>
              </a:defRPr>
            </a:lvl8pPr>
            <a:lvl9pPr marL="1828754" algn="l" rtl="0" eaLnBrk="1" fontAlgn="base" hangingPunct="1">
              <a:spcBef>
                <a:spcPct val="0"/>
              </a:spcBef>
              <a:spcAft>
                <a:spcPct val="0"/>
              </a:spcAft>
              <a:defRPr sz="3200">
                <a:solidFill>
                  <a:schemeClr val="bg1"/>
                </a:solidFill>
                <a:latin typeface="Arial" charset="0"/>
              </a:defRPr>
            </a:lvl9pPr>
          </a:lstStyle>
          <a:p>
            <a:pPr algn="l">
              <a:lnSpc>
                <a:spcPct val="80000"/>
              </a:lnSpc>
              <a:defRPr/>
            </a:pPr>
            <a:r>
              <a:rPr lang="uz-Cyrl-UZ" altLang="et-EE" sz="2800" b="1" kern="0" dirty="0">
                <a:solidFill>
                  <a:srgbClr val="0070C0"/>
                </a:solidFill>
                <a:latin typeface="Segoe UI Light" panose="020B0502040204020203" pitchFamily="34" charset="0"/>
                <a:cs typeface="Segoe UI Light" panose="020B0502040204020203" pitchFamily="34" charset="0"/>
                <a:sym typeface="Trebuchet MS Bold" charset="0"/>
              </a:rPr>
              <a:t>128 363</a:t>
            </a:r>
          </a:p>
          <a:p>
            <a:pPr algn="l">
              <a:lnSpc>
                <a:spcPct val="80000"/>
              </a:lnSpc>
              <a:defRPr/>
            </a:pPr>
            <a:r>
              <a:rPr lang="en-US" sz="2400" b="1" kern="0" dirty="0">
                <a:solidFill>
                  <a:schemeClr val="tx1"/>
                </a:solidFill>
                <a:latin typeface="Segoe UI Light" panose="020B0502040204020203" pitchFamily="34" charset="0"/>
                <a:cs typeface="Segoe UI Light" panose="020B0502040204020203" pitchFamily="34" charset="0"/>
              </a:rPr>
              <a:t>information about register of licenses and permissions</a:t>
            </a:r>
            <a:endParaRPr lang="uz-Cyrl-UZ" altLang="et-EE" sz="2400" b="1" kern="0" dirty="0">
              <a:solidFill>
                <a:schemeClr val="tx1"/>
              </a:solidFill>
              <a:latin typeface="Segoe UI Light" panose="020B0502040204020203" pitchFamily="34" charset="0"/>
              <a:cs typeface="Segoe UI Light" panose="020B0502040204020203" pitchFamily="34" charset="0"/>
              <a:sym typeface="Trebuchet MS Bold"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74" y="1802794"/>
            <a:ext cx="6140701" cy="38425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Таблица 13"/>
          <p:cNvGraphicFramePr>
            <a:graphicFrameLocks noGrp="1"/>
          </p:cNvGraphicFramePr>
          <p:nvPr>
            <p:extLst>
              <p:ext uri="{D42A27DB-BD31-4B8C-83A1-F6EECF244321}">
                <p14:modId xmlns:p14="http://schemas.microsoft.com/office/powerpoint/2010/main" val="26775276"/>
              </p:ext>
            </p:extLst>
          </p:nvPr>
        </p:nvGraphicFramePr>
        <p:xfrm>
          <a:off x="6220606" y="1333661"/>
          <a:ext cx="5572589" cy="2788920"/>
        </p:xfrm>
        <a:graphic>
          <a:graphicData uri="http://schemas.openxmlformats.org/drawingml/2006/table">
            <a:tbl>
              <a:tblPr firstRow="1" bandRow="1">
                <a:tableStyleId>{327F97BB-C833-4FB7-BDE5-3F7075034690}</a:tableStyleId>
              </a:tblPr>
              <a:tblGrid>
                <a:gridCol w="3842896">
                  <a:extLst>
                    <a:ext uri="{9D8B030D-6E8A-4147-A177-3AD203B41FA5}">
                      <a16:colId xmlns:a16="http://schemas.microsoft.com/office/drawing/2014/main" val="20000"/>
                    </a:ext>
                  </a:extLst>
                </a:gridCol>
                <a:gridCol w="1729693">
                  <a:extLst>
                    <a:ext uri="{9D8B030D-6E8A-4147-A177-3AD203B41FA5}">
                      <a16:colId xmlns:a16="http://schemas.microsoft.com/office/drawing/2014/main" val="20001"/>
                    </a:ext>
                  </a:extLst>
                </a:gridCol>
              </a:tblGrid>
              <a:tr h="333675">
                <a:tc>
                  <a:txBody>
                    <a:bodyPr/>
                    <a:lstStyle/>
                    <a:p>
                      <a:pPr algn="l" fontAlgn="b"/>
                      <a:r>
                        <a:rPr lang="en-US" sz="2100" u="none" strike="noStrike" dirty="0">
                          <a:effectLst/>
                        </a:rPr>
                        <a:t>State body</a:t>
                      </a:r>
                      <a:endParaRPr lang="ru-RU" sz="21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tc>
                  <a:txBody>
                    <a:bodyPr/>
                    <a:lstStyle/>
                    <a:p>
                      <a:pPr algn="ctr" fontAlgn="b"/>
                      <a:r>
                        <a:rPr lang="en-US" sz="2100" u="none" strike="noStrike" dirty="0">
                          <a:effectLst/>
                        </a:rPr>
                        <a:t>Licenses</a:t>
                      </a:r>
                      <a:endParaRPr lang="ru-RU" sz="21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extLst>
                  <a:ext uri="{0D108BD9-81ED-4DB2-BD59-A6C34878D82A}">
                    <a16:rowId xmlns:a16="http://schemas.microsoft.com/office/drawing/2014/main" val="10000"/>
                  </a:ext>
                </a:extLst>
              </a:tr>
              <a:tr h="333675">
                <a:tc>
                  <a:txBody>
                    <a:bodyPr/>
                    <a:lstStyle/>
                    <a:p>
                      <a:pPr algn="l" fontAlgn="b"/>
                      <a:r>
                        <a:rPr lang="en-US" sz="2100" u="none" strike="noStrike" dirty="0">
                          <a:effectLst/>
                        </a:rPr>
                        <a:t>Ministry of ICT</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tc>
                  <a:txBody>
                    <a:bodyPr/>
                    <a:lstStyle/>
                    <a:p>
                      <a:pPr algn="ctr" fontAlgn="b"/>
                      <a:r>
                        <a:rPr lang="ru-RU" sz="2100" u="none" strike="noStrike" dirty="0">
                          <a:effectLst/>
                        </a:rPr>
                        <a:t>5088</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extLst>
                  <a:ext uri="{0D108BD9-81ED-4DB2-BD59-A6C34878D82A}">
                    <a16:rowId xmlns:a16="http://schemas.microsoft.com/office/drawing/2014/main" val="10001"/>
                  </a:ext>
                </a:extLst>
              </a:tr>
              <a:tr h="333675">
                <a:tc>
                  <a:txBody>
                    <a:bodyPr/>
                    <a:lstStyle/>
                    <a:p>
                      <a:pPr algn="l" fontAlgn="b"/>
                      <a:r>
                        <a:rPr lang="en-US" sz="2100" u="none" strike="noStrike" dirty="0">
                          <a:effectLst/>
                        </a:rPr>
                        <a:t>Ministry of Justice</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tc>
                  <a:txBody>
                    <a:bodyPr/>
                    <a:lstStyle/>
                    <a:p>
                      <a:pPr algn="ctr" fontAlgn="b"/>
                      <a:r>
                        <a:rPr lang="ru-RU" sz="2100" u="none" strike="noStrike" dirty="0">
                          <a:effectLst/>
                        </a:rPr>
                        <a:t>3642</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extLst>
                  <a:ext uri="{0D108BD9-81ED-4DB2-BD59-A6C34878D82A}">
                    <a16:rowId xmlns:a16="http://schemas.microsoft.com/office/drawing/2014/main" val="10002"/>
                  </a:ext>
                </a:extLst>
              </a:tr>
              <a:tr h="333675">
                <a:tc>
                  <a:txBody>
                    <a:bodyPr/>
                    <a:lstStyle/>
                    <a:p>
                      <a:pPr algn="l" fontAlgn="b"/>
                      <a:r>
                        <a:rPr lang="en-US" sz="2100" u="none" strike="noStrike" dirty="0">
                          <a:effectLst/>
                        </a:rPr>
                        <a:t>Ministry</a:t>
                      </a:r>
                      <a:r>
                        <a:rPr lang="en-US" sz="2100" u="none" strike="noStrike" baseline="0" dirty="0">
                          <a:effectLst/>
                        </a:rPr>
                        <a:t> of Agriculture and water recourses</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tc>
                  <a:txBody>
                    <a:bodyPr/>
                    <a:lstStyle/>
                    <a:p>
                      <a:pPr algn="ctr" fontAlgn="b"/>
                      <a:r>
                        <a:rPr lang="ru-RU" sz="2100" u="none" strike="noStrike" dirty="0">
                          <a:effectLst/>
                        </a:rPr>
                        <a:t>2656</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extLst>
                  <a:ext uri="{0D108BD9-81ED-4DB2-BD59-A6C34878D82A}">
                    <a16:rowId xmlns:a16="http://schemas.microsoft.com/office/drawing/2014/main" val="10003"/>
                  </a:ext>
                </a:extLst>
              </a:tr>
              <a:tr h="333675">
                <a:tc>
                  <a:txBody>
                    <a:bodyPr/>
                    <a:lstStyle/>
                    <a:p>
                      <a:pPr algn="l" fontAlgn="b"/>
                      <a:r>
                        <a:rPr lang="en-US" sz="2100" u="none" strike="noStrike" dirty="0">
                          <a:effectLst/>
                        </a:rPr>
                        <a:t>Ministry of Internal affairs</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tc>
                  <a:txBody>
                    <a:bodyPr/>
                    <a:lstStyle/>
                    <a:p>
                      <a:pPr algn="ctr" fontAlgn="b"/>
                      <a:r>
                        <a:rPr lang="ru-RU" sz="2100" u="none" strike="noStrike" dirty="0">
                          <a:effectLst/>
                        </a:rPr>
                        <a:t>870</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extLst>
                  <a:ext uri="{0D108BD9-81ED-4DB2-BD59-A6C34878D82A}">
                    <a16:rowId xmlns:a16="http://schemas.microsoft.com/office/drawing/2014/main" val="10004"/>
                  </a:ext>
                </a:extLst>
              </a:tr>
              <a:tr h="333675">
                <a:tc>
                  <a:txBody>
                    <a:bodyPr/>
                    <a:lstStyle/>
                    <a:p>
                      <a:pPr algn="l" fontAlgn="b"/>
                      <a:r>
                        <a:rPr lang="en-US" sz="2100" u="none" strike="noStrike" dirty="0">
                          <a:effectLst/>
                        </a:rPr>
                        <a:t>Agency of Intellectual property</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tc>
                  <a:txBody>
                    <a:bodyPr/>
                    <a:lstStyle/>
                    <a:p>
                      <a:pPr algn="ctr" fontAlgn="b"/>
                      <a:r>
                        <a:rPr lang="ru-RU" sz="2100" u="none" strike="noStrike" dirty="0">
                          <a:effectLst/>
                        </a:rPr>
                        <a:t>389</a:t>
                      </a:r>
                      <a:endParaRPr lang="ru-RU" sz="21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5720" marR="45720" anchor="b"/>
                </a:tc>
                <a:extLst>
                  <a:ext uri="{0D108BD9-81ED-4DB2-BD59-A6C34878D82A}">
                    <a16:rowId xmlns:a16="http://schemas.microsoft.com/office/drawing/2014/main" val="10005"/>
                  </a:ext>
                </a:extLst>
              </a:tr>
            </a:tbl>
          </a:graphicData>
        </a:graphic>
      </p:graphicFrame>
      <p:sp>
        <p:nvSpPr>
          <p:cNvPr id="10" name="TextBox 9"/>
          <p:cNvSpPr txBox="1"/>
          <p:nvPr/>
        </p:nvSpPr>
        <p:spPr>
          <a:xfrm>
            <a:off x="11306557" y="6358071"/>
            <a:ext cx="700284" cy="369332"/>
          </a:xfrm>
          <a:prstGeom prst="rect">
            <a:avLst/>
          </a:prstGeom>
          <a:noFill/>
        </p:spPr>
        <p:txBody>
          <a:bodyPr wrap="square" rtlCol="0">
            <a:spAutoFit/>
          </a:bodyPr>
          <a:lstStyle/>
          <a:p>
            <a:pPr algn="ctr"/>
            <a:r>
              <a:rPr lang="en-US" b="1" dirty="0" smtClean="0">
                <a:solidFill>
                  <a:srgbClr val="0070C0"/>
                </a:solidFill>
                <a:latin typeface="Segoe UI Light" panose="020B0502040204020203" pitchFamily="34" charset="0"/>
                <a:cs typeface="Segoe UI Light" panose="020B0502040204020203" pitchFamily="34" charset="0"/>
              </a:rPr>
              <a:t>9</a:t>
            </a:r>
            <a:endParaRPr lang="ru-RU" b="1" dirty="0">
              <a:solidFill>
                <a:srgbClr val="0070C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34403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9B281342D724D9E1F6417420D688D" ma:contentTypeVersion="1" ma:contentTypeDescription="Create a new document." ma:contentTypeScope="" ma:versionID="8dbe5f37ee906e5d1b096e995e87668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7F92742-BF17-40AF-9E3B-B6CA1D17E76F}"/>
</file>

<file path=customXml/itemProps2.xml><?xml version="1.0" encoding="utf-8"?>
<ds:datastoreItem xmlns:ds="http://schemas.openxmlformats.org/officeDocument/2006/customXml" ds:itemID="{07D4F44C-6DE8-40C8-A917-87B427FCFE10}"/>
</file>

<file path=customXml/itemProps3.xml><?xml version="1.0" encoding="utf-8"?>
<ds:datastoreItem xmlns:ds="http://schemas.openxmlformats.org/officeDocument/2006/customXml" ds:itemID="{637982D8-55CC-48E9-B5AD-D9B82C48FD99}"/>
</file>

<file path=docProps/app.xml><?xml version="1.0" encoding="utf-8"?>
<Properties xmlns="http://schemas.openxmlformats.org/officeDocument/2006/extended-properties" xmlns:vt="http://schemas.openxmlformats.org/officeDocument/2006/docPropsVTypes">
  <TotalTime>999</TotalTime>
  <Words>921</Words>
  <Application>Microsoft Office PowerPoint</Application>
  <PresentationFormat>Широкоэкранный</PresentationFormat>
  <Paragraphs>203</Paragraphs>
  <Slides>15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15</vt:i4>
      </vt:variant>
    </vt:vector>
  </HeadingPairs>
  <TitlesOfParts>
    <vt:vector size="25" baseType="lpstr">
      <vt:lpstr>Arial</vt:lpstr>
      <vt:lpstr>Wingdings</vt:lpstr>
      <vt:lpstr>Segoe UI</vt:lpstr>
      <vt:lpstr>Calibri</vt:lpstr>
      <vt:lpstr>Calibri Light</vt:lpstr>
      <vt:lpstr>Georgia</vt:lpstr>
      <vt:lpstr>Open Sans Condensed Light</vt:lpstr>
      <vt:lpstr>Trebuchet MS Bold</vt:lpstr>
      <vt:lpstr>Segoe UI Light</vt:lpstr>
      <vt:lpstr>Тема Office</vt:lpstr>
      <vt:lpstr>Experience of Uzbekistan  in implementation  of e-services in the development of society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Узбекистане создаются благоприятные условия для повышения активности предпринимателей</dc:title>
  <dc:creator>НЕЛЛИ КАРИМОВА</dc:creator>
  <cp:lastModifiedBy>Nozimjon Z. Dalibaev</cp:lastModifiedBy>
  <cp:revision>138</cp:revision>
  <dcterms:created xsi:type="dcterms:W3CDTF">2015-02-03T06:07:57Z</dcterms:created>
  <dcterms:modified xsi:type="dcterms:W3CDTF">2017-05-31T14:13:21Z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0x01010032E9B281342D724D9E1F6417420D688D</vt:lpwstr>
  </property>
</Properties>
</file>