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7"/>
  </p:notesMasterIdLst>
  <p:sldIdLst>
    <p:sldId id="256" r:id="rId2"/>
    <p:sldId id="282" r:id="rId3"/>
    <p:sldId id="284" r:id="rId4"/>
    <p:sldId id="283" r:id="rId5"/>
    <p:sldId id="288" r:id="rId6"/>
    <p:sldId id="286" r:id="rId7"/>
    <p:sldId id="289" r:id="rId8"/>
    <p:sldId id="290" r:id="rId9"/>
    <p:sldId id="291" r:id="rId10"/>
    <p:sldId id="292" r:id="rId11"/>
    <p:sldId id="294" r:id="rId12"/>
    <p:sldId id="293" r:id="rId13"/>
    <p:sldId id="295" r:id="rId14"/>
    <p:sldId id="308" r:id="rId15"/>
    <p:sldId id="276" r:id="rId16"/>
    <p:sldId id="277" r:id="rId17"/>
    <p:sldId id="302" r:id="rId18"/>
    <p:sldId id="299" r:id="rId19"/>
    <p:sldId id="300" r:id="rId20"/>
    <p:sldId id="303" r:id="rId21"/>
    <p:sldId id="304" r:id="rId22"/>
    <p:sldId id="310" r:id="rId23"/>
    <p:sldId id="305" r:id="rId24"/>
    <p:sldId id="306" r:id="rId25"/>
    <p:sldId id="30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871" autoAdjust="0"/>
    <p:restoredTop sz="94660"/>
  </p:normalViewPr>
  <p:slideViewPr>
    <p:cSldViewPr>
      <p:cViewPr>
        <p:scale>
          <a:sx n="66" d="100"/>
          <a:sy n="66" d="100"/>
        </p:scale>
        <p:origin x="-1757" y="-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BAA351-CE66-4DA7-862F-C38E930ED358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BF5FE7-2CC7-4566-9DED-548E2E366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F90FD1-C0D5-4542-89F4-523A2000CF24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7476-F4D7-4AA8-B935-E5206A4D91D1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60BBD92-9B63-4496-8FC7-DC1704238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AA13-D204-41AF-A124-128EF4FCF08E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D05-D14B-42A1-8335-D1143084C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5A69-B3CA-4540-9D3F-E6BCFD4B64E8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5023-D578-4605-A33A-2848528B3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C4D1-607B-4917-8E5A-EE5BDF99F183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F124-58F0-4B29-A8A4-94C52AA0C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75CB-3213-4B81-9AD1-753563E42841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2BAD-5675-4E26-A93F-78F1EE63F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46EE-4D41-468A-A185-4B6BE51F0DB7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C561-2AF8-4704-A748-D5DF67077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6D87-CC10-4EA4-B7A0-742F5501162E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D86F-5729-401F-8AFE-31CC935CF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42AA-F3FC-4284-A7D4-00A8660D1A9C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0A27-9710-45C2-9379-3BB33D192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8E9E-84DF-4EDC-99C4-480BB51B5345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DFC6-8F67-4C59-AF8A-1B95B1EC5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EA04-027E-409E-B383-8FA6407CC42E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8101-EA72-49A2-B65B-7014179EF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654D-1E71-4A2B-8A46-F677FA2DB11A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9AEB-E043-4A18-90D1-637A48C88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1722-F9E3-4583-BD5E-AD6F2D8A41CA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31C4-BD40-4057-AD92-C8296C6D9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AB1D5F-AC0E-4A6C-B470-A780FBD3DE27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6A7E1-F0DC-4041-B4E7-6DBFBF549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5" r:id="rId2"/>
    <p:sldLayoutId id="2147484082" r:id="rId3"/>
    <p:sldLayoutId id="2147484076" r:id="rId4"/>
    <p:sldLayoutId id="2147484077" r:id="rId5"/>
    <p:sldLayoutId id="2147484078" r:id="rId6"/>
    <p:sldLayoutId id="2147484083" r:id="rId7"/>
    <p:sldLayoutId id="2147484084" r:id="rId8"/>
    <p:sldLayoutId id="2147484085" r:id="rId9"/>
    <p:sldLayoutId id="2147484079" r:id="rId10"/>
    <p:sldLayoutId id="2147484086" r:id="rId11"/>
    <p:sldLayoutId id="21474840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kg/Documents%20and%20Settings/Admin/Local%20Settings/Temp/Toktom/ce106e98-da75-4c99-bc25-3db1e2e0b0c1/document.htm" TargetMode="External"/><Relationship Id="rId2" Type="http://schemas.openxmlformats.org/officeDocument/2006/relationships/hyperlink" Target="http://db/11140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58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900" cap="none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900" cap="none" smtClean="0"/>
              <a:t>Аида Айылчиева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900" cap="none" smtClean="0"/>
              <a:t>Государственный комитет информационных технологий и связи Кыргызской Республики</a:t>
            </a:r>
            <a:endParaRPr lang="en-US" sz="900" cap="none" smtClean="0"/>
          </a:p>
        </p:txBody>
      </p:sp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04838" y="3227388"/>
            <a:ext cx="6629400" cy="1219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cap="none" smtClean="0">
                <a:solidFill>
                  <a:srgbClr val="47534C"/>
                </a:solidFill>
              </a:rPr>
              <a:t>Опыт реализации э-правительства</a:t>
            </a:r>
            <a:r>
              <a:rPr lang="en-US" sz="2800" cap="none" smtClean="0">
                <a:solidFill>
                  <a:srgbClr val="47534C"/>
                </a:solidFill>
              </a:rPr>
              <a:t> </a:t>
            </a:r>
            <a:r>
              <a:rPr lang="ru-RU" sz="2800" cap="none" smtClean="0">
                <a:solidFill>
                  <a:srgbClr val="47534C"/>
                </a:solidFill>
              </a:rPr>
              <a:t>и инициативы по развитию умного общества (</a:t>
            </a:r>
            <a:r>
              <a:rPr lang="en-US" sz="2800" cap="none" smtClean="0">
                <a:solidFill>
                  <a:srgbClr val="47534C"/>
                </a:solidFill>
              </a:rPr>
              <a:t>Smart Society/Country</a:t>
            </a:r>
            <a:r>
              <a:rPr lang="ru-RU" sz="2800" cap="none" smtClean="0">
                <a:solidFill>
                  <a:srgbClr val="47534C"/>
                </a:solidFill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100" cap="none" smtClean="0"/>
              <a:t>Поекты: Система межведомственного взаимодействия «Тундук»</a:t>
            </a:r>
            <a:endParaRPr lang="en-US" sz="3100" cap="none" smtClean="0"/>
          </a:p>
        </p:txBody>
      </p:sp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971550" y="1844675"/>
            <a:ext cx="7500938" cy="4768850"/>
            <a:chOff x="1058" y="744"/>
            <a:chExt cx="5141" cy="3267"/>
          </a:xfrm>
        </p:grpSpPr>
        <p:sp>
          <p:nvSpPr>
            <p:cNvPr id="24579" name="TextBox 79"/>
            <p:cNvSpPr txBox="1">
              <a:spLocks noChangeArrowheads="1"/>
            </p:cNvSpPr>
            <p:nvPr/>
          </p:nvSpPr>
          <p:spPr bwMode="auto">
            <a:xfrm>
              <a:off x="1058" y="1329"/>
              <a:ext cx="1160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t-EE" sz="3400" b="1">
                  <a:solidFill>
                    <a:srgbClr val="66B245"/>
                  </a:solidFill>
                  <a:latin typeface="Calibri" pitchFamily="34" charset="0"/>
                </a:rPr>
                <a:t>TUNDUK</a:t>
              </a:r>
            </a:p>
          </p:txBody>
        </p:sp>
        <p:grpSp>
          <p:nvGrpSpPr>
            <p:cNvPr id="24580" name="Group 3"/>
            <p:cNvGrpSpPr>
              <a:grpSpLocks/>
            </p:cNvGrpSpPr>
            <p:nvPr/>
          </p:nvGrpSpPr>
          <p:grpSpPr bwMode="auto">
            <a:xfrm>
              <a:off x="2162" y="744"/>
              <a:ext cx="4037" cy="3267"/>
              <a:chOff x="2339752" y="483518"/>
              <a:chExt cx="6552728" cy="4320480"/>
            </a:xfrm>
          </p:grpSpPr>
          <p:sp>
            <p:nvSpPr>
              <p:cNvPr id="158" name="Rectangle 149"/>
              <p:cNvSpPr/>
              <p:nvPr/>
            </p:nvSpPr>
            <p:spPr>
              <a:xfrm>
                <a:off x="6156829" y="3508142"/>
                <a:ext cx="1872040" cy="122394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9" name="Straight Connector 88"/>
              <p:cNvCxnSpPr/>
              <p:nvPr/>
            </p:nvCxnSpPr>
            <p:spPr>
              <a:xfrm>
                <a:off x="8459791" y="1635551"/>
                <a:ext cx="0" cy="5048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86"/>
              <p:cNvCxnSpPr/>
              <p:nvPr/>
            </p:nvCxnSpPr>
            <p:spPr>
              <a:xfrm>
                <a:off x="7668589" y="1635551"/>
                <a:ext cx="0" cy="5048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87"/>
              <p:cNvCxnSpPr/>
              <p:nvPr/>
            </p:nvCxnSpPr>
            <p:spPr>
              <a:xfrm>
                <a:off x="7668589" y="2284197"/>
                <a:ext cx="0" cy="143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84"/>
              <p:cNvCxnSpPr/>
              <p:nvPr/>
            </p:nvCxnSpPr>
            <p:spPr>
              <a:xfrm>
                <a:off x="6875622" y="1635551"/>
                <a:ext cx="0" cy="5048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82"/>
              <p:cNvCxnSpPr/>
              <p:nvPr/>
            </p:nvCxnSpPr>
            <p:spPr>
              <a:xfrm>
                <a:off x="6012011" y="1635551"/>
                <a:ext cx="0" cy="5048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80"/>
              <p:cNvCxnSpPr/>
              <p:nvPr/>
            </p:nvCxnSpPr>
            <p:spPr>
              <a:xfrm>
                <a:off x="5220809" y="1635551"/>
                <a:ext cx="0" cy="5048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78"/>
              <p:cNvCxnSpPr/>
              <p:nvPr/>
            </p:nvCxnSpPr>
            <p:spPr>
              <a:xfrm>
                <a:off x="4357199" y="1635551"/>
                <a:ext cx="0" cy="5048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76"/>
              <p:cNvCxnSpPr/>
              <p:nvPr/>
            </p:nvCxnSpPr>
            <p:spPr>
              <a:xfrm>
                <a:off x="3564231" y="1635551"/>
                <a:ext cx="0" cy="5048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1"/>
              <p:cNvCxnSpPr>
                <a:stCxn id="0" idx="3"/>
                <a:endCxn id="192" idx="0"/>
              </p:cNvCxnSpPr>
              <p:nvPr/>
            </p:nvCxnSpPr>
            <p:spPr>
              <a:xfrm>
                <a:off x="2773029" y="1635551"/>
                <a:ext cx="0" cy="5048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Can 1"/>
              <p:cNvSpPr/>
              <p:nvPr/>
            </p:nvSpPr>
            <p:spPr>
              <a:xfrm>
                <a:off x="2412750" y="483518"/>
                <a:ext cx="718793" cy="1008208"/>
              </a:xfrm>
              <a:prstGeom prst="can">
                <a:avLst>
                  <a:gd name="adj" fmla="val 11237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dirty="0">
                    <a:solidFill>
                      <a:prstClr val="white"/>
                    </a:solidFill>
                  </a:rPr>
                  <a:t>ГНС</a:t>
                </a:r>
                <a:r>
                  <a:rPr lang="en-US" sz="1000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169" name="Can 5"/>
              <p:cNvSpPr/>
              <p:nvPr/>
            </p:nvSpPr>
            <p:spPr>
              <a:xfrm>
                <a:off x="2412750" y="1419814"/>
                <a:ext cx="718793" cy="215736"/>
              </a:xfrm>
              <a:prstGeom prst="can">
                <a:avLst>
                  <a:gd name="adj" fmla="val 345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Adapter Server</a:t>
                </a:r>
              </a:p>
            </p:txBody>
          </p:sp>
          <p:sp>
            <p:nvSpPr>
              <p:cNvPr id="170" name="Can 16"/>
              <p:cNvSpPr/>
              <p:nvPr/>
            </p:nvSpPr>
            <p:spPr>
              <a:xfrm>
                <a:off x="2412750" y="1779375"/>
                <a:ext cx="718793" cy="215736"/>
              </a:xfrm>
              <a:prstGeom prst="can">
                <a:avLst>
                  <a:gd name="adj" fmla="val 3459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Security Server</a:t>
                </a:r>
              </a:p>
            </p:txBody>
          </p:sp>
          <p:sp>
            <p:nvSpPr>
              <p:cNvPr id="171" name="Can 38"/>
              <p:cNvSpPr/>
              <p:nvPr/>
            </p:nvSpPr>
            <p:spPr>
              <a:xfrm>
                <a:off x="3203952" y="483518"/>
                <a:ext cx="720559" cy="1008208"/>
              </a:xfrm>
              <a:prstGeom prst="can">
                <a:avLst>
                  <a:gd name="adj" fmla="val 11237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dirty="0">
                    <a:solidFill>
                      <a:prstClr val="white"/>
                    </a:solidFill>
                  </a:rPr>
                  <a:t>ГРС</a:t>
                </a: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Can 39"/>
              <p:cNvSpPr/>
              <p:nvPr/>
            </p:nvSpPr>
            <p:spPr>
              <a:xfrm>
                <a:off x="3203952" y="1419814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Adapter Server</a:t>
                </a:r>
              </a:p>
            </p:txBody>
          </p:sp>
          <p:sp>
            <p:nvSpPr>
              <p:cNvPr id="173" name="Can 40"/>
              <p:cNvSpPr/>
              <p:nvPr/>
            </p:nvSpPr>
            <p:spPr>
              <a:xfrm>
                <a:off x="3203952" y="1779375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Security Server</a:t>
                </a:r>
              </a:p>
            </p:txBody>
          </p:sp>
          <p:sp>
            <p:nvSpPr>
              <p:cNvPr id="174" name="Can 41"/>
              <p:cNvSpPr/>
              <p:nvPr/>
            </p:nvSpPr>
            <p:spPr>
              <a:xfrm>
                <a:off x="3996920" y="483518"/>
                <a:ext cx="718792" cy="1008208"/>
              </a:xfrm>
              <a:prstGeom prst="can">
                <a:avLst>
                  <a:gd name="adj" fmla="val 11237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dirty="0">
                    <a:solidFill>
                      <a:prstClr val="white"/>
                    </a:solidFill>
                  </a:rPr>
                  <a:t>ГТС</a:t>
                </a: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Can 42"/>
              <p:cNvSpPr/>
              <p:nvPr/>
            </p:nvSpPr>
            <p:spPr>
              <a:xfrm>
                <a:off x="3996920" y="1419814"/>
                <a:ext cx="718792" cy="215736"/>
              </a:xfrm>
              <a:prstGeom prst="can">
                <a:avLst>
                  <a:gd name="adj" fmla="val 345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Adapter Server</a:t>
                </a:r>
              </a:p>
            </p:txBody>
          </p:sp>
          <p:sp>
            <p:nvSpPr>
              <p:cNvPr id="176" name="Can 43"/>
              <p:cNvSpPr/>
              <p:nvPr/>
            </p:nvSpPr>
            <p:spPr>
              <a:xfrm>
                <a:off x="3996920" y="1779375"/>
                <a:ext cx="718792" cy="215736"/>
              </a:xfrm>
              <a:prstGeom prst="can">
                <a:avLst>
                  <a:gd name="adj" fmla="val 3459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Security Server</a:t>
                </a:r>
              </a:p>
            </p:txBody>
          </p:sp>
          <p:sp>
            <p:nvSpPr>
              <p:cNvPr id="177" name="Can 44"/>
              <p:cNvSpPr/>
              <p:nvPr/>
            </p:nvSpPr>
            <p:spPr>
              <a:xfrm>
                <a:off x="6517109" y="483518"/>
                <a:ext cx="718793" cy="969375"/>
              </a:xfrm>
              <a:prstGeom prst="can">
                <a:avLst>
                  <a:gd name="adj" fmla="val 11237"/>
                </a:avLst>
              </a:prstGeom>
              <a:solidFill>
                <a:srgbClr val="66B245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dirty="0">
                    <a:solidFill>
                      <a:prstClr val="white"/>
                    </a:solidFill>
                  </a:rPr>
                  <a:t>КС (БЦИСМ)</a:t>
                </a: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Can 45"/>
              <p:cNvSpPr/>
              <p:nvPr/>
            </p:nvSpPr>
            <p:spPr>
              <a:xfrm>
                <a:off x="6517109" y="1419814"/>
                <a:ext cx="718793" cy="215736"/>
              </a:xfrm>
              <a:prstGeom prst="can">
                <a:avLst>
                  <a:gd name="adj" fmla="val 345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Adapter Server</a:t>
                </a:r>
              </a:p>
            </p:txBody>
          </p:sp>
          <p:sp>
            <p:nvSpPr>
              <p:cNvPr id="179" name="Can 46"/>
              <p:cNvSpPr/>
              <p:nvPr/>
            </p:nvSpPr>
            <p:spPr>
              <a:xfrm>
                <a:off x="6517109" y="1779375"/>
                <a:ext cx="718793" cy="215736"/>
              </a:xfrm>
              <a:prstGeom prst="can">
                <a:avLst>
                  <a:gd name="adj" fmla="val 3459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Security Server</a:t>
                </a:r>
              </a:p>
            </p:txBody>
          </p:sp>
          <p:sp>
            <p:nvSpPr>
              <p:cNvPr id="180" name="Can 47"/>
              <p:cNvSpPr/>
              <p:nvPr/>
            </p:nvSpPr>
            <p:spPr>
              <a:xfrm>
                <a:off x="7308310" y="483518"/>
                <a:ext cx="720559" cy="1008208"/>
              </a:xfrm>
              <a:prstGeom prst="can">
                <a:avLst>
                  <a:gd name="adj" fmla="val 11237"/>
                </a:avLst>
              </a:prstGeom>
              <a:solidFill>
                <a:srgbClr val="66B245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dirty="0">
                    <a:solidFill>
                      <a:prstClr val="white"/>
                    </a:solidFill>
                  </a:rPr>
                  <a:t>ЦК МФ</a:t>
                </a: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Can 48"/>
              <p:cNvSpPr/>
              <p:nvPr/>
            </p:nvSpPr>
            <p:spPr>
              <a:xfrm>
                <a:off x="7308310" y="1419814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Adapter Server</a:t>
                </a:r>
              </a:p>
            </p:txBody>
          </p:sp>
          <p:sp>
            <p:nvSpPr>
              <p:cNvPr id="182" name="Can 49"/>
              <p:cNvSpPr/>
              <p:nvPr/>
            </p:nvSpPr>
            <p:spPr>
              <a:xfrm>
                <a:off x="7308310" y="1779375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Security Server</a:t>
                </a:r>
              </a:p>
            </p:txBody>
          </p:sp>
          <p:sp>
            <p:nvSpPr>
              <p:cNvPr id="183" name="Can 50"/>
              <p:cNvSpPr/>
              <p:nvPr/>
            </p:nvSpPr>
            <p:spPr>
              <a:xfrm>
                <a:off x="8101278" y="483518"/>
                <a:ext cx="718792" cy="1008208"/>
              </a:xfrm>
              <a:prstGeom prst="can">
                <a:avLst>
                  <a:gd name="adj" fmla="val 11237"/>
                </a:avLst>
              </a:prstGeom>
              <a:solidFill>
                <a:srgbClr val="66B245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white"/>
                    </a:solidFill>
                  </a:rPr>
                  <a:t>Banks</a:t>
                </a:r>
              </a:p>
            </p:txBody>
          </p:sp>
          <p:sp>
            <p:nvSpPr>
              <p:cNvPr id="184" name="Can 51"/>
              <p:cNvSpPr/>
              <p:nvPr/>
            </p:nvSpPr>
            <p:spPr>
              <a:xfrm>
                <a:off x="8101278" y="1419814"/>
                <a:ext cx="718792" cy="215736"/>
              </a:xfrm>
              <a:prstGeom prst="can">
                <a:avLst>
                  <a:gd name="adj" fmla="val 345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Adapter Server</a:t>
                </a:r>
              </a:p>
            </p:txBody>
          </p:sp>
          <p:sp>
            <p:nvSpPr>
              <p:cNvPr id="185" name="Can 52"/>
              <p:cNvSpPr/>
              <p:nvPr/>
            </p:nvSpPr>
            <p:spPr>
              <a:xfrm>
                <a:off x="8101278" y="1779375"/>
                <a:ext cx="718792" cy="215736"/>
              </a:xfrm>
              <a:prstGeom prst="can">
                <a:avLst>
                  <a:gd name="adj" fmla="val 3459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Security Server</a:t>
                </a:r>
              </a:p>
            </p:txBody>
          </p:sp>
          <p:sp>
            <p:nvSpPr>
              <p:cNvPr id="186" name="Can 53"/>
              <p:cNvSpPr/>
              <p:nvPr/>
            </p:nvSpPr>
            <p:spPr>
              <a:xfrm>
                <a:off x="4860530" y="483518"/>
                <a:ext cx="720559" cy="1008208"/>
              </a:xfrm>
              <a:prstGeom prst="can">
                <a:avLst>
                  <a:gd name="adj" fmla="val 11237"/>
                </a:avLst>
              </a:prstGeom>
              <a:solidFill>
                <a:srgbClr val="66B245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dirty="0">
                    <a:solidFill>
                      <a:prstClr val="white"/>
                    </a:solidFill>
                  </a:rPr>
                  <a:t>СФ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Can 54"/>
              <p:cNvSpPr/>
              <p:nvPr/>
            </p:nvSpPr>
            <p:spPr>
              <a:xfrm>
                <a:off x="4860530" y="1419814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Adapter Server</a:t>
                </a:r>
              </a:p>
            </p:txBody>
          </p:sp>
          <p:sp>
            <p:nvSpPr>
              <p:cNvPr id="188" name="Can 55"/>
              <p:cNvSpPr/>
              <p:nvPr/>
            </p:nvSpPr>
            <p:spPr>
              <a:xfrm>
                <a:off x="4860530" y="1779375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Security Server</a:t>
                </a:r>
              </a:p>
            </p:txBody>
          </p:sp>
          <p:sp>
            <p:nvSpPr>
              <p:cNvPr id="189" name="Can 56"/>
              <p:cNvSpPr/>
              <p:nvPr/>
            </p:nvSpPr>
            <p:spPr>
              <a:xfrm>
                <a:off x="5651732" y="483518"/>
                <a:ext cx="720559" cy="1008208"/>
              </a:xfrm>
              <a:prstGeom prst="can">
                <a:avLst>
                  <a:gd name="adj" fmla="val 11237"/>
                </a:avLst>
              </a:prstGeom>
              <a:solidFill>
                <a:srgbClr val="66B245"/>
              </a:solidFill>
              <a:ln>
                <a:solidFill>
                  <a:srgbClr val="6E737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dirty="0">
                    <a:solidFill>
                      <a:prstClr val="white"/>
                    </a:solidFill>
                  </a:rPr>
                  <a:t>ЦЕО МЭ</a:t>
                </a:r>
                <a:endParaRPr lang="en-GB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Can 57"/>
              <p:cNvSpPr/>
              <p:nvPr/>
            </p:nvSpPr>
            <p:spPr>
              <a:xfrm>
                <a:off x="5651732" y="1419814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Adapter Server</a:t>
                </a:r>
              </a:p>
            </p:txBody>
          </p:sp>
          <p:sp>
            <p:nvSpPr>
              <p:cNvPr id="191" name="Can 58"/>
              <p:cNvSpPr/>
              <p:nvPr/>
            </p:nvSpPr>
            <p:spPr>
              <a:xfrm>
                <a:off x="5651732" y="1779375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Security Server</a:t>
                </a:r>
              </a:p>
            </p:txBody>
          </p:sp>
          <p:pic>
            <p:nvPicPr>
              <p:cNvPr id="24663" name="Picture 62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792" y="213970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64" name="Picture 6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91880" y="213970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65" name="Picture 64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83968" y="213970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66" name="Picture 6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48064" y="213970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67" name="Picture 66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40152" y="213970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68" name="Picture 67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804248" y="213970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69" name="Picture 68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596336" y="213970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70" name="Picture 69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8424" y="213970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0" name="Straight Connector 73"/>
              <p:cNvCxnSpPr>
                <a:stCxn id="192" idx="2"/>
              </p:cNvCxnSpPr>
              <p:nvPr/>
            </p:nvCxnSpPr>
            <p:spPr>
              <a:xfrm>
                <a:off x="2773029" y="2284197"/>
                <a:ext cx="0" cy="143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77"/>
              <p:cNvCxnSpPr/>
              <p:nvPr/>
            </p:nvCxnSpPr>
            <p:spPr>
              <a:xfrm>
                <a:off x="3564231" y="2284197"/>
                <a:ext cx="0" cy="143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79"/>
              <p:cNvCxnSpPr/>
              <p:nvPr/>
            </p:nvCxnSpPr>
            <p:spPr>
              <a:xfrm>
                <a:off x="4357199" y="2284197"/>
                <a:ext cx="0" cy="143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81"/>
              <p:cNvCxnSpPr/>
              <p:nvPr/>
            </p:nvCxnSpPr>
            <p:spPr>
              <a:xfrm>
                <a:off x="5220809" y="2284197"/>
                <a:ext cx="0" cy="143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83"/>
              <p:cNvCxnSpPr/>
              <p:nvPr/>
            </p:nvCxnSpPr>
            <p:spPr>
              <a:xfrm>
                <a:off x="6012011" y="2284197"/>
                <a:ext cx="0" cy="143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85"/>
              <p:cNvCxnSpPr/>
              <p:nvPr/>
            </p:nvCxnSpPr>
            <p:spPr>
              <a:xfrm>
                <a:off x="6875622" y="2284197"/>
                <a:ext cx="0" cy="143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89"/>
              <p:cNvCxnSpPr/>
              <p:nvPr/>
            </p:nvCxnSpPr>
            <p:spPr>
              <a:xfrm>
                <a:off x="8459791" y="2284197"/>
                <a:ext cx="0" cy="143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Hexagon 90"/>
              <p:cNvSpPr/>
              <p:nvPr/>
            </p:nvSpPr>
            <p:spPr>
              <a:xfrm>
                <a:off x="2340342" y="2428022"/>
                <a:ext cx="6552138" cy="359561"/>
              </a:xfrm>
              <a:prstGeom prst="hex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white"/>
                    </a:solidFill>
                  </a:rPr>
                  <a:t>Internet Network</a:t>
                </a:r>
              </a:p>
            </p:txBody>
          </p:sp>
          <p:sp>
            <p:nvSpPr>
              <p:cNvPr id="208" name="Can 91"/>
              <p:cNvSpPr/>
              <p:nvPr/>
            </p:nvSpPr>
            <p:spPr>
              <a:xfrm>
                <a:off x="2412750" y="3580054"/>
                <a:ext cx="718793" cy="1152032"/>
              </a:xfrm>
              <a:prstGeom prst="can">
                <a:avLst>
                  <a:gd name="adj" fmla="val 1123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white"/>
                    </a:solidFill>
                  </a:rPr>
                  <a:t>e-ID</a:t>
                </a:r>
              </a:p>
            </p:txBody>
          </p:sp>
          <p:sp>
            <p:nvSpPr>
              <p:cNvPr id="209" name="Can 96"/>
              <p:cNvSpPr/>
              <p:nvPr/>
            </p:nvSpPr>
            <p:spPr>
              <a:xfrm>
                <a:off x="8028869" y="3762711"/>
                <a:ext cx="863611" cy="969375"/>
              </a:xfrm>
              <a:prstGeom prst="can">
                <a:avLst>
                  <a:gd name="adj" fmla="val 11237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dirty="0">
                    <a:solidFill>
                      <a:prstClr val="white"/>
                    </a:solidFill>
                  </a:rPr>
                  <a:t>Каталог совместимости</a:t>
                </a: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0" name="Straight Connector 98"/>
              <p:cNvCxnSpPr/>
              <p:nvPr/>
            </p:nvCxnSpPr>
            <p:spPr>
              <a:xfrm>
                <a:off x="2773029" y="2787582"/>
                <a:ext cx="0" cy="79247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Can 100"/>
              <p:cNvSpPr/>
              <p:nvPr/>
            </p:nvSpPr>
            <p:spPr>
              <a:xfrm>
                <a:off x="5363862" y="3723878"/>
                <a:ext cx="720559" cy="1008207"/>
              </a:xfrm>
              <a:prstGeom prst="can">
                <a:avLst>
                  <a:gd name="adj" fmla="val 11237"/>
                </a:avLst>
              </a:prstGeom>
              <a:solidFill>
                <a:srgbClr val="FFC000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dirty="0">
                    <a:solidFill>
                      <a:prstClr val="white"/>
                    </a:solidFill>
                  </a:rPr>
                  <a:t>Кыгыз Почтасы</a:t>
                </a: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Can 101"/>
              <p:cNvSpPr/>
              <p:nvPr/>
            </p:nvSpPr>
            <p:spPr>
              <a:xfrm>
                <a:off x="5363862" y="3580054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t-EE" sz="700" dirty="0">
                    <a:solidFill>
                      <a:prstClr val="white"/>
                    </a:solidFill>
                  </a:rPr>
                  <a:t>MISP</a:t>
                </a:r>
                <a:endParaRPr lang="en-US" sz="7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3" name="Straight Connector 102"/>
              <p:cNvCxnSpPr/>
              <p:nvPr/>
            </p:nvCxnSpPr>
            <p:spPr>
              <a:xfrm>
                <a:off x="5724141" y="2787582"/>
                <a:ext cx="0" cy="143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103"/>
              <p:cNvCxnSpPr/>
              <p:nvPr/>
            </p:nvCxnSpPr>
            <p:spPr>
              <a:xfrm>
                <a:off x="5724141" y="3075231"/>
                <a:ext cx="0" cy="504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696" name="Picture 104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652120" y="2931790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" name="Can 105"/>
              <p:cNvSpPr/>
              <p:nvPr/>
            </p:nvSpPr>
            <p:spPr>
              <a:xfrm>
                <a:off x="5363862" y="3220494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Security Server</a:t>
                </a:r>
              </a:p>
            </p:txBody>
          </p:sp>
          <p:cxnSp>
            <p:nvCxnSpPr>
              <p:cNvPr id="217" name="Straight Connector 107"/>
              <p:cNvCxnSpPr>
                <a:endCxn id="0" idx="1"/>
              </p:cNvCxnSpPr>
              <p:nvPr/>
            </p:nvCxnSpPr>
            <p:spPr>
              <a:xfrm>
                <a:off x="8459791" y="2787582"/>
                <a:ext cx="0" cy="97512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110"/>
              <p:cNvCxnSpPr/>
              <p:nvPr/>
            </p:nvCxnSpPr>
            <p:spPr>
              <a:xfrm>
                <a:off x="3744371" y="2787582"/>
                <a:ext cx="0" cy="14382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111"/>
              <p:cNvCxnSpPr/>
              <p:nvPr/>
            </p:nvCxnSpPr>
            <p:spPr>
              <a:xfrm>
                <a:off x="3744371" y="2983183"/>
                <a:ext cx="0" cy="50338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703" name="Picture 112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71900" y="2910495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1" name="Can 113"/>
              <p:cNvSpPr/>
              <p:nvPr/>
            </p:nvSpPr>
            <p:spPr>
              <a:xfrm>
                <a:off x="3384091" y="3263641"/>
                <a:ext cx="720559" cy="215736"/>
              </a:xfrm>
              <a:prstGeom prst="can">
                <a:avLst>
                  <a:gd name="adj" fmla="val 3459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</a:rPr>
                  <a:t>Security Server</a:t>
                </a:r>
              </a:p>
            </p:txBody>
          </p:sp>
          <p:pic>
            <p:nvPicPr>
              <p:cNvPr id="24707" name="Picture 12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55776" y="3867894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3" name="Rectangle 129"/>
              <p:cNvSpPr/>
              <p:nvPr/>
            </p:nvSpPr>
            <p:spPr>
              <a:xfrm>
                <a:off x="6229239" y="4372525"/>
                <a:ext cx="1727221" cy="43147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t-EE" sz="1000" dirty="0">
                    <a:solidFill>
                      <a:prstClr val="white"/>
                    </a:solidFill>
                  </a:rPr>
                  <a:t>TUNDUK </a:t>
                </a:r>
                <a:r>
                  <a:rPr lang="ru-RU" sz="1000" dirty="0">
                    <a:solidFill>
                      <a:prstClr val="white"/>
                    </a:solidFill>
                  </a:rPr>
                  <a:t>сертификационный сервер</a:t>
                </a: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Rectangle 130"/>
              <p:cNvSpPr/>
              <p:nvPr/>
            </p:nvSpPr>
            <p:spPr>
              <a:xfrm>
                <a:off x="7308310" y="3292406"/>
                <a:ext cx="648150" cy="431473"/>
              </a:xfrm>
              <a:prstGeom prst="rect">
                <a:avLst/>
              </a:prstGeom>
              <a:solidFill>
                <a:srgbClr val="6E7377"/>
              </a:solidFill>
              <a:ln>
                <a:solidFill>
                  <a:srgbClr val="6E737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dirty="0">
                    <a:solidFill>
                      <a:prstClr val="white"/>
                    </a:solidFill>
                  </a:rPr>
                  <a:t>Центральный</a:t>
                </a:r>
                <a:r>
                  <a:rPr lang="en-US" sz="1000" dirty="0">
                    <a:solidFill>
                      <a:prstClr val="white"/>
                    </a:solidFill>
                  </a:rPr>
                  <a:t> </a:t>
                </a:r>
                <a:r>
                  <a:rPr lang="ru-RU" sz="1000" dirty="0">
                    <a:solidFill>
                      <a:prstClr val="white"/>
                    </a:solidFill>
                  </a:rPr>
                  <a:t>Сервер 2</a:t>
                </a: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Rectangle 131"/>
              <p:cNvSpPr/>
              <p:nvPr/>
            </p:nvSpPr>
            <p:spPr>
              <a:xfrm>
                <a:off x="6229239" y="3292406"/>
                <a:ext cx="646383" cy="431473"/>
              </a:xfrm>
              <a:prstGeom prst="rect">
                <a:avLst/>
              </a:prstGeom>
              <a:solidFill>
                <a:srgbClr val="6E7377"/>
              </a:solidFill>
              <a:ln>
                <a:solidFill>
                  <a:srgbClr val="6E737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dirty="0">
                    <a:solidFill>
                      <a:prstClr val="white"/>
                    </a:solidFill>
                  </a:rPr>
                  <a:t>Центральный</a:t>
                </a:r>
                <a:r>
                  <a:rPr lang="en-US" sz="1000" dirty="0">
                    <a:solidFill>
                      <a:prstClr val="white"/>
                    </a:solidFill>
                  </a:rPr>
                  <a:t> </a:t>
                </a:r>
                <a:r>
                  <a:rPr lang="ru-RU" sz="1000" dirty="0">
                    <a:solidFill>
                      <a:prstClr val="white"/>
                    </a:solidFill>
                  </a:rPr>
                  <a:t>Сервер 1</a:t>
                </a:r>
                <a:endParaRPr lang="en-US" sz="1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Rectangle 132"/>
              <p:cNvSpPr/>
              <p:nvPr/>
            </p:nvSpPr>
            <p:spPr>
              <a:xfrm>
                <a:off x="6229239" y="3795791"/>
                <a:ext cx="791202" cy="431473"/>
              </a:xfrm>
              <a:prstGeom prst="rect">
                <a:avLst/>
              </a:prstGeom>
              <a:solidFill>
                <a:srgbClr val="6E7377"/>
              </a:solidFill>
              <a:ln>
                <a:solidFill>
                  <a:srgbClr val="6E737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white"/>
                    </a:solidFill>
                  </a:rPr>
                  <a:t>Help Desk</a:t>
                </a:r>
              </a:p>
            </p:txBody>
          </p:sp>
          <p:sp>
            <p:nvSpPr>
              <p:cNvPr id="227" name="Rectangle 133"/>
              <p:cNvSpPr/>
              <p:nvPr/>
            </p:nvSpPr>
            <p:spPr>
              <a:xfrm>
                <a:off x="7165259" y="3795791"/>
                <a:ext cx="791202" cy="431473"/>
              </a:xfrm>
              <a:prstGeom prst="rect">
                <a:avLst/>
              </a:prstGeom>
              <a:solidFill>
                <a:srgbClr val="6E7377"/>
              </a:solidFill>
              <a:ln>
                <a:solidFill>
                  <a:srgbClr val="6E737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dirty="0">
                    <a:solidFill>
                      <a:prstClr val="white"/>
                    </a:solidFill>
                  </a:rPr>
                  <a:t>Центральный мониторинг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8" name="Straight Connector 134"/>
              <p:cNvCxnSpPr>
                <a:endCxn id="0" idx="0"/>
              </p:cNvCxnSpPr>
              <p:nvPr/>
            </p:nvCxnSpPr>
            <p:spPr>
              <a:xfrm>
                <a:off x="7092849" y="2859494"/>
                <a:ext cx="0" cy="1513031"/>
              </a:xfrm>
              <a:prstGeom prst="line">
                <a:avLst/>
              </a:prstGeom>
              <a:ln w="12700" cmpd="sng">
                <a:solidFill>
                  <a:srgbClr val="6E7377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137"/>
              <p:cNvCxnSpPr/>
              <p:nvPr/>
            </p:nvCxnSpPr>
            <p:spPr>
              <a:xfrm>
                <a:off x="6948031" y="2787582"/>
                <a:ext cx="0" cy="1008208"/>
              </a:xfrm>
              <a:prstGeom prst="line">
                <a:avLst/>
              </a:prstGeom>
              <a:ln w="12700" cmpd="sng">
                <a:solidFill>
                  <a:srgbClr val="6E737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140"/>
              <p:cNvCxnSpPr/>
              <p:nvPr/>
            </p:nvCxnSpPr>
            <p:spPr>
              <a:xfrm>
                <a:off x="7235902" y="2787582"/>
                <a:ext cx="0" cy="1008208"/>
              </a:xfrm>
              <a:prstGeom prst="line">
                <a:avLst/>
              </a:prstGeom>
              <a:ln w="12700" cmpd="sng">
                <a:solidFill>
                  <a:srgbClr val="6E737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144"/>
              <p:cNvCxnSpPr/>
              <p:nvPr/>
            </p:nvCxnSpPr>
            <p:spPr>
              <a:xfrm>
                <a:off x="6804979" y="2787582"/>
                <a:ext cx="0" cy="504824"/>
              </a:xfrm>
              <a:prstGeom prst="line">
                <a:avLst/>
              </a:prstGeom>
              <a:ln w="12700" cmpd="sng">
                <a:solidFill>
                  <a:srgbClr val="6E737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147"/>
              <p:cNvCxnSpPr/>
              <p:nvPr/>
            </p:nvCxnSpPr>
            <p:spPr>
              <a:xfrm>
                <a:off x="7380720" y="2787582"/>
                <a:ext cx="0" cy="504824"/>
              </a:xfrm>
              <a:prstGeom prst="line">
                <a:avLst/>
              </a:prstGeom>
              <a:ln w="12700" cmpd="sng">
                <a:solidFill>
                  <a:srgbClr val="6E737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485900" y="549275"/>
            <a:ext cx="6172200" cy="9350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/>
              <a:t>Портал госуслуг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4294967295"/>
          </p:nvPr>
        </p:nvSpPr>
        <p:spPr>
          <a:xfrm>
            <a:off x="1485900" y="2398713"/>
            <a:ext cx="6172200" cy="4525962"/>
          </a:xfrm>
        </p:spPr>
        <p:txBody>
          <a:bodyPr/>
          <a:lstStyle/>
          <a:p>
            <a:pPr marL="228600" eaLnBrk="1" hangingPunct="1"/>
            <a:endParaRPr lang="en-US" smtClean="0"/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1403350" y="1703388"/>
            <a:ext cx="5832475" cy="51546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4" name="Picture 15" descr="C:\Users\aibikeaidana\Desktop\ЦЭУ\все для презентации\люд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963" y="1506538"/>
            <a:ext cx="6032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234209" y="2226949"/>
            <a:ext cx="701693" cy="2880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</a:t>
            </a:r>
          </a:p>
        </p:txBody>
      </p:sp>
      <p:sp>
        <p:nvSpPr>
          <p:cNvPr id="9" name="Стрелка влево 8"/>
          <p:cNvSpPr/>
          <p:nvPr/>
        </p:nvSpPr>
        <p:spPr>
          <a:xfrm rot="10800000">
            <a:off x="5395913" y="3235325"/>
            <a:ext cx="377825" cy="11906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3236913" y="3198813"/>
            <a:ext cx="376237" cy="11906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478213" y="2509838"/>
            <a:ext cx="1998662" cy="2482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0763" y="2598738"/>
            <a:ext cx="1852612" cy="231298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31619" y="3836315"/>
            <a:ext cx="1493421" cy="683922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DF2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ПОРТАЛ ЭЛЕКТРОННЫХ УСЛУГ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3451225" y="4610100"/>
            <a:ext cx="379413" cy="11906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0800000">
            <a:off x="5126038" y="4614863"/>
            <a:ext cx="377825" cy="11906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436774" y="4110655"/>
            <a:ext cx="1014451" cy="116582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15508" y="4110655"/>
            <a:ext cx="1014062" cy="116582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74675" y="2742503"/>
            <a:ext cx="1014450" cy="116582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20765" y="2670495"/>
            <a:ext cx="1015616" cy="116582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6200000">
            <a:off x="4178301" y="5241925"/>
            <a:ext cx="603250" cy="10477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18" name="Объект 2"/>
          <p:cNvSpPr txBox="1">
            <a:spLocks/>
          </p:cNvSpPr>
          <p:nvPr/>
        </p:nvSpPr>
        <p:spPr bwMode="auto">
          <a:xfrm>
            <a:off x="2198688" y="5756275"/>
            <a:ext cx="4254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ГОСУДАРСТВЕННЫЕ И МУНИЦИПАЛЬНЫЕ СЛУЖБЫ КЫРГЫЗСКОЙ РЕСПУБЛИКИ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14926" y="5617530"/>
            <a:ext cx="3726809" cy="77188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20" name="Picture 11" descr="C:\Users\aibikeaidana\Desktop\ЦЭУ\все для презентации\здание ГН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8688" y="3656013"/>
            <a:ext cx="14716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12" descr="C:\Users\aibikeaidana\Desktop\ЦЭУ\все для презентации\здание соц фон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7263" y="2490788"/>
            <a:ext cx="10096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13" descr="C:\Users\aibikeaidana\Desktop\ЦЭУ\все для презентации\здание мвд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2708275"/>
            <a:ext cx="11350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14" descr="C:\Users\aibikeaidana\Desktop\ЦЭУ\все для презентации\здание ГРС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6713" y="4141788"/>
            <a:ext cx="1087437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24" name="Группа 26"/>
          <p:cNvGrpSpPr>
            <a:grpSpLocks/>
          </p:cNvGrpSpPr>
          <p:nvPr/>
        </p:nvGrpSpPr>
        <p:grpSpPr bwMode="auto">
          <a:xfrm>
            <a:off x="3829050" y="2103438"/>
            <a:ext cx="381000" cy="246062"/>
            <a:chOff x="2748867" y="1713953"/>
            <a:chExt cx="507536" cy="245610"/>
          </a:xfrm>
        </p:grpSpPr>
        <p:sp>
          <p:nvSpPr>
            <p:cNvPr id="28" name="Стрелка влево 27"/>
            <p:cNvSpPr/>
            <p:nvPr/>
          </p:nvSpPr>
          <p:spPr>
            <a:xfrm rot="2111425">
              <a:off x="2748867" y="1713953"/>
              <a:ext cx="503307" cy="118843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Стрелка влево 28"/>
            <p:cNvSpPr/>
            <p:nvPr/>
          </p:nvSpPr>
          <p:spPr>
            <a:xfrm rot="13110876">
              <a:off x="3125290" y="1850227"/>
              <a:ext cx="131113" cy="109336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13166725" y="323532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26" name="Picture 3" descr="C:\Users\aibikeaidana\Desktop\коммерческое предложение\Без имени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6913" y="1439863"/>
            <a:ext cx="59213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3169867" y="2237477"/>
            <a:ext cx="701311" cy="2880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ЮР. ЛИЦА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742874" y="2086749"/>
            <a:ext cx="380651" cy="245610"/>
            <a:chOff x="2748867" y="1713953"/>
            <a:chExt cx="507536" cy="245610"/>
          </a:xfrm>
          <a:scene3d>
            <a:camera prst="orthographicFront">
              <a:rot lat="10800000" lon="0" rev="0"/>
            </a:camera>
            <a:lightRig rig="threePt" dir="t"/>
          </a:scene3d>
        </p:grpSpPr>
        <p:sp>
          <p:nvSpPr>
            <p:cNvPr id="35" name="Стрелка влево 34"/>
            <p:cNvSpPr/>
            <p:nvPr/>
          </p:nvSpPr>
          <p:spPr>
            <a:xfrm rot="2111425">
              <a:off x="2748867" y="1713953"/>
              <a:ext cx="503892" cy="11942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Стрелка влево 35"/>
            <p:cNvSpPr/>
            <p:nvPr/>
          </p:nvSpPr>
          <p:spPr>
            <a:xfrm rot="13110876">
              <a:off x="3124441" y="1850983"/>
              <a:ext cx="131962" cy="108580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/>
            </a:extLst>
          </a:blip>
          <a:srcRect l="20861" t="38073" r="25293" b="16134"/>
          <a:stretch/>
        </p:blipFill>
        <p:spPr bwMode="auto">
          <a:xfrm>
            <a:off x="3709664" y="3123259"/>
            <a:ext cx="1554225" cy="631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cap="none" smtClean="0"/>
              <a:t>Предоставление электронных государственных и муниципальных услуг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11325"/>
            <a:ext cx="35210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644900"/>
            <a:ext cx="57340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5003800" y="1844675"/>
            <a:ext cx="345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Цифровизация </a:t>
            </a:r>
            <a:r>
              <a:rPr lang="en-US">
                <a:latin typeface="Century Gothic" pitchFamily="34" charset="0"/>
              </a:rPr>
              <a:t>373 </a:t>
            </a:r>
            <a:r>
              <a:rPr lang="ru-RU">
                <a:latin typeface="Century Gothic" pitchFamily="34" charset="0"/>
              </a:rPr>
              <a:t>госуслуг</a:t>
            </a:r>
            <a:r>
              <a:rPr lang="en-US">
                <a:latin typeface="Century Gothic" pitchFamily="34" charset="0"/>
              </a:rPr>
              <a:t>, </a:t>
            </a:r>
          </a:p>
          <a:p>
            <a:r>
              <a:rPr lang="ru-RU">
                <a:latin typeface="Century Gothic" pitchFamily="34" charset="0"/>
              </a:rPr>
              <a:t>и</a:t>
            </a:r>
            <a:r>
              <a:rPr lang="en-US">
                <a:latin typeface="Century Gothic" pitchFamily="34" charset="0"/>
              </a:rPr>
              <a:t> 96 </a:t>
            </a:r>
            <a:r>
              <a:rPr lang="ru-RU">
                <a:latin typeface="Century Gothic" pitchFamily="34" charset="0"/>
              </a:rPr>
              <a:t>видов разрешительных документов</a:t>
            </a:r>
            <a:r>
              <a:rPr lang="en-US">
                <a:latin typeface="Century Gothic" pitchFamily="34" charset="0"/>
              </a:rPr>
              <a:t>;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eID </a:t>
            </a:r>
            <a:r>
              <a:rPr lang="ru-RU" cap="none" smtClean="0"/>
              <a:t>нового поколения</a:t>
            </a:r>
            <a:endParaRPr lang="en-US" cap="none" smtClean="0"/>
          </a:p>
        </p:txBody>
      </p:sp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684213" y="1916113"/>
            <a:ext cx="8135937" cy="4627562"/>
            <a:chOff x="1028" y="653"/>
            <a:chExt cx="5216" cy="3141"/>
          </a:xfrm>
        </p:grpSpPr>
        <p:pic>
          <p:nvPicPr>
            <p:cNvPr id="28675" name="Рисунок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8" y="653"/>
              <a:ext cx="1943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6" name="Picture 3" descr="D:\Центральный аппарат\e-passport\Дизайн eID\2017\дизайн со спортсменом\Back_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9" y="1928"/>
              <a:ext cx="1925" cy="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4" descr="C:\Users\imoldoshev\Desktop\ePassport presentation\id_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8" y="2069"/>
              <a:ext cx="869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5" descr="C:\Users\imoldoshev\Desktop\ePassport presentation\id_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28" y="2659"/>
              <a:ext cx="869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6" descr="C:\Users\imoldoshev\Desktop\ePassport presentation\id_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28" y="3249"/>
              <a:ext cx="869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7" descr="C:\Users\imoldoshev\Desktop\ePassport presentation\id_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8" y="1480"/>
              <a:ext cx="869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Прямая соединительная линия 3"/>
            <p:cNvCxnSpPr>
              <a:endCxn id="1031" idx="3"/>
            </p:cNvCxnSpPr>
            <p:nvPr/>
          </p:nvCxnSpPr>
          <p:spPr>
            <a:xfrm flipH="1" flipV="1">
              <a:off x="1897" y="1753"/>
              <a:ext cx="718" cy="725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stCxn id="1028" idx="3"/>
            </p:cNvCxnSpPr>
            <p:nvPr/>
          </p:nvCxnSpPr>
          <p:spPr>
            <a:xfrm>
              <a:off x="1897" y="2341"/>
              <a:ext cx="718" cy="137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stCxn id="1029" idx="3"/>
            </p:cNvCxnSpPr>
            <p:nvPr/>
          </p:nvCxnSpPr>
          <p:spPr>
            <a:xfrm flipV="1">
              <a:off x="1897" y="2478"/>
              <a:ext cx="718" cy="45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1030" idx="3"/>
            </p:cNvCxnSpPr>
            <p:nvPr/>
          </p:nvCxnSpPr>
          <p:spPr>
            <a:xfrm flipV="1">
              <a:off x="1897" y="2506"/>
              <a:ext cx="707" cy="10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8685" name="Picture 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4" y="1921"/>
              <a:ext cx="1920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Проект Безопасный город</a:t>
            </a:r>
            <a:endParaRPr lang="en-US" cap="none" smtClean="0"/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72009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cap="none" smtClean="0"/>
              <a:t>Основные проблемы в реализации э-правительства</a:t>
            </a:r>
            <a:endParaRPr lang="ru-RU" sz="3200" cap="none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Неоднородные, автономно сформированные и функционирующие государственные информационные системы и ресурсы;</a:t>
            </a:r>
          </a:p>
          <a:p>
            <a:pPr eaLnBrk="1" hangingPunct="1"/>
            <a:r>
              <a:rPr lang="ru-RU" smtClean="0"/>
              <a:t>Использование различных технологий и стандартов - без единого подхода;</a:t>
            </a:r>
          </a:p>
          <a:p>
            <a:pPr eaLnBrk="1" hangingPunct="1"/>
            <a:r>
              <a:rPr lang="ru-RU" smtClean="0"/>
              <a:t>Отсутствие межучрежденческого сотрудничества;</a:t>
            </a:r>
          </a:p>
          <a:p>
            <a:pPr eaLnBrk="1" hangingPunct="1"/>
            <a:r>
              <a:rPr lang="ru-RU" smtClean="0"/>
              <a:t>Лоббирование узких ведомственных интересов;</a:t>
            </a:r>
          </a:p>
          <a:p>
            <a:pPr eaLnBrk="1" hangingPunct="1"/>
            <a:r>
              <a:rPr lang="ru-RU" smtClean="0"/>
              <a:t>Сложный процесс автоматизации обмена данными между государственными органами для предоставления электронных государственных услуг и внедрения «электронного правительства» и др.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/>
              <a:t>Основные задачи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Создание единой инфраструктуры э-правительства, интеграция информационных систем и ресурсов госорганов</a:t>
            </a:r>
            <a:r>
              <a:rPr lang="en-US" smtClean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Координация и реализация межведомственных ИКТ проектов</a:t>
            </a:r>
            <a:r>
              <a:rPr lang="en-US" smtClean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Выработка единой политики и стратегии развития ИКТ</a:t>
            </a:r>
            <a:r>
              <a:rPr lang="en-US" smtClean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Концентрация ресурсов для ключевых проектов э-правительства</a:t>
            </a:r>
            <a:r>
              <a:rPr lang="en-US" smtClean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Законодательная реформа в области регулирования ИКТ и др.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Кибербезопасность</a:t>
            </a:r>
            <a:endParaRPr lang="en-US" cap="none" smtClean="0"/>
          </a:p>
        </p:txBody>
      </p:sp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755650" y="1989138"/>
            <a:ext cx="7397750" cy="3984625"/>
            <a:chOff x="1086" y="1130"/>
            <a:chExt cx="4660" cy="2510"/>
          </a:xfrm>
        </p:grpSpPr>
        <p:grpSp>
          <p:nvGrpSpPr>
            <p:cNvPr id="32771" name="Group 11"/>
            <p:cNvGrpSpPr>
              <a:grpSpLocks/>
            </p:cNvGrpSpPr>
            <p:nvPr/>
          </p:nvGrpSpPr>
          <p:grpSpPr bwMode="auto">
            <a:xfrm>
              <a:off x="1086" y="1397"/>
              <a:ext cx="990" cy="217"/>
              <a:chOff x="112817" y="1624769"/>
              <a:chExt cx="2095568" cy="458265"/>
            </a:xfrm>
          </p:grpSpPr>
          <p:sp>
            <p:nvSpPr>
              <p:cNvPr id="32807" name="TextBox 14"/>
              <p:cNvSpPr txBox="1">
                <a:spLocks noChangeArrowheads="1"/>
              </p:cNvSpPr>
              <p:nvPr/>
            </p:nvSpPr>
            <p:spPr bwMode="auto">
              <a:xfrm>
                <a:off x="112817" y="1624769"/>
                <a:ext cx="1828859" cy="458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/>
              <a:lstStyle/>
              <a:p>
                <a:pPr algn="r" defTabSz="685800" rtl="1">
                  <a:buClr>
                    <a:srgbClr val="E45785"/>
                  </a:buClr>
                </a:pPr>
                <a:r>
                  <a:rPr lang="ru-RU" sz="2000" b="1">
                    <a:solidFill>
                      <a:schemeClr val="bg1"/>
                    </a:solidFill>
                    <a:latin typeface="Calibri" pitchFamily="34" charset="0"/>
                  </a:rPr>
                  <a:t>ЗАВТРА</a:t>
                </a:r>
                <a:r>
                  <a:rPr lang="en-US" sz="1200" b="1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endParaRPr lang="en-US" sz="13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32808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786154" y="1925656"/>
                <a:ext cx="422231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2772" name="Group 14"/>
            <p:cNvGrpSpPr>
              <a:grpSpLocks/>
            </p:cNvGrpSpPr>
            <p:nvPr/>
          </p:nvGrpSpPr>
          <p:grpSpPr bwMode="auto">
            <a:xfrm>
              <a:off x="1310" y="2290"/>
              <a:ext cx="1197" cy="217"/>
              <a:chOff x="569960" y="3514726"/>
              <a:chExt cx="2533101" cy="458265"/>
            </a:xfrm>
          </p:grpSpPr>
          <p:sp>
            <p:nvSpPr>
              <p:cNvPr id="32805" name="TextBox 17"/>
              <p:cNvSpPr txBox="1">
                <a:spLocks noChangeArrowheads="1"/>
              </p:cNvSpPr>
              <p:nvPr/>
            </p:nvSpPr>
            <p:spPr bwMode="auto">
              <a:xfrm>
                <a:off x="569960" y="3514726"/>
                <a:ext cx="1828403" cy="458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/>
              <a:lstStyle/>
              <a:p>
                <a:pPr algn="r" defTabSz="685800" rtl="1">
                  <a:buClr>
                    <a:srgbClr val="E45785"/>
                  </a:buClr>
                </a:pPr>
                <a:r>
                  <a:rPr lang="ru-RU" sz="2000" b="1">
                    <a:solidFill>
                      <a:schemeClr val="bg1"/>
                    </a:solidFill>
                    <a:latin typeface="Calibri" pitchFamily="34" charset="0"/>
                  </a:rPr>
                  <a:t>СЕГОДНЯ</a:t>
                </a:r>
                <a:endParaRPr lang="en-US" sz="24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32806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398760" y="3782073"/>
                <a:ext cx="704301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2773" name="Group 17"/>
            <p:cNvGrpSpPr>
              <a:grpSpLocks/>
            </p:cNvGrpSpPr>
            <p:nvPr/>
          </p:nvGrpSpPr>
          <p:grpSpPr bwMode="auto">
            <a:xfrm>
              <a:off x="1925" y="3130"/>
              <a:ext cx="1298" cy="217"/>
              <a:chOff x="1646981" y="5305001"/>
              <a:chExt cx="2747635" cy="458265"/>
            </a:xfrm>
          </p:grpSpPr>
          <p:cxnSp>
            <p:nvCxnSpPr>
              <p:cNvPr id="32803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3510838" y="5605621"/>
                <a:ext cx="883778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32804" name="TextBox 21"/>
              <p:cNvSpPr txBox="1">
                <a:spLocks noChangeArrowheads="1"/>
              </p:cNvSpPr>
              <p:nvPr/>
            </p:nvSpPr>
            <p:spPr bwMode="auto">
              <a:xfrm>
                <a:off x="1646981" y="5305001"/>
                <a:ext cx="1828934" cy="458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/>
              <a:lstStyle/>
              <a:p>
                <a:pPr algn="r" defTabSz="685800" rtl="1">
                  <a:buClr>
                    <a:srgbClr val="E45785"/>
                  </a:buClr>
                </a:pPr>
                <a:r>
                  <a:rPr lang="ru-RU" sz="2000" b="1">
                    <a:solidFill>
                      <a:schemeClr val="bg1"/>
                    </a:solidFill>
                    <a:latin typeface="Calibri" pitchFamily="34" charset="0"/>
                  </a:rPr>
                  <a:t>ВЧЕРА</a:t>
                </a:r>
                <a:endParaRPr lang="en-US" sz="24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3" name="Freeform 20"/>
            <p:cNvSpPr/>
            <p:nvPr/>
          </p:nvSpPr>
          <p:spPr bwMode="auto">
            <a:xfrm>
              <a:off x="2246" y="1980"/>
              <a:ext cx="2959" cy="896"/>
            </a:xfrm>
            <a:custGeom>
              <a:avLst/>
              <a:gdLst>
                <a:gd name="connsiteX0" fmla="*/ 1076241 w 5963831"/>
                <a:gd name="connsiteY0" fmla="*/ 1820708 h 1820708"/>
                <a:gd name="connsiteX1" fmla="*/ 0 w 5963831"/>
                <a:gd name="connsiteY1" fmla="*/ 0 h 1820708"/>
                <a:gd name="connsiteX2" fmla="*/ 5963831 w 5963831"/>
                <a:gd name="connsiteY2" fmla="*/ 0 h 1820708"/>
                <a:gd name="connsiteX3" fmla="*/ 5008970 w 5963831"/>
                <a:gd name="connsiteY3" fmla="*/ 1804524 h 1820708"/>
                <a:gd name="connsiteX4" fmla="*/ 1084333 w 5963831"/>
                <a:gd name="connsiteY4" fmla="*/ 1804524 h 1820708"/>
                <a:gd name="connsiteX5" fmla="*/ 1084333 w 5963831"/>
                <a:gd name="connsiteY5" fmla="*/ 1675051 h 1820708"/>
                <a:gd name="connsiteX6" fmla="*/ 1068149 w 5963831"/>
                <a:gd name="connsiteY6" fmla="*/ 1707419 h 1820708"/>
                <a:gd name="connsiteX7" fmla="*/ 1068149 w 5963831"/>
                <a:gd name="connsiteY7" fmla="*/ 1707419 h 1820708"/>
                <a:gd name="connsiteX0" fmla="*/ 1076241 w 5963831"/>
                <a:gd name="connsiteY0" fmla="*/ 1820708 h 1820708"/>
                <a:gd name="connsiteX1" fmla="*/ 0 w 5963831"/>
                <a:gd name="connsiteY1" fmla="*/ 0 h 1820708"/>
                <a:gd name="connsiteX2" fmla="*/ 5963831 w 5963831"/>
                <a:gd name="connsiteY2" fmla="*/ 0 h 1820708"/>
                <a:gd name="connsiteX3" fmla="*/ 5008970 w 5963831"/>
                <a:gd name="connsiteY3" fmla="*/ 1804524 h 1820708"/>
                <a:gd name="connsiteX4" fmla="*/ 1084333 w 5963831"/>
                <a:gd name="connsiteY4" fmla="*/ 1804524 h 1820708"/>
                <a:gd name="connsiteX5" fmla="*/ 1068149 w 5963831"/>
                <a:gd name="connsiteY5" fmla="*/ 1707419 h 1820708"/>
                <a:gd name="connsiteX6" fmla="*/ 1068149 w 5963831"/>
                <a:gd name="connsiteY6" fmla="*/ 1707419 h 1820708"/>
                <a:gd name="connsiteX0" fmla="*/ 1076241 w 5963831"/>
                <a:gd name="connsiteY0" fmla="*/ 1820708 h 1820708"/>
                <a:gd name="connsiteX1" fmla="*/ 0 w 5963831"/>
                <a:gd name="connsiteY1" fmla="*/ 0 h 1820708"/>
                <a:gd name="connsiteX2" fmla="*/ 5963831 w 5963831"/>
                <a:gd name="connsiteY2" fmla="*/ 0 h 1820708"/>
                <a:gd name="connsiteX3" fmla="*/ 5008970 w 5963831"/>
                <a:gd name="connsiteY3" fmla="*/ 1804524 h 1820708"/>
                <a:gd name="connsiteX4" fmla="*/ 1084333 w 5963831"/>
                <a:gd name="connsiteY4" fmla="*/ 1804524 h 1820708"/>
                <a:gd name="connsiteX5" fmla="*/ 1068149 w 5963831"/>
                <a:gd name="connsiteY5" fmla="*/ 1707419 h 1820708"/>
                <a:gd name="connsiteX0" fmla="*/ 1076241 w 5963831"/>
                <a:gd name="connsiteY0" fmla="*/ 1820708 h 1820708"/>
                <a:gd name="connsiteX1" fmla="*/ 0 w 5963831"/>
                <a:gd name="connsiteY1" fmla="*/ 0 h 1820708"/>
                <a:gd name="connsiteX2" fmla="*/ 5963831 w 5963831"/>
                <a:gd name="connsiteY2" fmla="*/ 0 h 1820708"/>
                <a:gd name="connsiteX3" fmla="*/ 5008970 w 5963831"/>
                <a:gd name="connsiteY3" fmla="*/ 1804524 h 1820708"/>
                <a:gd name="connsiteX4" fmla="*/ 1084333 w 5963831"/>
                <a:gd name="connsiteY4" fmla="*/ 1804524 h 1820708"/>
                <a:gd name="connsiteX0" fmla="*/ 0 w 5963831"/>
                <a:gd name="connsiteY0" fmla="*/ 0 h 1804524"/>
                <a:gd name="connsiteX1" fmla="*/ 5963831 w 5963831"/>
                <a:gd name="connsiteY1" fmla="*/ 0 h 1804524"/>
                <a:gd name="connsiteX2" fmla="*/ 5008970 w 5963831"/>
                <a:gd name="connsiteY2" fmla="*/ 1804524 h 1804524"/>
                <a:gd name="connsiteX3" fmla="*/ 1084333 w 5963831"/>
                <a:gd name="connsiteY3" fmla="*/ 1804524 h 180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831" h="1804524">
                  <a:moveTo>
                    <a:pt x="0" y="0"/>
                  </a:moveTo>
                  <a:lnTo>
                    <a:pt x="5963831" y="0"/>
                  </a:lnTo>
                  <a:lnTo>
                    <a:pt x="5008970" y="1804524"/>
                  </a:lnTo>
                  <a:lnTo>
                    <a:pt x="1084333" y="1804524"/>
                  </a:lnTo>
                </a:path>
              </a:pathLst>
            </a:custGeom>
            <a:gradFill>
              <a:gsLst>
                <a:gs pos="0">
                  <a:srgbClr val="F599B1">
                    <a:alpha val="27000"/>
                  </a:srgbClr>
                </a:gs>
                <a:gs pos="100000">
                  <a:srgbClr val="F599B1">
                    <a:alpha val="54000"/>
                  </a:srgbClr>
                </a:gs>
              </a:gsLst>
              <a:lin ang="16200000" scaled="1"/>
            </a:gra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defTabSz="685983" fontAlgn="auto">
                <a:spcBef>
                  <a:spcPts val="0"/>
                </a:spcBef>
                <a:spcAft>
                  <a:spcPts val="0"/>
                </a:spcAft>
                <a:buClr>
                  <a:srgbClr val="E45785"/>
                </a:buClr>
                <a:defRPr/>
              </a:pPr>
              <a:endParaRPr lang="en-US" sz="3001" kern="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1724" y="1130"/>
              <a:ext cx="4022" cy="859"/>
            </a:xfrm>
            <a:custGeom>
              <a:avLst/>
              <a:gdLst>
                <a:gd name="connsiteX0" fmla="*/ 1051964 w 7994931"/>
                <a:gd name="connsiteY0" fmla="*/ 1723604 h 1731696"/>
                <a:gd name="connsiteX1" fmla="*/ 0 w 7994931"/>
                <a:gd name="connsiteY1" fmla="*/ 0 h 1731696"/>
                <a:gd name="connsiteX2" fmla="*/ 7994931 w 7994931"/>
                <a:gd name="connsiteY2" fmla="*/ 0 h 1731696"/>
                <a:gd name="connsiteX3" fmla="*/ 7056255 w 7994931"/>
                <a:gd name="connsiteY3" fmla="*/ 1731696 h 1731696"/>
                <a:gd name="connsiteX4" fmla="*/ 1051964 w 7994931"/>
                <a:gd name="connsiteY4" fmla="*/ 1723604 h 1731696"/>
                <a:gd name="connsiteX0" fmla="*/ 1051964 w 8140629"/>
                <a:gd name="connsiteY0" fmla="*/ 1723604 h 1731696"/>
                <a:gd name="connsiteX1" fmla="*/ 0 w 8140629"/>
                <a:gd name="connsiteY1" fmla="*/ 0 h 1731696"/>
                <a:gd name="connsiteX2" fmla="*/ 8140629 w 8140629"/>
                <a:gd name="connsiteY2" fmla="*/ 11163 h 1731696"/>
                <a:gd name="connsiteX3" fmla="*/ 7056255 w 8140629"/>
                <a:gd name="connsiteY3" fmla="*/ 1731696 h 1731696"/>
                <a:gd name="connsiteX4" fmla="*/ 1051964 w 8140629"/>
                <a:gd name="connsiteY4" fmla="*/ 1723604 h 173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0629" h="1731696">
                  <a:moveTo>
                    <a:pt x="1051964" y="1723604"/>
                  </a:moveTo>
                  <a:lnTo>
                    <a:pt x="0" y="0"/>
                  </a:lnTo>
                  <a:lnTo>
                    <a:pt x="8140629" y="11163"/>
                  </a:lnTo>
                  <a:lnTo>
                    <a:pt x="7056255" y="1731696"/>
                  </a:lnTo>
                  <a:lnTo>
                    <a:pt x="1051964" y="172360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lIns="68598" tIns="34299" rIns="68598" bIns="34299" anchor="ctr"/>
            <a:lstStyle/>
            <a:p>
              <a:pPr algn="ctr" defTabSz="685983" fontAlgn="auto">
                <a:lnSpc>
                  <a:spcPct val="8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  <a:defRPr/>
              </a:pPr>
              <a:endParaRPr lang="en-US" kern="0" dirty="0">
                <a:solidFill>
                  <a:schemeClr val="bg1"/>
                </a:solidFill>
                <a:latin typeface="Arial"/>
                <a:cs typeface="+mn-cs"/>
              </a:endParaRPr>
            </a:p>
          </p:txBody>
        </p:sp>
        <p:grpSp>
          <p:nvGrpSpPr>
            <p:cNvPr id="32776" name="Group 22"/>
            <p:cNvGrpSpPr>
              <a:grpSpLocks/>
            </p:cNvGrpSpPr>
            <p:nvPr/>
          </p:nvGrpSpPr>
          <p:grpSpPr bwMode="auto">
            <a:xfrm>
              <a:off x="2167" y="1206"/>
              <a:ext cx="3136" cy="708"/>
              <a:chOff x="2567990" y="1017410"/>
              <a:chExt cx="6636830" cy="1498018"/>
            </a:xfrm>
          </p:grpSpPr>
          <p:sp>
            <p:nvSpPr>
              <p:cNvPr id="26" name="Oval 23"/>
              <p:cNvSpPr/>
              <p:nvPr/>
            </p:nvSpPr>
            <p:spPr bwMode="auto">
              <a:xfrm>
                <a:off x="7706454" y="1017410"/>
                <a:ext cx="1498366" cy="149801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68598" tIns="34299" rIns="68598" bIns="34299" anchor="ctr"/>
              <a:lstStyle/>
              <a:p>
                <a:pPr algn="ctr" defTabSz="685983" fontAlgn="auto">
                  <a:lnSpc>
                    <a:spcPct val="8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E45785"/>
                  </a:buClr>
                  <a:buSzPct val="115000"/>
                  <a:defRPr/>
                </a:pPr>
                <a:endParaRPr lang="en-US" kern="0" dirty="0">
                  <a:solidFill>
                    <a:schemeClr val="bg1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7" name="Oval 24"/>
              <p:cNvSpPr/>
              <p:nvPr/>
            </p:nvSpPr>
            <p:spPr bwMode="auto">
              <a:xfrm>
                <a:off x="2567990" y="1017410"/>
                <a:ext cx="1498366" cy="149801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68598" tIns="34299" rIns="68598" bIns="34299" anchor="ctr"/>
              <a:lstStyle/>
              <a:p>
                <a:pPr algn="ctr" defTabSz="685983" fontAlgn="auto">
                  <a:lnSpc>
                    <a:spcPct val="8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E45785"/>
                  </a:buClr>
                  <a:buSzPct val="115000"/>
                  <a:defRPr/>
                </a:pPr>
                <a:endParaRPr lang="en-US" kern="0" dirty="0">
                  <a:solidFill>
                    <a:schemeClr val="bg1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8" name="Oval 25"/>
              <p:cNvSpPr/>
              <p:nvPr/>
            </p:nvSpPr>
            <p:spPr bwMode="auto">
              <a:xfrm>
                <a:off x="5139338" y="1017410"/>
                <a:ext cx="1498366" cy="149801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68598" tIns="34299" rIns="68598" bIns="34299" anchor="ctr"/>
              <a:lstStyle/>
              <a:p>
                <a:pPr algn="ctr" defTabSz="685983" fontAlgn="auto">
                  <a:lnSpc>
                    <a:spcPct val="8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E45785"/>
                  </a:buClr>
                  <a:buSzPct val="115000"/>
                  <a:defRPr/>
                </a:pPr>
                <a:endParaRPr lang="en-US" kern="0" dirty="0">
                  <a:solidFill>
                    <a:schemeClr val="bg1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2797" name="TextBox 28"/>
              <p:cNvSpPr txBox="1">
                <a:spLocks noChangeArrowheads="1"/>
              </p:cNvSpPr>
              <p:nvPr/>
            </p:nvSpPr>
            <p:spPr bwMode="auto">
              <a:xfrm>
                <a:off x="5355315" y="1777853"/>
                <a:ext cx="1063254" cy="398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/>
              <a:lstStyle/>
              <a:p>
                <a:pPr algn="ctr" defTabSz="685800">
                  <a:lnSpc>
                    <a:spcPts val="900"/>
                  </a:lnSpc>
                  <a:buClr>
                    <a:srgbClr val="E45785"/>
                  </a:buClr>
                </a:pPr>
                <a:r>
                  <a:rPr lang="ru-RU" sz="1100" b="1">
                    <a:solidFill>
                      <a:schemeClr val="bg1"/>
                    </a:solidFill>
                    <a:latin typeface="Calibri" pitchFamily="34" charset="0"/>
                  </a:rPr>
                  <a:t>НАЦИОНАЛЬНАЯ </a:t>
                </a:r>
              </a:p>
              <a:p>
                <a:pPr algn="ctr" defTabSz="685800">
                  <a:lnSpc>
                    <a:spcPts val="900"/>
                  </a:lnSpc>
                  <a:buClr>
                    <a:srgbClr val="E45785"/>
                  </a:buClr>
                </a:pPr>
                <a:r>
                  <a:rPr lang="ru-RU" sz="1100" b="1">
                    <a:solidFill>
                      <a:schemeClr val="bg1"/>
                    </a:solidFill>
                    <a:latin typeface="Calibri" pitchFamily="34" charset="0"/>
                  </a:rPr>
                  <a:t>БЕЗОПАСНОСТЬ</a:t>
                </a:r>
                <a:r>
                  <a:rPr lang="en-US" sz="1100" b="1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endParaRPr lang="he-IL" sz="11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2756343" y="1958960"/>
                <a:ext cx="1062401" cy="39989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91436" tIns="45718" rIns="91436" bIns="45718"/>
              <a:lstStyle/>
              <a:p>
                <a:pPr algn="ctr" defTabSz="685983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+mn-cs"/>
                  </a:rPr>
                  <a:t>ИНТЕРНЕТ</a:t>
                </a:r>
              </a:p>
              <a:p>
                <a:pPr algn="ctr" defTabSz="685983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+mn-cs"/>
                  </a:rPr>
                  <a:t>ВЕЩЕЙ</a:t>
                </a:r>
                <a:endParaRPr lang="en-US" sz="12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2799" name="TextBox 30"/>
              <p:cNvSpPr txBox="1">
                <a:spLocks noChangeArrowheads="1"/>
              </p:cNvSpPr>
              <p:nvPr/>
            </p:nvSpPr>
            <p:spPr bwMode="auto">
              <a:xfrm>
                <a:off x="7962414" y="1977266"/>
                <a:ext cx="1063254" cy="398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/>
              <a:lstStyle/>
              <a:p>
                <a:pPr algn="ctr" defTabSz="685800">
                  <a:lnSpc>
                    <a:spcPts val="900"/>
                  </a:lnSpc>
                  <a:buClr>
                    <a:srgbClr val="E45785"/>
                  </a:buClr>
                </a:pPr>
                <a:r>
                  <a:rPr lang="ru-RU" sz="1200" b="1">
                    <a:solidFill>
                      <a:schemeClr val="bg1"/>
                    </a:solidFill>
                    <a:latin typeface="Calibri" pitchFamily="34" charset="0"/>
                  </a:rPr>
                  <a:t>КРИТИЧЕСКАЯ</a:t>
                </a:r>
              </a:p>
              <a:p>
                <a:pPr algn="ctr" defTabSz="685800">
                  <a:lnSpc>
                    <a:spcPts val="900"/>
                  </a:lnSpc>
                  <a:buClr>
                    <a:srgbClr val="E45785"/>
                  </a:buClr>
                </a:pPr>
                <a:r>
                  <a:rPr lang="ru-RU" sz="1200" b="1">
                    <a:solidFill>
                      <a:schemeClr val="bg1"/>
                    </a:solidFill>
                    <a:latin typeface="Calibri" pitchFamily="34" charset="0"/>
                  </a:rPr>
                  <a:t>ИНФРА-А</a:t>
                </a:r>
                <a:endParaRPr lang="en-US" sz="12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pic>
            <p:nvPicPr>
              <p:cNvPr id="32" name="Picture 29"/>
              <p:cNvPicPr>
                <a:picLocks noChangeAspect="1"/>
              </p:cNvPicPr>
              <p:nvPr/>
            </p:nvPicPr>
            <p:blipFill rotWithShape="1">
              <a:blip r:embed="rId2"/>
              <a:srcRect t="62696" r="89292"/>
              <a:stretch/>
            </p:blipFill>
            <p:spPr>
              <a:xfrm>
                <a:off x="3003955" y="1154939"/>
                <a:ext cx="708972" cy="696114"/>
              </a:xfrm>
              <a:prstGeom prst="rect">
                <a:avLst/>
              </a:prstGeom>
              <a:effectLst>
                <a:outerShdw blurRad="203200" sx="101000" sy="101000" algn="ctr" rotWithShape="0">
                  <a:prstClr val="black">
                    <a:alpha val="28000"/>
                  </a:prstClr>
                </a:outerShdw>
              </a:effectLst>
            </p:spPr>
          </p:pic>
          <p:pic>
            <p:nvPicPr>
              <p:cNvPr id="33" name="Picture 30"/>
              <p:cNvPicPr>
                <a:picLocks noChangeAspect="1"/>
              </p:cNvPicPr>
              <p:nvPr/>
            </p:nvPicPr>
            <p:blipFill rotWithShape="1">
              <a:blip r:embed="rId2"/>
              <a:srcRect l="12328" t="62696" r="76964"/>
              <a:stretch/>
            </p:blipFill>
            <p:spPr>
              <a:xfrm>
                <a:off x="5499115" y="1150708"/>
                <a:ext cx="711089" cy="696114"/>
              </a:xfrm>
              <a:prstGeom prst="rect">
                <a:avLst/>
              </a:prstGeom>
              <a:effectLst>
                <a:outerShdw blurRad="203200" sx="101000" sy="101000" algn="ctr" rotWithShape="0">
                  <a:prstClr val="black">
                    <a:alpha val="28000"/>
                  </a:prstClr>
                </a:outerShdw>
              </a:effectLst>
            </p:spPr>
          </p:pic>
          <p:pic>
            <p:nvPicPr>
              <p:cNvPr id="34" name="Picture 31"/>
              <p:cNvPicPr>
                <a:picLocks noChangeAspect="1"/>
              </p:cNvPicPr>
              <p:nvPr/>
            </p:nvPicPr>
            <p:blipFill rotWithShape="1">
              <a:blip r:embed="rId2"/>
              <a:srcRect l="25147" t="62696" r="61800"/>
              <a:stretch/>
            </p:blipFill>
            <p:spPr>
              <a:xfrm>
                <a:off x="7998508" y="1209951"/>
                <a:ext cx="865581" cy="696114"/>
              </a:xfrm>
              <a:prstGeom prst="rect">
                <a:avLst/>
              </a:prstGeom>
              <a:effectLst>
                <a:outerShdw blurRad="203200" sx="101000" sy="101000" algn="ctr" rotWithShape="0">
                  <a:prstClr val="black">
                    <a:alpha val="28000"/>
                  </a:prstClr>
                </a:outerShdw>
              </a:effectLst>
            </p:spPr>
          </p:pic>
        </p:grpSp>
        <p:grpSp>
          <p:nvGrpSpPr>
            <p:cNvPr id="32777" name="Group 32"/>
            <p:cNvGrpSpPr>
              <a:grpSpLocks/>
            </p:cNvGrpSpPr>
            <p:nvPr/>
          </p:nvGrpSpPr>
          <p:grpSpPr bwMode="auto">
            <a:xfrm>
              <a:off x="2629" y="2057"/>
              <a:ext cx="2284" cy="708"/>
              <a:chOff x="3547421" y="2923366"/>
              <a:chExt cx="4833301" cy="1498018"/>
            </a:xfrm>
          </p:grpSpPr>
          <p:sp>
            <p:nvSpPr>
              <p:cNvPr id="36" name="Oval 33"/>
              <p:cNvSpPr/>
              <p:nvPr/>
            </p:nvSpPr>
            <p:spPr bwMode="auto">
              <a:xfrm>
                <a:off x="6882483" y="2923365"/>
                <a:ext cx="1498239" cy="149801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68598" tIns="34299" rIns="68598" bIns="34299" anchor="ctr"/>
              <a:lstStyle/>
              <a:p>
                <a:pPr algn="ctr" fontAlgn="auto">
                  <a:lnSpc>
                    <a:spcPct val="8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E45785"/>
                  </a:buClr>
                  <a:buSzPct val="115000"/>
                  <a:defRPr/>
                </a:pPr>
                <a:endParaRPr lang="en-US" dirty="0">
                  <a:solidFill>
                    <a:schemeClr val="bg1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7" name="Oval 34"/>
              <p:cNvSpPr/>
              <p:nvPr/>
            </p:nvSpPr>
            <p:spPr bwMode="auto">
              <a:xfrm>
                <a:off x="5204371" y="2923365"/>
                <a:ext cx="1498239" cy="149801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algn="ctr">
                <a:solidFill>
                  <a:schemeClr val="accent4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68598" tIns="34299" rIns="68598" bIns="34299" anchor="ctr"/>
              <a:lstStyle/>
              <a:p>
                <a:pPr algn="ctr" fontAlgn="auto">
                  <a:lnSpc>
                    <a:spcPct val="8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E45785"/>
                  </a:buClr>
                  <a:buSzPct val="115000"/>
                  <a:defRPr/>
                </a:pPr>
                <a:endParaRPr lang="en-US" dirty="0">
                  <a:solidFill>
                    <a:schemeClr val="bg1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8" name="Oval 35"/>
              <p:cNvSpPr/>
              <p:nvPr/>
            </p:nvSpPr>
            <p:spPr bwMode="auto">
              <a:xfrm>
                <a:off x="3547421" y="2923365"/>
                <a:ext cx="1498239" cy="149801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68598" tIns="34299" rIns="68598" bIns="34299" anchor="ctr"/>
              <a:lstStyle/>
              <a:p>
                <a:pPr algn="ctr" fontAlgn="auto">
                  <a:lnSpc>
                    <a:spcPct val="8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E45785"/>
                  </a:buClr>
                  <a:buSzPct val="115000"/>
                  <a:defRPr/>
                </a:pPr>
                <a:endParaRPr lang="en-US" dirty="0">
                  <a:solidFill>
                    <a:schemeClr val="bg1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7089867" y="3797209"/>
                <a:ext cx="1064426" cy="39989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91436" tIns="45718" rIns="91436" bIns="45718"/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+mn-cs"/>
                  </a:rPr>
                  <a:t>МОБИЛЬНЫЕ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+mn-cs"/>
                  </a:rPr>
                  <a:t>УСТРОЙСТВА</a:t>
                </a:r>
                <a:endParaRPr lang="en-US" sz="1100" b="1" kern="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 bwMode="auto">
              <a:xfrm>
                <a:off x="5441380" y="3837410"/>
                <a:ext cx="1062310" cy="39989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91436" tIns="45718" rIns="91436" bIns="45718"/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+mn-cs"/>
                  </a:rPr>
                  <a:t>ДАТА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+mn-cs"/>
                  </a:rPr>
                  <a:t>ЦЕНТРЫ</a:t>
                </a:r>
                <a:endParaRPr lang="en-US" sz="1200" b="1" kern="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 bwMode="auto">
              <a:xfrm>
                <a:off x="3754804" y="3807788"/>
                <a:ext cx="1064426" cy="39989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91436" tIns="45718" rIns="91436" bIns="45718"/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+mn-cs"/>
                  </a:rPr>
                  <a:t>ОБЛАЧНЫЕ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+mn-cs"/>
                  </a:rPr>
                  <a:t>РЕШЕНИЯ</a:t>
                </a:r>
                <a:endParaRPr lang="en-US" sz="1200" b="1" kern="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pic>
            <p:nvPicPr>
              <p:cNvPr id="42" name="Picture 39"/>
              <p:cNvPicPr>
                <a:picLocks noChangeAspect="1"/>
              </p:cNvPicPr>
              <p:nvPr/>
            </p:nvPicPr>
            <p:blipFill rotWithShape="1">
              <a:blip r:embed="rId2"/>
              <a:srcRect l="78809" t="62696" r="8138"/>
              <a:stretch/>
            </p:blipFill>
            <p:spPr>
              <a:xfrm>
                <a:off x="7189325" y="3101096"/>
                <a:ext cx="865509" cy="696114"/>
              </a:xfrm>
              <a:prstGeom prst="rect">
                <a:avLst/>
              </a:prstGeom>
              <a:effectLst>
                <a:outerShdw blurRad="203200" sx="101000" sy="101000" algn="ctr" rotWithShape="0">
                  <a:prstClr val="black">
                    <a:alpha val="28000"/>
                  </a:prstClr>
                </a:outerShdw>
              </a:effectLst>
            </p:spPr>
          </p:pic>
          <p:pic>
            <p:nvPicPr>
              <p:cNvPr id="43" name="Picture 40"/>
              <p:cNvPicPr>
                <a:picLocks noChangeAspect="1"/>
              </p:cNvPicPr>
              <p:nvPr/>
            </p:nvPicPr>
            <p:blipFill rotWithShape="1">
              <a:blip r:embed="rId2"/>
              <a:srcRect l="90122" t="62696" r="-3175"/>
              <a:stretch/>
            </p:blipFill>
            <p:spPr>
              <a:xfrm>
                <a:off x="5519679" y="3170919"/>
                <a:ext cx="865507" cy="696112"/>
              </a:xfrm>
              <a:prstGeom prst="rect">
                <a:avLst/>
              </a:prstGeom>
              <a:effectLst>
                <a:outerShdw blurRad="203200" sx="101000" sy="101000" algn="ctr" rotWithShape="0">
                  <a:prstClr val="black">
                    <a:alpha val="28000"/>
                  </a:prstClr>
                </a:outerShdw>
              </a:effectLst>
            </p:spPr>
          </p:pic>
          <p:pic>
            <p:nvPicPr>
              <p:cNvPr id="44" name="Picture 41"/>
              <p:cNvPicPr>
                <a:picLocks noChangeAspect="1"/>
              </p:cNvPicPr>
              <p:nvPr/>
            </p:nvPicPr>
            <p:blipFill rotWithShape="1">
              <a:blip r:embed="rId2"/>
              <a:srcRect l="51108" t="62696" r="35839"/>
              <a:stretch/>
            </p:blipFill>
            <p:spPr>
              <a:xfrm>
                <a:off x="3822521" y="3177266"/>
                <a:ext cx="865507" cy="696114"/>
              </a:xfrm>
              <a:prstGeom prst="rect">
                <a:avLst/>
              </a:prstGeom>
              <a:effectLst>
                <a:outerShdw blurRad="203200" sx="101000" sy="101000" algn="ctr" rotWithShape="0">
                  <a:prstClr val="black">
                    <a:alpha val="28000"/>
                  </a:prstClr>
                </a:outerShdw>
              </a:effectLst>
            </p:spPr>
          </p:pic>
        </p:grpSp>
        <p:grpSp>
          <p:nvGrpSpPr>
            <p:cNvPr id="32778" name="Group 42"/>
            <p:cNvGrpSpPr>
              <a:grpSpLocks/>
            </p:cNvGrpSpPr>
            <p:nvPr/>
          </p:nvGrpSpPr>
          <p:grpSpPr bwMode="auto">
            <a:xfrm>
              <a:off x="3047" y="2932"/>
              <a:ext cx="1448" cy="708"/>
              <a:chOff x="4430122" y="4631861"/>
              <a:chExt cx="3066149" cy="1498018"/>
            </a:xfrm>
          </p:grpSpPr>
          <p:sp>
            <p:nvSpPr>
              <p:cNvPr id="46" name="Oval 43"/>
              <p:cNvSpPr/>
              <p:nvPr/>
            </p:nvSpPr>
            <p:spPr bwMode="auto">
              <a:xfrm>
                <a:off x="4430122" y="4631861"/>
                <a:ext cx="1497076" cy="1498018"/>
              </a:xfrm>
              <a:prstGeom prst="ellipse">
                <a:avLst/>
              </a:prstGeom>
              <a:solidFill>
                <a:schemeClr val="accent2"/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68598" tIns="34299" rIns="68598" bIns="34299" anchor="ctr"/>
              <a:lstStyle/>
              <a:p>
                <a:pPr algn="ctr" defTabSz="685983" fontAlgn="auto">
                  <a:lnSpc>
                    <a:spcPct val="8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E45785"/>
                  </a:buClr>
                  <a:buSzPct val="115000"/>
                  <a:defRPr/>
                </a:pPr>
                <a:endParaRPr lang="en-US" kern="0" dirty="0">
                  <a:solidFill>
                    <a:schemeClr val="bg1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47" name="Oval 44"/>
              <p:cNvSpPr/>
              <p:nvPr/>
            </p:nvSpPr>
            <p:spPr bwMode="auto">
              <a:xfrm>
                <a:off x="5999193" y="4631861"/>
                <a:ext cx="1497078" cy="1498018"/>
              </a:xfrm>
              <a:prstGeom prst="ellipse">
                <a:avLst/>
              </a:prstGeom>
              <a:solidFill>
                <a:schemeClr val="accent2"/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68598" tIns="34299" rIns="68598" bIns="34299" anchor="ctr"/>
              <a:lstStyle/>
              <a:p>
                <a:pPr algn="ctr" defTabSz="685983" fontAlgn="auto">
                  <a:lnSpc>
                    <a:spcPct val="8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E45785"/>
                  </a:buClr>
                  <a:buSzPct val="115000"/>
                  <a:defRPr/>
                </a:pPr>
                <a:endParaRPr lang="en-US" kern="0" dirty="0">
                  <a:solidFill>
                    <a:schemeClr val="bg1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 bwMode="auto">
              <a:xfrm>
                <a:off x="4627049" y="5590338"/>
                <a:ext cx="1065106" cy="39777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91436" tIns="45718" rIns="91436" bIns="45718"/>
              <a:lstStyle/>
              <a:p>
                <a:pPr algn="ctr" defTabSz="685983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+mn-cs"/>
                  </a:rPr>
                  <a:t>СЕТЬ</a:t>
                </a:r>
                <a:endParaRPr lang="en-US" sz="12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 bwMode="auto">
              <a:xfrm>
                <a:off x="5956843" y="5528979"/>
                <a:ext cx="1065106" cy="39989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91436" tIns="45718" rIns="91436" bIns="45718"/>
              <a:lstStyle/>
              <a:p>
                <a:pPr defTabSz="685983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+mn-cs"/>
                  </a:rPr>
                  <a:t>    КОНЕЧНЫЙ</a:t>
                </a:r>
              </a:p>
              <a:p>
                <a:pPr defTabSz="685983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45785"/>
                  </a:buClr>
                  <a:defRPr/>
                </a:pPr>
                <a:r>
                  <a:rPr lang="ru-RU" sz="12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+mn-cs"/>
                  </a:rPr>
                  <a:t>     ПОЛЬЗ-ЛЬ</a:t>
                </a:r>
                <a:endParaRPr lang="en-US" sz="12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pic>
            <p:nvPicPr>
              <p:cNvPr id="50" name="Picture 47"/>
              <p:cNvPicPr>
                <a:picLocks noChangeAspect="1"/>
              </p:cNvPicPr>
              <p:nvPr/>
            </p:nvPicPr>
            <p:blipFill rotWithShape="1">
              <a:blip r:embed="rId3"/>
              <a:srcRect l="65756" t="62696" r="21191"/>
              <a:stretch/>
            </p:blipFill>
            <p:spPr>
              <a:xfrm>
                <a:off x="4847270" y="4972511"/>
                <a:ext cx="692425" cy="554351"/>
              </a:xfrm>
              <a:prstGeom prst="rect">
                <a:avLst/>
              </a:prstGeom>
              <a:effectLst>
                <a:outerShdw blurRad="203200" sx="101000" sy="101000" algn="ctr" rotWithShape="0">
                  <a:prstClr val="black">
                    <a:alpha val="28000"/>
                  </a:prstClr>
                </a:outerShdw>
              </a:effectLst>
            </p:spPr>
          </p:pic>
          <p:pic>
            <p:nvPicPr>
              <p:cNvPr id="51" name="Picture 48"/>
              <p:cNvPicPr>
                <a:picLocks noChangeAspect="1"/>
              </p:cNvPicPr>
              <p:nvPr/>
            </p:nvPicPr>
            <p:blipFill rotWithShape="1">
              <a:blip r:embed="rId3"/>
              <a:srcRect l="39388" t="62696" r="47559"/>
              <a:stretch/>
            </p:blipFill>
            <p:spPr>
              <a:xfrm>
                <a:off x="6401520" y="4932311"/>
                <a:ext cx="690307" cy="554351"/>
              </a:xfrm>
              <a:prstGeom prst="rect">
                <a:avLst/>
              </a:prstGeom>
              <a:effectLst>
                <a:outerShdw blurRad="203200" sx="101000" sy="101000" algn="ctr" rotWithShape="0">
                  <a:prstClr val="black">
                    <a:alpha val="28000"/>
                  </a:prstClr>
                </a:outerShdw>
              </a:effectLst>
            </p:spPr>
          </p:pic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Кибербезопасность-Проблемы</a:t>
            </a:r>
            <a:endParaRPr lang="en-US" cap="none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200" smtClean="0"/>
              <a:t>Отсутствие национальной политики и стратегии по кибербезопасности</a:t>
            </a:r>
          </a:p>
          <a:p>
            <a:pPr eaLnBrk="1" hangingPunct="1">
              <a:lnSpc>
                <a:spcPct val="70000"/>
              </a:lnSpc>
            </a:pPr>
            <a:r>
              <a:rPr lang="ru-RU" sz="2200" smtClean="0"/>
              <a:t>Отсутствие технического органа  (администрация,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200" smtClean="0"/>
              <a:t>CIRT, </a:t>
            </a:r>
            <a:r>
              <a:rPr lang="ru-RU" sz="2200" smtClean="0"/>
              <a:t>лаборатория )</a:t>
            </a:r>
          </a:p>
          <a:p>
            <a:pPr eaLnBrk="1" hangingPunct="1">
              <a:lnSpc>
                <a:spcPct val="70000"/>
              </a:lnSpc>
            </a:pPr>
            <a:r>
              <a:rPr lang="ru-RU" sz="2200" smtClean="0"/>
              <a:t>Отсутствие национальных стандартов по защите государственных информационных ресурсов и критически важной инфраструктуры</a:t>
            </a:r>
          </a:p>
          <a:p>
            <a:pPr eaLnBrk="1" hangingPunct="1">
              <a:lnSpc>
                <a:spcPct val="70000"/>
              </a:lnSpc>
            </a:pPr>
            <a:r>
              <a:rPr lang="ru-RU" sz="2200" smtClean="0"/>
              <a:t>Увеличение атак на информационную инфраструктуру (банковский сектор, порталы госорганов и др.)</a:t>
            </a:r>
          </a:p>
          <a:p>
            <a:pPr eaLnBrk="1" hangingPunct="1">
              <a:lnSpc>
                <a:spcPct val="70000"/>
              </a:lnSpc>
            </a:pPr>
            <a:r>
              <a:rPr lang="ru-RU" sz="2200" smtClean="0"/>
              <a:t>Отсутствие законодательства по злонамеренному использованию ИКТ и по защите целостности критической информационной инфраструктуры</a:t>
            </a:r>
          </a:p>
          <a:p>
            <a:pPr eaLnBrk="1" hangingPunct="1">
              <a:lnSpc>
                <a:spcPct val="70000"/>
              </a:lnSpc>
            </a:pPr>
            <a:r>
              <a:rPr lang="ru-RU" sz="2200" smtClean="0"/>
              <a:t>Отсутствие единого координирующего органа регулирующие вопросы кибербезопасности</a:t>
            </a:r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Кибербезопасность: Задачи</a:t>
            </a:r>
            <a:endParaRPr lang="en-US" cap="none" smtClean="0"/>
          </a:p>
        </p:txBody>
      </p:sp>
      <p:grpSp>
        <p:nvGrpSpPr>
          <p:cNvPr id="34818" name="Group 55"/>
          <p:cNvGrpSpPr>
            <a:grpSpLocks/>
          </p:cNvGrpSpPr>
          <p:nvPr/>
        </p:nvGrpSpPr>
        <p:grpSpPr bwMode="auto">
          <a:xfrm>
            <a:off x="1042988" y="2205038"/>
            <a:ext cx="7151687" cy="3338512"/>
            <a:chOff x="703" y="1546"/>
            <a:chExt cx="4505" cy="2103"/>
          </a:xfrm>
        </p:grpSpPr>
        <p:grpSp>
          <p:nvGrpSpPr>
            <p:cNvPr id="34819" name="Группа 142"/>
            <p:cNvGrpSpPr>
              <a:grpSpLocks/>
            </p:cNvGrpSpPr>
            <p:nvPr/>
          </p:nvGrpSpPr>
          <p:grpSpPr bwMode="auto">
            <a:xfrm>
              <a:off x="2378" y="3039"/>
              <a:ext cx="1263" cy="578"/>
              <a:chOff x="7229475" y="2339975"/>
              <a:chExt cx="3286125" cy="1971675"/>
            </a:xfrm>
          </p:grpSpPr>
          <p:sp>
            <p:nvSpPr>
              <p:cNvPr id="144" name="Прямоугольник 143"/>
              <p:cNvSpPr/>
              <p:nvPr/>
            </p:nvSpPr>
            <p:spPr>
              <a:xfrm>
                <a:off x="7229475" y="2339975"/>
                <a:ext cx="3286127" cy="1971675"/>
              </a:xfrm>
              <a:prstGeom prst="rect">
                <a:avLst/>
              </a:prstGeom>
              <a:solidFill>
                <a:srgbClr val="8C2C6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5" name="TextBox 144"/>
              <p:cNvSpPr txBox="1"/>
              <p:nvPr/>
            </p:nvSpPr>
            <p:spPr>
              <a:xfrm>
                <a:off x="7229475" y="2339975"/>
                <a:ext cx="3286127" cy="19716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6680" tIns="106680" rIns="106680" bIns="10668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>
                    <a:solidFill>
                      <a:srgbClr val="FFFFFF"/>
                    </a:solidFill>
                    <a:latin typeface="Calibri" pitchFamily="34" charset="0"/>
                    <a:cs typeface="Arial" charset="0"/>
                  </a:rPr>
                  <a:t>Кибер-лаборатория</a:t>
                </a:r>
              </a:p>
            </p:txBody>
          </p:sp>
        </p:grpSp>
        <p:grpSp>
          <p:nvGrpSpPr>
            <p:cNvPr id="34820" name="Группа 128"/>
            <p:cNvGrpSpPr>
              <a:grpSpLocks/>
            </p:cNvGrpSpPr>
            <p:nvPr/>
          </p:nvGrpSpPr>
          <p:grpSpPr bwMode="auto">
            <a:xfrm>
              <a:off x="2387" y="2270"/>
              <a:ext cx="1264" cy="578"/>
              <a:chOff x="3614737" y="2339975"/>
              <a:chExt cx="3286125" cy="1971675"/>
            </a:xfrm>
          </p:grpSpPr>
          <p:sp>
            <p:nvSpPr>
              <p:cNvPr id="133" name="Прямоугольник 132"/>
              <p:cNvSpPr/>
              <p:nvPr/>
            </p:nvSpPr>
            <p:spPr>
              <a:xfrm>
                <a:off x="3614737" y="2339975"/>
                <a:ext cx="3286125" cy="1971675"/>
              </a:xfrm>
              <a:prstGeom prst="rect">
                <a:avLst/>
              </a:prstGeom>
              <a:solidFill>
                <a:srgbClr val="8C2C6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4" name="TextBox 133"/>
              <p:cNvSpPr txBox="1"/>
              <p:nvPr/>
            </p:nvSpPr>
            <p:spPr>
              <a:xfrm>
                <a:off x="3614737" y="2339975"/>
                <a:ext cx="3286125" cy="19716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6680" tIns="106680" rIns="106680" bIns="10668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>
                    <a:solidFill>
                      <a:srgbClr val="FFFFFF"/>
                    </a:solidFill>
                    <a:latin typeface="Calibri" pitchFamily="34" charset="0"/>
                    <a:cs typeface="Arial" charset="0"/>
                  </a:rPr>
                  <a:t>Группа реагирования на компьютерные инциденты</a:t>
                </a:r>
              </a:p>
            </p:txBody>
          </p:sp>
        </p:grpSp>
        <p:grpSp>
          <p:nvGrpSpPr>
            <p:cNvPr id="34821" name="Группа 127"/>
            <p:cNvGrpSpPr>
              <a:grpSpLocks/>
            </p:cNvGrpSpPr>
            <p:nvPr/>
          </p:nvGrpSpPr>
          <p:grpSpPr bwMode="auto">
            <a:xfrm>
              <a:off x="2381" y="1546"/>
              <a:ext cx="1263" cy="578"/>
              <a:chOff x="0" y="2339975"/>
              <a:chExt cx="3286125" cy="1971675"/>
            </a:xfrm>
          </p:grpSpPr>
          <p:sp>
            <p:nvSpPr>
              <p:cNvPr id="135" name="Прямоугольник 134"/>
              <p:cNvSpPr/>
              <p:nvPr/>
            </p:nvSpPr>
            <p:spPr>
              <a:xfrm>
                <a:off x="0" y="2339975"/>
                <a:ext cx="3286125" cy="1971675"/>
              </a:xfrm>
              <a:prstGeom prst="rect">
                <a:avLst/>
              </a:prstGeom>
              <a:solidFill>
                <a:srgbClr val="8C2C6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6" name="TextBox 135"/>
              <p:cNvSpPr txBox="1"/>
              <p:nvPr/>
            </p:nvSpPr>
            <p:spPr>
              <a:xfrm>
                <a:off x="0" y="2339975"/>
                <a:ext cx="3286125" cy="19716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6680" tIns="106680" rIns="106680" bIns="10668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>
                    <a:solidFill>
                      <a:srgbClr val="FFFFFF"/>
                    </a:solidFill>
                    <a:latin typeface="Calibri" pitchFamily="34" charset="0"/>
                    <a:cs typeface="Arial" charset="0"/>
                  </a:rPr>
                  <a:t>Центр обеспечения кибербезопасности</a:t>
                </a:r>
              </a:p>
            </p:txBody>
          </p:sp>
        </p:grpSp>
        <p:grpSp>
          <p:nvGrpSpPr>
            <p:cNvPr id="34822" name="Group 47"/>
            <p:cNvGrpSpPr>
              <a:grpSpLocks/>
            </p:cNvGrpSpPr>
            <p:nvPr/>
          </p:nvGrpSpPr>
          <p:grpSpPr bwMode="auto">
            <a:xfrm>
              <a:off x="703" y="1570"/>
              <a:ext cx="1274" cy="2079"/>
              <a:chOff x="108" y="1546"/>
              <a:chExt cx="1274" cy="2079"/>
            </a:xfrm>
          </p:grpSpPr>
          <p:grpSp>
            <p:nvGrpSpPr>
              <p:cNvPr id="34830" name="Группа 126"/>
              <p:cNvGrpSpPr>
                <a:grpSpLocks/>
              </p:cNvGrpSpPr>
              <p:nvPr/>
            </p:nvGrpSpPr>
            <p:grpSpPr bwMode="auto">
              <a:xfrm>
                <a:off x="118" y="3047"/>
                <a:ext cx="1264" cy="578"/>
                <a:chOff x="7229475" y="39687"/>
                <a:chExt cx="3286126" cy="1971675"/>
              </a:xfrm>
            </p:grpSpPr>
            <p:sp>
              <p:nvSpPr>
                <p:cNvPr id="137" name="Прямоугольник 136"/>
                <p:cNvSpPr/>
                <p:nvPr/>
              </p:nvSpPr>
              <p:spPr>
                <a:xfrm>
                  <a:off x="7229475" y="39687"/>
                  <a:ext cx="3286126" cy="1971675"/>
                </a:xfrm>
                <a:prstGeom prst="rect">
                  <a:avLst/>
                </a:prstGeom>
                <a:solidFill>
                  <a:srgbClr val="8C2C6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7229475" y="39687"/>
                  <a:ext cx="3286126" cy="19716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06680" tIns="106680" rIns="106680" bIns="10668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600">
                      <a:solidFill>
                        <a:srgbClr val="FFFFFF"/>
                      </a:solidFill>
                      <a:latin typeface="Calibri" pitchFamily="34" charset="0"/>
                      <a:cs typeface="Arial" charset="0"/>
                    </a:rPr>
                    <a:t>Политика и стратегия кибербезопасности</a:t>
                  </a:r>
                </a:p>
              </p:txBody>
            </p:sp>
          </p:grpSp>
          <p:grpSp>
            <p:nvGrpSpPr>
              <p:cNvPr id="34831" name="Группа 125"/>
              <p:cNvGrpSpPr>
                <a:grpSpLocks/>
              </p:cNvGrpSpPr>
              <p:nvPr/>
            </p:nvGrpSpPr>
            <p:grpSpPr bwMode="auto">
              <a:xfrm>
                <a:off x="113" y="2296"/>
                <a:ext cx="1264" cy="578"/>
                <a:chOff x="3539912" y="0"/>
                <a:chExt cx="3286125" cy="1971675"/>
              </a:xfrm>
            </p:grpSpPr>
            <p:sp>
              <p:nvSpPr>
                <p:cNvPr id="139" name="Прямоугольник 138"/>
                <p:cNvSpPr/>
                <p:nvPr/>
              </p:nvSpPr>
              <p:spPr>
                <a:xfrm>
                  <a:off x="3539910" y="0"/>
                  <a:ext cx="3286125" cy="1971675"/>
                </a:xfrm>
                <a:prstGeom prst="rect">
                  <a:avLst/>
                </a:prstGeom>
                <a:solidFill>
                  <a:srgbClr val="8C2C6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3539910" y="0"/>
                  <a:ext cx="3286125" cy="19716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06680" tIns="106680" rIns="106680" bIns="10668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600">
                      <a:solidFill>
                        <a:srgbClr val="FFFFFF"/>
                      </a:solidFill>
                      <a:latin typeface="Calibri" pitchFamily="34" charset="0"/>
                      <a:cs typeface="Arial" charset="0"/>
                    </a:rPr>
                    <a:t>Построение модели защищенной архитектуры</a:t>
                  </a:r>
                </a:p>
              </p:txBody>
            </p:sp>
          </p:grpSp>
          <p:grpSp>
            <p:nvGrpSpPr>
              <p:cNvPr id="34832" name="Группа 124"/>
              <p:cNvGrpSpPr>
                <a:grpSpLocks/>
              </p:cNvGrpSpPr>
              <p:nvPr/>
            </p:nvGrpSpPr>
            <p:grpSpPr bwMode="auto">
              <a:xfrm>
                <a:off x="108" y="1546"/>
                <a:ext cx="1263" cy="578"/>
                <a:chOff x="0" y="0"/>
                <a:chExt cx="3286125" cy="1971675"/>
              </a:xfrm>
            </p:grpSpPr>
            <p:sp>
              <p:nvSpPr>
                <p:cNvPr id="141" name="Прямоугольник 140"/>
                <p:cNvSpPr/>
                <p:nvPr/>
              </p:nvSpPr>
              <p:spPr>
                <a:xfrm>
                  <a:off x="0" y="0"/>
                  <a:ext cx="3286123" cy="1971675"/>
                </a:xfrm>
                <a:prstGeom prst="rect">
                  <a:avLst/>
                </a:prstGeom>
                <a:solidFill>
                  <a:srgbClr val="8C2C6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0" y="0"/>
                  <a:ext cx="3286123" cy="19716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06680" tIns="106680" rIns="106680" bIns="10668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600">
                      <a:solidFill>
                        <a:srgbClr val="FFFFFF"/>
                      </a:solidFill>
                      <a:latin typeface="Calibri" pitchFamily="34" charset="0"/>
                      <a:cs typeface="Arial" charset="0"/>
                    </a:rPr>
                    <a:t>Анализ состояния и возможных рисков</a:t>
                  </a:r>
                </a:p>
              </p:txBody>
            </p:sp>
          </p:grpSp>
        </p:grpSp>
        <p:grpSp>
          <p:nvGrpSpPr>
            <p:cNvPr id="34823" name="Group 54"/>
            <p:cNvGrpSpPr>
              <a:grpSpLocks/>
            </p:cNvGrpSpPr>
            <p:nvPr/>
          </p:nvGrpSpPr>
          <p:grpSpPr bwMode="auto">
            <a:xfrm>
              <a:off x="3923" y="1842"/>
              <a:ext cx="1285" cy="1412"/>
              <a:chOff x="4332" y="1933"/>
              <a:chExt cx="1285" cy="1412"/>
            </a:xfrm>
          </p:grpSpPr>
          <p:grpSp>
            <p:nvGrpSpPr>
              <p:cNvPr id="34824" name="Группа 146"/>
              <p:cNvGrpSpPr>
                <a:grpSpLocks/>
              </p:cNvGrpSpPr>
              <p:nvPr/>
            </p:nvGrpSpPr>
            <p:grpSpPr bwMode="auto">
              <a:xfrm>
                <a:off x="4354" y="2767"/>
                <a:ext cx="1263" cy="578"/>
                <a:chOff x="7229475" y="2339975"/>
                <a:chExt cx="3286125" cy="1971675"/>
              </a:xfrm>
            </p:grpSpPr>
            <p:sp>
              <p:nvSpPr>
                <p:cNvPr id="148" name="Прямоугольник 147"/>
                <p:cNvSpPr/>
                <p:nvPr/>
              </p:nvSpPr>
              <p:spPr>
                <a:xfrm>
                  <a:off x="7229475" y="2339975"/>
                  <a:ext cx="3286125" cy="1971675"/>
                </a:xfrm>
                <a:prstGeom prst="rect">
                  <a:avLst/>
                </a:prstGeom>
                <a:solidFill>
                  <a:srgbClr val="8C2C6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7229475" y="2339975"/>
                  <a:ext cx="3286125" cy="19716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06680" tIns="106680" rIns="106680" bIns="10668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>
                      <a:solidFill>
                        <a:srgbClr val="FFFFFF"/>
                      </a:solidFill>
                      <a:latin typeface="Calibri" pitchFamily="34" charset="0"/>
                      <a:cs typeface="Arial" charset="0"/>
                    </a:rPr>
                    <a:t>Международное сотрудничество</a:t>
                  </a:r>
                </a:p>
              </p:txBody>
            </p:sp>
          </p:grpSp>
          <p:grpSp>
            <p:nvGrpSpPr>
              <p:cNvPr id="34825" name="Группа 129"/>
              <p:cNvGrpSpPr>
                <a:grpSpLocks/>
              </p:cNvGrpSpPr>
              <p:nvPr/>
            </p:nvGrpSpPr>
            <p:grpSpPr bwMode="auto">
              <a:xfrm>
                <a:off x="4332" y="1933"/>
                <a:ext cx="1264" cy="578"/>
                <a:chOff x="7229475" y="2339975"/>
                <a:chExt cx="3286125" cy="1971675"/>
              </a:xfrm>
            </p:grpSpPr>
            <p:sp>
              <p:nvSpPr>
                <p:cNvPr id="131" name="Прямоугольник 130"/>
                <p:cNvSpPr/>
                <p:nvPr/>
              </p:nvSpPr>
              <p:spPr>
                <a:xfrm>
                  <a:off x="7229475" y="2339975"/>
                  <a:ext cx="3286125" cy="1971675"/>
                </a:xfrm>
                <a:prstGeom prst="rect">
                  <a:avLst/>
                </a:prstGeom>
                <a:solidFill>
                  <a:srgbClr val="8C2C6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7229475" y="2339975"/>
                  <a:ext cx="3286125" cy="19716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06680" tIns="106680" rIns="106680" bIns="10668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>
                      <a:solidFill>
                        <a:srgbClr val="FFFFFF"/>
                      </a:solidFill>
                      <a:latin typeface="Calibri" pitchFamily="34" charset="0"/>
                      <a:cs typeface="Arial" charset="0"/>
                    </a:rPr>
                    <a:t>Кибер-обучение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100" cap="none" smtClean="0"/>
              <a:t>Государственный комитет информационных технологий и связи КР</a:t>
            </a:r>
            <a:endParaRPr lang="en-US" sz="3100" cap="none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15 июля 2016 года </a:t>
            </a:r>
            <a:r>
              <a:rPr lang="ru-RU" smtClean="0"/>
              <a:t>Постановлением ПКР № 402 создан - Государственный комитет информационных технологий и связи КР (ГКИТиС)</a:t>
            </a:r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Постановлением утверждены:</a:t>
            </a:r>
          </a:p>
          <a:p>
            <a:pPr eaLnBrk="1" hangingPunct="1"/>
            <a:r>
              <a:rPr lang="ru-RU" smtClean="0">
                <a:hlinkClick r:id="rId2"/>
              </a:rPr>
              <a:t>Положение</a:t>
            </a:r>
            <a:r>
              <a:rPr lang="ru-RU" smtClean="0"/>
              <a:t> о Государственном комитете информационных технологий и связи КР;</a:t>
            </a:r>
          </a:p>
          <a:p>
            <a:pPr eaLnBrk="1" hangingPunct="1"/>
            <a:r>
              <a:rPr lang="ru-RU" smtClean="0">
                <a:hlinkClick r:id="rId3"/>
              </a:rPr>
              <a:t>Схема</a:t>
            </a:r>
            <a:r>
              <a:rPr lang="ru-RU" smtClean="0"/>
              <a:t> управления ГКИТиС КР;</a:t>
            </a:r>
          </a:p>
          <a:p>
            <a:pPr eaLnBrk="1" hangingPunct="1"/>
            <a:r>
              <a:rPr lang="ru-RU" smtClean="0"/>
              <a:t>Положение о Государственном агентстве связи при ГКИТиС КР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/>
              <a:t>Стратегия устойчивого развития КР до 2040 года</a:t>
            </a:r>
          </a:p>
        </p:txBody>
      </p:sp>
      <p:pic>
        <p:nvPicPr>
          <p:cNvPr id="3584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060575"/>
            <a:ext cx="344328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95288" y="1557338"/>
            <a:ext cx="371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Построение Экономика знаний</a:t>
            </a:r>
          </a:p>
        </p:txBody>
      </p:sp>
      <p:pic>
        <p:nvPicPr>
          <p:cNvPr id="3584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89138"/>
            <a:ext cx="29083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5" y="5280025"/>
            <a:ext cx="29083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4356100" y="1557338"/>
            <a:ext cx="461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Реализация  «Таза Коом» -Умной страны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4627563" y="5448300"/>
            <a:ext cx="3230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На основе Знаний, Информации и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Видение</a:t>
            </a:r>
            <a:endParaRPr lang="en-US" cap="none" smtClean="0"/>
          </a:p>
        </p:txBody>
      </p:sp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12875"/>
            <a:ext cx="67691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Задачи</a:t>
            </a:r>
            <a:endParaRPr lang="en-US" cap="none" smtClean="0"/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8023225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Компоненты проекта</a:t>
            </a:r>
            <a:r>
              <a:rPr lang="ru-RU" cap="none" smtClean="0">
                <a:latin typeface="Arial" charset="0"/>
              </a:rPr>
              <a:t> </a:t>
            </a:r>
            <a:r>
              <a:rPr lang="ru-RU" cap="none" smtClean="0"/>
              <a:t>Таза коом</a:t>
            </a:r>
            <a:endParaRPr lang="en-US" cap="none" smtClean="0"/>
          </a:p>
        </p:txBody>
      </p:sp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57338"/>
            <a:ext cx="662463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557338"/>
            <a:ext cx="42481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5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8261350" cy="10398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Ожидаемые результаты</a:t>
            </a:r>
            <a:endParaRPr lang="en-US" cap="none" smtClean="0"/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284538"/>
            <a:ext cx="3671887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437063"/>
            <a:ext cx="359886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468313" y="1844675"/>
            <a:ext cx="38877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Увеличение экономичнского роста, экспорта и создание рабочих мест</a:t>
            </a:r>
            <a:endParaRPr lang="en-US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План</a:t>
            </a:r>
            <a:endParaRPr lang="en-US" cap="none" smtClean="0"/>
          </a:p>
        </p:txBody>
      </p:sp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4087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5450" y="407988"/>
            <a:ext cx="8261350" cy="11493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Государственный комитет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информационных технологий и связи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КР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712788" y="1773238"/>
            <a:ext cx="8072437" cy="4437062"/>
            <a:chOff x="713261" y="1772816"/>
            <a:chExt cx="8071207" cy="443694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29134" y="2728466"/>
              <a:ext cx="3457048" cy="7921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/>
                <a:t>Государственное агентство связи при Правительстве КР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49767" y="3734915"/>
              <a:ext cx="3455461" cy="72070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/>
                <a:t>Министерство транспорта и коммуникаций КР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3261" y="4652466"/>
              <a:ext cx="3528474" cy="72070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Министерство экономики КР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65640" y="1772816"/>
              <a:ext cx="3455461" cy="7921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Центр электронного управления Правительства КР</a:t>
              </a:r>
              <a:endParaRPr lang="ru-RU" sz="16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5687728" y="2676079"/>
              <a:ext cx="3096740" cy="208909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28" name="TextBox 9"/>
            <p:cNvSpPr txBox="1">
              <a:spLocks noChangeArrowheads="1"/>
            </p:cNvSpPr>
            <p:nvPr/>
          </p:nvSpPr>
          <p:spPr bwMode="auto">
            <a:xfrm>
              <a:off x="6214055" y="3355254"/>
              <a:ext cx="204448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y-KG" sz="2000" b="1">
                  <a:latin typeface="Century Gothic" pitchFamily="34" charset="0"/>
                </a:rPr>
                <a:t>ГКИТиС КР</a:t>
              </a:r>
            </a:p>
            <a:p>
              <a:pPr algn="ctr"/>
              <a:r>
                <a:rPr lang="ky-KG" sz="2000">
                  <a:latin typeface="Century Gothic" pitchFamily="34" charset="0"/>
                </a:rPr>
                <a:t>75 шт.ед.</a:t>
              </a:r>
              <a:endParaRPr lang="ru-RU" sz="2000">
                <a:latin typeface="Century Gothic" pitchFamily="34" charset="0"/>
              </a:endParaRPr>
            </a:p>
          </p:txBody>
        </p:sp>
        <p:cxnSp>
          <p:nvCxnSpPr>
            <p:cNvPr id="11" name="Прямая со стрелкой 10"/>
            <p:cNvCxnSpPr>
              <a:stCxn id="8" idx="3"/>
              <a:endCxn id="9" idx="1"/>
            </p:cNvCxnSpPr>
            <p:nvPr/>
          </p:nvCxnSpPr>
          <p:spPr>
            <a:xfrm>
              <a:off x="4221101" y="2168093"/>
              <a:ext cx="1920582" cy="8143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5" idx="3"/>
              <a:endCxn id="9" idx="2"/>
            </p:cNvCxnSpPr>
            <p:nvPr/>
          </p:nvCxnSpPr>
          <p:spPr>
            <a:xfrm>
              <a:off x="4186182" y="3125331"/>
              <a:ext cx="1501546" cy="595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6" idx="3"/>
              <a:endCxn id="9" idx="2"/>
            </p:cNvCxnSpPr>
            <p:nvPr/>
          </p:nvCxnSpPr>
          <p:spPr>
            <a:xfrm flipV="1">
              <a:off x="4205229" y="3720627"/>
              <a:ext cx="1482499" cy="3746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7" idx="3"/>
              <a:endCxn id="9" idx="3"/>
            </p:cNvCxnSpPr>
            <p:nvPr/>
          </p:nvCxnSpPr>
          <p:spPr>
            <a:xfrm flipV="1">
              <a:off x="4241735" y="4458796"/>
              <a:ext cx="1899948" cy="5540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5868675" y="5562079"/>
              <a:ext cx="2736433" cy="6476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34" name="TextBox 15"/>
            <p:cNvSpPr txBox="1">
              <a:spLocks noChangeArrowheads="1"/>
            </p:cNvSpPr>
            <p:nvPr/>
          </p:nvSpPr>
          <p:spPr bwMode="auto">
            <a:xfrm>
              <a:off x="5860277" y="5805264"/>
              <a:ext cx="26428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y-KG" sz="1600">
                  <a:latin typeface="Century Gothic" pitchFamily="34" charset="0"/>
                </a:rPr>
                <a:t>Госпредприятия (7)</a:t>
              </a:r>
              <a:endParaRPr lang="ru-RU" sz="1600">
                <a:latin typeface="Century Gothic" pitchFamily="34" charset="0"/>
              </a:endParaRPr>
            </a:p>
          </p:txBody>
        </p:sp>
        <p:cxnSp>
          <p:nvCxnSpPr>
            <p:cNvPr id="17" name="Прямая со стрелкой 16"/>
            <p:cNvCxnSpPr>
              <a:stCxn id="9" idx="4"/>
            </p:cNvCxnSpPr>
            <p:nvPr/>
          </p:nvCxnSpPr>
          <p:spPr>
            <a:xfrm>
              <a:off x="7236892" y="4765175"/>
              <a:ext cx="0" cy="827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719138" y="5526088"/>
            <a:ext cx="3527425" cy="719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y-KG" sz="1600" dirty="0">
                <a:solidFill>
                  <a:schemeClr val="tx1"/>
                </a:solidFill>
              </a:rPr>
              <a:t>Государственная регистрационная служба при  Правительстве КР 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stCxn id="22" idx="3"/>
          </p:cNvCxnSpPr>
          <p:nvPr/>
        </p:nvCxnSpPr>
        <p:spPr>
          <a:xfrm flipV="1">
            <a:off x="4246563" y="4652963"/>
            <a:ext cx="2341562" cy="1233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360863" y="2041525"/>
            <a:ext cx="1152525" cy="39528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4" name="TextBox 52"/>
          <p:cNvSpPr txBox="1">
            <a:spLocks noChangeArrowheads="1"/>
          </p:cNvSpPr>
          <p:nvPr/>
        </p:nvSpPr>
        <p:spPr bwMode="auto">
          <a:xfrm>
            <a:off x="4487863" y="2100263"/>
            <a:ext cx="935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entury Gothic" pitchFamily="34" charset="0"/>
              </a:rPr>
              <a:t>10 шт.ед.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370388" y="2994025"/>
            <a:ext cx="1152525" cy="396875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370388" y="3865563"/>
            <a:ext cx="1152525" cy="395287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438650" y="4567238"/>
            <a:ext cx="1774825" cy="53975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470400" y="5268913"/>
            <a:ext cx="1150938" cy="396875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9" name="TextBox 57"/>
          <p:cNvSpPr txBox="1">
            <a:spLocks noChangeArrowheads="1"/>
          </p:cNvSpPr>
          <p:nvPr/>
        </p:nvSpPr>
        <p:spPr bwMode="auto">
          <a:xfrm>
            <a:off x="4478338" y="3078163"/>
            <a:ext cx="936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entury Gothic" pitchFamily="34" charset="0"/>
              </a:rPr>
              <a:t>40 </a:t>
            </a:r>
            <a:r>
              <a:rPr lang="ru-RU" sz="1200">
                <a:latin typeface="Century Gothic" pitchFamily="34" charset="0"/>
              </a:rPr>
              <a:t>шт.ед.</a:t>
            </a:r>
          </a:p>
        </p:txBody>
      </p:sp>
      <p:sp>
        <p:nvSpPr>
          <p:cNvPr id="17420" name="TextBox 58"/>
          <p:cNvSpPr txBox="1">
            <a:spLocks noChangeArrowheads="1"/>
          </p:cNvSpPr>
          <p:nvPr/>
        </p:nvSpPr>
        <p:spPr bwMode="auto">
          <a:xfrm>
            <a:off x="4487863" y="3924300"/>
            <a:ext cx="935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entury Gothic" pitchFamily="34" charset="0"/>
              </a:rPr>
              <a:t>10 шт.ед.</a:t>
            </a:r>
          </a:p>
        </p:txBody>
      </p:sp>
      <p:sp>
        <p:nvSpPr>
          <p:cNvPr id="17421" name="TextBox 59"/>
          <p:cNvSpPr txBox="1">
            <a:spLocks noChangeArrowheads="1"/>
          </p:cNvSpPr>
          <p:nvPr/>
        </p:nvSpPr>
        <p:spPr bwMode="auto">
          <a:xfrm>
            <a:off x="4451350" y="4625975"/>
            <a:ext cx="204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entury Gothic" pitchFamily="34" charset="0"/>
              </a:rPr>
              <a:t> переданы только </a:t>
            </a:r>
            <a:r>
              <a:rPr lang="ky-KG" sz="1200">
                <a:latin typeface="Century Gothic" pitchFamily="34" charset="0"/>
              </a:rPr>
              <a:t>функции по политике</a:t>
            </a:r>
            <a:endParaRPr lang="ru-RU" sz="1200">
              <a:latin typeface="Century Gothic" pitchFamily="34" charset="0"/>
            </a:endParaRPr>
          </a:p>
        </p:txBody>
      </p:sp>
      <p:sp>
        <p:nvSpPr>
          <p:cNvPr id="17422" name="TextBox 60"/>
          <p:cNvSpPr txBox="1">
            <a:spLocks noChangeArrowheads="1"/>
          </p:cNvSpPr>
          <p:nvPr/>
        </p:nvSpPr>
        <p:spPr bwMode="auto">
          <a:xfrm>
            <a:off x="4586288" y="5329238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entury Gothic" pitchFamily="34" charset="0"/>
              </a:rPr>
              <a:t>10 шт.ед.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cap="none" smtClean="0"/>
              <a:t>СХЕМА УПРАВЛЕНИЯ</a:t>
            </a:r>
            <a:r>
              <a:rPr lang="en-US" b="1" cap="none" smtClean="0"/>
              <a:t> </a:t>
            </a:r>
            <a:r>
              <a:rPr lang="ru-RU" b="1" cap="none" smtClean="0"/>
              <a:t>ГКИТиС КР</a:t>
            </a:r>
            <a:endParaRPr lang="ru-RU" cap="none" smtClean="0"/>
          </a:p>
        </p:txBody>
      </p:sp>
      <p:cxnSp>
        <p:nvCxnSpPr>
          <p:cNvPr id="18434" name="AutoShape 63"/>
          <p:cNvCxnSpPr>
            <a:cxnSpLocks noChangeShapeType="1"/>
          </p:cNvCxnSpPr>
          <p:nvPr/>
        </p:nvCxnSpPr>
        <p:spPr bwMode="auto">
          <a:xfrm>
            <a:off x="5997575" y="2089150"/>
            <a:ext cx="285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435" name="AutoShape 62"/>
          <p:cNvCxnSpPr>
            <a:cxnSpLocks noChangeShapeType="1"/>
          </p:cNvCxnSpPr>
          <p:nvPr/>
        </p:nvCxnSpPr>
        <p:spPr bwMode="auto">
          <a:xfrm>
            <a:off x="4994275" y="2128838"/>
            <a:ext cx="0" cy="474821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grpSp>
        <p:nvGrpSpPr>
          <p:cNvPr id="18436" name="Group 51"/>
          <p:cNvGrpSpPr>
            <a:grpSpLocks/>
          </p:cNvGrpSpPr>
          <p:nvPr/>
        </p:nvGrpSpPr>
        <p:grpSpPr bwMode="auto">
          <a:xfrm>
            <a:off x="1358900" y="1684338"/>
            <a:ext cx="6465888" cy="5099050"/>
            <a:chOff x="3291" y="2130"/>
            <a:chExt cx="11555" cy="8613"/>
          </a:xfrm>
        </p:grpSpPr>
        <p:sp>
          <p:nvSpPr>
            <p:cNvPr id="18447" name="Rectangle 34"/>
            <p:cNvSpPr>
              <a:spLocks noChangeArrowheads="1"/>
            </p:cNvSpPr>
            <p:nvPr/>
          </p:nvSpPr>
          <p:spPr bwMode="auto">
            <a:xfrm>
              <a:off x="6418" y="2130"/>
              <a:ext cx="5067" cy="6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 b="1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Центральный</a:t>
              </a:r>
              <a:r>
                <a:rPr lang="ru-RU" altLang="ru-RU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altLang="ru-RU" sz="1600" b="1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аппарат</a:t>
              </a:r>
            </a:p>
          </p:txBody>
        </p:sp>
        <p:sp>
          <p:nvSpPr>
            <p:cNvPr id="18448" name="Rectangle 34"/>
            <p:cNvSpPr>
              <a:spLocks noChangeArrowheads="1"/>
            </p:cNvSpPr>
            <p:nvPr/>
          </p:nvSpPr>
          <p:spPr bwMode="auto">
            <a:xfrm>
              <a:off x="11934" y="2498"/>
              <a:ext cx="2168" cy="5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Коллегия</a:t>
              </a:r>
              <a:r>
                <a:rPr lang="ru-RU" alt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endParaRPr lang="ru-RU" altLang="ru-RU" sz="16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9" name="Rectangle 23"/>
            <p:cNvSpPr>
              <a:spLocks noChangeArrowheads="1"/>
            </p:cNvSpPr>
            <p:nvPr/>
          </p:nvSpPr>
          <p:spPr bwMode="auto">
            <a:xfrm>
              <a:off x="3291" y="9828"/>
              <a:ext cx="4891" cy="9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ГП</a:t>
              </a:r>
              <a:r>
                <a:rPr lang="ru-RU" alt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«</a:t>
              </a:r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Кыргыз</a:t>
              </a:r>
              <a:r>
                <a:rPr lang="ru-RU" alt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почтасы</a:t>
              </a:r>
              <a:r>
                <a:rPr lang="ru-RU" alt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»</a:t>
              </a:r>
              <a:endParaRPr lang="ru-RU" alt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0" name="Rectangle 24"/>
            <p:cNvSpPr>
              <a:spLocks noChangeArrowheads="1"/>
            </p:cNvSpPr>
            <p:nvPr/>
          </p:nvSpPr>
          <p:spPr bwMode="auto">
            <a:xfrm>
              <a:off x="3291" y="8730"/>
              <a:ext cx="4891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ГФС</a:t>
              </a:r>
            </a:p>
          </p:txBody>
        </p:sp>
        <p:sp>
          <p:nvSpPr>
            <p:cNvPr id="18451" name="Rectangle 25"/>
            <p:cNvSpPr>
              <a:spLocks noChangeArrowheads="1"/>
            </p:cNvSpPr>
            <p:nvPr/>
          </p:nvSpPr>
          <p:spPr bwMode="auto">
            <a:xfrm>
              <a:off x="3291" y="4232"/>
              <a:ext cx="4891" cy="9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ГП «Правительственная связь»</a:t>
              </a:r>
            </a:p>
          </p:txBody>
        </p:sp>
        <p:sp>
          <p:nvSpPr>
            <p:cNvPr id="18452" name="Rectangle 26"/>
            <p:cNvSpPr>
              <a:spLocks noChangeArrowheads="1"/>
            </p:cNvSpPr>
            <p:nvPr/>
          </p:nvSpPr>
          <p:spPr bwMode="auto">
            <a:xfrm>
              <a:off x="3291" y="5475"/>
              <a:ext cx="4891" cy="9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ГП «Специальная связь»</a:t>
              </a:r>
            </a:p>
            <a:p>
              <a:pPr eaLnBrk="0" hangingPunct="0"/>
              <a:endPara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3" name="Rectangle 27"/>
            <p:cNvSpPr>
              <a:spLocks noChangeArrowheads="1"/>
            </p:cNvSpPr>
            <p:nvPr/>
          </p:nvSpPr>
          <p:spPr bwMode="auto">
            <a:xfrm>
              <a:off x="3291" y="6586"/>
              <a:ext cx="4891" cy="9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ГП</a:t>
              </a:r>
              <a:r>
                <a:rPr lang="ru-RU" alt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«</a:t>
              </a:r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Транском</a:t>
              </a:r>
              <a:r>
                <a:rPr lang="ru-RU" alt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»</a:t>
              </a:r>
              <a:endParaRPr lang="ru-RU" alt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4" name="Rectangle 28"/>
            <p:cNvSpPr>
              <a:spLocks noChangeArrowheads="1"/>
            </p:cNvSpPr>
            <p:nvPr/>
          </p:nvSpPr>
          <p:spPr bwMode="auto">
            <a:xfrm>
              <a:off x="3291" y="7675"/>
              <a:ext cx="4891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ГП</a:t>
              </a:r>
              <a:r>
                <a:rPr lang="ru-RU" alt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«</a:t>
              </a:r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Кыргыз</a:t>
              </a:r>
              <a:r>
                <a:rPr lang="ru-RU" alt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маркасы</a:t>
              </a:r>
              <a:r>
                <a:rPr lang="ru-RU" alt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»</a:t>
              </a:r>
              <a:endParaRPr lang="ru-RU" altLang="ru-RU">
                <a:ea typeface="Calibri" pitchFamily="34" charset="0"/>
                <a:cs typeface="Times New Roman" pitchFamily="18" charset="0"/>
              </a:endParaRPr>
            </a:p>
            <a:p>
              <a:pPr eaLnBrk="0" hangingPunct="0"/>
              <a:endParaRPr lang="ru-RU" alt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5" name="Rectangle 20"/>
            <p:cNvSpPr>
              <a:spLocks noChangeArrowheads="1"/>
            </p:cNvSpPr>
            <p:nvPr/>
          </p:nvSpPr>
          <p:spPr bwMode="auto">
            <a:xfrm>
              <a:off x="10804" y="4534"/>
              <a:ext cx="4042" cy="9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Государственное</a:t>
              </a:r>
              <a:r>
                <a:rPr lang="ru-RU" alt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агентство</a:t>
              </a:r>
              <a:r>
                <a:rPr lang="ru-RU" alt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связи</a:t>
              </a:r>
            </a:p>
          </p:txBody>
        </p:sp>
        <p:sp>
          <p:nvSpPr>
            <p:cNvPr id="18456" name="Rectangle 25"/>
            <p:cNvSpPr>
              <a:spLocks noChangeArrowheads="1"/>
            </p:cNvSpPr>
            <p:nvPr/>
          </p:nvSpPr>
          <p:spPr bwMode="auto">
            <a:xfrm>
              <a:off x="3291" y="3081"/>
              <a:ext cx="4891" cy="9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ГП</a:t>
              </a:r>
              <a:r>
                <a:rPr lang="ru-RU" altLang="ru-RU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 «</a:t>
              </a:r>
              <a:r>
                <a:rPr lang="ru-RU" altLang="ru-RU" sz="16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Инфо-система</a:t>
              </a:r>
              <a:r>
                <a:rPr lang="ru-RU" altLang="ru-RU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»</a:t>
              </a:r>
            </a:p>
          </p:txBody>
        </p:sp>
      </p:grpSp>
      <p:sp>
        <p:nvSpPr>
          <p:cNvPr id="18437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508625" algn="l"/>
              </a:tabLst>
            </a:pPr>
            <a:endParaRPr lang="ru-RU" altLang="ru-RU"/>
          </a:p>
        </p:txBody>
      </p:sp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508625" algn="l"/>
              </a:tabLst>
            </a:pPr>
            <a:endParaRPr lang="ru-RU" altLang="ru-RU"/>
          </a:p>
        </p:txBody>
      </p:sp>
      <p:cxnSp>
        <p:nvCxnSpPr>
          <p:cNvPr id="18439" name="AutoShape 76"/>
          <p:cNvCxnSpPr>
            <a:cxnSpLocks noChangeShapeType="1"/>
          </p:cNvCxnSpPr>
          <p:nvPr/>
        </p:nvCxnSpPr>
        <p:spPr bwMode="auto">
          <a:xfrm>
            <a:off x="4186238" y="2552700"/>
            <a:ext cx="771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440" name="AutoShape 76"/>
          <p:cNvCxnSpPr>
            <a:cxnSpLocks noChangeShapeType="1"/>
          </p:cNvCxnSpPr>
          <p:nvPr/>
        </p:nvCxnSpPr>
        <p:spPr bwMode="auto">
          <a:xfrm>
            <a:off x="4195763" y="3246438"/>
            <a:ext cx="771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441" name="AutoShape 76"/>
          <p:cNvCxnSpPr>
            <a:cxnSpLocks noChangeShapeType="1"/>
          </p:cNvCxnSpPr>
          <p:nvPr/>
        </p:nvCxnSpPr>
        <p:spPr bwMode="auto">
          <a:xfrm>
            <a:off x="4222750" y="3952875"/>
            <a:ext cx="771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442" name="AutoShape 76"/>
          <p:cNvCxnSpPr>
            <a:cxnSpLocks noChangeShapeType="1"/>
          </p:cNvCxnSpPr>
          <p:nvPr/>
        </p:nvCxnSpPr>
        <p:spPr bwMode="auto">
          <a:xfrm>
            <a:off x="4140200" y="4600575"/>
            <a:ext cx="771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443" name="AutoShape 76"/>
          <p:cNvCxnSpPr>
            <a:cxnSpLocks noChangeShapeType="1"/>
          </p:cNvCxnSpPr>
          <p:nvPr/>
        </p:nvCxnSpPr>
        <p:spPr bwMode="auto">
          <a:xfrm>
            <a:off x="4184650" y="5259388"/>
            <a:ext cx="771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444" name="AutoShape 76"/>
          <p:cNvCxnSpPr>
            <a:cxnSpLocks noChangeShapeType="1"/>
          </p:cNvCxnSpPr>
          <p:nvPr/>
        </p:nvCxnSpPr>
        <p:spPr bwMode="auto">
          <a:xfrm>
            <a:off x="4165600" y="5875338"/>
            <a:ext cx="771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445" name="AutoShape 76"/>
          <p:cNvCxnSpPr>
            <a:cxnSpLocks noChangeShapeType="1"/>
          </p:cNvCxnSpPr>
          <p:nvPr/>
        </p:nvCxnSpPr>
        <p:spPr bwMode="auto">
          <a:xfrm>
            <a:off x="4184650" y="6511925"/>
            <a:ext cx="771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446" name="AutoShape 77"/>
          <p:cNvCxnSpPr>
            <a:cxnSpLocks noChangeShapeType="1"/>
          </p:cNvCxnSpPr>
          <p:nvPr/>
        </p:nvCxnSpPr>
        <p:spPr bwMode="auto">
          <a:xfrm>
            <a:off x="4994275" y="3386138"/>
            <a:ext cx="673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Функции Комитета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формирование </a:t>
            </a:r>
            <a:r>
              <a:rPr lang="ru-RU" dirty="0"/>
              <a:t>единой государственной политики в области информатизации, электронного управления, электронных услуг и связи и осуществляет ее реализацию;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разрабатывает </a:t>
            </a:r>
            <a:r>
              <a:rPr lang="ru-RU" dirty="0"/>
              <a:t>проекты </a:t>
            </a:r>
            <a:r>
              <a:rPr lang="ru-RU" dirty="0" smtClean="0"/>
              <a:t>НПА </a:t>
            </a:r>
            <a:r>
              <a:rPr lang="ru-RU" dirty="0"/>
              <a:t>и вносит на рассмотрение </a:t>
            </a:r>
            <a:r>
              <a:rPr lang="ru-RU" dirty="0" smtClean="0"/>
              <a:t>ПКР;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разрабатывает </a:t>
            </a:r>
            <a:r>
              <a:rPr lang="ru-RU" dirty="0"/>
              <a:t>план частотного </a:t>
            </a:r>
            <a:r>
              <a:rPr lang="ru-RU" dirty="0" smtClean="0"/>
              <a:t>обеспечения 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обеспечивает </a:t>
            </a:r>
            <a:r>
              <a:rPr lang="ru-RU" dirty="0"/>
              <a:t>равный доступ </a:t>
            </a:r>
            <a:r>
              <a:rPr lang="ru-RU" dirty="0" smtClean="0"/>
              <a:t>к </a:t>
            </a:r>
            <a:r>
              <a:rPr lang="ru-RU" dirty="0"/>
              <a:t>сетям </a:t>
            </a:r>
            <a:r>
              <a:rPr lang="ru-RU" dirty="0" smtClean="0"/>
              <a:t>и услугам электросвязи </a:t>
            </a:r>
            <a:r>
              <a:rPr lang="ru-RU" dirty="0"/>
              <a:t>общего </a:t>
            </a:r>
            <a:r>
              <a:rPr lang="ru-RU" dirty="0" smtClean="0"/>
              <a:t>пользования;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осуществляет </a:t>
            </a:r>
            <a:r>
              <a:rPr lang="ru-RU" dirty="0"/>
              <a:t>контроль за исполнением организациями почтовой и телеграфной </a:t>
            </a:r>
            <a:r>
              <a:rPr lang="ru-RU" dirty="0" smtClean="0"/>
              <a:t>связи;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осуществляет координацию </a:t>
            </a:r>
            <a:r>
              <a:rPr lang="ru-RU" dirty="0"/>
              <a:t>за деятельностью субъектов в сфере информатизации, предоставляющих услуги населению;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контролирует</a:t>
            </a:r>
            <a:r>
              <a:rPr lang="ru-RU" dirty="0"/>
              <a:t>, координирует, осуществляет мониторинг и оценку деятельности подведомственных подразделений и </a:t>
            </a:r>
            <a:r>
              <a:rPr lang="ru-RU" dirty="0" smtClean="0"/>
              <a:t>организаций;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повышение </a:t>
            </a:r>
            <a:r>
              <a:rPr lang="ru-RU" dirty="0"/>
              <a:t>квалификации работников в области информатизации, электронного управления и связи;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финансовое </a:t>
            </a:r>
            <a:r>
              <a:rPr lang="ru-RU" dirty="0"/>
              <a:t>прогнозирование и планирование в области информатизации, электронного управления и </a:t>
            </a:r>
            <a:r>
              <a:rPr lang="ru-RU" dirty="0" smtClean="0"/>
              <a:t>связи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/>
              <a:t>Структура управления в области э-правительства и ИКТ</a:t>
            </a:r>
          </a:p>
        </p:txBody>
      </p:sp>
      <p:grpSp>
        <p:nvGrpSpPr>
          <p:cNvPr id="20482" name="Group 18"/>
          <p:cNvGrpSpPr>
            <a:grpSpLocks/>
          </p:cNvGrpSpPr>
          <p:nvPr/>
        </p:nvGrpSpPr>
        <p:grpSpPr bwMode="auto">
          <a:xfrm>
            <a:off x="755650" y="2205038"/>
            <a:ext cx="7200900" cy="3838575"/>
            <a:chOff x="476" y="1389"/>
            <a:chExt cx="4536" cy="2418"/>
          </a:xfrm>
        </p:grpSpPr>
        <p:sp>
          <p:nvSpPr>
            <p:cNvPr id="20483" name="TextBox 5"/>
            <p:cNvSpPr txBox="1">
              <a:spLocks noChangeArrowheads="1"/>
            </p:cNvSpPr>
            <p:nvPr/>
          </p:nvSpPr>
          <p:spPr bwMode="auto">
            <a:xfrm>
              <a:off x="2018" y="1389"/>
              <a:ext cx="1588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latin typeface="Century Gothic" pitchFamily="34" charset="0"/>
                </a:rPr>
                <a:t>Совет по ИКТ при Правительстве КР</a:t>
              </a:r>
            </a:p>
          </p:txBody>
        </p:sp>
        <p:sp>
          <p:nvSpPr>
            <p:cNvPr id="20484" name="TextBox 7"/>
            <p:cNvSpPr txBox="1">
              <a:spLocks noChangeArrowheads="1"/>
            </p:cNvSpPr>
            <p:nvPr/>
          </p:nvSpPr>
          <p:spPr bwMode="auto">
            <a:xfrm>
              <a:off x="2154" y="2160"/>
              <a:ext cx="1270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latin typeface="Century Gothic" pitchFamily="34" charset="0"/>
                </a:rPr>
                <a:t>Госкомитет ИТ и </a:t>
              </a:r>
            </a:p>
            <a:p>
              <a:pPr algn="ctr"/>
              <a:r>
                <a:rPr lang="ru-RU" sz="1600" b="1">
                  <a:latin typeface="Century Gothic" pitchFamily="34" charset="0"/>
                </a:rPr>
                <a:t>связи КР</a:t>
              </a:r>
            </a:p>
          </p:txBody>
        </p:sp>
        <p:sp>
          <p:nvSpPr>
            <p:cNvPr id="20485" name="TextBox 21"/>
            <p:cNvSpPr txBox="1">
              <a:spLocks noChangeArrowheads="1"/>
            </p:cNvSpPr>
            <p:nvPr/>
          </p:nvSpPr>
          <p:spPr bwMode="auto">
            <a:xfrm>
              <a:off x="2200" y="2840"/>
              <a:ext cx="1270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Century Gothic" pitchFamily="34" charset="0"/>
                </a:rPr>
                <a:t>Госагентство связи </a:t>
              </a:r>
            </a:p>
            <a:p>
              <a:pPr algn="ctr"/>
              <a:endParaRPr lang="ru-RU" sz="1400">
                <a:latin typeface="Century Gothic" pitchFamily="34" charset="0"/>
              </a:endParaRPr>
            </a:p>
          </p:txBody>
        </p:sp>
        <p:sp>
          <p:nvSpPr>
            <p:cNvPr id="20486" name="TextBox 21"/>
            <p:cNvSpPr txBox="1">
              <a:spLocks noChangeArrowheads="1"/>
            </p:cNvSpPr>
            <p:nvPr/>
          </p:nvSpPr>
          <p:spPr bwMode="auto">
            <a:xfrm>
              <a:off x="3787" y="2160"/>
              <a:ext cx="1225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latin typeface="Century Gothic" pitchFamily="34" charset="0"/>
                </a:rPr>
                <a:t>Агентства, службы КР и др. </a:t>
              </a:r>
            </a:p>
          </p:txBody>
        </p:sp>
        <p:sp>
          <p:nvSpPr>
            <p:cNvPr id="20487" name="TextBox 21"/>
            <p:cNvSpPr txBox="1">
              <a:spLocks noChangeArrowheads="1"/>
            </p:cNvSpPr>
            <p:nvPr/>
          </p:nvSpPr>
          <p:spPr bwMode="auto">
            <a:xfrm>
              <a:off x="476" y="2160"/>
              <a:ext cx="1270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latin typeface="Century Gothic" pitchFamily="34" charset="0"/>
                </a:rPr>
                <a:t>Министерства и комитеты КР</a:t>
              </a:r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2789" y="179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2835" y="252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1746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424" y="2296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TextBox 21"/>
            <p:cNvSpPr txBox="1">
              <a:spLocks noChangeArrowheads="1"/>
            </p:cNvSpPr>
            <p:nvPr/>
          </p:nvSpPr>
          <p:spPr bwMode="auto">
            <a:xfrm>
              <a:off x="476" y="2704"/>
              <a:ext cx="1270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latin typeface="Century Gothic" pitchFamily="34" charset="0"/>
                </a:rPr>
                <a:t>Министрство финансов КР</a:t>
              </a:r>
            </a:p>
          </p:txBody>
        </p:sp>
        <p:sp>
          <p:nvSpPr>
            <p:cNvPr id="20493" name="TextBox 21"/>
            <p:cNvSpPr txBox="1">
              <a:spLocks noChangeArrowheads="1"/>
            </p:cNvSpPr>
            <p:nvPr/>
          </p:nvSpPr>
          <p:spPr bwMode="auto">
            <a:xfrm>
              <a:off x="476" y="3249"/>
              <a:ext cx="1270" cy="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latin typeface="Century Gothic" pitchFamily="34" charset="0"/>
                </a:rPr>
                <a:t>Госкомитет нацбезопаности КР и др.</a:t>
              </a:r>
            </a:p>
          </p:txBody>
        </p:sp>
        <p:sp>
          <p:nvSpPr>
            <p:cNvPr id="20494" name="TextBox 21"/>
            <p:cNvSpPr txBox="1">
              <a:spLocks noChangeArrowheads="1"/>
            </p:cNvSpPr>
            <p:nvPr/>
          </p:nvSpPr>
          <p:spPr bwMode="auto">
            <a:xfrm>
              <a:off x="3787" y="2659"/>
              <a:ext cx="1225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latin typeface="Century Gothic" pitchFamily="34" charset="0"/>
                </a:rPr>
                <a:t>Госрегистрационная служба </a:t>
              </a:r>
            </a:p>
          </p:txBody>
        </p:sp>
        <p:sp>
          <p:nvSpPr>
            <p:cNvPr id="20495" name="TextBox 21"/>
            <p:cNvSpPr txBox="1">
              <a:spLocks noChangeArrowheads="1"/>
            </p:cNvSpPr>
            <p:nvPr/>
          </p:nvSpPr>
          <p:spPr bwMode="auto">
            <a:xfrm>
              <a:off x="3787" y="3203"/>
              <a:ext cx="1225" cy="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latin typeface="Century Gothic" pitchFamily="34" charset="0"/>
                </a:rPr>
                <a:t>Налоговая, таможенная службы и др. </a:t>
              </a:r>
            </a:p>
          </p:txBody>
        </p:sp>
        <p:sp>
          <p:nvSpPr>
            <p:cNvPr id="20496" name="TextBox 21"/>
            <p:cNvSpPr txBox="1">
              <a:spLocks noChangeArrowheads="1"/>
            </p:cNvSpPr>
            <p:nvPr/>
          </p:nvSpPr>
          <p:spPr bwMode="auto">
            <a:xfrm>
              <a:off x="2245" y="3475"/>
              <a:ext cx="1270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Century Gothic" pitchFamily="34" charset="0"/>
                </a:rPr>
                <a:t>Госпредпритяи и учреждения по ИКТ</a:t>
              </a:r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2835" y="3158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100" cap="none" smtClean="0"/>
              <a:t>Основные стратегические документы в сфере э-правительства</a:t>
            </a:r>
            <a:endParaRPr lang="en-US" sz="3100" cap="none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ky-KG" sz="2000" b="1" smtClean="0">
                <a:solidFill>
                  <a:schemeClr val="tx1"/>
                </a:solidFill>
              </a:rPr>
              <a:t>Национальная стратегия устойчивого развития Кыргызской Республики за период 2013-2017 годы (НСУР)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endParaRPr lang="ky-KG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ky-KG" sz="2000" b="1" smtClean="0">
                <a:solidFill>
                  <a:schemeClr val="tx1"/>
                </a:solidFill>
              </a:rPr>
              <a:t>Цель:</a:t>
            </a:r>
            <a:r>
              <a:rPr lang="ky-KG" sz="2000" smtClean="0">
                <a:solidFill>
                  <a:schemeClr val="tx1"/>
                </a:solidFill>
              </a:rPr>
              <a:t> Создать современную систему “электронного правительства” для эффективного и менее затратного администрирования, совершенствования демократии и повышения ответственности власти перед народом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endParaRPr lang="ru-RU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</a:rPr>
              <a:t>Программа Правительства Кыргызской Республики по внедрению электронного управления ("электронное правительство") в государственных органах исполнительной власти и органах местного самоуправления Кыргызской Республики на 2014-2017 годы, План мероприятий </a:t>
            </a:r>
            <a:r>
              <a:rPr lang="ru-RU" sz="2000" smtClean="0">
                <a:solidFill>
                  <a:schemeClr val="tx1"/>
                </a:solidFill>
              </a:rPr>
              <a:t>(Программа э-управления)</a:t>
            </a:r>
            <a:endParaRPr lang="ru-RU" sz="200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b="1" smtClean="0">
                <a:solidFill>
                  <a:schemeClr val="tx1"/>
                </a:solidFill>
              </a:rPr>
              <a:t>Цель:</a:t>
            </a:r>
            <a:r>
              <a:rPr lang="ru-RU" sz="1800" smtClean="0">
                <a:solidFill>
                  <a:schemeClr val="tx1"/>
                </a:solidFill>
              </a:rPr>
              <a:t> переход к более эффективной системе управления с широким примененем ИКТ, реформа государственных органов путем реализации э-правительства и предоставление интерактивных электронных услуг для граждан и бизнеса</a:t>
            </a:r>
            <a:r>
              <a:rPr lang="en-US" sz="1800" smtClean="0">
                <a:solidFill>
                  <a:schemeClr val="tx1"/>
                </a:solidFill>
              </a:rPr>
              <a:t>.</a:t>
            </a:r>
            <a:r>
              <a:rPr lang="ru-RU" sz="180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/>
              <a:t>Программа э-управления </a:t>
            </a:r>
            <a:endParaRPr lang="en-US" cap="none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tx1"/>
                </a:solidFill>
                <a:latin typeface="Arial" charset="0"/>
              </a:rPr>
              <a:t>Приоритетные направления</a:t>
            </a:r>
            <a:r>
              <a:rPr lang="ru-RU" sz="2000" b="1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</a:rPr>
              <a:t>предоставление  </a:t>
            </a:r>
            <a:r>
              <a:rPr lang="ru-RU" sz="2000" b="1" smtClean="0">
                <a:solidFill>
                  <a:schemeClr val="tx1"/>
                </a:solidFill>
              </a:rPr>
              <a:t>электронных государственных услуг,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сформирование общегосударственной </a:t>
            </a:r>
            <a:r>
              <a:rPr lang="ru-RU" sz="2000" b="1" smtClean="0">
                <a:solidFill>
                  <a:schemeClr val="tx1"/>
                </a:solidFill>
              </a:rPr>
              <a:t>централизованной</a:t>
            </a:r>
            <a:r>
              <a:rPr lang="ru-RU" sz="2000" smtClean="0">
                <a:solidFill>
                  <a:schemeClr val="tx1"/>
                </a:solidFill>
              </a:rPr>
              <a:t> системы электронного управления,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 совершенствование </a:t>
            </a:r>
            <a:r>
              <a:rPr lang="ru-RU" sz="2000" b="1" smtClean="0">
                <a:solidFill>
                  <a:schemeClr val="tx1"/>
                </a:solidFill>
              </a:rPr>
              <a:t>НПА</a:t>
            </a:r>
            <a:r>
              <a:rPr lang="ru-RU" sz="2000" smtClean="0">
                <a:solidFill>
                  <a:schemeClr val="tx1"/>
                </a:solidFill>
              </a:rPr>
              <a:t> для создания э-услуг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Создание комплексной системы </a:t>
            </a:r>
            <a:r>
              <a:rPr lang="ru-RU" sz="2000" b="1" smtClean="0">
                <a:solidFill>
                  <a:schemeClr val="tx1"/>
                </a:solidFill>
              </a:rPr>
              <a:t>финансовой и экономической эффективности</a:t>
            </a:r>
            <a:r>
              <a:rPr lang="ru-RU" sz="2000" smtClean="0">
                <a:solidFill>
                  <a:schemeClr val="tx1"/>
                </a:solidFill>
              </a:rPr>
              <a:t> проектов ИКТ,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</a:rPr>
              <a:t>Повышение потенциала</a:t>
            </a:r>
            <a:r>
              <a:rPr lang="ru-RU" sz="2000" smtClean="0">
                <a:solidFill>
                  <a:schemeClr val="tx1"/>
                </a:solidFill>
              </a:rPr>
              <a:t> госслужащих и цифровой грамотности населения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20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повышение </a:t>
            </a:r>
            <a:r>
              <a:rPr lang="ru-RU" altLang="ja-JP" sz="2000" b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прозрачности и подотчетности органов управления</a:t>
            </a:r>
            <a:r>
              <a:rPr lang="ru-RU" altLang="ja-JP" sz="20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всех уровнях</a:t>
            </a:r>
            <a:r>
              <a:rPr lang="en-US" altLang="ja-JP" sz="200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endParaRPr lang="ru-RU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Централизованное </a:t>
            </a:r>
            <a:r>
              <a:rPr lang="ru-RU" sz="2000" b="1" smtClean="0">
                <a:solidFill>
                  <a:schemeClr val="tx1"/>
                </a:solidFill>
              </a:rPr>
              <a:t>управление и координация</a:t>
            </a:r>
            <a:r>
              <a:rPr lang="ru-RU" sz="2000" smtClean="0">
                <a:solidFill>
                  <a:schemeClr val="tx1"/>
                </a:solidFill>
              </a:rPr>
              <a:t> процессов э-управления</a:t>
            </a:r>
            <a:endParaRPr lang="en-U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9"/>
          <p:cNvSpPr txBox="1">
            <a:spLocks/>
          </p:cNvSpPr>
          <p:nvPr/>
        </p:nvSpPr>
        <p:spPr bwMode="auto">
          <a:xfrm>
            <a:off x="1042988" y="620713"/>
            <a:ext cx="7162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lang="en-US" altLang="ru-RU" sz="3100">
                <a:solidFill>
                  <a:srgbClr val="6B7D72"/>
                </a:solidFill>
                <a:latin typeface="Book Antiqua" pitchFamily="18" charset="0"/>
              </a:rPr>
              <a:t>План мероприятий Программы</a:t>
            </a:r>
            <a:r>
              <a:rPr lang="ru-RU" altLang="ru-RU" sz="3100">
                <a:solidFill>
                  <a:srgbClr val="6B7D72"/>
                </a:solidFill>
                <a:latin typeface="Book Antiqua" pitchFamily="18" charset="0"/>
              </a:rPr>
              <a:t> </a:t>
            </a:r>
          </a:p>
        </p:txBody>
      </p:sp>
      <p:grpSp>
        <p:nvGrpSpPr>
          <p:cNvPr id="23554" name="Group 30"/>
          <p:cNvGrpSpPr>
            <a:grpSpLocks/>
          </p:cNvGrpSpPr>
          <p:nvPr/>
        </p:nvGrpSpPr>
        <p:grpSpPr bwMode="auto">
          <a:xfrm>
            <a:off x="900113" y="2852738"/>
            <a:ext cx="7419975" cy="3421062"/>
            <a:chOff x="657" y="1207"/>
            <a:chExt cx="4674" cy="2155"/>
          </a:xfrm>
        </p:grpSpPr>
        <p:grpSp>
          <p:nvGrpSpPr>
            <p:cNvPr id="23556" name="TextBox 25"/>
            <p:cNvGrpSpPr>
              <a:grpSpLocks/>
            </p:cNvGrpSpPr>
            <p:nvPr/>
          </p:nvGrpSpPr>
          <p:grpSpPr bwMode="auto">
            <a:xfrm>
              <a:off x="643" y="2599"/>
              <a:ext cx="1386" cy="776"/>
              <a:chOff x="877824" y="4053840"/>
              <a:chExt cx="2200656" cy="1231392"/>
            </a:xfrm>
          </p:grpSpPr>
          <p:pic>
            <p:nvPicPr>
              <p:cNvPr id="23575" name="TextBox 25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77824" y="4053840"/>
                <a:ext cx="2200656" cy="1231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76" name="Text Box 12"/>
              <p:cNvSpPr txBox="1">
                <a:spLocks noChangeArrowheads="1"/>
              </p:cNvSpPr>
              <p:nvPr/>
            </p:nvSpPr>
            <p:spPr bwMode="auto">
              <a:xfrm>
                <a:off x="900113" y="4078288"/>
                <a:ext cx="2160588" cy="118745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indent="215900">
                  <a:buClr>
                    <a:schemeClr val="accent1"/>
                  </a:buClr>
                  <a:buFont typeface="Arial" charset="0"/>
                  <a:buNone/>
                </a:pPr>
                <a:endPara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indent="215900">
                  <a:buClr>
                    <a:schemeClr val="accent1"/>
                  </a:buClr>
                  <a:buFont typeface="Arial" charset="0"/>
                  <a:buChar char="•"/>
                </a:pPr>
                <a:r>
                  <a:rPr lang="ru-RU" altLang="ru-RU" sz="1200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Разработка модели э-услуг</a:t>
                </a:r>
              </a:p>
              <a:p>
                <a:pPr indent="215900">
                  <a:buClr>
                    <a:schemeClr val="accent1"/>
                  </a:buClr>
                  <a:buFont typeface="Arial" charset="0"/>
                  <a:buChar char="•"/>
                </a:pPr>
                <a:r>
                  <a:rPr lang="ru-RU" altLang="ru-RU" sz="1200" b="1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Оцифровка внутренних процессов и регламентов 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927" y="1207"/>
              <a:ext cx="1316" cy="8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Создание межвед. координации и управления</a:t>
              </a:r>
            </a:p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Создание базовых регистров/реестров </a:t>
              </a:r>
            </a:p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Разработка  НПА</a:t>
              </a:r>
            </a:p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Финансирование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3061" y="2614"/>
              <a:ext cx="1329" cy="748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>
              <a:spAutoFit/>
            </a:bodyPr>
            <a:lstStyle/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Принятие НПА</a:t>
              </a:r>
            </a:p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создание общей ИКТ архитектуры</a:t>
              </a:r>
            </a:p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Обучение кадров</a:t>
              </a:r>
            </a:p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Предоставление э-услуг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593" y="1207"/>
              <a:ext cx="1596" cy="863"/>
            </a:xfrm>
            <a:prstGeom prst="rect">
              <a:avLst/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>
              <a:spAutoFit/>
            </a:bodyPr>
            <a:lstStyle/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Повышение уровня цифровой грамотности населения</a:t>
              </a:r>
            </a:p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реализация технологий  открытого и подотчетного управления</a:t>
              </a:r>
            </a:p>
            <a:p>
              <a:pPr indent="215900">
                <a:buClr>
                  <a:schemeClr val="accent1"/>
                </a:buClr>
                <a:buFont typeface="Arial" charset="0"/>
                <a:buChar char="•"/>
                <a:defRPr/>
              </a:pPr>
              <a:r>
                <a:rPr lang="ru-RU" altLang="ru-RU" sz="1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Мониторинг и оценка</a:t>
              </a:r>
            </a:p>
          </p:txBody>
        </p:sp>
        <p:grpSp>
          <p:nvGrpSpPr>
            <p:cNvPr id="23562" name="Group 25"/>
            <p:cNvGrpSpPr>
              <a:grpSpLocks/>
            </p:cNvGrpSpPr>
            <p:nvPr/>
          </p:nvGrpSpPr>
          <p:grpSpPr bwMode="auto">
            <a:xfrm>
              <a:off x="713" y="2215"/>
              <a:ext cx="4618" cy="420"/>
              <a:chOff x="720" y="1872"/>
              <a:chExt cx="4167" cy="326"/>
            </a:xfrm>
          </p:grpSpPr>
          <p:grpSp>
            <p:nvGrpSpPr>
              <p:cNvPr id="23563" name="Группа 28"/>
              <p:cNvGrpSpPr>
                <a:grpSpLocks/>
              </p:cNvGrpSpPr>
              <p:nvPr/>
            </p:nvGrpSpPr>
            <p:grpSpPr bwMode="auto">
              <a:xfrm>
                <a:off x="4032" y="1872"/>
                <a:ext cx="855" cy="315"/>
                <a:chOff x="6858000" y="3687763"/>
                <a:chExt cx="1357313" cy="498881"/>
              </a:xfrm>
            </p:grpSpPr>
            <p:sp>
              <p:nvSpPr>
                <p:cNvPr id="46" name="Стрелка вправо 45"/>
                <p:cNvSpPr/>
                <p:nvPr/>
              </p:nvSpPr>
              <p:spPr>
                <a:xfrm>
                  <a:off x="6857338" y="3687763"/>
                  <a:ext cx="1357975" cy="286425"/>
                </a:xfrm>
                <a:prstGeom prst="rightArrow">
                  <a:avLst/>
                </a:prstGeom>
                <a:solidFill>
                  <a:srgbClr val="3366CC">
                    <a:alpha val="5607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3366CC"/>
                    </a:solidFill>
                  </a:endParaRPr>
                </a:p>
              </p:txBody>
            </p:sp>
            <p:sp>
              <p:nvSpPr>
                <p:cNvPr id="4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7448945" y="3974188"/>
                  <a:ext cx="515687" cy="212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1"/>
                    </a:buClr>
                    <a:buFont typeface="Arial" charset="0"/>
                    <a:buNone/>
                    <a:defRPr/>
                  </a:pPr>
                  <a:r>
                    <a:rPr lang="ru-RU" altLang="ru-RU" sz="1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  <a:cs typeface="Tahoma" pitchFamily="34" charset="0"/>
                    </a:rPr>
                    <a:t>2017</a:t>
                  </a:r>
                </a:p>
              </p:txBody>
            </p:sp>
          </p:grpSp>
          <p:grpSp>
            <p:nvGrpSpPr>
              <p:cNvPr id="23564" name="Группа 26"/>
              <p:cNvGrpSpPr>
                <a:grpSpLocks/>
              </p:cNvGrpSpPr>
              <p:nvPr/>
            </p:nvGrpSpPr>
            <p:grpSpPr bwMode="auto">
              <a:xfrm>
                <a:off x="2976" y="1920"/>
                <a:ext cx="1035" cy="270"/>
                <a:chOff x="4071938" y="3759200"/>
                <a:chExt cx="1643062" cy="427406"/>
              </a:xfrm>
            </p:grpSpPr>
            <p:sp>
              <p:nvSpPr>
                <p:cNvPr id="4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300888" y="3974418"/>
                  <a:ext cx="515686" cy="2125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1"/>
                    </a:buClr>
                    <a:buFont typeface="Arial" charset="0"/>
                    <a:buNone/>
                    <a:defRPr/>
                  </a:pPr>
                  <a:r>
                    <a:rPr lang="ru-RU" altLang="ru-RU" sz="1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  <a:cs typeface="Tahoma" pitchFamily="34" charset="0"/>
                    </a:rPr>
                    <a:t>2016</a:t>
                  </a:r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4071694" y="3759396"/>
                  <a:ext cx="1643034" cy="142529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3565" name="Группа 25"/>
              <p:cNvGrpSpPr>
                <a:grpSpLocks/>
              </p:cNvGrpSpPr>
              <p:nvPr/>
            </p:nvGrpSpPr>
            <p:grpSpPr bwMode="auto">
              <a:xfrm>
                <a:off x="1920" y="1920"/>
                <a:ext cx="990" cy="278"/>
                <a:chOff x="2500313" y="3759200"/>
                <a:chExt cx="1571625" cy="440091"/>
              </a:xfrm>
            </p:grpSpPr>
            <p:sp>
              <p:nvSpPr>
                <p:cNvPr id="40" name="TextBox 9"/>
                <p:cNvSpPr txBox="1"/>
                <p:nvPr/>
              </p:nvSpPr>
              <p:spPr>
                <a:xfrm>
                  <a:off x="2867199" y="3986716"/>
                  <a:ext cx="515687" cy="2125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1"/>
                    </a:buClr>
                    <a:buFont typeface="Arial" charset="0"/>
                    <a:buNone/>
                    <a:defRPr/>
                  </a:pPr>
                  <a:r>
                    <a:rPr lang="ru-RU" altLang="ru-RU" sz="1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  <a:cs typeface="Tahoma" pitchFamily="34" charset="0"/>
                    </a:rPr>
                    <a:t>2015</a:t>
                  </a:r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2500488" y="3759396"/>
                  <a:ext cx="1571411" cy="14253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B9DCFF"/>
                    </a:solidFill>
                  </a:endParaRPr>
                </a:p>
              </p:txBody>
            </p:sp>
          </p:grpSp>
          <p:grpSp>
            <p:nvGrpSpPr>
              <p:cNvPr id="23566" name="Группа 24"/>
              <p:cNvGrpSpPr>
                <a:grpSpLocks/>
              </p:cNvGrpSpPr>
              <p:nvPr/>
            </p:nvGrpSpPr>
            <p:grpSpPr bwMode="auto">
              <a:xfrm>
                <a:off x="720" y="1920"/>
                <a:ext cx="1125" cy="270"/>
                <a:chOff x="714375" y="3759200"/>
                <a:chExt cx="1785938" cy="427406"/>
              </a:xfrm>
            </p:grpSpPr>
            <p:sp>
              <p:nvSpPr>
                <p:cNvPr id="3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356118" y="3974418"/>
                  <a:ext cx="515687" cy="2125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1"/>
                    </a:buClr>
                    <a:buFont typeface="Arial" charset="0"/>
                    <a:buNone/>
                    <a:defRPr/>
                  </a:pPr>
                  <a:r>
                    <a:rPr lang="ru-RU" altLang="ru-RU" sz="1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ahoma" pitchFamily="34" charset="0"/>
                      <a:cs typeface="Tahoma" pitchFamily="34" charset="0"/>
                    </a:rPr>
                    <a:t>2014</a:t>
                  </a:r>
                </a:p>
              </p:txBody>
            </p:sp>
            <p:sp>
              <p:nvSpPr>
                <p:cNvPr id="39" name="Прямоугольник 38"/>
                <p:cNvSpPr>
                  <a:spLocks noChangeArrowheads="1"/>
                </p:cNvSpPr>
                <p:nvPr/>
              </p:nvSpPr>
              <p:spPr bwMode="auto">
                <a:xfrm>
                  <a:off x="714375" y="3759396"/>
                  <a:ext cx="1786281" cy="142529"/>
                </a:xfrm>
                <a:prstGeom prst="rect">
                  <a:avLst/>
                </a:prstGeom>
                <a:solidFill>
                  <a:srgbClr val="C0C0C0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rgbClr val="FFFFFF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3555" name="Text Box 33"/>
          <p:cNvSpPr txBox="1">
            <a:spLocks noChangeArrowheads="1"/>
          </p:cNvSpPr>
          <p:nvPr/>
        </p:nvSpPr>
        <p:spPr bwMode="auto">
          <a:xfrm>
            <a:off x="755650" y="1700213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включает 21 задач по 7 приоритетным направлениям, в целом, запланировано получение 91 конкретного результата, а также обозначены этапы их реализации до 2017 года.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B281342D724D9E1F6417420D688D" ma:contentTypeVersion="1" ma:contentTypeDescription="Create a new document." ma:contentTypeScope="" ma:versionID="8dbe5f37ee906e5d1b096e995e87668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4A9E7E-7F0F-4623-80B5-12B107B1BCEB}"/>
</file>

<file path=customXml/itemProps2.xml><?xml version="1.0" encoding="utf-8"?>
<ds:datastoreItem xmlns:ds="http://schemas.openxmlformats.org/officeDocument/2006/customXml" ds:itemID="{2DCA1CB9-DC4F-43F9-A1DF-A33056A49995}"/>
</file>

<file path=customXml/itemProps3.xml><?xml version="1.0" encoding="utf-8"?>
<ds:datastoreItem xmlns:ds="http://schemas.openxmlformats.org/officeDocument/2006/customXml" ds:itemID="{D3DE85A2-76DE-4BB3-9723-F7A78D5EEFC6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995</TotalTime>
  <Words>835</Words>
  <Application>Microsoft Office PowerPoint</Application>
  <PresentationFormat>Экран (4:3)</PresentationFormat>
  <Paragraphs>203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Arial</vt:lpstr>
      <vt:lpstr>Book Antiqua</vt:lpstr>
      <vt:lpstr>Century Gothic</vt:lpstr>
      <vt:lpstr>Calibri</vt:lpstr>
      <vt:lpstr>Times New Roman</vt:lpstr>
      <vt:lpstr>Arial Unicode MS</vt:lpstr>
      <vt:lpstr>ＭＳ Ｐゴシック</vt:lpstr>
      <vt:lpstr>Tahoma</vt:lpstr>
      <vt:lpstr>Аптека</vt:lpstr>
      <vt:lpstr>Аптека</vt:lpstr>
      <vt:lpstr>Аптека</vt:lpstr>
      <vt:lpstr>Аптека</vt:lpstr>
      <vt:lpstr>Аптека</vt:lpstr>
      <vt:lpstr>Аптека</vt:lpstr>
      <vt:lpstr>Аптека</vt:lpstr>
      <vt:lpstr>Опыт реализации э-правительства и инициативы по развитию умного общества (Smart Society/Country)</vt:lpstr>
      <vt:lpstr>Государственный комитет информационных технологий и связи КР</vt:lpstr>
      <vt:lpstr>ГОСУДАРСТВЕННЫЙ КОМИТЕТ ИНФОРМАЦИОННЫХ ТЕХНОЛОГИЙ И СВЯЗИ КР</vt:lpstr>
      <vt:lpstr>СХЕМА УПРАВЛЕНИЯ ГКИТиС КР</vt:lpstr>
      <vt:lpstr>ФУНКЦИИ КОМИТЕТА</vt:lpstr>
      <vt:lpstr>Структура управления в области э-правительства и ИКТ</vt:lpstr>
      <vt:lpstr>Основные стратегические документы в сфере э-правительства</vt:lpstr>
      <vt:lpstr>Программа э-управления </vt:lpstr>
      <vt:lpstr>Слайд 9</vt:lpstr>
      <vt:lpstr>Поекты: Система межведомственного взаимодействия «Тундук»</vt:lpstr>
      <vt:lpstr>Портал госуслуг</vt:lpstr>
      <vt:lpstr>Предоставление электронных государственных и муниципальных услуг</vt:lpstr>
      <vt:lpstr>eID нового поколения</vt:lpstr>
      <vt:lpstr>Проект Безопасный город</vt:lpstr>
      <vt:lpstr>Основные проблемы в реализации э-правительства</vt:lpstr>
      <vt:lpstr>Основные задачи</vt:lpstr>
      <vt:lpstr>Кибербезопасность</vt:lpstr>
      <vt:lpstr>Кибербезопасность-Проблемы</vt:lpstr>
      <vt:lpstr>Кибербезопасность: Задачи</vt:lpstr>
      <vt:lpstr>Стратегия устойчивого развития КР до 2040 года</vt:lpstr>
      <vt:lpstr>Видение</vt:lpstr>
      <vt:lpstr>Задачи</vt:lpstr>
      <vt:lpstr>Компоненты проекта Таза коом</vt:lpstr>
      <vt:lpstr>Ожидаемые результаты</vt:lpstr>
      <vt:lpstr>План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Report</dc:title>
  <dc:creator>Аида Айылчиева</dc:creator>
  <cp:lastModifiedBy>user</cp:lastModifiedBy>
  <cp:revision>70</cp:revision>
  <dcterms:created xsi:type="dcterms:W3CDTF">2016-06-11T08:16:18Z</dcterms:created>
  <dcterms:modified xsi:type="dcterms:W3CDTF">2017-06-01T11:42:56Z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0x01010032E9B281342D724D9E1F6417420D688D</vt:lpwstr>
  </property>
</Properties>
</file>