
<file path=[Content_Types].xml><?xml version="1.0" encoding="utf-8"?>
<Types xmlns="http://schemas.openxmlformats.org/package/2006/content-types"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notesSlides/notesSlide6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13"/>
  </p:notesMasterIdLst>
  <p:handoutMasterIdLst>
    <p:handoutMasterId r:id="rId14"/>
  </p:handoutMasterIdLst>
  <p:sldIdLst>
    <p:sldId id="266" r:id="rId5"/>
    <p:sldId id="267" r:id="rId6"/>
    <p:sldId id="288" r:id="rId7"/>
    <p:sldId id="279" r:id="rId8"/>
    <p:sldId id="289" r:id="rId9"/>
    <p:sldId id="280" r:id="rId10"/>
    <p:sldId id="282" r:id="rId11"/>
    <p:sldId id="276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2003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34A3F5"/>
    <a:srgbClr val="40AC33"/>
    <a:srgbClr val="9FD7F0"/>
    <a:srgbClr val="0083CC"/>
    <a:srgbClr val="C5E6EF"/>
    <a:srgbClr val="7BA4C4"/>
    <a:srgbClr val="46525D"/>
    <a:srgbClr val="91DCF4"/>
    <a:srgbClr val="FFFFFE"/>
    <a:srgbClr val="2185CA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04"/>
    <p:restoredTop sz="82912" autoAdjust="0"/>
  </p:normalViewPr>
  <p:slideViewPr>
    <p:cSldViewPr snapToGrid="0" snapToObjects="1" showGuides="1">
      <p:cViewPr varScale="1">
        <p:scale>
          <a:sx n="60" d="100"/>
          <a:sy n="60" d="100"/>
        </p:scale>
        <p:origin x="-1068" y="-84"/>
      </p:cViewPr>
      <p:guideLst>
        <p:guide orient="horz" pos="2160"/>
        <p:guide pos="2003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Grid="0" snapToObjects="1" showGuides="1">
      <p:cViewPr varScale="1">
        <p:scale>
          <a:sx n="66" d="100"/>
          <a:sy n="66" d="100"/>
        </p:scale>
        <p:origin x="2046" y="66"/>
      </p:cViewPr>
      <p:guideLst/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5AE4F17-12AE-4C33-83D5-82615346FBA8}" type="datetimeFigureOut">
              <a:rPr lang="en-US" smtClean="0"/>
              <a:pPr/>
              <a:t>6/1/2017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164DE61-85F6-4586-84CC-159E0A05F1C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33199855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_tradnl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417FE9C-7161-45CE-B1F0-AD351303DC5D}" type="datetimeFigureOut">
              <a:rPr lang="es-ES_tradnl" smtClean="0"/>
              <a:pPr/>
              <a:t>01/06/2017</a:t>
            </a:fld>
            <a:endParaRPr lang="es-ES_tradnl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_tradnl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ES_trad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_trad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858A5C2-D2A0-45CE-A5DC-2274D3AE8381}" type="slidenum">
              <a:rPr lang="es-ES_tradnl" smtClean="0"/>
              <a:pPr/>
              <a:t>‹#›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xmlns="" val="30434418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formation of the new ITU-T Study Group 20 has contributed to the consolidation of over 10 years of ITU activity in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IoT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standardization and the group's work targeted towards smart cities will provide valuable stimulus to this key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IoT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application area.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fontAlgn="base"/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s-ES_trad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7315D6-31E1-4F72-8CC7-C1CEBFE18855}" type="slidenum">
              <a:rPr lang="es-ES_tradnl" smtClean="0"/>
              <a:pPr/>
              <a:t>2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xmlns="" val="12796661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altLang="ko-KR" sz="1700" b="1" dirty="0" smtClean="0">
                <a:solidFill>
                  <a:schemeClr val="accent1">
                    <a:lumMod val="75000"/>
                  </a:schemeClr>
                </a:solidFill>
              </a:rPr>
              <a:t>28 on-going Work Items under WP1/20</a:t>
            </a:r>
          </a:p>
          <a:p>
            <a:endParaRPr lang="es-ES_trad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7315D6-31E1-4F72-8CC7-C1CEBFE18855}" type="slidenum">
              <a:rPr lang="es-ES_tradnl" smtClean="0"/>
              <a:pPr/>
              <a:t>3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xmlns="" val="358206030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altLang="ko-KR" sz="1700" b="1" dirty="0" smtClean="0">
                <a:solidFill>
                  <a:schemeClr val="accent1">
                    <a:lumMod val="75000"/>
                  </a:schemeClr>
                </a:solidFill>
              </a:rPr>
              <a:t>28 on-going Work Items under WP1/20</a:t>
            </a:r>
          </a:p>
          <a:p>
            <a:endParaRPr lang="es-ES_trad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7315D6-31E1-4F72-8CC7-C1CEBFE18855}" type="slidenum">
              <a:rPr lang="es-ES_tradnl" smtClean="0"/>
              <a:pPr/>
              <a:t>4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xmlns="" val="283769276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hangingPunct="0"/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Its future work may include new or further studies in the following areas (but not limited to): </a:t>
            </a:r>
          </a:p>
          <a:p>
            <a:pPr hangingPunct="0"/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–	Identification and addressing aspects in IoT </a:t>
            </a:r>
          </a:p>
          <a:p>
            <a:pPr hangingPunct="0"/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–	Security, privacy and trust of IoT/SC&amp;C systems, services and applications</a:t>
            </a:r>
          </a:p>
          <a:p>
            <a:pPr hangingPunct="0"/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–	Accessibility of IoT </a:t>
            </a:r>
          </a:p>
          <a:p>
            <a:pPr hangingPunct="0"/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–	Data centric capabilities for IoT, including Big Data:</a:t>
            </a:r>
          </a:p>
          <a:p>
            <a:pPr hangingPunct="0"/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	Semantic and syntax aspects of IoT</a:t>
            </a:r>
          </a:p>
          <a:p>
            <a:pPr hangingPunct="0"/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–	IoT management and provisioning</a:t>
            </a:r>
          </a:p>
          <a:p>
            <a:pPr hangingPunct="0"/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–	Quality of service and end-to-end performance for IoT and its applications</a:t>
            </a:r>
          </a:p>
          <a:p>
            <a:pPr hangingPunct="0"/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–	IoT and cloud computing</a:t>
            </a:r>
          </a:p>
          <a:p>
            <a:pPr hangingPunct="0"/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–	IoT and end user networks</a:t>
            </a:r>
          </a:p>
          <a:p>
            <a:pPr hangingPunct="0"/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–	IoT applications and services </a:t>
            </a:r>
          </a:p>
          <a:p>
            <a:pPr hangingPunct="0"/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–	Connected vehicles and intelligent transportation</a:t>
            </a:r>
          </a:p>
          <a:p>
            <a:pPr lvl="0" hangingPunct="0"/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	Industrial Internet and smart manufacturing</a:t>
            </a:r>
          </a:p>
          <a:p>
            <a:pPr hangingPunct="0"/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–	Retail stores</a:t>
            </a:r>
          </a:p>
          <a:p>
            <a:pPr hangingPunct="0"/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–	Use cases and requirements in other application domains</a:t>
            </a:r>
          </a:p>
          <a:p>
            <a:pPr hangingPunct="0"/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–	IoT functional architectures (in different application domains) </a:t>
            </a:r>
          </a:p>
          <a:p>
            <a:pPr hangingPunct="0"/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–	APIs and protocols for IoT </a:t>
            </a:r>
          </a:p>
          <a:p>
            <a:pPr hangingPunct="0"/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–	Network evolution for smart city services (5G &amp; IoT)</a:t>
            </a:r>
          </a:p>
          <a:p>
            <a:pPr hangingPunct="0"/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–	Platforms interoperability for smart cities and communities</a:t>
            </a:r>
          </a:p>
          <a:p>
            <a:pPr hangingPunct="0"/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–	Integrated management for smart cities, including smart residential communities, smart port, tourist destinations, smart building etc.</a:t>
            </a:r>
          </a:p>
          <a:p>
            <a:pPr hangingPunct="0"/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–	Metadata and modelling for smart cities</a:t>
            </a:r>
          </a:p>
          <a:p>
            <a:pPr hangingPunct="0"/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–	IPv6 potential for the Internet of Things and Smart Cities</a:t>
            </a:r>
          </a:p>
          <a:p>
            <a:pPr hangingPunct="0"/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–	ICT use for city infrastructure</a:t>
            </a:r>
          </a:p>
          <a:p>
            <a:pPr hangingPunct="0"/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–	Key performance indicators for smart sustainable cities</a:t>
            </a:r>
          </a:p>
          <a:p>
            <a:pPr hangingPunct="0"/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–	Global smart sustainable cities index</a:t>
            </a:r>
          </a:p>
          <a:p>
            <a:pPr hangingPunct="0"/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–	Open data and/or open source data</a:t>
            </a:r>
          </a:p>
          <a:p>
            <a:pPr hangingPunct="0"/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–	Artificial intelligence </a:t>
            </a:r>
          </a:p>
          <a:p>
            <a:pPr hangingPunct="0"/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–	E-smart services</a:t>
            </a:r>
          </a:p>
          <a:p>
            <a:pPr hangingPunct="0"/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–	Applications for SSC</a:t>
            </a:r>
          </a:p>
          <a:p>
            <a:endParaRPr lang="es-ES_trad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7315D6-31E1-4F72-8CC7-C1CEBFE18855}" type="slidenum">
              <a:rPr lang="es-ES_tradnl" smtClean="0"/>
              <a:pPr/>
              <a:t>5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xmlns="" val="60410170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58A5C2-D2A0-45CE-A5DC-2274D3AE8381}" type="slidenum">
              <a:rPr lang="es-ES_tradnl" smtClean="0"/>
              <a:pPr/>
              <a:t>7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xmlns="" val="334251187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F671C3-608C-4DBE-8B29-5D582F0ABA3D}" type="slidenum">
              <a:rPr lang="es-ES_tradnl" smtClean="0"/>
              <a:pPr/>
              <a:t>8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xmlns="" val="31873041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>
            <a:noAutofit/>
          </a:bodyPr>
          <a:lstStyle>
            <a:lvl1pPr>
              <a:defRPr sz="54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3500" b="1">
                <a:solidFill>
                  <a:schemeClr val="bg1">
                    <a:lumMod val="9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C63E4-F9BE-C24A-B4FF-309EB18BA56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3575068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50641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C63E4-F9BE-C24A-B4FF-309EB18BA56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6940595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C63E4-F9BE-C24A-B4FF-309EB18BA56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01293261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582083"/>
            <a:ext cx="2743200" cy="525991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582083"/>
            <a:ext cx="8026400" cy="525991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C63E4-F9BE-C24A-B4FF-309EB18BA56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1110374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C63E4-F9BE-C24A-B4FF-309EB18BA56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5499446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bg1">
                    <a:lumMod val="9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C63E4-F9BE-C24A-B4FF-309EB18BA56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7024592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384800" cy="426296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0"/>
            <a:ext cx="5384800" cy="426296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C63E4-F9BE-C24A-B4FF-309EB18BA56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1904568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68829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68829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C63E4-F9BE-C24A-B4FF-309EB18BA56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0135527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C63E4-F9BE-C24A-B4FF-309EB18BA56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2152327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with log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C63E4-F9BE-C24A-B4FF-309EB18BA56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138374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Really blank no logo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C63E4-F9BE-C24A-B4FF-309EB18BA56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6556572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603250"/>
            <a:ext cx="4011084" cy="8318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603251"/>
            <a:ext cx="6815667" cy="512233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29048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C63E4-F9BE-C24A-B4FF-309EB18BA56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9782410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570972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968501"/>
            <a:ext cx="10972800" cy="38311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73600" y="6176434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283C63E4-F9BE-C24A-B4FF-309EB18BA56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4686388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72" r:id="rId8"/>
    <p:sldLayoutId id="2147483656" r:id="rId9"/>
    <p:sldLayoutId id="2147483657" r:id="rId10"/>
    <p:sldLayoutId id="2147483658" r:id="rId11"/>
    <p:sldLayoutId id="2147483659" r:id="rId12"/>
  </p:sldLayoutIdLst>
  <p:txStyles>
    <p:titleStyle>
      <a:lvl1pPr algn="ctr" defTabSz="457200" rtl="0" eaLnBrk="1" latinLnBrk="0" hangingPunct="1">
        <a:spcBef>
          <a:spcPct val="0"/>
        </a:spcBef>
        <a:buNone/>
        <a:defRPr sz="4400" b="1" i="0" kern="1200">
          <a:solidFill>
            <a:schemeClr val="bg1"/>
          </a:solidFill>
          <a:latin typeface="Calibri"/>
          <a:ea typeface="+mj-ea"/>
          <a:cs typeface="Calibri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jpe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11" Type="http://schemas.openxmlformats.org/officeDocument/2006/relationships/image" Target="../media/image17.jpeg"/><Relationship Id="rId5" Type="http://schemas.openxmlformats.org/officeDocument/2006/relationships/image" Target="../media/image11.jpeg"/><Relationship Id="rId10" Type="http://schemas.openxmlformats.org/officeDocument/2006/relationships/image" Target="../media/image16.jpeg"/><Relationship Id="rId4" Type="http://schemas.openxmlformats.org/officeDocument/2006/relationships/image" Target="../media/image10.png"/><Relationship Id="rId9" Type="http://schemas.openxmlformats.org/officeDocument/2006/relationships/image" Target="../media/image15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hyperlink" Target="http://www.itu.int/en/ITU-T/Workshops-and-Seminars/gsw/201609/Pages/default.aspx" TargetMode="External"/><Relationship Id="rId3" Type="http://schemas.openxmlformats.org/officeDocument/2006/relationships/image" Target="../media/image18.jpeg"/><Relationship Id="rId7" Type="http://schemas.openxmlformats.org/officeDocument/2006/relationships/image" Target="../media/image20.jpeg"/><Relationship Id="rId2" Type="http://schemas.openxmlformats.org/officeDocument/2006/relationships/hyperlink" Target="http://wftp3.itu.int/pub/epub_shared/TSB/ITUT-Tech-Report-Specs/2016/en/flipviewerxpress.html" TargetMode="External"/><Relationship Id="rId1" Type="http://schemas.openxmlformats.org/officeDocument/2006/relationships/slideLayout" Target="../slideLayouts/slideLayout8.xml"/><Relationship Id="rId6" Type="http://schemas.openxmlformats.org/officeDocument/2006/relationships/hyperlink" Target="http://www.itu.int/en/ITU-T/Workshops-and-Seminars/iot/20160118/Pages/default.aspx" TargetMode="External"/><Relationship Id="rId5" Type="http://schemas.openxmlformats.org/officeDocument/2006/relationships/image" Target="../media/image19.jpeg"/><Relationship Id="rId10" Type="http://schemas.openxmlformats.org/officeDocument/2006/relationships/image" Target="../media/image22.jpeg"/><Relationship Id="rId4" Type="http://schemas.openxmlformats.org/officeDocument/2006/relationships/hyperlink" Target="http://wftp3.itu.int/pub/epub_shared/TSB/2016-07-11-ITU-T-Compendium/index.html" TargetMode="External"/><Relationship Id="rId9" Type="http://schemas.openxmlformats.org/officeDocument/2006/relationships/image" Target="../media/image21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3" Type="http://schemas.openxmlformats.org/officeDocument/2006/relationships/hyperlink" Target="http://www.itu.int/en/ITU-T/ssc/united/Pages/default.aspx" TargetMode="External"/><Relationship Id="rId7" Type="http://schemas.openxmlformats.org/officeDocument/2006/relationships/image" Target="../media/image2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247333" y="1732548"/>
            <a:ext cx="11624310" cy="1886550"/>
          </a:xfrm>
        </p:spPr>
        <p:txBody>
          <a:bodyPr>
            <a:normAutofit/>
          </a:bodyPr>
          <a:lstStyle/>
          <a:p>
            <a:r>
              <a:rPr lang="en-US" sz="400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ITU-T Study Group 20: IoT and its applications including smart cities and communities</a:t>
            </a:r>
            <a:endParaRPr lang="en-US" sz="4000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1792288" y="3729816"/>
            <a:ext cx="8534400" cy="1380022"/>
          </a:xfrm>
        </p:spPr>
        <p:txBody>
          <a:bodyPr/>
          <a:lstStyle/>
          <a:p>
            <a:r>
              <a:rPr lang="en-US" dirty="0" err="1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Ramy</a:t>
            </a:r>
            <a:r>
              <a:rPr lang="en-US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Ahmed </a:t>
            </a:r>
            <a:r>
              <a:rPr lang="en-US" dirty="0" err="1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Fathy</a:t>
            </a:r>
            <a:r>
              <a:rPr lang="en-US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/>
            </a:r>
            <a:br>
              <a:rPr lang="en-US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</a:br>
            <a:r>
              <a:rPr lang="en-US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ITU-T SG20 </a:t>
            </a:r>
            <a:r>
              <a:rPr lang="en-US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Vice Chairman</a:t>
            </a:r>
            <a:endParaRPr lang="en-US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784842" y="173254"/>
            <a:ext cx="1054928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ITU Workshop Smart Sustainable Cities, Samarkand, Uzbekistan</a:t>
            </a:r>
            <a:endParaRPr lang="en-US" sz="2000" b="1" dirty="0">
              <a:solidFill>
                <a:schemeClr val="accent1">
                  <a:lumMod val="40000"/>
                  <a:lumOff val="60000"/>
                </a:schemeClr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43652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C63E4-F9BE-C24A-B4FF-309EB18BA564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8" name="Flowchart: Document 7"/>
          <p:cNvSpPr/>
          <p:nvPr/>
        </p:nvSpPr>
        <p:spPr>
          <a:xfrm>
            <a:off x="2516845" y="2225895"/>
            <a:ext cx="2417084" cy="2476877"/>
          </a:xfrm>
          <a:prstGeom prst="flowChartDocumen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1500" dirty="0" smtClean="0">
                <a:solidFill>
                  <a:schemeClr val="bg1">
                    <a:lumMod val="9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Responsible </a:t>
            </a:r>
            <a:r>
              <a:rPr lang="en-GB" sz="1500" dirty="0">
                <a:solidFill>
                  <a:schemeClr val="bg1">
                    <a:lumMod val="9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for international standards to enable the coordinated development of IoT technologies, including </a:t>
            </a:r>
            <a:r>
              <a:rPr lang="en-GB" sz="1500" dirty="0" smtClean="0">
                <a:solidFill>
                  <a:schemeClr val="bg1">
                    <a:lumMod val="9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M2M </a:t>
            </a:r>
            <a:r>
              <a:rPr lang="en-GB" sz="1500" dirty="0">
                <a:solidFill>
                  <a:schemeClr val="bg1">
                    <a:lumMod val="9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communications and ubiquitous sensor </a:t>
            </a:r>
            <a:r>
              <a:rPr lang="en-GB" sz="1500" dirty="0" smtClean="0">
                <a:solidFill>
                  <a:schemeClr val="bg1">
                    <a:lumMod val="9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networks</a:t>
            </a:r>
            <a:endParaRPr lang="es-ES_tradnl" sz="1500" dirty="0">
              <a:solidFill>
                <a:schemeClr val="bg1">
                  <a:lumMod val="95000"/>
                </a:schemeClr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1" name="Hexagon 10"/>
          <p:cNvSpPr/>
          <p:nvPr/>
        </p:nvSpPr>
        <p:spPr>
          <a:xfrm>
            <a:off x="142480" y="3605166"/>
            <a:ext cx="2232000" cy="1800000"/>
          </a:xfrm>
          <a:prstGeom prst="hexagon">
            <a:avLst/>
          </a:prstGeom>
          <a:solidFill>
            <a:srgbClr val="35383D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WP1/20</a:t>
            </a:r>
            <a:br>
              <a:rPr lang="en-US" sz="1400" b="1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</a:br>
            <a:endParaRPr lang="en-US" sz="1400" b="1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2" name="Hexagon 11"/>
          <p:cNvSpPr/>
          <p:nvPr/>
        </p:nvSpPr>
        <p:spPr>
          <a:xfrm>
            <a:off x="4984990" y="1269800"/>
            <a:ext cx="2232000" cy="1800000"/>
          </a:xfrm>
          <a:prstGeom prst="hexagon">
            <a:avLst/>
          </a:prstGeom>
          <a:solidFill>
            <a:srgbClr val="41668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WP2/20</a:t>
            </a:r>
            <a:br>
              <a:rPr lang="en-US" sz="1400" b="1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</a:br>
            <a:endParaRPr lang="en-US" sz="1400" b="1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018674" y="122056"/>
            <a:ext cx="1015465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ITU-T Study Group 20: IoT and its applications including smart cities and communities (SC&amp;C)</a:t>
            </a:r>
            <a:endParaRPr lang="es-ES_tradnl" sz="2400" b="1" dirty="0">
              <a:solidFill>
                <a:schemeClr val="bg1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743564" y="1081360"/>
            <a:ext cx="4131983" cy="1822896"/>
          </a:xfrm>
          <a:prstGeom prst="rect">
            <a:avLst/>
          </a:prstGeom>
        </p:spPr>
      </p:pic>
      <p:sp>
        <p:nvSpPr>
          <p:cNvPr id="13" name="Hexagon 12"/>
          <p:cNvSpPr/>
          <p:nvPr/>
        </p:nvSpPr>
        <p:spPr>
          <a:xfrm>
            <a:off x="4984990" y="3639603"/>
            <a:ext cx="2232000" cy="1800000"/>
          </a:xfrm>
          <a:prstGeom prst="hexagon">
            <a:avLst/>
          </a:prstGeom>
          <a:solidFill>
            <a:srgbClr val="7BA4C4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1400" b="1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JCA – </a:t>
            </a:r>
            <a:r>
              <a:rPr lang="es-ES_tradnl" sz="1400" b="1" dirty="0" err="1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IoT</a:t>
            </a:r>
            <a:r>
              <a:rPr lang="es-ES_tradnl" sz="1400" b="1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and SC&amp;C </a:t>
            </a:r>
            <a:endParaRPr lang="en-US" sz="1400" b="1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5" name="Hexagon 14"/>
          <p:cNvSpPr/>
          <p:nvPr/>
        </p:nvSpPr>
        <p:spPr>
          <a:xfrm>
            <a:off x="7845658" y="4168109"/>
            <a:ext cx="3927795" cy="735666"/>
          </a:xfrm>
          <a:prstGeom prst="hexagon">
            <a:avLst/>
          </a:prstGeom>
          <a:solidFill>
            <a:srgbClr val="7BA4C4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Coordination across ITU-T SGs, ITU-R and ITU-D</a:t>
            </a:r>
            <a:endParaRPr lang="en-US" sz="1400" b="1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6" name="Hexagon 15"/>
          <p:cNvSpPr/>
          <p:nvPr/>
        </p:nvSpPr>
        <p:spPr>
          <a:xfrm>
            <a:off x="7845658" y="5067748"/>
            <a:ext cx="3927795" cy="735666"/>
          </a:xfrm>
          <a:prstGeom prst="hexagon">
            <a:avLst/>
          </a:prstGeom>
          <a:solidFill>
            <a:srgbClr val="7BA4C4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Cooperation with </a:t>
            </a:r>
            <a:r>
              <a:rPr lang="en-GB" sz="1400" b="1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external bodies working in the field of IoT &amp; SCC </a:t>
            </a:r>
            <a:endParaRPr lang="en-US" sz="1400" b="1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7" name="Hexagon 16"/>
          <p:cNvSpPr/>
          <p:nvPr/>
        </p:nvSpPr>
        <p:spPr>
          <a:xfrm>
            <a:off x="7845658" y="3268470"/>
            <a:ext cx="3927795" cy="735666"/>
          </a:xfrm>
          <a:prstGeom prst="hexagon">
            <a:avLst/>
          </a:prstGeom>
          <a:solidFill>
            <a:srgbClr val="7BA4C4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Visible </a:t>
            </a:r>
            <a:r>
              <a:rPr lang="en-GB" sz="1400" b="1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contact </a:t>
            </a:r>
            <a:r>
              <a:rPr lang="en-GB" sz="1400" b="1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point on </a:t>
            </a:r>
            <a:r>
              <a:rPr lang="en-GB" sz="1400" b="1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IoT and SC&amp;C activities</a:t>
            </a:r>
            <a:endParaRPr lang="en-US" sz="1400" b="1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cxnSp>
        <p:nvCxnSpPr>
          <p:cNvPr id="6" name="Elbow Connector 5"/>
          <p:cNvCxnSpPr/>
          <p:nvPr/>
        </p:nvCxnSpPr>
        <p:spPr>
          <a:xfrm rot="5400000" flipH="1" flipV="1">
            <a:off x="7095853" y="3780020"/>
            <a:ext cx="900000" cy="559334"/>
          </a:xfrm>
          <a:prstGeom prst="bentConnector3">
            <a:avLst>
              <a:gd name="adj1" fmla="val 98126"/>
            </a:avLst>
          </a:prstGeom>
          <a:ln>
            <a:solidFill>
              <a:schemeClr val="tx2">
                <a:lumMod val="75000"/>
              </a:schemeClr>
            </a:solidFill>
            <a:headEnd type="none" w="med" len="med"/>
            <a:tailEnd type="oval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Elbow Connector 17"/>
          <p:cNvCxnSpPr>
            <a:stCxn id="13" idx="0"/>
            <a:endCxn id="15" idx="3"/>
          </p:cNvCxnSpPr>
          <p:nvPr/>
        </p:nvCxnSpPr>
        <p:spPr>
          <a:xfrm flipV="1">
            <a:off x="7216990" y="4535942"/>
            <a:ext cx="628668" cy="3661"/>
          </a:xfrm>
          <a:prstGeom prst="bentConnector3">
            <a:avLst/>
          </a:prstGeom>
          <a:ln>
            <a:solidFill>
              <a:schemeClr val="tx2">
                <a:lumMod val="75000"/>
              </a:schemeClr>
            </a:solidFill>
            <a:headEnd type="oval" w="med" len="med"/>
            <a:tailEnd type="oval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Elbow Connector 19"/>
          <p:cNvCxnSpPr>
            <a:stCxn id="13" idx="0"/>
            <a:endCxn id="16" idx="3"/>
          </p:cNvCxnSpPr>
          <p:nvPr/>
        </p:nvCxnSpPr>
        <p:spPr>
          <a:xfrm>
            <a:off x="7216990" y="4539603"/>
            <a:ext cx="628668" cy="895978"/>
          </a:xfrm>
          <a:prstGeom prst="bentConnector3">
            <a:avLst>
              <a:gd name="adj1" fmla="val 8661"/>
            </a:avLst>
          </a:prstGeom>
          <a:ln>
            <a:solidFill>
              <a:schemeClr val="tx2">
                <a:lumMod val="75000"/>
              </a:schemeClr>
            </a:solidFill>
            <a:headEnd type="oval" w="med" len="med"/>
            <a:tailEnd type="oval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172008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-21313"/>
            <a:ext cx="11582400" cy="705667"/>
          </a:xfrm>
        </p:spPr>
        <p:txBody>
          <a:bodyPr>
            <a:noAutofit/>
          </a:bodyPr>
          <a:lstStyle/>
          <a:p>
            <a:r>
              <a:rPr lang="en-US" sz="300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ITU-T SG20 Current Key topics</a:t>
            </a:r>
            <a:endParaRPr lang="en-US" sz="3000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056722" y="1047890"/>
            <a:ext cx="6834865" cy="9848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1450" dirty="0" smtClean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Common terminology for IoT and SC&amp;C</a:t>
            </a:r>
            <a:endParaRPr lang="en-US" altLang="ko-KR" sz="1450" dirty="0" smtClean="0">
              <a:solidFill>
                <a:schemeClr val="bg1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altLang="ko-KR" sz="1450" dirty="0" smtClean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Consideration on end user adoption of IoT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altLang="ko-KR" sz="1450" dirty="0" smtClean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IPv6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altLang="ko-KR" sz="1450" dirty="0" smtClean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Research and emerging technologies related to IoT and SC&amp;C</a:t>
            </a:r>
            <a:endParaRPr lang="en-US" sz="1450" b="1" dirty="0" smtClean="0">
              <a:solidFill>
                <a:schemeClr val="bg1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C63E4-F9BE-C24A-B4FF-309EB18BA564}" type="slidenum">
              <a:rPr lang="en-US" smtClean="0"/>
              <a:pPr/>
              <a:t>3</a:t>
            </a:fld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4177" t="14798" r="24566" b="6850"/>
          <a:stretch/>
        </p:blipFill>
        <p:spPr>
          <a:xfrm flipH="1">
            <a:off x="304800" y="226817"/>
            <a:ext cx="1572794" cy="1502850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0" name="Rectangle 9"/>
          <p:cNvSpPr/>
          <p:nvPr/>
        </p:nvSpPr>
        <p:spPr>
          <a:xfrm>
            <a:off x="91694" y="2419591"/>
            <a:ext cx="10590998" cy="12080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1450" dirty="0" smtClean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General requirements and capabilities of IoT applications and services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altLang="ko-KR" sz="1450" dirty="0" smtClean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Frameworks and functional architectures of IoT to support networks and gateway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altLang="ko-KR" sz="1450" dirty="0" smtClean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Specific IoT services covering transportation safety services, e-health services and so on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1450" dirty="0" smtClean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IoT based smart greenhouse, smart farming, smart manufacturing and Big Data issues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altLang="ko-KR" sz="1450" dirty="0" smtClean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Security, trust and privacy protection in IoT</a:t>
            </a:r>
            <a:endParaRPr lang="en-US" sz="1450" b="1" dirty="0">
              <a:solidFill>
                <a:schemeClr val="bg1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0345" y="4141595"/>
            <a:ext cx="5519138" cy="538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§"/>
            </a:pPr>
            <a:r>
              <a:rPr lang="en-US" sz="1450" dirty="0" smtClean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SC&amp;C related ecosystem, applications, services and use cases 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en-US" sz="1450" dirty="0" smtClean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Standards that are directly related to SC&amp;C with focus on: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-414057" y="4693779"/>
            <a:ext cx="2314190" cy="3154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lvl="1" indent="-285750">
              <a:buFont typeface="Wingdings" panose="05000000000000000000" pitchFamily="2" charset="2"/>
              <a:buChar char="ü"/>
            </a:pPr>
            <a:r>
              <a:rPr lang="en-US" sz="1450" dirty="0" smtClean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Urban planning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753344" y="4799995"/>
            <a:ext cx="1520793" cy="3154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lvl="1" indent="-285750">
              <a:buFont typeface="Wingdings" panose="05000000000000000000" pitchFamily="2" charset="2"/>
              <a:buChar char="ü"/>
            </a:pPr>
            <a:r>
              <a:rPr lang="en-US" sz="1450" dirty="0" smtClean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Energy</a:t>
            </a:r>
            <a:endParaRPr lang="en-US" sz="1450" dirty="0">
              <a:solidFill>
                <a:schemeClr val="bg1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200410" y="4720127"/>
            <a:ext cx="1418593" cy="31547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742950" lvl="1" indent="-285750">
              <a:buFont typeface="Wingdings" panose="05000000000000000000" pitchFamily="2" charset="2"/>
              <a:buChar char="ü"/>
            </a:pPr>
            <a:r>
              <a:rPr lang="en-US" sz="1450" dirty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Water</a:t>
            </a:r>
          </a:p>
        </p:txBody>
      </p:sp>
      <p:sp>
        <p:nvSpPr>
          <p:cNvPr id="15" name="Rectangle 14"/>
          <p:cNvSpPr/>
          <p:nvPr/>
        </p:nvSpPr>
        <p:spPr>
          <a:xfrm>
            <a:off x="2065588" y="4720127"/>
            <a:ext cx="1606530" cy="31547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742950" lvl="1" indent="-285750">
              <a:buFont typeface="Wingdings" panose="05000000000000000000" pitchFamily="2" charset="2"/>
              <a:buChar char="ü"/>
            </a:pPr>
            <a:r>
              <a:rPr lang="en-US" sz="1450" dirty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Mobility</a:t>
            </a:r>
          </a:p>
        </p:txBody>
      </p:sp>
      <p:sp>
        <p:nvSpPr>
          <p:cNvPr id="16" name="Rectangle 15"/>
          <p:cNvSpPr/>
          <p:nvPr/>
        </p:nvSpPr>
        <p:spPr>
          <a:xfrm>
            <a:off x="3139695" y="4720127"/>
            <a:ext cx="1558440" cy="31547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742950" lvl="1" indent="-285750">
              <a:buFont typeface="Wingdings" panose="05000000000000000000" pitchFamily="2" charset="2"/>
              <a:buChar char="ü"/>
            </a:pPr>
            <a:r>
              <a:rPr lang="en-US" sz="1450" dirty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Logistic</a:t>
            </a:r>
          </a:p>
        </p:txBody>
      </p:sp>
      <p:sp>
        <p:nvSpPr>
          <p:cNvPr id="18" name="Rectangle 17"/>
          <p:cNvSpPr/>
          <p:nvPr/>
        </p:nvSpPr>
        <p:spPr>
          <a:xfrm>
            <a:off x="4233470" y="4727840"/>
            <a:ext cx="1812484" cy="31547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742950" lvl="1" indent="-285750">
              <a:buFont typeface="Wingdings" panose="05000000000000000000" pitchFamily="2" charset="2"/>
              <a:buChar char="ü"/>
            </a:pPr>
            <a:r>
              <a:rPr lang="en-US" sz="1450" dirty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Healthcare</a:t>
            </a:r>
          </a:p>
        </p:txBody>
      </p:sp>
      <p:sp>
        <p:nvSpPr>
          <p:cNvPr id="19" name="Rectangle 18"/>
          <p:cNvSpPr/>
          <p:nvPr/>
        </p:nvSpPr>
        <p:spPr>
          <a:xfrm>
            <a:off x="5610758" y="4729468"/>
            <a:ext cx="2149613" cy="3154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lvl="1" indent="-285750">
              <a:buFont typeface="Wingdings" panose="05000000000000000000" pitchFamily="2" charset="2"/>
              <a:buChar char="ü"/>
            </a:pPr>
            <a:r>
              <a:rPr lang="en-US" sz="1450" dirty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E-government</a:t>
            </a:r>
          </a:p>
        </p:txBody>
      </p:sp>
      <p:sp>
        <p:nvSpPr>
          <p:cNvPr id="21" name="Rectangle 20"/>
          <p:cNvSpPr/>
          <p:nvPr/>
        </p:nvSpPr>
        <p:spPr>
          <a:xfrm>
            <a:off x="7660421" y="4755816"/>
            <a:ext cx="1285929" cy="31547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1450" dirty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Education</a:t>
            </a:r>
            <a:endParaRPr lang="es-ES_tradnl" sz="1450" dirty="0">
              <a:solidFill>
                <a:schemeClr val="bg1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8467415" y="4794530"/>
            <a:ext cx="1709571" cy="31547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742950" lvl="1" indent="-285750">
              <a:buFont typeface="Wingdings" panose="05000000000000000000" pitchFamily="2" charset="2"/>
              <a:buChar char="ü"/>
            </a:pPr>
            <a:r>
              <a:rPr lang="en-US" sz="1450" dirty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Transport</a:t>
            </a:r>
          </a:p>
        </p:txBody>
      </p:sp>
      <p:sp>
        <p:nvSpPr>
          <p:cNvPr id="23" name="Rectangle 22"/>
          <p:cNvSpPr/>
          <p:nvPr/>
        </p:nvSpPr>
        <p:spPr>
          <a:xfrm>
            <a:off x="162234" y="5061946"/>
            <a:ext cx="8029621" cy="7617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itchFamily="2" charset="2"/>
              <a:buChar char="§"/>
            </a:pPr>
            <a:r>
              <a:rPr lang="en-US" altLang="ko-KR" sz="1450" dirty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Open Data 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en-US" altLang="ko-KR" sz="1450" dirty="0" err="1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Spatio</a:t>
            </a:r>
            <a:r>
              <a:rPr lang="en-US" altLang="ko-KR" sz="1450" dirty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-temporal modeling for SC&amp;C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en-US" altLang="ko-KR" sz="1450" dirty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Integrated sensing &amp; management for Smart Sustainable Cities</a:t>
            </a:r>
          </a:p>
        </p:txBody>
      </p:sp>
      <p:sp>
        <p:nvSpPr>
          <p:cNvPr id="24" name="Rounded Rectangle 23"/>
          <p:cNvSpPr/>
          <p:nvPr/>
        </p:nvSpPr>
        <p:spPr>
          <a:xfrm>
            <a:off x="2027356" y="705682"/>
            <a:ext cx="8570059" cy="335621"/>
          </a:xfrm>
          <a:prstGeom prst="roundRect">
            <a:avLst/>
          </a:prstGeom>
          <a:solidFill>
            <a:schemeClr val="tx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Research and emerging technologies including terminology and definitions</a:t>
            </a:r>
            <a:endParaRPr lang="es-ES_tradnl"/>
          </a:p>
        </p:txBody>
      </p:sp>
      <p:sp>
        <p:nvSpPr>
          <p:cNvPr id="25" name="Rounded Rectangle 24"/>
          <p:cNvSpPr/>
          <p:nvPr/>
        </p:nvSpPr>
        <p:spPr>
          <a:xfrm>
            <a:off x="95751" y="2100699"/>
            <a:ext cx="7845091" cy="335621"/>
          </a:xfrm>
          <a:prstGeom prst="roundRect">
            <a:avLst/>
          </a:prstGeom>
          <a:solidFill>
            <a:schemeClr val="tx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Internet of Things (</a:t>
            </a:r>
            <a:r>
              <a:rPr lang="en-US" b="1" dirty="0" err="1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IoT</a:t>
            </a:r>
            <a:r>
              <a:rPr lang="en-US" b="1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) Aspects</a:t>
            </a:r>
            <a:endParaRPr lang="en-US" b="1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6" name="Rounded Rectangle 25"/>
          <p:cNvSpPr/>
          <p:nvPr/>
        </p:nvSpPr>
        <p:spPr>
          <a:xfrm>
            <a:off x="91694" y="3705834"/>
            <a:ext cx="7845091" cy="335621"/>
          </a:xfrm>
          <a:prstGeom prst="roundRect">
            <a:avLst/>
          </a:prstGeom>
          <a:solidFill>
            <a:schemeClr val="tx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b="1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Smart cities and Communities (SC&amp;C</a:t>
            </a:r>
            <a:r>
              <a:rPr lang="en-GB" b="1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) Aspects</a:t>
            </a:r>
            <a:endParaRPr lang="en-US" b="1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27" name="Picture 2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578401" y="1419864"/>
            <a:ext cx="3038734" cy="303873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3998676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59186"/>
            <a:ext cx="11582400" cy="588748"/>
          </a:xfrm>
        </p:spPr>
        <p:txBody>
          <a:bodyPr>
            <a:noAutofit/>
          </a:bodyPr>
          <a:lstStyle/>
          <a:p>
            <a:r>
              <a:rPr lang="en-US" sz="300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ITU-T SG20 main results</a:t>
            </a:r>
            <a:endParaRPr lang="en-US" sz="3000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117924" y="1018805"/>
            <a:ext cx="4789336" cy="360855"/>
          </a:xfrm>
          <a:prstGeom prst="roundRect">
            <a:avLst/>
          </a:prstGeom>
          <a:solidFill>
            <a:schemeClr val="tx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6 New Recommendations approved</a:t>
            </a:r>
            <a:endParaRPr lang="en-US" b="1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C63E4-F9BE-C24A-B4FF-309EB18BA564}" type="slidenum">
              <a:rPr lang="en-US" smtClean="0"/>
              <a:pPr/>
              <a:t>4</a:t>
            </a:fld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2369" t="12612" r="22313" b="12714"/>
          <a:stretch/>
        </p:blipFill>
        <p:spPr>
          <a:xfrm>
            <a:off x="4907260" y="843880"/>
            <a:ext cx="1949039" cy="1882536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2" name="Rectangle 11"/>
          <p:cNvSpPr/>
          <p:nvPr/>
        </p:nvSpPr>
        <p:spPr>
          <a:xfrm>
            <a:off x="95388" y="1531277"/>
            <a:ext cx="5025184" cy="24622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1400" dirty="0" smtClean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ITU-T Y.4113 </a:t>
            </a:r>
            <a:r>
              <a:rPr lang="en-US" sz="1400" b="1" dirty="0" smtClean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“Requirements of the network for the Internet of Things” 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1400" dirty="0" smtClean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ITU-T Y.4451 </a:t>
            </a:r>
            <a:r>
              <a:rPr lang="en-US" sz="1400" b="1" dirty="0" smtClean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“Framework of constrained device networking in the IoT environments” 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1400" dirty="0" smtClean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ITU-T Y.4452 </a:t>
            </a:r>
            <a:r>
              <a:rPr lang="en-US" sz="1400" b="1" dirty="0" smtClean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“Functional framework of Web of Objects”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1400" dirty="0" smtClean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ITU-T Y.4453 </a:t>
            </a:r>
            <a:r>
              <a:rPr lang="en-US" sz="1400" b="1" dirty="0" smtClean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“Adaptive software framework for IoT devices” 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1400" dirty="0" smtClean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ITU-T Y.4553 </a:t>
            </a:r>
            <a:r>
              <a:rPr lang="en-US" sz="1400" b="1" dirty="0" smtClean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“Requirements of smartphone as sink node for IoT applications and services”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1400" dirty="0" smtClean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ITU-T Y.4702 “</a:t>
            </a:r>
            <a:r>
              <a:rPr lang="en-US" sz="1400" b="1" dirty="0" smtClean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Common requirements and capabilities”</a:t>
            </a:r>
          </a:p>
        </p:txBody>
      </p:sp>
      <p:sp>
        <p:nvSpPr>
          <p:cNvPr id="14" name="Rectangle 13"/>
          <p:cNvSpPr/>
          <p:nvPr/>
        </p:nvSpPr>
        <p:spPr>
          <a:xfrm>
            <a:off x="6429675" y="1531277"/>
            <a:ext cx="5650029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en-US" altLang="ko-KR" sz="1400" dirty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ITU-T Y.Supp.42 to ITU-T Y.4100 </a:t>
            </a:r>
            <a:r>
              <a:rPr lang="en-US" altLang="ko-KR" sz="1400" dirty="0" smtClean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series</a:t>
            </a:r>
            <a:br>
              <a:rPr lang="en-US" altLang="ko-KR" sz="1400" dirty="0" smtClean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</a:br>
            <a:r>
              <a:rPr lang="en-GB" sz="1400" b="1" dirty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“Use cases of User-Centric work Space (UCS) Service</a:t>
            </a:r>
            <a:endParaRPr lang="en-US" altLang="ko-KR" sz="1400" b="1" dirty="0">
              <a:solidFill>
                <a:schemeClr val="bg1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en-US" altLang="ko-KR" sz="1400" dirty="0" smtClean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ITU-T </a:t>
            </a:r>
            <a:r>
              <a:rPr lang="en-US" altLang="ko-KR" sz="1400" dirty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Y.Supp.34 to ITU-T Y.4000 </a:t>
            </a:r>
            <a:r>
              <a:rPr lang="en-US" altLang="ko-KR" sz="1400" dirty="0" smtClean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series</a:t>
            </a:r>
            <a:br>
              <a:rPr lang="en-US" altLang="ko-KR" sz="1400" dirty="0" smtClean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</a:br>
            <a:r>
              <a:rPr lang="en-US" altLang="ko-KR" sz="1400" b="1" dirty="0" smtClean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altLang="ko-KR" sz="1400" b="1" dirty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"Smart Sustainable Cities - Setting the stage for stakeholders' engagement" 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en-US" altLang="ko-KR" sz="1400" dirty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ITU-T Y.Supp.33 to ITU-T Y.4000 </a:t>
            </a:r>
            <a:r>
              <a:rPr lang="en-US" altLang="ko-KR" sz="1400" dirty="0" smtClean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series</a:t>
            </a:r>
            <a:br>
              <a:rPr lang="en-US" altLang="ko-KR" sz="1400" dirty="0" smtClean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</a:br>
            <a:r>
              <a:rPr lang="en-US" altLang="ko-KR" sz="1400" dirty="0" smtClean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altLang="ko-KR" sz="1400" b="1" dirty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"Smart Sustainable Cities - Master plan"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en-US" altLang="ko-KR" sz="1400" dirty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ITU-T Y.Supp.32 to ITU-T Y.4000 series </a:t>
            </a:r>
            <a:r>
              <a:rPr lang="en-US" altLang="ko-KR" sz="1400" dirty="0" smtClean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/>
            </a:r>
            <a:br>
              <a:rPr lang="en-US" altLang="ko-KR" sz="1400" dirty="0" smtClean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</a:br>
            <a:r>
              <a:rPr lang="en-US" altLang="ko-KR" sz="1400" b="1" dirty="0" smtClean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"</a:t>
            </a:r>
            <a:r>
              <a:rPr lang="en-US" altLang="ko-KR" sz="1400" b="1" dirty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Smart sustainable cities - a guide for city leaders“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en-US" altLang="ko-KR" sz="1400" dirty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ITU-T Y.Supp.31 to ITU-T Y.4550 </a:t>
            </a:r>
            <a:r>
              <a:rPr lang="en-US" altLang="ko-KR" sz="1400" dirty="0" smtClean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series</a:t>
            </a:r>
            <a:br>
              <a:rPr lang="en-US" altLang="ko-KR" sz="1400" dirty="0" smtClean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</a:br>
            <a:r>
              <a:rPr lang="en-US" altLang="ko-KR" sz="1400" dirty="0" smtClean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altLang="ko-KR" sz="1400" b="1" dirty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"Smart Sustainable Cities - Intelligent sustainable buildings“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en-GB" altLang="en-US" sz="1400" dirty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ITU-T Y.Supp.28 to ITU-T Y.4550 </a:t>
            </a:r>
            <a:r>
              <a:rPr lang="en-GB" altLang="en-US" sz="1400" dirty="0" smtClean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series </a:t>
            </a:r>
            <a:br>
              <a:rPr lang="en-GB" altLang="en-US" sz="1400" dirty="0" smtClean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</a:br>
            <a:r>
              <a:rPr lang="en-GB" altLang="en-US" sz="1400" b="1" dirty="0" smtClean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”Integrated </a:t>
            </a:r>
            <a:r>
              <a:rPr lang="en-GB" altLang="en-US" sz="1400" b="1" dirty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management for smart sustainable </a:t>
            </a:r>
            <a:r>
              <a:rPr lang="en-GB" altLang="en-US" sz="1400" b="1" dirty="0" smtClean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cities”;</a:t>
            </a:r>
            <a:endParaRPr lang="en-GB" altLang="en-US" sz="1400" b="1" dirty="0">
              <a:solidFill>
                <a:schemeClr val="bg1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en-GB" altLang="en-US" sz="1400" dirty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ITU-T Y.Supp.29 to ITU-T Y.4250 </a:t>
            </a:r>
            <a:r>
              <a:rPr lang="en-GB" altLang="en-US" sz="1400" dirty="0" smtClean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series</a:t>
            </a:r>
            <a:br>
              <a:rPr lang="en-GB" altLang="en-US" sz="1400" dirty="0" smtClean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</a:br>
            <a:r>
              <a:rPr lang="en-GB" altLang="en-US" sz="1400" b="1" dirty="0" smtClean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“Multi-service </a:t>
            </a:r>
            <a:r>
              <a:rPr lang="en-GB" altLang="en-US" sz="1400" b="1" dirty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infrastructure for smart sustainable cities in new-development </a:t>
            </a:r>
            <a:r>
              <a:rPr lang="en-GB" altLang="en-US" sz="1400" b="1" dirty="0" smtClean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areas”; </a:t>
            </a:r>
            <a:endParaRPr lang="en-GB" altLang="en-US" sz="1400" b="1" dirty="0">
              <a:solidFill>
                <a:schemeClr val="bg1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en-GB" altLang="en-US" sz="1400" dirty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ITU-T Y.Supp.30 to ITU-T Y.4250 </a:t>
            </a:r>
            <a:r>
              <a:rPr lang="en-GB" altLang="en-US" sz="1400" dirty="0" smtClean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series</a:t>
            </a:r>
            <a:br>
              <a:rPr lang="en-GB" altLang="en-US" sz="1400" dirty="0" smtClean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</a:br>
            <a:r>
              <a:rPr lang="en-GB" altLang="en-US" sz="1400" b="1" dirty="0" smtClean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“Overview </a:t>
            </a:r>
            <a:r>
              <a:rPr lang="en-GB" altLang="en-US" sz="1400" b="1" dirty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of smart sustainable cities </a:t>
            </a:r>
            <a:r>
              <a:rPr lang="en-GB" altLang="en-US" sz="1400" b="1" dirty="0" smtClean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infrastructure”;</a:t>
            </a:r>
            <a:endParaRPr lang="en-GB" altLang="en-US" sz="1400" b="1" dirty="0">
              <a:solidFill>
                <a:schemeClr val="bg1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en-GB" altLang="en-US" sz="1400" dirty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ITU-T Y.Supp.27 to ITU-T Y.4400 </a:t>
            </a:r>
            <a:r>
              <a:rPr lang="en-GB" altLang="en-US" sz="1400" dirty="0" smtClean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series</a:t>
            </a:r>
            <a:br>
              <a:rPr lang="en-GB" altLang="en-US" sz="1400" dirty="0" smtClean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</a:br>
            <a:r>
              <a:rPr lang="en-GB" altLang="en-US" sz="1400" b="1" dirty="0" smtClean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“Setting </a:t>
            </a:r>
            <a:r>
              <a:rPr lang="en-GB" altLang="en-US" sz="1400" b="1" dirty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the framework for an ICT architecture of a smart sustainable </a:t>
            </a:r>
            <a:r>
              <a:rPr lang="en-GB" altLang="en-US" sz="1400" b="1" dirty="0" smtClean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city”.</a:t>
            </a:r>
            <a:endParaRPr lang="en-GB" altLang="en-US" sz="1400" b="1" dirty="0">
              <a:solidFill>
                <a:schemeClr val="bg1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6860021" y="1024504"/>
            <a:ext cx="4789336" cy="360855"/>
          </a:xfrm>
          <a:prstGeom prst="roundRect">
            <a:avLst/>
          </a:prstGeom>
          <a:solidFill>
            <a:schemeClr val="tx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9</a:t>
            </a:r>
            <a:r>
              <a:rPr lang="en-US" b="1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New Supplements agreed</a:t>
            </a:r>
            <a:endParaRPr lang="en-US" b="1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86973" y="4168415"/>
            <a:ext cx="4789336" cy="360855"/>
          </a:xfrm>
          <a:prstGeom prst="roundRect">
            <a:avLst/>
          </a:prstGeom>
          <a:solidFill>
            <a:schemeClr val="tx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1 Draft new Recommendation determined</a:t>
            </a:r>
            <a:endParaRPr lang="en-US" b="1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86973" y="4812326"/>
            <a:ext cx="502518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n-GB" sz="1400" dirty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ITU-T Y.4454 </a:t>
            </a:r>
            <a:r>
              <a:rPr lang="en-GB" sz="1400" b="1" dirty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“Platform Interoperability for Smart Cities”</a:t>
            </a:r>
          </a:p>
        </p:txBody>
      </p:sp>
      <p:pic>
        <p:nvPicPr>
          <p:cNvPr id="1034" name="Picture 10" descr="https://conceptdraw.com/a1755c3/p9/preview/640/pict--opposite-direction-arrows-vector-clipart-library"/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32968"/>
          <a:stretch/>
        </p:blipFill>
        <p:spPr bwMode="auto">
          <a:xfrm>
            <a:off x="1625600" y="2901341"/>
            <a:ext cx="6096000" cy="37209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448781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59186"/>
            <a:ext cx="11582400" cy="588748"/>
          </a:xfrm>
        </p:spPr>
        <p:txBody>
          <a:bodyPr>
            <a:noAutofit/>
          </a:bodyPr>
          <a:lstStyle/>
          <a:p>
            <a:r>
              <a:rPr lang="en-US" sz="300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ITU-T SG20 future topics</a:t>
            </a:r>
            <a:endParaRPr lang="en-US" sz="3000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95883" y="1012747"/>
            <a:ext cx="2485347" cy="1499103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699531" y="1072364"/>
            <a:ext cx="2557784" cy="156729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8669076" y="2374499"/>
            <a:ext cx="261869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1200" b="1" dirty="0" err="1" smtClean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Robotic</a:t>
            </a:r>
            <a:r>
              <a:rPr lang="es-ES_tradnl" sz="1200" b="1" dirty="0" smtClean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and Artificial </a:t>
            </a:r>
            <a:r>
              <a:rPr lang="es-ES_tradnl" sz="1200" b="1" dirty="0" err="1" smtClean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Intelligence</a:t>
            </a:r>
            <a:endParaRPr lang="es-ES_tradnl" sz="1200" b="1" dirty="0">
              <a:solidFill>
                <a:schemeClr val="bg1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cxnSp>
        <p:nvCxnSpPr>
          <p:cNvPr id="10" name="Elbow Connector 9"/>
          <p:cNvCxnSpPr/>
          <p:nvPr/>
        </p:nvCxnSpPr>
        <p:spPr>
          <a:xfrm flipV="1">
            <a:off x="8244264" y="2776663"/>
            <a:ext cx="1538037" cy="1188000"/>
          </a:xfrm>
          <a:prstGeom prst="bentConnector2">
            <a:avLst/>
          </a:prstGeom>
          <a:ln>
            <a:headEnd type="oval" w="med" len="med"/>
            <a:tailEnd type="oval" w="med" len="med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5547" t="51177" r="20666" b="11166"/>
          <a:stretch/>
        </p:blipFill>
        <p:spPr>
          <a:xfrm>
            <a:off x="8993225" y="2865403"/>
            <a:ext cx="2223747" cy="1858001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8695" t="46775" r="19208" b="9119"/>
          <a:stretch/>
        </p:blipFill>
        <p:spPr>
          <a:xfrm>
            <a:off x="4333374" y="3094703"/>
            <a:ext cx="3525252" cy="1768642"/>
          </a:xfrm>
          <a:prstGeom prst="rect">
            <a:avLst/>
          </a:prstGeom>
        </p:spPr>
      </p:pic>
      <p:cxnSp>
        <p:nvCxnSpPr>
          <p:cNvPr id="30" name="Elbow Connector 29"/>
          <p:cNvCxnSpPr>
            <a:endCxn id="13" idx="2"/>
          </p:cNvCxnSpPr>
          <p:nvPr/>
        </p:nvCxnSpPr>
        <p:spPr>
          <a:xfrm rot="10800000">
            <a:off x="1938558" y="2720193"/>
            <a:ext cx="2083001" cy="1296000"/>
          </a:xfrm>
          <a:prstGeom prst="bentConnector2">
            <a:avLst/>
          </a:prstGeom>
          <a:ln>
            <a:headEnd type="oval" w="med" len="med"/>
            <a:tailEnd type="oval" w="med" len="med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pic>
        <p:nvPicPr>
          <p:cNvPr id="33" name="Picture 3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037565" y="5205666"/>
            <a:ext cx="2019504" cy="1346336"/>
          </a:xfrm>
          <a:prstGeom prst="rect">
            <a:avLst/>
          </a:prstGeom>
        </p:spPr>
      </p:pic>
      <p:cxnSp>
        <p:nvCxnSpPr>
          <p:cNvPr id="34" name="Elbow Connector 33"/>
          <p:cNvCxnSpPr/>
          <p:nvPr/>
        </p:nvCxnSpPr>
        <p:spPr>
          <a:xfrm rot="10800000" flipV="1">
            <a:off x="3117087" y="4531386"/>
            <a:ext cx="1080000" cy="576000"/>
          </a:xfrm>
          <a:prstGeom prst="bentConnector2">
            <a:avLst/>
          </a:prstGeom>
          <a:ln>
            <a:headEnd type="oval" w="med" len="med"/>
            <a:tailEnd type="oval" w="med" len="med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2051" name="Straight Connector 2050"/>
          <p:cNvCxnSpPr/>
          <p:nvPr/>
        </p:nvCxnSpPr>
        <p:spPr>
          <a:xfrm>
            <a:off x="6096000" y="4981074"/>
            <a:ext cx="0" cy="224592"/>
          </a:xfrm>
          <a:prstGeom prst="line">
            <a:avLst/>
          </a:prstGeom>
          <a:ln>
            <a:headEnd type="oval" w="med" len="med"/>
            <a:tailEnd type="oval" w="med" len="med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pic>
        <p:nvPicPr>
          <p:cNvPr id="41" name="Picture 40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4700337" y="879341"/>
            <a:ext cx="2849103" cy="1792561"/>
          </a:xfrm>
          <a:prstGeom prst="rect">
            <a:avLst/>
          </a:prstGeom>
        </p:spPr>
      </p:pic>
      <p:cxnSp>
        <p:nvCxnSpPr>
          <p:cNvPr id="42" name="Straight Connector 41"/>
          <p:cNvCxnSpPr/>
          <p:nvPr/>
        </p:nvCxnSpPr>
        <p:spPr>
          <a:xfrm>
            <a:off x="6128899" y="2787897"/>
            <a:ext cx="0" cy="224592"/>
          </a:xfrm>
          <a:prstGeom prst="line">
            <a:avLst/>
          </a:prstGeom>
          <a:ln>
            <a:headEnd type="oval" w="med" len="med"/>
            <a:tailEnd type="oval" w="med" len="med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43" name="Elbow Connector 42"/>
          <p:cNvCxnSpPr/>
          <p:nvPr/>
        </p:nvCxnSpPr>
        <p:spPr>
          <a:xfrm>
            <a:off x="7919583" y="4820555"/>
            <a:ext cx="1937117" cy="991214"/>
          </a:xfrm>
          <a:prstGeom prst="bentConnector3">
            <a:avLst>
              <a:gd name="adj1" fmla="val 50000"/>
            </a:avLst>
          </a:prstGeom>
          <a:ln>
            <a:headEnd type="oval" w="med" len="med"/>
            <a:tailEnd type="oval" w="med" len="med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pic>
        <p:nvPicPr>
          <p:cNvPr id="47" name="Picture 46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164586" y="4913655"/>
            <a:ext cx="1532689" cy="1491894"/>
          </a:xfrm>
          <a:prstGeom prst="rect">
            <a:avLst/>
          </a:prstGeom>
        </p:spPr>
      </p:pic>
      <p:pic>
        <p:nvPicPr>
          <p:cNvPr id="2056" name="Picture 2055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827714" y="5297169"/>
            <a:ext cx="2729887" cy="1499909"/>
          </a:xfrm>
          <a:prstGeom prst="rect">
            <a:avLst/>
          </a:prstGeom>
        </p:spPr>
      </p:pic>
      <p:pic>
        <p:nvPicPr>
          <p:cNvPr id="2057" name="Picture 2056"/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4081" b="18719"/>
          <a:stretch/>
        </p:blipFill>
        <p:spPr>
          <a:xfrm>
            <a:off x="733160" y="3128355"/>
            <a:ext cx="2180931" cy="1672616"/>
          </a:xfrm>
          <a:prstGeom prst="rect">
            <a:avLst/>
          </a:prstGeom>
        </p:spPr>
      </p:pic>
      <p:sp>
        <p:nvSpPr>
          <p:cNvPr id="55" name="TextBox 54"/>
          <p:cNvSpPr txBox="1"/>
          <p:nvPr/>
        </p:nvSpPr>
        <p:spPr>
          <a:xfrm>
            <a:off x="509283" y="4512481"/>
            <a:ext cx="261869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1200" b="1" dirty="0" smtClean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Industrial Internet of </a:t>
            </a:r>
            <a:r>
              <a:rPr lang="es-ES_tradnl" sz="1200" b="1" dirty="0" err="1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T</a:t>
            </a:r>
            <a:r>
              <a:rPr lang="es-ES_tradnl" sz="1200" b="1" dirty="0" err="1" smtClean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hings</a:t>
            </a:r>
            <a:endParaRPr lang="es-ES_tradnl" sz="1200" b="1" dirty="0">
              <a:solidFill>
                <a:schemeClr val="bg1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1730230" y="5177663"/>
            <a:ext cx="261869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1200" b="1" dirty="0" err="1" smtClean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Augmented</a:t>
            </a:r>
            <a:r>
              <a:rPr lang="es-ES_tradnl" sz="1200" b="1" dirty="0" smtClean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s-ES_tradnl" sz="1200" b="1" dirty="0" err="1" smtClean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reality</a:t>
            </a:r>
            <a:endParaRPr lang="es-ES_tradnl" sz="1200" b="1" dirty="0">
              <a:solidFill>
                <a:schemeClr val="bg1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4875148" y="6555857"/>
            <a:ext cx="261869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1200" b="1" dirty="0" smtClean="0">
                <a:solidFill>
                  <a:schemeClr val="tx2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Integrated Management for SSC</a:t>
            </a:r>
            <a:endParaRPr lang="es-ES_tradnl" sz="1200" b="1" dirty="0">
              <a:solidFill>
                <a:schemeClr val="tx2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10164586" y="6405549"/>
            <a:ext cx="1532689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_tradnl" sz="1200" b="1" dirty="0" smtClean="0">
                <a:solidFill>
                  <a:schemeClr val="tx2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Smart </a:t>
            </a:r>
            <a:r>
              <a:rPr lang="es-ES_tradnl" sz="1200" b="1" dirty="0" err="1" smtClean="0">
                <a:solidFill>
                  <a:schemeClr val="tx2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services</a:t>
            </a:r>
            <a:endParaRPr lang="es-ES_tradnl" sz="1200" b="1" dirty="0">
              <a:solidFill>
                <a:schemeClr val="tx2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8716765" y="4427746"/>
            <a:ext cx="261869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1200" b="1" dirty="0" err="1" smtClean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Connected</a:t>
            </a:r>
            <a:r>
              <a:rPr lang="es-ES_tradnl" sz="1200" b="1" dirty="0" smtClean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s-ES_tradnl" sz="1200" b="1" dirty="0" err="1" smtClean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vehicles</a:t>
            </a:r>
            <a:endParaRPr lang="es-ES_tradnl" sz="1200" b="1" dirty="0">
              <a:solidFill>
                <a:schemeClr val="bg1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6009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 txBox="1">
            <a:spLocks noGrp="1"/>
          </p:cNvSpPr>
          <p:nvPr>
            <p:ph idx="4294967295"/>
          </p:nvPr>
        </p:nvSpPr>
        <p:spPr>
          <a:xfrm>
            <a:off x="2381250" y="1495174"/>
            <a:ext cx="249245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 algn="ctr">
              <a:buNone/>
            </a:pPr>
            <a:r>
              <a:rPr lang="en-US" sz="2000" b="1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Flipbook </a:t>
            </a:r>
            <a:r>
              <a:rPr lang="en-US" sz="2000" b="1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on Unleashing the potential of the Internet of Things</a:t>
            </a:r>
            <a:endParaRPr lang="en-US" sz="2000" b="1" dirty="0">
              <a:solidFill>
                <a:schemeClr val="bg1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2" name="Title 1"/>
          <p:cNvSpPr>
            <a:spLocks noGrp="1"/>
          </p:cNvSpPr>
          <p:nvPr>
            <p:ph type="title" idx="4294967295"/>
          </p:nvPr>
        </p:nvSpPr>
        <p:spPr>
          <a:xfrm>
            <a:off x="304800" y="237811"/>
            <a:ext cx="11582400" cy="588963"/>
          </a:xfrm>
        </p:spPr>
        <p:txBody>
          <a:bodyPr>
            <a:noAutofit/>
          </a:bodyPr>
          <a:lstStyle/>
          <a:p>
            <a:r>
              <a:rPr lang="en-US" sz="300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Publications, Events &amp; Projects on IoT and Smart Cities</a:t>
            </a:r>
            <a:endParaRPr lang="en-US" sz="3000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5" name="Picture 4">
            <a:hlinkClick r:id="rId2"/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9618" t="15000" r="16736" b="42037"/>
          <a:stretch/>
        </p:blipFill>
        <p:spPr>
          <a:xfrm>
            <a:off x="348641" y="3968568"/>
            <a:ext cx="1847637" cy="1764000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6" name="TextBox 5"/>
          <p:cNvSpPr txBox="1"/>
          <p:nvPr/>
        </p:nvSpPr>
        <p:spPr>
          <a:xfrm>
            <a:off x="2203283" y="4101352"/>
            <a:ext cx="3091247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Flipbook on Shaping smarter and more sustainable cities: Striving for </a:t>
            </a:r>
            <a:r>
              <a:rPr lang="en-US" sz="2000" b="1" dirty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S</a:t>
            </a:r>
            <a:r>
              <a:rPr lang="en-US" sz="2000" b="1" dirty="0" smtClean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ustainable Development Goals</a:t>
            </a:r>
            <a:endParaRPr lang="en-US" sz="2000" b="1" dirty="0">
              <a:solidFill>
                <a:schemeClr val="bg1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12" name="Picture 11">
            <a:hlinkClick r:id="rId4"/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2332" b="17786"/>
          <a:stretch/>
        </p:blipFill>
        <p:spPr>
          <a:xfrm>
            <a:off x="348641" y="1274894"/>
            <a:ext cx="1854642" cy="1764000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3" name="Rounded Rectangle 2"/>
          <p:cNvSpPr/>
          <p:nvPr/>
        </p:nvSpPr>
        <p:spPr>
          <a:xfrm>
            <a:off x="5932571" y="3840096"/>
            <a:ext cx="5812125" cy="2296800"/>
          </a:xfrm>
          <a:prstGeom prst="roundRect">
            <a:avLst/>
          </a:prstGeom>
          <a:solidFill>
            <a:schemeClr val="tx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24" name="Rounded Rectangle 23"/>
          <p:cNvSpPr/>
          <p:nvPr/>
        </p:nvSpPr>
        <p:spPr>
          <a:xfrm>
            <a:off x="5932570" y="1085856"/>
            <a:ext cx="5812126" cy="2297204"/>
          </a:xfrm>
          <a:prstGeom prst="roundRect">
            <a:avLst/>
          </a:prstGeom>
          <a:solidFill>
            <a:schemeClr val="tx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pic>
        <p:nvPicPr>
          <p:cNvPr id="11" name="Picture 10" descr="http://www.itu.int/en/ITU-T/Workshops-and-Seminars/iot/20160118/PublishingImages/Banner_Web_WORKSHOP%20INERNETOFTHING__391022.jpg">
            <a:hlinkClick r:id="rId6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12278" y="1261525"/>
            <a:ext cx="2867447" cy="114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6" descr="http://www.itu.int/en/ITU-T/Workshops-and-Seminars/gsw/201609/PublishingImages/Banner_Web_Green%20Standard_E_383458-resized.jpg">
            <a:hlinkClick r:id="rId8"/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724538" y="2013396"/>
            <a:ext cx="2782652" cy="10881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6" descr="SDGs Icon Goal 11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451173" y="4143465"/>
            <a:ext cx="1845713" cy="17130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Rectangle 14"/>
          <p:cNvSpPr/>
          <p:nvPr/>
        </p:nvSpPr>
        <p:spPr>
          <a:xfrm>
            <a:off x="10049453" y="5056278"/>
            <a:ext cx="1188000" cy="324000"/>
          </a:xfrm>
          <a:prstGeom prst="rect">
            <a:avLst/>
          </a:prstGeom>
          <a:solidFill>
            <a:srgbClr val="9FD7F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smtClean="0">
                <a:solidFill>
                  <a:schemeClr val="tx2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Manizales</a:t>
            </a:r>
            <a:endParaRPr lang="en-US" sz="1200" b="1" dirty="0">
              <a:solidFill>
                <a:schemeClr val="tx2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10049453" y="4621614"/>
            <a:ext cx="1188000" cy="330512"/>
          </a:xfrm>
          <a:prstGeom prst="rect">
            <a:avLst/>
          </a:prstGeom>
          <a:solidFill>
            <a:srgbClr val="9FD7F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smtClean="0">
                <a:solidFill>
                  <a:schemeClr val="tx2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Montevideo</a:t>
            </a:r>
            <a:endParaRPr lang="en-US" sz="1200" b="1" dirty="0">
              <a:solidFill>
                <a:schemeClr val="tx2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8811983" y="5489574"/>
            <a:ext cx="2105025" cy="324000"/>
          </a:xfrm>
          <a:prstGeom prst="rect">
            <a:avLst/>
          </a:prstGeom>
          <a:solidFill>
            <a:srgbClr val="9FD7F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smtClean="0">
                <a:solidFill>
                  <a:schemeClr val="tx2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and many others…</a:t>
            </a:r>
            <a:endParaRPr lang="en-US" sz="1200" b="1" dirty="0">
              <a:solidFill>
                <a:schemeClr val="tx2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8598223" y="4183364"/>
            <a:ext cx="1188000" cy="320792"/>
          </a:xfrm>
          <a:prstGeom prst="rect">
            <a:avLst/>
          </a:prstGeom>
          <a:solidFill>
            <a:srgbClr val="9FD7F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smtClean="0">
                <a:solidFill>
                  <a:schemeClr val="tx2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Dubai</a:t>
            </a:r>
            <a:endParaRPr lang="en-US" sz="1200" b="1" dirty="0">
              <a:solidFill>
                <a:schemeClr val="tx2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8606946" y="4621933"/>
            <a:ext cx="1188000" cy="324000"/>
          </a:xfrm>
          <a:prstGeom prst="rect">
            <a:avLst/>
          </a:prstGeom>
          <a:solidFill>
            <a:srgbClr val="9FD7F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smtClean="0">
                <a:solidFill>
                  <a:schemeClr val="tx2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Singapore</a:t>
            </a:r>
            <a:endParaRPr lang="en-US" sz="1200" b="1" dirty="0">
              <a:solidFill>
                <a:schemeClr val="tx2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8606946" y="5029172"/>
            <a:ext cx="1188000" cy="324000"/>
          </a:xfrm>
          <a:prstGeom prst="rect">
            <a:avLst/>
          </a:prstGeom>
          <a:solidFill>
            <a:srgbClr val="9FD7F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smtClean="0">
                <a:solidFill>
                  <a:schemeClr val="tx2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Valencia</a:t>
            </a:r>
            <a:endParaRPr lang="en-US" sz="1200" b="1" dirty="0">
              <a:solidFill>
                <a:schemeClr val="tx2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10049453" y="4180156"/>
            <a:ext cx="1188000" cy="324000"/>
          </a:xfrm>
          <a:prstGeom prst="rect">
            <a:avLst/>
          </a:prstGeom>
          <a:solidFill>
            <a:srgbClr val="9FD7F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smtClean="0">
                <a:solidFill>
                  <a:schemeClr val="tx2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Buenos Aires</a:t>
            </a:r>
            <a:endParaRPr lang="en-US" sz="1200" b="1" dirty="0">
              <a:solidFill>
                <a:schemeClr val="tx2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9217231" y="1304055"/>
            <a:ext cx="2245287" cy="549180"/>
          </a:xfrm>
          <a:prstGeom prst="rect">
            <a:avLst/>
          </a:prstGeom>
          <a:solidFill>
            <a:srgbClr val="9FD7F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2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8 </a:t>
            </a:r>
            <a:r>
              <a:rPr lang="en-US" sz="1200" b="1" dirty="0" smtClean="0">
                <a:solidFill>
                  <a:schemeClr val="tx2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events</a:t>
            </a:r>
            <a:br>
              <a:rPr lang="en-US" sz="1200" b="1" dirty="0" smtClean="0">
                <a:solidFill>
                  <a:schemeClr val="tx2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</a:br>
            <a:r>
              <a:rPr lang="en-US" sz="1200" b="1" dirty="0" smtClean="0">
                <a:solidFill>
                  <a:schemeClr val="tx2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from Oct 2015 to Oct 2016</a:t>
            </a:r>
            <a:endParaRPr lang="en-US" sz="1200" b="1" dirty="0">
              <a:solidFill>
                <a:schemeClr val="tx2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5" name="Pentagon 24"/>
          <p:cNvSpPr/>
          <p:nvPr/>
        </p:nvSpPr>
        <p:spPr>
          <a:xfrm>
            <a:off x="6112278" y="2524102"/>
            <a:ext cx="2485949" cy="549180"/>
          </a:xfrm>
          <a:prstGeom prst="homePlate">
            <a:avLst/>
          </a:prstGeom>
          <a:solidFill>
            <a:srgbClr val="9FD7F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>
                <a:solidFill>
                  <a:schemeClr val="tx2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Montevideo Declaration towards Habitat III</a:t>
            </a:r>
            <a:endParaRPr lang="en-US" sz="1050" b="1" dirty="0">
              <a:solidFill>
                <a:schemeClr val="tx2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19289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 Single Corner Rectangle 2"/>
          <p:cNvSpPr/>
          <p:nvPr/>
        </p:nvSpPr>
        <p:spPr>
          <a:xfrm>
            <a:off x="222808" y="1420915"/>
            <a:ext cx="6030119" cy="2919265"/>
          </a:xfrm>
          <a:prstGeom prst="round1Rect">
            <a:avLst/>
          </a:prstGeom>
          <a:solidFill>
            <a:schemeClr val="tx2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1858540" y="159584"/>
            <a:ext cx="8056563" cy="5332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xmlns="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3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Segoe UI" panose="020B0502040204020203" pitchFamily="34" charset="0"/>
              </a:rPr>
              <a:t>United for Smart Sustainable Cities (U4SSC) – </a:t>
            </a:r>
            <a:r>
              <a:rPr kumimoji="0" lang="en-US" altLang="en-US" sz="3400" b="1" i="0" u="none" strike="noStrike" cap="none" normalizeH="0" baseline="0" dirty="0" smtClean="0">
                <a:ln>
                  <a:noFill/>
                </a:ln>
                <a:solidFill>
                  <a:srgbClr val="FFC000"/>
                </a:solidFill>
                <a:effectLst/>
                <a:latin typeface="Segoe UI" panose="020B0502040204020203" pitchFamily="34" charset="0"/>
              </a:rPr>
              <a:t>new UN Initiative!</a:t>
            </a:r>
            <a:endParaRPr kumimoji="0" lang="en-US" altLang="en-US" sz="3400" b="0" i="0" u="none" strike="noStrike" cap="none" normalizeH="0" baseline="0" dirty="0" smtClean="0">
              <a:ln>
                <a:noFill/>
              </a:ln>
              <a:solidFill>
                <a:srgbClr val="FFC000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2571137" y="1662402"/>
            <a:ext cx="3498572" cy="17496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xmlns="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2000" dirty="0" smtClean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U4SSC </a:t>
            </a: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is a global platform for smart city stakeholders which</a:t>
            </a:r>
            <a:r>
              <a:rPr kumimoji="0" lang="en-US" altLang="en-US" sz="2000" b="0" i="0" u="none" strike="noStrike" cap="none" normalizeH="0" dirty="0" smtClean="0">
                <a:ln>
                  <a:noFill/>
                </a:ln>
                <a:solidFill>
                  <a:schemeClr val="bg1"/>
                </a:solidFill>
                <a:effectLst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advocates for public policy to encourage the use of ICTs to facilitate the transition to smart sustainable cities. </a:t>
            </a:r>
          </a:p>
        </p:txBody>
      </p:sp>
      <p:sp>
        <p:nvSpPr>
          <p:cNvPr id="11" name="Text Box 15"/>
          <p:cNvSpPr txBox="1">
            <a:spLocks noChangeArrowheads="1"/>
          </p:cNvSpPr>
          <p:nvPr/>
        </p:nvSpPr>
        <p:spPr bwMode="auto">
          <a:xfrm>
            <a:off x="8061382" y="4865688"/>
            <a:ext cx="3595688" cy="1014394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263525" marR="0" lvl="0" indent="-263525" algn="l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300"/>
              </a:spcAft>
              <a:buClrTx/>
              <a:buSzPts val="1000"/>
              <a:buFont typeface="Wingdings" panose="05000000000000000000" pitchFamily="2" charset="2"/>
              <a:buChar char="n"/>
              <a:tabLst/>
            </a:pPr>
            <a:r>
              <a:rPr kumimoji="0" lang="en-US" altLang="en-US" sz="1400" b="0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Segoe UI" panose="020B0502040204020203" pitchFamily="34" charset="0"/>
              </a:rPr>
              <a:t>Smart governance</a:t>
            </a:r>
          </a:p>
          <a:p>
            <a:pPr marL="263525" marR="0" lvl="0" indent="-263525" algn="l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300"/>
              </a:spcAft>
              <a:buClrTx/>
              <a:buSzPts val="1000"/>
              <a:buFont typeface="Wingdings" panose="05000000000000000000" pitchFamily="2" charset="2"/>
              <a:buChar char="n"/>
              <a:tabLst/>
            </a:pPr>
            <a:r>
              <a:rPr kumimoji="0" lang="en-US" altLang="en-US" sz="1400" b="0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Segoe UI" panose="020B0502040204020203" pitchFamily="34" charset="0"/>
              </a:rPr>
              <a:t>Smart people</a:t>
            </a:r>
          </a:p>
          <a:p>
            <a:pPr marL="263525" indent="-263525" defTabSz="914400" eaLnBrk="0" fontAlgn="base" hangingPunct="0">
              <a:spcBef>
                <a:spcPct val="0"/>
              </a:spcBef>
              <a:spcAft>
                <a:spcPts val="300"/>
              </a:spcAft>
              <a:buSzPts val="1000"/>
              <a:buFont typeface="Wingdings" panose="05000000000000000000" pitchFamily="2" charset="2"/>
              <a:buChar char="n"/>
            </a:pPr>
            <a:r>
              <a:rPr lang="en-US" altLang="en-US" sz="1400" dirty="0" smtClean="0">
                <a:solidFill>
                  <a:srgbClr val="FFFFFF"/>
                </a:solidFill>
                <a:latin typeface="Segoe UI" panose="020B0502040204020203" pitchFamily="34" charset="0"/>
              </a:rPr>
              <a:t>Smart economy </a:t>
            </a:r>
            <a:endParaRPr kumimoji="0" lang="en-US" alt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3" name="AutoShape 18">
            <a:hlinkClick r:id="rId3"/>
          </p:cNvPr>
          <p:cNvSpPr>
            <a:spLocks noChangeArrowheads="1"/>
          </p:cNvSpPr>
          <p:nvPr/>
        </p:nvSpPr>
        <p:spPr bwMode="auto">
          <a:xfrm>
            <a:off x="3190888" y="3639122"/>
            <a:ext cx="2266950" cy="396875"/>
          </a:xfrm>
          <a:prstGeom prst="roundRect">
            <a:avLst>
              <a:gd name="adj" fmla="val 16667"/>
            </a:avLst>
          </a:prstGeom>
          <a:solidFill>
            <a:srgbClr val="E50064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25400" algn="ctr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1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Calibri" panose="020F0502020204030204" pitchFamily="34" charset="0"/>
              </a:rPr>
              <a:t>JOIN us now!</a:t>
            </a: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4" name="Picture 13">
            <a:hlinkClick r:id="rId3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74327" y="1764055"/>
            <a:ext cx="2125902" cy="2245382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7838260" y="2937220"/>
            <a:ext cx="37332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Connecting Cities and Communities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7971737" y="4513769"/>
            <a:ext cx="37332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Enhancing Innovation &amp; Participation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17" name="Text Box 10"/>
          <p:cNvSpPr txBox="1">
            <a:spLocks noChangeArrowheads="1"/>
          </p:cNvSpPr>
          <p:nvPr/>
        </p:nvSpPr>
        <p:spPr bwMode="auto">
          <a:xfrm>
            <a:off x="7971738" y="3355264"/>
            <a:ext cx="3334772" cy="82008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263525" lvl="0" indent="-263525" defTabSz="914400" eaLnBrk="0" fontAlgn="base" hangingPunct="0">
              <a:spcBef>
                <a:spcPct val="0"/>
              </a:spcBef>
              <a:spcAft>
                <a:spcPts val="300"/>
              </a:spcAft>
              <a:buSzPts val="1000"/>
              <a:buFont typeface="Wingdings" panose="05000000000000000000" pitchFamily="2" charset="2"/>
              <a:buChar char="n"/>
            </a:pPr>
            <a:r>
              <a:rPr lang="en-US" altLang="en-US" sz="1400" dirty="0">
                <a:solidFill>
                  <a:srgbClr val="FFFFFF"/>
                </a:solidFill>
                <a:latin typeface="Segoe UI" panose="020B0502040204020203" pitchFamily="34" charset="0"/>
              </a:rPr>
              <a:t>Smart </a:t>
            </a:r>
            <a:r>
              <a:rPr lang="en-US" altLang="en-US" sz="1400" dirty="0" smtClean="0">
                <a:solidFill>
                  <a:srgbClr val="FFFFFF"/>
                </a:solidFill>
                <a:latin typeface="Segoe UI" panose="020B0502040204020203" pitchFamily="34" charset="0"/>
              </a:rPr>
              <a:t>living  </a:t>
            </a:r>
          </a:p>
          <a:p>
            <a:pPr marL="263525" lvl="0" indent="-263525" defTabSz="914400" eaLnBrk="0" fontAlgn="base" hangingPunct="0">
              <a:spcBef>
                <a:spcPct val="0"/>
              </a:spcBef>
              <a:spcAft>
                <a:spcPts val="300"/>
              </a:spcAft>
              <a:buSzPts val="1000"/>
              <a:buFont typeface="Wingdings" panose="05000000000000000000" pitchFamily="2" charset="2"/>
              <a:buChar char="n"/>
            </a:pPr>
            <a:r>
              <a:rPr lang="en-US" altLang="en-US" sz="1400" dirty="0" smtClean="0">
                <a:solidFill>
                  <a:srgbClr val="FFFFFF"/>
                </a:solidFill>
                <a:latin typeface="Segoe UI" panose="020B0502040204020203" pitchFamily="34" charset="0"/>
              </a:rPr>
              <a:t>Smart mobility</a:t>
            </a:r>
          </a:p>
          <a:p>
            <a:pPr marL="263525" lvl="0" indent="-263525" defTabSz="914400" eaLnBrk="0" fontAlgn="base" hangingPunct="0">
              <a:spcBef>
                <a:spcPct val="0"/>
              </a:spcBef>
              <a:spcAft>
                <a:spcPts val="300"/>
              </a:spcAft>
              <a:buSzPts val="1000"/>
              <a:buFont typeface="Wingdings" panose="05000000000000000000" pitchFamily="2" charset="2"/>
              <a:buChar char="n"/>
            </a:pPr>
            <a:r>
              <a:rPr lang="en-US" altLang="en-US" sz="1400" dirty="0" smtClean="0">
                <a:solidFill>
                  <a:srgbClr val="FFFFFF"/>
                </a:solidFill>
                <a:latin typeface="Segoe UI" panose="020B0502040204020203" pitchFamily="34" charset="0"/>
              </a:rPr>
              <a:t>Smart environment</a:t>
            </a:r>
          </a:p>
          <a:p>
            <a:pPr marL="263525" lvl="0" indent="-263525" defTabSz="914400" eaLnBrk="0" fontAlgn="base" hangingPunct="0">
              <a:spcBef>
                <a:spcPct val="0"/>
              </a:spcBef>
              <a:spcAft>
                <a:spcPts val="300"/>
              </a:spcAft>
              <a:buSzPts val="1000"/>
              <a:buFont typeface="Wingdings" panose="05000000000000000000" pitchFamily="2" charset="2"/>
              <a:buChar char="n"/>
            </a:pPr>
            <a:endParaRPr lang="en-US" altLang="en-US" sz="1400" dirty="0">
              <a:solidFill>
                <a:srgbClr val="FFFFFF"/>
              </a:solidFill>
              <a:latin typeface="Segoe UI" panose="020B0502040204020203" pitchFamily="34" charset="0"/>
            </a:endParaRPr>
          </a:p>
          <a:p>
            <a:pPr marL="263525" indent="-263525" defTabSz="914400" eaLnBrk="0" fontAlgn="base" hangingPunct="0">
              <a:spcBef>
                <a:spcPct val="0"/>
              </a:spcBef>
              <a:spcAft>
                <a:spcPct val="0"/>
              </a:spcAft>
              <a:buSzPts val="1000"/>
              <a:buFont typeface="Wingdings" panose="05000000000000000000" pitchFamily="2" charset="2"/>
              <a:buChar char="n"/>
            </a:pPr>
            <a:endParaRPr kumimoji="0" lang="en-US" alt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9" name="Text Box 13"/>
          <p:cNvSpPr txBox="1">
            <a:spLocks noChangeArrowheads="1"/>
          </p:cNvSpPr>
          <p:nvPr/>
        </p:nvSpPr>
        <p:spPr bwMode="auto">
          <a:xfrm>
            <a:off x="7942868" y="1764055"/>
            <a:ext cx="3733299" cy="9969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263525" indent="-263525" defTabSz="914400" eaLnBrk="0" fontAlgn="base" hangingPunct="0">
              <a:spcBef>
                <a:spcPct val="0"/>
              </a:spcBef>
              <a:spcAft>
                <a:spcPct val="0"/>
              </a:spcAft>
              <a:buSzPts val="1000"/>
              <a:buFont typeface="Wingdings" panose="05000000000000000000" pitchFamily="2" charset="2"/>
              <a:buChar char="n"/>
            </a:pPr>
            <a:r>
              <a:rPr lang="en-US" altLang="en-US" sz="1400" dirty="0">
                <a:solidFill>
                  <a:srgbClr val="FFFFFF"/>
                </a:solidFill>
                <a:latin typeface="Segoe UI" panose="020B0502040204020203" pitchFamily="34" charset="0"/>
              </a:rPr>
              <a:t>Urban </a:t>
            </a:r>
            <a:r>
              <a:rPr lang="en-US" altLang="en-US" sz="1400" dirty="0" smtClean="0">
                <a:solidFill>
                  <a:srgbClr val="FFFFFF"/>
                </a:solidFill>
                <a:latin typeface="Segoe UI" panose="020B0502040204020203" pitchFamily="34" charset="0"/>
              </a:rPr>
              <a:t>planning</a:t>
            </a:r>
            <a:endParaRPr kumimoji="0" lang="en-US" altLang="en-US" sz="1400" b="0" i="0" u="none" strike="noStrike" cap="none" normalizeH="0" baseline="0" dirty="0" smtClean="0">
              <a:ln>
                <a:noFill/>
              </a:ln>
              <a:solidFill>
                <a:srgbClr val="FFFFFF"/>
              </a:solidFill>
              <a:effectLst/>
              <a:latin typeface="Segoe UI" panose="020B0502040204020203" pitchFamily="34" charset="0"/>
            </a:endParaRPr>
          </a:p>
          <a:p>
            <a:pPr marL="263525" indent="-263525" defTabSz="914400" eaLnBrk="0" fontAlgn="base" hangingPunct="0">
              <a:spcBef>
                <a:spcPct val="0"/>
              </a:spcBef>
              <a:spcAft>
                <a:spcPct val="0"/>
              </a:spcAft>
              <a:buSzPts val="1000"/>
              <a:buFont typeface="Wingdings" panose="05000000000000000000" pitchFamily="2" charset="2"/>
              <a:buChar char="n"/>
            </a:pPr>
            <a:r>
              <a:rPr kumimoji="0" lang="en-US" altLang="en-US" sz="1400" b="0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Segoe UI" panose="020B0502040204020203" pitchFamily="34" charset="0"/>
              </a:rPr>
              <a:t>Policy, standards &amp; regulation</a:t>
            </a:r>
          </a:p>
          <a:p>
            <a:pPr marL="263525" indent="-263525" defTabSz="914400" eaLnBrk="0" fontAlgn="base" hangingPunct="0">
              <a:spcBef>
                <a:spcPct val="0"/>
              </a:spcBef>
              <a:spcAft>
                <a:spcPct val="0"/>
              </a:spcAft>
              <a:buSzPts val="1000"/>
              <a:buFont typeface="Wingdings" panose="05000000000000000000" pitchFamily="2" charset="2"/>
              <a:buChar char="n"/>
            </a:pPr>
            <a:r>
              <a:rPr kumimoji="0" lang="en-US" altLang="en-US" sz="1400" b="0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Segoe UI" panose="020B0502040204020203" pitchFamily="34" charset="0"/>
              </a:rPr>
              <a:t>Key performance indicators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7942868" y="1317846"/>
            <a:ext cx="25142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Setting the Framework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23" name="Round Diagonal Corner Rectangle 22"/>
          <p:cNvSpPr/>
          <p:nvPr/>
        </p:nvSpPr>
        <p:spPr>
          <a:xfrm>
            <a:off x="5132191" y="6217990"/>
            <a:ext cx="4677326" cy="417875"/>
          </a:xfrm>
          <a:prstGeom prst="round2DiagRect">
            <a:avLst/>
          </a:prstGeom>
          <a:noFill/>
          <a:ln w="19050">
            <a:solidFill>
              <a:srgbClr val="8B449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800"/>
              </a:spcBef>
            </a:pPr>
            <a:r>
              <a:rPr lang="en-US" sz="1600" b="1" dirty="0" smtClean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A Virtual Meeting every month!</a:t>
            </a:r>
            <a:endParaRPr lang="en-US" sz="1600" b="1" dirty="0">
              <a:solidFill>
                <a:schemeClr val="bg1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26" name="Picture 1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573464" y="4602657"/>
            <a:ext cx="1185389" cy="12628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xmlns="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pic>
        <p:nvPicPr>
          <p:cNvPr id="27" name="Picture 1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596648" y="2997473"/>
            <a:ext cx="1162205" cy="12381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xmlns="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pic>
        <p:nvPicPr>
          <p:cNvPr id="28" name="Picture 8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625984" y="1394313"/>
            <a:ext cx="1151477" cy="11699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xmlns="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sp>
        <p:nvSpPr>
          <p:cNvPr id="29" name="TextBox 28"/>
          <p:cNvSpPr txBox="1"/>
          <p:nvPr/>
        </p:nvSpPr>
        <p:spPr>
          <a:xfrm>
            <a:off x="6917458" y="1692242"/>
            <a:ext cx="486946" cy="25400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>
              <a:defRPr/>
            </a:pPr>
            <a:r>
              <a:rPr lang="es-ES_tradnl" sz="1050" b="1" dirty="0">
                <a:solidFill>
                  <a:schemeClr val="accent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WG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6928328" y="3364528"/>
            <a:ext cx="476076" cy="25400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>
              <a:defRPr/>
            </a:pPr>
            <a:r>
              <a:rPr lang="es-ES_tradnl" sz="1050" b="1" dirty="0">
                <a:solidFill>
                  <a:schemeClr val="accent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WG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6890941" y="4920810"/>
            <a:ext cx="512763" cy="252413"/>
          </a:xfrm>
          <a:prstGeom prst="rect">
            <a:avLst/>
          </a:prstGeom>
          <a:solidFill>
            <a:schemeClr val="bg1"/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es-ES_tradnl" sz="1050" b="1" dirty="0">
                <a:solidFill>
                  <a:schemeClr val="accent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WG</a:t>
            </a:r>
          </a:p>
        </p:txBody>
      </p:sp>
      <p:pic>
        <p:nvPicPr>
          <p:cNvPr id="32" name="Picture 6" descr="SDGs Icon Goal 11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2035" y="4506668"/>
            <a:ext cx="1207481" cy="12074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TextBox 23"/>
          <p:cNvSpPr txBox="1"/>
          <p:nvPr/>
        </p:nvSpPr>
        <p:spPr>
          <a:xfrm>
            <a:off x="2276993" y="4480438"/>
            <a:ext cx="4114801" cy="20467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1900" b="1" dirty="0" smtClean="0">
                <a:solidFill>
                  <a:schemeClr val="bg1"/>
                </a:solidFill>
              </a:rPr>
              <a:t>Co-</a:t>
            </a:r>
            <a:r>
              <a:rPr lang="es-ES_tradnl" sz="1900" b="1" dirty="0" err="1" smtClean="0">
                <a:solidFill>
                  <a:schemeClr val="bg1"/>
                </a:solidFill>
              </a:rPr>
              <a:t>Chairmen</a:t>
            </a:r>
            <a:r>
              <a:rPr lang="es-ES_tradnl" sz="1900" b="1" dirty="0" smtClean="0">
                <a:solidFill>
                  <a:schemeClr val="bg1"/>
                </a:solidFill>
              </a:rPr>
              <a:t>:</a:t>
            </a:r>
            <a:endParaRPr lang="es-ES_tradnl" sz="1900" b="1" dirty="0">
              <a:solidFill>
                <a:schemeClr val="bg1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s-ES_tradnl" dirty="0" smtClean="0">
                <a:solidFill>
                  <a:schemeClr val="bg1"/>
                </a:solidFill>
              </a:rPr>
              <a:t>H.E. Ms Daiva </a:t>
            </a:r>
            <a:r>
              <a:rPr lang="es-ES_tradnl" dirty="0" err="1" smtClean="0">
                <a:solidFill>
                  <a:schemeClr val="bg1"/>
                </a:solidFill>
              </a:rPr>
              <a:t>Matoniene</a:t>
            </a:r>
            <a:r>
              <a:rPr lang="es-ES_tradnl" dirty="0" smtClean="0">
                <a:solidFill>
                  <a:schemeClr val="bg1"/>
                </a:solidFill>
              </a:rPr>
              <a:t>, Vice </a:t>
            </a:r>
            <a:r>
              <a:rPr lang="es-ES_tradnl" dirty="0" err="1" smtClean="0">
                <a:solidFill>
                  <a:schemeClr val="bg1"/>
                </a:solidFill>
              </a:rPr>
              <a:t>Minister</a:t>
            </a:r>
            <a:r>
              <a:rPr lang="es-ES_tradnl" dirty="0" smtClean="0">
                <a:solidFill>
                  <a:schemeClr val="bg1"/>
                </a:solidFill>
              </a:rPr>
              <a:t> of </a:t>
            </a:r>
            <a:r>
              <a:rPr lang="es-ES_tradnl" dirty="0" err="1" smtClean="0">
                <a:solidFill>
                  <a:schemeClr val="bg1"/>
                </a:solidFill>
              </a:rPr>
              <a:t>Environment</a:t>
            </a:r>
            <a:r>
              <a:rPr lang="es-ES_tradnl" dirty="0" smtClean="0">
                <a:solidFill>
                  <a:schemeClr val="bg1"/>
                </a:solidFill>
              </a:rPr>
              <a:t> (</a:t>
            </a:r>
            <a:r>
              <a:rPr lang="es-ES_tradnl" dirty="0" err="1" smtClean="0">
                <a:solidFill>
                  <a:schemeClr val="bg1"/>
                </a:solidFill>
              </a:rPr>
              <a:t>Lithuania</a:t>
            </a:r>
            <a:r>
              <a:rPr lang="es-ES_tradnl" dirty="0" smtClean="0">
                <a:solidFill>
                  <a:schemeClr val="bg1"/>
                </a:solidFill>
              </a:rPr>
              <a:t>)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s-ES_tradnl" dirty="0" smtClean="0">
                <a:solidFill>
                  <a:schemeClr val="bg1"/>
                </a:solidFill>
              </a:rPr>
              <a:t>Nasser Saleh Al Marzouqi, </a:t>
            </a:r>
            <a:r>
              <a:rPr lang="es-ES_tradnl" dirty="0" err="1" smtClean="0">
                <a:solidFill>
                  <a:schemeClr val="bg1"/>
                </a:solidFill>
              </a:rPr>
              <a:t>Chairman</a:t>
            </a:r>
            <a:r>
              <a:rPr lang="es-ES_tradnl" dirty="0" smtClean="0">
                <a:solidFill>
                  <a:schemeClr val="bg1"/>
                </a:solidFill>
              </a:rPr>
              <a:t>, ITU-T SG20 </a:t>
            </a:r>
            <a:endParaRPr lang="es-ES_tradnl" dirty="0">
              <a:solidFill>
                <a:schemeClr val="bg1"/>
              </a:solidFill>
            </a:endParaRPr>
          </a:p>
          <a:p>
            <a:r>
              <a:rPr lang="es-ES_tradnl" b="1" dirty="0" smtClean="0">
                <a:solidFill>
                  <a:schemeClr val="bg1"/>
                </a:solidFill>
              </a:rPr>
              <a:t>Secretariat</a:t>
            </a:r>
            <a:r>
              <a:rPr lang="es-ES_tradnl" b="1" dirty="0">
                <a:solidFill>
                  <a:schemeClr val="bg1"/>
                </a:solidFill>
              </a:rPr>
              <a:t>:</a:t>
            </a:r>
          </a:p>
          <a:p>
            <a:r>
              <a:rPr lang="es-ES_tradnl" dirty="0" err="1">
                <a:solidFill>
                  <a:schemeClr val="bg1"/>
                </a:solidFill>
              </a:rPr>
              <a:t>Contact</a:t>
            </a:r>
            <a:r>
              <a:rPr lang="es-ES_tradnl" dirty="0">
                <a:solidFill>
                  <a:schemeClr val="bg1"/>
                </a:solidFill>
              </a:rPr>
              <a:t>: </a:t>
            </a:r>
            <a:r>
              <a:rPr lang="es-ES_tradnl" u="sng" dirty="0" smtClean="0">
                <a:solidFill>
                  <a:schemeClr val="bg1"/>
                </a:solidFill>
              </a:rPr>
              <a:t>u4ssc@itu.int</a:t>
            </a:r>
            <a:r>
              <a:rPr lang="es-ES_tradnl" dirty="0" smtClean="0">
                <a:solidFill>
                  <a:schemeClr val="bg1"/>
                </a:solidFill>
              </a:rPr>
              <a:t> </a:t>
            </a:r>
            <a:endParaRPr lang="es-ES_tradnl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27294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6096001" cy="6858000"/>
          </a:xfrm>
          <a:prstGeom prst="rect">
            <a:avLst/>
          </a:prstGeom>
          <a:solidFill>
            <a:srgbClr val="5D7F93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096001" y="0"/>
            <a:ext cx="6096000" cy="6858000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C63E4-F9BE-C24A-B4FF-309EB18BA564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6647657" y="1982394"/>
            <a:ext cx="4992688" cy="4285918"/>
          </a:xfrm>
        </p:spPr>
        <p:txBody>
          <a:bodyPr>
            <a:normAutofit fontScale="25000" lnSpcReduction="20000"/>
          </a:bodyPr>
          <a:lstStyle/>
          <a:p>
            <a:pPr marL="0" indent="0" algn="ctr">
              <a:lnSpc>
                <a:spcPct val="120000"/>
              </a:lnSpc>
              <a:buNone/>
            </a:pPr>
            <a:r>
              <a:rPr lang="es-ES" sz="4000" b="1" dirty="0" smtClean="0">
                <a:solidFill>
                  <a:schemeClr val="tx1"/>
                </a:solidFill>
                <a:latin typeface="Calibri"/>
                <a:cs typeface="Calibri"/>
              </a:rPr>
              <a:t/>
            </a:r>
            <a:br>
              <a:rPr lang="es-ES" sz="4000" b="1" dirty="0" smtClean="0">
                <a:solidFill>
                  <a:schemeClr val="tx1"/>
                </a:solidFill>
                <a:latin typeface="Calibri"/>
                <a:cs typeface="Calibri"/>
              </a:rPr>
            </a:br>
            <a:r>
              <a:rPr lang="es-ES" sz="4000" b="1" dirty="0" smtClean="0">
                <a:solidFill>
                  <a:schemeClr val="tx1"/>
                </a:solidFill>
                <a:latin typeface="Calibri"/>
                <a:cs typeface="Calibri"/>
              </a:rPr>
              <a:t/>
            </a:r>
            <a:br>
              <a:rPr lang="es-ES" sz="4000" b="1" dirty="0" smtClean="0">
                <a:solidFill>
                  <a:schemeClr val="tx1"/>
                </a:solidFill>
                <a:latin typeface="Calibri"/>
                <a:cs typeface="Calibri"/>
              </a:rPr>
            </a:br>
            <a:r>
              <a:rPr lang="es-ES" sz="7200" b="1" dirty="0" err="1" smtClean="0">
                <a:solidFill>
                  <a:schemeClr val="tx1"/>
                </a:solidFill>
                <a:latin typeface="Calibri"/>
                <a:cs typeface="Calibri"/>
              </a:rPr>
              <a:t>Thank</a:t>
            </a:r>
            <a:r>
              <a:rPr lang="es-ES" sz="7200" b="1" dirty="0" smtClean="0">
                <a:solidFill>
                  <a:schemeClr val="tx1"/>
                </a:solidFill>
                <a:latin typeface="Calibri"/>
                <a:cs typeface="Calibri"/>
              </a:rPr>
              <a:t> </a:t>
            </a:r>
            <a:r>
              <a:rPr lang="es-ES" sz="7200" b="1" dirty="0" err="1">
                <a:solidFill>
                  <a:schemeClr val="tx1"/>
                </a:solidFill>
                <a:latin typeface="Calibri"/>
                <a:cs typeface="Calibri"/>
              </a:rPr>
              <a:t>you</a:t>
            </a:r>
            <a:r>
              <a:rPr lang="es-ES" sz="7200" b="1" dirty="0">
                <a:solidFill>
                  <a:schemeClr val="tx1"/>
                </a:solidFill>
                <a:latin typeface="Calibri"/>
                <a:cs typeface="Calibri"/>
              </a:rPr>
              <a:t> </a:t>
            </a:r>
          </a:p>
          <a:p>
            <a:pPr marL="0" indent="0" algn="ctr">
              <a:lnSpc>
                <a:spcPct val="120000"/>
              </a:lnSpc>
              <a:buNone/>
            </a:pPr>
            <a:r>
              <a:rPr lang="es-ES" sz="7200" b="1" dirty="0">
                <a:solidFill>
                  <a:schemeClr val="tx1"/>
                </a:solidFill>
                <a:latin typeface="Calibri"/>
                <a:cs typeface="Calibri"/>
              </a:rPr>
              <a:t>ITU-T, </a:t>
            </a:r>
            <a:r>
              <a:rPr lang="en-US" sz="7200" b="1" dirty="0" err="1">
                <a:solidFill>
                  <a:schemeClr val="tx1"/>
                </a:solidFill>
                <a:latin typeface="Calibri"/>
                <a:cs typeface="Calibri"/>
              </a:rPr>
              <a:t>IoT</a:t>
            </a:r>
            <a:r>
              <a:rPr lang="en-US" sz="7200" b="1" dirty="0">
                <a:solidFill>
                  <a:schemeClr val="tx1"/>
                </a:solidFill>
                <a:latin typeface="Calibri"/>
                <a:cs typeface="Calibri"/>
              </a:rPr>
              <a:t> and applications, smart cities</a:t>
            </a:r>
            <a:r>
              <a:rPr lang="en-US" sz="4000" b="1" dirty="0">
                <a:solidFill>
                  <a:srgbClr val="34A3F5"/>
                </a:solidFill>
                <a:latin typeface="Calibri"/>
                <a:cs typeface="Calibri"/>
              </a:rPr>
              <a:t/>
            </a:r>
            <a:br>
              <a:rPr lang="en-US" sz="4000" b="1" dirty="0">
                <a:solidFill>
                  <a:srgbClr val="34A3F5"/>
                </a:solidFill>
                <a:latin typeface="Calibri"/>
                <a:cs typeface="Calibri"/>
              </a:rPr>
            </a:br>
            <a:r>
              <a:rPr lang="en-US" sz="4000" b="1" dirty="0" smtClean="0">
                <a:solidFill>
                  <a:srgbClr val="34A3F5"/>
                </a:solidFill>
                <a:latin typeface="Calibri"/>
                <a:cs typeface="Calibri"/>
              </a:rPr>
              <a:t/>
            </a:r>
            <a:br>
              <a:rPr lang="en-US" sz="4000" b="1" dirty="0" smtClean="0">
                <a:solidFill>
                  <a:srgbClr val="34A3F5"/>
                </a:solidFill>
                <a:latin typeface="Calibri"/>
                <a:cs typeface="Calibri"/>
              </a:rPr>
            </a:br>
            <a:r>
              <a:rPr lang="en-US" sz="4000" b="1" dirty="0" smtClean="0">
                <a:solidFill>
                  <a:srgbClr val="34A3F5"/>
                </a:solidFill>
                <a:latin typeface="Calibri"/>
                <a:cs typeface="Calibri"/>
              </a:rPr>
              <a:t/>
            </a:r>
            <a:br>
              <a:rPr lang="en-US" sz="4000" b="1" dirty="0" smtClean="0">
                <a:solidFill>
                  <a:srgbClr val="34A3F5"/>
                </a:solidFill>
                <a:latin typeface="Calibri"/>
                <a:cs typeface="Calibri"/>
              </a:rPr>
            </a:br>
            <a:r>
              <a:rPr lang="en-US" sz="4000" b="1" dirty="0" smtClean="0">
                <a:solidFill>
                  <a:srgbClr val="34A3F5"/>
                </a:solidFill>
                <a:latin typeface="Calibri"/>
                <a:cs typeface="Calibri"/>
              </a:rPr>
              <a:t/>
            </a:r>
            <a:br>
              <a:rPr lang="en-US" sz="4000" b="1" dirty="0" smtClean="0">
                <a:solidFill>
                  <a:srgbClr val="34A3F5"/>
                </a:solidFill>
                <a:latin typeface="Calibri"/>
                <a:cs typeface="Calibri"/>
              </a:rPr>
            </a:br>
            <a:r>
              <a:rPr lang="en-US" sz="4000" b="1" dirty="0" smtClean="0">
                <a:solidFill>
                  <a:srgbClr val="34A3F5"/>
                </a:solidFill>
                <a:latin typeface="Calibri"/>
                <a:cs typeface="Calibri"/>
              </a:rPr>
              <a:t/>
            </a:r>
            <a:br>
              <a:rPr lang="en-US" sz="4000" b="1" dirty="0" smtClean="0">
                <a:solidFill>
                  <a:srgbClr val="34A3F5"/>
                </a:solidFill>
                <a:latin typeface="Calibri"/>
                <a:cs typeface="Calibri"/>
              </a:rPr>
            </a:br>
            <a:r>
              <a:rPr lang="en-US" sz="4000" b="1" dirty="0" smtClean="0">
                <a:solidFill>
                  <a:srgbClr val="34A3F5"/>
                </a:solidFill>
                <a:latin typeface="Calibri"/>
                <a:cs typeface="Calibri"/>
              </a:rPr>
              <a:t/>
            </a:r>
            <a:br>
              <a:rPr lang="en-US" sz="4000" b="1" dirty="0" smtClean="0">
                <a:solidFill>
                  <a:srgbClr val="34A3F5"/>
                </a:solidFill>
                <a:latin typeface="Calibri"/>
                <a:cs typeface="Calibri"/>
              </a:rPr>
            </a:br>
            <a:endParaRPr lang="en-US" sz="4000" b="1" dirty="0" smtClean="0">
              <a:solidFill>
                <a:srgbClr val="34A3F5"/>
              </a:solidFill>
              <a:latin typeface="Calibri"/>
              <a:cs typeface="Calibri"/>
            </a:endParaRPr>
          </a:p>
          <a:p>
            <a:pPr marL="0" indent="0" algn="ctr">
              <a:lnSpc>
                <a:spcPct val="120000"/>
              </a:lnSpc>
              <a:buNone/>
            </a:pPr>
            <a:endParaRPr lang="en-US" sz="4000" b="1" kern="0" dirty="0">
              <a:solidFill>
                <a:srgbClr val="34A3F5"/>
              </a:solidFill>
              <a:latin typeface="Calibri"/>
            </a:endParaRPr>
          </a:p>
          <a:p>
            <a:pPr marL="0" indent="0" algn="ctr">
              <a:lnSpc>
                <a:spcPct val="120000"/>
              </a:lnSpc>
              <a:buNone/>
            </a:pPr>
            <a:endParaRPr lang="en-US" sz="4000" b="1" kern="0" dirty="0" smtClean="0">
              <a:solidFill>
                <a:srgbClr val="34A3F5"/>
              </a:solidFill>
              <a:latin typeface="Calibri"/>
            </a:endParaRPr>
          </a:p>
          <a:p>
            <a:pPr marL="0" indent="0" algn="ctr">
              <a:lnSpc>
                <a:spcPct val="120000"/>
              </a:lnSpc>
              <a:buNone/>
            </a:pPr>
            <a:endParaRPr lang="en-US" sz="4000" b="1" kern="0" dirty="0">
              <a:solidFill>
                <a:srgbClr val="34A3F5"/>
              </a:solidFill>
              <a:latin typeface="Calibri"/>
            </a:endParaRPr>
          </a:p>
          <a:p>
            <a:pPr marL="0" indent="0" algn="ctr">
              <a:lnSpc>
                <a:spcPct val="120000"/>
              </a:lnSpc>
              <a:buNone/>
            </a:pPr>
            <a:r>
              <a:rPr lang="es-ES" sz="4800" kern="0" dirty="0">
                <a:solidFill>
                  <a:schemeClr val="bg1"/>
                </a:solidFill>
                <a:latin typeface="Cambria" panose="02040503050406030204" pitchFamily="18" charset="0"/>
              </a:rPr>
              <a:t/>
            </a:r>
            <a:br>
              <a:rPr lang="es-ES" sz="4800" kern="0" dirty="0">
                <a:solidFill>
                  <a:schemeClr val="bg1"/>
                </a:solidFill>
                <a:latin typeface="Cambria" panose="02040503050406030204" pitchFamily="18" charset="0"/>
              </a:rPr>
            </a:br>
            <a:r>
              <a:rPr lang="es-ES" sz="4800" kern="0" dirty="0" smtClean="0">
                <a:solidFill>
                  <a:schemeClr val="bg1"/>
                </a:solidFill>
                <a:latin typeface="Cambria" panose="02040503050406030204" pitchFamily="18" charset="0"/>
              </a:rPr>
              <a:t/>
            </a:r>
            <a:br>
              <a:rPr lang="es-ES" sz="4800" kern="0" dirty="0" smtClean="0">
                <a:solidFill>
                  <a:schemeClr val="bg1"/>
                </a:solidFill>
                <a:latin typeface="Cambria" panose="02040503050406030204" pitchFamily="18" charset="0"/>
              </a:rPr>
            </a:br>
            <a:endParaRPr lang="es-ES" sz="4800" kern="0" dirty="0" smtClean="0">
              <a:solidFill>
                <a:schemeClr val="bg1"/>
              </a:solidFill>
              <a:latin typeface="Cambria" panose="02040503050406030204" pitchFamily="18" charset="0"/>
            </a:endParaRPr>
          </a:p>
          <a:p>
            <a:pPr marL="0" indent="0" algn="ctr">
              <a:lnSpc>
                <a:spcPct val="120000"/>
              </a:lnSpc>
              <a:buNone/>
            </a:pPr>
            <a:endParaRPr lang="es-ES" sz="4800" u="sng" kern="0" dirty="0">
              <a:latin typeface="Cambria" panose="02040503050406030204" pitchFamily="18" charset="0"/>
            </a:endParaRPr>
          </a:p>
          <a:p>
            <a:pPr marL="0" indent="0" algn="ctr">
              <a:lnSpc>
                <a:spcPct val="120000"/>
              </a:lnSpc>
              <a:buNone/>
            </a:pPr>
            <a:r>
              <a:rPr lang="en-US" sz="4800" u="sng" dirty="0" smtClean="0"/>
              <a:t>http</a:t>
            </a:r>
            <a:r>
              <a:rPr lang="en-US" sz="4800" u="sng" dirty="0"/>
              <a:t>://</a:t>
            </a:r>
            <a:r>
              <a:rPr lang="en-US" sz="4800" u="sng" dirty="0" smtClean="0"/>
              <a:t>itu.int/go/tsg20</a:t>
            </a:r>
            <a:r>
              <a:rPr lang="en-US" sz="4800" dirty="0"/>
              <a:t/>
            </a:r>
            <a:br>
              <a:rPr lang="en-US" sz="4800" dirty="0"/>
            </a:br>
            <a:endParaRPr lang="en-GB" altLang="es-ES" sz="5600" dirty="0">
              <a:ea typeface="ＭＳ Ｐゴシック" charset="-128"/>
            </a:endParaRPr>
          </a:p>
          <a:p>
            <a:pPr marL="0" indent="0" algn="ctr">
              <a:lnSpc>
                <a:spcPct val="80000"/>
              </a:lnSpc>
              <a:buNone/>
            </a:pPr>
            <a:r>
              <a:rPr lang="en-GB" altLang="es-ES" sz="5600" dirty="0">
                <a:ea typeface="ＭＳ Ｐゴシック" charset="-128"/>
              </a:rPr>
              <a:t>tsbsg20@itu.int </a:t>
            </a:r>
          </a:p>
          <a:p>
            <a:pPr marL="0" indent="0" algn="ctr">
              <a:lnSpc>
                <a:spcPct val="80000"/>
              </a:lnSpc>
              <a:buNone/>
            </a:pPr>
            <a:endParaRPr lang="en-GB" altLang="es-ES" sz="3000" dirty="0">
              <a:solidFill>
                <a:schemeClr val="bg1"/>
              </a:solidFill>
              <a:ea typeface="ＭＳ Ｐゴシック" charset="-128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90501" y="86753"/>
            <a:ext cx="5715000" cy="666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364362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xmlns="" name="ITU Blue Background.potx" id="{733D8C06-5C87-4534-8240-6CA22E669E0A}" vid="{D4095E0B-5F57-4BE2-834B-575F769D70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2E9B281342D724D9E1F6417420D688D" ma:contentTypeVersion="1" ma:contentTypeDescription="Create a new document." ma:contentTypeScope="" ma:versionID="8dbe5f37ee906e5d1b096e995e87668f">
  <xsd:schema xmlns:xsd="http://www.w3.org/2001/XMLSchema" xmlns:xs="http://www.w3.org/2001/XMLSchema" xmlns:p="http://schemas.microsoft.com/office/2006/metadata/properties" xmlns:ns1="http://schemas.microsoft.com/sharepoint/v3" targetNamespace="http://schemas.microsoft.com/office/2006/metadata/properties" ma:root="true" ma:fieldsID="3d8b0b90613641d2007733df16481c60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Scheduling Start Date is a site column created by the Publishing feature. It is used to specify the date and time on which this page will first appear to site visitors." ma:hidden="true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Scheduling End Date is a site column created by the Publishing feature. It is used to specify the date and time on which this page will no longer appear to site visitors." ma:hidden="true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63AF905A-CB07-41AA-9761-F2ADF87EDB8F}"/>
</file>

<file path=customXml/itemProps2.xml><?xml version="1.0" encoding="utf-8"?>
<ds:datastoreItem xmlns:ds="http://schemas.openxmlformats.org/officeDocument/2006/customXml" ds:itemID="{A5129795-5048-45CB-A41A-A9D78A64D7E0}"/>
</file>

<file path=customXml/itemProps3.xml><?xml version="1.0" encoding="utf-8"?>
<ds:datastoreItem xmlns:ds="http://schemas.openxmlformats.org/officeDocument/2006/customXml" ds:itemID="{CF569BA0-E7A6-4163-BC5D-D9C3513F0098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828</TotalTime>
  <Words>626</Words>
  <Application>Microsoft Office PowerPoint</Application>
  <PresentationFormat>Произвольный</PresentationFormat>
  <Paragraphs>152</Paragraphs>
  <Slides>8</Slides>
  <Notes>6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Office Theme</vt:lpstr>
      <vt:lpstr>ITU-T Study Group 20: IoT and its applications including smart cities and communities</vt:lpstr>
      <vt:lpstr>Слайд 2</vt:lpstr>
      <vt:lpstr>ITU-T SG20 Current Key topics</vt:lpstr>
      <vt:lpstr>ITU-T SG20 main results</vt:lpstr>
      <vt:lpstr>ITU-T SG20 future topics</vt:lpstr>
      <vt:lpstr>Publications, Events &amp; Projects on IoT and Smart Cities</vt:lpstr>
      <vt:lpstr>Слайд 7</vt:lpstr>
      <vt:lpstr>Слайд 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Admin</cp:lastModifiedBy>
  <cp:revision>91</cp:revision>
  <dcterms:created xsi:type="dcterms:W3CDTF">2016-02-05T15:38:15Z</dcterms:created>
  <dcterms:modified xsi:type="dcterms:W3CDTF">2017-06-01T08:43:08Z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0x01010032E9B281342D724D9E1F6417420D688D</vt:lpwstr>
  </property>
</Properties>
</file>