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57" r:id="rId4"/>
    <p:sldId id="263" r:id="rId5"/>
    <p:sldId id="264" r:id="rId6"/>
    <p:sldId id="265" r:id="rId7"/>
    <p:sldId id="269" r:id="rId8"/>
    <p:sldId id="267" r:id="rId9"/>
    <p:sldId id="270" r:id="rId10"/>
    <p:sldId id="271" r:id="rId11"/>
    <p:sldId id="272" r:id="rId12"/>
    <p:sldId id="273" r:id="rId13"/>
    <p:sldId id="274" r:id="rId14"/>
    <p:sldId id="279" r:id="rId15"/>
    <p:sldId id="278" r:id="rId16"/>
    <p:sldId id="280" r:id="rId17"/>
    <p:sldId id="2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98" autoAdjust="0"/>
    <p:restoredTop sz="94753"/>
  </p:normalViewPr>
  <p:slideViewPr>
    <p:cSldViewPr snapToGrid="0" showGuides="1">
      <p:cViewPr varScale="1">
        <p:scale>
          <a:sx n="106" d="100"/>
          <a:sy n="106" d="100"/>
        </p:scale>
        <p:origin x="6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5" Type="http://schemas.openxmlformats.org/officeDocument/2006/relationships/customXml" Target="../customXml/item2.xml"/><Relationship Id="rId20" Type="http://schemas.openxmlformats.org/officeDocument/2006/relationships/presProps" Target="presProps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customXml" Target="../customXml/item1.xml"/><Relationship Id="rId23" Type="http://schemas.openxmlformats.org/officeDocument/2006/relationships/tableStyles" Target="tableStyle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22" Type="http://schemas.openxmlformats.org/officeDocument/2006/relationships/theme" Target="theme/theme1.xml"/><Relationship Id="rId14" Type="http://schemas.openxmlformats.org/officeDocument/2006/relationships/slide" Target="slides/slide13.xml"/><Relationship Id="rId4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image" Target="../media/image5.png"/><Relationship Id="rId2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85BA2-ABAC-9F42-AA35-4DEDCB4DE93C}" type="doc">
      <dgm:prSet loTypeId="urn:microsoft.com/office/officeart/2005/8/layout/vList4" loCatId="" qsTypeId="urn:microsoft.com/office/officeart/2005/8/quickstyle/simple1" qsCatId="simple" csTypeId="urn:microsoft.com/office/officeart/2005/8/colors/accent1_2" csCatId="accent1" phldr="1"/>
      <dgm:spPr/>
    </dgm:pt>
    <dgm:pt modelId="{7C947D0E-B65F-DE43-AC4A-E5BEBE82B470}">
      <dgm:prSet phldrT="[Text]"/>
      <dgm:spPr/>
      <dgm:t>
        <a:bodyPr/>
        <a:lstStyle/>
        <a:p>
          <a:r>
            <a:rPr lang="en-US" dirty="0" smtClean="0"/>
            <a:t>Regional initiatives</a:t>
          </a:r>
          <a:endParaRPr lang="en-US" dirty="0"/>
        </a:p>
      </dgm:t>
    </dgm:pt>
    <dgm:pt modelId="{90BAA00F-3342-1044-AA04-A7D65CEBEF8D}" type="parTrans" cxnId="{AF6FF8A6-9026-3848-B5D8-33D0A89501F1}">
      <dgm:prSet/>
      <dgm:spPr/>
      <dgm:t>
        <a:bodyPr/>
        <a:lstStyle/>
        <a:p>
          <a:endParaRPr lang="en-US"/>
        </a:p>
      </dgm:t>
    </dgm:pt>
    <dgm:pt modelId="{0FD992EF-FA85-BB46-9D3F-A1E76F1771B6}" type="sibTrans" cxnId="{AF6FF8A6-9026-3848-B5D8-33D0A89501F1}">
      <dgm:prSet/>
      <dgm:spPr/>
      <dgm:t>
        <a:bodyPr/>
        <a:lstStyle/>
        <a:p>
          <a:endParaRPr lang="en-US"/>
        </a:p>
      </dgm:t>
    </dgm:pt>
    <dgm:pt modelId="{9F0060D4-E08B-1642-9912-0BF58E55882F}">
      <dgm:prSet phldrT="[Text]"/>
      <dgm:spPr/>
      <dgm:t>
        <a:bodyPr/>
        <a:lstStyle/>
        <a:p>
          <a:r>
            <a:rPr lang="en-US" dirty="0" smtClean="0"/>
            <a:t>Events</a:t>
          </a:r>
          <a:endParaRPr lang="en-US" dirty="0"/>
        </a:p>
      </dgm:t>
    </dgm:pt>
    <dgm:pt modelId="{39B971A7-D890-FB4E-A272-5E3CA972F773}" type="parTrans" cxnId="{2391A339-71BF-4440-9FEE-D4248C2D84B9}">
      <dgm:prSet/>
      <dgm:spPr/>
      <dgm:t>
        <a:bodyPr/>
        <a:lstStyle/>
        <a:p>
          <a:endParaRPr lang="en-US"/>
        </a:p>
      </dgm:t>
    </dgm:pt>
    <dgm:pt modelId="{F244C275-BFCB-0E45-9853-F2FAAB0962C3}" type="sibTrans" cxnId="{2391A339-71BF-4440-9FEE-D4248C2D84B9}">
      <dgm:prSet/>
      <dgm:spPr/>
      <dgm:t>
        <a:bodyPr/>
        <a:lstStyle/>
        <a:p>
          <a:endParaRPr lang="en-US"/>
        </a:p>
      </dgm:t>
    </dgm:pt>
    <dgm:pt modelId="{7008AF64-DF4C-C746-B44A-923FF7574CA2}">
      <dgm:prSet phldrT="[Text]"/>
      <dgm:spPr/>
      <dgm:t>
        <a:bodyPr/>
        <a:lstStyle/>
        <a:p>
          <a:r>
            <a:rPr lang="en-US" dirty="0" smtClean="0"/>
            <a:t>Technical assistance, country projects</a:t>
          </a:r>
          <a:endParaRPr lang="en-US" dirty="0"/>
        </a:p>
      </dgm:t>
    </dgm:pt>
    <dgm:pt modelId="{117805BC-CD37-5F40-AAC3-E71E71A7B743}" type="parTrans" cxnId="{F2D311FE-4A4E-054E-B6FD-DC7C1FE6447E}">
      <dgm:prSet/>
      <dgm:spPr/>
      <dgm:t>
        <a:bodyPr/>
        <a:lstStyle/>
        <a:p>
          <a:endParaRPr lang="en-US"/>
        </a:p>
      </dgm:t>
    </dgm:pt>
    <dgm:pt modelId="{93C7938C-6927-1541-8CE1-A5708C86FFB5}" type="sibTrans" cxnId="{F2D311FE-4A4E-054E-B6FD-DC7C1FE6447E}">
      <dgm:prSet/>
      <dgm:spPr/>
      <dgm:t>
        <a:bodyPr/>
        <a:lstStyle/>
        <a:p>
          <a:endParaRPr lang="en-US"/>
        </a:p>
      </dgm:t>
    </dgm:pt>
    <dgm:pt modelId="{9230801A-56A1-B145-87A5-FBE41A82F89E}">
      <dgm:prSet/>
      <dgm:spPr/>
      <dgm:t>
        <a:bodyPr/>
        <a:lstStyle/>
        <a:p>
          <a:r>
            <a:rPr lang="en-US" dirty="0" smtClean="0"/>
            <a:t>Publications</a:t>
          </a:r>
          <a:endParaRPr lang="en-US" dirty="0"/>
        </a:p>
      </dgm:t>
    </dgm:pt>
    <dgm:pt modelId="{DBCAAD06-EDA5-DA45-B67E-C03CF16C52B4}" type="parTrans" cxnId="{252FD071-2D0F-424F-979C-2E9FE0289A57}">
      <dgm:prSet/>
      <dgm:spPr/>
      <dgm:t>
        <a:bodyPr/>
        <a:lstStyle/>
        <a:p>
          <a:endParaRPr lang="en-US"/>
        </a:p>
      </dgm:t>
    </dgm:pt>
    <dgm:pt modelId="{97400016-8E67-574F-B77B-1F90F9608305}" type="sibTrans" cxnId="{252FD071-2D0F-424F-979C-2E9FE0289A57}">
      <dgm:prSet/>
      <dgm:spPr/>
      <dgm:t>
        <a:bodyPr/>
        <a:lstStyle/>
        <a:p>
          <a:endParaRPr lang="en-US"/>
        </a:p>
      </dgm:t>
    </dgm:pt>
    <dgm:pt modelId="{1E7FD18A-AC28-9C4A-A0E6-956FD81D826B}">
      <dgm:prSet/>
      <dgm:spPr/>
      <dgm:t>
        <a:bodyPr/>
        <a:lstStyle/>
        <a:p>
          <a:r>
            <a:rPr lang="en-US" dirty="0" smtClean="0"/>
            <a:t>Membership coordination</a:t>
          </a:r>
          <a:endParaRPr lang="en-US" dirty="0"/>
        </a:p>
      </dgm:t>
    </dgm:pt>
    <dgm:pt modelId="{E2378393-A138-8842-9951-A7F735A86073}" type="parTrans" cxnId="{374C1133-1349-B447-ACC0-41749A5DEED3}">
      <dgm:prSet/>
      <dgm:spPr/>
      <dgm:t>
        <a:bodyPr/>
        <a:lstStyle/>
        <a:p>
          <a:endParaRPr lang="en-US"/>
        </a:p>
      </dgm:t>
    </dgm:pt>
    <dgm:pt modelId="{97597256-3B95-F446-B645-2BD013473D05}" type="sibTrans" cxnId="{374C1133-1349-B447-ACC0-41749A5DEED3}">
      <dgm:prSet/>
      <dgm:spPr/>
      <dgm:t>
        <a:bodyPr/>
        <a:lstStyle/>
        <a:p>
          <a:endParaRPr lang="en-US"/>
        </a:p>
      </dgm:t>
    </dgm:pt>
    <dgm:pt modelId="{ED0EC990-EB7E-3D4B-8774-0BA5C6DDB9F6}" type="pres">
      <dgm:prSet presAssocID="{EEA85BA2-ABAC-9F42-AA35-4DEDCB4DE93C}" presName="linear" presStyleCnt="0">
        <dgm:presLayoutVars>
          <dgm:dir/>
          <dgm:resizeHandles val="exact"/>
        </dgm:presLayoutVars>
      </dgm:prSet>
      <dgm:spPr/>
    </dgm:pt>
    <dgm:pt modelId="{D3B8869C-8CD5-3A48-BBBB-B574073D9778}" type="pres">
      <dgm:prSet presAssocID="{7C947D0E-B65F-DE43-AC4A-E5BEBE82B470}" presName="comp" presStyleCnt="0"/>
      <dgm:spPr/>
    </dgm:pt>
    <dgm:pt modelId="{6D46C864-2E84-A040-9819-20F222C8A8C9}" type="pres">
      <dgm:prSet presAssocID="{7C947D0E-B65F-DE43-AC4A-E5BEBE82B470}" presName="box" presStyleLbl="node1" presStyleIdx="0" presStyleCnt="5"/>
      <dgm:spPr/>
      <dgm:t>
        <a:bodyPr/>
        <a:lstStyle/>
        <a:p>
          <a:endParaRPr lang="en-US"/>
        </a:p>
      </dgm:t>
    </dgm:pt>
    <dgm:pt modelId="{8E994AEA-F694-7449-9995-5CB606DE3D7B}" type="pres">
      <dgm:prSet presAssocID="{7C947D0E-B65F-DE43-AC4A-E5BEBE82B470}" presName="img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D0B087C2-4126-264C-BE3A-614952D0C0DD}" type="pres">
      <dgm:prSet presAssocID="{7C947D0E-B65F-DE43-AC4A-E5BEBE82B470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9B8106-8EE1-0C42-B60F-60A3CEDD1659}" type="pres">
      <dgm:prSet presAssocID="{0FD992EF-FA85-BB46-9D3F-A1E76F1771B6}" presName="spacer" presStyleCnt="0"/>
      <dgm:spPr/>
    </dgm:pt>
    <dgm:pt modelId="{D5A17D73-DE69-4A46-A289-49F4D3F5B1D6}" type="pres">
      <dgm:prSet presAssocID="{9F0060D4-E08B-1642-9912-0BF58E55882F}" presName="comp" presStyleCnt="0"/>
      <dgm:spPr/>
    </dgm:pt>
    <dgm:pt modelId="{E2B0FD95-7C5D-A649-A517-D0AD702A53DD}" type="pres">
      <dgm:prSet presAssocID="{9F0060D4-E08B-1642-9912-0BF58E55882F}" presName="box" presStyleLbl="node1" presStyleIdx="1" presStyleCnt="5"/>
      <dgm:spPr/>
      <dgm:t>
        <a:bodyPr/>
        <a:lstStyle/>
        <a:p>
          <a:endParaRPr lang="en-US"/>
        </a:p>
      </dgm:t>
    </dgm:pt>
    <dgm:pt modelId="{88EDC760-C16C-FC46-8B7D-AFB552E6B8BD}" type="pres">
      <dgm:prSet presAssocID="{9F0060D4-E08B-1642-9912-0BF58E55882F}" presName="img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96416D4E-8A01-0147-ABC2-2A6E6D6FCA0A}" type="pres">
      <dgm:prSet presAssocID="{9F0060D4-E08B-1642-9912-0BF58E55882F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A9F8DB-7D96-4F47-8EA1-467ACF27D3E2}" type="pres">
      <dgm:prSet presAssocID="{F244C275-BFCB-0E45-9853-F2FAAB0962C3}" presName="spacer" presStyleCnt="0"/>
      <dgm:spPr/>
    </dgm:pt>
    <dgm:pt modelId="{D541E367-03CB-F94B-874E-1EA02B2BE64D}" type="pres">
      <dgm:prSet presAssocID="{7008AF64-DF4C-C746-B44A-923FF7574CA2}" presName="comp" presStyleCnt="0"/>
      <dgm:spPr/>
    </dgm:pt>
    <dgm:pt modelId="{5B2AB28C-41DC-0643-AD90-A24B8FD7C159}" type="pres">
      <dgm:prSet presAssocID="{7008AF64-DF4C-C746-B44A-923FF7574CA2}" presName="box" presStyleLbl="node1" presStyleIdx="2" presStyleCnt="5"/>
      <dgm:spPr/>
      <dgm:t>
        <a:bodyPr/>
        <a:lstStyle/>
        <a:p>
          <a:endParaRPr lang="en-US"/>
        </a:p>
      </dgm:t>
    </dgm:pt>
    <dgm:pt modelId="{83F6E880-0E3D-B943-BC92-8715F2A76DF7}" type="pres">
      <dgm:prSet presAssocID="{7008AF64-DF4C-C746-B44A-923FF7574CA2}" presName="img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7F5786CF-89B1-564D-A197-A4490BB21870}" type="pres">
      <dgm:prSet presAssocID="{7008AF64-DF4C-C746-B44A-923FF7574CA2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DA8B7-75FB-DA4D-9618-DAA5F0ED905D}" type="pres">
      <dgm:prSet presAssocID="{93C7938C-6927-1541-8CE1-A5708C86FFB5}" presName="spacer" presStyleCnt="0"/>
      <dgm:spPr/>
    </dgm:pt>
    <dgm:pt modelId="{43C59EF9-7CEF-1540-B07B-BBB0AB7C65C0}" type="pres">
      <dgm:prSet presAssocID="{9230801A-56A1-B145-87A5-FBE41A82F89E}" presName="comp" presStyleCnt="0"/>
      <dgm:spPr/>
    </dgm:pt>
    <dgm:pt modelId="{7A11FBA1-D7CA-C44D-8A5F-FAB12F221DD2}" type="pres">
      <dgm:prSet presAssocID="{9230801A-56A1-B145-87A5-FBE41A82F89E}" presName="box" presStyleLbl="node1" presStyleIdx="3" presStyleCnt="5"/>
      <dgm:spPr/>
      <dgm:t>
        <a:bodyPr/>
        <a:lstStyle/>
        <a:p>
          <a:endParaRPr lang="en-US"/>
        </a:p>
      </dgm:t>
    </dgm:pt>
    <dgm:pt modelId="{84E1D5F8-05F1-2349-A2EB-96B41647EBD6}" type="pres">
      <dgm:prSet presAssocID="{9230801A-56A1-B145-87A5-FBE41A82F89E}" presName="img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CAEF70EC-CDFB-9849-865C-094718E7B9E1}" type="pres">
      <dgm:prSet presAssocID="{9230801A-56A1-B145-87A5-FBE41A82F89E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B03D5D-A686-8A47-803E-0A329223A872}" type="pres">
      <dgm:prSet presAssocID="{97400016-8E67-574F-B77B-1F90F9608305}" presName="spacer" presStyleCnt="0"/>
      <dgm:spPr/>
    </dgm:pt>
    <dgm:pt modelId="{9D806F55-0881-7946-90A4-2118DA1FA525}" type="pres">
      <dgm:prSet presAssocID="{1E7FD18A-AC28-9C4A-A0E6-956FD81D826B}" presName="comp" presStyleCnt="0"/>
      <dgm:spPr/>
    </dgm:pt>
    <dgm:pt modelId="{F61C29A2-A99D-F840-A2AD-1AB804F6E15D}" type="pres">
      <dgm:prSet presAssocID="{1E7FD18A-AC28-9C4A-A0E6-956FD81D826B}" presName="box" presStyleLbl="node1" presStyleIdx="4" presStyleCnt="5"/>
      <dgm:spPr/>
      <dgm:t>
        <a:bodyPr/>
        <a:lstStyle/>
        <a:p>
          <a:endParaRPr lang="en-US"/>
        </a:p>
      </dgm:t>
    </dgm:pt>
    <dgm:pt modelId="{DC20516A-05DD-0144-8AE5-D94B313A5FA1}" type="pres">
      <dgm:prSet presAssocID="{1E7FD18A-AC28-9C4A-A0E6-956FD81D826B}" presName="img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</dgm:spPr>
    </dgm:pt>
    <dgm:pt modelId="{3CF7B326-6F5E-E74E-B52A-F53AD6B404F3}" type="pres">
      <dgm:prSet presAssocID="{1E7FD18A-AC28-9C4A-A0E6-956FD81D826B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D2F2D3-98C3-BA47-9E27-6771F64B727F}" type="presOf" srcId="{9F0060D4-E08B-1642-9912-0BF58E55882F}" destId="{96416D4E-8A01-0147-ABC2-2A6E6D6FCA0A}" srcOrd="1" destOrd="0" presId="urn:microsoft.com/office/officeart/2005/8/layout/vList4"/>
    <dgm:cxn modelId="{46F3C48C-4363-074B-92EF-457A72DCE8F0}" type="presOf" srcId="{9230801A-56A1-B145-87A5-FBE41A82F89E}" destId="{CAEF70EC-CDFB-9849-865C-094718E7B9E1}" srcOrd="1" destOrd="0" presId="urn:microsoft.com/office/officeart/2005/8/layout/vList4"/>
    <dgm:cxn modelId="{374C1133-1349-B447-ACC0-41749A5DEED3}" srcId="{EEA85BA2-ABAC-9F42-AA35-4DEDCB4DE93C}" destId="{1E7FD18A-AC28-9C4A-A0E6-956FD81D826B}" srcOrd="4" destOrd="0" parTransId="{E2378393-A138-8842-9951-A7F735A86073}" sibTransId="{97597256-3B95-F446-B645-2BD013473D05}"/>
    <dgm:cxn modelId="{AF6FF8A6-9026-3848-B5D8-33D0A89501F1}" srcId="{EEA85BA2-ABAC-9F42-AA35-4DEDCB4DE93C}" destId="{7C947D0E-B65F-DE43-AC4A-E5BEBE82B470}" srcOrd="0" destOrd="0" parTransId="{90BAA00F-3342-1044-AA04-A7D65CEBEF8D}" sibTransId="{0FD992EF-FA85-BB46-9D3F-A1E76F1771B6}"/>
    <dgm:cxn modelId="{6CA4D4BE-5E23-6747-8D02-0E36D7656EB5}" type="presOf" srcId="{EEA85BA2-ABAC-9F42-AA35-4DEDCB4DE93C}" destId="{ED0EC990-EB7E-3D4B-8774-0BA5C6DDB9F6}" srcOrd="0" destOrd="0" presId="urn:microsoft.com/office/officeart/2005/8/layout/vList4"/>
    <dgm:cxn modelId="{2391A339-71BF-4440-9FEE-D4248C2D84B9}" srcId="{EEA85BA2-ABAC-9F42-AA35-4DEDCB4DE93C}" destId="{9F0060D4-E08B-1642-9912-0BF58E55882F}" srcOrd="1" destOrd="0" parTransId="{39B971A7-D890-FB4E-A272-5E3CA972F773}" sibTransId="{F244C275-BFCB-0E45-9853-F2FAAB0962C3}"/>
    <dgm:cxn modelId="{1A28BC24-CC48-9643-AE67-501BFC378797}" type="presOf" srcId="{1E7FD18A-AC28-9C4A-A0E6-956FD81D826B}" destId="{F61C29A2-A99D-F840-A2AD-1AB804F6E15D}" srcOrd="0" destOrd="0" presId="urn:microsoft.com/office/officeart/2005/8/layout/vList4"/>
    <dgm:cxn modelId="{B13242C6-6302-3643-A638-82FD2CE339F2}" type="presOf" srcId="{9230801A-56A1-B145-87A5-FBE41A82F89E}" destId="{7A11FBA1-D7CA-C44D-8A5F-FAB12F221DD2}" srcOrd="0" destOrd="0" presId="urn:microsoft.com/office/officeart/2005/8/layout/vList4"/>
    <dgm:cxn modelId="{F2D311FE-4A4E-054E-B6FD-DC7C1FE6447E}" srcId="{EEA85BA2-ABAC-9F42-AA35-4DEDCB4DE93C}" destId="{7008AF64-DF4C-C746-B44A-923FF7574CA2}" srcOrd="2" destOrd="0" parTransId="{117805BC-CD37-5F40-AAC3-E71E71A7B743}" sibTransId="{93C7938C-6927-1541-8CE1-A5708C86FFB5}"/>
    <dgm:cxn modelId="{3D508305-62BC-934B-B49C-A917999F0FD9}" type="presOf" srcId="{7C947D0E-B65F-DE43-AC4A-E5BEBE82B470}" destId="{D0B087C2-4126-264C-BE3A-614952D0C0DD}" srcOrd="1" destOrd="0" presId="urn:microsoft.com/office/officeart/2005/8/layout/vList4"/>
    <dgm:cxn modelId="{EFC87CCB-40C6-314B-8A4A-978AB19FDAAE}" type="presOf" srcId="{7C947D0E-B65F-DE43-AC4A-E5BEBE82B470}" destId="{6D46C864-2E84-A040-9819-20F222C8A8C9}" srcOrd="0" destOrd="0" presId="urn:microsoft.com/office/officeart/2005/8/layout/vList4"/>
    <dgm:cxn modelId="{EF0991E4-3A95-2842-9F55-31E31C4AD5B4}" type="presOf" srcId="{1E7FD18A-AC28-9C4A-A0E6-956FD81D826B}" destId="{3CF7B326-6F5E-E74E-B52A-F53AD6B404F3}" srcOrd="1" destOrd="0" presId="urn:microsoft.com/office/officeart/2005/8/layout/vList4"/>
    <dgm:cxn modelId="{302ABB23-29AA-064E-8E5D-607A9376CE8F}" type="presOf" srcId="{7008AF64-DF4C-C746-B44A-923FF7574CA2}" destId="{7F5786CF-89B1-564D-A197-A4490BB21870}" srcOrd="1" destOrd="0" presId="urn:microsoft.com/office/officeart/2005/8/layout/vList4"/>
    <dgm:cxn modelId="{618DCE7E-5975-E04B-8149-F757AE053B22}" type="presOf" srcId="{7008AF64-DF4C-C746-B44A-923FF7574CA2}" destId="{5B2AB28C-41DC-0643-AD90-A24B8FD7C159}" srcOrd="0" destOrd="0" presId="urn:microsoft.com/office/officeart/2005/8/layout/vList4"/>
    <dgm:cxn modelId="{252FD071-2D0F-424F-979C-2E9FE0289A57}" srcId="{EEA85BA2-ABAC-9F42-AA35-4DEDCB4DE93C}" destId="{9230801A-56A1-B145-87A5-FBE41A82F89E}" srcOrd="3" destOrd="0" parTransId="{DBCAAD06-EDA5-DA45-B67E-C03CF16C52B4}" sibTransId="{97400016-8E67-574F-B77B-1F90F9608305}"/>
    <dgm:cxn modelId="{1050C31B-4C21-3B4C-B54B-B7F9B1815334}" type="presOf" srcId="{9F0060D4-E08B-1642-9912-0BF58E55882F}" destId="{E2B0FD95-7C5D-A649-A517-D0AD702A53DD}" srcOrd="0" destOrd="0" presId="urn:microsoft.com/office/officeart/2005/8/layout/vList4"/>
    <dgm:cxn modelId="{39322A00-8A98-AD46-A20D-99404A5498CF}" type="presParOf" srcId="{ED0EC990-EB7E-3D4B-8774-0BA5C6DDB9F6}" destId="{D3B8869C-8CD5-3A48-BBBB-B574073D9778}" srcOrd="0" destOrd="0" presId="urn:microsoft.com/office/officeart/2005/8/layout/vList4"/>
    <dgm:cxn modelId="{53B47C46-4C55-634E-BFF5-42FF2133713A}" type="presParOf" srcId="{D3B8869C-8CD5-3A48-BBBB-B574073D9778}" destId="{6D46C864-2E84-A040-9819-20F222C8A8C9}" srcOrd="0" destOrd="0" presId="urn:microsoft.com/office/officeart/2005/8/layout/vList4"/>
    <dgm:cxn modelId="{8668F8E0-F113-544E-82ED-ABA685F97A29}" type="presParOf" srcId="{D3B8869C-8CD5-3A48-BBBB-B574073D9778}" destId="{8E994AEA-F694-7449-9995-5CB606DE3D7B}" srcOrd="1" destOrd="0" presId="urn:microsoft.com/office/officeart/2005/8/layout/vList4"/>
    <dgm:cxn modelId="{496F9A66-14E7-1F4F-BC84-C05D77F619F6}" type="presParOf" srcId="{D3B8869C-8CD5-3A48-BBBB-B574073D9778}" destId="{D0B087C2-4126-264C-BE3A-614952D0C0DD}" srcOrd="2" destOrd="0" presId="urn:microsoft.com/office/officeart/2005/8/layout/vList4"/>
    <dgm:cxn modelId="{0063599D-7E72-4A44-A770-FBC523DD626C}" type="presParOf" srcId="{ED0EC990-EB7E-3D4B-8774-0BA5C6DDB9F6}" destId="{AB9B8106-8EE1-0C42-B60F-60A3CEDD1659}" srcOrd="1" destOrd="0" presId="urn:microsoft.com/office/officeart/2005/8/layout/vList4"/>
    <dgm:cxn modelId="{E1239D25-C362-3545-8707-E5D9B560D781}" type="presParOf" srcId="{ED0EC990-EB7E-3D4B-8774-0BA5C6DDB9F6}" destId="{D5A17D73-DE69-4A46-A289-49F4D3F5B1D6}" srcOrd="2" destOrd="0" presId="urn:microsoft.com/office/officeart/2005/8/layout/vList4"/>
    <dgm:cxn modelId="{3479E6A0-1FAA-7B4F-A81F-AF9416B86A13}" type="presParOf" srcId="{D5A17D73-DE69-4A46-A289-49F4D3F5B1D6}" destId="{E2B0FD95-7C5D-A649-A517-D0AD702A53DD}" srcOrd="0" destOrd="0" presId="urn:microsoft.com/office/officeart/2005/8/layout/vList4"/>
    <dgm:cxn modelId="{8D75D2D0-9721-F944-91F2-C5F0B689ED49}" type="presParOf" srcId="{D5A17D73-DE69-4A46-A289-49F4D3F5B1D6}" destId="{88EDC760-C16C-FC46-8B7D-AFB552E6B8BD}" srcOrd="1" destOrd="0" presId="urn:microsoft.com/office/officeart/2005/8/layout/vList4"/>
    <dgm:cxn modelId="{C77A16E3-34C0-2443-9D96-BE1FBF95FDB6}" type="presParOf" srcId="{D5A17D73-DE69-4A46-A289-49F4D3F5B1D6}" destId="{96416D4E-8A01-0147-ABC2-2A6E6D6FCA0A}" srcOrd="2" destOrd="0" presId="urn:microsoft.com/office/officeart/2005/8/layout/vList4"/>
    <dgm:cxn modelId="{BB28AC8A-D2A4-E048-B7EB-0990F8CB868B}" type="presParOf" srcId="{ED0EC990-EB7E-3D4B-8774-0BA5C6DDB9F6}" destId="{7EA9F8DB-7D96-4F47-8EA1-467ACF27D3E2}" srcOrd="3" destOrd="0" presId="urn:microsoft.com/office/officeart/2005/8/layout/vList4"/>
    <dgm:cxn modelId="{701EC639-6C15-B44F-B058-81AC411A8C93}" type="presParOf" srcId="{ED0EC990-EB7E-3D4B-8774-0BA5C6DDB9F6}" destId="{D541E367-03CB-F94B-874E-1EA02B2BE64D}" srcOrd="4" destOrd="0" presId="urn:microsoft.com/office/officeart/2005/8/layout/vList4"/>
    <dgm:cxn modelId="{F1659D21-6ED1-7843-B569-A4CE7FD6F6B6}" type="presParOf" srcId="{D541E367-03CB-F94B-874E-1EA02B2BE64D}" destId="{5B2AB28C-41DC-0643-AD90-A24B8FD7C159}" srcOrd="0" destOrd="0" presId="urn:microsoft.com/office/officeart/2005/8/layout/vList4"/>
    <dgm:cxn modelId="{D722D723-59F5-A647-8886-DB831C327293}" type="presParOf" srcId="{D541E367-03CB-F94B-874E-1EA02B2BE64D}" destId="{83F6E880-0E3D-B943-BC92-8715F2A76DF7}" srcOrd="1" destOrd="0" presId="urn:microsoft.com/office/officeart/2005/8/layout/vList4"/>
    <dgm:cxn modelId="{6D0B66AC-D0D7-5747-8D89-FA6F31622A0C}" type="presParOf" srcId="{D541E367-03CB-F94B-874E-1EA02B2BE64D}" destId="{7F5786CF-89B1-564D-A197-A4490BB21870}" srcOrd="2" destOrd="0" presId="urn:microsoft.com/office/officeart/2005/8/layout/vList4"/>
    <dgm:cxn modelId="{CC0EB82C-BE0D-9A4C-9D6D-FFE14C3E24F8}" type="presParOf" srcId="{ED0EC990-EB7E-3D4B-8774-0BA5C6DDB9F6}" destId="{737DA8B7-75FB-DA4D-9618-DAA5F0ED905D}" srcOrd="5" destOrd="0" presId="urn:microsoft.com/office/officeart/2005/8/layout/vList4"/>
    <dgm:cxn modelId="{842C7B52-7A1C-5145-B566-B7AA6A30F879}" type="presParOf" srcId="{ED0EC990-EB7E-3D4B-8774-0BA5C6DDB9F6}" destId="{43C59EF9-7CEF-1540-B07B-BBB0AB7C65C0}" srcOrd="6" destOrd="0" presId="urn:microsoft.com/office/officeart/2005/8/layout/vList4"/>
    <dgm:cxn modelId="{F31A6964-506A-5441-8CC5-A9B76DD02E25}" type="presParOf" srcId="{43C59EF9-7CEF-1540-B07B-BBB0AB7C65C0}" destId="{7A11FBA1-D7CA-C44D-8A5F-FAB12F221DD2}" srcOrd="0" destOrd="0" presId="urn:microsoft.com/office/officeart/2005/8/layout/vList4"/>
    <dgm:cxn modelId="{4DCDD863-E3F1-8546-9515-3A3CF7D0C3D9}" type="presParOf" srcId="{43C59EF9-7CEF-1540-B07B-BBB0AB7C65C0}" destId="{84E1D5F8-05F1-2349-A2EB-96B41647EBD6}" srcOrd="1" destOrd="0" presId="urn:microsoft.com/office/officeart/2005/8/layout/vList4"/>
    <dgm:cxn modelId="{EBE8E717-FD7A-4D4D-B71D-7F14A6147AB5}" type="presParOf" srcId="{43C59EF9-7CEF-1540-B07B-BBB0AB7C65C0}" destId="{CAEF70EC-CDFB-9849-865C-094718E7B9E1}" srcOrd="2" destOrd="0" presId="urn:microsoft.com/office/officeart/2005/8/layout/vList4"/>
    <dgm:cxn modelId="{9CC56AF6-C443-DF48-AB61-AABE257EE461}" type="presParOf" srcId="{ED0EC990-EB7E-3D4B-8774-0BA5C6DDB9F6}" destId="{64B03D5D-A686-8A47-803E-0A329223A872}" srcOrd="7" destOrd="0" presId="urn:microsoft.com/office/officeart/2005/8/layout/vList4"/>
    <dgm:cxn modelId="{417638F3-9BE0-5548-893C-1BD47DD27401}" type="presParOf" srcId="{ED0EC990-EB7E-3D4B-8774-0BA5C6DDB9F6}" destId="{9D806F55-0881-7946-90A4-2118DA1FA525}" srcOrd="8" destOrd="0" presId="urn:microsoft.com/office/officeart/2005/8/layout/vList4"/>
    <dgm:cxn modelId="{4B9A73A7-6F9B-9846-90A5-9A75F9212004}" type="presParOf" srcId="{9D806F55-0881-7946-90A4-2118DA1FA525}" destId="{F61C29A2-A99D-F840-A2AD-1AB804F6E15D}" srcOrd="0" destOrd="0" presId="urn:microsoft.com/office/officeart/2005/8/layout/vList4"/>
    <dgm:cxn modelId="{2AD12518-E6D4-C440-84F2-B1545C593894}" type="presParOf" srcId="{9D806F55-0881-7946-90A4-2118DA1FA525}" destId="{DC20516A-05DD-0144-8AE5-D94B313A5FA1}" srcOrd="1" destOrd="0" presId="urn:microsoft.com/office/officeart/2005/8/layout/vList4"/>
    <dgm:cxn modelId="{79EEE790-15DC-CA42-8EAF-6E5D0DB2D599}" type="presParOf" srcId="{9D806F55-0881-7946-90A4-2118DA1FA525}" destId="{3CF7B326-6F5E-E74E-B52A-F53AD6B404F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46C864-2E84-A040-9819-20F222C8A8C9}">
      <dsp:nvSpPr>
        <dsp:cNvPr id="0" name=""/>
        <dsp:cNvSpPr/>
      </dsp:nvSpPr>
      <dsp:spPr>
        <a:xfrm>
          <a:off x="0" y="0"/>
          <a:ext cx="10515600" cy="715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Regional initiatives</a:t>
          </a:r>
          <a:endParaRPr lang="en-US" sz="3300" kern="1200" dirty="0"/>
        </a:p>
      </dsp:txBody>
      <dsp:txXfrm>
        <a:off x="2174689" y="0"/>
        <a:ext cx="8340910" cy="715691"/>
      </dsp:txXfrm>
    </dsp:sp>
    <dsp:sp modelId="{8E994AEA-F694-7449-9995-5CB606DE3D7B}">
      <dsp:nvSpPr>
        <dsp:cNvPr id="0" name=""/>
        <dsp:cNvSpPr/>
      </dsp:nvSpPr>
      <dsp:spPr>
        <a:xfrm>
          <a:off x="71569" y="71569"/>
          <a:ext cx="2103120" cy="5725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B0FD95-7C5D-A649-A517-D0AD702A53DD}">
      <dsp:nvSpPr>
        <dsp:cNvPr id="0" name=""/>
        <dsp:cNvSpPr/>
      </dsp:nvSpPr>
      <dsp:spPr>
        <a:xfrm>
          <a:off x="0" y="787260"/>
          <a:ext cx="10515600" cy="715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Events</a:t>
          </a:r>
          <a:endParaRPr lang="en-US" sz="3300" kern="1200" dirty="0"/>
        </a:p>
      </dsp:txBody>
      <dsp:txXfrm>
        <a:off x="2174689" y="787260"/>
        <a:ext cx="8340910" cy="715691"/>
      </dsp:txXfrm>
    </dsp:sp>
    <dsp:sp modelId="{88EDC760-C16C-FC46-8B7D-AFB552E6B8BD}">
      <dsp:nvSpPr>
        <dsp:cNvPr id="0" name=""/>
        <dsp:cNvSpPr/>
      </dsp:nvSpPr>
      <dsp:spPr>
        <a:xfrm>
          <a:off x="71569" y="858829"/>
          <a:ext cx="2103120" cy="5725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2AB28C-41DC-0643-AD90-A24B8FD7C159}">
      <dsp:nvSpPr>
        <dsp:cNvPr id="0" name=""/>
        <dsp:cNvSpPr/>
      </dsp:nvSpPr>
      <dsp:spPr>
        <a:xfrm>
          <a:off x="0" y="1574520"/>
          <a:ext cx="10515600" cy="715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Technical assistance, country projects</a:t>
          </a:r>
          <a:endParaRPr lang="en-US" sz="3300" kern="1200" dirty="0"/>
        </a:p>
      </dsp:txBody>
      <dsp:txXfrm>
        <a:off x="2174689" y="1574520"/>
        <a:ext cx="8340910" cy="715691"/>
      </dsp:txXfrm>
    </dsp:sp>
    <dsp:sp modelId="{83F6E880-0E3D-B943-BC92-8715F2A76DF7}">
      <dsp:nvSpPr>
        <dsp:cNvPr id="0" name=""/>
        <dsp:cNvSpPr/>
      </dsp:nvSpPr>
      <dsp:spPr>
        <a:xfrm>
          <a:off x="71569" y="1646089"/>
          <a:ext cx="2103120" cy="5725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11FBA1-D7CA-C44D-8A5F-FAB12F221DD2}">
      <dsp:nvSpPr>
        <dsp:cNvPr id="0" name=""/>
        <dsp:cNvSpPr/>
      </dsp:nvSpPr>
      <dsp:spPr>
        <a:xfrm>
          <a:off x="0" y="2361780"/>
          <a:ext cx="10515600" cy="715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Publications</a:t>
          </a:r>
          <a:endParaRPr lang="en-US" sz="3300" kern="1200" dirty="0"/>
        </a:p>
      </dsp:txBody>
      <dsp:txXfrm>
        <a:off x="2174689" y="2361780"/>
        <a:ext cx="8340910" cy="715691"/>
      </dsp:txXfrm>
    </dsp:sp>
    <dsp:sp modelId="{84E1D5F8-05F1-2349-A2EB-96B41647EBD6}">
      <dsp:nvSpPr>
        <dsp:cNvPr id="0" name=""/>
        <dsp:cNvSpPr/>
      </dsp:nvSpPr>
      <dsp:spPr>
        <a:xfrm>
          <a:off x="71569" y="2433349"/>
          <a:ext cx="2103120" cy="5725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C29A2-A99D-F840-A2AD-1AB804F6E15D}">
      <dsp:nvSpPr>
        <dsp:cNvPr id="0" name=""/>
        <dsp:cNvSpPr/>
      </dsp:nvSpPr>
      <dsp:spPr>
        <a:xfrm>
          <a:off x="0" y="3149041"/>
          <a:ext cx="10515600" cy="715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Membership coordination</a:t>
          </a:r>
          <a:endParaRPr lang="en-US" sz="3300" kern="1200" dirty="0"/>
        </a:p>
      </dsp:txBody>
      <dsp:txXfrm>
        <a:off x="2174689" y="3149041"/>
        <a:ext cx="8340910" cy="715691"/>
      </dsp:txXfrm>
    </dsp:sp>
    <dsp:sp modelId="{DC20516A-05DD-0144-8AE5-D94B313A5FA1}">
      <dsp:nvSpPr>
        <dsp:cNvPr id="0" name=""/>
        <dsp:cNvSpPr/>
      </dsp:nvSpPr>
      <dsp:spPr>
        <a:xfrm>
          <a:off x="71569" y="3220610"/>
          <a:ext cx="2103120" cy="57255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4000" b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400DC-BAD7-1F40-924E-F9A5D5322C1E}" type="datetimeFigureOut">
              <a:rPr lang="en-US" smtClean="0"/>
              <a:t>5/31/17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7A4FB2-89C9-1047-9F28-80C450039E8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70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A4FB2-89C9-1047-9F28-80C450039E8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374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7A4FB2-89C9-1047-9F28-80C450039E8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45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052009"/>
            <a:ext cx="9144000" cy="744537"/>
          </a:xfrm>
        </p:spPr>
        <p:txBody>
          <a:bodyPr anchor="t"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971800"/>
            <a:ext cx="9144000" cy="267462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03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98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455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1105"/>
            <a:ext cx="5036820" cy="807721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155824"/>
            <a:ext cx="5036820" cy="3917315"/>
          </a:xfrm>
        </p:spPr>
        <p:txBody>
          <a:bodyPr>
            <a:normAutofit/>
          </a:bodyPr>
          <a:lstStyle>
            <a:lvl1pPr marL="0" indent="0" algn="l" rtl="0">
              <a:buFontTx/>
              <a:buNone/>
              <a:defRPr sz="1800" baseline="0"/>
            </a:lvl1pPr>
            <a:lvl2pPr marL="457177" indent="0" algn="l" rtl="0">
              <a:buFontTx/>
              <a:buNone/>
              <a:defRPr sz="2400"/>
            </a:lvl2pPr>
            <a:lvl3pPr marL="914353" indent="0" algn="l" rtl="0">
              <a:buFontTx/>
              <a:buNone/>
              <a:defRPr sz="2400"/>
            </a:lvl3pPr>
            <a:lvl4pPr marL="1371531" indent="0" algn="l" rtl="0">
              <a:buFontTx/>
              <a:buNone/>
              <a:defRPr sz="2400"/>
            </a:lvl4pPr>
            <a:lvl5pPr marL="1828709" indent="0" algn="l" rtl="0"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5" hasCustomPrompt="1"/>
          </p:nvPr>
        </p:nvSpPr>
        <p:spPr>
          <a:xfrm>
            <a:off x="6327140" y="1181105"/>
            <a:ext cx="5034280" cy="4892034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3721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603382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0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56799"/>
            <a:ext cx="10515600" cy="61960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88825"/>
            <a:ext cx="5181600" cy="41881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88825"/>
            <a:ext cx="5181600" cy="41881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142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1080131"/>
            <a:ext cx="10645143" cy="60103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3640" y="1889125"/>
            <a:ext cx="5221291" cy="430053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838200" y="1889125"/>
            <a:ext cx="5082540" cy="43005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9715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37265"/>
            <a:ext cx="8884920" cy="8077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364615"/>
            <a:ext cx="711200" cy="365125"/>
          </a:xfrm>
        </p:spPr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838200" y="2155824"/>
            <a:ext cx="8884920" cy="3917315"/>
          </a:xfrm>
        </p:spPr>
        <p:txBody>
          <a:bodyPr>
            <a:normAutofit/>
          </a:bodyPr>
          <a:lstStyle>
            <a:lvl1pPr marL="0" indent="0" algn="l" rtl="0">
              <a:buFontTx/>
              <a:buNone/>
              <a:defRPr sz="1800" baseline="0"/>
            </a:lvl1pPr>
            <a:lvl2pPr marL="457177" indent="0" algn="l" rtl="0">
              <a:buFontTx/>
              <a:buNone/>
              <a:defRPr sz="2400"/>
            </a:lvl2pPr>
            <a:lvl3pPr marL="914353" indent="0" algn="l" rtl="0">
              <a:buFontTx/>
              <a:buNone/>
              <a:defRPr sz="2400"/>
            </a:lvl3pPr>
            <a:lvl4pPr marL="1371531" indent="0" algn="l" rtl="0">
              <a:buFontTx/>
              <a:buNone/>
              <a:defRPr sz="2400"/>
            </a:lvl4pPr>
            <a:lvl5pPr marL="1828709" indent="0" algn="l" rtl="0">
              <a:buFontTx/>
              <a:buNone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882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0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135380"/>
            <a:ext cx="3932237" cy="92201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57398"/>
            <a:ext cx="6172200" cy="38036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051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45080"/>
            <a:ext cx="3932237" cy="9448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127699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9E8EB-0DDF-4D7C-A745-6B028D7CD0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378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181105"/>
            <a:ext cx="10515600" cy="8077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67024"/>
            <a:ext cx="10515600" cy="3505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356355"/>
            <a:ext cx="711200" cy="365125"/>
          </a:xfrm>
          <a:prstGeom prst="rect">
            <a:avLst/>
          </a:prstGeom>
          <a:solidFill>
            <a:srgbClr val="0F90D0"/>
          </a:solidFill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</a:defRPr>
            </a:lvl1pPr>
          </a:lstStyle>
          <a:p>
            <a:fld id="{05F9E8EB-0DDF-4D7C-A745-6B028D7CD0B1}" type="slidenum">
              <a:rPr lang="en-US" smtClean="0"/>
              <a:pPr/>
              <a:t>‹#›</a:t>
            </a:fld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843" y="223435"/>
            <a:ext cx="2138363" cy="727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1" t="25742" r="17179" b="24752"/>
          <a:stretch/>
        </p:blipFill>
        <p:spPr>
          <a:xfrm>
            <a:off x="348881" y="163222"/>
            <a:ext cx="724638" cy="78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426" y="5960518"/>
            <a:ext cx="1863780" cy="69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3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sac.by/centers/uchebnyy-centr-obucheniya-lic-s-narusheniyami-sluha-sovremennym-infokommunikacionnym" TargetMode="External"/><Relationship Id="rId4" Type="http://schemas.openxmlformats.org/officeDocument/2006/relationships/hyperlink" Target="https://flic.kr/s/aHskHnLUfp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flic.kr/s/aHskK1TaKq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NULL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acikt.ru/" TargetMode="External"/><Relationship Id="rId3" Type="http://schemas.openxmlformats.org/officeDocument/2006/relationships/hyperlink" Target="NUL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tu.int/en/ITU-D/Regional-Presence/CIS/Pages/EVENTS/2016/03_Moscow/03_Moscow.aspx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://www.itu.int/en/ITU-D/Regional-Presence/CIS/Pages/EVENTS/2016/06_Odessa/06_Odessa_Cybersecurity_Workshop.aspx" TargetMode="External"/><Relationship Id="rId6" Type="http://schemas.openxmlformats.org/officeDocument/2006/relationships/hyperlink" Target="http://www.itu.int/en/ITU-D/Regional-Presence/CIS/Pages/EVENTS/2016/06_Yerevan/06_Yerevan.aspx" TargetMode="External"/><Relationship Id="rId7" Type="http://schemas.openxmlformats.org/officeDocument/2006/relationships/hyperlink" Target="NULL" TargetMode="External"/><Relationship Id="rId8" Type="http://schemas.openxmlformats.org/officeDocument/2006/relationships/hyperlink" Target="http://www.itu.int/en/ITU-D/Regional-Presence/CIS/Pages/EVENTS/2016/10_Kyiv/10_Kyiv.aspx" TargetMode="External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itu.int/en/ITU-D/Regional-Presence/CIS/Pages/EVENTS/2016/02_Moscow/02_Moscow_Digital-Tv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mailto:farid.nakhli@itu.int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ITUMoscow" TargetMode="External"/><Relationship Id="rId4" Type="http://schemas.openxmlformats.org/officeDocument/2006/relationships/hyperlink" Target="https://www.flickr.com/photos/147330406@N05/sets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tu.int/ru/ITU-D/Regional-Presence/CIS/Pages/default.asp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onlinesafety.info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contentfiltering.info/" TargetMode="External"/><Relationship Id="rId3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https://beta.bwld.online/" TargetMode="Externa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1028700"/>
            <a:ext cx="11480800" cy="4244339"/>
          </a:xfrm>
          <a:solidFill>
            <a:srgbClr val="0F90D0"/>
          </a:solidFill>
        </p:spPr>
        <p:txBody>
          <a:bodyPr anchor="ctr"/>
          <a:lstStyle/>
          <a:p>
            <a:pPr algn="l"/>
            <a:r>
              <a:rPr lang="en-US" dirty="0" smtClean="0">
                <a:solidFill>
                  <a:schemeClr val="bg1"/>
                </a:solidFill>
              </a:rPr>
              <a:t>ITU Activities in the CIS Region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/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b="0" dirty="0" smtClean="0">
                <a:solidFill>
                  <a:schemeClr val="bg1"/>
                </a:solidFill>
              </a:rPr>
              <a:t>Farid Nakhli, Programme Officer, ITU Area Office for CIS</a:t>
            </a: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Samarkand, 1-2 June 2017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96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RI2 major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6144"/>
            <a:ext cx="10515600" cy="3635828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October 2015: ICT Training Center for motor impaired users and visually impaired users in Bishkek, Kyrgyz Republic </a:t>
            </a:r>
            <a:endParaRPr lang="en-US" sz="2200" dirty="0" smtClean="0"/>
          </a:p>
          <a:p>
            <a:r>
              <a:rPr lang="en-US" sz="2200" dirty="0" smtClean="0"/>
              <a:t>November </a:t>
            </a:r>
            <a:r>
              <a:rPr lang="en-US" sz="2200" dirty="0"/>
              <a:t>2015: ICT Training Center for visually impaired people in the suburb of Chisinau, Republic of Moldova </a:t>
            </a:r>
          </a:p>
          <a:p>
            <a:r>
              <a:rPr lang="en-US" sz="2200" dirty="0"/>
              <a:t>August 2016: ICT Training Center for blind users, for users with visual impairments, muscle and skeleton disorders, and hearing and speech disorders (Yakutsk, Republic of Sakha, Russian Federation). </a:t>
            </a:r>
            <a:r>
              <a:rPr lang="en-US" sz="2200" dirty="0">
                <a:hlinkClick r:id="rId2"/>
              </a:rPr>
              <a:t>Photos</a:t>
            </a:r>
            <a:r>
              <a:rPr lang="en-US" sz="2200" dirty="0"/>
              <a:t> from the opening ceremony</a:t>
            </a:r>
          </a:p>
          <a:p>
            <a:r>
              <a:rPr lang="en-US" sz="2200" dirty="0"/>
              <a:t>September 2016: </a:t>
            </a:r>
            <a:r>
              <a:rPr lang="en-US" sz="2200" dirty="0">
                <a:hlinkClick r:id="rId3"/>
              </a:rPr>
              <a:t>ICT Training Center for persons with hearing and speech disorder in Minsk, Republic of Belarus</a:t>
            </a:r>
            <a:r>
              <a:rPr lang="en-US" sz="2200" dirty="0"/>
              <a:t> (+ </a:t>
            </a:r>
            <a:r>
              <a:rPr lang="en-US" sz="2200" dirty="0">
                <a:hlinkClick r:id="rId4"/>
              </a:rPr>
              <a:t>photos</a:t>
            </a:r>
            <a:r>
              <a:rPr lang="en-US" sz="2200" dirty="0"/>
              <a:t> from the opening ceremony</a:t>
            </a:r>
            <a:r>
              <a:rPr lang="en-US" sz="2200" dirty="0" smtClean="0"/>
              <a:t>)</a:t>
            </a:r>
          </a:p>
          <a:p>
            <a:r>
              <a:rPr lang="en-US" sz="2200" dirty="0" smtClean="0"/>
              <a:t>April 2017: ICT Training </a:t>
            </a:r>
            <a:r>
              <a:rPr lang="en-US" sz="2200" dirty="0"/>
              <a:t>Center for persons with hearing and speech disorder in </a:t>
            </a:r>
            <a:r>
              <a:rPr lang="en-US" sz="2200" dirty="0" smtClean="0"/>
              <a:t>Vitebsk, </a:t>
            </a:r>
            <a:r>
              <a:rPr lang="en-US" sz="2200" dirty="0"/>
              <a:t>Republic of Belarus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22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RI3 major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6144"/>
            <a:ext cx="10515600" cy="3635828"/>
          </a:xfrm>
        </p:spPr>
        <p:txBody>
          <a:bodyPr>
            <a:noAutofit/>
          </a:bodyPr>
          <a:lstStyle/>
          <a:p>
            <a:r>
              <a:rPr lang="en-US" sz="2600" dirty="0"/>
              <a:t>Software (Automated System) for diagnosis of human susceptibility to one or more channels of information perception </a:t>
            </a:r>
            <a:endParaRPr lang="en-US" sz="2600" dirty="0" smtClean="0"/>
          </a:p>
          <a:p>
            <a:r>
              <a:rPr lang="en-US" sz="2600" dirty="0" smtClean="0">
                <a:hlinkClick r:id="rId2" invalidUrl="http://www.itu.int/en/ITU-D/Regional-Presence/CIS/Documents/Events/Regional Initiatives/RI3 ICT in education/Recommendations on implementing ICT in education.pdf"/>
              </a:rPr>
              <a:t>Recommendations </a:t>
            </a:r>
            <a:r>
              <a:rPr lang="en-US" sz="2600" dirty="0">
                <a:hlinkClick r:id="rId3" invalidUrl="http://www.itu.int/en/ITU-D/Regional-Presence/CIS/Documents/Events/Regional Initiatives/RI3 ICT in education/Recommendations on implementing ICT in education.pdf"/>
              </a:rPr>
              <a:t>on implementing ICT in education</a:t>
            </a:r>
            <a:r>
              <a:rPr lang="en-US" sz="2600" dirty="0"/>
              <a:t> (in Russian) </a:t>
            </a:r>
            <a:endParaRPr lang="en-US" sz="2600" dirty="0" smtClean="0"/>
          </a:p>
          <a:p>
            <a:r>
              <a:rPr lang="en-US" sz="2600" dirty="0" smtClean="0">
                <a:hlinkClick r:id="rId4" invalidUrl="http://www.itu.int/en/ITU-D/Regional-Presence/CIS/Documents/Events/Regional Initiatives/RI3 ICT in education/Recommendations on creating and structuring e-learning resources.pdf"/>
              </a:rPr>
              <a:t>Recommendations </a:t>
            </a:r>
            <a:r>
              <a:rPr lang="en-US" sz="2600" dirty="0">
                <a:hlinkClick r:id="rId5" invalidUrl="http://www.itu.int/en/ITU-D/Regional-Presence/CIS/Documents/Events/Regional Initiatives/RI3 ICT in education/Recommendations on creating and structuring e-learning resources.pdf"/>
              </a:rPr>
              <a:t>on creating and structuring e-learning resources</a:t>
            </a:r>
            <a:r>
              <a:rPr lang="en-US" sz="2600" dirty="0"/>
              <a:t> (in Russian) </a:t>
            </a:r>
            <a:endParaRPr lang="en-US" sz="2600" dirty="0" smtClean="0"/>
          </a:p>
          <a:p>
            <a:r>
              <a:rPr lang="en-US" sz="2600" dirty="0" smtClean="0"/>
              <a:t>Workshop </a:t>
            </a:r>
            <a:r>
              <a:rPr lang="en-US" sz="2600" dirty="0"/>
              <a:t>"Using telecommunications/ICTs for quality and safe educations" for management and informatics teachers of general education schools, Odessa, Ukraine (</a:t>
            </a:r>
            <a:r>
              <a:rPr lang="en-US" sz="2600" dirty="0">
                <a:hlinkClick r:id="rId6" invalidUrl="http://www.itu.int/en/ITU-D/Regional-Presence/CIS/Documents/Events/Regional Initiatives/RI3 ICT in education/ITU_SchoolWorkshop_CIS_11.16_rus.pdf"/>
              </a:rPr>
              <a:t>report in Russian</a:t>
            </a:r>
            <a:r>
              <a:rPr lang="en-US" sz="2600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78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RI5 major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96144"/>
            <a:ext cx="10515600" cy="3635828"/>
          </a:xfrm>
        </p:spPr>
        <p:txBody>
          <a:bodyPr>
            <a:noAutofit/>
          </a:bodyPr>
          <a:lstStyle/>
          <a:p>
            <a:r>
              <a:rPr lang="en-US" sz="2400" dirty="0">
                <a:hlinkClick r:id="rId2"/>
              </a:rPr>
              <a:t>Professional standards for several qualifications dealing with building confidence and security in the use of ICTs</a:t>
            </a:r>
            <a:endParaRPr lang="en-US" sz="2400" dirty="0"/>
          </a:p>
          <a:p>
            <a:r>
              <a:rPr lang="en-US" sz="2400" dirty="0"/>
              <a:t>ICT Research and Training Center dedicated to capacity building in the area of confidence and security in the use of ICTs created in Moscow, Russian Federation</a:t>
            </a:r>
          </a:p>
          <a:p>
            <a:r>
              <a:rPr lang="en-US" sz="2400" dirty="0">
                <a:hlinkClick r:id="rId3" invalidUrl="http://www.itu.int/en/ITU-D/Regional-Presence/CIS/Documents/Events/Regional Initiatives/RI5 confidence in ICT/Report on Building confidence and security in the use of ICTs in the CIS.pdf"/>
              </a:rPr>
              <a:t>Research paper covering legislative, policy and technical aspects of building confidence and security in the use of ICTs in CIS countries</a:t>
            </a:r>
            <a:r>
              <a:rPr lang="en-US" sz="2400" dirty="0"/>
              <a:t> (in Russian)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95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Events in 2016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86644494"/>
              </p:ext>
            </p:extLst>
          </p:nvPr>
        </p:nvGraphicFramePr>
        <p:xfrm>
          <a:off x="936170" y="1719190"/>
          <a:ext cx="10417629" cy="438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417629"/>
              </a:tblGrid>
              <a:tr h="29133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Events</a:t>
                      </a:r>
                      <a:endParaRPr lang="en-US" sz="1600" dirty="0"/>
                    </a:p>
                  </a:txBody>
                  <a:tcPr/>
                </a:tc>
              </a:tr>
              <a:tr h="503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Regional Workshop on Experience in the Implementation and Operation of Digital TV Broadcasting, </a:t>
                      </a:r>
                      <a:r>
                        <a:rPr lang="en-US" sz="1600" b="1" baseline="0" dirty="0" smtClean="0"/>
                        <a:t>Moscow, Russia, 16-18 Feb 2016.</a:t>
                      </a:r>
                      <a:r>
                        <a:rPr lang="en-US" sz="1600" baseline="0" dirty="0" smtClean="0"/>
                        <a:t> 63 participants from 6 countries. </a:t>
                      </a:r>
                      <a:r>
                        <a:rPr lang="en-US" sz="1600" baseline="0" dirty="0" smtClean="0">
                          <a:hlinkClick r:id="rId2"/>
                        </a:rPr>
                        <a:t>Link</a:t>
                      </a:r>
                      <a:endParaRPr lang="en-US" sz="1600" baseline="0" dirty="0" smtClean="0"/>
                    </a:p>
                  </a:txBody>
                  <a:tcPr/>
                </a:tc>
              </a:tr>
              <a:tr h="503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Regional Workshop on Mobile Number Portability, Conformance and Interoperability </a:t>
                      </a:r>
                      <a:r>
                        <a:rPr lang="en-US" sz="1600" b="1" baseline="0" dirty="0" smtClean="0"/>
                        <a:t>Moscow, Russia, 22-24 Mar 2016.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ru-RU" sz="1600" baseline="0" dirty="0" smtClean="0"/>
                        <a:t>40 </a:t>
                      </a:r>
                      <a:r>
                        <a:rPr lang="en-US" sz="1600" baseline="0" dirty="0" smtClean="0"/>
                        <a:t>participants from 8 countries</a:t>
                      </a:r>
                      <a:r>
                        <a:rPr lang="ru-RU" sz="1600" baseline="0" dirty="0" smtClean="0"/>
                        <a:t>. </a:t>
                      </a:r>
                      <a:r>
                        <a:rPr lang="en-US" sz="1600" baseline="0" dirty="0" smtClean="0">
                          <a:hlinkClick r:id="rId3"/>
                        </a:rPr>
                        <a:t>Link</a:t>
                      </a:r>
                      <a:endParaRPr lang="ru-RU" sz="1600" baseline="0" dirty="0" smtClean="0"/>
                    </a:p>
                  </a:txBody>
                  <a:tcPr/>
                </a:tc>
              </a:tr>
              <a:tr h="503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Regional Videoconference Seminar Dedicated to the International Girls in ICT Day, </a:t>
                      </a:r>
                      <a:r>
                        <a:rPr lang="en-US" sz="1600" b="1" dirty="0" smtClean="0"/>
                        <a:t>Moscow, Russia, 28-29 Apr 2016.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baseline="0" dirty="0" smtClean="0"/>
                        <a:t>68 participants from 8 countries</a:t>
                      </a:r>
                      <a:r>
                        <a:rPr lang="ru-RU" sz="1600" dirty="0" smtClean="0"/>
                        <a:t>. </a:t>
                      </a:r>
                      <a:r>
                        <a:rPr lang="en-US" sz="1600" dirty="0" smtClean="0">
                          <a:hlinkClick r:id="rId4" invalidUrl="http://www.itu.int/en/ITU-D/Regional-Presence/CIS/Pages/EVENTS/2016/Girls in ICT 2016/Girls-in-ICT-2016.aspx"/>
                        </a:rPr>
                        <a:t>Link</a:t>
                      </a:r>
                      <a:endParaRPr lang="ru-RU" sz="1600" b="0" dirty="0" smtClean="0"/>
                    </a:p>
                  </a:txBody>
                  <a:tcPr/>
                </a:tc>
              </a:tr>
              <a:tr h="503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Regional Workshop on Complex Aspects of Cybersecurity in Infocommunications, </a:t>
                      </a:r>
                      <a:r>
                        <a:rPr lang="en-US" sz="1600" b="1" dirty="0" smtClean="0"/>
                        <a:t>Odessa, Ukraine, 15-17 Jun 2016. </a:t>
                      </a:r>
                      <a:r>
                        <a:rPr lang="ru-RU" sz="1600" baseline="0" dirty="0" smtClean="0"/>
                        <a:t>70 </a:t>
                      </a:r>
                      <a:r>
                        <a:rPr lang="en-US" sz="1600" baseline="0" dirty="0" smtClean="0"/>
                        <a:t>participants from 12 countries</a:t>
                      </a:r>
                      <a:r>
                        <a:rPr lang="ru-RU" sz="1600" baseline="0" dirty="0" smtClean="0"/>
                        <a:t>. </a:t>
                      </a:r>
                      <a:r>
                        <a:rPr lang="en-US" sz="1600" baseline="0" dirty="0" smtClean="0">
                          <a:hlinkClick r:id="rId5"/>
                        </a:rPr>
                        <a:t>Link</a:t>
                      </a:r>
                      <a:endParaRPr lang="ru-RU" sz="1600" baseline="0" dirty="0" smtClean="0"/>
                    </a:p>
                  </a:txBody>
                  <a:tcPr/>
                </a:tc>
              </a:tr>
              <a:tr h="503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Regional Workshop on Radiocommunication Development Trends in the light of WRC-15 and RA-15, </a:t>
                      </a:r>
                      <a:r>
                        <a:rPr lang="en-US" sz="1600" b="1" dirty="0" smtClean="0"/>
                        <a:t>Yerevan, Armenia, 27-29 Jun 2016.</a:t>
                      </a:r>
                      <a:r>
                        <a:rPr lang="ru-RU" sz="1600" baseline="0" dirty="0" smtClean="0"/>
                        <a:t> 55 </a:t>
                      </a:r>
                      <a:r>
                        <a:rPr lang="en-US" sz="1600" baseline="0" dirty="0" smtClean="0"/>
                        <a:t>participants from 8 countries</a:t>
                      </a:r>
                      <a:r>
                        <a:rPr lang="ru-RU" sz="1600" baseline="0" dirty="0" smtClean="0"/>
                        <a:t>. </a:t>
                      </a:r>
                      <a:r>
                        <a:rPr lang="en-US" sz="1600" baseline="0" dirty="0" smtClean="0">
                          <a:hlinkClick r:id="rId6"/>
                        </a:rPr>
                        <a:t>Link</a:t>
                      </a:r>
                      <a:endParaRPr lang="ru-RU" sz="1600" b="1" dirty="0" smtClean="0"/>
                    </a:p>
                  </a:txBody>
                  <a:tcPr/>
                </a:tc>
              </a:tr>
              <a:tr h="503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/>
                        <a:t>Regional Workshop on the Most Popular Mobile Applications: Implementation and Development, </a:t>
                      </a:r>
                      <a:r>
                        <a:rPr lang="en-US" sz="1600" b="1" baseline="0" dirty="0" smtClean="0"/>
                        <a:t>Issyk Kul, Kyrgyz Republic, 6-8 Sep 2016.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smtClean="0">
                          <a:hlinkClick r:id="rId7" invalidUrl="http://www.itu.int/en/ITU-D/Regional-Presence/CIS/Pages/EVENTS/2016/09_Issyk Kul/09_Issyk-Kul.aspx"/>
                        </a:rPr>
                        <a:t>Link</a:t>
                      </a:r>
                      <a:endParaRPr lang="en-US" sz="1600" b="0" baseline="0" dirty="0" smtClean="0"/>
                    </a:p>
                  </a:txBody>
                  <a:tcPr/>
                </a:tc>
              </a:tr>
              <a:tr h="5546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Regional workshop "Trends in Converged Networks: Post-NGN, 4G and 5G Solutions", </a:t>
                      </a:r>
                      <a:r>
                        <a:rPr lang="en-US" sz="1600" b="1" dirty="0" smtClean="0"/>
                        <a:t>Kyiv, Ukraine, 17-18 Nov</a:t>
                      </a:r>
                      <a:r>
                        <a:rPr lang="en-US" sz="1600" b="1" baseline="0" dirty="0" smtClean="0"/>
                        <a:t> </a:t>
                      </a:r>
                      <a:r>
                        <a:rPr lang="en-US" sz="1600" b="1" dirty="0" smtClean="0"/>
                        <a:t>2016.</a:t>
                      </a:r>
                      <a:r>
                        <a:rPr lang="en-US" sz="1600" baseline="0" dirty="0" smtClean="0"/>
                        <a:t> 100 participants from 8 countries</a:t>
                      </a:r>
                      <a:r>
                        <a:rPr lang="ru-RU" sz="1600" baseline="0" dirty="0" smtClean="0"/>
                        <a:t>. </a:t>
                      </a:r>
                      <a:r>
                        <a:rPr lang="en-US" sz="1600" baseline="0" dirty="0" smtClean="0">
                          <a:hlinkClick r:id="rId8"/>
                        </a:rPr>
                        <a:t>Link</a:t>
                      </a:r>
                      <a:endParaRPr lang="en-US" sz="1600" b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824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Events in 2017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13939572"/>
              </p:ext>
            </p:extLst>
          </p:nvPr>
        </p:nvGraphicFramePr>
        <p:xfrm>
          <a:off x="838200" y="1676401"/>
          <a:ext cx="10515600" cy="419989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500257"/>
                <a:gridCol w="1850572"/>
                <a:gridCol w="1164771"/>
              </a:tblGrid>
              <a:tr h="261256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Title</a:t>
                      </a:r>
                      <a:endParaRPr lang="ru-RU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Venue</a:t>
                      </a:r>
                      <a:endParaRPr lang="ru-RU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Date</a:t>
                      </a:r>
                      <a:endParaRPr lang="ru-RU" sz="1600" noProof="0" dirty="0"/>
                    </a:p>
                  </a:txBody>
                  <a:tcPr anchor="ctr"/>
                </a:tc>
              </a:tr>
              <a:tr h="5355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ITU Regional Forum "Strengthening Innovation Capabilities in the ICT-centric Ecosystem and Fostering the Growth of ICT Startups"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Chisinau, Moldova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28-29 Mar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</a:tr>
              <a:tr h="5007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ITU Regional Workshop for "Strengthening Capacity Building in the field of</a:t>
                      </a:r>
                      <a:r>
                        <a:rPr lang="en-US" sz="1600" baseline="0" noProof="0" dirty="0" smtClean="0"/>
                        <a:t> </a:t>
                      </a:r>
                      <a:r>
                        <a:rPr lang="en-US" sz="1600" noProof="0" dirty="0" smtClean="0"/>
                        <a:t>Telecommunications/ICT"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Odessa, Ukraine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12-14 Apr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</a:tr>
              <a:tr h="48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ITU Regional Videoconference Seminar Dedicated to the International Girls in ICT Day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Moscow, Russia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27 Apr</a:t>
                      </a:r>
                      <a:endParaRPr lang="ru-RU" sz="1600" b="0" noProof="0" dirty="0" smtClean="0"/>
                    </a:p>
                  </a:txBody>
                  <a:tcPr anchor="ctr"/>
                </a:tc>
              </a:tr>
              <a:tr h="48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ITU Digital Innovation Framework Workshop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Chisinau, Moldova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12 May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</a:tr>
              <a:tr h="48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ITU Regional Seminar on Spectrum Management and Broadcasting for Europe and CIS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Rome,</a:t>
                      </a:r>
                      <a:r>
                        <a:rPr lang="en-US" sz="1600" baseline="0" noProof="0" dirty="0" smtClean="0"/>
                        <a:t> Italy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29-31</a:t>
                      </a:r>
                      <a:r>
                        <a:rPr lang="en-US" sz="1600" baseline="0" noProof="0" dirty="0" smtClean="0"/>
                        <a:t> May</a:t>
                      </a:r>
                      <a:endParaRPr lang="ru-RU" sz="1600" b="0" noProof="0" dirty="0" smtClean="0"/>
                    </a:p>
                  </a:txBody>
                  <a:tcPr anchor="ctr"/>
                </a:tc>
              </a:tr>
              <a:tr h="48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ITU Regional Workshop on Smart Sustainable Cities</a:t>
                      </a:r>
                      <a:endParaRPr lang="ru-RU" sz="1600" b="1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Samarkand, Uzbekistan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1-2</a:t>
                      </a:r>
                      <a:r>
                        <a:rPr lang="en-US" sz="1600" baseline="0" noProof="0" dirty="0" smtClean="0"/>
                        <a:t> Jun</a:t>
                      </a:r>
                      <a:endParaRPr lang="ru-RU" sz="1600" b="0" noProof="0" dirty="0" smtClean="0"/>
                    </a:p>
                  </a:txBody>
                  <a:tcPr anchor="ctr"/>
                </a:tc>
              </a:tr>
              <a:tr h="68375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ITU Regional Conference on Perspective Services in Post-NGN, 4G and 5G. Organizational and Technical Solutions for their Implementation and Protection</a:t>
                      </a:r>
                      <a:endParaRPr lang="ru-RU" sz="1600" b="1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Kyiv, Ukraine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7-9 Jun</a:t>
                      </a:r>
                      <a:endParaRPr lang="ru-RU" sz="1600" b="0" noProof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752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Events in 2017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8253049"/>
              </p:ext>
            </p:extLst>
          </p:nvPr>
        </p:nvGraphicFramePr>
        <p:xfrm>
          <a:off x="838200" y="1676401"/>
          <a:ext cx="10515600" cy="385792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84571"/>
                <a:gridCol w="1917165"/>
                <a:gridCol w="1413864"/>
              </a:tblGrid>
              <a:tr h="481164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Title</a:t>
                      </a:r>
                      <a:endParaRPr lang="ru-RU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Venue</a:t>
                      </a:r>
                      <a:endParaRPr lang="ru-RU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Date</a:t>
                      </a:r>
                      <a:endParaRPr lang="ru-RU" sz="1600" noProof="0" dirty="0"/>
                    </a:p>
                  </a:txBody>
                  <a:tcPr anchor="ctr"/>
                </a:tc>
              </a:tr>
              <a:tr h="5747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ITU Regional Workshop on the Internet of Things (IoT) and Future Networks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Saint Petersburg, Russia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noProof="0" dirty="0" smtClean="0"/>
                        <a:t>19-20 </a:t>
                      </a:r>
                      <a:r>
                        <a:rPr lang="en-US" sz="1600" baseline="0" noProof="0" dirty="0" smtClean="0"/>
                        <a:t>Jun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</a:tr>
              <a:tr h="4938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Meeting of ITU-T Study Group 20 Regional Group for Eastern Europe, Central Asia and Transcaucasia (SG20RG-EECAT)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Saint Petersburg, Russia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20-21 Jun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</a:tr>
              <a:tr h="48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Meeting of ITU-T Study Group 11 Regional Group for Regional Commonwealth in the field of Communications (SG11RG-RCC)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Saint Petersburg, Russia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22</a:t>
                      </a:r>
                      <a:r>
                        <a:rPr lang="ru-RU" sz="1600" baseline="0" noProof="0" dirty="0" smtClean="0"/>
                        <a:t> </a:t>
                      </a:r>
                      <a:r>
                        <a:rPr lang="en-US" sz="1600" baseline="0" noProof="0" dirty="0" smtClean="0"/>
                        <a:t>Jun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</a:tr>
              <a:tr h="48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ITU Regional Forum on Digital Financial Services Development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Astana, Kazakhstan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4-5 Jul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</a:tr>
              <a:tr h="5007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ITU Regional Workshop "Calibrating the policy, legal and regulatory environment in response to Digitization"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Moscow, Russia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7-8 Sep</a:t>
                      </a:r>
                      <a:endParaRPr lang="ru-RU" sz="1600" b="0" noProof="0" dirty="0" smtClean="0"/>
                    </a:p>
                  </a:txBody>
                  <a:tcPr anchor="ctr"/>
                </a:tc>
              </a:tr>
              <a:tr h="48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ITU Regional Workshop "Key Aspects of Cybersecurity in the Context of Internet of Everything (IoE)"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Tashkent, Uzbekistan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19-21 Sep</a:t>
                      </a:r>
                      <a:endParaRPr lang="ru-RU" sz="1600" b="0" noProof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24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Events in 2017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39418615"/>
              </p:ext>
            </p:extLst>
          </p:nvPr>
        </p:nvGraphicFramePr>
        <p:xfrm>
          <a:off x="838200" y="1676401"/>
          <a:ext cx="10515600" cy="281288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184571"/>
                <a:gridCol w="1917165"/>
                <a:gridCol w="1413864"/>
              </a:tblGrid>
              <a:tr h="481164"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Title</a:t>
                      </a:r>
                      <a:endParaRPr lang="ru-RU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Venue</a:t>
                      </a:r>
                      <a:endParaRPr lang="ru-RU" sz="1600" noProof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Date</a:t>
                      </a:r>
                      <a:endParaRPr lang="ru-RU" sz="1600" noProof="0" dirty="0"/>
                    </a:p>
                  </a:txBody>
                  <a:tcPr anchor="ctr"/>
                </a:tc>
              </a:tr>
              <a:tr h="3026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ITU Regional Workshop "Organizational and Technical Aspects of Broadband Development"</a:t>
                      </a:r>
                      <a:endParaRPr lang="ru-RU" sz="1600" b="1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Odessa, Ukraine​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27-29 Sep</a:t>
                      </a:r>
                      <a:endParaRPr lang="ru-RU" sz="1600" b="0" noProof="0" dirty="0" smtClean="0"/>
                    </a:p>
                  </a:txBody>
                  <a:tcPr anchor="ctr"/>
                </a:tc>
              </a:tr>
              <a:tr h="2024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ITU Regional </a:t>
                      </a:r>
                      <a:r>
                        <a:rPr lang="en-US" sz="1600" noProof="0" dirty="0" smtClean="0"/>
                        <a:t>Forum on Data Flows Management and Data Privacy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Tbilisi, Georgia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1-2 Nov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</a:tr>
              <a:tr h="35703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ITU Regional Cyber Drill</a:t>
                      </a:r>
                      <a:endParaRPr lang="ru-RU" sz="1600" b="1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noProof="0" dirty="0" smtClean="0"/>
                        <a:t>Chisinau, Moldova</a:t>
                      </a:r>
                      <a:endParaRPr lang="ru-RU" sz="1600" baseline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7-9 Nov</a:t>
                      </a:r>
                      <a:endParaRPr lang="ru-RU" sz="1600" b="0" noProof="0" dirty="0" smtClean="0"/>
                    </a:p>
                  </a:txBody>
                  <a:tcPr anchor="ctr"/>
                </a:tc>
              </a:tr>
              <a:tr h="48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ITU Regional Workshop "Cooperation with ITU: Opportunities for Member-States, Sector Members and Academia. ITU Structure and Working Methods Explained"</a:t>
                      </a:r>
                      <a:endParaRPr lang="ru-RU" sz="1600" b="1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Tashkent, Uzbekistan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Nov</a:t>
                      </a:r>
                      <a:endParaRPr lang="ru-RU" sz="1600" b="0" noProof="0" dirty="0" smtClean="0"/>
                    </a:p>
                  </a:txBody>
                  <a:tcPr anchor="ctr"/>
                </a:tc>
              </a:tr>
              <a:tr h="4811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ITU</a:t>
                      </a:r>
                      <a:r>
                        <a:rPr lang="en-US" sz="1600" baseline="0" dirty="0" smtClean="0"/>
                        <a:t> Regional Spectrum Management Conference 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noProof="0" dirty="0" smtClean="0"/>
                        <a:t>Yerevan,</a:t>
                      </a:r>
                      <a:r>
                        <a:rPr lang="en-US" sz="1600" b="0" baseline="0" noProof="0" dirty="0" smtClean="0"/>
                        <a:t> Armenia</a:t>
                      </a:r>
                      <a:endParaRPr lang="ru-RU" sz="1600" b="0" noProof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noProof="0" dirty="0" smtClean="0"/>
                        <a:t>Dec</a:t>
                      </a:r>
                      <a:endParaRPr lang="ru-RU" sz="1600" b="0" noProof="0" dirty="0" smtClean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691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Farid </a:t>
            </a:r>
            <a:r>
              <a:rPr lang="en-US" sz="1600" dirty="0" smtClean="0">
                <a:solidFill>
                  <a:schemeClr val="tx1"/>
                </a:solidFill>
              </a:rPr>
              <a:t>Nakhli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Programme Officer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</a:rPr>
              <a:t>ITU </a:t>
            </a:r>
            <a:r>
              <a:rPr lang="en-US" sz="1600" dirty="0">
                <a:solidFill>
                  <a:schemeClr val="tx1"/>
                </a:solidFill>
              </a:rPr>
              <a:t>Area </a:t>
            </a:r>
            <a:r>
              <a:rPr lang="en-US" sz="1600" dirty="0" smtClean="0">
                <a:solidFill>
                  <a:schemeClr val="tx1"/>
                </a:solidFill>
              </a:rPr>
              <a:t>Office for CIS</a:t>
            </a:r>
            <a:br>
              <a:rPr lang="en-US" sz="1600" dirty="0" smtClean="0">
                <a:solidFill>
                  <a:schemeClr val="tx1"/>
                </a:solidFill>
              </a:rPr>
            </a:br>
            <a:r>
              <a:rPr lang="en-US" sz="1600" dirty="0" smtClean="0">
                <a:solidFill>
                  <a:schemeClr val="tx1"/>
                </a:solidFill>
                <a:hlinkClick r:id="rId3"/>
              </a:rPr>
              <a:t>farid.nakhli@itu.int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0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1"/>
            <a:ext cx="10515600" cy="4188137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General </a:t>
            </a:r>
            <a:r>
              <a:rPr lang="en-US" dirty="0">
                <a:solidFill>
                  <a:srgbClr val="DDDDDD">
                    <a:lumMod val="25000"/>
                  </a:srgbClr>
                </a:solidFill>
              </a:rPr>
              <a:t>information</a:t>
            </a:r>
            <a:endParaRPr lang="ru-RU" dirty="0">
              <a:solidFill>
                <a:srgbClr val="DDDDDD">
                  <a:lumMod val="25000"/>
                </a:srgbClr>
              </a:solidFill>
            </a:endParaRP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Main </a:t>
            </a:r>
            <a:r>
              <a:rPr lang="en-US" dirty="0">
                <a:solidFill>
                  <a:srgbClr val="DDDDDD">
                    <a:lumMod val="25000"/>
                  </a:srgbClr>
                </a:solidFill>
              </a:rPr>
              <a:t>types of activities</a:t>
            </a:r>
            <a:endParaRPr lang="ru-RU" dirty="0">
              <a:solidFill>
                <a:srgbClr val="DDDDDD">
                  <a:lumMod val="25000"/>
                </a:srgbClr>
              </a:solidFill>
            </a:endParaRP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Regional </a:t>
            </a:r>
            <a:r>
              <a:rPr lang="en-US" dirty="0">
                <a:solidFill>
                  <a:srgbClr val="DDDDDD">
                    <a:lumMod val="25000"/>
                  </a:srgbClr>
                </a:solidFill>
              </a:rPr>
              <a:t>initiatives</a:t>
            </a:r>
            <a:endParaRPr lang="ru-RU" dirty="0">
              <a:solidFill>
                <a:srgbClr val="DDDDDD">
                  <a:lumMod val="25000"/>
                </a:srgbClr>
              </a:solidFill>
            </a:endParaRP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2016 </a:t>
            </a:r>
            <a:r>
              <a:rPr lang="en-US" dirty="0">
                <a:solidFill>
                  <a:srgbClr val="DDDDDD">
                    <a:lumMod val="25000"/>
                  </a:srgbClr>
                </a:solidFill>
              </a:rPr>
              <a:t>events</a:t>
            </a:r>
            <a:endParaRPr lang="ru-RU" dirty="0">
              <a:solidFill>
                <a:srgbClr val="DDDDDD">
                  <a:lumMod val="25000"/>
                </a:srgbClr>
              </a:solidFill>
            </a:endParaRP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2017 events</a:t>
            </a:r>
            <a:endParaRPr lang="ru-RU" dirty="0">
              <a:solidFill>
                <a:srgbClr val="DDDDDD">
                  <a:lumMod val="2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11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ITU Area Office </a:t>
            </a:r>
            <a:r>
              <a:rPr lang="en-US" dirty="0" smtClean="0"/>
              <a:t>in </a:t>
            </a:r>
            <a:r>
              <a:rPr lang="en-US" dirty="0"/>
              <a:t>Moscow </a:t>
            </a:r>
            <a:r>
              <a:rPr lang="en-US" dirty="0" smtClean="0"/>
              <a:t>was established in 2006 and </a:t>
            </a:r>
            <a:r>
              <a:rPr lang="en-US" dirty="0"/>
              <a:t>represents the International Telecommunication Union in the 12 ITU Member States </a:t>
            </a:r>
            <a:r>
              <a:rPr lang="en-US" dirty="0" err="1" smtClean="0"/>
              <a:t>inthe</a:t>
            </a:r>
            <a:r>
              <a:rPr lang="en-US" dirty="0" smtClean="0"/>
              <a:t> </a:t>
            </a:r>
            <a:r>
              <a:rPr lang="en-US" dirty="0"/>
              <a:t>Region: Armenia, Azerbaijan, </a:t>
            </a:r>
            <a:r>
              <a:rPr lang="en-US" dirty="0" smtClean="0"/>
              <a:t>Belarus, </a:t>
            </a:r>
            <a:r>
              <a:rPr lang="en-US" dirty="0"/>
              <a:t>Georgia, Kazakhstan, Kyrgyzstan, Moldova, Russia, Tajikistan, Turkmenistan, Ukraine and Uzbekistan​​</a:t>
            </a:r>
          </a:p>
          <a:p>
            <a:r>
              <a:rPr lang="en-US" dirty="0"/>
              <a:t>Web: </a:t>
            </a:r>
            <a:r>
              <a:rPr lang="en-US" dirty="0">
                <a:hlinkClick r:id="rId2"/>
              </a:rPr>
              <a:t>http://www.itu.int/ru/ITU-D/Regional-Presence/CIS/Pages/default.aspx</a:t>
            </a:r>
            <a:endParaRPr lang="en-US" dirty="0"/>
          </a:p>
          <a:p>
            <a:r>
              <a:rPr lang="en-US" dirty="0"/>
              <a:t>Twitter: </a:t>
            </a:r>
            <a:r>
              <a:rPr lang="en-US" dirty="0">
                <a:hlinkClick r:id="rId3"/>
              </a:rPr>
              <a:t>@ITUMoscow</a:t>
            </a:r>
            <a:endParaRPr lang="en-US" dirty="0"/>
          </a:p>
          <a:p>
            <a:r>
              <a:rPr lang="en-US" dirty="0"/>
              <a:t>Flickr: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www.flickr.com/photos/147330406@N05/sets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140" y="1442360"/>
            <a:ext cx="5034280" cy="432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3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</a:t>
            </a:r>
            <a:r>
              <a:rPr lang="en-US" dirty="0"/>
              <a:t>types of activities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  <p:graphicFrame>
        <p:nvGraphicFramePr>
          <p:cNvPr id="6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62187826"/>
              </p:ext>
            </p:extLst>
          </p:nvPr>
        </p:nvGraphicFramePr>
        <p:xfrm>
          <a:off x="838200" y="1989139"/>
          <a:ext cx="10515600" cy="3867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3896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WTDC-14 Regional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84026"/>
            <a:ext cx="10515600" cy="4188137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RI1</a:t>
            </a:r>
            <a:r>
              <a:rPr lang="en-US" dirty="0">
                <a:solidFill>
                  <a:srgbClr val="DDDDDD">
                    <a:lumMod val="25000"/>
                  </a:srgbClr>
                </a:solidFill>
              </a:rPr>
              <a:t>: Creating a child online protection </a:t>
            </a: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center </a:t>
            </a:r>
            <a:r>
              <a:rPr lang="en-US" dirty="0">
                <a:solidFill>
                  <a:srgbClr val="DDDDDD">
                    <a:lumMod val="25000"/>
                  </a:srgbClr>
                </a:solidFill>
              </a:rPr>
              <a:t>for the CIS </a:t>
            </a: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region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RI2</a:t>
            </a:r>
            <a:r>
              <a:rPr lang="en-US" dirty="0">
                <a:solidFill>
                  <a:srgbClr val="DDDDDD">
                    <a:lumMod val="25000"/>
                  </a:srgbClr>
                </a:solidFill>
              </a:rPr>
              <a:t>: Ensuring access to telecommunications/ICT services for persons with </a:t>
            </a: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disabilities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RI3</a:t>
            </a:r>
            <a:r>
              <a:rPr lang="en-US" dirty="0">
                <a:solidFill>
                  <a:srgbClr val="DDDDDD">
                    <a:lumMod val="25000"/>
                  </a:srgbClr>
                </a:solidFill>
              </a:rPr>
              <a:t>: Introduction of training technologies and methods using telecommunications/ICT </a:t>
            </a: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for </a:t>
            </a:r>
            <a:r>
              <a:rPr lang="en-US" dirty="0">
                <a:solidFill>
                  <a:srgbClr val="DDDDDD">
                    <a:lumMod val="25000"/>
                  </a:srgbClr>
                </a:solidFill>
              </a:rPr>
              <a:t>human capacity building</a:t>
            </a:r>
            <a:endParaRPr lang="en-US" dirty="0" smtClean="0">
              <a:solidFill>
                <a:srgbClr val="DDDDDD">
                  <a:lumMod val="25000"/>
                </a:srgbClr>
              </a:solidFill>
            </a:endParaRP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RI4</a:t>
            </a:r>
            <a:r>
              <a:rPr lang="en-US" dirty="0"/>
              <a:t>: Development of broadband access and adoption of broadband</a:t>
            </a:r>
            <a:endParaRPr lang="ru-RU" dirty="0">
              <a:solidFill>
                <a:srgbClr val="DDDDDD">
                  <a:lumMod val="25000"/>
                </a:srgbClr>
              </a:solidFill>
            </a:endParaRPr>
          </a:p>
          <a:p>
            <a:pPr lvl="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/>
              <a:t>RI5</a:t>
            </a:r>
            <a:r>
              <a:rPr lang="en-US" dirty="0"/>
              <a:t>: Building confidence and security in the use of </a:t>
            </a:r>
            <a:r>
              <a:rPr lang="en-US" dirty="0" smtClean="0"/>
              <a:t>ICTs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RI1 major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9359"/>
            <a:ext cx="10515600" cy="133131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Multimedia online training course on safe use of the Internet: </a:t>
            </a:r>
            <a:r>
              <a:rPr lang="en-US" dirty="0" smtClean="0">
                <a:solidFill>
                  <a:srgbClr val="DDDDDD">
                    <a:lumMod val="25000"/>
                  </a:srgbClr>
                </a:solidFill>
                <a:hlinkClick r:id="rId2"/>
              </a:rPr>
              <a:t>https://onlinesafety.info/</a:t>
            </a: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/>
            </a:r>
            <a:br>
              <a:rPr lang="en-US" dirty="0" smtClean="0">
                <a:solidFill>
                  <a:srgbClr val="DDDDDD">
                    <a:lumMod val="25000"/>
                  </a:srgbClr>
                </a:solidFill>
              </a:rPr>
            </a:br>
            <a:r>
              <a:rPr lang="en-US" dirty="0" smtClean="0">
                <a:solidFill>
                  <a:srgbClr val="DDDDDD">
                    <a:lumMod val="25000"/>
                  </a:srgbClr>
                </a:solidFill>
              </a:rPr>
              <a:t>During first 6 months since launch the course was used </a:t>
            </a:r>
            <a:r>
              <a:rPr lang="en-US" b="1" dirty="0" smtClean="0">
                <a:solidFill>
                  <a:srgbClr val="DDDDDD">
                    <a:lumMod val="25000"/>
                  </a:srgbClr>
                </a:solidFill>
              </a:rPr>
              <a:t>by 13,500 unique users from 60 countries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>
              <a:solidFill>
                <a:srgbClr val="DDDDDD">
                  <a:lumMod val="2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  <p:pic>
        <p:nvPicPr>
          <p:cNvPr id="6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3044262"/>
            <a:ext cx="2707940" cy="2853159"/>
          </a:xfrm>
        </p:spPr>
      </p:pic>
      <p:pic>
        <p:nvPicPr>
          <p:cNvPr id="8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295" y="3173634"/>
            <a:ext cx="5192219" cy="272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RI1 major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1"/>
            <a:ext cx="10515600" cy="1331317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DDDDDD">
                    <a:lumMod val="25000"/>
                  </a:srgbClr>
                </a:solidFill>
              </a:rPr>
              <a:t>Database of technical solutions for child online protection (content filtering) and software (automated system) for choosing optimal technical solution </a:t>
            </a:r>
            <a:r>
              <a:rPr lang="en-US" dirty="0">
                <a:hlinkClick r:id="rId2"/>
              </a:rPr>
              <a:t>https://contentfiltering.info/</a:t>
            </a:r>
            <a:endParaRPr lang="en-US" dirty="0" smtClean="0">
              <a:solidFill>
                <a:srgbClr val="DDDDDD">
                  <a:lumMod val="2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72" y="2634343"/>
            <a:ext cx="5603714" cy="391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33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RI1</a:t>
            </a:r>
            <a:r>
              <a:rPr lang="en-US" dirty="0"/>
              <a:t> </a:t>
            </a:r>
            <a:r>
              <a:rPr lang="en-US" dirty="0" smtClean="0"/>
              <a:t>major outputs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134" y="1844172"/>
            <a:ext cx="6876723" cy="434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15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RI1 major 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76401"/>
            <a:ext cx="10515600" cy="1331317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solidFill>
                  <a:srgbClr val="DDDDDD">
                    <a:lumMod val="25000"/>
                  </a:srgbClr>
                </a:solidFill>
              </a:rPr>
              <a:t>Automated distribution system of "black" (unsafe) and "white" (safe) lists of Internet resources </a:t>
            </a:r>
            <a:r>
              <a:rPr lang="ru-RU" sz="2000" dirty="0">
                <a:hlinkClick r:id="rId2"/>
              </a:rPr>
              <a:t>https://beta.bwld.online/</a:t>
            </a:r>
            <a:endParaRPr lang="en-US" sz="2000" dirty="0" smtClean="0">
              <a:solidFill>
                <a:srgbClr val="DDDDDD">
                  <a:lumMod val="25000"/>
                </a:srgb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52148"/>
            <a:ext cx="711200" cy="369332"/>
          </a:xfrm>
          <a:prstGeom prst="rect">
            <a:avLst/>
          </a:prstGeom>
          <a:solidFill>
            <a:srgbClr val="0F90D0"/>
          </a:solidFill>
        </p:spPr>
        <p:txBody>
          <a:bodyPr wrap="square">
            <a:spAutoFit/>
          </a:bodyPr>
          <a:lstStyle/>
          <a:p>
            <a:pPr algn="ctr"/>
            <a:fld id="{05F9E8EB-0DDF-4D7C-A745-6B028D7CD0B1}" type="slidenum">
              <a:rPr lang="en-US" smtClean="0">
                <a:solidFill>
                  <a:schemeClr val="bg1"/>
                </a:solidFill>
              </a:rPr>
              <a:pPr algn="ctr"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838200" y="6356355"/>
            <a:ext cx="2484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Samarkand, 1-2 June 2017</a:t>
            </a:r>
            <a:endParaRPr lang="en-US" dirty="0"/>
          </a:p>
        </p:txBody>
      </p:sp>
      <p:pic>
        <p:nvPicPr>
          <p:cNvPr id="8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299" y="2877896"/>
            <a:ext cx="5528929" cy="3474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2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9B281342D724D9E1F6417420D688D" ma:contentTypeVersion="1" ma:contentTypeDescription="Create a new document." ma:contentTypeScope="" ma:versionID="df7c319475d0ec68899581f7ac321df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0f628a522287dae6cffdf536492cfa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EEFA224-E4FC-4A3C-BC0F-7F12659B5F83}"/>
</file>

<file path=customXml/itemProps2.xml><?xml version="1.0" encoding="utf-8"?>
<ds:datastoreItem xmlns:ds="http://schemas.openxmlformats.org/officeDocument/2006/customXml" ds:itemID="{5E5C52A8-2A6C-44AC-ACEB-AB89C6B8A44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980</Words>
  <Application>Microsoft Macintosh PowerPoint</Application>
  <PresentationFormat>Widescreen</PresentationFormat>
  <Paragraphs>159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Calibri</vt:lpstr>
      <vt:lpstr>Arial</vt:lpstr>
      <vt:lpstr>Office Theme</vt:lpstr>
      <vt:lpstr>ITU Activities in the CIS Region   Farid Nakhli, Programme Officer, ITU Area Office for CIS</vt:lpstr>
      <vt:lpstr>Contents</vt:lpstr>
      <vt:lpstr>General information</vt:lpstr>
      <vt:lpstr>Main types of activities</vt:lpstr>
      <vt:lpstr>WTDC-14 Regional Initiatives</vt:lpstr>
      <vt:lpstr>RI1 major outputs</vt:lpstr>
      <vt:lpstr>RI1 major outputs</vt:lpstr>
      <vt:lpstr>RI1 major outputs</vt:lpstr>
      <vt:lpstr>RI1 major outputs</vt:lpstr>
      <vt:lpstr>RI2 major outputs</vt:lpstr>
      <vt:lpstr>RI3 major outputs</vt:lpstr>
      <vt:lpstr>RI5 major outputs</vt:lpstr>
      <vt:lpstr>Events in 2016</vt:lpstr>
      <vt:lpstr>Events in 2017</vt:lpstr>
      <vt:lpstr>Events in 2017</vt:lpstr>
      <vt:lpstr>Events in 2017</vt:lpstr>
      <vt:lpstr>Thank you for your attention</vt:lpstr>
    </vt:vector>
  </TitlesOfParts>
  <Company>ITU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Njume-Ebong, Ahone</dc:creator>
  <cp:lastModifiedBy>Farid Nakhli</cp:lastModifiedBy>
  <cp:revision>59</cp:revision>
  <dcterms:created xsi:type="dcterms:W3CDTF">2017-02-20T15:39:54Z</dcterms:created>
  <dcterms:modified xsi:type="dcterms:W3CDTF">2017-05-31T21:22:51Z</dcterms:modified>
</cp:coreProperties>
</file>