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11" r:id="rId2"/>
    <p:sldId id="488" r:id="rId3"/>
    <p:sldId id="514" r:id="rId4"/>
    <p:sldId id="515" r:id="rId5"/>
    <p:sldId id="517" r:id="rId6"/>
    <p:sldId id="518" r:id="rId7"/>
    <p:sldId id="519" r:id="rId8"/>
    <p:sldId id="528" r:id="rId9"/>
    <p:sldId id="496" r:id="rId10"/>
    <p:sldId id="526" r:id="rId11"/>
    <p:sldId id="522" r:id="rId12"/>
    <p:sldId id="523" r:id="rId13"/>
    <p:sldId id="529" r:id="rId14"/>
    <p:sldId id="524" r:id="rId15"/>
    <p:sldId id="525" r:id="rId16"/>
    <p:sldId id="527" r:id="rId17"/>
    <p:sldId id="530" r:id="rId18"/>
    <p:sldId id="430" r:id="rId19"/>
    <p:sldId id="520" r:id="rId20"/>
    <p:sldId id="521" r:id="rId21"/>
    <p:sldId id="531" r:id="rId22"/>
    <p:sldId id="490" r:id="rId23"/>
    <p:sldId id="482" r:id="rId24"/>
    <p:sldId id="501" r:id="rId25"/>
    <p:sldId id="532" r:id="rId26"/>
    <p:sldId id="533" r:id="rId27"/>
    <p:sldId id="478" r:id="rId28"/>
  </p:sldIdLst>
  <p:sldSz cx="9144000" cy="5143500" type="screen16x9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6BE"/>
    <a:srgbClr val="2C5A97"/>
    <a:srgbClr val="B2C5E7"/>
    <a:srgbClr val="94C74C"/>
    <a:srgbClr val="FCBA24"/>
    <a:srgbClr val="E73030"/>
    <a:srgbClr val="5984C6"/>
    <a:srgbClr val="BCD0F2"/>
    <a:srgbClr val="B6C4E6"/>
    <a:srgbClr val="385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740" y="64"/>
      </p:cViewPr>
      <p:guideLst>
        <p:guide orient="horz" pos="164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22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B30A-F300-4882-B91E-6118557522A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6E01-177C-4343-8733-7DFCF38D5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9958-55D8-4043-94CE-D5729994DB89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15CE-D539-844B-BDCF-B6468A81E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9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2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8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5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0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5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5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4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3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2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3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5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6/1/2017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72"/>
            <a:ext cx="9143998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525" y="1835927"/>
            <a:ext cx="584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BCD0F2"/>
                </a:solidFill>
                <a:latin typeface="Times"/>
                <a:cs typeface="Times"/>
              </a:rPr>
              <a:t>ITU Workshop on Smart Sustainable Cities, 1-2 June 2017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BCD0F2"/>
                </a:solidFill>
                <a:latin typeface="Times"/>
                <a:cs typeface="Times"/>
              </a:rPr>
              <a:t>~ Chaesub Lee, TSB Director </a:t>
            </a:r>
            <a:endParaRPr lang="en-US" sz="20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49" y="1002742"/>
            <a:ext cx="77459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-150" dirty="0" smtClean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ITU-T overview</a:t>
            </a:r>
            <a:endParaRPr lang="en-US" sz="5500" spc="-150" dirty="0">
              <a:solidFill>
                <a:prstClr val="white"/>
              </a:solidFill>
              <a:latin typeface="Arial Black" panose="020B0A0402010202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40818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97501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Ultra-high-speed networks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276" y="1308561"/>
            <a:ext cx="56591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In 2016 ITU-T concluded a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three-year process to enable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optical transport at rates higher than 100 </a:t>
            </a:r>
            <a:r>
              <a:rPr lang="en-US" b="1" dirty="0" err="1" smtClean="0">
                <a:latin typeface="Arial Narrow" panose="020B0606020202030204" pitchFamily="34" charset="0"/>
                <a:cs typeface="Myriad Pro Cond"/>
              </a:rPr>
              <a:t>Gbit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/s</a:t>
            </a:r>
            <a:endParaRPr lang="en-US" b="1" dirty="0"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cs typeface="Myriad Pro Cond"/>
              </a:rPr>
              <a:t>F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oundational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element to the next generation of optical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transport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 Narrow" panose="020B0606020202030204" pitchFamily="34" charset="0"/>
              <a:cs typeface="Myriad Pro Cond"/>
            </a:endParaRPr>
          </a:p>
          <a:p>
            <a:pPr>
              <a:spcAft>
                <a:spcPts val="600"/>
              </a:spcAft>
            </a:pPr>
            <a:r>
              <a:rPr lang="en-GB" b="1" dirty="0">
                <a:latin typeface="Arial Narrow" panose="020B0606020202030204" pitchFamily="34" charset="0"/>
                <a:cs typeface="Myriad Pro Cond"/>
              </a:rPr>
              <a:t>Synchronized mobile backhaul networks for 4G, 5G and beyond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enables highly accurate time synchronization and high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reliability </a:t>
            </a:r>
          </a:p>
          <a:p>
            <a:pPr>
              <a:spcAft>
                <a:spcPts val="600"/>
              </a:spcAft>
            </a:pPr>
            <a:endParaRPr lang="en-GB" dirty="0">
              <a:latin typeface="Arial Narrow" panose="020B0606020202030204" pitchFamily="34" charset="0"/>
              <a:cs typeface="Myriad Pro Cond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New standards for </a:t>
            </a:r>
            <a:r>
              <a:rPr lang="en-GB" b="1" dirty="0" smtClean="0">
                <a:latin typeface="Arial Narrow" panose="020B0606020202030204" pitchFamily="34" charset="0"/>
                <a:cs typeface="Myriad Pro Cond"/>
              </a:rPr>
              <a:t>Software-Defined Networking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will support more dynamic network orchestration </a:t>
            </a:r>
            <a:endParaRPr lang="en-GB" dirty="0"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1497122"/>
            <a:ext cx="3387844" cy="2144682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95146957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64758"/>
            <a:ext cx="499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Video </a:t>
            </a:r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coding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6078"/>
            <a:ext cx="57702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ITU-T H.265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‘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High Efficiency Video Coding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 Narrow" panose="020B0606020202030204" pitchFamily="34" charset="0"/>
                <a:cs typeface="Myriad Pro Cond"/>
              </a:rPr>
              <a:t>4</a:t>
            </a:r>
            <a:r>
              <a:rPr lang="en-GB" b="1" baseline="30000" dirty="0" smtClean="0">
                <a:latin typeface="Arial Narrow" panose="020B0606020202030204" pitchFamily="34" charset="0"/>
                <a:cs typeface="Myriad Pro Cond"/>
              </a:rPr>
              <a:t>th</a:t>
            </a:r>
            <a:r>
              <a:rPr lang="en-GB" b="1" dirty="0" smtClean="0"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GB" b="1" dirty="0">
                <a:latin typeface="Arial Narrow" panose="020B0606020202030204" pitchFamily="34" charset="0"/>
                <a:cs typeface="Myriad Pro Cond"/>
              </a:rPr>
              <a:t>edition </a:t>
            </a:r>
            <a:r>
              <a:rPr lang="en-GB" b="1" dirty="0" smtClean="0">
                <a:latin typeface="Arial Narrow" panose="020B0606020202030204" pitchFamily="34" charset="0"/>
                <a:cs typeface="Myriad Pro Cond"/>
              </a:rPr>
              <a:t>of H.265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adds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extensions profiles for screen content coding, scalable range extensions profiles, and additional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high-throughput profiles</a:t>
            </a:r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ITU-T and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ISO/IEC MPEG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‘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Call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for Evidence’ supporting the case for </a:t>
            </a:r>
            <a:r>
              <a:rPr lang="en-GB" b="1" dirty="0">
                <a:latin typeface="Arial Narrow" panose="020B0606020202030204" pitchFamily="34" charset="0"/>
                <a:cs typeface="Myriad Pro Cond"/>
              </a:rPr>
              <a:t>next-generation video codec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 </a:t>
            </a:r>
            <a:endParaRPr lang="en-GB" dirty="0" smtClean="0"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  <a:cs typeface="Myriad Pro Cond"/>
              </a:rPr>
              <a:t>A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iming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to double the video compression capability of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HEVC</a:t>
            </a:r>
            <a:endParaRPr lang="en-GB" dirty="0"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  <a:cs typeface="Myriad Pro Cond"/>
              </a:rPr>
              <a:t>S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tandardization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project horizon: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2020</a:t>
            </a:r>
            <a:endParaRPr lang="en-US" dirty="0"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70391"/>
            <a:ext cx="3137646" cy="1899484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25672020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64758"/>
            <a:ext cx="499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Performance, </a:t>
            </a:r>
            <a:r>
              <a:rPr lang="en-US" sz="2800" b="1" dirty="0" err="1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 and </a:t>
            </a:r>
            <a:r>
              <a:rPr lang="en-US" sz="2800" b="1" dirty="0" err="1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QoE</a:t>
            </a:r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 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6078"/>
            <a:ext cx="56356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ITU-T is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a leading venue for the development of international standards on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performance, quality of service (</a:t>
            </a:r>
            <a:r>
              <a:rPr lang="en-US" b="1" dirty="0" err="1"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) and quality of experience (</a:t>
            </a:r>
            <a:r>
              <a:rPr lang="en-US" b="1" dirty="0" err="1">
                <a:latin typeface="Arial Narrow" panose="020B0606020202030204" pitchFamily="34" charset="0"/>
                <a:cs typeface="Myriad Pro Cond"/>
              </a:rPr>
              <a:t>QoE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)</a:t>
            </a: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These standards are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highly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relevant to operators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in providing the level of service necessary to attract and retain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customers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Arial Narrow" panose="020B0606020202030204" pitchFamily="34" charset="0"/>
                <a:cs typeface="Myriad Pro Cond"/>
              </a:rPr>
              <a:t>R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egulatory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authorities look to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ITU-T for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technical guidance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in steering their national markets towards high </a:t>
            </a:r>
            <a:r>
              <a:rPr lang="en-US" dirty="0" err="1" smtClean="0"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dirty="0" err="1" smtClean="0">
                <a:latin typeface="Arial Narrow" panose="020B0606020202030204" pitchFamily="34" charset="0"/>
                <a:cs typeface="Myriad Pro Cond"/>
              </a:rPr>
              <a:t>QoE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 </a:t>
            </a:r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23" y="1702726"/>
            <a:ext cx="3048000" cy="2033016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9527892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629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ICT-enabled convergence </a:t>
            </a:r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72" y="1874998"/>
            <a:ext cx="8193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The ICT sector has gained a diverse range of new stakeholders</a:t>
            </a:r>
          </a:p>
          <a:p>
            <a:pPr algn="ctr"/>
            <a:r>
              <a:rPr lang="en-US" sz="2400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Other industry sectors continue to scale-up their use of ICTs as ‘enabling technologies’</a:t>
            </a:r>
            <a:endParaRPr lang="en-US" sz="24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79603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e-Health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922" y="1712964"/>
            <a:ext cx="5133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  <a:cs typeface="Myriad Pro Cond"/>
              </a:rPr>
              <a:t>Medical-grade personal e-health devices supported by the </a:t>
            </a:r>
            <a:r>
              <a:rPr lang="en-GB" sz="2000" b="1" dirty="0" smtClean="0">
                <a:latin typeface="Arial Narrow" panose="020B0606020202030204" pitchFamily="34" charset="0"/>
                <a:cs typeface="Myriad Pro Cond"/>
              </a:rPr>
              <a:t>personal </a:t>
            </a:r>
            <a:r>
              <a:rPr lang="en-GB" sz="2000" b="1" dirty="0">
                <a:latin typeface="Arial Narrow" panose="020B0606020202030204" pitchFamily="34" charset="0"/>
                <a:cs typeface="Myriad Pro Cond"/>
              </a:rPr>
              <a:t>connected health specifications</a:t>
            </a:r>
            <a:r>
              <a:rPr lang="en-GB" sz="2000" dirty="0">
                <a:latin typeface="Arial Narrow" panose="020B0606020202030204" pitchFamily="34" charset="0"/>
                <a:cs typeface="Myriad Pro Cond"/>
              </a:rPr>
              <a:t> in the ITU-T H.810-H.850 </a:t>
            </a:r>
            <a:r>
              <a:rPr lang="en-GB" sz="2000" dirty="0" smtClean="0">
                <a:latin typeface="Arial Narrow" panose="020B0606020202030204" pitchFamily="34" charset="0"/>
                <a:cs typeface="Myriad Pro Cond"/>
              </a:rPr>
              <a:t>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 Narrow" panose="020B0606020202030204" pitchFamily="34" charset="0"/>
              <a:cs typeface="Myriad Pro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  <a:cs typeface="Myriad Pro Cond"/>
              </a:rPr>
              <a:t>ITU collaboration with WHO continues on the </a:t>
            </a:r>
            <a:r>
              <a:rPr lang="en-GB" sz="2000" b="1" dirty="0" smtClean="0">
                <a:latin typeface="Arial Narrow" panose="020B0606020202030204" pitchFamily="34" charset="0"/>
                <a:cs typeface="Myriad Pro Cond"/>
              </a:rPr>
              <a:t>safe listening of music players</a:t>
            </a:r>
            <a:r>
              <a:rPr lang="en-GB" sz="2000" dirty="0" smtClean="0">
                <a:latin typeface="Arial Narrow" panose="020B0606020202030204" pitchFamily="34" charset="0"/>
                <a:cs typeface="Myriad Pro Cond"/>
              </a:rPr>
              <a:t> </a:t>
            </a:r>
            <a:endParaRPr lang="en-US" sz="2000" dirty="0">
              <a:latin typeface="Arial Narrow" panose="020B0606020202030204" pitchFamily="34" charset="0"/>
              <a:cs typeface="Myriad Pro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i="1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6" y="1484364"/>
            <a:ext cx="3212541" cy="225092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55734819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213" y="352069"/>
            <a:ext cx="463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Connected, automated vehicles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167" y="1162734"/>
            <a:ext cx="8446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Tests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to assess the performance of mobile phones when connected as gateways to vehicles’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hands-free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systems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ecure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over-the-air software updates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for connected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cars</a:t>
            </a:r>
          </a:p>
          <a:p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ew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ITU standard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under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development to provide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security guidelines for ‘V2X’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communications </a:t>
            </a:r>
          </a:p>
          <a:p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ollaboration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with the UNECE Transport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Division</a:t>
            </a:r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new global regulation on vehicle emergency calls, ‘Automatic Emergency Call Systems’, will reference an ITU voice-quality performance standard.</a:t>
            </a:r>
          </a:p>
          <a:p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Future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Networked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Car symposium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at Geneva Motor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Show, 9 March 2017, in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partnership with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UNECE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52" y="1399200"/>
            <a:ext cx="1942455" cy="1293343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55396239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213" y="352069"/>
            <a:ext cx="463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Digital financial inclusion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167" y="1162734"/>
            <a:ext cx="6077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ITU has partnered with the World Bank and the Bill &amp; Melinda Gates Foundation in establishing the new </a:t>
            </a:r>
            <a:r>
              <a:rPr lang="en-GB" dirty="0" smtClean="0">
                <a:latin typeface="Arial Narrow" panose="020B0606020202030204" pitchFamily="34" charset="0"/>
              </a:rPr>
              <a:t>multi-partisan </a:t>
            </a:r>
            <a:r>
              <a:rPr lang="en-GB" b="1" dirty="0" smtClean="0">
                <a:latin typeface="Arial Narrow" panose="020B0606020202030204" pitchFamily="34" charset="0"/>
              </a:rPr>
              <a:t>Financial </a:t>
            </a:r>
            <a:r>
              <a:rPr lang="en-GB" b="1" dirty="0">
                <a:latin typeface="Arial Narrow" panose="020B0606020202030204" pitchFamily="34" charset="0"/>
              </a:rPr>
              <a:t>Inclusion Global </a:t>
            </a:r>
            <a:r>
              <a:rPr lang="en-GB" b="1" dirty="0" smtClean="0">
                <a:latin typeface="Arial Narrow" panose="020B0606020202030204" pitchFamily="34" charset="0"/>
              </a:rPr>
              <a:t>Initiative (FIGI) </a:t>
            </a:r>
          </a:p>
          <a:p>
            <a:endParaRPr lang="en-GB" b="1" dirty="0">
              <a:latin typeface="Arial Narrow" panose="020B0606020202030204" pitchFamily="34" charset="0"/>
            </a:endParaRPr>
          </a:p>
          <a:p>
            <a:r>
              <a:rPr lang="en-US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FIGI is a 3-year </a:t>
            </a:r>
            <a:r>
              <a:rPr lang="en-US" b="1" i="1" dirty="0">
                <a:latin typeface="Arial Narrow" panose="020B0606020202030204" pitchFamily="34" charset="0"/>
                <a:cs typeface="Arial" panose="020B0604020202020204" pitchFamily="34" charset="0"/>
              </a:rPr>
              <a:t>programme of collective action </a:t>
            </a:r>
            <a:r>
              <a:rPr lang="en-US" i="1" dirty="0">
                <a:latin typeface="Arial Narrow" panose="020B0606020202030204" pitchFamily="34" charset="0"/>
                <a:cs typeface="Arial" panose="020B0604020202020204" pitchFamily="34" charset="0"/>
              </a:rPr>
              <a:t>aimed at accelerating progress towards </a:t>
            </a:r>
            <a:r>
              <a:rPr lang="en-US" b="1" i="1" dirty="0">
                <a:latin typeface="Arial Narrow" panose="020B0606020202030204" pitchFamily="34" charset="0"/>
                <a:cs typeface="Arial" panose="020B0604020202020204" pitchFamily="34" charset="0"/>
              </a:rPr>
              <a:t>universal access to financial </a:t>
            </a:r>
            <a:r>
              <a:rPr lang="en-US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initiative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will provide targeted assistance to selected countries in their pursuit of financial-inclusion targets. </a:t>
            </a:r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implementation work stream will be supported by annual symposia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well as thematic working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groups.  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79751" y="1776822"/>
            <a:ext cx="2329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An estimated 2 billion adults are still without access to a bank account, but some 1.6 billion of them have access to a mobile phone</a:t>
            </a:r>
            <a:endParaRPr lang="en-GB" b="1" i="1" dirty="0" smtClean="0">
              <a:solidFill>
                <a:srgbClr val="3976BE"/>
              </a:solidFill>
            </a:endParaRPr>
          </a:p>
          <a:p>
            <a:endParaRPr lang="en-US" dirty="0">
              <a:solidFill>
                <a:srgbClr val="3976B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3464195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629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2020 vision</a:t>
            </a:r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72" y="1874998"/>
            <a:ext cx="8193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5G, IoT and Trust will be the three guiding lights to ITU-T standardization on the road to 2020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361" y="374348"/>
            <a:ext cx="735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N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etwork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aspects of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IMT-2020 (5G)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53054"/>
              </p:ext>
            </p:extLst>
          </p:nvPr>
        </p:nvGraphicFramePr>
        <p:xfrm>
          <a:off x="4571999" y="1141869"/>
          <a:ext cx="4089916" cy="375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4405320" imgH="4042440" progId="CorelDRAW.Graphic.14">
                  <p:embed/>
                </p:oleObj>
              </mc:Choice>
              <mc:Fallback>
                <p:oleObj r:id="rId4" imgW="4405320" imgH="404244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1141869"/>
                        <a:ext cx="4089916" cy="3757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276" y="1312373"/>
            <a:ext cx="4448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cs typeface="Myriad Pro Cond"/>
              </a:rPr>
              <a:t>ITU’s Radiocommunication Sector (ITU-R)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is coordinating the international standardization and identification of spectrum for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5G mobile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development</a:t>
            </a: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Arial Narrow" panose="020B0606020202030204" pitchFamily="34" charset="0"/>
                <a:cs typeface="Myriad Pro Cond"/>
              </a:rPr>
              <a:t>ITU’s </a:t>
            </a:r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  <a:cs typeface="Myriad Pro Cond"/>
              </a:rPr>
              <a:t>Standardization Sector (ITU-T)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will play a similar convening role for the technologies and architectures of the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wireline elements of 5G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systems</a:t>
            </a:r>
          </a:p>
          <a:p>
            <a:pPr marL="108000"/>
            <a:r>
              <a:rPr lang="en-US" i="1" u="sng" dirty="0" smtClean="0">
                <a:latin typeface="Arial Narrow" panose="020B0606020202030204" pitchFamily="34" charset="0"/>
                <a:cs typeface="Myriad Pro Cond"/>
              </a:rPr>
              <a:t>e.g. network </a:t>
            </a:r>
            <a:r>
              <a:rPr lang="en-US" i="1" u="sng" dirty="0" err="1" smtClean="0">
                <a:latin typeface="Arial Narrow" panose="020B0606020202030204" pitchFamily="34" charset="0"/>
                <a:cs typeface="Myriad Pro Cond"/>
              </a:rPr>
              <a:t>softwarization</a:t>
            </a:r>
            <a:r>
              <a:rPr lang="en-US" i="1" u="sng" dirty="0" smtClean="0">
                <a:latin typeface="Arial Narrow" panose="020B0606020202030204" pitchFamily="34" charset="0"/>
                <a:cs typeface="Myriad Pro Cond"/>
              </a:rPr>
              <a:t> and slicing; information-centric networking; fixed-mobile convergence </a:t>
            </a:r>
            <a:endParaRPr lang="en-GB" i="1" u="sng" dirty="0" smtClean="0"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60384064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361" y="374348"/>
            <a:ext cx="735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Internet of Things and Smart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ities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277" y="1499822"/>
            <a:ext cx="5647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ITU-T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develops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international standards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for the coordinated development of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IoT technologies and applications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, leveraging IoT to address urban-development challenges </a:t>
            </a: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Pilot project implementing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ITU Key Performance Indicators for Smart Sustainable Cities</a:t>
            </a: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United for Smart Sustainable Cities (U4SSC)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advocates for ICTs to play a definitive role in smart cities</a:t>
            </a:r>
            <a:endParaRPr lang="en-GB" i="1" u="sng" dirty="0" smtClean="0"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53" y="1622828"/>
            <a:ext cx="3048000" cy="2029968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77479023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68"/>
            <a:ext cx="9143992" cy="514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693" y="386962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 membership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179" y="2128399"/>
            <a:ext cx="1904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193</a:t>
            </a:r>
            <a:endParaRPr lang="en-US" sz="88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624" y="3332083"/>
            <a:ext cx="2083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MEMBER STATES</a:t>
            </a:r>
          </a:p>
          <a:p>
            <a:pPr algn="r">
              <a:lnSpc>
                <a:spcPct val="80000"/>
              </a:lnSpc>
            </a:pPr>
            <a:endParaRPr lang="en-US" dirty="0" smtClean="0"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9934" y="799081"/>
            <a:ext cx="240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 700+</a:t>
            </a:r>
            <a:endParaRPr lang="en-US" sz="88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246" y="3332083"/>
            <a:ext cx="21510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PRIVATE-SECTOR ENTITIES</a:t>
            </a:r>
          </a:p>
          <a:p>
            <a:pPr algn="r">
              <a:lnSpc>
                <a:spcPct val="80000"/>
              </a:lnSpc>
            </a:pPr>
            <a:endParaRPr lang="en-US" dirty="0"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6186" y="2128399"/>
            <a:ext cx="2265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150*</a:t>
            </a:r>
            <a:endParaRPr lang="en-US" sz="88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386" y="3332083"/>
            <a:ext cx="15586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ACADEMIA</a:t>
            </a:r>
          </a:p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/>
            </a:r>
            <a:br>
              <a:rPr lang="en-US" dirty="0" smtClean="0">
                <a:latin typeface="Arial Narrow" panose="020B0606020202030204" pitchFamily="34" charset="0"/>
                <a:cs typeface="Myriad Pro Cond"/>
              </a:rPr>
            </a:br>
            <a:endParaRPr lang="en-US" dirty="0"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798" y="1542119"/>
            <a:ext cx="564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* Academia admitted to 3 Sectors of ITU for a single fee </a:t>
            </a:r>
            <a:endParaRPr lang="en-US" sz="2000" i="1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33129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361" y="374348"/>
            <a:ext cx="735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Security and Trust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020" y="1411332"/>
            <a:ext cx="5061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ITU-T develops international standards to build confidence and security in the use of ICTs </a:t>
            </a:r>
          </a:p>
          <a:p>
            <a:endParaRPr lang="en-US" i="1" dirty="0">
              <a:latin typeface="Arial Narrow" panose="020B0606020202030204" pitchFamily="34" charset="0"/>
              <a:cs typeface="Myriad Pro Cond"/>
            </a:endParaRPr>
          </a:p>
          <a:p>
            <a:r>
              <a:rPr lang="en-US" i="1" dirty="0" smtClean="0">
                <a:latin typeface="Arial Narrow" panose="020B0606020202030204" pitchFamily="34" charset="0"/>
                <a:cs typeface="Myriad Pro Cond"/>
              </a:rPr>
              <a:t>Our success in achieving the potential of the 5G era will be conditional on our success in building trust into the Information Society  </a:t>
            </a:r>
          </a:p>
          <a:p>
            <a:endParaRPr lang="en-US" u="sng" dirty="0" smtClean="0"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>
                <a:latin typeface="Arial Narrow" panose="020B0606020202030204" pitchFamily="34" charset="0"/>
                <a:cs typeface="Myriad Pro Cond"/>
              </a:rPr>
              <a:t>The first two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ITU standards </a:t>
            </a:r>
            <a:r>
              <a:rPr lang="en-US" b="1" dirty="0">
                <a:latin typeface="Arial Narrow" panose="020B0606020202030204" pitchFamily="34" charset="0"/>
                <a:cs typeface="Myriad Pro Cond"/>
              </a:rPr>
              <a:t>on 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trust: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cs typeface="Myriad Pro Cond"/>
              </a:rPr>
              <a:t>B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asic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principles of a trusted environment in ICT 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An overview </a:t>
            </a:r>
            <a:r>
              <a:rPr lang="en-US" dirty="0">
                <a:latin typeface="Arial Narrow" panose="020B0606020202030204" pitchFamily="34" charset="0"/>
                <a:cs typeface="Myriad Pro Cond"/>
              </a:rPr>
              <a:t>of trust provisioning in ICT</a:t>
            </a:r>
          </a:p>
          <a:p>
            <a:endParaRPr lang="en-GB" i="1" u="sng" dirty="0" smtClean="0"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91" y="1836566"/>
            <a:ext cx="3395551" cy="1911838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0" name="TextBox 9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89241522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629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Bridging the standardization gap</a:t>
            </a:r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72" y="1874998"/>
            <a:ext cx="8193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works to empower developing countries to draw maximum possible value from their participation in ITU-T standardization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5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758" y="354569"/>
            <a:ext cx="561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5 strategic pillars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5" y="904620"/>
            <a:ext cx="8795183" cy="4265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0854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" y="-1093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686" y="395082"/>
            <a:ext cx="80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BSG ‘hands-on’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raining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0376" y="847487"/>
            <a:ext cx="857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training programme for delegates from developing countries</a:t>
            </a:r>
          </a:p>
        </p:txBody>
      </p:sp>
      <p:pic>
        <p:nvPicPr>
          <p:cNvPr id="82" name="Picture 81" descr="Developing the right skills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4162"/>
          <a:stretch/>
        </p:blipFill>
        <p:spPr bwMode="auto">
          <a:xfrm>
            <a:off x="386476" y="1603005"/>
            <a:ext cx="8566324" cy="243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6776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73297"/>
            <a:ext cx="537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Regional Groups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89" y="1268991"/>
            <a:ext cx="8508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b="1" dirty="0">
                <a:latin typeface="Arial Narrow" panose="020B0606020202030204" pitchFamily="34" charset="0"/>
              </a:rPr>
              <a:t>Regional Groups within ITU-T Study Groups</a:t>
            </a:r>
            <a:r>
              <a:rPr lang="en-GB" dirty="0">
                <a:latin typeface="Arial Narrow" panose="020B0606020202030204" pitchFamily="34" charset="0"/>
              </a:rPr>
              <a:t> have proven effective mechanisms to assist in bridging the standardization </a:t>
            </a:r>
            <a:r>
              <a:rPr lang="en-GB" dirty="0" smtClean="0">
                <a:latin typeface="Arial Narrow" panose="020B0606020202030204" pitchFamily="34" charset="0"/>
              </a:rPr>
              <a:t>gap.</a:t>
            </a:r>
          </a:p>
          <a:p>
            <a:pPr hangingPunct="0"/>
            <a:endParaRPr lang="en-GB" b="1" dirty="0" smtClean="0">
              <a:latin typeface="Arial Narrow" panose="020B0606020202030204" pitchFamily="34" charset="0"/>
            </a:endParaRPr>
          </a:p>
          <a:p>
            <a:pPr hangingPunct="0"/>
            <a:r>
              <a:rPr lang="en-GB" b="1" dirty="0" smtClean="0">
                <a:latin typeface="Arial Narrow" panose="020B0606020202030204" pitchFamily="34" charset="0"/>
              </a:rPr>
              <a:t>ITU-T </a:t>
            </a:r>
            <a:r>
              <a:rPr lang="en-GB" b="1" dirty="0">
                <a:latin typeface="Arial Narrow" panose="020B0606020202030204" pitchFamily="34" charset="0"/>
              </a:rPr>
              <a:t>now has 23 </a:t>
            </a:r>
            <a:r>
              <a:rPr lang="en-GB" b="1" dirty="0" smtClean="0">
                <a:latin typeface="Arial Narrow" panose="020B0606020202030204" pitchFamily="34" charset="0"/>
              </a:rPr>
              <a:t>Regional </a:t>
            </a:r>
            <a:r>
              <a:rPr lang="en-GB" b="1" dirty="0">
                <a:latin typeface="Arial Narrow" panose="020B0606020202030204" pitchFamily="34" charset="0"/>
              </a:rPr>
              <a:t>G</a:t>
            </a:r>
            <a:r>
              <a:rPr lang="en-GB" b="1" dirty="0" smtClean="0">
                <a:latin typeface="Arial Narrow" panose="020B0606020202030204" pitchFamily="34" charset="0"/>
              </a:rPr>
              <a:t>roups</a:t>
            </a:r>
            <a:r>
              <a:rPr lang="en-GB" dirty="0" smtClean="0">
                <a:latin typeface="Arial Narrow" panose="020B0606020202030204" pitchFamily="34" charset="0"/>
              </a:rPr>
              <a:t>: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x</a:t>
            </a:r>
            <a:r>
              <a:rPr lang="en-GB" dirty="0" smtClean="0">
                <a:latin typeface="Arial Narrow" panose="020B0606020202030204" pitchFamily="34" charset="0"/>
              </a:rPr>
              <a:t>8 for Africa </a:t>
            </a:r>
            <a:r>
              <a:rPr lang="en-GB" dirty="0">
                <a:latin typeface="Arial Narrow" panose="020B0606020202030204" pitchFamily="34" charset="0"/>
              </a:rPr>
              <a:t>(Study Groups 2, 3, 5, 12, 11, 13, </a:t>
            </a:r>
            <a:r>
              <a:rPr lang="en-GB" dirty="0" smtClean="0">
                <a:latin typeface="Arial Narrow" panose="020B0606020202030204" pitchFamily="34" charset="0"/>
              </a:rPr>
              <a:t>17 </a:t>
            </a:r>
            <a:r>
              <a:rPr lang="en-GB" dirty="0">
                <a:latin typeface="Arial Narrow" panose="020B0606020202030204" pitchFamily="34" charset="0"/>
              </a:rPr>
              <a:t>and 20)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x</a:t>
            </a:r>
            <a:r>
              <a:rPr lang="en-GB" dirty="0" smtClean="0">
                <a:latin typeface="Arial Narrow" panose="020B0606020202030204" pitchFamily="34" charset="0"/>
              </a:rPr>
              <a:t>4 for Americas </a:t>
            </a:r>
            <a:r>
              <a:rPr lang="en-GB" dirty="0">
                <a:latin typeface="Arial Narrow" panose="020B0606020202030204" pitchFamily="34" charset="0"/>
              </a:rPr>
              <a:t>(Study Groups 2, 3, </a:t>
            </a:r>
            <a:r>
              <a:rPr lang="en-GB" dirty="0" smtClean="0">
                <a:latin typeface="Arial Narrow" panose="020B0606020202030204" pitchFamily="34" charset="0"/>
              </a:rPr>
              <a:t>5 </a:t>
            </a:r>
            <a:r>
              <a:rPr lang="en-GB" dirty="0">
                <a:latin typeface="Arial Narrow" panose="020B0606020202030204" pitchFamily="34" charset="0"/>
              </a:rPr>
              <a:t>and </a:t>
            </a:r>
            <a:r>
              <a:rPr lang="en-GB" dirty="0" smtClean="0">
                <a:latin typeface="Arial Narrow" panose="020B0606020202030204" pitchFamily="34" charset="0"/>
              </a:rPr>
              <a:t>20)</a:t>
            </a:r>
            <a:endParaRPr lang="en-GB" dirty="0"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x</a:t>
            </a:r>
            <a:r>
              <a:rPr lang="en-GB" dirty="0" smtClean="0">
                <a:latin typeface="Arial Narrow" panose="020B0606020202030204" pitchFamily="34" charset="0"/>
              </a:rPr>
              <a:t>5 for Arab </a:t>
            </a:r>
            <a:r>
              <a:rPr lang="en-GB" dirty="0">
                <a:latin typeface="Arial Narrow" panose="020B0606020202030204" pitchFamily="34" charset="0"/>
              </a:rPr>
              <a:t>States (Study Groups 2, 3, 5, </a:t>
            </a:r>
            <a:r>
              <a:rPr lang="en-GB" dirty="0" smtClean="0">
                <a:latin typeface="Arial Narrow" panose="020B0606020202030204" pitchFamily="34" charset="0"/>
              </a:rPr>
              <a:t>17 </a:t>
            </a:r>
            <a:r>
              <a:rPr lang="en-GB" dirty="0">
                <a:latin typeface="Arial Narrow" panose="020B0606020202030204" pitchFamily="34" charset="0"/>
              </a:rPr>
              <a:t>and </a:t>
            </a:r>
            <a:r>
              <a:rPr lang="en-GB" dirty="0" smtClean="0">
                <a:latin typeface="Arial Narrow" panose="020B0606020202030204" pitchFamily="34" charset="0"/>
              </a:rPr>
              <a:t>20)</a:t>
            </a:r>
            <a:endParaRPr lang="en-GB" dirty="0"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x2 </a:t>
            </a:r>
            <a:r>
              <a:rPr lang="en-GB" dirty="0">
                <a:latin typeface="Arial Narrow" panose="020B0606020202030204" pitchFamily="34" charset="0"/>
              </a:rPr>
              <a:t>for Asia and the Pacific (Study Groups 3 and 5)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x</a:t>
            </a:r>
            <a:r>
              <a:rPr lang="en-GB" dirty="0" smtClean="0">
                <a:latin typeface="Arial Narrow" panose="020B0606020202030204" pitchFamily="34" charset="0"/>
              </a:rPr>
              <a:t>1 for </a:t>
            </a:r>
            <a:r>
              <a:rPr lang="en-GB" dirty="0">
                <a:latin typeface="Arial Narrow" panose="020B0606020202030204" pitchFamily="34" charset="0"/>
              </a:rPr>
              <a:t>Europe and the Mediterranean Basin (Study Group 3, not </a:t>
            </a:r>
            <a:r>
              <a:rPr lang="en-GB" dirty="0" smtClean="0">
                <a:latin typeface="Arial Narrow" panose="020B0606020202030204" pitchFamily="34" charset="0"/>
              </a:rPr>
              <a:t>yet active</a:t>
            </a:r>
            <a:r>
              <a:rPr lang="en-GB" dirty="0">
                <a:latin typeface="Arial Narrow" panose="020B0606020202030204" pitchFamily="34" charset="0"/>
              </a:rPr>
              <a:t>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x1 </a:t>
            </a:r>
            <a:r>
              <a:rPr lang="en-GB" dirty="0">
                <a:latin typeface="Arial Narrow" panose="020B0606020202030204" pitchFamily="34" charset="0"/>
              </a:rPr>
              <a:t>for Eastern Europe, Central Asia and Transcaucasia (Study Group </a:t>
            </a:r>
            <a:r>
              <a:rPr lang="en-GB" dirty="0" smtClean="0">
                <a:latin typeface="Arial Narrow" panose="020B0606020202030204" pitchFamily="34" charset="0"/>
              </a:rPr>
              <a:t>20)</a:t>
            </a:r>
            <a:endParaRPr lang="en-GB" dirty="0"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x2 </a:t>
            </a:r>
            <a:r>
              <a:rPr lang="en-GB" dirty="0">
                <a:latin typeface="Arial Narrow" panose="020B0606020202030204" pitchFamily="34" charset="0"/>
              </a:rPr>
              <a:t>for the Regional Commonwealth in the field of Communications / </a:t>
            </a:r>
            <a:r>
              <a:rPr lang="en-GB" dirty="0" smtClean="0">
                <a:latin typeface="Arial Narrow" panose="020B0606020202030204" pitchFamily="34" charset="0"/>
              </a:rPr>
              <a:t>Commonwealth of Independent States (RCC/CIS in Study </a:t>
            </a:r>
            <a:r>
              <a:rPr lang="en-GB" dirty="0">
                <a:latin typeface="Arial Narrow" panose="020B0606020202030204" pitchFamily="34" charset="0"/>
              </a:rPr>
              <a:t>Group </a:t>
            </a:r>
            <a:r>
              <a:rPr lang="en-GB" dirty="0" smtClean="0">
                <a:latin typeface="Arial Narrow" panose="020B0606020202030204" pitchFamily="34" charset="0"/>
              </a:rPr>
              <a:t>3 and RCC in Study </a:t>
            </a:r>
            <a:r>
              <a:rPr lang="en-GB" dirty="0">
                <a:latin typeface="Arial Narrow" panose="020B0606020202030204" pitchFamily="34" charset="0"/>
              </a:rPr>
              <a:t>Group 11</a:t>
            </a:r>
            <a:r>
              <a:rPr lang="en-GB" dirty="0" smtClean="0">
                <a:latin typeface="Arial Narrow" panose="020B0606020202030204" pitchFamily="34" charset="0"/>
              </a:rPr>
              <a:t>)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467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" y="-31350"/>
            <a:ext cx="66992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CONTENT STURUCTURE OF THE PROGRAMME</a:t>
            </a:r>
            <a:endParaRPr lang="en-GB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5927" y="690501"/>
            <a:ext cx="1038948" cy="1123838"/>
          </a:xfrm>
          <a:prstGeom prst="roundRect">
            <a:avLst>
              <a:gd name="adj" fmla="val 652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Smart ABC</a:t>
            </a:r>
          </a:p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Zone</a:t>
            </a:r>
            <a:endParaRPr lang="en-GB" sz="1500" b="1" dirty="0">
              <a:latin typeface="Arial Narrow" panose="020B0606020202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654" y="1892466"/>
            <a:ext cx="1035632" cy="2300468"/>
          </a:xfrm>
          <a:prstGeom prst="roundRect">
            <a:avLst>
              <a:gd name="adj" fmla="val 349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Forums</a:t>
            </a:r>
            <a:endParaRPr lang="en-GB" sz="1500" b="1" dirty="0">
              <a:latin typeface="Arial Narrow" panose="020B0606020202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0633" y="4281536"/>
            <a:ext cx="1038948" cy="544074"/>
          </a:xfrm>
          <a:prstGeom prst="roundRect">
            <a:avLst>
              <a:gd name="adj" fmla="val 5844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Networking</a:t>
            </a:r>
          </a:p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Events</a:t>
            </a:r>
            <a:endParaRPr lang="en-GB" sz="1500" b="1" dirty="0">
              <a:latin typeface="Arial Narrow" panose="020B0606020202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50040" y="690501"/>
            <a:ext cx="2043227" cy="1123838"/>
          </a:xfrm>
          <a:prstGeom prst="roundRect">
            <a:avLst>
              <a:gd name="adj" fmla="val 6762"/>
            </a:avLst>
          </a:prstGeom>
          <a:solidFill>
            <a:srgbClr val="C6DC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Smart Cities Showcases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Showcases of the cities using </a:t>
            </a:r>
            <a:b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 ITU KPIs </a:t>
            </a:r>
            <a:b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Demos of smart city projects</a:t>
            </a:r>
            <a:b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Exhibits from industries involved </a:t>
            </a:r>
            <a:b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 in smart city ecosystem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50040" y="1892466"/>
            <a:ext cx="3692618" cy="2300468"/>
          </a:xfrm>
          <a:prstGeom prst="roundRect">
            <a:avLst>
              <a:gd name="adj" fmla="val 3292"/>
            </a:avLst>
          </a:prstGeom>
          <a:solidFill>
            <a:srgbClr val="D8EE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High Level Forum</a:t>
            </a:r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25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- Smart Cities Roundtable</a:t>
            </a: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  : Roundtable 1 - “Mayors meet mayors”</a:t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  : Roundtable 2 - “Mayors meet business”     </a:t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675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67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- Asian Digital Financial Services Roundtable</a:t>
            </a:r>
          </a:p>
          <a:p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 : Roundtable 1 - “Finance talks about its future” </a:t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  : Roundtable 2 - “Finance meets tech”    </a:t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675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- Artificial Intelligence Special Session</a:t>
            </a: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25" dirty="0">
                <a:solidFill>
                  <a:schemeClr val="tx1"/>
                </a:solidFill>
                <a:latin typeface="Arial Narrow" panose="020B0606020202030204" pitchFamily="34" charset="0"/>
              </a:rPr>
              <a:t>      : Detailed content to be confirmed 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41047" y="4288426"/>
            <a:ext cx="3206793" cy="538223"/>
          </a:xfrm>
          <a:prstGeom prst="roundRect">
            <a:avLst>
              <a:gd name="adj" fmla="val 13904"/>
            </a:avLst>
          </a:prstGeom>
          <a:solidFill>
            <a:srgbClr val="FFEBA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Leaders Dinner – by invitation only 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58414" y="1892466"/>
            <a:ext cx="2792384" cy="2300468"/>
          </a:xfrm>
          <a:prstGeom prst="roundRect">
            <a:avLst>
              <a:gd name="adj" fmla="val 3269"/>
            </a:avLst>
          </a:prstGeom>
          <a:solidFill>
            <a:srgbClr val="D8EE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Cross-sectoral Debates</a:t>
            </a:r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- AI-powered Financial Services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 :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RegTech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, Crowdfunding, Intelligent fund </a:t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   distribution,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675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675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- Fintech &amp; Smart Cities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 : Smart transportation with smart payment, </a:t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   M2M transactions (Internet of value),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675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- From Smart to Smarter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   : AI-powered “Smarter” Cities </a:t>
            </a:r>
          </a:p>
          <a:p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98431" y="681818"/>
            <a:ext cx="2143217" cy="1123838"/>
          </a:xfrm>
          <a:prstGeom prst="roundRect">
            <a:avLst>
              <a:gd name="adj" fmla="val 6762"/>
            </a:avLst>
          </a:prstGeom>
          <a:solidFill>
            <a:srgbClr val="C6DC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Smart Banking Showcases </a:t>
            </a:r>
            <a:r>
              <a:rPr lang="en-GB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GB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Demos of Fintech start-ups</a:t>
            </a:r>
            <a:b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Showcases of financial industry</a:t>
            </a:r>
            <a:b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Financial Inclusion case demos</a:t>
            </a:r>
            <a:b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Exhibits from industries involved in</a:t>
            </a:r>
            <a:b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 financial service ecosystem </a:t>
            </a:r>
            <a:endParaRPr lang="en-US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2022" y="4279744"/>
            <a:ext cx="3298775" cy="538223"/>
          </a:xfrm>
          <a:prstGeom prst="roundRect">
            <a:avLst>
              <a:gd name="adj" fmla="val 9795"/>
            </a:avLst>
          </a:prstGeom>
          <a:solidFill>
            <a:srgbClr val="FFEBA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Cross-sector networking cocktails 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46813" y="681818"/>
            <a:ext cx="2203984" cy="1123838"/>
          </a:xfrm>
          <a:prstGeom prst="roundRect">
            <a:avLst>
              <a:gd name="adj" fmla="val 6762"/>
            </a:avLst>
          </a:prstGeom>
          <a:solidFill>
            <a:srgbClr val="C6DC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Smart Intelligence Showcases </a:t>
            </a:r>
            <a:r>
              <a:rPr lang="en-GB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GB" sz="1200" b="1" i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Demos of AI start-ups</a:t>
            </a:r>
            <a:b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Showcases of AI-powered projects</a:t>
            </a:r>
            <a:b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- IBM Watson AI </a:t>
            </a:r>
            <a:r>
              <a:rPr lang="en-GB" sz="1050" dirty="0" err="1">
                <a:solidFill>
                  <a:schemeClr val="tx1"/>
                </a:solidFill>
                <a:latin typeface="Arial Narrow" panose="020B0606020202030204" pitchFamily="34" charset="0"/>
              </a:rPr>
              <a:t>Xprize</a:t>
            </a:r>
            <a:r>
              <a:rPr lang="en-GB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winners</a:t>
            </a:r>
            <a:endParaRPr lang="en-US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72"/>
            <a:ext cx="9143987" cy="5148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8337" y="3606517"/>
            <a:ext cx="185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www.itu.int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3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9374" y="1199039"/>
            <a:ext cx="283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Bold SemiCond"/>
              </a:rPr>
              <a:t>Allocation 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Bold SemiCond"/>
              </a:rPr>
              <a:t>of radiofrequency spectrum and satellite orbits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9374" y="2447120"/>
            <a:ext cx="264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yriad Pro SemiCond" pitchFamily="34" charset="0"/>
                <a:cs typeface="Myriad Pro Bold SemiCond"/>
              </a:rPr>
              <a:t>Bridging</a:t>
            </a:r>
            <a:r>
              <a:rPr lang="en-US" dirty="0">
                <a:solidFill>
                  <a:prstClr val="black"/>
                </a:solidFill>
                <a:latin typeface="Myriad Pro Bold SemiCond"/>
                <a:cs typeface="Myriad Pro Bold SemiCond"/>
              </a:rPr>
              <a:t> </a:t>
            </a:r>
            <a:r>
              <a:rPr lang="en-US" dirty="0">
                <a:solidFill>
                  <a:prstClr val="black"/>
                </a:solidFill>
                <a:latin typeface="Myriad Pro SemiCond"/>
                <a:cs typeface="Myriad Pro SemiCond"/>
              </a:rPr>
              <a:t>the digital divide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374" y="3610643"/>
            <a:ext cx="292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Myriad Pro SemiCond" pitchFamily="34" charset="0"/>
                <a:cs typeface="Myriad Pro Bold SemiCond"/>
              </a:rPr>
              <a:t>Establishing</a:t>
            </a:r>
            <a:r>
              <a:rPr lang="en-US" dirty="0">
                <a:solidFill>
                  <a:prstClr val="black"/>
                </a:solidFill>
                <a:latin typeface="Myriad Pro Bold SemiCond"/>
                <a:cs typeface="Myriad Pro Bold SemiCond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Bold SemiCond"/>
              </a:rPr>
              <a:t>international</a:t>
            </a: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SemiCond"/>
              </a:rPr>
              <a:t> </a:t>
            </a:r>
            <a:r>
              <a:rPr lang="en-US" dirty="0">
                <a:solidFill>
                  <a:prstClr val="black"/>
                </a:solidFill>
                <a:latin typeface="Myriad Pro SemiCond"/>
                <a:cs typeface="Myriad Pro SemiCond"/>
              </a:rPr>
              <a:t>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175" y="1438996"/>
            <a:ext cx="11811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672" y="1321187"/>
            <a:ext cx="6604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474115"/>
            <a:ext cx="711200" cy="495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640" y="3740091"/>
            <a:ext cx="6096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668" y="2951555"/>
            <a:ext cx="25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E8EDE"/>
                </a:solidFill>
                <a:latin typeface="Myriad Pro SemiCond" pitchFamily="34" charset="0"/>
                <a:cs typeface="Myriad Pro Bold SemiCond"/>
              </a:rPr>
              <a:t> ‘Committed to Connecting the World’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7" y="1444901"/>
            <a:ext cx="1876533" cy="16881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731" y="409665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What we do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3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80" y="1484806"/>
            <a:ext cx="6096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3448" y="1461848"/>
            <a:ext cx="7257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6A98D0"/>
                </a:solidFill>
                <a:latin typeface="Arial Narrow" panose="020B0606020202030204" pitchFamily="34" charset="0"/>
                <a:cs typeface="Myriad Pro Cond"/>
              </a:rPr>
              <a:t>ITU’s Standardization Sector (ITU-T) has three main objectives: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226" y="2072843"/>
            <a:ext cx="80863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To develop interoperable, non-discriminatory </a:t>
            </a:r>
            <a:r>
              <a:rPr lang="en-US" b="1" u="sng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international standards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To extend and facilitate </a:t>
            </a:r>
            <a:r>
              <a:rPr lang="en-US" b="1" u="sng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cooperation</a:t>
            </a:r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among international and regional standards bodies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To assist in </a:t>
            </a:r>
            <a:r>
              <a:rPr lang="en-US" b="1" u="sng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bridging the standardization gap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between developed and developing countries 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Focus on ITU-T 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4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9092" y="1525045"/>
            <a:ext cx="630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Membership-driven </a:t>
            </a:r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Study Groups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develop international standards (ITU-T Recommendations)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platform 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28" y="1444516"/>
            <a:ext cx="1382653" cy="91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28" y="2507117"/>
            <a:ext cx="1394173" cy="975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9092" y="2608619"/>
            <a:ext cx="630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Open-to-all </a:t>
            </a:r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Focus Groups 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define new directions in ITU standardization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42" y="3435196"/>
            <a:ext cx="1509024" cy="11926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9091" y="3716816"/>
            <a:ext cx="630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Open-to-all </a:t>
            </a:r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Workshops and Symposia 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analyze emerging trends and encourage peer-learning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1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4510" y="1339123"/>
            <a:ext cx="739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Participation ITU standardization to influence the development of the standards that will give shape to 5G, IoT and Smart Sustainable Cities</a:t>
            </a:r>
            <a:endParaRPr lang="en-US" i="1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Study Groups 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93" y="1362343"/>
            <a:ext cx="1073203" cy="708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172" y="2276869"/>
            <a:ext cx="464226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SG2: Operational aspects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SG3: Economic and policy issues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SG5: Environment and circular economy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SG9: Broadband cable and TV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SG11: Protocols and test specs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SG12: Performance, </a:t>
            </a:r>
            <a:r>
              <a:rPr lang="en-US" dirty="0" err="1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QoS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and </a:t>
            </a:r>
            <a:r>
              <a:rPr lang="en-US" dirty="0" err="1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QoE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0298" y="2264766"/>
            <a:ext cx="43571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SemiCond"/>
              </a:rPr>
              <a:t>SG13: Future networks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SemiCond"/>
              </a:rPr>
              <a:t>SG15: Transport, access and home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SemiCond"/>
              </a:rPr>
              <a:t>SG16: Multimedia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SemiCond"/>
              </a:rPr>
              <a:t>SG17: Security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Myriad Pro SemiCond"/>
                <a:cs typeface="Myriad Pro SemiCond"/>
              </a:rPr>
              <a:t>SG20: IoT, smart cities and communities </a:t>
            </a:r>
            <a:endParaRPr lang="en-US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2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4510" y="1339123"/>
            <a:ext cx="739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T</a:t>
            </a:r>
            <a:r>
              <a:rPr lang="en-US" i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hree new Focus Groups established in 2017</a:t>
            </a:r>
            <a:endParaRPr lang="en-US" i="1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Focus Groups 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297" y="2167730"/>
            <a:ext cx="738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Data </a:t>
            </a:r>
            <a:r>
              <a:rPr lang="en-US" b="1" dirty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P</a:t>
            </a:r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rocessing and Management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  First meeting:17-19 July 2017</a:t>
            </a:r>
          </a:p>
          <a:p>
            <a:endParaRPr lang="en-US" i="1" dirty="0">
              <a:solidFill>
                <a:prstClr val="black"/>
              </a:solidFill>
              <a:latin typeface="Myriad Pro SemiCond" pitchFamily="34" charset="0"/>
              <a:cs typeface="Myriad Pro SemiCond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Digital Currency including Digital Fiat Currency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  First meeting: Planned for November 2017</a:t>
            </a:r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</a:t>
            </a:r>
          </a:p>
          <a:p>
            <a:endParaRPr lang="en-US" dirty="0">
              <a:solidFill>
                <a:prstClr val="black"/>
              </a:solidFill>
              <a:latin typeface="Myriad Pro SemiCond" pitchFamily="34" charset="0"/>
              <a:cs typeface="Myriad Pro SemiCond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Focus Group on Application of Distributed Ledger Technologies</a:t>
            </a:r>
          </a:p>
          <a:p>
            <a:r>
              <a:rPr lang="en-US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   </a:t>
            </a:r>
            <a:r>
              <a:rPr lang="en-US" i="1" dirty="0" smtClean="0">
                <a:solidFill>
                  <a:prstClr val="black"/>
                </a:solidFill>
                <a:latin typeface="Myriad Pro SemiCond" pitchFamily="34" charset="0"/>
                <a:cs typeface="Myriad Pro SemiCond"/>
              </a:rPr>
              <a:t>First meeting:17-19 November 2017</a:t>
            </a:r>
            <a:endParaRPr lang="en-US" i="1" dirty="0">
              <a:solidFill>
                <a:prstClr val="black"/>
              </a:solidFill>
              <a:latin typeface="Myriad Pro SemiCond"/>
              <a:cs typeface="Myriad Pro SemiC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64" y="1303843"/>
            <a:ext cx="1143866" cy="800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0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7987" y="41361"/>
            <a:ext cx="198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overview 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31" y="409665"/>
            <a:ext cx="629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ITU-T leadership </a:t>
            </a:r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03" y="1872143"/>
            <a:ext cx="81938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Key results continue to be achieved in standardization </a:t>
            </a:r>
            <a:r>
              <a:rPr lang="en-US" sz="3200" b="1" i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areas characterized by </a:t>
            </a:r>
            <a:r>
              <a:rPr lang="en-US" sz="3200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leadership</a:t>
            </a: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97501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Broadband access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overview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276" y="1219963"/>
            <a:ext cx="5659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anose="020B0606020202030204" pitchFamily="34" charset="0"/>
                <a:cs typeface="Myriad Pro Cond"/>
              </a:rPr>
              <a:t>G.fast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: </a:t>
            </a:r>
            <a:r>
              <a:rPr lang="en-US" dirty="0" err="1" smtClean="0">
                <a:latin typeface="Arial Narrow" panose="020B0606020202030204" pitchFamily="34" charset="0"/>
                <a:cs typeface="Myriad Pro Cond"/>
              </a:rPr>
              <a:t>G.fast</a:t>
            </a: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 achieves up to 2 Gb/s over existing telephone lines</a:t>
            </a:r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endParaRPr lang="en-US" dirty="0"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>
                <a:latin typeface="Arial Narrow" panose="020B0606020202030204" pitchFamily="34" charset="0"/>
                <a:cs typeface="Myriad Pro Cond"/>
              </a:rPr>
              <a:t>40G Fibre to the Home (</a:t>
            </a:r>
            <a:r>
              <a:rPr lang="en-GB" b="1" dirty="0" smtClean="0">
                <a:latin typeface="Arial Narrow" panose="020B0606020202030204" pitchFamily="34" charset="0"/>
                <a:cs typeface="Myriad Pro Cond"/>
              </a:rPr>
              <a:t>NG-PON2)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: </a:t>
            </a:r>
            <a:r>
              <a:rPr lang="en-CA" dirty="0">
                <a:latin typeface="Arial Narrow" panose="020B0606020202030204" pitchFamily="34" charset="0"/>
                <a:cs typeface="Myriad Pro Cond"/>
              </a:rPr>
              <a:t>F</a:t>
            </a:r>
            <a:r>
              <a:rPr lang="en-CA" dirty="0" smtClean="0">
                <a:latin typeface="Arial Narrow" panose="020B0606020202030204" pitchFamily="34" charset="0"/>
                <a:cs typeface="Myriad Pro Cond"/>
              </a:rPr>
              <a:t>irst </a:t>
            </a:r>
            <a:r>
              <a:rPr lang="en-CA" dirty="0">
                <a:latin typeface="Arial Narrow" panose="020B0606020202030204" pitchFamily="34" charset="0"/>
                <a:cs typeface="Myriad Pro Cond"/>
              </a:rPr>
              <a:t>series of standards to provide </a:t>
            </a:r>
            <a:r>
              <a:rPr lang="en-CA" dirty="0" smtClean="0">
                <a:latin typeface="Arial Narrow" panose="020B0606020202030204" pitchFamily="34" charset="0"/>
                <a:cs typeface="Myriad Pro Cond"/>
              </a:rPr>
              <a:t>broadband access </a:t>
            </a:r>
            <a:r>
              <a:rPr lang="en-CA" dirty="0">
                <a:latin typeface="Arial Narrow" panose="020B0606020202030204" pitchFamily="34" charset="0"/>
                <a:cs typeface="Myriad Pro Cond"/>
              </a:rPr>
              <a:t>beyond 10 </a:t>
            </a:r>
            <a:r>
              <a:rPr lang="en-CA" dirty="0" err="1" smtClean="0">
                <a:latin typeface="Arial Narrow" panose="020B0606020202030204" pitchFamily="34" charset="0"/>
                <a:cs typeface="Myriad Pro Cond"/>
              </a:rPr>
              <a:t>Gbit</a:t>
            </a:r>
            <a:r>
              <a:rPr lang="en-CA" dirty="0" smtClean="0">
                <a:latin typeface="Arial Narrow" panose="020B0606020202030204" pitchFamily="34" charset="0"/>
                <a:cs typeface="Myriad Pro Cond"/>
              </a:rPr>
              <a:t>/s</a:t>
            </a:r>
          </a:p>
          <a:p>
            <a:endParaRPr lang="en-CA" dirty="0"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>
                <a:latin typeface="Arial Narrow" panose="020B0606020202030204" pitchFamily="34" charset="0"/>
                <a:cs typeface="Myriad Pro Cond"/>
              </a:rPr>
              <a:t>Rural broadband: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ITU-T L.1700 brings broadband to rural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communities – lightweight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optical fibre with a focus on ease of deployment,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cost-efficiency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and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reliability</a:t>
            </a:r>
            <a:endParaRPr lang="en-GB" dirty="0">
              <a:latin typeface="Arial Narrow" panose="020B0606020202030204" pitchFamily="34" charset="0"/>
              <a:cs typeface="Myriad Pro Cond"/>
            </a:endParaRPr>
          </a:p>
          <a:p>
            <a:endParaRPr lang="en-US" dirty="0" smtClean="0"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err="1" smtClean="0">
                <a:latin typeface="Arial Narrow" panose="020B0606020202030204" pitchFamily="34" charset="0"/>
                <a:cs typeface="Myriad Pro Cond"/>
              </a:rPr>
              <a:t>Broaband</a:t>
            </a:r>
            <a:r>
              <a:rPr lang="en-US" b="1" dirty="0" smtClean="0">
                <a:latin typeface="Arial Narrow" panose="020B0606020202030204" pitchFamily="34" charset="0"/>
                <a:cs typeface="Myriad Pro Cond"/>
              </a:rPr>
              <a:t> cable and TV: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N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ew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standard for 4K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UHD TV</a:t>
            </a:r>
            <a:br>
              <a:rPr lang="en-GB" dirty="0" smtClean="0">
                <a:latin typeface="Arial Narrow" panose="020B0606020202030204" pitchFamily="34" charset="0"/>
                <a:cs typeface="Myriad Pro Cond"/>
              </a:rPr>
            </a:b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set-top </a:t>
            </a:r>
            <a:r>
              <a:rPr lang="en-GB" dirty="0">
                <a:latin typeface="Arial Narrow" panose="020B0606020202030204" pitchFamily="34" charset="0"/>
                <a:cs typeface="Myriad Pro Cond"/>
              </a:rPr>
              <a:t>boxes with a functional specification of such cable </a:t>
            </a:r>
            <a:r>
              <a:rPr lang="en-GB" dirty="0" smtClean="0">
                <a:latin typeface="Arial Narrow" panose="020B0606020202030204" pitchFamily="34" charset="0"/>
                <a:cs typeface="Myriad Pro Cond"/>
              </a:rPr>
              <a:t>set-top boxes</a:t>
            </a:r>
            <a:endParaRPr lang="en-US" dirty="0" smtClean="0"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1497122"/>
            <a:ext cx="3387844" cy="2144682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81475558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B281342D724D9E1F6417420D688D" ma:contentTypeVersion="1" ma:contentTypeDescription="Create a new document." ma:contentTypeScope="" ma:versionID="8dbe5f37ee906e5d1b096e995e87668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5C991F-A9D2-4B25-9C4F-061EADB5CD68}"/>
</file>

<file path=customXml/itemProps2.xml><?xml version="1.0" encoding="utf-8"?>
<ds:datastoreItem xmlns:ds="http://schemas.openxmlformats.org/officeDocument/2006/customXml" ds:itemID="{88534BAF-3835-42E5-9DC9-43922C93A35E}"/>
</file>

<file path=customXml/itemProps3.xml><?xml version="1.0" encoding="utf-8"?>
<ds:datastoreItem xmlns:ds="http://schemas.openxmlformats.org/officeDocument/2006/customXml" ds:itemID="{969F3C61-B1CA-4623-A6C7-3FD864D18223}"/>
</file>

<file path=docProps/app.xml><?xml version="1.0" encoding="utf-8"?>
<Properties xmlns="http://schemas.openxmlformats.org/officeDocument/2006/extended-properties" xmlns:vt="http://schemas.openxmlformats.org/officeDocument/2006/docPropsVTypes">
  <TotalTime>8723</TotalTime>
  <Words>1290</Words>
  <Application>Microsoft Office PowerPoint</Application>
  <PresentationFormat>On-screen Show (16:9)</PresentationFormat>
  <Paragraphs>200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MS PGothic</vt:lpstr>
      <vt:lpstr>MS PGothic</vt:lpstr>
      <vt:lpstr>Myriad Pro Bold SemiCond</vt:lpstr>
      <vt:lpstr>Myriad Pro Cond</vt:lpstr>
      <vt:lpstr>Myriad Pro SemiCond</vt:lpstr>
      <vt:lpstr>맑은 고딕</vt:lpstr>
      <vt:lpstr>Arial</vt:lpstr>
      <vt:lpstr>Arial Black</vt:lpstr>
      <vt:lpstr>Arial Narrow</vt:lpstr>
      <vt:lpstr>Calibri</vt:lpstr>
      <vt:lpstr>Times</vt:lpstr>
      <vt:lpstr>Wingdings</vt:lpstr>
      <vt:lpstr>1_Office Theme</vt:lpstr>
      <vt:lpstr>CorelDRAW.Graphic.14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Lee, Chaesub</cp:lastModifiedBy>
  <cp:revision>648</cp:revision>
  <cp:lastPrinted>2016-07-12T11:35:23Z</cp:lastPrinted>
  <dcterms:created xsi:type="dcterms:W3CDTF">2014-05-06T07:25:20Z</dcterms:created>
  <dcterms:modified xsi:type="dcterms:W3CDTF">2017-06-01T05:27:11Z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0x01010032E9B281342D724D9E1F6417420D688D</vt:lpwstr>
  </property>
</Properties>
</file>