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notesSlides/notesSlide1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6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5.xml" ContentType="application/vnd.openxmlformats-officedocument.theme+xml"/>
  <Override PartName="/ppt/theme/theme3.xml" ContentType="application/vnd.openxmlformats-officedocument.theme+xml"/>
  <Override PartName="/ppt/theme/theme6.xml" ContentType="application/vnd.openxmlformats-officedocument.theme+xml"/>
  <Override PartName="/ppt/theme/theme8.xml" ContentType="application/vnd.openxmlformats-officedocument.theme+xml"/>
  <Override PartName="/ppt/theme/theme7.xml" ContentType="application/vnd.openxmlformats-officedocument.theme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657" r:id="rId2"/>
    <p:sldMasterId id="2147483661" r:id="rId3"/>
    <p:sldMasterId id="2147483667" r:id="rId4"/>
    <p:sldMasterId id="2147483680" r:id="rId5"/>
    <p:sldMasterId id="2147483690" r:id="rId6"/>
    <p:sldMasterId id="2147483699" r:id="rId7"/>
    <p:sldMasterId id="2147483703" r:id="rId8"/>
    <p:sldMasterId id="2147483709" r:id="rId9"/>
  </p:sldMasterIdLst>
  <p:notesMasterIdLst>
    <p:notesMasterId r:id="rId22"/>
  </p:notesMasterIdLst>
  <p:handoutMasterIdLst>
    <p:handoutMasterId r:id="rId23"/>
  </p:handoutMasterIdLst>
  <p:sldIdLst>
    <p:sldId id="360" r:id="rId10"/>
    <p:sldId id="359" r:id="rId11"/>
    <p:sldId id="280" r:id="rId12"/>
    <p:sldId id="282" r:id="rId13"/>
    <p:sldId id="283" r:id="rId14"/>
    <p:sldId id="374" r:id="rId15"/>
    <p:sldId id="376" r:id="rId16"/>
    <p:sldId id="349" r:id="rId17"/>
    <p:sldId id="375" r:id="rId18"/>
    <p:sldId id="354" r:id="rId19"/>
    <p:sldId id="351" r:id="rId20"/>
    <p:sldId id="373" r:id="rId21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ossen, Dirk" initials="DOT" lastIdx="5" clrIdx="0"/>
  <p:cmAuthor id="2" name="Reznik, Alex" initials="R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B54A"/>
    <a:srgbClr val="F36C21"/>
    <a:srgbClr val="8B1069"/>
    <a:srgbClr val="00A8D9"/>
    <a:srgbClr val="B0E9FF"/>
    <a:srgbClr val="7FDAE5"/>
    <a:srgbClr val="00AEEF"/>
    <a:srgbClr val="00A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30" autoAdjust="0"/>
    <p:restoredTop sz="95884"/>
  </p:normalViewPr>
  <p:slideViewPr>
    <p:cSldViewPr snapToGrid="0">
      <p:cViewPr varScale="1">
        <p:scale>
          <a:sx n="121" d="100"/>
          <a:sy n="121" d="100"/>
        </p:scale>
        <p:origin x="168" y="7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5432"/>
    </p:cViewPr>
  </p:sorterViewPr>
  <p:notesViewPr>
    <p:cSldViewPr snapToGrid="0">
      <p:cViewPr varScale="1">
        <p:scale>
          <a:sx n="53" d="100"/>
          <a:sy n="53" d="100"/>
        </p:scale>
        <p:origin x="2648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customXml" Target="../customXml/item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FF081-92E3-477B-BD37-04B81F8D9373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F78B7E-270E-4651-8DFA-2C5747660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4515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FCC5F8-1736-4C8C-A2DB-AFEE24BD8B72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31FCA-9349-4209-B95B-D7D7A34BE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3920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31FCA-9349-4209-B95B-D7D7A34BE60F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629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31FCA-9349-4209-B95B-D7D7A34BE60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11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4.jp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5349" r="-514" b="15213"/>
          <a:stretch/>
        </p:blipFill>
        <p:spPr>
          <a:xfrm>
            <a:off x="2363797" y="4708861"/>
            <a:ext cx="484679" cy="434639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5D9E6825-6159-436F-97B7-849D691F43B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60" y="4849936"/>
            <a:ext cx="1382233" cy="1546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5349" r="-514" b="15213"/>
          <a:stretch/>
        </p:blipFill>
        <p:spPr>
          <a:xfrm>
            <a:off x="6361533" y="4708861"/>
            <a:ext cx="484679" cy="43463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116" y="4849936"/>
            <a:ext cx="1382233" cy="154656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28650" y="1736268"/>
            <a:ext cx="7886699" cy="2870200"/>
          </a:xfrm>
          <a:prstGeom prst="rect">
            <a:avLst/>
          </a:prstGeom>
        </p:spPr>
        <p:txBody>
          <a:bodyPr lIns="68580" tIns="342900" rIns="68580" bIns="342900" anchor="ctr"/>
          <a:lstStyle>
            <a:lvl1pPr marL="0">
              <a:spcBef>
                <a:spcPts val="75"/>
              </a:spcBef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685800" rtl="0" eaLnBrk="1" latinLnBrk="0" hangingPunct="1">
              <a:defRPr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9E6825-6159-436F-97B7-849D691F43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170119"/>
      </p:ext>
    </p:extLst>
  </p:cSld>
  <p:clrMapOvr>
    <a:masterClrMapping/>
  </p:clrMapOvr>
  <p:transition spd="slow" advClick="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81000" y="1257472"/>
            <a:ext cx="8229600" cy="32129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64592">
              <a:buClr>
                <a:srgbClr val="FF6600"/>
              </a:buClr>
              <a:buFont typeface="Arial"/>
              <a:buChar char="•"/>
              <a:defRPr sz="2400" b="0" i="0">
                <a:solidFill>
                  <a:schemeClr val="tx1"/>
                </a:solidFill>
                <a:latin typeface="+mn-lt"/>
                <a:cs typeface="Arial"/>
              </a:defRPr>
            </a:lvl1pPr>
            <a:lvl2pPr marL="832104" indent="-164592"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cs typeface="Arial"/>
              </a:defRPr>
            </a:lvl2pPr>
            <a:lvl3pPr marL="1143000" indent="-137160">
              <a:buClrTx/>
              <a:buFont typeface="Lucida Grande"/>
              <a:buChar char="-"/>
              <a:defRPr sz="1800" b="0" i="0">
                <a:solidFill>
                  <a:schemeClr val="tx1"/>
                </a:solidFill>
                <a:latin typeface="+mn-lt"/>
                <a:cs typeface="Arial"/>
              </a:defRPr>
            </a:lvl3pPr>
            <a:lvl4pPr marL="1600200" indent="-137160">
              <a:buClrTx/>
              <a:buFont typeface="Lucida Grande"/>
              <a:buChar char="-"/>
              <a:defRPr sz="1500" b="0" i="0">
                <a:solidFill>
                  <a:schemeClr val="tx1"/>
                </a:solidFill>
                <a:latin typeface="+mn-lt"/>
                <a:cs typeface="Arial"/>
              </a:defRPr>
            </a:lvl4pPr>
            <a:lvl5pPr marL="2057400" indent="-137160">
              <a:buClrTx/>
              <a:buFont typeface="Lucida Grande"/>
              <a:buChar char="-"/>
              <a:defRPr sz="1500" b="0" i="0">
                <a:solidFill>
                  <a:schemeClr val="tx1"/>
                </a:solidFill>
                <a:latin typeface="+mn-lt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1"/>
          <p:cNvSpPr txBox="1">
            <a:spLocks/>
          </p:cNvSpPr>
          <p:nvPr userDrawn="1"/>
        </p:nvSpPr>
        <p:spPr>
          <a:xfrm>
            <a:off x="2057400" y="4546600"/>
            <a:ext cx="3960992" cy="457200"/>
          </a:xfrm>
          <a:prstGeom prst="rect">
            <a:avLst/>
          </a:prstGeom>
        </p:spPr>
        <p:txBody>
          <a:bodyPr lIns="91435" tIns="45717" rIns="91435" bIns="45717" anchor="b"/>
          <a:lstStyle>
            <a:lvl1pPr algn="l">
              <a:defRPr sz="2600" b="1" i="0" cap="all">
                <a:solidFill>
                  <a:srgbClr val="F36C21"/>
                </a:solidFill>
                <a:latin typeface="Arial"/>
                <a:cs typeface="Arial"/>
              </a:defRPr>
            </a:lvl1pPr>
          </a:lstStyle>
          <a:p>
            <a:pPr algn="ctr" rtl="0"/>
            <a:r>
              <a:rPr lang="en-US" sz="900" b="0" i="0" kern="1200" cap="none" baseline="0" dirty="0">
                <a:solidFill>
                  <a:srgbClr val="716C6B"/>
                </a:solidFill>
                <a:latin typeface="Calibri"/>
                <a:ea typeface="+mn-ea"/>
                <a:cs typeface="Calibri"/>
              </a:rPr>
              <a:t>© 2015 InterDigital, Inc. All rights reserved.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95" y="4753388"/>
            <a:ext cx="1807413" cy="201356"/>
          </a:xfrm>
          <a:prstGeom prst="rect">
            <a:avLst/>
          </a:prstGeom>
        </p:spPr>
      </p:pic>
      <p:sp>
        <p:nvSpPr>
          <p:cNvPr id="17" name="Hexagon 12"/>
          <p:cNvSpPr/>
          <p:nvPr userDrawn="1"/>
        </p:nvSpPr>
        <p:spPr bwMode="auto">
          <a:xfrm>
            <a:off x="8305800" y="4753388"/>
            <a:ext cx="762000" cy="390112"/>
          </a:xfrm>
          <a:custGeom>
            <a:avLst/>
            <a:gdLst>
              <a:gd name="connsiteX0" fmla="*/ 0 w 1086070"/>
              <a:gd name="connsiteY0" fmla="*/ 468134 h 936267"/>
              <a:gd name="connsiteX1" fmla="*/ 234067 w 1086070"/>
              <a:gd name="connsiteY1" fmla="*/ 0 h 936267"/>
              <a:gd name="connsiteX2" fmla="*/ 852003 w 1086070"/>
              <a:gd name="connsiteY2" fmla="*/ 0 h 936267"/>
              <a:gd name="connsiteX3" fmla="*/ 1086070 w 1086070"/>
              <a:gd name="connsiteY3" fmla="*/ 468134 h 936267"/>
              <a:gd name="connsiteX4" fmla="*/ 852003 w 1086070"/>
              <a:gd name="connsiteY4" fmla="*/ 936267 h 936267"/>
              <a:gd name="connsiteX5" fmla="*/ 234067 w 1086070"/>
              <a:gd name="connsiteY5" fmla="*/ 936267 h 936267"/>
              <a:gd name="connsiteX6" fmla="*/ 0 w 1086070"/>
              <a:gd name="connsiteY6" fmla="*/ 468134 h 936267"/>
              <a:gd name="connsiteX0" fmla="*/ 0 w 1086070"/>
              <a:gd name="connsiteY0" fmla="*/ 468134 h 936267"/>
              <a:gd name="connsiteX1" fmla="*/ 234067 w 1086070"/>
              <a:gd name="connsiteY1" fmla="*/ 0 h 936267"/>
              <a:gd name="connsiteX2" fmla="*/ 852003 w 1086070"/>
              <a:gd name="connsiteY2" fmla="*/ 0 h 936267"/>
              <a:gd name="connsiteX3" fmla="*/ 1086070 w 1086070"/>
              <a:gd name="connsiteY3" fmla="*/ 468134 h 936267"/>
              <a:gd name="connsiteX4" fmla="*/ 852003 w 1086070"/>
              <a:gd name="connsiteY4" fmla="*/ 936267 h 936267"/>
              <a:gd name="connsiteX5" fmla="*/ 454488 w 1086070"/>
              <a:gd name="connsiteY5" fmla="*/ 789333 h 936267"/>
              <a:gd name="connsiteX6" fmla="*/ 0 w 1086070"/>
              <a:gd name="connsiteY6" fmla="*/ 468134 h 936267"/>
              <a:gd name="connsiteX0" fmla="*/ 0 w 1086070"/>
              <a:gd name="connsiteY0" fmla="*/ 468134 h 936267"/>
              <a:gd name="connsiteX1" fmla="*/ 234067 w 1086070"/>
              <a:gd name="connsiteY1" fmla="*/ 0 h 936267"/>
              <a:gd name="connsiteX2" fmla="*/ 852003 w 1086070"/>
              <a:gd name="connsiteY2" fmla="*/ 0 h 936267"/>
              <a:gd name="connsiteX3" fmla="*/ 1086070 w 1086070"/>
              <a:gd name="connsiteY3" fmla="*/ 468134 h 936267"/>
              <a:gd name="connsiteX4" fmla="*/ 852003 w 1086070"/>
              <a:gd name="connsiteY4" fmla="*/ 936267 h 936267"/>
              <a:gd name="connsiteX5" fmla="*/ 0 w 1086070"/>
              <a:gd name="connsiteY5" fmla="*/ 468134 h 936267"/>
              <a:gd name="connsiteX0" fmla="*/ 0 w 1086070"/>
              <a:gd name="connsiteY0" fmla="*/ 468134 h 468134"/>
              <a:gd name="connsiteX1" fmla="*/ 234067 w 1086070"/>
              <a:gd name="connsiteY1" fmla="*/ 0 h 468134"/>
              <a:gd name="connsiteX2" fmla="*/ 852003 w 1086070"/>
              <a:gd name="connsiteY2" fmla="*/ 0 h 468134"/>
              <a:gd name="connsiteX3" fmla="*/ 1086070 w 1086070"/>
              <a:gd name="connsiteY3" fmla="*/ 468134 h 468134"/>
              <a:gd name="connsiteX4" fmla="*/ 0 w 1086070"/>
              <a:gd name="connsiteY4" fmla="*/ 468134 h 468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6070" h="468134">
                <a:moveTo>
                  <a:pt x="0" y="468134"/>
                </a:moveTo>
                <a:lnTo>
                  <a:pt x="234067" y="0"/>
                </a:lnTo>
                <a:lnTo>
                  <a:pt x="852003" y="0"/>
                </a:lnTo>
                <a:lnTo>
                  <a:pt x="1086070" y="468134"/>
                </a:lnTo>
                <a:lnTo>
                  <a:pt x="0" y="468134"/>
                </a:lnTo>
                <a:close/>
              </a:path>
            </a:pathLst>
          </a:custGeom>
          <a:solidFill>
            <a:srgbClr val="00ADEE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8440867" y="4699002"/>
            <a:ext cx="386709" cy="380998"/>
          </a:xfrm>
          <a:prstGeom prst="rect">
            <a:avLst/>
          </a:prstGeom>
        </p:spPr>
        <p:txBody>
          <a:bodyPr vert="horz" lIns="0" tIns="45717" rIns="0" bIns="45717" rtlCol="0" anchor="ctr"/>
          <a:lstStyle>
            <a:lvl1pPr algn="l">
              <a:defRPr sz="1200">
                <a:solidFill>
                  <a:srgbClr val="44A436"/>
                </a:solidFill>
                <a:latin typeface="Arial"/>
                <a:cs typeface="Arial"/>
              </a:defRPr>
            </a:lvl1pPr>
          </a:lstStyle>
          <a:p>
            <a:pPr marL="111119" marR="0" lvl="0" indent="0" algn="ctr" defTabSz="4571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D5CFB-22F2-3C47-9198-8923B31E7A3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pPr marL="111119" marR="0" lvl="0" indent="0" algn="ctr" defTabSz="4571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5867400" y="4734777"/>
            <a:ext cx="2550715" cy="345223"/>
          </a:xfrm>
          <a:prstGeom prst="rect">
            <a:avLst/>
          </a:prstGeom>
          <a:noFill/>
        </p:spPr>
        <p:txBody>
          <a:bodyPr wrap="none" lIns="146304" tIns="73152" rIns="146304" bIns="73152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rgbClr val="00ADEE"/>
                </a:solidFill>
                <a:latin typeface="Arial"/>
                <a:cs typeface="Arial"/>
              </a:rPr>
              <a:t>Creating the Living Network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0" y="-7616"/>
            <a:ext cx="9140181" cy="1265088"/>
          </a:xfrm>
          <a:prstGeom prst="rect">
            <a:avLst/>
          </a:prstGeom>
        </p:spPr>
        <p:txBody>
          <a:bodyPr lIns="192024" tIns="160020" rIns="192024" bIns="160020" anchor="t"/>
          <a:lstStyle>
            <a:lvl1pPr algn="l">
              <a:defRPr sz="2900" b="1"/>
            </a:lvl1pPr>
          </a:lstStyle>
          <a:p>
            <a:r>
              <a:rPr lang="en-US" dirty="0"/>
              <a:t>Click To Edit Master Title Style </a:t>
            </a:r>
          </a:p>
        </p:txBody>
      </p:sp>
    </p:spTree>
    <p:extLst>
      <p:ext uri="{BB962C8B-B14F-4D97-AF65-F5344CB8AC3E}">
        <p14:creationId xmlns:p14="http://schemas.microsoft.com/office/powerpoint/2010/main" val="1748603457"/>
      </p:ext>
    </p:extLst>
  </p:cSld>
  <p:clrMapOvr>
    <a:masterClrMapping/>
  </p:clrMapOvr>
  <p:transition spd="slow" advClick="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lock - with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A84E775-964C-4E26-9544-B4306DDECE36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31786"/>
          </a:xfrm>
          <a:prstGeom prst="rect">
            <a:avLst/>
          </a:prstGeom>
        </p:spPr>
        <p:txBody>
          <a:bodyPr vert="horz" lIns="68580" tIns="34290" rIns="68580" bIns="34290"/>
          <a:lstStyle>
            <a:lvl1pPr>
              <a:defRPr b="1" i="0"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3"/>
          </p:nvPr>
        </p:nvSpPr>
        <p:spPr>
          <a:xfrm>
            <a:off x="453629" y="929574"/>
            <a:ext cx="8245078" cy="3529317"/>
          </a:xfrm>
          <a:prstGeom prst="rect">
            <a:avLst/>
          </a:prstGeom>
        </p:spPr>
        <p:txBody>
          <a:bodyPr vert="horz" lIns="68580" tIns="34290" rIns="68580" bIns="3429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rgbClr val="FFFFFF"/>
                </a:solidFill>
                <a:latin typeface="Calibri Light"/>
                <a:cs typeface="Calibri Light"/>
              </a:defRPr>
            </a:lvl1pPr>
          </a:lstStyle>
          <a:p>
            <a:r>
              <a:rPr lang="en-US"/>
              <a:t>© 2015 InterDigital, Inc.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942667461"/>
      </p:ext>
    </p:extLst>
  </p:cSld>
  <p:clrMapOvr>
    <a:masterClrMapping/>
  </p:clrMapOvr>
  <p:transition spd="slow" advClick="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A84E775-964C-4E26-9544-B4306DDECE36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31786"/>
          </a:xfrm>
          <a:prstGeom prst="rect">
            <a:avLst/>
          </a:prstGeom>
        </p:spPr>
        <p:txBody>
          <a:bodyPr vert="horz" lIns="68580" tIns="34290" rIns="68580" bIns="34290"/>
          <a:lstStyle>
            <a:lvl1pPr>
              <a:defRPr b="1" i="0"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rgbClr val="FFFFFF"/>
                </a:solidFill>
                <a:latin typeface="Calibri Light"/>
                <a:cs typeface="Calibri Light"/>
              </a:defRPr>
            </a:lvl1pPr>
          </a:lstStyle>
          <a:p>
            <a:r>
              <a:rPr lang="en-US"/>
              <a:t>© 2015 InterDigital, Inc.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346453101"/>
      </p:ext>
    </p:extLst>
  </p:cSld>
  <p:clrMapOvr>
    <a:masterClrMapping/>
  </p:clrMapOvr>
  <p:transition spd="slow" advClick="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A84E775-964C-4E26-9544-B4306DDECE36}" type="slidenum">
              <a:rPr lang="en-US" smtClean="0"/>
              <a:t>‹#›</a:t>
            </a:fld>
            <a:endParaRPr lang="en-US"/>
          </a:p>
        </p:txBody>
      </p:sp>
      <p:sp>
        <p:nvSpPr>
          <p:cNvPr id="29" name="Text Placeholder 2"/>
          <p:cNvSpPr>
            <a:spLocks noGrp="1"/>
          </p:cNvSpPr>
          <p:nvPr>
            <p:ph type="body" idx="15"/>
          </p:nvPr>
        </p:nvSpPr>
        <p:spPr>
          <a:xfrm>
            <a:off x="6030033" y="-1"/>
            <a:ext cx="2485317" cy="1092631"/>
          </a:xfrm>
          <a:prstGeom prst="rect">
            <a:avLst/>
          </a:prstGeom>
        </p:spPr>
        <p:txBody>
          <a:bodyPr lIns="68580" tIns="34290" rIns="68580" bIns="34290" anchor="b"/>
          <a:lstStyle>
            <a:lvl1pPr marL="0" indent="0">
              <a:buNone/>
              <a:defRPr sz="21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Content Placeholder 3"/>
          <p:cNvSpPr>
            <a:spLocks noGrp="1"/>
          </p:cNvSpPr>
          <p:nvPr>
            <p:ph sz="half" idx="16"/>
          </p:nvPr>
        </p:nvSpPr>
        <p:spPr>
          <a:xfrm>
            <a:off x="6030033" y="1092631"/>
            <a:ext cx="2485317" cy="3603355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17"/>
          </p:nvPr>
        </p:nvSpPr>
        <p:spPr>
          <a:xfrm>
            <a:off x="687961" y="-1"/>
            <a:ext cx="2485317" cy="1092631"/>
          </a:xfrm>
          <a:prstGeom prst="rect">
            <a:avLst/>
          </a:prstGeom>
        </p:spPr>
        <p:txBody>
          <a:bodyPr lIns="68580" tIns="34290" rIns="68580" bIns="34290" anchor="b"/>
          <a:lstStyle>
            <a:lvl1pPr marL="0" indent="0">
              <a:buNone/>
              <a:defRPr sz="21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Content Placeholder 3"/>
          <p:cNvSpPr>
            <a:spLocks noGrp="1"/>
          </p:cNvSpPr>
          <p:nvPr>
            <p:ph sz="half" idx="18"/>
          </p:nvPr>
        </p:nvSpPr>
        <p:spPr>
          <a:xfrm>
            <a:off x="687961" y="1092631"/>
            <a:ext cx="2485317" cy="3603355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19"/>
          </p:nvPr>
        </p:nvSpPr>
        <p:spPr>
          <a:xfrm>
            <a:off x="3358997" y="-1"/>
            <a:ext cx="2485317" cy="1092631"/>
          </a:xfrm>
          <a:prstGeom prst="rect">
            <a:avLst/>
          </a:prstGeom>
        </p:spPr>
        <p:txBody>
          <a:bodyPr lIns="68580" tIns="34290" rIns="68580" bIns="34290" anchor="b"/>
          <a:lstStyle>
            <a:lvl1pPr marL="0" indent="0">
              <a:buNone/>
              <a:defRPr sz="21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Content Placeholder 3"/>
          <p:cNvSpPr>
            <a:spLocks noGrp="1"/>
          </p:cNvSpPr>
          <p:nvPr>
            <p:ph sz="half" idx="20"/>
          </p:nvPr>
        </p:nvSpPr>
        <p:spPr>
          <a:xfrm>
            <a:off x="3358997" y="1092631"/>
            <a:ext cx="2485317" cy="3603355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rgbClr val="FFFFFF"/>
                </a:solidFill>
                <a:latin typeface="Calibri Light"/>
                <a:cs typeface="Calibri Light"/>
              </a:defRPr>
            </a:lvl1pPr>
          </a:lstStyle>
          <a:p>
            <a:r>
              <a:rPr lang="en-US"/>
              <a:t>© 2015 InterDigital, Inc.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792644392"/>
      </p:ext>
    </p:extLst>
  </p:cSld>
  <p:clrMapOvr>
    <a:masterClrMapping/>
  </p:clrMapOvr>
  <p:transition spd="slow" advClick="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"/>
          <a:stretch/>
        </p:blipFill>
        <p:spPr>
          <a:xfrm>
            <a:off x="-11623" y="2523198"/>
            <a:ext cx="9167246" cy="219207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A84E775-964C-4E26-9544-B4306DDECE3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1" y="1"/>
            <a:ext cx="7886699" cy="2523197"/>
          </a:xfrm>
          <a:prstGeom prst="rect">
            <a:avLst/>
          </a:prstGeom>
        </p:spPr>
        <p:txBody>
          <a:bodyPr lIns="68580" tIns="342900" rIns="68580" bIns="342900" anchor="t"/>
          <a:lstStyle>
            <a:lvl1pPr marL="0">
              <a:spcBef>
                <a:spcPts val="75"/>
              </a:spcBef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rgbClr val="FFFFFF"/>
                </a:solidFill>
                <a:latin typeface="Calibri Light"/>
                <a:cs typeface="Calibri Light"/>
              </a:defRPr>
            </a:lvl1pPr>
          </a:lstStyle>
          <a:p>
            <a:r>
              <a:rPr lang="en-US"/>
              <a:t>© 2015 InterDigital, Inc.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2842143229"/>
      </p:ext>
    </p:extLst>
  </p:cSld>
  <p:clrMapOvr>
    <a:masterClrMapping/>
  </p:clrMapOvr>
  <p:transition spd="slow" advClick="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A84E775-964C-4E26-9544-B4306DDECE36}" type="slidenum">
              <a:rPr lang="en-US" smtClean="0"/>
              <a:t>‹#›</a:t>
            </a:fld>
            <a:endParaRPr lang="en-US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697522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rgbClr val="FFFFFF"/>
                </a:solidFill>
                <a:latin typeface="Calibri Light"/>
                <a:cs typeface="Calibri Light"/>
              </a:defRPr>
            </a:lvl1pPr>
          </a:lstStyle>
          <a:p>
            <a:r>
              <a:rPr lang="en-US"/>
              <a:t>© 2015 InterDigital, Inc.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3378583194"/>
      </p:ext>
    </p:extLst>
  </p:cSld>
  <p:clrMapOvr>
    <a:masterClrMapping/>
  </p:clrMapOvr>
  <p:transition spd="slow" advClick="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E6825-6159-436F-97B7-849D691F43B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8651" y="0"/>
            <a:ext cx="7886699" cy="1115878"/>
          </a:xfrm>
          <a:prstGeom prst="rect">
            <a:avLst/>
          </a:prstGeom>
        </p:spPr>
        <p:txBody>
          <a:bodyPr lIns="68580" tIns="342900" rIns="68580" bIns="342900" anchor="t"/>
          <a:lstStyle>
            <a:lvl1pPr marL="0">
              <a:spcBef>
                <a:spcPts val="75"/>
              </a:spcBef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628649" y="1115878"/>
            <a:ext cx="7886700" cy="3464133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cs typeface="Calibri Light"/>
              </a:defRPr>
            </a:lvl1pPr>
          </a:lstStyle>
          <a:p>
            <a:r>
              <a:rPr lang="en-US"/>
              <a:t>© 2015 InterDigital, Inc.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748340935"/>
      </p:ext>
    </p:extLst>
  </p:cSld>
  <p:clrMapOvr>
    <a:masterClrMapping/>
  </p:clrMapOvr>
  <p:transition spd="slow" advClick="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 and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E6825-6159-436F-97B7-849D691F43BE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" t="1989" r="-85" b="2289"/>
          <a:stretch/>
        </p:blipFill>
        <p:spPr>
          <a:xfrm>
            <a:off x="0" y="2031498"/>
            <a:ext cx="9144000" cy="2670371"/>
          </a:xfrm>
          <a:prstGeom prst="rect">
            <a:avLst/>
          </a:prstGeom>
        </p:spPr>
      </p:pic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2031497"/>
            <a:ext cx="3010546" cy="266602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045417" y="2031497"/>
            <a:ext cx="3010546" cy="266602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14082" y="2031497"/>
            <a:ext cx="3010546" cy="266602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8651" y="0"/>
            <a:ext cx="7886699" cy="2027149"/>
          </a:xfrm>
          <a:prstGeom prst="rect">
            <a:avLst/>
          </a:prstGeom>
        </p:spPr>
        <p:txBody>
          <a:bodyPr lIns="68580" tIns="342900" rIns="68580" bIns="342900" anchor="t"/>
          <a:lstStyle>
            <a:lvl1pPr marL="0">
              <a:spcBef>
                <a:spcPts val="75"/>
              </a:spcBef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cs typeface="Calibri Light"/>
              </a:defRPr>
            </a:lvl1pPr>
          </a:lstStyle>
          <a:p>
            <a:r>
              <a:rPr lang="en-US"/>
              <a:t>© 2015 InterDigital, Inc.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3658920045"/>
      </p:ext>
    </p:extLst>
  </p:cSld>
  <p:clrMapOvr>
    <a:masterClrMapping/>
  </p:clrMapOvr>
  <p:transition spd="slow" advClick="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" t="1989" r="-85" b="2289"/>
          <a:stretch/>
        </p:blipFill>
        <p:spPr>
          <a:xfrm>
            <a:off x="0" y="1"/>
            <a:ext cx="9144000" cy="470186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E6825-6159-436F-97B7-849D691F43B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3010546" cy="4685897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045417" y="1"/>
            <a:ext cx="3010546" cy="4685897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14082" y="1"/>
            <a:ext cx="3010546" cy="4685897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cs typeface="Calibri Light"/>
              </a:defRPr>
            </a:lvl1pPr>
          </a:lstStyle>
          <a:p>
            <a:r>
              <a:rPr lang="en-US"/>
              <a:t>© 2015 InterDigital, Inc.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3551884219"/>
      </p:ext>
    </p:extLst>
  </p:cSld>
  <p:clrMapOvr>
    <a:masterClrMapping/>
  </p:clrMapOvr>
  <p:transition spd="slow" advClick="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" y="-15972"/>
            <a:ext cx="9141147" cy="471784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E6825-6159-436F-97B7-849D691F43B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3013399" cy="2336369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045417" y="1"/>
            <a:ext cx="3010546" cy="2336369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14082" y="1"/>
            <a:ext cx="3010546" cy="2336369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2853" y="2359618"/>
            <a:ext cx="3010546" cy="2336369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045417" y="2359618"/>
            <a:ext cx="3010546" cy="2336369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114082" y="2359618"/>
            <a:ext cx="3010546" cy="2336369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cs typeface="Calibri Light"/>
              </a:defRPr>
            </a:lvl1pPr>
          </a:lstStyle>
          <a:p>
            <a:r>
              <a:rPr lang="en-US"/>
              <a:t>© 2015 InterDigital, Inc.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3646252331"/>
      </p:ext>
    </p:extLst>
  </p:cSld>
  <p:clrMapOvr>
    <a:masterClrMapping/>
  </p:clrMapOvr>
  <p:transition spd="slow" advClick="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00A651"/>
              </a:gs>
              <a:gs pos="100000">
                <a:srgbClr val="00AEE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28651" y="0"/>
            <a:ext cx="4440710" cy="4699000"/>
          </a:xfrm>
          <a:prstGeom prst="rect">
            <a:avLst/>
          </a:prstGeom>
        </p:spPr>
        <p:txBody>
          <a:bodyPr lIns="68580" tIns="342900" rIns="68580" bIns="342900" anchor="ctr"/>
          <a:lstStyle>
            <a:lvl1pPr marL="0">
              <a:spcBef>
                <a:spcPts val="75"/>
              </a:spcBef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769" y="570706"/>
            <a:ext cx="3718116" cy="37181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5349" r="-514" b="15213"/>
          <a:stretch/>
        </p:blipFill>
        <p:spPr>
          <a:xfrm>
            <a:off x="6361533" y="4708861"/>
            <a:ext cx="484679" cy="4346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116" y="4849936"/>
            <a:ext cx="1382233" cy="154656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685800" rtl="0" eaLnBrk="1" latinLnBrk="0" hangingPunct="1">
              <a:defRPr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9E6825-6159-436F-97B7-849D691F43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r>
              <a:rPr lang="en-US" dirty="0"/>
              <a:t>© 2016 </a:t>
            </a:r>
            <a:r>
              <a:rPr lang="en-US" dirty="0" err="1"/>
              <a:t>InterDigital</a:t>
            </a:r>
            <a:r>
              <a:rPr lang="en-US" dirty="0"/>
              <a:t>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277176611"/>
      </p:ext>
    </p:extLst>
  </p:cSld>
  <p:clrMapOvr>
    <a:masterClrMapping/>
  </p:clrMapOvr>
  <p:transition spd="slow" advClick="0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92" y="0"/>
            <a:ext cx="3039076" cy="516178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D9E6825-6159-436F-97B7-849D691F43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7"/>
          </p:nvPr>
        </p:nvSpPr>
        <p:spPr>
          <a:xfrm>
            <a:off x="6395211" y="-1"/>
            <a:ext cx="2485317" cy="1092631"/>
          </a:xfrm>
          <a:prstGeom prst="rect">
            <a:avLst/>
          </a:prstGeom>
        </p:spPr>
        <p:txBody>
          <a:bodyPr lIns="68580" tIns="34290" rIns="68580" bIns="34290" anchor="b"/>
          <a:lstStyle>
            <a:lvl1pPr marL="0" indent="0">
              <a:buNone/>
              <a:defRPr sz="21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8"/>
          </p:nvPr>
        </p:nvSpPr>
        <p:spPr>
          <a:xfrm>
            <a:off x="6395211" y="1092631"/>
            <a:ext cx="2485317" cy="3603355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cs typeface="Calibri Light"/>
              </a:defRPr>
            </a:lvl1pPr>
          </a:lstStyle>
          <a:p>
            <a:r>
              <a:rPr lang="en-US"/>
              <a:t>© 2015 InterDigital, Inc.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764462755"/>
      </p:ext>
    </p:extLst>
  </p:cSld>
  <p:clrMapOvr>
    <a:masterClrMapping/>
  </p:clrMapOvr>
  <p:transition spd="slow" advClick="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E6825-6159-436F-97B7-849D691F43B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2"/>
          <p:cNvSpPr>
            <a:spLocks noGrp="1"/>
          </p:cNvSpPr>
          <p:nvPr>
            <p:ph type="body" idx="17"/>
          </p:nvPr>
        </p:nvSpPr>
        <p:spPr>
          <a:xfrm>
            <a:off x="687961" y="-1"/>
            <a:ext cx="2485317" cy="1092631"/>
          </a:xfrm>
          <a:prstGeom prst="rect">
            <a:avLst/>
          </a:prstGeom>
        </p:spPr>
        <p:txBody>
          <a:bodyPr lIns="68580" tIns="34290" rIns="68580" bIns="34290" anchor="b"/>
          <a:lstStyle>
            <a:lvl1pPr marL="0" indent="0">
              <a:buNone/>
              <a:defRPr sz="21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8"/>
          </p:nvPr>
        </p:nvSpPr>
        <p:spPr>
          <a:xfrm>
            <a:off x="687961" y="1092631"/>
            <a:ext cx="2485317" cy="3556861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337" y="836908"/>
            <a:ext cx="5560455" cy="3326869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cs typeface="Calibri Light"/>
              </a:defRPr>
            </a:lvl1pPr>
          </a:lstStyle>
          <a:p>
            <a:r>
              <a:rPr lang="en-US"/>
              <a:t>© 2015 InterDigital, Inc.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2950117779"/>
      </p:ext>
    </p:extLst>
  </p:cSld>
  <p:clrMapOvr>
    <a:masterClrMapping/>
  </p:clrMapOvr>
  <p:transition spd="slow" advClick="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697522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cs typeface="Calibri Light"/>
              </a:defRPr>
            </a:lvl1pPr>
          </a:lstStyle>
          <a:p>
            <a:r>
              <a:rPr lang="en-US"/>
              <a:t>© 2015 InterDigital, Inc.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3946290798"/>
      </p:ext>
    </p:extLst>
  </p:cSld>
  <p:clrMapOvr>
    <a:masterClrMapping/>
  </p:clrMapOvr>
  <p:transition spd="slow" advClick="0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697522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1" y="0"/>
            <a:ext cx="7886699" cy="1115878"/>
          </a:xfrm>
          <a:prstGeom prst="rect">
            <a:avLst/>
          </a:prstGeom>
        </p:spPr>
        <p:txBody>
          <a:bodyPr lIns="68580" tIns="342900" rIns="68580" bIns="342900" anchor="t"/>
          <a:lstStyle>
            <a:lvl1pPr marL="0">
              <a:spcBef>
                <a:spcPts val="75"/>
              </a:spcBef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628649" y="1115878"/>
            <a:ext cx="7886700" cy="3324387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cs typeface="Calibri Light"/>
              </a:defRPr>
            </a:lvl1pPr>
          </a:lstStyle>
          <a:p>
            <a:r>
              <a:rPr lang="en-US"/>
              <a:t>© 2015 InterDigital, Inc.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926049696"/>
      </p:ext>
    </p:extLst>
  </p:cSld>
  <p:clrMapOvr>
    <a:masterClrMapping/>
  </p:clrMapOvr>
  <p:transition spd="slow" advClick="0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cs typeface="Calibri Light"/>
              </a:defRPr>
            </a:lvl1pPr>
          </a:lstStyle>
          <a:p>
            <a:r>
              <a:rPr lang="en-US"/>
              <a:t>© 2015 InterDigital, Inc. All rights reserved. 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31786"/>
          </a:xfrm>
          <a:prstGeom prst="rect">
            <a:avLst/>
          </a:prstGeom>
        </p:spPr>
        <p:txBody>
          <a:bodyPr vert="horz" lIns="68580" tIns="34290" rIns="68580" bIns="34290"/>
          <a:lstStyle>
            <a:lvl1pPr>
              <a:defRPr b="1" i="0"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3"/>
          </p:nvPr>
        </p:nvSpPr>
        <p:spPr>
          <a:xfrm>
            <a:off x="453629" y="929574"/>
            <a:ext cx="8245078" cy="3529317"/>
          </a:xfrm>
          <a:prstGeom prst="rect">
            <a:avLst/>
          </a:prstGeom>
        </p:spPr>
        <p:txBody>
          <a:bodyPr vert="horz" lIns="68580" tIns="34290" rIns="68580" bIns="3429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5235076"/>
      </p:ext>
    </p:extLst>
  </p:cSld>
  <p:clrMapOvr>
    <a:masterClrMapping/>
  </p:clrMapOvr>
  <p:transition spd="slow" advClick="0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 and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E6825-6159-436F-97B7-849D691F43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" t="1989" r="-85" b="2289"/>
          <a:stretch/>
        </p:blipFill>
        <p:spPr>
          <a:xfrm>
            <a:off x="0" y="2031498"/>
            <a:ext cx="9144000" cy="2670371"/>
          </a:xfrm>
          <a:prstGeom prst="rect">
            <a:avLst/>
          </a:prstGeom>
        </p:spPr>
      </p:pic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2031497"/>
            <a:ext cx="3010546" cy="266602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045417" y="2031497"/>
            <a:ext cx="3010546" cy="266602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14082" y="2031497"/>
            <a:ext cx="3010546" cy="266602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8651" y="0"/>
            <a:ext cx="7886699" cy="2027149"/>
          </a:xfrm>
          <a:prstGeom prst="rect">
            <a:avLst/>
          </a:prstGeom>
        </p:spPr>
        <p:txBody>
          <a:bodyPr lIns="68580" tIns="342900" rIns="68580" bIns="342900" anchor="t"/>
          <a:lstStyle>
            <a:lvl1pPr marL="0">
              <a:spcBef>
                <a:spcPts val="75"/>
              </a:spcBef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cs typeface="Calibri Light"/>
              </a:defRPr>
            </a:lvl1pPr>
          </a:lstStyle>
          <a:p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© 2015 InterDigital,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041015897"/>
      </p:ext>
    </p:extLst>
  </p:cSld>
  <p:clrMapOvr>
    <a:masterClrMapping/>
  </p:clrMapOvr>
  <p:transition spd="slow" advClick="0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" t="1989" r="-85" b="2289"/>
          <a:stretch/>
        </p:blipFill>
        <p:spPr>
          <a:xfrm>
            <a:off x="0" y="1"/>
            <a:ext cx="9144000" cy="470186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E6825-6159-436F-97B7-849D691F43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3010546" cy="4685897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045417" y="1"/>
            <a:ext cx="3010546" cy="4685897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14082" y="1"/>
            <a:ext cx="3010546" cy="4685897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cs typeface="Calibri Light"/>
              </a:defRPr>
            </a:lvl1pPr>
          </a:lstStyle>
          <a:p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© 2015 InterDigital,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26724966"/>
      </p:ext>
    </p:extLst>
  </p:cSld>
  <p:clrMapOvr>
    <a:masterClrMapping/>
  </p:clrMapOvr>
  <p:transition spd="slow" advClick="0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" y="-15972"/>
            <a:ext cx="9141147" cy="471784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E6825-6159-436F-97B7-849D691F43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3013399" cy="2336369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045417" y="1"/>
            <a:ext cx="3010546" cy="2336369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14082" y="1"/>
            <a:ext cx="3010546" cy="2336369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2853" y="2359618"/>
            <a:ext cx="3010546" cy="2336369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045417" y="2359618"/>
            <a:ext cx="3010546" cy="2336369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114082" y="2359618"/>
            <a:ext cx="3010546" cy="2336369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cs typeface="Calibri Light"/>
              </a:defRPr>
            </a:lvl1pPr>
          </a:lstStyle>
          <a:p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© 2015 InterDigital,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20085059"/>
      </p:ext>
    </p:extLst>
  </p:cSld>
  <p:clrMapOvr>
    <a:masterClrMapping/>
  </p:clrMapOvr>
  <p:transition spd="slow" advClick="0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E6825-6159-436F-97B7-849D691F43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8651" y="0"/>
            <a:ext cx="7886699" cy="1115878"/>
          </a:xfrm>
          <a:prstGeom prst="rect">
            <a:avLst/>
          </a:prstGeom>
        </p:spPr>
        <p:txBody>
          <a:bodyPr lIns="68580" tIns="342900" rIns="68580" bIns="342900" anchor="t"/>
          <a:lstStyle>
            <a:lvl1pPr marL="0">
              <a:spcBef>
                <a:spcPts val="75"/>
              </a:spcBef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628649" y="1115878"/>
            <a:ext cx="7886700" cy="3464133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cs typeface="Calibri Light"/>
              </a:defRPr>
            </a:lvl1pPr>
          </a:lstStyle>
          <a:p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© 2015 InterDigital,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872927691"/>
      </p:ext>
    </p:extLst>
  </p:cSld>
  <p:clrMapOvr>
    <a:masterClrMapping/>
  </p:clrMapOvr>
  <p:transition spd="slow" advClick="0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92" y="0"/>
            <a:ext cx="3039076" cy="516178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D9E6825-6159-436F-97B7-849D691F43B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idx="17"/>
          </p:nvPr>
        </p:nvSpPr>
        <p:spPr>
          <a:xfrm>
            <a:off x="6395211" y="-1"/>
            <a:ext cx="2485317" cy="1092631"/>
          </a:xfrm>
          <a:prstGeom prst="rect">
            <a:avLst/>
          </a:prstGeom>
        </p:spPr>
        <p:txBody>
          <a:bodyPr lIns="68580" tIns="34290" rIns="68580" bIns="34290" anchor="b"/>
          <a:lstStyle>
            <a:lvl1pPr marL="0" indent="0">
              <a:buNone/>
              <a:defRPr sz="21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8"/>
          </p:nvPr>
        </p:nvSpPr>
        <p:spPr>
          <a:xfrm>
            <a:off x="6395211" y="1092631"/>
            <a:ext cx="2485317" cy="3603355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cs typeface="Calibri Light"/>
              </a:defRPr>
            </a:lvl1pPr>
          </a:lstStyle>
          <a:p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© 2015 InterDigital,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072389939"/>
      </p:ext>
    </p:extLst>
  </p:cSld>
  <p:clrMapOvr>
    <a:masterClrMapping/>
  </p:clrMapOvr>
  <p:transition spd="slow" advClick="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1"/>
            <a:ext cx="9160254" cy="5153366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1" y="0"/>
            <a:ext cx="4440710" cy="4699000"/>
          </a:xfrm>
          <a:prstGeom prst="rect">
            <a:avLst/>
          </a:prstGeom>
        </p:spPr>
        <p:txBody>
          <a:bodyPr lIns="68580" tIns="342900" rIns="68580" bIns="342900" anchor="ctr"/>
          <a:lstStyle>
            <a:lvl1pPr marL="0">
              <a:spcBef>
                <a:spcPts val="75"/>
              </a:spcBef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769" y="570706"/>
            <a:ext cx="3718116" cy="37181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5349" r="-514" b="15213"/>
          <a:stretch/>
        </p:blipFill>
        <p:spPr>
          <a:xfrm>
            <a:off x="6361533" y="4708861"/>
            <a:ext cx="484679" cy="4346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116" y="4849936"/>
            <a:ext cx="1382233" cy="154656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685800" rtl="0" eaLnBrk="1" latinLnBrk="0" hangingPunct="1">
              <a:defRPr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9E6825-6159-436F-97B7-849D691F43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r>
              <a:rPr lang="en-US" dirty="0"/>
              <a:t>© 2016 </a:t>
            </a:r>
            <a:r>
              <a:rPr lang="en-US" dirty="0" err="1"/>
              <a:t>InterDigital</a:t>
            </a:r>
            <a:r>
              <a:rPr lang="en-US" dirty="0"/>
              <a:t>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04363009"/>
      </p:ext>
    </p:extLst>
  </p:cSld>
  <p:clrMapOvr>
    <a:masterClrMapping/>
  </p:clrMapOvr>
  <p:transition spd="slow" advClick="0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E6825-6159-436F-97B7-849D691F43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type="body" idx="17"/>
          </p:nvPr>
        </p:nvSpPr>
        <p:spPr>
          <a:xfrm>
            <a:off x="687961" y="-1"/>
            <a:ext cx="2485317" cy="1092631"/>
          </a:xfrm>
          <a:prstGeom prst="rect">
            <a:avLst/>
          </a:prstGeom>
        </p:spPr>
        <p:txBody>
          <a:bodyPr lIns="68580" tIns="34290" rIns="68580" bIns="34290" anchor="b"/>
          <a:lstStyle>
            <a:lvl1pPr marL="0" indent="0">
              <a:buNone/>
              <a:defRPr sz="21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8"/>
          </p:nvPr>
        </p:nvSpPr>
        <p:spPr>
          <a:xfrm>
            <a:off x="687961" y="1092631"/>
            <a:ext cx="2485317" cy="3556861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337" y="836908"/>
            <a:ext cx="5560455" cy="3326869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cs typeface="Calibri Light"/>
              </a:defRPr>
            </a:lvl1pPr>
          </a:lstStyle>
          <a:p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© 2015 InterDigital,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176093792"/>
      </p:ext>
    </p:extLst>
  </p:cSld>
  <p:clrMapOvr>
    <a:masterClrMapping/>
  </p:clrMapOvr>
  <p:transition spd="slow" advClick="0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697522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cs typeface="Calibri Light"/>
              </a:defRPr>
            </a:lvl1pPr>
          </a:lstStyle>
          <a:p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© 2015 InterDigital,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492283283"/>
      </p:ext>
    </p:extLst>
  </p:cSld>
  <p:clrMapOvr>
    <a:masterClrMapping/>
  </p:clrMapOvr>
  <p:transition spd="slow" advClick="0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697522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1" y="0"/>
            <a:ext cx="7886699" cy="1115878"/>
          </a:xfrm>
          <a:prstGeom prst="rect">
            <a:avLst/>
          </a:prstGeom>
        </p:spPr>
        <p:txBody>
          <a:bodyPr lIns="68580" tIns="342900" rIns="68580" bIns="342900" anchor="t"/>
          <a:lstStyle>
            <a:lvl1pPr marL="0">
              <a:spcBef>
                <a:spcPts val="75"/>
              </a:spcBef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628649" y="1115878"/>
            <a:ext cx="7886700" cy="3324387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cs typeface="Calibri Light"/>
              </a:defRPr>
            </a:lvl1pPr>
          </a:lstStyle>
          <a:p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© 2015 InterDigital,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041701525"/>
      </p:ext>
    </p:extLst>
  </p:cSld>
  <p:clrMapOvr>
    <a:masterClrMapping/>
  </p:clrMapOvr>
  <p:transition spd="slow" advClick="0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0256" cy="51526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5349" r="-514" b="15213"/>
          <a:stretch/>
        </p:blipFill>
        <p:spPr>
          <a:xfrm>
            <a:off x="2363797" y="4708861"/>
            <a:ext cx="484679" cy="434639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5D9E6825-6159-436F-97B7-849D691F43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28651" y="0"/>
            <a:ext cx="4440710" cy="4699000"/>
          </a:xfrm>
          <a:prstGeom prst="rect">
            <a:avLst/>
          </a:prstGeom>
        </p:spPr>
        <p:txBody>
          <a:bodyPr lIns="68580" tIns="342900" rIns="68580" bIns="342900" anchor="ctr"/>
          <a:lstStyle>
            <a:lvl1pPr marL="0">
              <a:spcBef>
                <a:spcPts val="75"/>
              </a:spcBef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rgbClr val="FFFFFF"/>
                </a:solidFill>
                <a:latin typeface="Calibri Light"/>
                <a:cs typeface="Calibri Light"/>
              </a:defRPr>
            </a:lvl1pPr>
          </a:lstStyle>
          <a:p>
            <a:r>
              <a:rPr lang="en-US"/>
              <a:t>© 2015 InterDigital, Inc. All Rights Reserved.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60" y="4849936"/>
            <a:ext cx="1382233" cy="15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667800"/>
      </p:ext>
    </p:extLst>
  </p:cSld>
  <p:clrMapOvr>
    <a:masterClrMapping/>
  </p:clrMapOvr>
  <p:transition spd="slow" advClick="0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6" b="246"/>
          <a:stretch/>
        </p:blipFill>
        <p:spPr>
          <a:xfrm flipH="1">
            <a:off x="0" y="-12700"/>
            <a:ext cx="9153144" cy="51613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5349" r="-514" b="15213"/>
          <a:stretch/>
        </p:blipFill>
        <p:spPr>
          <a:xfrm>
            <a:off x="2363797" y="4708861"/>
            <a:ext cx="484679" cy="434639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5D9E6825-6159-436F-97B7-849D691F43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28651" y="0"/>
            <a:ext cx="4440710" cy="4699000"/>
          </a:xfrm>
          <a:prstGeom prst="rect">
            <a:avLst/>
          </a:prstGeom>
        </p:spPr>
        <p:txBody>
          <a:bodyPr lIns="68580" tIns="342900" rIns="68580" bIns="342900" anchor="ctr"/>
          <a:lstStyle>
            <a:lvl1pPr marL="0">
              <a:spcBef>
                <a:spcPts val="75"/>
              </a:spcBef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769" y="570706"/>
            <a:ext cx="3718116" cy="3718116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rgbClr val="FFFFFF"/>
                </a:solidFill>
                <a:latin typeface="Calibri Light"/>
                <a:cs typeface="Calibri Light"/>
              </a:defRPr>
            </a:lvl1pPr>
          </a:lstStyle>
          <a:p>
            <a:r>
              <a:rPr lang="en-US"/>
              <a:t>© 2015 InterDigital, Inc. All Rights Reserved.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60" y="4849936"/>
            <a:ext cx="1382233" cy="15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920590"/>
      </p:ext>
    </p:extLst>
  </p:cSld>
  <p:clrMapOvr>
    <a:masterClrMapping/>
  </p:clrMapOvr>
  <p:transition spd="slow" advClick="0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1"/>
            <a:ext cx="9160254" cy="51533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5349" r="-514" b="15213"/>
          <a:stretch/>
        </p:blipFill>
        <p:spPr>
          <a:xfrm>
            <a:off x="2363797" y="4708861"/>
            <a:ext cx="484679" cy="434639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5D9E6825-6159-436F-97B7-849D691F43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1" y="0"/>
            <a:ext cx="4440710" cy="4699000"/>
          </a:xfrm>
          <a:prstGeom prst="rect">
            <a:avLst/>
          </a:prstGeom>
        </p:spPr>
        <p:txBody>
          <a:bodyPr lIns="68580" tIns="342900" rIns="68580" bIns="342900" anchor="ctr"/>
          <a:lstStyle>
            <a:lvl1pPr marL="0">
              <a:spcBef>
                <a:spcPts val="75"/>
              </a:spcBef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769" y="570706"/>
            <a:ext cx="3718116" cy="3718116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rgbClr val="FFFFFF"/>
                </a:solidFill>
                <a:latin typeface="Calibri Light"/>
                <a:cs typeface="Calibri Light"/>
              </a:defRPr>
            </a:lvl1pPr>
          </a:lstStyle>
          <a:p>
            <a:r>
              <a:rPr lang="en-US"/>
              <a:t>© 2015 InterDigital, Inc. All Rights Reserved.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60" y="4849936"/>
            <a:ext cx="1382233" cy="15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374455"/>
      </p:ext>
    </p:extLst>
  </p:cSld>
  <p:clrMapOvr>
    <a:masterClrMapping/>
  </p:clrMapOvr>
  <p:transition spd="slow" advClick="0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lock - with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4E775-964C-4E26-9544-B4306DDECE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31786"/>
          </a:xfrm>
          <a:prstGeom prst="rect">
            <a:avLst/>
          </a:prstGeom>
        </p:spPr>
        <p:txBody>
          <a:bodyPr vert="horz" lIns="68580" tIns="34290" rIns="68580" bIns="34290"/>
          <a:lstStyle>
            <a:lvl1pPr>
              <a:defRPr b="1" i="0"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3629" y="929574"/>
            <a:ext cx="8245078" cy="3529317"/>
          </a:xfrm>
          <a:prstGeom prst="rect">
            <a:avLst/>
          </a:prstGeom>
        </p:spPr>
        <p:txBody>
          <a:bodyPr vert="horz" lIns="68580" tIns="34290" rIns="68580" bIns="3429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rgbClr val="FFFFFF"/>
                </a:solidFill>
                <a:latin typeface="Calibri Light"/>
                <a:cs typeface="Calibri Light"/>
              </a:defRPr>
            </a:lvl1pPr>
          </a:lstStyle>
          <a:p>
            <a:r>
              <a:rPr lang="en-US"/>
              <a:t>© 2015 InterDigital,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985308763"/>
      </p:ext>
    </p:extLst>
  </p:cSld>
  <p:clrMapOvr>
    <a:masterClrMapping/>
  </p:clrMapOvr>
  <p:transition spd="slow" advClick="0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4E775-964C-4E26-9544-B4306DDECE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9" name="Text Placeholder 2"/>
          <p:cNvSpPr>
            <a:spLocks noGrp="1"/>
          </p:cNvSpPr>
          <p:nvPr>
            <p:ph type="body" idx="15"/>
          </p:nvPr>
        </p:nvSpPr>
        <p:spPr>
          <a:xfrm>
            <a:off x="6030033" y="-1"/>
            <a:ext cx="2485317" cy="1092631"/>
          </a:xfrm>
          <a:prstGeom prst="rect">
            <a:avLst/>
          </a:prstGeom>
        </p:spPr>
        <p:txBody>
          <a:bodyPr lIns="68580" tIns="34290" rIns="68580" bIns="34290" anchor="b"/>
          <a:lstStyle>
            <a:lvl1pPr marL="0" indent="0">
              <a:buNone/>
              <a:defRPr sz="21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Content Placeholder 3"/>
          <p:cNvSpPr>
            <a:spLocks noGrp="1"/>
          </p:cNvSpPr>
          <p:nvPr>
            <p:ph sz="half" idx="16"/>
          </p:nvPr>
        </p:nvSpPr>
        <p:spPr>
          <a:xfrm>
            <a:off x="6030033" y="1092631"/>
            <a:ext cx="2485317" cy="3603355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17"/>
          </p:nvPr>
        </p:nvSpPr>
        <p:spPr>
          <a:xfrm>
            <a:off x="687961" y="-1"/>
            <a:ext cx="2485317" cy="1092631"/>
          </a:xfrm>
          <a:prstGeom prst="rect">
            <a:avLst/>
          </a:prstGeom>
        </p:spPr>
        <p:txBody>
          <a:bodyPr lIns="68580" tIns="34290" rIns="68580" bIns="34290" anchor="b"/>
          <a:lstStyle>
            <a:lvl1pPr marL="0" indent="0">
              <a:buNone/>
              <a:defRPr sz="21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Content Placeholder 3"/>
          <p:cNvSpPr>
            <a:spLocks noGrp="1"/>
          </p:cNvSpPr>
          <p:nvPr>
            <p:ph sz="half" idx="18"/>
          </p:nvPr>
        </p:nvSpPr>
        <p:spPr>
          <a:xfrm>
            <a:off x="687961" y="1092631"/>
            <a:ext cx="2485317" cy="3603355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19"/>
          </p:nvPr>
        </p:nvSpPr>
        <p:spPr>
          <a:xfrm>
            <a:off x="3358997" y="-1"/>
            <a:ext cx="2485317" cy="1092631"/>
          </a:xfrm>
          <a:prstGeom prst="rect">
            <a:avLst/>
          </a:prstGeom>
        </p:spPr>
        <p:txBody>
          <a:bodyPr lIns="68580" tIns="34290" rIns="68580" bIns="34290" anchor="b"/>
          <a:lstStyle>
            <a:lvl1pPr marL="0" indent="0">
              <a:buNone/>
              <a:defRPr sz="21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Content Placeholder 3"/>
          <p:cNvSpPr>
            <a:spLocks noGrp="1"/>
          </p:cNvSpPr>
          <p:nvPr>
            <p:ph sz="half" idx="20"/>
          </p:nvPr>
        </p:nvSpPr>
        <p:spPr>
          <a:xfrm>
            <a:off x="3358997" y="1092631"/>
            <a:ext cx="2485317" cy="3603355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rgbClr val="FFFFFF"/>
                </a:solidFill>
                <a:latin typeface="Calibri Light"/>
                <a:cs typeface="Calibri Light"/>
              </a:defRPr>
            </a:lvl1pPr>
          </a:lstStyle>
          <a:p>
            <a:r>
              <a:rPr lang="en-US"/>
              <a:t>© 2015 InterDigital,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265606189"/>
      </p:ext>
    </p:extLst>
  </p:cSld>
  <p:clrMapOvr>
    <a:masterClrMapping/>
  </p:clrMapOvr>
  <p:transition spd="slow" advClick="0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4E775-964C-4E26-9544-B4306DDECE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InterDigital,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892393212"/>
      </p:ext>
    </p:extLst>
  </p:cSld>
  <p:clrMapOvr>
    <a:masterClrMapping/>
  </p:clrMapOvr>
  <p:transition spd="slow" advClick="0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4E775-964C-4E26-9544-B4306DDECE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1" y="1"/>
            <a:ext cx="7886699" cy="2523197"/>
          </a:xfrm>
          <a:prstGeom prst="rect">
            <a:avLst/>
          </a:prstGeom>
        </p:spPr>
        <p:txBody>
          <a:bodyPr lIns="68580" tIns="342900" rIns="68580" bIns="342900" anchor="t"/>
          <a:lstStyle>
            <a:lvl1pPr marL="0">
              <a:spcBef>
                <a:spcPts val="75"/>
              </a:spcBef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18" b="2036"/>
          <a:stretch/>
        </p:blipFill>
        <p:spPr>
          <a:xfrm>
            <a:off x="0" y="2529989"/>
            <a:ext cx="9153144" cy="2188981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rgbClr val="FFFFFF"/>
                </a:solidFill>
                <a:latin typeface="Calibri Light"/>
                <a:cs typeface="Calibri Light"/>
              </a:defRPr>
            </a:lvl1pPr>
          </a:lstStyle>
          <a:p>
            <a:r>
              <a:rPr lang="en-US"/>
              <a:t>© 2015 InterDigital,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889734756"/>
      </p:ext>
    </p:extLst>
  </p:cSld>
  <p:clrMapOvr>
    <a:masterClrMapping/>
  </p:clrMapOvr>
  <p:transition spd="slow" advClick="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E6825-6159-436F-97B7-849D691F43B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8651" y="0"/>
            <a:ext cx="7886699" cy="1115878"/>
          </a:xfrm>
          <a:prstGeom prst="rect">
            <a:avLst/>
          </a:prstGeom>
        </p:spPr>
        <p:txBody>
          <a:bodyPr lIns="68580" tIns="342900" rIns="68580" bIns="342900" anchor="t"/>
          <a:lstStyle>
            <a:lvl1pPr marL="0">
              <a:spcBef>
                <a:spcPts val="75"/>
              </a:spcBef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628649" y="1115878"/>
            <a:ext cx="7886700" cy="3464133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cs typeface="Calibri Light"/>
              </a:defRPr>
            </a:lvl1pPr>
          </a:lstStyle>
          <a:p>
            <a:r>
              <a:rPr lang="en-US"/>
              <a:t>© 2015 InterDigital,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999986139"/>
      </p:ext>
    </p:extLst>
  </p:cSld>
  <p:clrMapOvr>
    <a:masterClrMapping/>
  </p:clrMapOvr>
  <p:transition spd="slow" advClick="0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4E775-964C-4E26-9544-B4306DDECE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697522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rgbClr val="FFFFFF"/>
                </a:solidFill>
                <a:latin typeface="Calibri Light"/>
                <a:cs typeface="Calibri Light"/>
              </a:defRPr>
            </a:lvl1pPr>
          </a:lstStyle>
          <a:p>
            <a:r>
              <a:rPr lang="en-US"/>
              <a:t>© 2015 InterDigital,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527014141"/>
      </p:ext>
    </p:extLst>
  </p:cSld>
  <p:clrMapOvr>
    <a:masterClrMapping/>
  </p:clrMapOvr>
  <p:transition spd="slow" advClick="0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5D9E6825-6159-436F-97B7-849D691F43B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5349" r="-514" b="15213"/>
          <a:stretch/>
        </p:blipFill>
        <p:spPr>
          <a:xfrm>
            <a:off x="2363797" y="4708861"/>
            <a:ext cx="484679" cy="434639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9E6825-6159-436F-97B7-849D691F43B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60" y="4849936"/>
            <a:ext cx="1382233" cy="1546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5349" r="-514" b="15213"/>
          <a:stretch/>
        </p:blipFill>
        <p:spPr>
          <a:xfrm>
            <a:off x="6361533" y="4708861"/>
            <a:ext cx="484679" cy="43463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116" y="4849936"/>
            <a:ext cx="1382233" cy="154656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628650" y="1736268"/>
            <a:ext cx="7886699" cy="2870200"/>
          </a:xfrm>
          <a:prstGeom prst="rect">
            <a:avLst/>
          </a:prstGeom>
        </p:spPr>
        <p:txBody>
          <a:bodyPr lIns="68580" tIns="342900" rIns="68580" bIns="342900" anchor="ctr"/>
          <a:lstStyle>
            <a:lvl1pPr marL="0">
              <a:spcBef>
                <a:spcPts val="75"/>
              </a:spcBef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685800" rtl="0" eaLnBrk="1" latinLnBrk="0" hangingPunct="1">
              <a:defRPr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9E6825-6159-436F-97B7-849D691F43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857174"/>
      </p:ext>
    </p:extLst>
  </p:cSld>
  <p:clrMapOvr>
    <a:masterClrMapping/>
  </p:clrMapOvr>
  <p:transition spd="slow" advClick="0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0272BC4-94F4-4106-AB6B-A5CD1AFF8899}" type="datetimeFigureOut">
              <a:rPr lang="en-GB" smtClean="0"/>
              <a:t>06/12/2016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0D89A-9491-4789-A090-54731EF7A1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838292"/>
      </p:ext>
    </p:extLst>
  </p:cSld>
  <p:clrMapOvr>
    <a:masterClrMapping/>
  </p:clrMapOvr>
  <p:transition spd="slow" advClick="0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lock - with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4E775-964C-4E26-9544-B4306DDECE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31786"/>
          </a:xfrm>
          <a:prstGeom prst="rect">
            <a:avLst/>
          </a:prstGeom>
        </p:spPr>
        <p:txBody>
          <a:bodyPr vert="horz" lIns="68580" tIns="34290" rIns="68580" bIns="34290"/>
          <a:lstStyle>
            <a:lvl1pPr>
              <a:defRPr b="1" i="0"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3629" y="929574"/>
            <a:ext cx="8245078" cy="3529317"/>
          </a:xfrm>
          <a:prstGeom prst="rect">
            <a:avLst/>
          </a:prstGeom>
        </p:spPr>
        <p:txBody>
          <a:bodyPr vert="horz" lIns="68580" tIns="34290" rIns="68580" bIns="3429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rgbClr val="FFFFFF"/>
                </a:solidFill>
                <a:latin typeface="Calibri Light"/>
                <a:cs typeface="Calibri Light"/>
              </a:defRPr>
            </a:lvl1pPr>
          </a:lstStyle>
          <a:p>
            <a:r>
              <a:rPr lang="en-US"/>
              <a:t>InterDigital Confidential and Proprietary  © 2015 InterDigital,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233104141"/>
      </p:ext>
    </p:extLst>
  </p:cSld>
  <p:clrMapOvr>
    <a:masterClrMapping/>
  </p:clrMapOvr>
  <p:transition spd="slow" advClick="0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4E775-964C-4E26-9544-B4306DDECE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31786"/>
          </a:xfrm>
          <a:prstGeom prst="rect">
            <a:avLst/>
          </a:prstGeom>
        </p:spPr>
        <p:txBody>
          <a:bodyPr vert="horz" lIns="68580" tIns="34290" rIns="68580" bIns="34290"/>
          <a:lstStyle>
            <a:lvl1pPr>
              <a:defRPr b="1" i="0"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rgbClr val="FFFFFF"/>
                </a:solidFill>
                <a:latin typeface="Calibri Light"/>
                <a:cs typeface="Calibri Light"/>
              </a:defRPr>
            </a:lvl1pPr>
          </a:lstStyle>
          <a:p>
            <a:r>
              <a:rPr lang="en-US"/>
              <a:t>InterDigital Confidential and Proprietary  © 2015 InterDigital,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505138190"/>
      </p:ext>
    </p:extLst>
  </p:cSld>
  <p:clrMapOvr>
    <a:masterClrMapping/>
  </p:clrMapOvr>
  <p:transition spd="slow" advClick="0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4E775-964C-4E26-9544-B4306DDECE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9" name="Text Placeholder 2"/>
          <p:cNvSpPr>
            <a:spLocks noGrp="1"/>
          </p:cNvSpPr>
          <p:nvPr>
            <p:ph type="body" idx="15"/>
          </p:nvPr>
        </p:nvSpPr>
        <p:spPr>
          <a:xfrm>
            <a:off x="6030033" y="-1"/>
            <a:ext cx="2485317" cy="1092631"/>
          </a:xfrm>
          <a:prstGeom prst="rect">
            <a:avLst/>
          </a:prstGeom>
        </p:spPr>
        <p:txBody>
          <a:bodyPr lIns="68580" tIns="34290" rIns="68580" bIns="34290" anchor="b"/>
          <a:lstStyle>
            <a:lvl1pPr marL="0" indent="0">
              <a:buNone/>
              <a:defRPr sz="21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Content Placeholder 3"/>
          <p:cNvSpPr>
            <a:spLocks noGrp="1"/>
          </p:cNvSpPr>
          <p:nvPr>
            <p:ph sz="half" idx="16"/>
          </p:nvPr>
        </p:nvSpPr>
        <p:spPr>
          <a:xfrm>
            <a:off x="6030033" y="1092631"/>
            <a:ext cx="2485317" cy="3603355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17"/>
          </p:nvPr>
        </p:nvSpPr>
        <p:spPr>
          <a:xfrm>
            <a:off x="687961" y="-1"/>
            <a:ext cx="2485317" cy="1092631"/>
          </a:xfrm>
          <a:prstGeom prst="rect">
            <a:avLst/>
          </a:prstGeom>
        </p:spPr>
        <p:txBody>
          <a:bodyPr lIns="68580" tIns="34290" rIns="68580" bIns="34290" anchor="b"/>
          <a:lstStyle>
            <a:lvl1pPr marL="0" indent="0">
              <a:buNone/>
              <a:defRPr sz="21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Content Placeholder 3"/>
          <p:cNvSpPr>
            <a:spLocks noGrp="1"/>
          </p:cNvSpPr>
          <p:nvPr>
            <p:ph sz="half" idx="18"/>
          </p:nvPr>
        </p:nvSpPr>
        <p:spPr>
          <a:xfrm>
            <a:off x="687961" y="1092631"/>
            <a:ext cx="2485317" cy="3603355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19"/>
          </p:nvPr>
        </p:nvSpPr>
        <p:spPr>
          <a:xfrm>
            <a:off x="3358997" y="-1"/>
            <a:ext cx="2485317" cy="1092631"/>
          </a:xfrm>
          <a:prstGeom prst="rect">
            <a:avLst/>
          </a:prstGeom>
        </p:spPr>
        <p:txBody>
          <a:bodyPr lIns="68580" tIns="34290" rIns="68580" bIns="34290" anchor="b"/>
          <a:lstStyle>
            <a:lvl1pPr marL="0" indent="0">
              <a:buNone/>
              <a:defRPr sz="21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Content Placeholder 3"/>
          <p:cNvSpPr>
            <a:spLocks noGrp="1"/>
          </p:cNvSpPr>
          <p:nvPr>
            <p:ph sz="half" idx="20"/>
          </p:nvPr>
        </p:nvSpPr>
        <p:spPr>
          <a:xfrm>
            <a:off x="3358997" y="1092631"/>
            <a:ext cx="2485317" cy="3603355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rgbClr val="FFFFFF"/>
                </a:solidFill>
                <a:latin typeface="Calibri Light"/>
                <a:cs typeface="Calibri Light"/>
              </a:defRPr>
            </a:lvl1pPr>
          </a:lstStyle>
          <a:p>
            <a:r>
              <a:rPr lang="en-US"/>
              <a:t>InterDigital Confidential and Proprietary  © 2015 InterDigital,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716899033"/>
      </p:ext>
    </p:extLst>
  </p:cSld>
  <p:clrMapOvr>
    <a:masterClrMapping/>
  </p:clrMapOvr>
  <p:transition spd="slow" advClick="0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4E775-964C-4E26-9544-B4306DDECE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1" y="1"/>
            <a:ext cx="7886699" cy="2523197"/>
          </a:xfrm>
          <a:prstGeom prst="rect">
            <a:avLst/>
          </a:prstGeom>
        </p:spPr>
        <p:txBody>
          <a:bodyPr lIns="68580" tIns="342900" rIns="68580" bIns="342900" anchor="t"/>
          <a:lstStyle>
            <a:lvl1pPr marL="0">
              <a:spcBef>
                <a:spcPts val="75"/>
              </a:spcBef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rgbClr val="FFFFFF"/>
                </a:solidFill>
                <a:latin typeface="Calibri Light"/>
                <a:cs typeface="Calibri Light"/>
              </a:defRPr>
            </a:lvl1pPr>
          </a:lstStyle>
          <a:p>
            <a:r>
              <a:rPr lang="en-US"/>
              <a:t>InterDigital Confidential and Proprietary  © 2015 InterDigital, Inc. All rights reserved.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2526781"/>
            <a:ext cx="9144000" cy="2186961"/>
          </a:xfrm>
          <a:prstGeom prst="rect">
            <a:avLst/>
          </a:prstGeom>
          <a:gradFill>
            <a:gsLst>
              <a:gs pos="0">
                <a:srgbClr val="00A651"/>
              </a:gs>
              <a:gs pos="100000">
                <a:srgbClr val="00AEE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974467"/>
      </p:ext>
    </p:extLst>
  </p:cSld>
  <p:clrMapOvr>
    <a:masterClrMapping/>
  </p:clrMapOvr>
  <p:transition spd="slow" advClick="0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4E775-964C-4E26-9544-B4306DDECE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697522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rgbClr val="FFFFFF"/>
                </a:solidFill>
                <a:latin typeface="Calibri Light"/>
                <a:cs typeface="Calibri Light"/>
              </a:defRPr>
            </a:lvl1pPr>
          </a:lstStyle>
          <a:p>
            <a:r>
              <a:rPr lang="en-US"/>
              <a:t>InterDigital Confidential and Proprietary  © 2015 InterDigital,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843375943"/>
      </p:ext>
    </p:extLst>
  </p:cSld>
  <p:clrMapOvr>
    <a:masterClrMapping/>
  </p:clrMapOvr>
  <p:transition spd="slow" advClick="0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0256" cy="51526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5349" r="-514" b="15213"/>
          <a:stretch/>
        </p:blipFill>
        <p:spPr>
          <a:xfrm>
            <a:off x="2363797" y="4708861"/>
            <a:ext cx="484679" cy="434639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5D9E6825-6159-436F-97B7-849D691F43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28651" y="0"/>
            <a:ext cx="4440710" cy="4699000"/>
          </a:xfrm>
          <a:prstGeom prst="rect">
            <a:avLst/>
          </a:prstGeom>
        </p:spPr>
        <p:txBody>
          <a:bodyPr lIns="68580" tIns="342900" rIns="68580" bIns="342900" anchor="ctr"/>
          <a:lstStyle>
            <a:lvl1pPr marL="0">
              <a:spcBef>
                <a:spcPts val="75"/>
              </a:spcBef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60" y="4849936"/>
            <a:ext cx="1382233" cy="15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0620"/>
      </p:ext>
    </p:extLst>
  </p:cSld>
  <p:clrMapOvr>
    <a:masterClrMapping/>
  </p:clrMapOvr>
  <p:transition spd="slow" advClick="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lock - with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31786"/>
          </a:xfrm>
          <a:prstGeom prst="rect">
            <a:avLst/>
          </a:prstGeom>
        </p:spPr>
        <p:txBody>
          <a:bodyPr vert="horz" lIns="68580" tIns="34290" rIns="68580" bIns="34290"/>
          <a:lstStyle>
            <a:lvl1pPr>
              <a:defRPr b="1" i="0"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3629" y="929574"/>
            <a:ext cx="8245078" cy="3529317"/>
          </a:xfrm>
          <a:prstGeom prst="rect">
            <a:avLst/>
          </a:prstGeom>
        </p:spPr>
        <p:txBody>
          <a:bodyPr vert="horz" lIns="68580" tIns="34290" rIns="68580" bIns="3429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rgbClr val="FFFFFF"/>
                </a:solidFill>
                <a:latin typeface="Calibri Light"/>
                <a:cs typeface="Calibri Light"/>
              </a:defRPr>
            </a:lvl1pPr>
          </a:lstStyle>
          <a:p>
            <a:r>
              <a:rPr lang="en-US" dirty="0"/>
              <a:t>© 2016 </a:t>
            </a:r>
            <a:r>
              <a:rPr lang="en-US" dirty="0" err="1"/>
              <a:t>InterDigital</a:t>
            </a:r>
            <a:r>
              <a:rPr lang="en-US" dirty="0"/>
              <a:t>, Inc.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235445135"/>
      </p:ext>
    </p:extLst>
  </p:cSld>
  <p:clrMapOvr>
    <a:masterClrMapping/>
  </p:clrMapOvr>
  <p:transition spd="slow" advClick="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31786"/>
          </a:xfrm>
          <a:prstGeom prst="rect">
            <a:avLst/>
          </a:prstGeom>
        </p:spPr>
        <p:txBody>
          <a:bodyPr vert="horz" lIns="68580" tIns="34290" rIns="68580" bIns="34290"/>
          <a:lstStyle>
            <a:lvl1pPr>
              <a:defRPr b="1" i="0"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rgbClr val="FFFFFF"/>
                </a:solidFill>
                <a:latin typeface="Calibri Light"/>
                <a:cs typeface="Calibri Light"/>
              </a:defRPr>
            </a:lvl1pPr>
          </a:lstStyle>
          <a:p>
            <a:r>
              <a:rPr lang="en-US" dirty="0"/>
              <a:t>© 2016 </a:t>
            </a:r>
            <a:r>
              <a:rPr lang="en-US" dirty="0" err="1"/>
              <a:t>InterDigital</a:t>
            </a:r>
            <a:r>
              <a:rPr lang="en-US" dirty="0"/>
              <a:t>, Inc.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681711245"/>
      </p:ext>
    </p:extLst>
  </p:cSld>
  <p:clrMapOvr>
    <a:masterClrMapping/>
  </p:clrMapOvr>
  <p:transition spd="slow" advClick="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"/>
          <p:cNvSpPr>
            <a:spLocks noGrp="1"/>
          </p:cNvSpPr>
          <p:nvPr>
            <p:ph type="body" idx="15"/>
          </p:nvPr>
        </p:nvSpPr>
        <p:spPr>
          <a:xfrm>
            <a:off x="6030033" y="-1"/>
            <a:ext cx="2485317" cy="1092631"/>
          </a:xfrm>
          <a:prstGeom prst="rect">
            <a:avLst/>
          </a:prstGeom>
        </p:spPr>
        <p:txBody>
          <a:bodyPr lIns="68580" tIns="34290" rIns="68580" bIns="34290" anchor="b"/>
          <a:lstStyle>
            <a:lvl1pPr marL="0" indent="0">
              <a:buNone/>
              <a:defRPr sz="21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Content Placeholder 3"/>
          <p:cNvSpPr>
            <a:spLocks noGrp="1"/>
          </p:cNvSpPr>
          <p:nvPr>
            <p:ph sz="half" idx="16"/>
          </p:nvPr>
        </p:nvSpPr>
        <p:spPr>
          <a:xfrm>
            <a:off x="6030033" y="1092631"/>
            <a:ext cx="2485317" cy="3603355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17"/>
          </p:nvPr>
        </p:nvSpPr>
        <p:spPr>
          <a:xfrm>
            <a:off x="687961" y="-1"/>
            <a:ext cx="2485317" cy="1092631"/>
          </a:xfrm>
          <a:prstGeom prst="rect">
            <a:avLst/>
          </a:prstGeom>
        </p:spPr>
        <p:txBody>
          <a:bodyPr lIns="68580" tIns="34290" rIns="68580" bIns="34290" anchor="b"/>
          <a:lstStyle>
            <a:lvl1pPr marL="0" indent="0">
              <a:buNone/>
              <a:defRPr sz="21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Content Placeholder 3"/>
          <p:cNvSpPr>
            <a:spLocks noGrp="1"/>
          </p:cNvSpPr>
          <p:nvPr>
            <p:ph sz="half" idx="18"/>
          </p:nvPr>
        </p:nvSpPr>
        <p:spPr>
          <a:xfrm>
            <a:off x="687961" y="1092631"/>
            <a:ext cx="2485317" cy="3603355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19"/>
          </p:nvPr>
        </p:nvSpPr>
        <p:spPr>
          <a:xfrm>
            <a:off x="3358997" y="-1"/>
            <a:ext cx="2485317" cy="1092631"/>
          </a:xfrm>
          <a:prstGeom prst="rect">
            <a:avLst/>
          </a:prstGeom>
        </p:spPr>
        <p:txBody>
          <a:bodyPr lIns="68580" tIns="34290" rIns="68580" bIns="34290" anchor="b"/>
          <a:lstStyle>
            <a:lvl1pPr marL="0" indent="0">
              <a:buNone/>
              <a:defRPr sz="21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Content Placeholder 3"/>
          <p:cNvSpPr>
            <a:spLocks noGrp="1"/>
          </p:cNvSpPr>
          <p:nvPr>
            <p:ph sz="half" idx="20"/>
          </p:nvPr>
        </p:nvSpPr>
        <p:spPr>
          <a:xfrm>
            <a:off x="3358997" y="1092631"/>
            <a:ext cx="2485317" cy="3603355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rgbClr val="FFFFFF"/>
                </a:solidFill>
                <a:latin typeface="Calibri Light"/>
                <a:cs typeface="Calibri Light"/>
              </a:defRPr>
            </a:lvl1pPr>
          </a:lstStyle>
          <a:p>
            <a:r>
              <a:rPr lang="en-US" dirty="0"/>
              <a:t>© 2016 </a:t>
            </a:r>
            <a:r>
              <a:rPr lang="en-US" dirty="0" err="1"/>
              <a:t>InterDigital</a:t>
            </a:r>
            <a:r>
              <a:rPr lang="en-US" dirty="0"/>
              <a:t>, Inc.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3987751307"/>
      </p:ext>
    </p:extLst>
  </p:cSld>
  <p:clrMapOvr>
    <a:masterClrMapping/>
  </p:clrMapOvr>
  <p:transition spd="slow" advClick="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1" y="1"/>
            <a:ext cx="7886699" cy="2523197"/>
          </a:xfrm>
          <a:prstGeom prst="rect">
            <a:avLst/>
          </a:prstGeom>
        </p:spPr>
        <p:txBody>
          <a:bodyPr lIns="68580" tIns="342900" rIns="68580" bIns="342900" anchor="t"/>
          <a:lstStyle>
            <a:lvl1pPr marL="0">
              <a:spcBef>
                <a:spcPts val="75"/>
              </a:spcBef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rgbClr val="FFFFFF"/>
                </a:solidFill>
                <a:latin typeface="Calibri Light"/>
                <a:cs typeface="Calibri Light"/>
              </a:defRPr>
            </a:lvl1pPr>
          </a:lstStyle>
          <a:p>
            <a:r>
              <a:rPr lang="en-US" dirty="0"/>
              <a:t>© 2016 </a:t>
            </a:r>
            <a:r>
              <a:rPr lang="en-US" dirty="0" err="1"/>
              <a:t>InterDigital</a:t>
            </a:r>
            <a:r>
              <a:rPr lang="en-US" dirty="0"/>
              <a:t>, Inc. All rights reserved.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2526781"/>
            <a:ext cx="9144000" cy="2186961"/>
          </a:xfrm>
          <a:prstGeom prst="rect">
            <a:avLst/>
          </a:prstGeom>
          <a:gradFill>
            <a:gsLst>
              <a:gs pos="0">
                <a:srgbClr val="00A651"/>
              </a:gs>
              <a:gs pos="100000">
                <a:srgbClr val="00AEE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482451"/>
      </p:ext>
    </p:extLst>
  </p:cSld>
  <p:clrMapOvr>
    <a:masterClrMapping/>
  </p:clrMapOvr>
  <p:transition spd="slow" advClick="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697522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rgbClr val="FFFFFF"/>
                </a:solidFill>
                <a:latin typeface="Calibri Light"/>
                <a:cs typeface="Calibri Light"/>
              </a:defRPr>
            </a:lvl1pPr>
          </a:lstStyle>
          <a:p>
            <a:r>
              <a:rPr lang="en-US" dirty="0"/>
              <a:t>© 2016 </a:t>
            </a:r>
            <a:r>
              <a:rPr lang="en-US" dirty="0" err="1"/>
              <a:t>InterDigital</a:t>
            </a:r>
            <a:r>
              <a:rPr lang="en-US" dirty="0"/>
              <a:t>, Inc.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2732696487"/>
      </p:ext>
    </p:extLst>
  </p:cSld>
  <p:clrMapOvr>
    <a:masterClrMapping/>
  </p:clrMapOvr>
  <p:transition spd="slow" advClick="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19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image" Target="../media/image14.png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40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39.xml"/><Relationship Id="rId9" Type="http://schemas.openxmlformats.org/officeDocument/2006/relationships/image" Target="../media/image16.jp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5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5D9E6825-6159-436F-97B7-849D691F43B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763" y="4734268"/>
            <a:ext cx="482711" cy="482711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rgbClr val="FFFFFF"/>
                </a:solidFill>
                <a:latin typeface="Calibri Light"/>
                <a:cs typeface="Calibri Light"/>
              </a:defRPr>
            </a:lvl1pPr>
          </a:lstStyle>
          <a:p>
            <a:r>
              <a:rPr lang="en-US" dirty="0"/>
              <a:t>© 2016 InterDigital, Inc. All rights reserved.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60" y="4849936"/>
            <a:ext cx="1382233" cy="15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352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76" r:id="rId2"/>
    <p:sldLayoutId id="2147483656" r:id="rId3"/>
    <p:sldLayoutId id="2147483718" r:id="rId4"/>
  </p:sldLayoutIdLst>
  <p:transition spd="slow" advClick="0">
    <p:push dir="u"/>
  </p:transition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706316"/>
            <a:ext cx="9144000" cy="437184"/>
          </a:xfrm>
          <a:prstGeom prst="rect">
            <a:avLst/>
          </a:prstGeom>
          <a:gradFill>
            <a:gsLst>
              <a:gs pos="0">
                <a:srgbClr val="00A651"/>
              </a:gs>
              <a:gs pos="100000">
                <a:srgbClr val="00AEE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rgbClr val="FFFFFF"/>
                </a:solidFill>
                <a:latin typeface="Calibri Light"/>
                <a:cs typeface="Calibri Light"/>
              </a:defRPr>
            </a:lvl1pPr>
          </a:lstStyle>
          <a:p>
            <a:r>
              <a:rPr lang="en-US" dirty="0"/>
              <a:t>© 2016 </a:t>
            </a:r>
            <a:r>
              <a:rPr lang="en-US" dirty="0" err="1"/>
              <a:t>InterDigital</a:t>
            </a:r>
            <a:r>
              <a:rPr lang="en-US" dirty="0"/>
              <a:t>, Inc. All rights reserved. 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5349" r="-514" b="15213"/>
          <a:stretch/>
        </p:blipFill>
        <p:spPr>
          <a:xfrm>
            <a:off x="6361533" y="4708861"/>
            <a:ext cx="484679" cy="4346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116" y="4849936"/>
            <a:ext cx="1382233" cy="154656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685800" rtl="0" eaLnBrk="1" latinLnBrk="0" hangingPunct="1">
              <a:defRPr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9E6825-6159-436F-97B7-849D691F43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315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77" r:id="rId2"/>
    <p:sldLayoutId id="2147483659" r:id="rId3"/>
    <p:sldLayoutId id="2147483660" r:id="rId4"/>
    <p:sldLayoutId id="2147483665" r:id="rId5"/>
    <p:sldLayoutId id="2147483719" r:id="rId6"/>
  </p:sldLayoutIdLst>
  <p:transition spd="slow" advClick="0">
    <p:push dir="u"/>
  </p:transition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512"/>
          <a:stretch/>
        </p:blipFill>
        <p:spPr>
          <a:xfrm>
            <a:off x="-12032" y="4711701"/>
            <a:ext cx="9168063" cy="437815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rgbClr val="FFFFFF"/>
                </a:solidFill>
                <a:latin typeface="Calibri Light"/>
                <a:cs typeface="Calibri Light"/>
              </a:defRPr>
            </a:lvl1pPr>
          </a:lstStyle>
          <a:p>
            <a:r>
              <a:rPr lang="en-US" dirty="0"/>
              <a:t>© 2016 </a:t>
            </a:r>
            <a:r>
              <a:rPr lang="en-US" dirty="0" err="1"/>
              <a:t>InterDigital</a:t>
            </a:r>
            <a:r>
              <a:rPr lang="en-US" dirty="0"/>
              <a:t>, Inc. All rights reserved. 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5349" r="-514" b="15213"/>
          <a:stretch/>
        </p:blipFill>
        <p:spPr>
          <a:xfrm>
            <a:off x="6361533" y="4708861"/>
            <a:ext cx="484679" cy="4346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116" y="4849936"/>
            <a:ext cx="1382233" cy="154656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685800" rtl="0" eaLnBrk="1" latinLnBrk="0" hangingPunct="1">
              <a:defRPr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9E6825-6159-436F-97B7-849D691F43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963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8" r:id="rId2"/>
    <p:sldLayoutId id="2147483663" r:id="rId3"/>
    <p:sldLayoutId id="2147483664" r:id="rId4"/>
    <p:sldLayoutId id="2147483666" r:id="rId5"/>
  </p:sldLayoutIdLst>
  <p:transition spd="slow" advClick="0">
    <p:push dir="u"/>
  </p:transition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E6825-6159-436F-97B7-849D691F43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9E6825-6159-436F-97B7-849D691F43B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19" y="4803537"/>
            <a:ext cx="1584081" cy="24856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763" y="4734268"/>
            <a:ext cx="482711" cy="482711"/>
          </a:xfrm>
          <a:prstGeom prst="rect">
            <a:avLst/>
          </a:prstGeom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cs typeface="Calibri Light"/>
              </a:defRPr>
            </a:lvl1pPr>
          </a:lstStyle>
          <a:p>
            <a:r>
              <a:rPr lang="en-US" dirty="0"/>
              <a:t>© 2016 </a:t>
            </a:r>
            <a:r>
              <a:rPr lang="en-US" dirty="0" err="1"/>
              <a:t>InterDigital</a:t>
            </a:r>
            <a:r>
              <a:rPr lang="en-US" dirty="0"/>
              <a:t>, Inc.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608227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9" r:id="rId2"/>
    <p:sldLayoutId id="2147483670" r:id="rId3"/>
    <p:sldLayoutId id="2147483671" r:id="rId4"/>
    <p:sldLayoutId id="2147483673" r:id="rId5"/>
    <p:sldLayoutId id="2147483674" r:id="rId6"/>
    <p:sldLayoutId id="2147483668" r:id="rId7"/>
    <p:sldLayoutId id="2147483675" r:id="rId8"/>
  </p:sldLayoutIdLst>
  <p:transition spd="slow" advClick="0">
    <p:push dir="u"/>
  </p:transition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/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9E6825-6159-436F-97B7-849D691F43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cs typeface="Calibri Light"/>
              </a:defRPr>
            </a:lvl1pPr>
          </a:lstStyle>
          <a:p>
            <a:r>
              <a:rPr lang="en-US" dirty="0"/>
              <a:t>© 2016 </a:t>
            </a:r>
            <a:r>
              <a:rPr lang="en-US" dirty="0" err="1"/>
              <a:t>InterDigital</a:t>
            </a:r>
            <a:r>
              <a:rPr lang="en-US" dirty="0"/>
              <a:t>, Inc.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2724586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ransition spd="slow" advClick="0">
    <p:push dir="u"/>
  </p:transition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E6825-6159-436F-97B7-849D691F43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9E6825-6159-436F-97B7-849D691F43BE}" type="slidenum">
              <a:rPr lang="en-US" sz="900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sz="9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19" y="4803537"/>
            <a:ext cx="1584081" cy="24856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763" y="4734268"/>
            <a:ext cx="482711" cy="482711"/>
          </a:xfrm>
          <a:prstGeom prst="rect">
            <a:avLst/>
          </a:prstGeom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cs typeface="Calibri Light"/>
              </a:defRPr>
            </a:lvl1pPr>
          </a:lstStyle>
          <a:p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© 2016 </a:t>
            </a:r>
            <a:r>
              <a:rPr lang="en-US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InterDigital</a:t>
            </a:r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051934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</p:sldLayoutIdLst>
  <p:transition spd="slow" advClick="0">
    <p:push dir="u"/>
  </p:transition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5D9E6825-6159-436F-97B7-849D691F43B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763" y="4734268"/>
            <a:ext cx="482711" cy="482711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rgbClr val="FFFFFF"/>
                </a:solidFill>
                <a:latin typeface="Calibri Light"/>
                <a:cs typeface="Calibri Light"/>
              </a:defRPr>
            </a:lvl1pPr>
          </a:lstStyle>
          <a:p>
            <a:r>
              <a:rPr lang="en-US"/>
              <a:t>© 2015 InterDigital, Inc. All Rights Reserved.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60" y="4849936"/>
            <a:ext cx="1382233" cy="15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431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</p:sldLayoutIdLst>
  <p:transition spd="slow" advClick="0">
    <p:push dir="u"/>
  </p:transition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28" b="2036"/>
          <a:stretch/>
        </p:blipFill>
        <p:spPr>
          <a:xfrm>
            <a:off x="0" y="4707747"/>
            <a:ext cx="9153144" cy="44312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3A84E775-964C-4E26-9544-B4306DDECE3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763" y="4734268"/>
            <a:ext cx="482711" cy="482711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rgbClr val="FFFFFF"/>
                </a:solidFill>
                <a:latin typeface="Calibri Light"/>
                <a:cs typeface="Calibri Light"/>
              </a:defRPr>
            </a:lvl1pPr>
          </a:lstStyle>
          <a:p>
            <a:r>
              <a:rPr lang="en-US"/>
              <a:t>© 2015 InterDigital, Inc. All Rights Reserved.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60" y="4849936"/>
            <a:ext cx="1382233" cy="15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555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16" r:id="rId6"/>
    <p:sldLayoutId id="2147483717" r:id="rId7"/>
  </p:sldLayoutIdLst>
  <p:transition spd="slow" advClick="0">
    <p:push dir="u"/>
  </p:transition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706316"/>
            <a:ext cx="9144000" cy="437184"/>
          </a:xfrm>
          <a:prstGeom prst="rect">
            <a:avLst/>
          </a:prstGeom>
          <a:gradFill>
            <a:gsLst>
              <a:gs pos="0">
                <a:srgbClr val="00A651"/>
              </a:gs>
              <a:gs pos="100000">
                <a:srgbClr val="00AEE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3A84E775-964C-4E26-9544-B4306DDECE3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763" y="4734268"/>
            <a:ext cx="482711" cy="482711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rgbClr val="FFFFFF"/>
                </a:solidFill>
                <a:latin typeface="Calibri Light"/>
                <a:cs typeface="Calibri Light"/>
              </a:defRPr>
            </a:lvl1pPr>
          </a:lstStyle>
          <a:p>
            <a:r>
              <a:rPr lang="en-US" dirty="0"/>
              <a:t>InterDigital Confidential and Proprietary </a:t>
            </a:r>
          </a:p>
          <a:p>
            <a:r>
              <a:rPr lang="en-US" dirty="0"/>
              <a:t>© 2015 InterDigital, Inc. All rights reserved.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60" y="4849936"/>
            <a:ext cx="1382233" cy="15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104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</p:sldLayoutIdLst>
  <p:transition spd="slow" advClick="0">
    <p:push dir="u"/>
  </p:transition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emf"/><Relationship Id="rId5" Type="http://schemas.openxmlformats.org/officeDocument/2006/relationships/image" Target="../media/image36.png"/><Relationship Id="rId4" Type="http://schemas.openxmlformats.org/officeDocument/2006/relationships/image" Target="../media/image3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emf"/><Relationship Id="rId5" Type="http://schemas.openxmlformats.org/officeDocument/2006/relationships/image" Target="../media/image37.emf"/><Relationship Id="rId4" Type="http://schemas.openxmlformats.org/officeDocument/2006/relationships/image" Target="../media/image3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emf"/><Relationship Id="rId5" Type="http://schemas.openxmlformats.org/officeDocument/2006/relationships/image" Target="../media/image37.emf"/><Relationship Id="rId4" Type="http://schemas.openxmlformats.org/officeDocument/2006/relationships/image" Target="../media/image35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13" Type="http://schemas.openxmlformats.org/officeDocument/2006/relationships/image" Target="../media/image27.emf"/><Relationship Id="rId3" Type="http://schemas.openxmlformats.org/officeDocument/2006/relationships/image" Target="../media/image17.png"/><Relationship Id="rId7" Type="http://schemas.openxmlformats.org/officeDocument/2006/relationships/image" Target="../media/image21.emf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emf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7.png"/><Relationship Id="rId7" Type="http://schemas.openxmlformats.org/officeDocument/2006/relationships/image" Target="../media/image21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emf"/><Relationship Id="rId5" Type="http://schemas.openxmlformats.org/officeDocument/2006/relationships/image" Target="../media/image24.png"/><Relationship Id="rId10" Type="http://schemas.openxmlformats.org/officeDocument/2006/relationships/image" Target="../media/image27.emf"/><Relationship Id="rId4" Type="http://schemas.openxmlformats.org/officeDocument/2006/relationships/image" Target="../media/image18.png"/><Relationship Id="rId9" Type="http://schemas.openxmlformats.org/officeDocument/2006/relationships/image" Target="../media/image23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7.png"/><Relationship Id="rId7" Type="http://schemas.openxmlformats.org/officeDocument/2006/relationships/image" Target="../media/image21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emf"/><Relationship Id="rId5" Type="http://schemas.openxmlformats.org/officeDocument/2006/relationships/image" Target="../media/image24.png"/><Relationship Id="rId10" Type="http://schemas.openxmlformats.org/officeDocument/2006/relationships/image" Target="../media/image27.emf"/><Relationship Id="rId4" Type="http://schemas.openxmlformats.org/officeDocument/2006/relationships/image" Target="../media/image18.png"/><Relationship Id="rId9" Type="http://schemas.openxmlformats.org/officeDocument/2006/relationships/image" Target="../media/image23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19.png"/><Relationship Id="rId7" Type="http://schemas.openxmlformats.org/officeDocument/2006/relationships/image" Target="../media/image25.png"/><Relationship Id="rId12" Type="http://schemas.openxmlformats.org/officeDocument/2006/relationships/image" Target="../media/image2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11" Type="http://schemas.openxmlformats.org/officeDocument/2006/relationships/image" Target="../media/image22.emf"/><Relationship Id="rId5" Type="http://schemas.openxmlformats.org/officeDocument/2006/relationships/image" Target="../media/image18.png"/><Relationship Id="rId10" Type="http://schemas.openxmlformats.org/officeDocument/2006/relationships/image" Target="../media/image21.emf"/><Relationship Id="rId4" Type="http://schemas.openxmlformats.org/officeDocument/2006/relationships/image" Target="../media/image17.png"/><Relationship Id="rId9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arxiv.org/abs/1610.09011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r>
              <a:rPr lang="en-US" dirty="0"/>
              <a:t>© 2016 InterDigital, Inc. All </a:t>
            </a:r>
            <a:r>
              <a:rPr lang="en-US"/>
              <a:t>rights Reserved</a:t>
            </a:r>
            <a:r>
              <a:rPr lang="en-US" dirty="0"/>
              <a:t>.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8650" y="1736268"/>
            <a:ext cx="7886699" cy="2870200"/>
          </a:xfrm>
          <a:prstGeom prst="rect">
            <a:avLst/>
          </a:prstGeom>
        </p:spPr>
        <p:txBody>
          <a:bodyPr lIns="68580" tIns="342900" rIns="68580" bIns="342900" anchor="ctr"/>
          <a:lstStyle>
            <a:lvl1pPr marL="0" algn="l" defTabSz="685800" rtl="0" eaLnBrk="1" latinLnBrk="0" hangingPunct="1">
              <a:lnSpc>
                <a:spcPct val="90000"/>
              </a:lnSpc>
              <a:spcBef>
                <a:spcPts val="75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Cost efficient and low latency delivery of IP-based services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81954" y="1046285"/>
            <a:ext cx="30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™</a:t>
            </a:r>
          </a:p>
        </p:txBody>
      </p:sp>
    </p:spTree>
    <p:extLst>
      <p:ext uri="{BB962C8B-B14F-4D97-AF65-F5344CB8AC3E}">
        <p14:creationId xmlns:p14="http://schemas.microsoft.com/office/powerpoint/2010/main" val="1003046514"/>
      </p:ext>
    </p:extLst>
  </p:cSld>
  <p:clrMapOvr>
    <a:masterClrMapping/>
  </p:clrMapOvr>
  <p:transition spd="slow" advClick="0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lou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5857">
            <a:off x="3556079" y="714313"/>
            <a:ext cx="2663184" cy="269944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336411" y="1979943"/>
            <a:ext cx="3850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/>
              <a:t>NAP</a:t>
            </a:r>
          </a:p>
        </p:txBody>
      </p:sp>
      <p:cxnSp>
        <p:nvCxnSpPr>
          <p:cNvPr id="29" name="Straight Connector 28"/>
          <p:cNvCxnSpPr>
            <a:stCxn id="56" idx="3"/>
            <a:endCxn id="49" idx="1"/>
          </p:cNvCxnSpPr>
          <p:nvPr/>
        </p:nvCxnSpPr>
        <p:spPr>
          <a:xfrm>
            <a:off x="3338706" y="2191416"/>
            <a:ext cx="660268" cy="244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Lightning Bolt 32"/>
          <p:cNvSpPr/>
          <p:nvPr/>
        </p:nvSpPr>
        <p:spPr>
          <a:xfrm rot="7200000">
            <a:off x="2455611" y="2031345"/>
            <a:ext cx="347684" cy="293744"/>
          </a:xfrm>
          <a:prstGeom prst="lightningBol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8" name="TextBox 47"/>
          <p:cNvSpPr txBox="1"/>
          <p:nvPr/>
        </p:nvSpPr>
        <p:spPr>
          <a:xfrm>
            <a:off x="2850031" y="2424156"/>
            <a:ext cx="3850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/>
              <a:t>NAP</a:t>
            </a:r>
          </a:p>
        </p:txBody>
      </p:sp>
      <p:sp>
        <p:nvSpPr>
          <p:cNvPr id="5" name="Rectangle 4"/>
          <p:cNvSpPr/>
          <p:nvPr/>
        </p:nvSpPr>
        <p:spPr>
          <a:xfrm>
            <a:off x="4865618" y="1865356"/>
            <a:ext cx="328109" cy="254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RV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857109" y="2419651"/>
            <a:ext cx="341145" cy="19502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rgbClr val="000000"/>
                </a:solidFill>
              </a:rPr>
              <a:t>TM</a:t>
            </a:r>
          </a:p>
        </p:txBody>
      </p:sp>
      <p:sp>
        <p:nvSpPr>
          <p:cNvPr id="57" name="Rectangle 56"/>
          <p:cNvSpPr/>
          <p:nvPr/>
        </p:nvSpPr>
        <p:spPr>
          <a:xfrm>
            <a:off x="5302433" y="1464583"/>
            <a:ext cx="432048" cy="322146"/>
          </a:xfrm>
          <a:prstGeom prst="rect">
            <a:avLst/>
          </a:prstGeom>
          <a:solidFill>
            <a:srgbClr val="00A8D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75" dirty="0"/>
              <a:t>SDN</a:t>
            </a:r>
          </a:p>
          <a:p>
            <a:pPr algn="ctr"/>
            <a:r>
              <a:rPr lang="en-US" sz="675" dirty="0"/>
              <a:t>Switch</a:t>
            </a:r>
          </a:p>
        </p:txBody>
      </p:sp>
      <p:cxnSp>
        <p:nvCxnSpPr>
          <p:cNvPr id="58" name="Straight Connector 57"/>
          <p:cNvCxnSpPr>
            <a:stCxn id="49" idx="0"/>
            <a:endCxn id="57" idx="1"/>
          </p:cNvCxnSpPr>
          <p:nvPr/>
        </p:nvCxnSpPr>
        <p:spPr>
          <a:xfrm flipV="1">
            <a:off x="4214998" y="1625656"/>
            <a:ext cx="1087435" cy="42910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50" idx="0"/>
            <a:endCxn id="5" idx="2"/>
          </p:cNvCxnSpPr>
          <p:nvPr/>
        </p:nvCxnSpPr>
        <p:spPr>
          <a:xfrm flipV="1">
            <a:off x="5027682" y="2119356"/>
            <a:ext cx="1991" cy="300295"/>
          </a:xfrm>
          <a:prstGeom prst="line">
            <a:avLst/>
          </a:prstGeom>
          <a:ln w="12700">
            <a:solidFill>
              <a:srgbClr val="8B106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3314788" y="1397130"/>
            <a:ext cx="3850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/>
              <a:t>NAP</a:t>
            </a:r>
          </a:p>
        </p:txBody>
      </p:sp>
      <p:cxnSp>
        <p:nvCxnSpPr>
          <p:cNvPr id="98" name="Straight Connector 97"/>
          <p:cNvCxnSpPr>
            <a:stCxn id="49" idx="0"/>
          </p:cNvCxnSpPr>
          <p:nvPr/>
        </p:nvCxnSpPr>
        <p:spPr>
          <a:xfrm flipH="1" flipV="1">
            <a:off x="3713238" y="1303263"/>
            <a:ext cx="501760" cy="75150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1614456" y="975238"/>
            <a:ext cx="61427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/>
              <a:t>IP-only</a:t>
            </a:r>
          </a:p>
          <a:p>
            <a:pPr algn="ctr"/>
            <a:r>
              <a:rPr lang="en-US" sz="900" dirty="0"/>
              <a:t>Receiver </a:t>
            </a:r>
          </a:p>
          <a:p>
            <a:pPr algn="ctr"/>
            <a:r>
              <a:rPr lang="en-US" sz="900" dirty="0"/>
              <a:t>UE</a:t>
            </a:r>
          </a:p>
        </p:txBody>
      </p:sp>
      <p:cxnSp>
        <p:nvCxnSpPr>
          <p:cNvPr id="68" name="Straight Connector 67"/>
          <p:cNvCxnSpPr>
            <a:stCxn id="57" idx="3"/>
            <a:endCxn id="51" idx="2"/>
          </p:cNvCxnSpPr>
          <p:nvPr/>
        </p:nvCxnSpPr>
        <p:spPr>
          <a:xfrm>
            <a:off x="5734481" y="1625656"/>
            <a:ext cx="622254" cy="18028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5" idx="1"/>
          </p:cNvCxnSpPr>
          <p:nvPr/>
        </p:nvCxnSpPr>
        <p:spPr>
          <a:xfrm flipH="1" flipV="1">
            <a:off x="3688543" y="1299029"/>
            <a:ext cx="1177075" cy="693327"/>
          </a:xfrm>
          <a:prstGeom prst="line">
            <a:avLst/>
          </a:prstGeom>
          <a:ln w="12700">
            <a:solidFill>
              <a:srgbClr val="8B106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631738" y="2882012"/>
            <a:ext cx="547310" cy="256757"/>
          </a:xfrm>
          <a:prstGeom prst="rect">
            <a:avLst/>
          </a:prstGeom>
          <a:solidFill>
            <a:srgbClr val="00A8D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75" dirty="0"/>
              <a:t>SDN Controller</a:t>
            </a:r>
          </a:p>
        </p:txBody>
      </p:sp>
      <p:cxnSp>
        <p:nvCxnSpPr>
          <p:cNvPr id="65" name="Straight Connector 64"/>
          <p:cNvCxnSpPr>
            <a:stCxn id="30" idx="1"/>
            <a:endCxn id="49" idx="2"/>
          </p:cNvCxnSpPr>
          <p:nvPr/>
        </p:nvCxnSpPr>
        <p:spPr>
          <a:xfrm flipH="1" flipV="1">
            <a:off x="4214998" y="2376911"/>
            <a:ext cx="416740" cy="633480"/>
          </a:xfrm>
          <a:prstGeom prst="line">
            <a:avLst/>
          </a:prstGeom>
          <a:ln w="12700">
            <a:solidFill>
              <a:srgbClr val="8B1069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30" idx="3"/>
            <a:endCxn id="57" idx="2"/>
          </p:cNvCxnSpPr>
          <p:nvPr/>
        </p:nvCxnSpPr>
        <p:spPr>
          <a:xfrm flipV="1">
            <a:off x="5179048" y="1786729"/>
            <a:ext cx="339409" cy="1223662"/>
          </a:xfrm>
          <a:prstGeom prst="line">
            <a:avLst/>
          </a:prstGeom>
          <a:ln w="12700">
            <a:solidFill>
              <a:srgbClr val="8B1069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5" name="Picture 6" descr="http://www.endlessicons.com/wp-content/uploads/2012/12/iphone-4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978" y="1718766"/>
            <a:ext cx="1173500" cy="117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TextBox 95"/>
          <p:cNvSpPr txBox="1"/>
          <p:nvPr/>
        </p:nvSpPr>
        <p:spPr>
          <a:xfrm>
            <a:off x="1351652" y="2090359"/>
            <a:ext cx="61651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IP-only</a:t>
            </a:r>
          </a:p>
          <a:p>
            <a:pPr algn="ctr"/>
            <a:r>
              <a:rPr lang="en-US" sz="900" dirty="0"/>
              <a:t>Sender</a:t>
            </a:r>
          </a:p>
          <a:p>
            <a:pPr algn="ctr"/>
            <a:r>
              <a:rPr lang="en-US" sz="900" dirty="0"/>
              <a:t>UE</a:t>
            </a:r>
          </a:p>
        </p:txBody>
      </p:sp>
      <p:cxnSp>
        <p:nvCxnSpPr>
          <p:cNvPr id="99" name="Straight Connector 98"/>
          <p:cNvCxnSpPr>
            <a:stCxn id="50" idx="1"/>
          </p:cNvCxnSpPr>
          <p:nvPr/>
        </p:nvCxnSpPr>
        <p:spPr>
          <a:xfrm flipH="1" flipV="1">
            <a:off x="3679136" y="1282096"/>
            <a:ext cx="1177973" cy="1235066"/>
          </a:xfrm>
          <a:prstGeom prst="line">
            <a:avLst/>
          </a:prstGeom>
          <a:ln w="12700">
            <a:solidFill>
              <a:srgbClr val="8B106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 flipH="1" flipV="1">
            <a:off x="2242155" y="2351014"/>
            <a:ext cx="636512" cy="0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5532395" y="1790096"/>
            <a:ext cx="817605" cy="10885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" name="TextBox 1026"/>
          <p:cNvSpPr txBox="1"/>
          <p:nvPr/>
        </p:nvSpPr>
        <p:spPr>
          <a:xfrm>
            <a:off x="5794205" y="3404981"/>
            <a:ext cx="110799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dirty="0" err="1"/>
              <a:t>Mininet</a:t>
            </a:r>
            <a:r>
              <a:rPr lang="en-GB" sz="900" dirty="0"/>
              <a:t> setup with </a:t>
            </a:r>
            <a:br>
              <a:rPr lang="en-GB" sz="900" dirty="0"/>
            </a:br>
            <a:r>
              <a:rPr lang="en-GB" sz="900" dirty="0"/>
              <a:t>~30 emulated users</a:t>
            </a:r>
          </a:p>
          <a:p>
            <a:pPr algn="ctr"/>
            <a:r>
              <a:rPr lang="en-GB" sz="900" dirty="0"/>
              <a:t>in server cluster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6939359" y="2108463"/>
            <a:ext cx="4860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/>
              <a:t>HLS</a:t>
            </a:r>
          </a:p>
          <a:p>
            <a:pPr algn="ctr"/>
            <a:r>
              <a:rPr lang="en-US" sz="900" dirty="0"/>
              <a:t>Video </a:t>
            </a:r>
          </a:p>
          <a:p>
            <a:pPr algn="ctr"/>
            <a:r>
              <a:rPr lang="en-US" sz="900" dirty="0"/>
              <a:t>Server</a:t>
            </a:r>
          </a:p>
        </p:txBody>
      </p:sp>
      <p:cxnSp>
        <p:nvCxnSpPr>
          <p:cNvPr id="142" name="Straight Connector 141"/>
          <p:cNvCxnSpPr>
            <a:stCxn id="51" idx="6"/>
          </p:cNvCxnSpPr>
          <p:nvPr/>
        </p:nvCxnSpPr>
        <p:spPr>
          <a:xfrm>
            <a:off x="6682662" y="1805945"/>
            <a:ext cx="395349" cy="485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0" name="Picture 6" descr="http://www.endlessicons.com/wp-content/uploads/2012/12/iphone-4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734" y="638596"/>
            <a:ext cx="1173500" cy="117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39" name="Title 1038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>
              <a:tabLst>
                <a:tab pos="446088" algn="l"/>
              </a:tabLst>
            </a:pPr>
            <a:r>
              <a:rPr lang="en-GB" sz="2800" b="1" dirty="0"/>
              <a:t>Schematic Setup</a:t>
            </a:r>
          </a:p>
        </p:txBody>
      </p:sp>
      <p:sp>
        <p:nvSpPr>
          <p:cNvPr id="55" name="Footer Placeholder 3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800" dirty="0">
                <a:solidFill>
                  <a:schemeClr val="bg1"/>
                </a:solidFill>
                <a:latin typeface="+mj-lt"/>
              </a:rPr>
              <a:t>© 2016 InterDigital, Inc. All Rights Reserved.</a:t>
            </a:r>
          </a:p>
        </p:txBody>
      </p:sp>
      <p:cxnSp>
        <p:nvCxnSpPr>
          <p:cNvPr id="72" name="Straight Connector 71"/>
          <p:cNvCxnSpPr>
            <a:stCxn id="5" idx="1"/>
            <a:endCxn id="56" idx="3"/>
          </p:cNvCxnSpPr>
          <p:nvPr/>
        </p:nvCxnSpPr>
        <p:spPr>
          <a:xfrm flipH="1">
            <a:off x="3338706" y="1992356"/>
            <a:ext cx="1526912" cy="199060"/>
          </a:xfrm>
          <a:prstGeom prst="line">
            <a:avLst/>
          </a:prstGeom>
          <a:ln w="12700">
            <a:solidFill>
              <a:srgbClr val="8B106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50" idx="1"/>
            <a:endCxn id="56" idx="3"/>
          </p:cNvCxnSpPr>
          <p:nvPr/>
        </p:nvCxnSpPr>
        <p:spPr>
          <a:xfrm flipH="1" flipV="1">
            <a:off x="3338706" y="2191416"/>
            <a:ext cx="1518403" cy="325746"/>
          </a:xfrm>
          <a:prstGeom prst="line">
            <a:avLst/>
          </a:prstGeom>
          <a:ln w="12700">
            <a:solidFill>
              <a:srgbClr val="8B106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6322795" y="969570"/>
            <a:ext cx="310756" cy="1"/>
          </a:xfrm>
          <a:prstGeom prst="line">
            <a:avLst/>
          </a:prstGeom>
          <a:ln w="12700">
            <a:solidFill>
              <a:srgbClr val="8B106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6322795" y="1097640"/>
            <a:ext cx="3107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6713810" y="857754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/>
              <a:t>Control traffic</a:t>
            </a:r>
          </a:p>
          <a:p>
            <a:r>
              <a:rPr lang="en-GB" sz="900" dirty="0"/>
              <a:t>L2 link</a:t>
            </a:r>
          </a:p>
        </p:txBody>
      </p:sp>
      <p:sp>
        <p:nvSpPr>
          <p:cNvPr id="22" name="Right Brace 21"/>
          <p:cNvSpPr/>
          <p:nvPr/>
        </p:nvSpPr>
        <p:spPr>
          <a:xfrm rot="5400000">
            <a:off x="2438847" y="2794802"/>
            <a:ext cx="329306" cy="2473477"/>
          </a:xfrm>
          <a:prstGeom prst="rightBrace">
            <a:avLst>
              <a:gd name="adj1" fmla="val 8333"/>
              <a:gd name="adj2" fmla="val 4921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2063331" y="4193230"/>
            <a:ext cx="912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ITU booth</a:t>
            </a:r>
          </a:p>
        </p:txBody>
      </p:sp>
      <p:sp>
        <p:nvSpPr>
          <p:cNvPr id="84" name="Right Brace 83"/>
          <p:cNvSpPr/>
          <p:nvPr/>
        </p:nvSpPr>
        <p:spPr>
          <a:xfrm rot="5400000">
            <a:off x="5535900" y="2171225"/>
            <a:ext cx="329306" cy="372063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TextBox 85"/>
          <p:cNvSpPr txBox="1"/>
          <p:nvPr/>
        </p:nvSpPr>
        <p:spPr>
          <a:xfrm>
            <a:off x="4963614" y="4213594"/>
            <a:ext cx="1472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Backhaul network</a:t>
            </a:r>
          </a:p>
        </p:txBody>
      </p:sp>
      <p:pic>
        <p:nvPicPr>
          <p:cNvPr id="2" name="Picture 1" descr="icon 21.ai"/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287" y="859186"/>
            <a:ext cx="579120" cy="579120"/>
          </a:xfrm>
          <a:prstGeom prst="rect">
            <a:avLst/>
          </a:prstGeom>
        </p:spPr>
      </p:pic>
      <p:pic>
        <p:nvPicPr>
          <p:cNvPr id="56" name="Picture 55" descr="icon 21.ai"/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586" y="1901856"/>
            <a:ext cx="579120" cy="579120"/>
          </a:xfrm>
          <a:prstGeom prst="rect">
            <a:avLst/>
          </a:prstGeom>
        </p:spPr>
      </p:pic>
      <p:sp>
        <p:nvSpPr>
          <p:cNvPr id="94" name="Lightning Bolt 93"/>
          <p:cNvSpPr/>
          <p:nvPr/>
        </p:nvSpPr>
        <p:spPr>
          <a:xfrm rot="7546167">
            <a:off x="2704187" y="959551"/>
            <a:ext cx="347684" cy="293744"/>
          </a:xfrm>
          <a:prstGeom prst="lightningBol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cxnSp>
        <p:nvCxnSpPr>
          <p:cNvPr id="131" name="Straight Arrow Connector 130"/>
          <p:cNvCxnSpPr/>
          <p:nvPr/>
        </p:nvCxnSpPr>
        <p:spPr>
          <a:xfrm flipH="1">
            <a:off x="2506737" y="1278981"/>
            <a:ext cx="712163" cy="0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 descr="icon 16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704" y="1640774"/>
            <a:ext cx="300046" cy="411471"/>
          </a:xfrm>
          <a:prstGeom prst="rect">
            <a:avLst/>
          </a:prstGeom>
        </p:spPr>
      </p:pic>
      <p:pic>
        <p:nvPicPr>
          <p:cNvPr id="12" name="Picture 11" descr="icon10.pd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356" y="2596243"/>
            <a:ext cx="997937" cy="997937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3998974" y="2054765"/>
            <a:ext cx="432048" cy="322146"/>
          </a:xfrm>
          <a:prstGeom prst="rect">
            <a:avLst/>
          </a:prstGeom>
          <a:solidFill>
            <a:srgbClr val="00A8D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75" dirty="0"/>
              <a:t>SDN</a:t>
            </a:r>
          </a:p>
          <a:p>
            <a:pPr algn="ctr"/>
            <a:r>
              <a:rPr lang="en-US" sz="675" dirty="0"/>
              <a:t>Switch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356735" y="1644090"/>
            <a:ext cx="325927" cy="323709"/>
            <a:chOff x="6308832" y="1541647"/>
            <a:chExt cx="449558" cy="446498"/>
          </a:xfrm>
        </p:grpSpPr>
        <p:sp>
          <p:nvSpPr>
            <p:cNvPr id="51" name="Oval 50"/>
            <p:cNvSpPr/>
            <p:nvPr/>
          </p:nvSpPr>
          <p:spPr>
            <a:xfrm>
              <a:off x="6308832" y="1541647"/>
              <a:ext cx="449558" cy="44649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2" name="Right Arrow 51"/>
            <p:cNvSpPr/>
            <p:nvPr/>
          </p:nvSpPr>
          <p:spPr>
            <a:xfrm>
              <a:off x="6585842" y="1705674"/>
              <a:ext cx="134250" cy="114989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3" name="Right Arrow 52"/>
            <p:cNvSpPr/>
            <p:nvPr/>
          </p:nvSpPr>
          <p:spPr>
            <a:xfrm rot="10800000">
              <a:off x="6345322" y="1715249"/>
              <a:ext cx="134250" cy="114989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4" name="Right Arrow 53"/>
            <p:cNvSpPr/>
            <p:nvPr/>
          </p:nvSpPr>
          <p:spPr>
            <a:xfrm rot="16200000">
              <a:off x="6465912" y="1591092"/>
              <a:ext cx="133339" cy="115777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9" name="Right Arrow 58"/>
            <p:cNvSpPr/>
            <p:nvPr/>
          </p:nvSpPr>
          <p:spPr>
            <a:xfrm rot="5400000">
              <a:off x="6464288" y="1829446"/>
              <a:ext cx="133343" cy="115780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7638181"/>
      </p:ext>
    </p:extLst>
  </p:cSld>
  <p:clrMapOvr>
    <a:masterClrMapping/>
  </p:clrMapOvr>
  <p:transition spd="slow" advClick="0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96" descr="clou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5857">
            <a:off x="2697317" y="875393"/>
            <a:ext cx="2663184" cy="2699443"/>
          </a:xfrm>
          <a:prstGeom prst="rect">
            <a:avLst/>
          </a:prstGeom>
        </p:spPr>
      </p:pic>
      <p:sp>
        <p:nvSpPr>
          <p:cNvPr id="64" name="Lightning Bolt 63"/>
          <p:cNvSpPr/>
          <p:nvPr/>
        </p:nvSpPr>
        <p:spPr>
          <a:xfrm rot="7200000">
            <a:off x="1391230" y="2204520"/>
            <a:ext cx="347684" cy="293744"/>
          </a:xfrm>
          <a:prstGeom prst="lightningBol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7" name="TextBox 66"/>
          <p:cNvSpPr txBox="1"/>
          <p:nvPr/>
        </p:nvSpPr>
        <p:spPr>
          <a:xfrm>
            <a:off x="1785650" y="2597331"/>
            <a:ext cx="3850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/>
              <a:t>NAP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250407" y="1570305"/>
            <a:ext cx="3850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/>
              <a:t>NAP</a:t>
            </a:r>
          </a:p>
        </p:txBody>
      </p:sp>
      <p:pic>
        <p:nvPicPr>
          <p:cNvPr id="70" name="Picture 6" descr="http://www.endlessicons.com/wp-content/uploads/2012/12/iphone-4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7" y="1891941"/>
            <a:ext cx="1173500" cy="117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extBox 70"/>
          <p:cNvSpPr txBox="1"/>
          <p:nvPr/>
        </p:nvSpPr>
        <p:spPr>
          <a:xfrm>
            <a:off x="287271" y="2263534"/>
            <a:ext cx="61651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IP-only</a:t>
            </a:r>
          </a:p>
          <a:p>
            <a:pPr algn="ctr"/>
            <a:r>
              <a:rPr lang="en-US" sz="900" dirty="0"/>
              <a:t>Sender</a:t>
            </a:r>
          </a:p>
          <a:p>
            <a:pPr algn="ctr"/>
            <a:r>
              <a:rPr lang="en-US" sz="900" dirty="0"/>
              <a:t>UE</a:t>
            </a:r>
          </a:p>
        </p:txBody>
      </p:sp>
      <p:cxnSp>
        <p:nvCxnSpPr>
          <p:cNvPr id="72" name="Straight Arrow Connector 71"/>
          <p:cNvCxnSpPr/>
          <p:nvPr/>
        </p:nvCxnSpPr>
        <p:spPr>
          <a:xfrm flipH="1" flipV="1">
            <a:off x="1177774" y="2524189"/>
            <a:ext cx="636512" cy="0"/>
          </a:xfrm>
          <a:prstGeom prst="straightConnector1">
            <a:avLst/>
          </a:prstGeom>
          <a:ln w="28575">
            <a:solidFill>
              <a:srgbClr val="F36C2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Picture 6" descr="http://www.endlessicons.com/wp-content/uploads/2012/12/iphone-4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53" y="811771"/>
            <a:ext cx="1173500" cy="117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83" descr="icon 21.ai"/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906" y="1032361"/>
            <a:ext cx="579120" cy="579120"/>
          </a:xfrm>
          <a:prstGeom prst="rect">
            <a:avLst/>
          </a:prstGeom>
        </p:spPr>
      </p:pic>
      <p:pic>
        <p:nvPicPr>
          <p:cNvPr id="86" name="Picture 85" descr="icon 21.ai"/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205" y="2075031"/>
            <a:ext cx="579120" cy="579120"/>
          </a:xfrm>
          <a:prstGeom prst="rect">
            <a:avLst/>
          </a:prstGeom>
        </p:spPr>
      </p:pic>
      <p:sp>
        <p:nvSpPr>
          <p:cNvPr id="87" name="Lightning Bolt 86"/>
          <p:cNvSpPr/>
          <p:nvPr/>
        </p:nvSpPr>
        <p:spPr>
          <a:xfrm rot="7546167">
            <a:off x="1639806" y="1132726"/>
            <a:ext cx="347684" cy="293744"/>
          </a:xfrm>
          <a:prstGeom prst="lightningBol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cxnSp>
        <p:nvCxnSpPr>
          <p:cNvPr id="88" name="Straight Arrow Connector 87"/>
          <p:cNvCxnSpPr/>
          <p:nvPr/>
        </p:nvCxnSpPr>
        <p:spPr>
          <a:xfrm flipH="1">
            <a:off x="1442356" y="1452156"/>
            <a:ext cx="712163" cy="0"/>
          </a:xfrm>
          <a:prstGeom prst="straightConnector1">
            <a:avLst/>
          </a:prstGeom>
          <a:ln w="28575">
            <a:solidFill>
              <a:srgbClr val="F36C2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224257" y="2464605"/>
            <a:ext cx="89609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999297" y="2230838"/>
            <a:ext cx="327928" cy="1947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RV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979333" y="2678888"/>
            <a:ext cx="345179" cy="18792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TM</a:t>
            </a:r>
          </a:p>
        </p:txBody>
      </p:sp>
      <p:sp>
        <p:nvSpPr>
          <p:cNvPr id="57" name="Rectangle 56"/>
          <p:cNvSpPr/>
          <p:nvPr/>
        </p:nvSpPr>
        <p:spPr>
          <a:xfrm>
            <a:off x="4247964" y="1632056"/>
            <a:ext cx="432048" cy="322146"/>
          </a:xfrm>
          <a:prstGeom prst="rect">
            <a:avLst/>
          </a:prstGeom>
          <a:solidFill>
            <a:srgbClr val="00A8D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75" dirty="0"/>
              <a:t>SDN</a:t>
            </a:r>
          </a:p>
          <a:p>
            <a:pPr algn="ctr"/>
            <a:r>
              <a:rPr lang="en-US" sz="675" dirty="0"/>
              <a:t>Switch</a:t>
            </a:r>
          </a:p>
        </p:txBody>
      </p:sp>
      <p:cxnSp>
        <p:nvCxnSpPr>
          <p:cNvPr id="58" name="Straight Connector 57"/>
          <p:cNvCxnSpPr>
            <a:stCxn id="49" idx="0"/>
            <a:endCxn id="57" idx="1"/>
          </p:cNvCxnSpPr>
          <p:nvPr/>
        </p:nvCxnSpPr>
        <p:spPr>
          <a:xfrm flipV="1">
            <a:off x="3329862" y="1793130"/>
            <a:ext cx="918102" cy="52318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endCxn id="5" idx="1"/>
          </p:cNvCxnSpPr>
          <p:nvPr/>
        </p:nvCxnSpPr>
        <p:spPr>
          <a:xfrm flipV="1">
            <a:off x="2211754" y="2328188"/>
            <a:ext cx="1787543" cy="138802"/>
          </a:xfrm>
          <a:prstGeom prst="line">
            <a:avLst/>
          </a:prstGeom>
          <a:ln w="12700">
            <a:solidFill>
              <a:srgbClr val="8B106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4164948" y="2425538"/>
            <a:ext cx="0" cy="253350"/>
          </a:xfrm>
          <a:prstGeom prst="line">
            <a:avLst/>
          </a:prstGeom>
          <a:ln w="12700">
            <a:solidFill>
              <a:srgbClr val="8B106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50" idx="1"/>
          </p:cNvCxnSpPr>
          <p:nvPr/>
        </p:nvCxnSpPr>
        <p:spPr>
          <a:xfrm flipH="1" flipV="1">
            <a:off x="2220872" y="2472201"/>
            <a:ext cx="1758461" cy="300649"/>
          </a:xfrm>
          <a:prstGeom prst="line">
            <a:avLst/>
          </a:prstGeom>
          <a:ln w="12700">
            <a:solidFill>
              <a:srgbClr val="8B106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49" idx="0"/>
          </p:cNvCxnSpPr>
          <p:nvPr/>
        </p:nvCxnSpPr>
        <p:spPr>
          <a:xfrm flipH="1" flipV="1">
            <a:off x="2674740" y="1490019"/>
            <a:ext cx="655122" cy="8262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564282" y="1143315"/>
            <a:ext cx="61427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/>
              <a:t>IP-only</a:t>
            </a:r>
          </a:p>
          <a:p>
            <a:pPr algn="ctr"/>
            <a:r>
              <a:rPr lang="en-US" sz="900" dirty="0"/>
              <a:t>Receiver </a:t>
            </a:r>
          </a:p>
          <a:p>
            <a:pPr algn="ctr"/>
            <a:r>
              <a:rPr lang="en-US" sz="900" dirty="0"/>
              <a:t>UE</a:t>
            </a:r>
          </a:p>
        </p:txBody>
      </p:sp>
      <p:cxnSp>
        <p:nvCxnSpPr>
          <p:cNvPr id="68" name="Straight Connector 67"/>
          <p:cNvCxnSpPr>
            <a:stCxn id="57" idx="3"/>
            <a:endCxn id="85" idx="2"/>
          </p:cNvCxnSpPr>
          <p:nvPr/>
        </p:nvCxnSpPr>
        <p:spPr>
          <a:xfrm>
            <a:off x="4680012" y="1793129"/>
            <a:ext cx="860201" cy="26030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5" idx="1"/>
          </p:cNvCxnSpPr>
          <p:nvPr/>
        </p:nvCxnSpPr>
        <p:spPr>
          <a:xfrm flipH="1" flipV="1">
            <a:off x="2674740" y="1490019"/>
            <a:ext cx="1324557" cy="838169"/>
          </a:xfrm>
          <a:prstGeom prst="line">
            <a:avLst/>
          </a:prstGeom>
          <a:ln w="12700">
            <a:solidFill>
              <a:srgbClr val="8B106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3765417" y="3049485"/>
            <a:ext cx="547310" cy="256757"/>
          </a:xfrm>
          <a:prstGeom prst="rect">
            <a:avLst/>
          </a:prstGeom>
          <a:solidFill>
            <a:srgbClr val="00A8D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75" dirty="0"/>
              <a:t>SDN Controller</a:t>
            </a:r>
          </a:p>
        </p:txBody>
      </p:sp>
      <p:cxnSp>
        <p:nvCxnSpPr>
          <p:cNvPr id="65" name="Straight Connector 64"/>
          <p:cNvCxnSpPr>
            <a:stCxn id="30" idx="1"/>
            <a:endCxn id="49" idx="2"/>
          </p:cNvCxnSpPr>
          <p:nvPr/>
        </p:nvCxnSpPr>
        <p:spPr>
          <a:xfrm flipH="1" flipV="1">
            <a:off x="3329862" y="2638459"/>
            <a:ext cx="435555" cy="539405"/>
          </a:xfrm>
          <a:prstGeom prst="line">
            <a:avLst/>
          </a:prstGeom>
          <a:ln w="12700">
            <a:solidFill>
              <a:srgbClr val="8B1069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30" idx="3"/>
            <a:endCxn id="57" idx="2"/>
          </p:cNvCxnSpPr>
          <p:nvPr/>
        </p:nvCxnSpPr>
        <p:spPr>
          <a:xfrm flipV="1">
            <a:off x="4312726" y="1954203"/>
            <a:ext cx="151262" cy="1223662"/>
          </a:xfrm>
          <a:prstGeom prst="line">
            <a:avLst/>
          </a:prstGeom>
          <a:ln w="12700">
            <a:solidFill>
              <a:srgbClr val="8B1069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50" idx="1"/>
          </p:cNvCxnSpPr>
          <p:nvPr/>
        </p:nvCxnSpPr>
        <p:spPr>
          <a:xfrm flipH="1" flipV="1">
            <a:off x="2674741" y="1490020"/>
            <a:ext cx="1304592" cy="1282830"/>
          </a:xfrm>
          <a:prstGeom prst="line">
            <a:avLst/>
          </a:prstGeom>
          <a:ln w="12700">
            <a:solidFill>
              <a:srgbClr val="8B106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 flipH="1" flipV="1">
            <a:off x="4691386" y="1723692"/>
            <a:ext cx="775662" cy="243340"/>
          </a:xfrm>
          <a:prstGeom prst="straightConnector1">
            <a:avLst/>
          </a:prstGeom>
          <a:ln w="28575">
            <a:solidFill>
              <a:srgbClr val="F36C2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 flipH="1">
            <a:off x="3329862" y="1726342"/>
            <a:ext cx="926884" cy="529705"/>
          </a:xfrm>
          <a:prstGeom prst="straightConnector1">
            <a:avLst/>
          </a:prstGeom>
          <a:ln w="28575">
            <a:solidFill>
              <a:srgbClr val="F36C2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 flipH="1" flipV="1">
            <a:off x="2605128" y="1514816"/>
            <a:ext cx="638107" cy="800734"/>
          </a:xfrm>
          <a:prstGeom prst="straightConnector1">
            <a:avLst/>
          </a:prstGeom>
          <a:ln w="28575">
            <a:solidFill>
              <a:srgbClr val="F36C2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 flipH="1" flipV="1">
            <a:off x="2274325" y="2464605"/>
            <a:ext cx="816860" cy="0"/>
          </a:xfrm>
          <a:prstGeom prst="straightConnector1">
            <a:avLst/>
          </a:prstGeom>
          <a:ln w="28575">
            <a:solidFill>
              <a:srgbClr val="F36C2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4457700" y="1955026"/>
            <a:ext cx="1009348" cy="119357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" name="TextBox 1026"/>
          <p:cNvSpPr txBox="1"/>
          <p:nvPr/>
        </p:nvSpPr>
        <p:spPr>
          <a:xfrm>
            <a:off x="4974574" y="3765978"/>
            <a:ext cx="110799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dirty="0" err="1"/>
              <a:t>Mininet</a:t>
            </a:r>
            <a:r>
              <a:rPr lang="en-GB" sz="900" dirty="0"/>
              <a:t> setup with </a:t>
            </a:r>
            <a:br>
              <a:rPr lang="en-GB" sz="900" dirty="0"/>
            </a:br>
            <a:r>
              <a:rPr lang="en-GB" sz="900" dirty="0"/>
              <a:t>~30 emulated users</a:t>
            </a:r>
          </a:p>
          <a:p>
            <a:pPr algn="ctr"/>
            <a:r>
              <a:rPr lang="en-GB" sz="900" dirty="0"/>
              <a:t>in server cluster</a:t>
            </a:r>
          </a:p>
        </p:txBody>
      </p:sp>
      <p:cxnSp>
        <p:nvCxnSpPr>
          <p:cNvPr id="137" name="Straight Arrow Connector 136"/>
          <p:cNvCxnSpPr/>
          <p:nvPr/>
        </p:nvCxnSpPr>
        <p:spPr>
          <a:xfrm>
            <a:off x="4589762" y="1967032"/>
            <a:ext cx="988934" cy="1159242"/>
          </a:xfrm>
          <a:prstGeom prst="straightConnector1">
            <a:avLst/>
          </a:prstGeom>
          <a:ln w="28575">
            <a:solidFill>
              <a:srgbClr val="F36C2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Box 140"/>
          <p:cNvSpPr txBox="1"/>
          <p:nvPr/>
        </p:nvSpPr>
        <p:spPr>
          <a:xfrm>
            <a:off x="6235569" y="2267254"/>
            <a:ext cx="4860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/>
              <a:t>HLS</a:t>
            </a:r>
          </a:p>
          <a:p>
            <a:pPr algn="ctr"/>
            <a:r>
              <a:rPr lang="en-US" sz="900" dirty="0"/>
              <a:t>Video </a:t>
            </a:r>
          </a:p>
          <a:p>
            <a:pPr algn="ctr"/>
            <a:r>
              <a:rPr lang="en-US" sz="900" dirty="0"/>
              <a:t>Server</a:t>
            </a:r>
          </a:p>
        </p:txBody>
      </p:sp>
      <p:cxnSp>
        <p:nvCxnSpPr>
          <p:cNvPr id="142" name="Straight Connector 141"/>
          <p:cNvCxnSpPr>
            <a:stCxn id="85" idx="6"/>
          </p:cNvCxnSpPr>
          <p:nvPr/>
        </p:nvCxnSpPr>
        <p:spPr>
          <a:xfrm>
            <a:off x="5866140" y="2053437"/>
            <a:ext cx="40548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 flipH="1" flipV="1">
            <a:off x="5904931" y="1985271"/>
            <a:ext cx="359261" cy="3499"/>
          </a:xfrm>
          <a:prstGeom prst="straightConnector1">
            <a:avLst/>
          </a:prstGeom>
          <a:ln w="28575">
            <a:solidFill>
              <a:srgbClr val="F36C2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9" name="Title 1038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GB" sz="2800" b="1" dirty="0"/>
              <a:t>Demo Aspect 1: Multicast Gain</a:t>
            </a:r>
          </a:p>
        </p:txBody>
      </p:sp>
      <p:sp>
        <p:nvSpPr>
          <p:cNvPr id="63" name="Footer Placeholder 3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© 2016 InterDigital, Inc. All Rights Reserved.</a:t>
            </a:r>
          </a:p>
        </p:txBody>
      </p:sp>
      <p:sp>
        <p:nvSpPr>
          <p:cNvPr id="1040" name="TextBox 1039"/>
          <p:cNvSpPr txBox="1"/>
          <p:nvPr/>
        </p:nvSpPr>
        <p:spPr>
          <a:xfrm>
            <a:off x="7156450" y="968094"/>
            <a:ext cx="1654620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Aspect 1 demonstrates</a:t>
            </a:r>
            <a:br>
              <a:rPr lang="en-GB" sz="1050" dirty="0"/>
            </a:br>
            <a:r>
              <a:rPr lang="en-GB" sz="1050" dirty="0"/>
              <a:t>the multicast gain as well</a:t>
            </a:r>
          </a:p>
          <a:p>
            <a:r>
              <a:rPr lang="en-GB" sz="1050" dirty="0"/>
              <a:t>as the reduced server load</a:t>
            </a:r>
            <a:br>
              <a:rPr lang="en-GB" sz="1050" dirty="0"/>
            </a:br>
            <a:r>
              <a:rPr lang="en-GB" sz="1050" dirty="0"/>
              <a:t>through multicast delivery </a:t>
            </a:r>
            <a:br>
              <a:rPr lang="en-GB" sz="1050" dirty="0"/>
            </a:br>
            <a:r>
              <a:rPr lang="en-GB" sz="1050" dirty="0"/>
              <a:t>of HTTP responses in HLS </a:t>
            </a:r>
            <a:br>
              <a:rPr lang="en-GB" sz="1050" dirty="0"/>
            </a:br>
            <a:r>
              <a:rPr lang="en-GB" sz="1050" dirty="0"/>
              <a:t>video streaming scenario</a:t>
            </a:r>
          </a:p>
        </p:txBody>
      </p:sp>
      <p:cxnSp>
        <p:nvCxnSpPr>
          <p:cNvPr id="154" name="Straight Arrow Connector 153"/>
          <p:cNvCxnSpPr/>
          <p:nvPr/>
        </p:nvCxnSpPr>
        <p:spPr>
          <a:xfrm flipH="1">
            <a:off x="7156506" y="3734172"/>
            <a:ext cx="367452" cy="0"/>
          </a:xfrm>
          <a:prstGeom prst="straightConnector1">
            <a:avLst/>
          </a:prstGeom>
          <a:ln w="28575">
            <a:solidFill>
              <a:srgbClr val="F36C2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>
            <a:off x="7213201" y="3887280"/>
            <a:ext cx="310756" cy="1"/>
          </a:xfrm>
          <a:prstGeom prst="line">
            <a:avLst/>
          </a:prstGeom>
          <a:ln w="12700">
            <a:solidFill>
              <a:srgbClr val="8B106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>
            <a:off x="7213201" y="4015350"/>
            <a:ext cx="3107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7" name="TextBox 1046"/>
          <p:cNvSpPr txBox="1"/>
          <p:nvPr/>
        </p:nvSpPr>
        <p:spPr>
          <a:xfrm>
            <a:off x="7604216" y="3634788"/>
            <a:ext cx="83869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/>
              <a:t>Video traffic</a:t>
            </a:r>
          </a:p>
          <a:p>
            <a:r>
              <a:rPr lang="en-GB" sz="900" dirty="0"/>
              <a:t>Control traffic</a:t>
            </a:r>
          </a:p>
          <a:p>
            <a:r>
              <a:rPr lang="en-GB" sz="900" dirty="0"/>
              <a:t>L2 link</a:t>
            </a:r>
          </a:p>
        </p:txBody>
      </p:sp>
      <p:sp>
        <p:nvSpPr>
          <p:cNvPr id="59" name="Oval 58"/>
          <p:cNvSpPr/>
          <p:nvPr/>
        </p:nvSpPr>
        <p:spPr>
          <a:xfrm rot="17271825">
            <a:off x="4938579" y="1771335"/>
            <a:ext cx="288894" cy="118652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  <p:cxnSp>
        <p:nvCxnSpPr>
          <p:cNvPr id="60" name="Straight Connector 59"/>
          <p:cNvCxnSpPr>
            <a:stCxn id="59" idx="6"/>
          </p:cNvCxnSpPr>
          <p:nvPr/>
        </p:nvCxnSpPr>
        <p:spPr>
          <a:xfrm flipV="1">
            <a:off x="5127336" y="1291602"/>
            <a:ext cx="458110" cy="40157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5585446" y="1134408"/>
            <a:ext cx="106631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50" dirty="0"/>
              <a:t>Sending around 5 HLS </a:t>
            </a:r>
            <a:br>
              <a:rPr lang="en-GB" sz="750" dirty="0"/>
            </a:br>
            <a:r>
              <a:rPr lang="en-GB" sz="750" dirty="0"/>
              <a:t>streams via multicast</a:t>
            </a:r>
          </a:p>
        </p:txBody>
      </p:sp>
      <p:sp>
        <p:nvSpPr>
          <p:cNvPr id="81" name="Oval 80"/>
          <p:cNvSpPr/>
          <p:nvPr/>
        </p:nvSpPr>
        <p:spPr>
          <a:xfrm rot="1475483">
            <a:off x="2850386" y="1492692"/>
            <a:ext cx="153598" cy="1398321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  <p:cxnSp>
        <p:nvCxnSpPr>
          <p:cNvPr id="82" name="Straight Connector 81"/>
          <p:cNvCxnSpPr>
            <a:stCxn id="81" idx="5"/>
          </p:cNvCxnSpPr>
          <p:nvPr/>
        </p:nvCxnSpPr>
        <p:spPr>
          <a:xfrm>
            <a:off x="2770831" y="2663992"/>
            <a:ext cx="351986" cy="10114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2749704" y="3794937"/>
            <a:ext cx="106631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50" dirty="0"/>
              <a:t>Sending around 1 HLS </a:t>
            </a:r>
            <a:br>
              <a:rPr lang="en-GB" sz="750" dirty="0"/>
            </a:br>
            <a:r>
              <a:rPr lang="en-GB" sz="750" dirty="0"/>
              <a:t>stream via multicast</a:t>
            </a:r>
          </a:p>
        </p:txBody>
      </p:sp>
      <p:pic>
        <p:nvPicPr>
          <p:cNvPr id="89" name="Picture 88" descr="icon10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974" y="2878275"/>
            <a:ext cx="997937" cy="997937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3113838" y="2316313"/>
            <a:ext cx="432048" cy="322146"/>
          </a:xfrm>
          <a:prstGeom prst="rect">
            <a:avLst/>
          </a:prstGeom>
          <a:solidFill>
            <a:srgbClr val="00A8D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75" dirty="0"/>
              <a:t>SDN</a:t>
            </a:r>
          </a:p>
          <a:p>
            <a:pPr algn="ctr"/>
            <a:r>
              <a:rPr lang="en-US" sz="675" dirty="0"/>
              <a:t>Switch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biLevel thresh="75000"/>
          </a:blip>
          <a:stretch>
            <a:fillRect/>
          </a:stretch>
        </p:blipFill>
        <p:spPr>
          <a:xfrm>
            <a:off x="6312280" y="1832255"/>
            <a:ext cx="327242" cy="444934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5519889" y="2227435"/>
            <a:ext cx="3850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/>
              <a:t>NAP</a:t>
            </a:r>
          </a:p>
        </p:txBody>
      </p:sp>
      <p:grpSp>
        <p:nvGrpSpPr>
          <p:cNvPr id="76" name="Group 75"/>
          <p:cNvGrpSpPr/>
          <p:nvPr/>
        </p:nvGrpSpPr>
        <p:grpSpPr>
          <a:xfrm>
            <a:off x="5540213" y="1891582"/>
            <a:ext cx="325927" cy="323709"/>
            <a:chOff x="6308832" y="1541647"/>
            <a:chExt cx="449558" cy="446498"/>
          </a:xfrm>
        </p:grpSpPr>
        <p:sp>
          <p:nvSpPr>
            <p:cNvPr id="85" name="Oval 84"/>
            <p:cNvSpPr/>
            <p:nvPr/>
          </p:nvSpPr>
          <p:spPr>
            <a:xfrm>
              <a:off x="6308832" y="1541647"/>
              <a:ext cx="449558" cy="44649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1" name="Right Arrow 90"/>
            <p:cNvSpPr/>
            <p:nvPr/>
          </p:nvSpPr>
          <p:spPr>
            <a:xfrm>
              <a:off x="6585842" y="1705674"/>
              <a:ext cx="134250" cy="114989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2" name="Right Arrow 91"/>
            <p:cNvSpPr/>
            <p:nvPr/>
          </p:nvSpPr>
          <p:spPr>
            <a:xfrm rot="10800000">
              <a:off x="6345322" y="1715249"/>
              <a:ext cx="134250" cy="114989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3" name="Right Arrow 92"/>
            <p:cNvSpPr/>
            <p:nvPr/>
          </p:nvSpPr>
          <p:spPr>
            <a:xfrm rot="16200000">
              <a:off x="6465912" y="1591092"/>
              <a:ext cx="133339" cy="115777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4" name="Right Arrow 93"/>
            <p:cNvSpPr/>
            <p:nvPr/>
          </p:nvSpPr>
          <p:spPr>
            <a:xfrm rot="5400000">
              <a:off x="6464288" y="1829446"/>
              <a:ext cx="133343" cy="115780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6531977"/>
      </p:ext>
    </p:extLst>
  </p:cSld>
  <p:clrMapOvr>
    <a:masterClrMapping/>
  </p:clrMapOvr>
  <p:transition spd="slow" advClick="0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 descr="clou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5857">
            <a:off x="2697317" y="875393"/>
            <a:ext cx="2663184" cy="2699443"/>
          </a:xfrm>
          <a:prstGeom prst="rect">
            <a:avLst/>
          </a:prstGeom>
        </p:spPr>
      </p:pic>
      <p:sp>
        <p:nvSpPr>
          <p:cNvPr id="60" name="Lightning Bolt 59"/>
          <p:cNvSpPr/>
          <p:nvPr/>
        </p:nvSpPr>
        <p:spPr>
          <a:xfrm rot="7200000">
            <a:off x="1391230" y="2204520"/>
            <a:ext cx="347684" cy="293744"/>
          </a:xfrm>
          <a:prstGeom prst="lightningBol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1" name="TextBox 60"/>
          <p:cNvSpPr txBox="1"/>
          <p:nvPr/>
        </p:nvSpPr>
        <p:spPr>
          <a:xfrm>
            <a:off x="1785650" y="2597331"/>
            <a:ext cx="3850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/>
              <a:t>NAP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250407" y="1570305"/>
            <a:ext cx="3850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/>
              <a:t>NAP</a:t>
            </a:r>
          </a:p>
        </p:txBody>
      </p:sp>
      <p:pic>
        <p:nvPicPr>
          <p:cNvPr id="63" name="Picture 6" descr="http://www.endlessicons.com/wp-content/uploads/2012/12/iphone-4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7" y="1891941"/>
            <a:ext cx="1173500" cy="117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63"/>
          <p:cNvSpPr txBox="1"/>
          <p:nvPr/>
        </p:nvSpPr>
        <p:spPr>
          <a:xfrm>
            <a:off x="287271" y="2263534"/>
            <a:ext cx="61651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IP-only</a:t>
            </a:r>
          </a:p>
          <a:p>
            <a:pPr algn="ctr"/>
            <a:r>
              <a:rPr lang="en-US" sz="900" dirty="0"/>
              <a:t>Sender</a:t>
            </a:r>
          </a:p>
          <a:p>
            <a:pPr algn="ctr"/>
            <a:r>
              <a:rPr lang="en-US" sz="900" dirty="0"/>
              <a:t>UE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 flipH="1" flipV="1">
            <a:off x="1177774" y="2524189"/>
            <a:ext cx="636512" cy="0"/>
          </a:xfrm>
          <a:prstGeom prst="straightConnector1">
            <a:avLst/>
          </a:prstGeom>
          <a:ln w="28575">
            <a:solidFill>
              <a:srgbClr val="F36C2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Picture 65" descr="icon 21.ai"/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906" y="1032361"/>
            <a:ext cx="579120" cy="579120"/>
          </a:xfrm>
          <a:prstGeom prst="rect">
            <a:avLst/>
          </a:prstGeom>
        </p:spPr>
      </p:pic>
      <p:pic>
        <p:nvPicPr>
          <p:cNvPr id="67" name="Picture 66" descr="icon 21.ai"/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205" y="2075031"/>
            <a:ext cx="579120" cy="579120"/>
          </a:xfrm>
          <a:prstGeom prst="rect">
            <a:avLst/>
          </a:prstGeom>
        </p:spPr>
      </p:pic>
      <p:sp>
        <p:nvSpPr>
          <p:cNvPr id="68" name="Lightning Bolt 67"/>
          <p:cNvSpPr/>
          <p:nvPr/>
        </p:nvSpPr>
        <p:spPr>
          <a:xfrm rot="7546167">
            <a:off x="1639806" y="1132726"/>
            <a:ext cx="347684" cy="293744"/>
          </a:xfrm>
          <a:prstGeom prst="lightningBol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cxnSp>
        <p:nvCxnSpPr>
          <p:cNvPr id="69" name="Straight Arrow Connector 68"/>
          <p:cNvCxnSpPr/>
          <p:nvPr/>
        </p:nvCxnSpPr>
        <p:spPr>
          <a:xfrm flipH="1">
            <a:off x="1442356" y="1452156"/>
            <a:ext cx="712163" cy="0"/>
          </a:xfrm>
          <a:prstGeom prst="straightConnector1">
            <a:avLst/>
          </a:prstGeom>
          <a:ln w="28575">
            <a:solidFill>
              <a:srgbClr val="F36C2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2224257" y="2464605"/>
            <a:ext cx="89609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3999297" y="2230838"/>
            <a:ext cx="327928" cy="1947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RV</a:t>
            </a:r>
          </a:p>
        </p:txBody>
      </p:sp>
      <p:sp>
        <p:nvSpPr>
          <p:cNvPr id="74" name="Rectangle 73"/>
          <p:cNvSpPr/>
          <p:nvPr/>
        </p:nvSpPr>
        <p:spPr>
          <a:xfrm>
            <a:off x="3979333" y="2678888"/>
            <a:ext cx="345179" cy="18792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TM</a:t>
            </a:r>
          </a:p>
        </p:txBody>
      </p:sp>
      <p:sp>
        <p:nvSpPr>
          <p:cNvPr id="75" name="Rectangle 74"/>
          <p:cNvSpPr/>
          <p:nvPr/>
        </p:nvSpPr>
        <p:spPr>
          <a:xfrm>
            <a:off x="4247964" y="1632056"/>
            <a:ext cx="432048" cy="322146"/>
          </a:xfrm>
          <a:prstGeom prst="rect">
            <a:avLst/>
          </a:prstGeom>
          <a:solidFill>
            <a:srgbClr val="00A8D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75" dirty="0"/>
              <a:t>SDN</a:t>
            </a:r>
          </a:p>
          <a:p>
            <a:pPr algn="ctr"/>
            <a:r>
              <a:rPr lang="en-US" sz="675" dirty="0"/>
              <a:t>Switch</a:t>
            </a:r>
          </a:p>
        </p:txBody>
      </p:sp>
      <p:cxnSp>
        <p:nvCxnSpPr>
          <p:cNvPr id="76" name="Straight Connector 75"/>
          <p:cNvCxnSpPr>
            <a:stCxn id="115" idx="0"/>
            <a:endCxn id="75" idx="1"/>
          </p:cNvCxnSpPr>
          <p:nvPr/>
        </p:nvCxnSpPr>
        <p:spPr>
          <a:xfrm flipV="1">
            <a:off x="3329862" y="1793130"/>
            <a:ext cx="918102" cy="5231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endCxn id="73" idx="1"/>
          </p:cNvCxnSpPr>
          <p:nvPr/>
        </p:nvCxnSpPr>
        <p:spPr>
          <a:xfrm flipV="1">
            <a:off x="2211754" y="2328188"/>
            <a:ext cx="1787543" cy="138802"/>
          </a:xfrm>
          <a:prstGeom prst="line">
            <a:avLst/>
          </a:prstGeom>
          <a:ln w="12700">
            <a:solidFill>
              <a:srgbClr val="8B106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4164948" y="2425538"/>
            <a:ext cx="0" cy="253350"/>
          </a:xfrm>
          <a:prstGeom prst="line">
            <a:avLst/>
          </a:prstGeom>
          <a:ln w="12700">
            <a:solidFill>
              <a:srgbClr val="8B106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74" idx="1"/>
          </p:cNvCxnSpPr>
          <p:nvPr/>
        </p:nvCxnSpPr>
        <p:spPr>
          <a:xfrm flipH="1" flipV="1">
            <a:off x="2220872" y="2472201"/>
            <a:ext cx="1758461" cy="300649"/>
          </a:xfrm>
          <a:prstGeom prst="line">
            <a:avLst/>
          </a:prstGeom>
          <a:ln w="12700">
            <a:solidFill>
              <a:srgbClr val="8B106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115" idx="0"/>
          </p:cNvCxnSpPr>
          <p:nvPr/>
        </p:nvCxnSpPr>
        <p:spPr>
          <a:xfrm flipH="1" flipV="1">
            <a:off x="2674740" y="1490019"/>
            <a:ext cx="655122" cy="8262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564282" y="1143315"/>
            <a:ext cx="61427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/>
              <a:t>IP-only</a:t>
            </a:r>
          </a:p>
          <a:p>
            <a:pPr algn="ctr"/>
            <a:r>
              <a:rPr lang="en-US" sz="900" dirty="0"/>
              <a:t>Receiver </a:t>
            </a:r>
          </a:p>
          <a:p>
            <a:pPr algn="ctr"/>
            <a:r>
              <a:rPr lang="en-US" sz="900" dirty="0"/>
              <a:t>UE</a:t>
            </a:r>
          </a:p>
        </p:txBody>
      </p:sp>
      <p:cxnSp>
        <p:nvCxnSpPr>
          <p:cNvPr id="83" name="Straight Connector 82"/>
          <p:cNvCxnSpPr>
            <a:stCxn id="73" idx="1"/>
          </p:cNvCxnSpPr>
          <p:nvPr/>
        </p:nvCxnSpPr>
        <p:spPr>
          <a:xfrm flipH="1" flipV="1">
            <a:off x="2674740" y="1490019"/>
            <a:ext cx="1324557" cy="838169"/>
          </a:xfrm>
          <a:prstGeom prst="line">
            <a:avLst/>
          </a:prstGeom>
          <a:ln w="12700">
            <a:solidFill>
              <a:srgbClr val="8B106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3765417" y="3049485"/>
            <a:ext cx="547310" cy="256757"/>
          </a:xfrm>
          <a:prstGeom prst="rect">
            <a:avLst/>
          </a:prstGeom>
          <a:solidFill>
            <a:srgbClr val="00A8D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75" dirty="0"/>
              <a:t>SDN Controller</a:t>
            </a:r>
          </a:p>
        </p:txBody>
      </p:sp>
      <p:cxnSp>
        <p:nvCxnSpPr>
          <p:cNvPr id="85" name="Straight Connector 84"/>
          <p:cNvCxnSpPr>
            <a:stCxn id="84" idx="1"/>
            <a:endCxn id="115" idx="2"/>
          </p:cNvCxnSpPr>
          <p:nvPr/>
        </p:nvCxnSpPr>
        <p:spPr>
          <a:xfrm flipH="1" flipV="1">
            <a:off x="3329862" y="2638459"/>
            <a:ext cx="435555" cy="539405"/>
          </a:xfrm>
          <a:prstGeom prst="line">
            <a:avLst/>
          </a:prstGeom>
          <a:ln w="12700">
            <a:solidFill>
              <a:srgbClr val="8B1069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84" idx="3"/>
            <a:endCxn id="75" idx="2"/>
          </p:cNvCxnSpPr>
          <p:nvPr/>
        </p:nvCxnSpPr>
        <p:spPr>
          <a:xfrm flipV="1">
            <a:off x="4312726" y="1954203"/>
            <a:ext cx="151262" cy="1223662"/>
          </a:xfrm>
          <a:prstGeom prst="line">
            <a:avLst/>
          </a:prstGeom>
          <a:ln w="12700">
            <a:solidFill>
              <a:srgbClr val="8B1069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74" idx="1"/>
          </p:cNvCxnSpPr>
          <p:nvPr/>
        </p:nvCxnSpPr>
        <p:spPr>
          <a:xfrm flipH="1" flipV="1">
            <a:off x="2674741" y="1490020"/>
            <a:ext cx="1304592" cy="1282830"/>
          </a:xfrm>
          <a:prstGeom prst="line">
            <a:avLst/>
          </a:prstGeom>
          <a:ln w="12700">
            <a:solidFill>
              <a:srgbClr val="8B106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flipH="1" flipV="1">
            <a:off x="2605128" y="1514816"/>
            <a:ext cx="638107" cy="800734"/>
          </a:xfrm>
          <a:prstGeom prst="straightConnector1">
            <a:avLst/>
          </a:prstGeom>
          <a:ln w="28575">
            <a:solidFill>
              <a:srgbClr val="F36C2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H="1" flipV="1">
            <a:off x="2287637" y="2464952"/>
            <a:ext cx="816860" cy="0"/>
          </a:xfrm>
          <a:prstGeom prst="straightConnector1">
            <a:avLst/>
          </a:prstGeom>
          <a:ln w="28575">
            <a:solidFill>
              <a:srgbClr val="F36C2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4457700" y="1955026"/>
            <a:ext cx="1009348" cy="119357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4974574" y="3765978"/>
            <a:ext cx="110799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dirty="0" err="1"/>
              <a:t>Mininet</a:t>
            </a:r>
            <a:r>
              <a:rPr lang="en-GB" sz="900" dirty="0"/>
              <a:t> setup with </a:t>
            </a:r>
            <a:br>
              <a:rPr lang="en-GB" sz="900" dirty="0"/>
            </a:br>
            <a:r>
              <a:rPr lang="en-GB" sz="900" dirty="0"/>
              <a:t>~30 emulated users</a:t>
            </a:r>
          </a:p>
          <a:p>
            <a:pPr algn="ctr"/>
            <a:r>
              <a:rPr lang="en-GB" sz="900" dirty="0"/>
              <a:t>in server cluster</a:t>
            </a:r>
          </a:p>
        </p:txBody>
      </p:sp>
      <p:cxnSp>
        <p:nvCxnSpPr>
          <p:cNvPr id="94" name="Straight Arrow Connector 93"/>
          <p:cNvCxnSpPr/>
          <p:nvPr/>
        </p:nvCxnSpPr>
        <p:spPr>
          <a:xfrm>
            <a:off x="4589762" y="1967032"/>
            <a:ext cx="988934" cy="1159242"/>
          </a:xfrm>
          <a:prstGeom prst="straightConnector1">
            <a:avLst/>
          </a:prstGeom>
          <a:ln w="28575">
            <a:solidFill>
              <a:srgbClr val="F36C2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6235569" y="2267254"/>
            <a:ext cx="4860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/>
              <a:t>HLS</a:t>
            </a:r>
          </a:p>
          <a:p>
            <a:pPr algn="ctr"/>
            <a:r>
              <a:rPr lang="en-US" sz="900" dirty="0"/>
              <a:t>Video </a:t>
            </a:r>
          </a:p>
          <a:p>
            <a:pPr algn="ctr"/>
            <a:r>
              <a:rPr lang="en-US" sz="900" dirty="0"/>
              <a:t>Server</a:t>
            </a:r>
          </a:p>
        </p:txBody>
      </p:sp>
      <p:cxnSp>
        <p:nvCxnSpPr>
          <p:cNvPr id="99" name="Straight Arrow Connector 98"/>
          <p:cNvCxnSpPr/>
          <p:nvPr/>
        </p:nvCxnSpPr>
        <p:spPr>
          <a:xfrm flipH="1">
            <a:off x="7156506" y="3734172"/>
            <a:ext cx="367452" cy="0"/>
          </a:xfrm>
          <a:prstGeom prst="straightConnector1">
            <a:avLst/>
          </a:prstGeom>
          <a:ln w="28575">
            <a:solidFill>
              <a:srgbClr val="F36C2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7213201" y="3887280"/>
            <a:ext cx="310756" cy="1"/>
          </a:xfrm>
          <a:prstGeom prst="line">
            <a:avLst/>
          </a:prstGeom>
          <a:ln w="12700">
            <a:solidFill>
              <a:srgbClr val="8B106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7213201" y="4015350"/>
            <a:ext cx="3107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7604216" y="3634788"/>
            <a:ext cx="83869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/>
              <a:t>Video traffic</a:t>
            </a:r>
          </a:p>
          <a:p>
            <a:r>
              <a:rPr lang="en-GB" sz="900" dirty="0"/>
              <a:t>Control traffic</a:t>
            </a:r>
          </a:p>
          <a:p>
            <a:r>
              <a:rPr lang="en-GB" sz="900" dirty="0"/>
              <a:t>L2 link</a:t>
            </a:r>
          </a:p>
        </p:txBody>
      </p:sp>
      <p:cxnSp>
        <p:nvCxnSpPr>
          <p:cNvPr id="104" name="Straight Connector 103"/>
          <p:cNvCxnSpPr>
            <a:stCxn id="103" idx="6"/>
          </p:cNvCxnSpPr>
          <p:nvPr/>
        </p:nvCxnSpPr>
        <p:spPr>
          <a:xfrm flipV="1">
            <a:off x="5127336" y="1291602"/>
            <a:ext cx="458110" cy="40157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5585446" y="1134408"/>
            <a:ext cx="106631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50" dirty="0"/>
              <a:t>Sending around 5 HLS </a:t>
            </a:r>
            <a:br>
              <a:rPr lang="en-GB" sz="750" dirty="0"/>
            </a:br>
            <a:r>
              <a:rPr lang="en-GB" sz="750" dirty="0"/>
              <a:t>streams via multicast</a:t>
            </a:r>
          </a:p>
        </p:txBody>
      </p:sp>
      <p:sp>
        <p:nvSpPr>
          <p:cNvPr id="109" name="Oval 108"/>
          <p:cNvSpPr/>
          <p:nvPr/>
        </p:nvSpPr>
        <p:spPr>
          <a:xfrm rot="1475483">
            <a:off x="2784389" y="1614502"/>
            <a:ext cx="193045" cy="1262127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  <p:cxnSp>
        <p:nvCxnSpPr>
          <p:cNvPr id="110" name="Straight Connector 109"/>
          <p:cNvCxnSpPr>
            <a:stCxn id="109" idx="5"/>
          </p:cNvCxnSpPr>
          <p:nvPr/>
        </p:nvCxnSpPr>
        <p:spPr>
          <a:xfrm>
            <a:off x="2757277" y="2679724"/>
            <a:ext cx="365540" cy="9956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2749704" y="3794937"/>
            <a:ext cx="101341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50" dirty="0"/>
              <a:t>Sending 1 HLS </a:t>
            </a:r>
            <a:br>
              <a:rPr lang="en-GB" sz="750" dirty="0"/>
            </a:br>
            <a:r>
              <a:rPr lang="en-GB" sz="750" dirty="0"/>
              <a:t>stream via multicast</a:t>
            </a:r>
          </a:p>
        </p:txBody>
      </p:sp>
      <p:pic>
        <p:nvPicPr>
          <p:cNvPr id="112" name="Picture 111" descr="icon10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974" y="2878275"/>
            <a:ext cx="997937" cy="997937"/>
          </a:xfrm>
          <a:prstGeom prst="rect">
            <a:avLst/>
          </a:prstGeom>
        </p:spPr>
      </p:pic>
      <p:sp>
        <p:nvSpPr>
          <p:cNvPr id="115" name="Rectangle 114"/>
          <p:cNvSpPr/>
          <p:nvPr/>
        </p:nvSpPr>
        <p:spPr>
          <a:xfrm>
            <a:off x="3113838" y="2316313"/>
            <a:ext cx="432048" cy="322146"/>
          </a:xfrm>
          <a:prstGeom prst="rect">
            <a:avLst/>
          </a:prstGeom>
          <a:solidFill>
            <a:srgbClr val="00A8D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75" dirty="0"/>
              <a:t>SDN</a:t>
            </a:r>
          </a:p>
          <a:p>
            <a:pPr algn="ctr"/>
            <a:r>
              <a:rPr lang="en-US" sz="675" dirty="0"/>
              <a:t>Switch</a:t>
            </a:r>
          </a:p>
        </p:txBody>
      </p:sp>
      <p:sp>
        <p:nvSpPr>
          <p:cNvPr id="116" name="Title 1038"/>
          <p:cNvSpPr>
            <a:spLocks noGrp="1"/>
          </p:cNvSpPr>
          <p:nvPr>
            <p:ph type="title"/>
          </p:nvPr>
        </p:nvSpPr>
        <p:spPr>
          <a:xfrm>
            <a:off x="457199" y="205979"/>
            <a:ext cx="8502073" cy="631786"/>
          </a:xfrm>
        </p:spPr>
        <p:txBody>
          <a:bodyPr anchor="t">
            <a:noAutofit/>
          </a:bodyPr>
          <a:lstStyle/>
          <a:p>
            <a:r>
              <a:rPr lang="en-GB" sz="2800" b="1" dirty="0"/>
              <a:t>Demo Aspect 2: Surrogate Server for Latency Reduction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271845" y="907201"/>
            <a:ext cx="64537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/>
              <a:t>Surrogate</a:t>
            </a:r>
          </a:p>
          <a:p>
            <a:pPr algn="ctr"/>
            <a:r>
              <a:rPr lang="en-US" sz="900" dirty="0"/>
              <a:t>Video </a:t>
            </a:r>
          </a:p>
          <a:p>
            <a:pPr algn="ctr"/>
            <a:r>
              <a:rPr lang="en-US" sz="900" dirty="0"/>
              <a:t>Server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7156450" y="968094"/>
            <a:ext cx="1661032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Aspect 2 demonstrates</a:t>
            </a:r>
            <a:br>
              <a:rPr lang="en-GB" sz="1050" dirty="0"/>
            </a:br>
            <a:r>
              <a:rPr lang="en-GB" sz="1050" dirty="0"/>
              <a:t>the latency reduction and </a:t>
            </a:r>
            <a:br>
              <a:rPr lang="en-GB" sz="1050" dirty="0"/>
            </a:br>
            <a:r>
              <a:rPr lang="en-GB" sz="1050" dirty="0"/>
              <a:t>video quality improvement</a:t>
            </a:r>
            <a:br>
              <a:rPr lang="en-GB" sz="1050" dirty="0"/>
            </a:br>
            <a:r>
              <a:rPr lang="en-GB" sz="1050" dirty="0"/>
              <a:t>through surrogate server </a:t>
            </a:r>
            <a:br>
              <a:rPr lang="en-GB" sz="1050" dirty="0"/>
            </a:br>
            <a:r>
              <a:rPr lang="en-GB" sz="1050" dirty="0"/>
              <a:t>at MWC</a:t>
            </a:r>
          </a:p>
        </p:txBody>
      </p:sp>
      <p:sp>
        <p:nvSpPr>
          <p:cNvPr id="120" name="Oval 119"/>
          <p:cNvSpPr/>
          <p:nvPr/>
        </p:nvSpPr>
        <p:spPr>
          <a:xfrm rot="20102781">
            <a:off x="4838369" y="2465899"/>
            <a:ext cx="288894" cy="118652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  <p:cxnSp>
        <p:nvCxnSpPr>
          <p:cNvPr id="121" name="Straight Connector 120"/>
          <p:cNvCxnSpPr>
            <a:stCxn id="120" idx="7"/>
            <a:endCxn id="105" idx="1"/>
          </p:cNvCxnSpPr>
          <p:nvPr/>
        </p:nvCxnSpPr>
        <p:spPr>
          <a:xfrm flipV="1">
            <a:off x="5057722" y="1295991"/>
            <a:ext cx="527724" cy="114810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3" name="Picture 6" descr="http://www.endlessicons.com/wp-content/uploads/2012/12/iphone-4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53" y="811771"/>
            <a:ext cx="1173500" cy="117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© 2016 InterDigital, Inc. All Rights Reserved.</a:t>
            </a:r>
          </a:p>
        </p:txBody>
      </p:sp>
      <p:pic>
        <p:nvPicPr>
          <p:cNvPr id="122" name="Picture 121"/>
          <p:cNvPicPr>
            <a:picLocks noChangeAspect="1"/>
          </p:cNvPicPr>
          <p:nvPr/>
        </p:nvPicPr>
        <p:blipFill>
          <a:blip r:embed="rId6">
            <a:biLevel thresh="75000"/>
          </a:blip>
          <a:stretch>
            <a:fillRect/>
          </a:stretch>
        </p:blipFill>
        <p:spPr>
          <a:xfrm>
            <a:off x="6312280" y="1832255"/>
            <a:ext cx="327242" cy="444934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/>
        </p:nvPicPr>
        <p:blipFill>
          <a:blip r:embed="rId6">
            <a:biLevel thresh="75000"/>
          </a:blip>
          <a:stretch>
            <a:fillRect/>
          </a:stretch>
        </p:blipFill>
        <p:spPr>
          <a:xfrm>
            <a:off x="3408321" y="1418740"/>
            <a:ext cx="327242" cy="444934"/>
          </a:xfrm>
          <a:prstGeom prst="rect">
            <a:avLst/>
          </a:prstGeom>
        </p:spPr>
      </p:pic>
      <p:cxnSp>
        <p:nvCxnSpPr>
          <p:cNvPr id="114" name="Straight Connector 113"/>
          <p:cNvCxnSpPr/>
          <p:nvPr/>
        </p:nvCxnSpPr>
        <p:spPr>
          <a:xfrm>
            <a:off x="4680012" y="1793129"/>
            <a:ext cx="860201" cy="26030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 flipH="1" flipV="1">
            <a:off x="4691386" y="1723692"/>
            <a:ext cx="775662" cy="243340"/>
          </a:xfrm>
          <a:prstGeom prst="straightConnector1">
            <a:avLst/>
          </a:prstGeom>
          <a:ln w="28575">
            <a:solidFill>
              <a:srgbClr val="F36C2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5866140" y="2053437"/>
            <a:ext cx="40548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 flipH="1" flipV="1">
            <a:off x="5904931" y="1985271"/>
            <a:ext cx="359261" cy="3499"/>
          </a:xfrm>
          <a:prstGeom prst="straightConnector1">
            <a:avLst/>
          </a:prstGeom>
          <a:ln w="28575">
            <a:solidFill>
              <a:srgbClr val="F36C2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5519889" y="2227435"/>
            <a:ext cx="3850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/>
              <a:t>NAP</a:t>
            </a:r>
          </a:p>
        </p:txBody>
      </p:sp>
      <p:grpSp>
        <p:nvGrpSpPr>
          <p:cNvPr id="128" name="Group 127"/>
          <p:cNvGrpSpPr/>
          <p:nvPr/>
        </p:nvGrpSpPr>
        <p:grpSpPr>
          <a:xfrm>
            <a:off x="5540213" y="1891582"/>
            <a:ext cx="325927" cy="323709"/>
            <a:chOff x="6308832" y="1541647"/>
            <a:chExt cx="449558" cy="446498"/>
          </a:xfrm>
        </p:grpSpPr>
        <p:sp>
          <p:nvSpPr>
            <p:cNvPr id="129" name="Oval 128"/>
            <p:cNvSpPr/>
            <p:nvPr/>
          </p:nvSpPr>
          <p:spPr>
            <a:xfrm>
              <a:off x="6308832" y="1541647"/>
              <a:ext cx="449558" cy="44649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0" name="Right Arrow 129"/>
            <p:cNvSpPr/>
            <p:nvPr/>
          </p:nvSpPr>
          <p:spPr>
            <a:xfrm>
              <a:off x="6585842" y="1705674"/>
              <a:ext cx="134250" cy="114989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1" name="Right Arrow 130"/>
            <p:cNvSpPr/>
            <p:nvPr/>
          </p:nvSpPr>
          <p:spPr>
            <a:xfrm rot="10800000">
              <a:off x="6345322" y="1715249"/>
              <a:ext cx="134250" cy="114989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2" name="Right Arrow 131"/>
            <p:cNvSpPr/>
            <p:nvPr/>
          </p:nvSpPr>
          <p:spPr>
            <a:xfrm rot="16200000">
              <a:off x="6465912" y="1591092"/>
              <a:ext cx="133339" cy="115777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3" name="Right Arrow 132"/>
            <p:cNvSpPr/>
            <p:nvPr/>
          </p:nvSpPr>
          <p:spPr>
            <a:xfrm rot="5400000">
              <a:off x="6464288" y="1829446"/>
              <a:ext cx="133343" cy="115780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03" name="Oval 102"/>
          <p:cNvSpPr/>
          <p:nvPr/>
        </p:nvSpPr>
        <p:spPr>
          <a:xfrm rot="17271825">
            <a:off x="4938579" y="1771335"/>
            <a:ext cx="288894" cy="118652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</p:spTree>
    <p:extLst>
      <p:ext uri="{BB962C8B-B14F-4D97-AF65-F5344CB8AC3E}">
        <p14:creationId xmlns:p14="http://schemas.microsoft.com/office/powerpoint/2010/main" val="70012967"/>
      </p:ext>
    </p:extLst>
  </p:cSld>
  <p:clrMapOvr>
    <a:masterClrMapping/>
  </p:clrMapOvr>
  <p:transition spd="slow" advClick="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Group 189"/>
          <p:cNvGrpSpPr/>
          <p:nvPr/>
        </p:nvGrpSpPr>
        <p:grpSpPr>
          <a:xfrm>
            <a:off x="512681" y="4140799"/>
            <a:ext cx="3691816" cy="343821"/>
            <a:chOff x="662180" y="3942428"/>
            <a:chExt cx="2871959" cy="343821"/>
          </a:xfrm>
        </p:grpSpPr>
        <p:grpSp>
          <p:nvGrpSpPr>
            <p:cNvPr id="203" name="Group 202"/>
            <p:cNvGrpSpPr/>
            <p:nvPr/>
          </p:nvGrpSpPr>
          <p:grpSpPr>
            <a:xfrm>
              <a:off x="2905641" y="3942428"/>
              <a:ext cx="628498" cy="343819"/>
              <a:chOff x="552554" y="4125735"/>
              <a:chExt cx="628498" cy="343819"/>
            </a:xfrm>
          </p:grpSpPr>
          <p:pic>
            <p:nvPicPr>
              <p:cNvPr id="216" name="Picture 215" descr="icon 12.png"/>
              <p:cNvPicPr>
                <a:picLocks noChangeAspect="1"/>
              </p:cNvPicPr>
              <p:nvPr/>
            </p:nvPicPr>
            <p:blipFill>
              <a:blip r:embed="rId3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2554" y="4125735"/>
                <a:ext cx="628498" cy="343819"/>
              </a:xfrm>
              <a:prstGeom prst="rect">
                <a:avLst/>
              </a:prstGeom>
            </p:spPr>
          </p:pic>
          <p:pic>
            <p:nvPicPr>
              <p:cNvPr id="217" name="Picture 216" descr="icon 1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8820" y="4206031"/>
                <a:ext cx="266592" cy="229505"/>
              </a:xfrm>
              <a:prstGeom prst="rect">
                <a:avLst/>
              </a:prstGeom>
            </p:spPr>
          </p:pic>
        </p:grpSp>
        <p:grpSp>
          <p:nvGrpSpPr>
            <p:cNvPr id="206" name="Group 205"/>
            <p:cNvGrpSpPr/>
            <p:nvPr/>
          </p:nvGrpSpPr>
          <p:grpSpPr>
            <a:xfrm>
              <a:off x="1441195" y="3942429"/>
              <a:ext cx="628498" cy="343819"/>
              <a:chOff x="552554" y="4125735"/>
              <a:chExt cx="628498" cy="343819"/>
            </a:xfrm>
          </p:grpSpPr>
          <p:pic>
            <p:nvPicPr>
              <p:cNvPr id="214" name="Picture 213" descr="icon 12.png"/>
              <p:cNvPicPr>
                <a:picLocks noChangeAspect="1"/>
              </p:cNvPicPr>
              <p:nvPr/>
            </p:nvPicPr>
            <p:blipFill>
              <a:blip r:embed="rId3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2554" y="4125735"/>
                <a:ext cx="628498" cy="343819"/>
              </a:xfrm>
              <a:prstGeom prst="rect">
                <a:avLst/>
              </a:prstGeom>
            </p:spPr>
          </p:pic>
          <p:pic>
            <p:nvPicPr>
              <p:cNvPr id="215" name="Picture 214" descr="icon 1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8820" y="4199166"/>
                <a:ext cx="266592" cy="229505"/>
              </a:xfrm>
              <a:prstGeom prst="rect">
                <a:avLst/>
              </a:prstGeom>
            </p:spPr>
          </p:pic>
        </p:grpSp>
        <p:grpSp>
          <p:nvGrpSpPr>
            <p:cNvPr id="207" name="Group 206"/>
            <p:cNvGrpSpPr/>
            <p:nvPr/>
          </p:nvGrpSpPr>
          <p:grpSpPr>
            <a:xfrm>
              <a:off x="2193581" y="3942429"/>
              <a:ext cx="628498" cy="343819"/>
              <a:chOff x="552554" y="4125735"/>
              <a:chExt cx="628498" cy="343819"/>
            </a:xfrm>
          </p:grpSpPr>
          <p:pic>
            <p:nvPicPr>
              <p:cNvPr id="212" name="Picture 211" descr="icon 12.png"/>
              <p:cNvPicPr>
                <a:picLocks noChangeAspect="1"/>
              </p:cNvPicPr>
              <p:nvPr/>
            </p:nvPicPr>
            <p:blipFill>
              <a:blip r:embed="rId3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2554" y="4125735"/>
                <a:ext cx="628498" cy="343819"/>
              </a:xfrm>
              <a:prstGeom prst="rect">
                <a:avLst/>
              </a:prstGeom>
            </p:spPr>
          </p:pic>
          <p:pic>
            <p:nvPicPr>
              <p:cNvPr id="213" name="Picture 212" descr="icon 1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8820" y="4199166"/>
                <a:ext cx="266592" cy="229505"/>
              </a:xfrm>
              <a:prstGeom prst="rect">
                <a:avLst/>
              </a:prstGeom>
            </p:spPr>
          </p:pic>
        </p:grpSp>
        <p:grpSp>
          <p:nvGrpSpPr>
            <p:cNvPr id="208" name="Group 207"/>
            <p:cNvGrpSpPr/>
            <p:nvPr/>
          </p:nvGrpSpPr>
          <p:grpSpPr>
            <a:xfrm>
              <a:off x="662180" y="3942430"/>
              <a:ext cx="628498" cy="343819"/>
              <a:chOff x="552554" y="4125735"/>
              <a:chExt cx="628498" cy="343819"/>
            </a:xfrm>
          </p:grpSpPr>
          <p:pic>
            <p:nvPicPr>
              <p:cNvPr id="209" name="Picture 208" descr="icon 12.png"/>
              <p:cNvPicPr>
                <a:picLocks noChangeAspect="1"/>
              </p:cNvPicPr>
              <p:nvPr/>
            </p:nvPicPr>
            <p:blipFill>
              <a:blip r:embed="rId3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2554" y="4125735"/>
                <a:ext cx="628498" cy="343819"/>
              </a:xfrm>
              <a:prstGeom prst="rect">
                <a:avLst/>
              </a:prstGeom>
            </p:spPr>
          </p:pic>
          <p:pic>
            <p:nvPicPr>
              <p:cNvPr id="211" name="Picture 210" descr="icon 1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8820" y="4199166"/>
                <a:ext cx="266592" cy="229505"/>
              </a:xfrm>
              <a:prstGeom prst="rect">
                <a:avLst/>
              </a:prstGeom>
            </p:spPr>
          </p:pic>
        </p:grpSp>
      </p:grp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2016 InterDigital, Inc. All Rights Reserved.</a:t>
            </a:r>
          </a:p>
        </p:txBody>
      </p:sp>
      <p:pic>
        <p:nvPicPr>
          <p:cNvPr id="125" name="Picture 124" descr="icon 13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40" y="2030349"/>
            <a:ext cx="3837852" cy="1564581"/>
          </a:xfrm>
          <a:prstGeom prst="rect">
            <a:avLst/>
          </a:prstGeom>
        </p:spPr>
      </p:pic>
      <p:grpSp>
        <p:nvGrpSpPr>
          <p:cNvPr id="181" name="Group 180"/>
          <p:cNvGrpSpPr/>
          <p:nvPr/>
        </p:nvGrpSpPr>
        <p:grpSpPr>
          <a:xfrm>
            <a:off x="2215890" y="3309484"/>
            <a:ext cx="259332" cy="257567"/>
            <a:chOff x="4544786" y="1483179"/>
            <a:chExt cx="331107" cy="331107"/>
          </a:xfrm>
        </p:grpSpPr>
        <p:sp>
          <p:nvSpPr>
            <p:cNvPr id="182" name="Oval 181"/>
            <p:cNvSpPr/>
            <p:nvPr/>
          </p:nvSpPr>
          <p:spPr>
            <a:xfrm>
              <a:off x="4544786" y="1483179"/>
              <a:ext cx="331107" cy="33110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3" name="Right Arrow 182"/>
            <p:cNvSpPr/>
            <p:nvPr/>
          </p:nvSpPr>
          <p:spPr>
            <a:xfrm>
              <a:off x="4762499" y="1610178"/>
              <a:ext cx="98879" cy="8527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4" name="Right Arrow 183"/>
            <p:cNvSpPr/>
            <p:nvPr/>
          </p:nvSpPr>
          <p:spPr>
            <a:xfrm rot="10800000">
              <a:off x="4563609" y="1608364"/>
              <a:ext cx="98879" cy="8527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5" name="Right Arrow 184"/>
            <p:cNvSpPr/>
            <p:nvPr/>
          </p:nvSpPr>
          <p:spPr>
            <a:xfrm rot="16200000">
              <a:off x="4657499" y="1503589"/>
              <a:ext cx="98879" cy="8527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6" name="Right Arrow 185"/>
            <p:cNvSpPr/>
            <p:nvPr/>
          </p:nvSpPr>
          <p:spPr>
            <a:xfrm rot="5400000">
              <a:off x="4660673" y="1709964"/>
              <a:ext cx="98879" cy="8527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3027825" y="3158224"/>
            <a:ext cx="122464" cy="122464"/>
            <a:chOff x="4544786" y="1483179"/>
            <a:chExt cx="331107" cy="331107"/>
          </a:xfrm>
        </p:grpSpPr>
        <p:sp>
          <p:nvSpPr>
            <p:cNvPr id="128" name="Oval 127"/>
            <p:cNvSpPr/>
            <p:nvPr/>
          </p:nvSpPr>
          <p:spPr>
            <a:xfrm>
              <a:off x="4544786" y="1483179"/>
              <a:ext cx="331107" cy="33110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9" name="Right Arrow 128"/>
            <p:cNvSpPr/>
            <p:nvPr/>
          </p:nvSpPr>
          <p:spPr>
            <a:xfrm>
              <a:off x="4762499" y="1610178"/>
              <a:ext cx="98879" cy="8527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0" name="Right Arrow 129"/>
            <p:cNvSpPr/>
            <p:nvPr/>
          </p:nvSpPr>
          <p:spPr>
            <a:xfrm rot="10800000">
              <a:off x="4563609" y="1608364"/>
              <a:ext cx="98879" cy="8527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1" name="Right Arrow 130"/>
            <p:cNvSpPr/>
            <p:nvPr/>
          </p:nvSpPr>
          <p:spPr>
            <a:xfrm rot="16200000">
              <a:off x="4657499" y="1503589"/>
              <a:ext cx="98879" cy="8527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3" name="Right Arrow 132"/>
            <p:cNvSpPr/>
            <p:nvPr/>
          </p:nvSpPr>
          <p:spPr>
            <a:xfrm rot="5400000">
              <a:off x="4660673" y="1709964"/>
              <a:ext cx="98879" cy="8527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3668690" y="2941840"/>
            <a:ext cx="122464" cy="122464"/>
            <a:chOff x="4544786" y="1483179"/>
            <a:chExt cx="331107" cy="331107"/>
          </a:xfrm>
        </p:grpSpPr>
        <p:sp>
          <p:nvSpPr>
            <p:cNvPr id="135" name="Oval 134"/>
            <p:cNvSpPr/>
            <p:nvPr/>
          </p:nvSpPr>
          <p:spPr>
            <a:xfrm>
              <a:off x="4544786" y="1483179"/>
              <a:ext cx="331107" cy="33110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6" name="Right Arrow 135"/>
            <p:cNvSpPr/>
            <p:nvPr/>
          </p:nvSpPr>
          <p:spPr>
            <a:xfrm>
              <a:off x="4762499" y="1610178"/>
              <a:ext cx="98879" cy="8527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7" name="Right Arrow 136"/>
            <p:cNvSpPr/>
            <p:nvPr/>
          </p:nvSpPr>
          <p:spPr>
            <a:xfrm rot="10800000">
              <a:off x="4563609" y="1608364"/>
              <a:ext cx="98879" cy="8527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8" name="Right Arrow 137"/>
            <p:cNvSpPr/>
            <p:nvPr/>
          </p:nvSpPr>
          <p:spPr>
            <a:xfrm rot="16200000">
              <a:off x="4657499" y="1503589"/>
              <a:ext cx="98879" cy="8527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9" name="Right Arrow 138"/>
            <p:cNvSpPr/>
            <p:nvPr/>
          </p:nvSpPr>
          <p:spPr>
            <a:xfrm rot="5400000">
              <a:off x="4660673" y="1709964"/>
              <a:ext cx="98879" cy="8527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997678" y="2936042"/>
            <a:ext cx="122464" cy="122464"/>
            <a:chOff x="4544786" y="1483179"/>
            <a:chExt cx="331107" cy="331107"/>
          </a:xfrm>
        </p:grpSpPr>
        <p:sp>
          <p:nvSpPr>
            <p:cNvPr id="144" name="Oval 143"/>
            <p:cNvSpPr/>
            <p:nvPr/>
          </p:nvSpPr>
          <p:spPr>
            <a:xfrm>
              <a:off x="4544786" y="1483179"/>
              <a:ext cx="331107" cy="33110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5" name="Right Arrow 144"/>
            <p:cNvSpPr/>
            <p:nvPr/>
          </p:nvSpPr>
          <p:spPr>
            <a:xfrm>
              <a:off x="4762499" y="1610178"/>
              <a:ext cx="98879" cy="8527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6" name="Right Arrow 145"/>
            <p:cNvSpPr/>
            <p:nvPr/>
          </p:nvSpPr>
          <p:spPr>
            <a:xfrm rot="10800000">
              <a:off x="4563609" y="1608364"/>
              <a:ext cx="98879" cy="8527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7" name="Right Arrow 156"/>
            <p:cNvSpPr/>
            <p:nvPr/>
          </p:nvSpPr>
          <p:spPr>
            <a:xfrm rot="16200000">
              <a:off x="4657499" y="1503589"/>
              <a:ext cx="98879" cy="8527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8" name="Right Arrow 157"/>
            <p:cNvSpPr/>
            <p:nvPr/>
          </p:nvSpPr>
          <p:spPr>
            <a:xfrm rot="5400000">
              <a:off x="4660673" y="1709964"/>
              <a:ext cx="98879" cy="8527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60" name="Group 159"/>
          <p:cNvGrpSpPr/>
          <p:nvPr/>
        </p:nvGrpSpPr>
        <p:grpSpPr>
          <a:xfrm>
            <a:off x="2216392" y="2437505"/>
            <a:ext cx="259332" cy="257567"/>
            <a:chOff x="4544786" y="1483179"/>
            <a:chExt cx="331107" cy="331107"/>
          </a:xfrm>
        </p:grpSpPr>
        <p:sp>
          <p:nvSpPr>
            <p:cNvPr id="161" name="Oval 160"/>
            <p:cNvSpPr/>
            <p:nvPr/>
          </p:nvSpPr>
          <p:spPr>
            <a:xfrm>
              <a:off x="4544786" y="1483179"/>
              <a:ext cx="331107" cy="33110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2" name="Right Arrow 161"/>
            <p:cNvSpPr/>
            <p:nvPr/>
          </p:nvSpPr>
          <p:spPr>
            <a:xfrm>
              <a:off x="4762499" y="1610178"/>
              <a:ext cx="98879" cy="8527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9" name="Right Arrow 168"/>
            <p:cNvSpPr/>
            <p:nvPr/>
          </p:nvSpPr>
          <p:spPr>
            <a:xfrm rot="10800000">
              <a:off x="4563609" y="1608364"/>
              <a:ext cx="98879" cy="8527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0" name="Right Arrow 169"/>
            <p:cNvSpPr/>
            <p:nvPr/>
          </p:nvSpPr>
          <p:spPr>
            <a:xfrm rot="16200000">
              <a:off x="4657499" y="1503589"/>
              <a:ext cx="98879" cy="8527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1" name="Right Arrow 170"/>
            <p:cNvSpPr/>
            <p:nvPr/>
          </p:nvSpPr>
          <p:spPr>
            <a:xfrm rot="5400000">
              <a:off x="4660673" y="1709964"/>
              <a:ext cx="98879" cy="8527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cxnSp>
        <p:nvCxnSpPr>
          <p:cNvPr id="31" name="Straight Connector 30"/>
          <p:cNvCxnSpPr>
            <a:stCxn id="144" idx="7"/>
            <a:endCxn id="161" idx="3"/>
          </p:cNvCxnSpPr>
          <p:nvPr/>
        </p:nvCxnSpPr>
        <p:spPr>
          <a:xfrm flipV="1">
            <a:off x="1102208" y="2657352"/>
            <a:ext cx="1152162" cy="2966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>
            <a:stCxn id="182" idx="0"/>
          </p:cNvCxnSpPr>
          <p:nvPr/>
        </p:nvCxnSpPr>
        <p:spPr>
          <a:xfrm flipV="1">
            <a:off x="2345556" y="2695646"/>
            <a:ext cx="3944" cy="6138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>
            <a:stCxn id="128" idx="1"/>
            <a:endCxn id="361" idx="4"/>
          </p:cNvCxnSpPr>
          <p:nvPr/>
        </p:nvCxnSpPr>
        <p:spPr>
          <a:xfrm flipH="1" flipV="1">
            <a:off x="2348735" y="2697749"/>
            <a:ext cx="697024" cy="4784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/>
          <p:cNvCxnSpPr>
            <a:stCxn id="138" idx="0"/>
            <a:endCxn id="161" idx="5"/>
          </p:cNvCxnSpPr>
          <p:nvPr/>
        </p:nvCxnSpPr>
        <p:spPr>
          <a:xfrm flipH="1" flipV="1">
            <a:off x="2437746" y="2657352"/>
            <a:ext cx="1275149" cy="3052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 flipH="1" flipV="1">
            <a:off x="2340428" y="2115075"/>
            <a:ext cx="0" cy="3356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/>
          <p:cNvCxnSpPr>
            <a:endCxn id="98" idx="1"/>
          </p:cNvCxnSpPr>
          <p:nvPr/>
        </p:nvCxnSpPr>
        <p:spPr>
          <a:xfrm flipH="1">
            <a:off x="2342409" y="1305548"/>
            <a:ext cx="2663" cy="6260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Group 93"/>
          <p:cNvGrpSpPr/>
          <p:nvPr/>
        </p:nvGrpSpPr>
        <p:grpSpPr>
          <a:xfrm>
            <a:off x="2215406" y="1844067"/>
            <a:ext cx="259332" cy="257567"/>
            <a:chOff x="4544786" y="1483179"/>
            <a:chExt cx="331107" cy="331107"/>
          </a:xfrm>
        </p:grpSpPr>
        <p:sp>
          <p:nvSpPr>
            <p:cNvPr id="95" name="Oval 94"/>
            <p:cNvSpPr/>
            <p:nvPr/>
          </p:nvSpPr>
          <p:spPr>
            <a:xfrm>
              <a:off x="4544786" y="1483179"/>
              <a:ext cx="331107" cy="33110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6" name="Right Arrow 95"/>
            <p:cNvSpPr/>
            <p:nvPr/>
          </p:nvSpPr>
          <p:spPr>
            <a:xfrm>
              <a:off x="4762499" y="1610178"/>
              <a:ext cx="98879" cy="8527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7" name="Right Arrow 96"/>
            <p:cNvSpPr/>
            <p:nvPr/>
          </p:nvSpPr>
          <p:spPr>
            <a:xfrm rot="10800000">
              <a:off x="4563609" y="1608364"/>
              <a:ext cx="98879" cy="8527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8" name="Right Arrow 97"/>
            <p:cNvSpPr/>
            <p:nvPr/>
          </p:nvSpPr>
          <p:spPr>
            <a:xfrm rot="16200000">
              <a:off x="4657499" y="1503589"/>
              <a:ext cx="98879" cy="8527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9" name="Right Arrow 98"/>
            <p:cNvSpPr/>
            <p:nvPr/>
          </p:nvSpPr>
          <p:spPr>
            <a:xfrm rot="5400000">
              <a:off x="4660673" y="1709964"/>
              <a:ext cx="98879" cy="8527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cxnSp>
        <p:nvCxnSpPr>
          <p:cNvPr id="246" name="Straight Connector 245"/>
          <p:cNvCxnSpPr>
            <a:stCxn id="209" idx="0"/>
            <a:endCxn id="182" idx="4"/>
          </p:cNvCxnSpPr>
          <p:nvPr/>
        </p:nvCxnSpPr>
        <p:spPr>
          <a:xfrm flipV="1">
            <a:off x="916639" y="3567051"/>
            <a:ext cx="1428917" cy="573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/>
          <p:cNvCxnSpPr>
            <a:stCxn id="214" idx="0"/>
            <a:endCxn id="182" idx="4"/>
          </p:cNvCxnSpPr>
          <p:nvPr/>
        </p:nvCxnSpPr>
        <p:spPr>
          <a:xfrm flipV="1">
            <a:off x="1918039" y="3567051"/>
            <a:ext cx="427517" cy="5737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/>
          <p:cNvCxnSpPr>
            <a:stCxn id="212" idx="0"/>
            <a:endCxn id="182" idx="4"/>
          </p:cNvCxnSpPr>
          <p:nvPr/>
        </p:nvCxnSpPr>
        <p:spPr>
          <a:xfrm flipH="1" flipV="1">
            <a:off x="2345556" y="3567051"/>
            <a:ext cx="539652" cy="5737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/>
          <p:cNvCxnSpPr>
            <a:endCxn id="366" idx="4"/>
          </p:cNvCxnSpPr>
          <p:nvPr/>
        </p:nvCxnSpPr>
        <p:spPr>
          <a:xfrm flipH="1" flipV="1">
            <a:off x="2339162" y="3569728"/>
            <a:ext cx="1461379" cy="5710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1031280" y="4053618"/>
            <a:ext cx="4031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1" dirty="0"/>
              <a:t>CPE</a:t>
            </a:r>
          </a:p>
        </p:txBody>
      </p:sp>
      <p:grpSp>
        <p:nvGrpSpPr>
          <p:cNvPr id="346" name="Group 345"/>
          <p:cNvGrpSpPr/>
          <p:nvPr/>
        </p:nvGrpSpPr>
        <p:grpSpPr>
          <a:xfrm>
            <a:off x="2209496" y="3312161"/>
            <a:ext cx="259332" cy="257567"/>
            <a:chOff x="4544786" y="1483179"/>
            <a:chExt cx="331107" cy="331107"/>
          </a:xfrm>
        </p:grpSpPr>
        <p:sp>
          <p:nvSpPr>
            <p:cNvPr id="366" name="Oval 365"/>
            <p:cNvSpPr/>
            <p:nvPr/>
          </p:nvSpPr>
          <p:spPr>
            <a:xfrm>
              <a:off x="4544786" y="1483179"/>
              <a:ext cx="331107" cy="33110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7" name="Right Arrow 366"/>
            <p:cNvSpPr/>
            <p:nvPr/>
          </p:nvSpPr>
          <p:spPr>
            <a:xfrm>
              <a:off x="4762499" y="1610178"/>
              <a:ext cx="98879" cy="8527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8" name="Right Arrow 367"/>
            <p:cNvSpPr/>
            <p:nvPr/>
          </p:nvSpPr>
          <p:spPr>
            <a:xfrm rot="10800000">
              <a:off x="4563609" y="1608364"/>
              <a:ext cx="98879" cy="8527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9" name="Right Arrow 368"/>
            <p:cNvSpPr/>
            <p:nvPr/>
          </p:nvSpPr>
          <p:spPr>
            <a:xfrm rot="16200000">
              <a:off x="4657499" y="1503589"/>
              <a:ext cx="98879" cy="8527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0" name="Right Arrow 369"/>
            <p:cNvSpPr/>
            <p:nvPr/>
          </p:nvSpPr>
          <p:spPr>
            <a:xfrm rot="5400000">
              <a:off x="4660673" y="1709964"/>
              <a:ext cx="98879" cy="8527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47" name="Group 346"/>
          <p:cNvGrpSpPr/>
          <p:nvPr/>
        </p:nvGrpSpPr>
        <p:grpSpPr>
          <a:xfrm>
            <a:off x="2219069" y="2440182"/>
            <a:ext cx="259332" cy="257567"/>
            <a:chOff x="4544786" y="1483179"/>
            <a:chExt cx="331107" cy="331107"/>
          </a:xfrm>
        </p:grpSpPr>
        <p:sp>
          <p:nvSpPr>
            <p:cNvPr id="361" name="Oval 360"/>
            <p:cNvSpPr/>
            <p:nvPr/>
          </p:nvSpPr>
          <p:spPr>
            <a:xfrm>
              <a:off x="4544786" y="1483179"/>
              <a:ext cx="331107" cy="33110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2" name="Right Arrow 361"/>
            <p:cNvSpPr/>
            <p:nvPr/>
          </p:nvSpPr>
          <p:spPr>
            <a:xfrm>
              <a:off x="4762499" y="1610178"/>
              <a:ext cx="98879" cy="8527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3" name="Right Arrow 362"/>
            <p:cNvSpPr/>
            <p:nvPr/>
          </p:nvSpPr>
          <p:spPr>
            <a:xfrm rot="10800000">
              <a:off x="4563609" y="1608364"/>
              <a:ext cx="98879" cy="8527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4" name="Right Arrow 363"/>
            <p:cNvSpPr/>
            <p:nvPr/>
          </p:nvSpPr>
          <p:spPr>
            <a:xfrm rot="16200000">
              <a:off x="4657499" y="1503589"/>
              <a:ext cx="98879" cy="8527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5" name="Right Arrow 364"/>
            <p:cNvSpPr/>
            <p:nvPr/>
          </p:nvSpPr>
          <p:spPr>
            <a:xfrm rot="5400000">
              <a:off x="4660673" y="1709964"/>
              <a:ext cx="98879" cy="8527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51" name="Group 350"/>
          <p:cNvGrpSpPr/>
          <p:nvPr/>
        </p:nvGrpSpPr>
        <p:grpSpPr>
          <a:xfrm>
            <a:off x="2209012" y="1837673"/>
            <a:ext cx="259332" cy="257567"/>
            <a:chOff x="4544786" y="1483179"/>
            <a:chExt cx="331107" cy="331107"/>
          </a:xfrm>
        </p:grpSpPr>
        <p:sp>
          <p:nvSpPr>
            <p:cNvPr id="356" name="Oval 355"/>
            <p:cNvSpPr/>
            <p:nvPr/>
          </p:nvSpPr>
          <p:spPr>
            <a:xfrm>
              <a:off x="4544786" y="1483179"/>
              <a:ext cx="331107" cy="33110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7" name="Right Arrow 356"/>
            <p:cNvSpPr/>
            <p:nvPr/>
          </p:nvSpPr>
          <p:spPr>
            <a:xfrm>
              <a:off x="4762499" y="1610178"/>
              <a:ext cx="98879" cy="8527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8" name="Right Arrow 357"/>
            <p:cNvSpPr/>
            <p:nvPr/>
          </p:nvSpPr>
          <p:spPr>
            <a:xfrm rot="10800000">
              <a:off x="4563609" y="1608364"/>
              <a:ext cx="98879" cy="8527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9" name="Right Arrow 358"/>
            <p:cNvSpPr/>
            <p:nvPr/>
          </p:nvSpPr>
          <p:spPr>
            <a:xfrm rot="16200000">
              <a:off x="4657499" y="1503589"/>
              <a:ext cx="98879" cy="8527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0" name="Right Arrow 359"/>
            <p:cNvSpPr/>
            <p:nvPr/>
          </p:nvSpPr>
          <p:spPr>
            <a:xfrm rot="5400000">
              <a:off x="4660673" y="1709964"/>
              <a:ext cx="98879" cy="8527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425622" y="1069471"/>
            <a:ext cx="3774045" cy="608574"/>
            <a:chOff x="425622" y="701282"/>
            <a:chExt cx="3774045" cy="608574"/>
          </a:xfrm>
        </p:grpSpPr>
        <p:sp>
          <p:nvSpPr>
            <p:cNvPr id="163" name="Rectangle 162"/>
            <p:cNvSpPr/>
            <p:nvPr/>
          </p:nvSpPr>
          <p:spPr>
            <a:xfrm>
              <a:off x="425622" y="701282"/>
              <a:ext cx="3748216" cy="5918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439933" y="1094412"/>
              <a:ext cx="62380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HBO</a:t>
              </a: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1227301" y="1092350"/>
              <a:ext cx="62380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NETFLIX</a:t>
              </a:r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2851257" y="1086706"/>
              <a:ext cx="62380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AMAZON</a:t>
              </a:r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3575860" y="1092350"/>
              <a:ext cx="62380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YOUTUBE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11250" y="1546936"/>
            <a:ext cx="2718596" cy="1761214"/>
            <a:chOff x="1111250" y="1365947"/>
            <a:chExt cx="2718596" cy="1761214"/>
          </a:xfrm>
        </p:grpSpPr>
        <p:grpSp>
          <p:nvGrpSpPr>
            <p:cNvPr id="345" name="Group 344"/>
            <p:cNvGrpSpPr/>
            <p:nvPr/>
          </p:nvGrpSpPr>
          <p:grpSpPr>
            <a:xfrm>
              <a:off x="2378164" y="1473139"/>
              <a:ext cx="1451682" cy="191852"/>
              <a:chOff x="2384558" y="1479533"/>
              <a:chExt cx="1451682" cy="191852"/>
            </a:xfrm>
          </p:grpSpPr>
          <p:sp>
            <p:nvSpPr>
              <p:cNvPr id="371" name="Rectangle 370"/>
              <p:cNvSpPr/>
              <p:nvPr/>
            </p:nvSpPr>
            <p:spPr>
              <a:xfrm>
                <a:off x="2506378" y="1479533"/>
                <a:ext cx="1329862" cy="19185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>
                    <a:solidFill>
                      <a:prstClr val="black"/>
                    </a:solidFill>
                  </a:rPr>
                  <a:t>Service Placement</a:t>
                </a:r>
              </a:p>
            </p:txBody>
          </p:sp>
          <p:cxnSp>
            <p:nvCxnSpPr>
              <p:cNvPr id="372" name="Straight Connector 371"/>
              <p:cNvCxnSpPr/>
              <p:nvPr/>
            </p:nvCxnSpPr>
            <p:spPr>
              <a:xfrm flipH="1">
                <a:off x="2384558" y="1597692"/>
                <a:ext cx="224980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8" name="Straight Connector 347"/>
            <p:cNvCxnSpPr/>
            <p:nvPr/>
          </p:nvCxnSpPr>
          <p:spPr>
            <a:xfrm flipV="1">
              <a:off x="2339162" y="2528789"/>
              <a:ext cx="10338" cy="598372"/>
            </a:xfrm>
            <a:prstGeom prst="line">
              <a:avLst/>
            </a:prstGeom>
            <a:ln w="28575">
              <a:solidFill>
                <a:srgbClr val="8B106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/>
            <p:cNvCxnSpPr/>
            <p:nvPr/>
          </p:nvCxnSpPr>
          <p:spPr>
            <a:xfrm flipH="1" flipV="1">
              <a:off x="2338678" y="1910240"/>
              <a:ext cx="10057" cy="344942"/>
            </a:xfrm>
            <a:prstGeom prst="line">
              <a:avLst/>
            </a:prstGeom>
            <a:ln w="28575">
              <a:solidFill>
                <a:srgbClr val="8B106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/>
            <p:cNvCxnSpPr/>
            <p:nvPr/>
          </p:nvCxnSpPr>
          <p:spPr>
            <a:xfrm flipH="1">
              <a:off x="2338678" y="1365947"/>
              <a:ext cx="2446" cy="286726"/>
            </a:xfrm>
            <a:prstGeom prst="line">
              <a:avLst/>
            </a:prstGeom>
            <a:ln w="28575">
              <a:solidFill>
                <a:srgbClr val="8B106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V="1">
              <a:off x="1111250" y="2475030"/>
              <a:ext cx="1145797" cy="296731"/>
            </a:xfrm>
            <a:prstGeom prst="line">
              <a:avLst/>
            </a:prstGeom>
            <a:ln w="28575">
              <a:solidFill>
                <a:srgbClr val="8B106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2437746" y="2472352"/>
              <a:ext cx="1248878" cy="302422"/>
            </a:xfrm>
            <a:prstGeom prst="line">
              <a:avLst/>
            </a:prstGeom>
            <a:ln w="28575">
              <a:solidFill>
                <a:srgbClr val="8B106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1" name="TextBox 150"/>
          <p:cNvSpPr txBox="1"/>
          <p:nvPr/>
        </p:nvSpPr>
        <p:spPr>
          <a:xfrm>
            <a:off x="983503" y="3044680"/>
            <a:ext cx="706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1" dirty="0"/>
              <a:t>COTS</a:t>
            </a:r>
          </a:p>
          <a:p>
            <a:pPr algn="ctr"/>
            <a:r>
              <a:rPr lang="en-US" sz="900" i="1" dirty="0"/>
              <a:t>platform</a:t>
            </a:r>
          </a:p>
        </p:txBody>
      </p:sp>
      <p:sp>
        <p:nvSpPr>
          <p:cNvPr id="374" name="Rectangle 373"/>
          <p:cNvSpPr/>
          <p:nvPr/>
        </p:nvSpPr>
        <p:spPr>
          <a:xfrm>
            <a:off x="4935381" y="1637540"/>
            <a:ext cx="3651521" cy="24674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376" name="Straight Arrow Connector 375"/>
          <p:cNvCxnSpPr/>
          <p:nvPr/>
        </p:nvCxnSpPr>
        <p:spPr>
          <a:xfrm flipV="1">
            <a:off x="4935381" y="1596845"/>
            <a:ext cx="4213" cy="2497466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8" name="TextBox 377"/>
          <p:cNvSpPr txBox="1"/>
          <p:nvPr/>
        </p:nvSpPr>
        <p:spPr>
          <a:xfrm>
            <a:off x="7486650" y="4128029"/>
            <a:ext cx="1176721" cy="369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prstClr val="black"/>
                </a:solidFill>
              </a:rPr>
              <a:t>Distance</a:t>
            </a:r>
          </a:p>
        </p:txBody>
      </p:sp>
      <p:sp>
        <p:nvSpPr>
          <p:cNvPr id="379" name="TextBox 378"/>
          <p:cNvSpPr txBox="1"/>
          <p:nvPr/>
        </p:nvSpPr>
        <p:spPr>
          <a:xfrm>
            <a:off x="4913517" y="1617088"/>
            <a:ext cx="3779192" cy="474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prstClr val="black"/>
                </a:solidFill>
              </a:rPr>
              <a:t>Serving content &amp; services under 5G constraints</a:t>
            </a:r>
          </a:p>
        </p:txBody>
      </p:sp>
      <p:cxnSp>
        <p:nvCxnSpPr>
          <p:cNvPr id="381" name="Straight Arrow Connector 380"/>
          <p:cNvCxnSpPr/>
          <p:nvPr/>
        </p:nvCxnSpPr>
        <p:spPr>
          <a:xfrm flipV="1">
            <a:off x="4913517" y="4079222"/>
            <a:ext cx="3794657" cy="15087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2" name="TextBox 381"/>
          <p:cNvSpPr txBox="1"/>
          <p:nvPr/>
        </p:nvSpPr>
        <p:spPr>
          <a:xfrm>
            <a:off x="4829574" y="1423294"/>
            <a:ext cx="5068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prstClr val="black"/>
                </a:solidFill>
              </a:rPr>
              <a:t>Latency</a:t>
            </a:r>
          </a:p>
        </p:txBody>
      </p:sp>
      <p:cxnSp>
        <p:nvCxnSpPr>
          <p:cNvPr id="172" name="Straight Arrow Connector 171"/>
          <p:cNvCxnSpPr/>
          <p:nvPr/>
        </p:nvCxnSpPr>
        <p:spPr>
          <a:xfrm flipV="1">
            <a:off x="4935381" y="3856141"/>
            <a:ext cx="3673384" cy="38368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 flipV="1">
            <a:off x="910245" y="3047583"/>
            <a:ext cx="142271" cy="10868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>
            <a:stCxn id="212" idx="0"/>
          </p:cNvCxnSpPr>
          <p:nvPr/>
        </p:nvCxnSpPr>
        <p:spPr>
          <a:xfrm flipV="1">
            <a:off x="2885208" y="3067050"/>
            <a:ext cx="848592" cy="1073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/>
          <p:cNvCxnSpPr>
            <a:stCxn id="214" idx="0"/>
            <a:endCxn id="144" idx="4"/>
          </p:cNvCxnSpPr>
          <p:nvPr/>
        </p:nvCxnSpPr>
        <p:spPr>
          <a:xfrm flipH="1" flipV="1">
            <a:off x="1058910" y="3058506"/>
            <a:ext cx="859129" cy="10822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/>
          <p:cNvCxnSpPr>
            <a:endCxn id="135" idx="4"/>
          </p:cNvCxnSpPr>
          <p:nvPr/>
        </p:nvCxnSpPr>
        <p:spPr>
          <a:xfrm flipH="1" flipV="1">
            <a:off x="3729922" y="3064304"/>
            <a:ext cx="70619" cy="10764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4992366" y="2551228"/>
            <a:ext cx="3594536" cy="1343314"/>
            <a:chOff x="5059208" y="2297224"/>
            <a:chExt cx="3594536" cy="1343314"/>
          </a:xfrm>
        </p:grpSpPr>
        <p:cxnSp>
          <p:nvCxnSpPr>
            <p:cNvPr id="375" name="Straight Arrow Connector 374"/>
            <p:cNvCxnSpPr/>
            <p:nvPr/>
          </p:nvCxnSpPr>
          <p:spPr>
            <a:xfrm flipV="1">
              <a:off x="5059208" y="2297224"/>
              <a:ext cx="3594536" cy="1343314"/>
            </a:xfrm>
            <a:prstGeom prst="straightConnector1">
              <a:avLst/>
            </a:prstGeom>
            <a:ln w="12700">
              <a:solidFill>
                <a:srgbClr val="8B1069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Rectangular Callout 149"/>
            <p:cNvSpPr/>
            <p:nvPr/>
          </p:nvSpPr>
          <p:spPr>
            <a:xfrm>
              <a:off x="5106888" y="2642973"/>
              <a:ext cx="1662051" cy="208830"/>
            </a:xfrm>
            <a:prstGeom prst="wedgeRectCallout">
              <a:avLst>
                <a:gd name="adj1" fmla="val 23930"/>
                <a:gd name="adj2" fmla="val 194848"/>
              </a:avLst>
            </a:prstGeom>
            <a:solidFill>
              <a:srgbClr val="00A8D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prstClr val="white"/>
                  </a:solidFill>
                </a:rPr>
                <a:t>Pure E2E not sustainable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935381" y="3459896"/>
            <a:ext cx="3651521" cy="434646"/>
            <a:chOff x="5002223" y="3205892"/>
            <a:chExt cx="3651521" cy="434646"/>
          </a:xfrm>
        </p:grpSpPr>
        <p:cxnSp>
          <p:nvCxnSpPr>
            <p:cNvPr id="380" name="Straight Arrow Connector 379"/>
            <p:cNvCxnSpPr/>
            <p:nvPr/>
          </p:nvCxnSpPr>
          <p:spPr>
            <a:xfrm flipV="1">
              <a:off x="5002223" y="3249868"/>
              <a:ext cx="3651521" cy="390670"/>
            </a:xfrm>
            <a:prstGeom prst="straightConnector1">
              <a:avLst/>
            </a:prstGeom>
            <a:ln w="12700">
              <a:solidFill>
                <a:srgbClr val="F36C21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Rectangular Callout 178"/>
            <p:cNvSpPr/>
            <p:nvPr/>
          </p:nvSpPr>
          <p:spPr>
            <a:xfrm>
              <a:off x="5087815" y="3205892"/>
              <a:ext cx="1119034" cy="207080"/>
            </a:xfrm>
            <a:prstGeom prst="wedgeRectCallout">
              <a:avLst>
                <a:gd name="adj1" fmla="val 23597"/>
                <a:gd name="adj2" fmla="val 107749"/>
              </a:avLst>
            </a:prstGeom>
            <a:solidFill>
              <a:srgbClr val="00A8D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prstClr val="white"/>
                  </a:solidFill>
                </a:rPr>
                <a:t>Introduce CDNs</a:t>
              </a:r>
            </a:p>
          </p:txBody>
        </p:sp>
      </p:grpSp>
      <p:sp>
        <p:nvSpPr>
          <p:cNvPr id="187" name="Title 2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31786"/>
          </a:xfrm>
        </p:spPr>
        <p:txBody>
          <a:bodyPr/>
          <a:lstStyle/>
          <a:p>
            <a:r>
              <a:rPr lang="en-US" sz="2800" dirty="0">
                <a:solidFill>
                  <a:srgbClr val="000000"/>
                </a:solidFill>
              </a:rPr>
              <a:t>Meeting 5G KPIs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1800" dirty="0">
                <a:solidFill>
                  <a:srgbClr val="000000"/>
                </a:solidFill>
              </a:rPr>
              <a:t>Your Service Just One Hop Away – Enabled by Our ICN Intelligence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75462" y="1121536"/>
            <a:ext cx="3473872" cy="357994"/>
            <a:chOff x="575462" y="1121536"/>
            <a:chExt cx="3473872" cy="35799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27738" y="1172250"/>
              <a:ext cx="470846" cy="30036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702426" y="1135065"/>
              <a:ext cx="346908" cy="34446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88791" y="1121536"/>
              <a:ext cx="364227" cy="33209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75462" y="1180689"/>
              <a:ext cx="396762" cy="297572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4913517" y="2505681"/>
            <a:ext cx="3673384" cy="1388861"/>
            <a:chOff x="4980359" y="2251677"/>
            <a:chExt cx="3673384" cy="1388861"/>
          </a:xfrm>
        </p:grpSpPr>
        <p:cxnSp>
          <p:nvCxnSpPr>
            <p:cNvPr id="149" name="Straight Arrow Connector 148"/>
            <p:cNvCxnSpPr/>
            <p:nvPr/>
          </p:nvCxnSpPr>
          <p:spPr>
            <a:xfrm flipV="1">
              <a:off x="4980359" y="3421283"/>
              <a:ext cx="3673384" cy="219255"/>
            </a:xfrm>
            <a:prstGeom prst="straightConnector1">
              <a:avLst/>
            </a:prstGeom>
            <a:ln w="127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7" name="Rectangular Callout 376"/>
            <p:cNvSpPr/>
            <p:nvPr/>
          </p:nvSpPr>
          <p:spPr>
            <a:xfrm>
              <a:off x="6360617" y="2251677"/>
              <a:ext cx="1119034" cy="207534"/>
            </a:xfrm>
            <a:prstGeom prst="wedgeRectCallout">
              <a:avLst>
                <a:gd name="adj1" fmla="val 28116"/>
                <a:gd name="adj2" fmla="val 540018"/>
              </a:avLst>
            </a:prstGeom>
            <a:solidFill>
              <a:srgbClr val="00A8D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prstClr val="white"/>
                  </a:solidFill>
                </a:rPr>
                <a:t>Mobilize CDNs</a:t>
              </a:r>
            </a:p>
          </p:txBody>
        </p:sp>
      </p:grpSp>
      <p:sp>
        <p:nvSpPr>
          <p:cNvPr id="180" name="Rectangular Callout 179"/>
          <p:cNvSpPr/>
          <p:nvPr/>
        </p:nvSpPr>
        <p:spPr>
          <a:xfrm>
            <a:off x="7543719" y="2704761"/>
            <a:ext cx="1176466" cy="411743"/>
          </a:xfrm>
          <a:prstGeom prst="wedgeRectCallout">
            <a:avLst>
              <a:gd name="adj1" fmla="val 23004"/>
              <a:gd name="adj2" fmla="val 225005"/>
            </a:avLst>
          </a:prstGeom>
          <a:solidFill>
            <a:srgbClr val="00A8D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prstClr val="white"/>
                </a:solidFill>
              </a:rPr>
              <a:t>The ultimate goal: </a:t>
            </a:r>
          </a:p>
          <a:p>
            <a:pPr algn="ctr"/>
            <a:r>
              <a:rPr lang="en-US" sz="1050" dirty="0">
                <a:solidFill>
                  <a:prstClr val="white"/>
                </a:solidFill>
              </a:rPr>
              <a:t>One hop away</a:t>
            </a:r>
          </a:p>
        </p:txBody>
      </p:sp>
      <p:pic>
        <p:nvPicPr>
          <p:cNvPr id="164" name="Picture 16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18" y="2655146"/>
            <a:ext cx="277311" cy="380544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681830" y="2653341"/>
            <a:ext cx="1236209" cy="1489799"/>
            <a:chOff x="681830" y="2653341"/>
            <a:chExt cx="1236209" cy="1489799"/>
          </a:xfrm>
        </p:grpSpPr>
        <p:grpSp>
          <p:nvGrpSpPr>
            <p:cNvPr id="20" name="Group 19"/>
            <p:cNvGrpSpPr/>
            <p:nvPr/>
          </p:nvGrpSpPr>
          <p:grpSpPr>
            <a:xfrm>
              <a:off x="916639" y="3060845"/>
              <a:ext cx="1001400" cy="1082295"/>
              <a:chOff x="916639" y="2879856"/>
              <a:chExt cx="1001400" cy="1082295"/>
            </a:xfrm>
          </p:grpSpPr>
          <p:cxnSp>
            <p:nvCxnSpPr>
              <p:cNvPr id="141" name="Straight Connector 140"/>
              <p:cNvCxnSpPr/>
              <p:nvPr/>
            </p:nvCxnSpPr>
            <p:spPr>
              <a:xfrm flipV="1">
                <a:off x="916639" y="2879856"/>
                <a:ext cx="142271" cy="1082295"/>
              </a:xfrm>
              <a:prstGeom prst="line">
                <a:avLst/>
              </a:prstGeom>
              <a:ln w="28575">
                <a:solidFill>
                  <a:srgbClr val="8B10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 flipH="1" flipV="1">
                <a:off x="1058910" y="2879856"/>
                <a:ext cx="859129" cy="1082294"/>
              </a:xfrm>
              <a:prstGeom prst="line">
                <a:avLst/>
              </a:prstGeom>
              <a:ln w="28575">
                <a:solidFill>
                  <a:srgbClr val="8B10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830" y="2653341"/>
              <a:ext cx="278627" cy="382349"/>
            </a:xfrm>
            <a:prstGeom prst="rect">
              <a:avLst/>
            </a:prstGeom>
          </p:spPr>
        </p:pic>
      </p:grpSp>
      <p:pic>
        <p:nvPicPr>
          <p:cNvPr id="178" name="Picture 17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703" y="3046922"/>
            <a:ext cx="277311" cy="380544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903851" y="3047966"/>
            <a:ext cx="2890298" cy="1099857"/>
            <a:chOff x="903851" y="3047966"/>
            <a:chExt cx="2890298" cy="1099857"/>
          </a:xfrm>
        </p:grpSpPr>
        <p:grpSp>
          <p:nvGrpSpPr>
            <p:cNvPr id="21" name="Group 20"/>
            <p:cNvGrpSpPr/>
            <p:nvPr/>
          </p:nvGrpSpPr>
          <p:grpSpPr>
            <a:xfrm>
              <a:off x="903851" y="3576751"/>
              <a:ext cx="2890298" cy="571072"/>
              <a:chOff x="903851" y="3562528"/>
              <a:chExt cx="2890298" cy="571072"/>
            </a:xfrm>
          </p:grpSpPr>
          <p:cxnSp>
            <p:nvCxnSpPr>
              <p:cNvPr id="352" name="Straight Connector 351"/>
              <p:cNvCxnSpPr>
                <a:endCxn id="366" idx="4"/>
              </p:cNvCxnSpPr>
              <p:nvPr/>
            </p:nvCxnSpPr>
            <p:spPr>
              <a:xfrm flipV="1">
                <a:off x="903851" y="3562528"/>
                <a:ext cx="1435311" cy="558286"/>
              </a:xfrm>
              <a:prstGeom prst="line">
                <a:avLst/>
              </a:prstGeom>
              <a:ln w="28575">
                <a:solidFill>
                  <a:srgbClr val="8B10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Straight Connector 352"/>
              <p:cNvCxnSpPr>
                <a:stCxn id="214" idx="0"/>
                <a:endCxn id="366" idx="4"/>
              </p:cNvCxnSpPr>
              <p:nvPr/>
            </p:nvCxnSpPr>
            <p:spPr>
              <a:xfrm flipV="1">
                <a:off x="1918039" y="3562528"/>
                <a:ext cx="421123" cy="571072"/>
              </a:xfrm>
              <a:prstGeom prst="line">
                <a:avLst/>
              </a:prstGeom>
              <a:ln w="28575">
                <a:solidFill>
                  <a:srgbClr val="8B10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Straight Connector 353"/>
              <p:cNvCxnSpPr>
                <a:stCxn id="212" idx="0"/>
                <a:endCxn id="366" idx="4"/>
              </p:cNvCxnSpPr>
              <p:nvPr/>
            </p:nvCxnSpPr>
            <p:spPr>
              <a:xfrm flipH="1" flipV="1">
                <a:off x="2339162" y="3562528"/>
                <a:ext cx="546046" cy="571072"/>
              </a:xfrm>
              <a:prstGeom prst="line">
                <a:avLst/>
              </a:prstGeom>
              <a:ln w="28575">
                <a:solidFill>
                  <a:srgbClr val="8B10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354"/>
              <p:cNvCxnSpPr>
                <a:endCxn id="366" idx="4"/>
              </p:cNvCxnSpPr>
              <p:nvPr/>
            </p:nvCxnSpPr>
            <p:spPr>
              <a:xfrm flipH="1" flipV="1">
                <a:off x="2339162" y="3562528"/>
                <a:ext cx="1454987" cy="564679"/>
              </a:xfrm>
              <a:prstGeom prst="line">
                <a:avLst/>
              </a:prstGeom>
              <a:ln w="28575">
                <a:solidFill>
                  <a:srgbClr val="8B10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88" name="Picture 18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9730" y="3047966"/>
              <a:ext cx="279542" cy="383606"/>
            </a:xfrm>
            <a:prstGeom prst="rect">
              <a:avLst/>
            </a:prstGeom>
          </p:spPr>
        </p:pic>
      </p:grpSp>
      <p:pic>
        <p:nvPicPr>
          <p:cNvPr id="189" name="Picture 18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733" y="3091155"/>
            <a:ext cx="277311" cy="380544"/>
          </a:xfrm>
          <a:prstGeom prst="rect">
            <a:avLst/>
          </a:prstGeom>
        </p:spPr>
      </p:pic>
      <p:pic>
        <p:nvPicPr>
          <p:cNvPr id="191" name="Picture 19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693" y="2944081"/>
            <a:ext cx="277311" cy="380544"/>
          </a:xfrm>
          <a:prstGeom prst="rect">
            <a:avLst/>
          </a:prstGeom>
        </p:spPr>
      </p:pic>
      <p:pic>
        <p:nvPicPr>
          <p:cNvPr id="192" name="Picture 19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300" y="2561295"/>
            <a:ext cx="277311" cy="380544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2885208" y="2561295"/>
            <a:ext cx="1189381" cy="1601744"/>
            <a:chOff x="2885208" y="2561295"/>
            <a:chExt cx="1189381" cy="1601744"/>
          </a:xfrm>
        </p:grpSpPr>
        <p:grpSp>
          <p:nvGrpSpPr>
            <p:cNvPr id="22" name="Group 21"/>
            <p:cNvGrpSpPr/>
            <p:nvPr/>
          </p:nvGrpSpPr>
          <p:grpSpPr>
            <a:xfrm>
              <a:off x="2885208" y="3064304"/>
              <a:ext cx="915332" cy="1098735"/>
              <a:chOff x="2885208" y="2883315"/>
              <a:chExt cx="915332" cy="1098735"/>
            </a:xfrm>
          </p:grpSpPr>
          <p:cxnSp>
            <p:nvCxnSpPr>
              <p:cNvPr id="147" name="Straight Connector 146"/>
              <p:cNvCxnSpPr>
                <a:endCxn id="135" idx="4"/>
              </p:cNvCxnSpPr>
              <p:nvPr/>
            </p:nvCxnSpPr>
            <p:spPr>
              <a:xfrm flipH="1" flipV="1">
                <a:off x="3729922" y="2883315"/>
                <a:ext cx="70618" cy="1098735"/>
              </a:xfrm>
              <a:prstGeom prst="line">
                <a:avLst/>
              </a:prstGeom>
              <a:ln w="28575">
                <a:solidFill>
                  <a:srgbClr val="8B10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 flipV="1">
                <a:off x="2885208" y="2898354"/>
                <a:ext cx="844714" cy="1076496"/>
              </a:xfrm>
              <a:prstGeom prst="line">
                <a:avLst/>
              </a:prstGeom>
              <a:ln w="28575">
                <a:solidFill>
                  <a:srgbClr val="8B10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93" name="Picture 19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7341" y="2561295"/>
              <a:ext cx="277248" cy="380458"/>
            </a:xfrm>
            <a:prstGeom prst="rect">
              <a:avLst/>
            </a:prstGeom>
          </p:spPr>
        </p:pic>
      </p:grpSp>
      <p:pic>
        <p:nvPicPr>
          <p:cNvPr id="153" name="Picture 152"/>
          <p:cNvPicPr>
            <a:picLocks noChangeAspect="1"/>
          </p:cNvPicPr>
          <p:nvPr/>
        </p:nvPicPr>
        <p:blipFill>
          <a:blip r:embed="rId13">
            <a:biLevel thresh="75000"/>
          </a:blip>
          <a:stretch>
            <a:fillRect/>
          </a:stretch>
        </p:blipFill>
        <p:spPr>
          <a:xfrm>
            <a:off x="2065154" y="1126166"/>
            <a:ext cx="327242" cy="444934"/>
          </a:xfrm>
          <a:prstGeom prst="rect">
            <a:avLst/>
          </a:prstGeom>
        </p:spPr>
      </p:pic>
      <p:pic>
        <p:nvPicPr>
          <p:cNvPr id="154" name="Picture 153"/>
          <p:cNvPicPr>
            <a:picLocks noChangeAspect="1"/>
          </p:cNvPicPr>
          <p:nvPr/>
        </p:nvPicPr>
        <p:blipFill>
          <a:blip r:embed="rId13">
            <a:biLevel thresh="75000"/>
          </a:blip>
          <a:stretch>
            <a:fillRect/>
          </a:stretch>
        </p:blipFill>
        <p:spPr>
          <a:xfrm>
            <a:off x="2369408" y="1114651"/>
            <a:ext cx="327242" cy="44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055768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Project Elevator Pitch</a:t>
            </a:r>
            <a:endParaRPr lang="en-GB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53628" y="929574"/>
            <a:ext cx="8087121" cy="3529317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Reinventing the approach to IP based services through a backward compatible introduction of new methodologies supported by an SDN/NFV enabled network fabric &amp; designed to meet challenging 5G KPIs</a:t>
            </a:r>
          </a:p>
          <a:p>
            <a:pPr marL="0" indent="0">
              <a:spcBef>
                <a:spcPts val="1950"/>
              </a:spcBef>
              <a:spcAft>
                <a:spcPts val="1800"/>
              </a:spcAft>
              <a:buNone/>
            </a:pPr>
            <a:r>
              <a:rPr lang="en-US" sz="2400" i="1" dirty="0">
                <a:solidFill>
                  <a:srgbClr val="32ABD9"/>
                </a:solidFill>
              </a:rPr>
              <a:t>It looks like IP, it smells like IP, BUT with this technology inside networks will simply work better…</a:t>
            </a:r>
            <a:endParaRPr lang="en-US" sz="2400" i="1" dirty="0"/>
          </a:p>
          <a:p>
            <a:pPr marL="0" indent="0">
              <a:buNone/>
            </a:pPr>
            <a:r>
              <a:rPr lang="en-US" sz="2400" dirty="0"/>
              <a:t>The target for this tech: Telcos &amp; Switch Vendors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2016 InterDigital,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214302916"/>
      </p:ext>
    </p:extLst>
  </p:cSld>
  <p:clrMapOvr>
    <a:masterClrMapping/>
  </p:clrMapOvr>
  <p:transition spd="slow" advClick="0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84" descr="icon 1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71" y="1910387"/>
            <a:ext cx="3837852" cy="1564581"/>
          </a:xfrm>
          <a:prstGeom prst="rect">
            <a:avLst/>
          </a:prstGeom>
        </p:spPr>
      </p:pic>
      <p:grpSp>
        <p:nvGrpSpPr>
          <p:cNvPr id="90" name="Group 89"/>
          <p:cNvGrpSpPr/>
          <p:nvPr/>
        </p:nvGrpSpPr>
        <p:grpSpPr>
          <a:xfrm>
            <a:off x="3050916" y="3092690"/>
            <a:ext cx="122464" cy="122464"/>
            <a:chOff x="4544786" y="1483179"/>
            <a:chExt cx="331107" cy="331107"/>
          </a:xfrm>
        </p:grpSpPr>
        <p:sp>
          <p:nvSpPr>
            <p:cNvPr id="160" name="Oval 159"/>
            <p:cNvSpPr/>
            <p:nvPr/>
          </p:nvSpPr>
          <p:spPr>
            <a:xfrm>
              <a:off x="4544786" y="1483179"/>
              <a:ext cx="331107" cy="33110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1" name="Right Arrow 160"/>
            <p:cNvSpPr/>
            <p:nvPr/>
          </p:nvSpPr>
          <p:spPr>
            <a:xfrm>
              <a:off x="4762499" y="1610178"/>
              <a:ext cx="98879" cy="8527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2" name="Right Arrow 161"/>
            <p:cNvSpPr/>
            <p:nvPr/>
          </p:nvSpPr>
          <p:spPr>
            <a:xfrm rot="10800000">
              <a:off x="4563609" y="1608364"/>
              <a:ext cx="98879" cy="8527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3" name="Right Arrow 162"/>
            <p:cNvSpPr/>
            <p:nvPr/>
          </p:nvSpPr>
          <p:spPr>
            <a:xfrm rot="16200000">
              <a:off x="4657499" y="1503589"/>
              <a:ext cx="98879" cy="8527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4" name="Right Arrow 163"/>
            <p:cNvSpPr/>
            <p:nvPr/>
          </p:nvSpPr>
          <p:spPr>
            <a:xfrm rot="5400000">
              <a:off x="4660673" y="1709964"/>
              <a:ext cx="98879" cy="8527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1020769" y="2870508"/>
            <a:ext cx="122464" cy="122464"/>
            <a:chOff x="4544786" y="1483179"/>
            <a:chExt cx="331107" cy="331107"/>
          </a:xfrm>
        </p:grpSpPr>
        <p:sp>
          <p:nvSpPr>
            <p:cNvPr id="150" name="Oval 149"/>
            <p:cNvSpPr/>
            <p:nvPr/>
          </p:nvSpPr>
          <p:spPr>
            <a:xfrm>
              <a:off x="4544786" y="1483179"/>
              <a:ext cx="331107" cy="33110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1" name="Right Arrow 150"/>
            <p:cNvSpPr/>
            <p:nvPr/>
          </p:nvSpPr>
          <p:spPr>
            <a:xfrm>
              <a:off x="4762499" y="1610178"/>
              <a:ext cx="98879" cy="8527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2" name="Right Arrow 151"/>
            <p:cNvSpPr/>
            <p:nvPr/>
          </p:nvSpPr>
          <p:spPr>
            <a:xfrm rot="10800000">
              <a:off x="4563609" y="1608364"/>
              <a:ext cx="98879" cy="8527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3" name="Right Arrow 152"/>
            <p:cNvSpPr/>
            <p:nvPr/>
          </p:nvSpPr>
          <p:spPr>
            <a:xfrm rot="16200000">
              <a:off x="4657499" y="1503589"/>
              <a:ext cx="98879" cy="8527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4" name="Right Arrow 153"/>
            <p:cNvSpPr/>
            <p:nvPr/>
          </p:nvSpPr>
          <p:spPr>
            <a:xfrm rot="5400000">
              <a:off x="4660673" y="1709964"/>
              <a:ext cx="98879" cy="8527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cxnSp>
        <p:nvCxnSpPr>
          <p:cNvPr id="104" name="Straight Connector 103"/>
          <p:cNvCxnSpPr/>
          <p:nvPr/>
        </p:nvCxnSpPr>
        <p:spPr>
          <a:xfrm flipH="1" flipV="1">
            <a:off x="2441677" y="2597355"/>
            <a:ext cx="684984" cy="5161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201" idx="1"/>
            <a:endCxn id="122" idx="5"/>
          </p:cNvCxnSpPr>
          <p:nvPr/>
        </p:nvCxnSpPr>
        <p:spPr>
          <a:xfrm flipH="1" flipV="1">
            <a:off x="2447917" y="2591818"/>
            <a:ext cx="1231032" cy="2424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endCxn id="122" idx="3"/>
          </p:cNvCxnSpPr>
          <p:nvPr/>
        </p:nvCxnSpPr>
        <p:spPr>
          <a:xfrm flipV="1">
            <a:off x="1125299" y="2591818"/>
            <a:ext cx="1139242" cy="2966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Group 107"/>
          <p:cNvGrpSpPr/>
          <p:nvPr/>
        </p:nvGrpSpPr>
        <p:grpSpPr>
          <a:xfrm>
            <a:off x="2238497" y="1778533"/>
            <a:ext cx="259332" cy="257567"/>
            <a:chOff x="4544786" y="1483179"/>
            <a:chExt cx="331107" cy="331107"/>
          </a:xfrm>
        </p:grpSpPr>
        <p:sp>
          <p:nvSpPr>
            <p:cNvPr id="131" name="Oval 130"/>
            <p:cNvSpPr/>
            <p:nvPr/>
          </p:nvSpPr>
          <p:spPr>
            <a:xfrm>
              <a:off x="4544786" y="1483179"/>
              <a:ext cx="331107" cy="33110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2" name="Right Arrow 131"/>
            <p:cNvSpPr/>
            <p:nvPr/>
          </p:nvSpPr>
          <p:spPr>
            <a:xfrm>
              <a:off x="4762499" y="1610178"/>
              <a:ext cx="98879" cy="8527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3" name="Right Arrow 132"/>
            <p:cNvSpPr/>
            <p:nvPr/>
          </p:nvSpPr>
          <p:spPr>
            <a:xfrm rot="10800000">
              <a:off x="4563609" y="1608364"/>
              <a:ext cx="98879" cy="8527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4" name="Right Arrow 133"/>
            <p:cNvSpPr/>
            <p:nvPr/>
          </p:nvSpPr>
          <p:spPr>
            <a:xfrm rot="16200000">
              <a:off x="4657499" y="1503589"/>
              <a:ext cx="98879" cy="8527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5" name="Right Arrow 134"/>
            <p:cNvSpPr/>
            <p:nvPr/>
          </p:nvSpPr>
          <p:spPr>
            <a:xfrm rot="5400000">
              <a:off x="4660673" y="1709964"/>
              <a:ext cx="98879" cy="8527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911630" y="1247887"/>
            <a:ext cx="2890946" cy="2902726"/>
            <a:chOff x="909594" y="1245729"/>
            <a:chExt cx="2890946" cy="2902726"/>
          </a:xfrm>
        </p:grpSpPr>
        <p:grpSp>
          <p:nvGrpSpPr>
            <p:cNvPr id="3" name="Group 2"/>
            <p:cNvGrpSpPr/>
            <p:nvPr/>
          </p:nvGrpSpPr>
          <p:grpSpPr>
            <a:xfrm>
              <a:off x="909594" y="1245729"/>
              <a:ext cx="2890946" cy="2902726"/>
              <a:chOff x="909594" y="1245729"/>
              <a:chExt cx="2890946" cy="2902726"/>
            </a:xfrm>
          </p:grpSpPr>
          <p:grpSp>
            <p:nvGrpSpPr>
              <p:cNvPr id="94" name="Group 93"/>
              <p:cNvGrpSpPr/>
              <p:nvPr/>
            </p:nvGrpSpPr>
            <p:grpSpPr>
              <a:xfrm>
                <a:off x="2314351" y="1245729"/>
                <a:ext cx="109310" cy="623008"/>
                <a:chOff x="2345072" y="1124527"/>
                <a:chExt cx="201727" cy="538551"/>
              </a:xfrm>
            </p:grpSpPr>
            <p:cxnSp>
              <p:nvCxnSpPr>
                <p:cNvPr id="146" name="Straight Connector 145"/>
                <p:cNvCxnSpPr>
                  <a:endCxn id="131" idx="0"/>
                </p:cNvCxnSpPr>
                <p:nvPr/>
              </p:nvCxnSpPr>
              <p:spPr>
                <a:xfrm>
                  <a:off x="2345072" y="1124559"/>
                  <a:ext cx="0" cy="538519"/>
                </a:xfrm>
                <a:prstGeom prst="line">
                  <a:avLst/>
                </a:prstGeom>
                <a:ln w="12700">
                  <a:solidFill>
                    <a:srgbClr val="8B1069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/>
                <p:cNvCxnSpPr/>
                <p:nvPr/>
              </p:nvCxnSpPr>
              <p:spPr>
                <a:xfrm>
                  <a:off x="2417960" y="1124559"/>
                  <a:ext cx="0" cy="538519"/>
                </a:xfrm>
                <a:prstGeom prst="line">
                  <a:avLst/>
                </a:prstGeom>
                <a:ln w="12700">
                  <a:solidFill>
                    <a:srgbClr val="8B1069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/>
                <p:cNvCxnSpPr/>
                <p:nvPr/>
              </p:nvCxnSpPr>
              <p:spPr>
                <a:xfrm>
                  <a:off x="2481250" y="1124559"/>
                  <a:ext cx="0" cy="538519"/>
                </a:xfrm>
                <a:prstGeom prst="line">
                  <a:avLst/>
                </a:prstGeom>
                <a:ln w="12700">
                  <a:solidFill>
                    <a:srgbClr val="8B1069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/>
                <p:cNvCxnSpPr/>
                <p:nvPr/>
              </p:nvCxnSpPr>
              <p:spPr>
                <a:xfrm>
                  <a:off x="2546799" y="1124527"/>
                  <a:ext cx="0" cy="538519"/>
                </a:xfrm>
                <a:prstGeom prst="line">
                  <a:avLst/>
                </a:prstGeom>
                <a:ln w="12700">
                  <a:solidFill>
                    <a:srgbClr val="8B1069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5" name="Straight Connector 94"/>
              <p:cNvCxnSpPr>
                <a:endCxn id="117" idx="4"/>
              </p:cNvCxnSpPr>
              <p:nvPr/>
            </p:nvCxnSpPr>
            <p:spPr>
              <a:xfrm flipV="1">
                <a:off x="909594" y="3523502"/>
                <a:ext cx="1453517" cy="624953"/>
              </a:xfrm>
              <a:prstGeom prst="line">
                <a:avLst/>
              </a:prstGeom>
              <a:ln w="12700">
                <a:solidFill>
                  <a:srgbClr val="8B10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>
                <a:stCxn id="250" idx="0"/>
                <a:endCxn id="79" idx="4"/>
              </p:cNvCxnSpPr>
              <p:nvPr/>
            </p:nvCxnSpPr>
            <p:spPr>
              <a:xfrm flipV="1">
                <a:off x="1918039" y="3521795"/>
                <a:ext cx="446337" cy="619005"/>
              </a:xfrm>
              <a:prstGeom prst="line">
                <a:avLst/>
              </a:prstGeom>
              <a:ln w="12700">
                <a:solidFill>
                  <a:srgbClr val="8B10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>
                <a:stCxn id="248" idx="0"/>
                <a:endCxn id="79" idx="4"/>
              </p:cNvCxnSpPr>
              <p:nvPr/>
            </p:nvCxnSpPr>
            <p:spPr>
              <a:xfrm flipH="1" flipV="1">
                <a:off x="2364376" y="3521795"/>
                <a:ext cx="520832" cy="619005"/>
              </a:xfrm>
              <a:prstGeom prst="line">
                <a:avLst/>
              </a:prstGeom>
              <a:ln w="12700">
                <a:solidFill>
                  <a:srgbClr val="8B10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>
                <a:stCxn id="252" idx="0"/>
                <a:endCxn id="79" idx="4"/>
              </p:cNvCxnSpPr>
              <p:nvPr/>
            </p:nvCxnSpPr>
            <p:spPr>
              <a:xfrm flipH="1" flipV="1">
                <a:off x="2364376" y="3521795"/>
                <a:ext cx="1436164" cy="619004"/>
              </a:xfrm>
              <a:prstGeom prst="line">
                <a:avLst/>
              </a:prstGeom>
              <a:ln w="12700">
                <a:solidFill>
                  <a:srgbClr val="8B10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" name="Group 1"/>
            <p:cNvGrpSpPr/>
            <p:nvPr/>
          </p:nvGrpSpPr>
          <p:grpSpPr>
            <a:xfrm>
              <a:off x="2303300" y="1968842"/>
              <a:ext cx="118337" cy="1342816"/>
              <a:chOff x="2298685" y="1971248"/>
              <a:chExt cx="118337" cy="1342816"/>
            </a:xfrm>
          </p:grpSpPr>
          <p:grpSp>
            <p:nvGrpSpPr>
              <p:cNvPr id="107" name="Group 106"/>
              <p:cNvGrpSpPr/>
              <p:nvPr/>
            </p:nvGrpSpPr>
            <p:grpSpPr>
              <a:xfrm rot="1438146">
                <a:off x="2298685" y="1971248"/>
                <a:ext cx="103530" cy="491626"/>
                <a:chOff x="2551207" y="1093925"/>
                <a:chExt cx="191061" cy="534212"/>
              </a:xfrm>
            </p:grpSpPr>
            <p:cxnSp>
              <p:nvCxnSpPr>
                <p:cNvPr id="136" name="Straight Connector 135"/>
                <p:cNvCxnSpPr/>
                <p:nvPr/>
              </p:nvCxnSpPr>
              <p:spPr>
                <a:xfrm rot="20161854" flipH="1">
                  <a:off x="2689207" y="1098909"/>
                  <a:ext cx="0" cy="497550"/>
                </a:xfrm>
                <a:prstGeom prst="line">
                  <a:avLst/>
                </a:prstGeom>
                <a:ln w="12700">
                  <a:solidFill>
                    <a:srgbClr val="8B1069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 rot="20161854">
                  <a:off x="2631285" y="1093925"/>
                  <a:ext cx="0" cy="534212"/>
                </a:xfrm>
                <a:prstGeom prst="line">
                  <a:avLst/>
                </a:prstGeom>
                <a:ln w="12700">
                  <a:solidFill>
                    <a:srgbClr val="8B1069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 rot="20161854" flipH="1">
                  <a:off x="2551207" y="1128188"/>
                  <a:ext cx="0" cy="464977"/>
                </a:xfrm>
                <a:prstGeom prst="line">
                  <a:avLst/>
                </a:prstGeom>
                <a:ln w="12700">
                  <a:solidFill>
                    <a:srgbClr val="8B1069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>
                  <a:stCxn id="131" idx="5"/>
                </p:cNvCxnSpPr>
                <p:nvPr/>
              </p:nvCxnSpPr>
              <p:spPr>
                <a:xfrm rot="20161854" flipH="1">
                  <a:off x="2742268" y="1096231"/>
                  <a:ext cx="0" cy="429345"/>
                </a:xfrm>
                <a:prstGeom prst="line">
                  <a:avLst/>
                </a:prstGeom>
                <a:ln w="12700">
                  <a:solidFill>
                    <a:srgbClr val="8B1069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9" name="Group 108"/>
              <p:cNvGrpSpPr/>
              <p:nvPr/>
            </p:nvGrpSpPr>
            <p:grpSpPr>
              <a:xfrm rot="21184016">
                <a:off x="2302773" y="2580816"/>
                <a:ext cx="114249" cy="733248"/>
                <a:chOff x="2666489" y="1148091"/>
                <a:chExt cx="210849" cy="535058"/>
              </a:xfrm>
            </p:grpSpPr>
            <p:cxnSp>
              <p:nvCxnSpPr>
                <p:cNvPr id="127" name="Straight Connector 126"/>
                <p:cNvCxnSpPr/>
                <p:nvPr/>
              </p:nvCxnSpPr>
              <p:spPr>
                <a:xfrm rot="415984">
                  <a:off x="2666489" y="1148091"/>
                  <a:ext cx="10754" cy="535058"/>
                </a:xfrm>
                <a:prstGeom prst="line">
                  <a:avLst/>
                </a:prstGeom>
                <a:ln w="12700">
                  <a:solidFill>
                    <a:srgbClr val="8B1069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 rot="415984">
                  <a:off x="2799551" y="1185095"/>
                  <a:ext cx="0" cy="496476"/>
                </a:xfrm>
                <a:prstGeom prst="line">
                  <a:avLst/>
                </a:prstGeom>
                <a:ln w="12700">
                  <a:solidFill>
                    <a:srgbClr val="8B1069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 rot="415984">
                  <a:off x="2734923" y="1150749"/>
                  <a:ext cx="8113" cy="527794"/>
                </a:xfrm>
                <a:prstGeom prst="line">
                  <a:avLst/>
                </a:prstGeom>
                <a:ln w="12700">
                  <a:solidFill>
                    <a:srgbClr val="8B1069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 rot="415984" flipH="1">
                  <a:off x="2877338" y="1164285"/>
                  <a:ext cx="0" cy="499635"/>
                </a:xfrm>
                <a:prstGeom prst="line">
                  <a:avLst/>
                </a:prstGeom>
                <a:ln w="12700">
                  <a:solidFill>
                    <a:srgbClr val="8B1069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10" name="Group 109"/>
          <p:cNvGrpSpPr/>
          <p:nvPr/>
        </p:nvGrpSpPr>
        <p:grpSpPr>
          <a:xfrm>
            <a:off x="2226563" y="2371971"/>
            <a:ext cx="259332" cy="257567"/>
            <a:chOff x="4852562" y="1483179"/>
            <a:chExt cx="331107" cy="331107"/>
          </a:xfrm>
        </p:grpSpPr>
        <p:sp>
          <p:nvSpPr>
            <p:cNvPr id="122" name="Oval 121"/>
            <p:cNvSpPr/>
            <p:nvPr/>
          </p:nvSpPr>
          <p:spPr>
            <a:xfrm>
              <a:off x="4852562" y="1483179"/>
              <a:ext cx="331107" cy="33110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3" name="Right Arrow 122"/>
            <p:cNvSpPr/>
            <p:nvPr/>
          </p:nvSpPr>
          <p:spPr>
            <a:xfrm>
              <a:off x="5070276" y="1610178"/>
              <a:ext cx="98879" cy="8527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4" name="Right Arrow 123"/>
            <p:cNvSpPr/>
            <p:nvPr/>
          </p:nvSpPr>
          <p:spPr>
            <a:xfrm rot="10800000">
              <a:off x="4871385" y="1608364"/>
              <a:ext cx="98879" cy="8527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5" name="Right Arrow 124"/>
            <p:cNvSpPr/>
            <p:nvPr/>
          </p:nvSpPr>
          <p:spPr>
            <a:xfrm rot="16200000">
              <a:off x="4965274" y="1503590"/>
              <a:ext cx="98879" cy="8527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6" name="Right Arrow 125"/>
            <p:cNvSpPr/>
            <p:nvPr/>
          </p:nvSpPr>
          <p:spPr>
            <a:xfrm rot="5400000">
              <a:off x="4968448" y="1709964"/>
              <a:ext cx="98879" cy="8527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2233445" y="3265935"/>
            <a:ext cx="259332" cy="257567"/>
            <a:chOff x="4676704" y="1499781"/>
            <a:chExt cx="331107" cy="331107"/>
          </a:xfrm>
        </p:grpSpPr>
        <p:sp>
          <p:nvSpPr>
            <p:cNvPr id="117" name="Oval 116"/>
            <p:cNvSpPr/>
            <p:nvPr/>
          </p:nvSpPr>
          <p:spPr>
            <a:xfrm>
              <a:off x="4676704" y="1499781"/>
              <a:ext cx="331107" cy="33110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8" name="Right Arrow 117"/>
            <p:cNvSpPr/>
            <p:nvPr/>
          </p:nvSpPr>
          <p:spPr>
            <a:xfrm>
              <a:off x="4894417" y="1626780"/>
              <a:ext cx="98879" cy="8527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9" name="Right Arrow 118"/>
            <p:cNvSpPr/>
            <p:nvPr/>
          </p:nvSpPr>
          <p:spPr>
            <a:xfrm rot="10800000">
              <a:off x="4695528" y="1624966"/>
              <a:ext cx="98879" cy="8527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0" name="Right Arrow 119"/>
            <p:cNvSpPr/>
            <p:nvPr/>
          </p:nvSpPr>
          <p:spPr>
            <a:xfrm rot="16200000">
              <a:off x="4789417" y="1520192"/>
              <a:ext cx="98879" cy="8527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1" name="Right Arrow 120"/>
            <p:cNvSpPr/>
            <p:nvPr/>
          </p:nvSpPr>
          <p:spPr>
            <a:xfrm rot="5400000">
              <a:off x="4792592" y="1726566"/>
              <a:ext cx="98879" cy="8527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12" name="Rectangle 111"/>
          <p:cNvSpPr/>
          <p:nvPr/>
        </p:nvSpPr>
        <p:spPr>
          <a:xfrm>
            <a:off x="526905" y="2157570"/>
            <a:ext cx="987727" cy="19185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FFFFFF"/>
                </a:solidFill>
              </a:rPr>
              <a:t>SDN controller</a:t>
            </a:r>
          </a:p>
        </p:txBody>
      </p:sp>
      <p:cxnSp>
        <p:nvCxnSpPr>
          <p:cNvPr id="113" name="Straight Connector 112"/>
          <p:cNvCxnSpPr>
            <a:stCxn id="112" idx="3"/>
            <a:endCxn id="122" idx="2"/>
          </p:cNvCxnSpPr>
          <p:nvPr/>
        </p:nvCxnSpPr>
        <p:spPr>
          <a:xfrm>
            <a:off x="1514632" y="2253496"/>
            <a:ext cx="711931" cy="24725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12" idx="3"/>
          </p:cNvCxnSpPr>
          <p:nvPr/>
        </p:nvCxnSpPr>
        <p:spPr>
          <a:xfrm flipV="1">
            <a:off x="1514632" y="1907317"/>
            <a:ext cx="723865" cy="34617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ctangle 114"/>
          <p:cNvSpPr/>
          <p:nvPr/>
        </p:nvSpPr>
        <p:spPr>
          <a:xfrm>
            <a:off x="2529469" y="1447152"/>
            <a:ext cx="1329862" cy="19185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prstClr val="black"/>
                </a:solidFill>
              </a:rPr>
              <a:t>IP Unicast Legacy</a:t>
            </a:r>
          </a:p>
        </p:txBody>
      </p:sp>
      <p:cxnSp>
        <p:nvCxnSpPr>
          <p:cNvPr id="116" name="Straight Connector 115"/>
          <p:cNvCxnSpPr/>
          <p:nvPr/>
        </p:nvCxnSpPr>
        <p:spPr>
          <a:xfrm flipH="1">
            <a:off x="2484378" y="1558714"/>
            <a:ext cx="22498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2234710" y="3264228"/>
            <a:ext cx="259332" cy="257567"/>
            <a:chOff x="4678320" y="1497585"/>
            <a:chExt cx="331107" cy="331107"/>
          </a:xfrm>
        </p:grpSpPr>
        <p:sp>
          <p:nvSpPr>
            <p:cNvPr id="79" name="Oval 78"/>
            <p:cNvSpPr/>
            <p:nvPr/>
          </p:nvSpPr>
          <p:spPr>
            <a:xfrm>
              <a:off x="4678320" y="1497585"/>
              <a:ext cx="331107" cy="33110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0" name="Right Arrow 79"/>
            <p:cNvSpPr/>
            <p:nvPr/>
          </p:nvSpPr>
          <p:spPr>
            <a:xfrm>
              <a:off x="4896034" y="1624584"/>
              <a:ext cx="98879" cy="8527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1" name="Right Arrow 80"/>
            <p:cNvSpPr/>
            <p:nvPr/>
          </p:nvSpPr>
          <p:spPr>
            <a:xfrm rot="10800000">
              <a:off x="4697144" y="1622770"/>
              <a:ext cx="98879" cy="8527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2" name="Right Arrow 81"/>
            <p:cNvSpPr/>
            <p:nvPr/>
          </p:nvSpPr>
          <p:spPr>
            <a:xfrm rot="16200000">
              <a:off x="4791033" y="1517994"/>
              <a:ext cx="98879" cy="8527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3" name="Right Arrow 82"/>
            <p:cNvSpPr/>
            <p:nvPr/>
          </p:nvSpPr>
          <p:spPr>
            <a:xfrm rot="5400000">
              <a:off x="4794208" y="1724370"/>
              <a:ext cx="98879" cy="8527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050916" y="3092690"/>
            <a:ext cx="122464" cy="122464"/>
            <a:chOff x="4544786" y="1483179"/>
            <a:chExt cx="331107" cy="331107"/>
          </a:xfrm>
        </p:grpSpPr>
        <p:sp>
          <p:nvSpPr>
            <p:cNvPr id="74" name="Oval 73"/>
            <p:cNvSpPr/>
            <p:nvPr/>
          </p:nvSpPr>
          <p:spPr>
            <a:xfrm>
              <a:off x="4544786" y="1483179"/>
              <a:ext cx="331107" cy="33110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5" name="Right Arrow 74"/>
            <p:cNvSpPr/>
            <p:nvPr/>
          </p:nvSpPr>
          <p:spPr>
            <a:xfrm>
              <a:off x="4762499" y="1610178"/>
              <a:ext cx="98879" cy="8527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6" name="Right Arrow 75"/>
            <p:cNvSpPr/>
            <p:nvPr/>
          </p:nvSpPr>
          <p:spPr>
            <a:xfrm rot="10800000">
              <a:off x="4563609" y="1608364"/>
              <a:ext cx="98879" cy="8527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7" name="Right Arrow 76"/>
            <p:cNvSpPr/>
            <p:nvPr/>
          </p:nvSpPr>
          <p:spPr>
            <a:xfrm rot="16200000">
              <a:off x="4657499" y="1503589"/>
              <a:ext cx="98879" cy="8527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8" name="Right Arrow 77"/>
            <p:cNvSpPr/>
            <p:nvPr/>
          </p:nvSpPr>
          <p:spPr>
            <a:xfrm rot="5400000">
              <a:off x="4660673" y="1709964"/>
              <a:ext cx="98879" cy="8527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020769" y="2870508"/>
            <a:ext cx="122464" cy="122464"/>
            <a:chOff x="4544786" y="1483179"/>
            <a:chExt cx="331107" cy="331107"/>
          </a:xfrm>
        </p:grpSpPr>
        <p:sp>
          <p:nvSpPr>
            <p:cNvPr id="64" name="Oval 63"/>
            <p:cNvSpPr/>
            <p:nvPr/>
          </p:nvSpPr>
          <p:spPr>
            <a:xfrm>
              <a:off x="4544786" y="1483179"/>
              <a:ext cx="331107" cy="33110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5" name="Right Arrow 64"/>
            <p:cNvSpPr/>
            <p:nvPr/>
          </p:nvSpPr>
          <p:spPr>
            <a:xfrm>
              <a:off x="4762499" y="1610178"/>
              <a:ext cx="98879" cy="8527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6" name="Right Arrow 65"/>
            <p:cNvSpPr/>
            <p:nvPr/>
          </p:nvSpPr>
          <p:spPr>
            <a:xfrm rot="10800000">
              <a:off x="4563609" y="1608364"/>
              <a:ext cx="98879" cy="8527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7" name="Right Arrow 66"/>
            <p:cNvSpPr/>
            <p:nvPr/>
          </p:nvSpPr>
          <p:spPr>
            <a:xfrm rot="16200000">
              <a:off x="4657499" y="1503589"/>
              <a:ext cx="98879" cy="8527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8" name="Right Arrow 67"/>
            <p:cNvSpPr/>
            <p:nvPr/>
          </p:nvSpPr>
          <p:spPr>
            <a:xfrm rot="5400000">
              <a:off x="4660673" y="1709964"/>
              <a:ext cx="98879" cy="8527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231092" y="2375367"/>
            <a:ext cx="259332" cy="257567"/>
            <a:chOff x="4858386" y="1487545"/>
            <a:chExt cx="331108" cy="331107"/>
          </a:xfrm>
        </p:grpSpPr>
        <p:sp>
          <p:nvSpPr>
            <p:cNvPr id="59" name="Oval 58"/>
            <p:cNvSpPr/>
            <p:nvPr/>
          </p:nvSpPr>
          <p:spPr>
            <a:xfrm>
              <a:off x="4858386" y="1487545"/>
              <a:ext cx="331108" cy="33110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0" name="Right Arrow 59"/>
            <p:cNvSpPr/>
            <p:nvPr/>
          </p:nvSpPr>
          <p:spPr>
            <a:xfrm>
              <a:off x="5076532" y="1614980"/>
              <a:ext cx="98878" cy="8527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1" name="Right Arrow 60"/>
            <p:cNvSpPr/>
            <p:nvPr/>
          </p:nvSpPr>
          <p:spPr>
            <a:xfrm rot="10800000">
              <a:off x="4877644" y="1613166"/>
              <a:ext cx="98878" cy="8527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2" name="Right Arrow 61"/>
            <p:cNvSpPr/>
            <p:nvPr/>
          </p:nvSpPr>
          <p:spPr>
            <a:xfrm rot="16200000">
              <a:off x="4971531" y="1508390"/>
              <a:ext cx="98879" cy="8527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3" name="Right Arrow 62"/>
            <p:cNvSpPr/>
            <p:nvPr/>
          </p:nvSpPr>
          <p:spPr>
            <a:xfrm rot="5400000">
              <a:off x="4974706" y="1714766"/>
              <a:ext cx="98879" cy="8527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cxnSp>
        <p:nvCxnSpPr>
          <p:cNvPr id="35" name="Straight Connector 34"/>
          <p:cNvCxnSpPr>
            <a:stCxn id="64" idx="7"/>
            <a:endCxn id="59" idx="3"/>
          </p:cNvCxnSpPr>
          <p:nvPr/>
        </p:nvCxnSpPr>
        <p:spPr>
          <a:xfrm flipV="1">
            <a:off x="1125299" y="2595214"/>
            <a:ext cx="1143771" cy="2932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77" idx="2"/>
          </p:cNvCxnSpPr>
          <p:nvPr/>
        </p:nvCxnSpPr>
        <p:spPr>
          <a:xfrm flipH="1" flipV="1">
            <a:off x="2450757" y="2594919"/>
            <a:ext cx="675903" cy="5185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01" idx="1"/>
            <a:endCxn id="59" idx="5"/>
          </p:cNvCxnSpPr>
          <p:nvPr/>
        </p:nvCxnSpPr>
        <p:spPr>
          <a:xfrm flipH="1" flipV="1">
            <a:off x="2452446" y="2595214"/>
            <a:ext cx="1226503" cy="2390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526905" y="2157570"/>
            <a:ext cx="987727" cy="19185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FFFFFF"/>
                </a:solidFill>
              </a:rPr>
              <a:t>SDN controller</a:t>
            </a:r>
          </a:p>
        </p:txBody>
      </p:sp>
      <p:cxnSp>
        <p:nvCxnSpPr>
          <p:cNvPr id="41" name="Straight Connector 40"/>
          <p:cNvCxnSpPr>
            <a:stCxn id="40" idx="3"/>
            <a:endCxn id="61" idx="3"/>
          </p:cNvCxnSpPr>
          <p:nvPr/>
        </p:nvCxnSpPr>
        <p:spPr>
          <a:xfrm>
            <a:off x="1514632" y="2253496"/>
            <a:ext cx="731543" cy="25275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40" idx="3"/>
            <a:endCxn id="54" idx="2"/>
          </p:cNvCxnSpPr>
          <p:nvPr/>
        </p:nvCxnSpPr>
        <p:spPr>
          <a:xfrm flipV="1">
            <a:off x="1514632" y="1907317"/>
            <a:ext cx="723865" cy="34617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2238497" y="1778533"/>
            <a:ext cx="259332" cy="257567"/>
            <a:chOff x="4544786" y="1483179"/>
            <a:chExt cx="331107" cy="331107"/>
          </a:xfrm>
        </p:grpSpPr>
        <p:sp>
          <p:nvSpPr>
            <p:cNvPr id="54" name="Oval 53"/>
            <p:cNvSpPr/>
            <p:nvPr/>
          </p:nvSpPr>
          <p:spPr>
            <a:xfrm>
              <a:off x="4544786" y="1483179"/>
              <a:ext cx="331107" cy="33110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5" name="Right Arrow 54"/>
            <p:cNvSpPr/>
            <p:nvPr/>
          </p:nvSpPr>
          <p:spPr>
            <a:xfrm>
              <a:off x="4762499" y="1610178"/>
              <a:ext cx="98879" cy="8527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6" name="Right Arrow 55"/>
            <p:cNvSpPr/>
            <p:nvPr/>
          </p:nvSpPr>
          <p:spPr>
            <a:xfrm rot="10800000">
              <a:off x="4563609" y="1608364"/>
              <a:ext cx="98879" cy="8527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8" name="Right Arrow 57"/>
            <p:cNvSpPr/>
            <p:nvPr/>
          </p:nvSpPr>
          <p:spPr>
            <a:xfrm rot="5400000">
              <a:off x="4660673" y="1709964"/>
              <a:ext cx="98879" cy="8527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7" name="Right Arrow 56"/>
            <p:cNvSpPr/>
            <p:nvPr/>
          </p:nvSpPr>
          <p:spPr>
            <a:xfrm rot="16200000">
              <a:off x="4657499" y="1503589"/>
              <a:ext cx="98879" cy="8527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49" name="Rectangle 48"/>
          <p:cNvSpPr/>
          <p:nvPr/>
        </p:nvSpPr>
        <p:spPr>
          <a:xfrm>
            <a:off x="2425927" y="2343834"/>
            <a:ext cx="1458088" cy="19185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>
                <a:solidFill>
                  <a:prstClr val="black"/>
                </a:solidFill>
              </a:rPr>
              <a:t>Emerging Network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95423" y="2553645"/>
            <a:ext cx="7067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1" dirty="0"/>
              <a:t>NFV COTS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282745" y="2340048"/>
            <a:ext cx="7268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1" dirty="0"/>
              <a:t>SDN Switch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361506" y="2134735"/>
            <a:ext cx="7849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1" dirty="0"/>
              <a:t>IP Gateway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The Problem &amp; Current Approaches</a:t>
            </a:r>
            <a:endParaRPr lang="en-GB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2016 InterDigital, Inc. All Rights Reserved.</a:t>
            </a:r>
          </a:p>
        </p:txBody>
      </p:sp>
      <p:sp>
        <p:nvSpPr>
          <p:cNvPr id="174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794859" y="2516495"/>
            <a:ext cx="3857523" cy="1674812"/>
          </a:xfrm>
          <a:prstGeom prst="rect">
            <a:avLst/>
          </a:prstGeom>
        </p:spPr>
        <p:txBody>
          <a:bodyPr/>
          <a:lstStyle/>
          <a:p>
            <a:pPr marL="63500" lvl="0" indent="0" defTabSz="914400">
              <a:lnSpc>
                <a:spcPct val="100000"/>
              </a:lnSpc>
              <a:spcBef>
                <a:spcPts val="500"/>
              </a:spcBef>
              <a:buNone/>
              <a:defRPr/>
            </a:pPr>
            <a:r>
              <a:rPr lang="en-US" sz="1500" b="1" kern="0" dirty="0">
                <a:solidFill>
                  <a:srgbClr val="000000"/>
                </a:solidFill>
                <a:cs typeface="Arial" pitchFamily="34" charset="0"/>
              </a:rPr>
              <a:t>Two current approaches – Two shortcomings</a:t>
            </a:r>
          </a:p>
          <a:p>
            <a:pPr marL="292100" lvl="1" indent="-177800" defTabSz="914400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30000"/>
              <a:buFont typeface="Arial"/>
              <a:buChar char="•"/>
            </a:pPr>
            <a:r>
              <a:rPr lang="en-US" sz="1400" kern="0" dirty="0">
                <a:solidFill>
                  <a:srgbClr val="191919"/>
                </a:solidFill>
              </a:rPr>
              <a:t>CDNs are currently used for popular content but this is overly complex and results in inefficiencies associated with indirections</a:t>
            </a:r>
          </a:p>
          <a:p>
            <a:pPr marL="292100" lvl="1" indent="-177800" defTabSz="914400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30000"/>
              <a:buFont typeface="Arial"/>
              <a:buChar char="•"/>
            </a:pPr>
            <a:r>
              <a:rPr lang="en-US" sz="1400" kern="0" dirty="0">
                <a:solidFill>
                  <a:srgbClr val="191919"/>
                </a:solidFill>
              </a:rPr>
              <a:t>Overprovisioning of resources drives unsustainable spiraling costs</a:t>
            </a:r>
            <a:endParaRPr lang="en-US" sz="1400" b="1" kern="0" dirty="0">
              <a:solidFill>
                <a:srgbClr val="191919"/>
              </a:solidFill>
            </a:endParaRPr>
          </a:p>
          <a:p>
            <a:pPr marL="114300" lvl="1" indent="0" defTabSz="914400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30000"/>
              <a:buNone/>
            </a:pPr>
            <a:r>
              <a:rPr lang="en-US" sz="1400" b="1" i="1" kern="0" dirty="0">
                <a:solidFill>
                  <a:srgbClr val="191919"/>
                </a:solidFill>
              </a:rPr>
              <a:t>Both shortcomings are unsustainable for 5G</a:t>
            </a:r>
          </a:p>
        </p:txBody>
      </p:sp>
      <p:grpSp>
        <p:nvGrpSpPr>
          <p:cNvPr id="165" name="Group 164"/>
          <p:cNvGrpSpPr/>
          <p:nvPr/>
        </p:nvGrpSpPr>
        <p:grpSpPr>
          <a:xfrm>
            <a:off x="4863211" y="631465"/>
            <a:ext cx="3878600" cy="1849023"/>
            <a:chOff x="4863211" y="631465"/>
            <a:chExt cx="3878600" cy="1849023"/>
          </a:xfrm>
        </p:grpSpPr>
        <p:sp>
          <p:nvSpPr>
            <p:cNvPr id="166" name="Rectangle 165"/>
            <p:cNvSpPr/>
            <p:nvPr/>
          </p:nvSpPr>
          <p:spPr>
            <a:xfrm>
              <a:off x="4969018" y="832027"/>
              <a:ext cx="3651521" cy="14392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4863211" y="631465"/>
              <a:ext cx="87395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prstClr val="black"/>
                  </a:solidFill>
                </a:rPr>
                <a:t>Bandwidth costs</a:t>
              </a:r>
            </a:p>
          </p:txBody>
        </p:sp>
        <p:cxnSp>
          <p:nvCxnSpPr>
            <p:cNvPr id="168" name="Straight Arrow Connector 167"/>
            <p:cNvCxnSpPr/>
            <p:nvPr/>
          </p:nvCxnSpPr>
          <p:spPr>
            <a:xfrm flipV="1">
              <a:off x="4969018" y="1364974"/>
              <a:ext cx="3651521" cy="900071"/>
            </a:xfrm>
            <a:prstGeom prst="straightConnector1">
              <a:avLst/>
            </a:prstGeom>
            <a:ln w="12700">
              <a:solidFill>
                <a:srgbClr val="8B1069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Arrow Connector 168"/>
            <p:cNvCxnSpPr/>
            <p:nvPr/>
          </p:nvCxnSpPr>
          <p:spPr>
            <a:xfrm flipV="1">
              <a:off x="4969018" y="808290"/>
              <a:ext cx="4213" cy="1456755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Rectangular Callout 169"/>
            <p:cNvSpPr/>
            <p:nvPr/>
          </p:nvSpPr>
          <p:spPr>
            <a:xfrm>
              <a:off x="5600693" y="1319160"/>
              <a:ext cx="1662051" cy="205425"/>
            </a:xfrm>
            <a:prstGeom prst="wedgeRectCallout">
              <a:avLst>
                <a:gd name="adj1" fmla="val 23300"/>
                <a:gd name="adj2" fmla="val 159733"/>
              </a:avLst>
            </a:prstGeom>
            <a:solidFill>
              <a:srgbClr val="00A8D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prstClr val="white"/>
                  </a:solidFill>
                </a:rPr>
                <a:t>HTTP Unicast Proliferation</a:t>
              </a: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7564525" y="2265044"/>
              <a:ext cx="117672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prstClr val="black"/>
                  </a:solidFill>
                </a:rPr>
                <a:t># of User Connections</a:t>
              </a:r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4947154" y="820098"/>
              <a:ext cx="3779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1200" b="1" dirty="0">
                  <a:solidFill>
                    <a:prstClr val="black"/>
                  </a:solidFill>
                </a:rPr>
                <a:t># of user viewings determine BW costs</a:t>
              </a:r>
            </a:p>
          </p:txBody>
        </p:sp>
        <p:cxnSp>
          <p:nvCxnSpPr>
            <p:cNvPr id="173" name="Straight Arrow Connector 172"/>
            <p:cNvCxnSpPr/>
            <p:nvPr/>
          </p:nvCxnSpPr>
          <p:spPr>
            <a:xfrm flipV="1">
              <a:off x="4947154" y="2256244"/>
              <a:ext cx="3794657" cy="88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1" name="Group 240"/>
          <p:cNvGrpSpPr/>
          <p:nvPr/>
        </p:nvGrpSpPr>
        <p:grpSpPr>
          <a:xfrm>
            <a:off x="512681" y="4140799"/>
            <a:ext cx="3691816" cy="343821"/>
            <a:chOff x="662180" y="3942428"/>
            <a:chExt cx="2871959" cy="343821"/>
          </a:xfrm>
        </p:grpSpPr>
        <p:grpSp>
          <p:nvGrpSpPr>
            <p:cNvPr id="242" name="Group 241"/>
            <p:cNvGrpSpPr/>
            <p:nvPr/>
          </p:nvGrpSpPr>
          <p:grpSpPr>
            <a:xfrm>
              <a:off x="2905641" y="3942428"/>
              <a:ext cx="628498" cy="343819"/>
              <a:chOff x="552554" y="4125735"/>
              <a:chExt cx="628498" cy="343819"/>
            </a:xfrm>
          </p:grpSpPr>
          <p:pic>
            <p:nvPicPr>
              <p:cNvPr id="252" name="Picture 251" descr="icon 12.png"/>
              <p:cNvPicPr>
                <a:picLocks noChangeAspect="1"/>
              </p:cNvPicPr>
              <p:nvPr/>
            </p:nvPicPr>
            <p:blipFill>
              <a:blip r:embed="rId3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2554" y="4125735"/>
                <a:ext cx="628498" cy="343819"/>
              </a:xfrm>
              <a:prstGeom prst="rect">
                <a:avLst/>
              </a:prstGeom>
            </p:spPr>
          </p:pic>
          <p:pic>
            <p:nvPicPr>
              <p:cNvPr id="253" name="Picture 252" descr="icon 1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8820" y="4206031"/>
                <a:ext cx="266592" cy="229505"/>
              </a:xfrm>
              <a:prstGeom prst="rect">
                <a:avLst/>
              </a:prstGeom>
            </p:spPr>
          </p:pic>
        </p:grpSp>
        <p:grpSp>
          <p:nvGrpSpPr>
            <p:cNvPr id="243" name="Group 242"/>
            <p:cNvGrpSpPr/>
            <p:nvPr/>
          </p:nvGrpSpPr>
          <p:grpSpPr>
            <a:xfrm>
              <a:off x="1441195" y="3942429"/>
              <a:ext cx="628498" cy="343819"/>
              <a:chOff x="552554" y="4125735"/>
              <a:chExt cx="628498" cy="343819"/>
            </a:xfrm>
          </p:grpSpPr>
          <p:pic>
            <p:nvPicPr>
              <p:cNvPr id="250" name="Picture 249" descr="icon 12.png"/>
              <p:cNvPicPr>
                <a:picLocks noChangeAspect="1"/>
              </p:cNvPicPr>
              <p:nvPr/>
            </p:nvPicPr>
            <p:blipFill>
              <a:blip r:embed="rId3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2554" y="4125735"/>
                <a:ext cx="628498" cy="343819"/>
              </a:xfrm>
              <a:prstGeom prst="rect">
                <a:avLst/>
              </a:prstGeom>
            </p:spPr>
          </p:pic>
          <p:pic>
            <p:nvPicPr>
              <p:cNvPr id="251" name="Picture 250" descr="icon 1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8820" y="4199166"/>
                <a:ext cx="266592" cy="229505"/>
              </a:xfrm>
              <a:prstGeom prst="rect">
                <a:avLst/>
              </a:prstGeom>
            </p:spPr>
          </p:pic>
        </p:grpSp>
        <p:grpSp>
          <p:nvGrpSpPr>
            <p:cNvPr id="244" name="Group 243"/>
            <p:cNvGrpSpPr/>
            <p:nvPr/>
          </p:nvGrpSpPr>
          <p:grpSpPr>
            <a:xfrm>
              <a:off x="2193581" y="3942429"/>
              <a:ext cx="628498" cy="343819"/>
              <a:chOff x="552554" y="4125735"/>
              <a:chExt cx="628498" cy="343819"/>
            </a:xfrm>
          </p:grpSpPr>
          <p:pic>
            <p:nvPicPr>
              <p:cNvPr id="248" name="Picture 247" descr="icon 12.png"/>
              <p:cNvPicPr>
                <a:picLocks noChangeAspect="1"/>
              </p:cNvPicPr>
              <p:nvPr/>
            </p:nvPicPr>
            <p:blipFill>
              <a:blip r:embed="rId3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2554" y="4125735"/>
                <a:ext cx="628498" cy="343819"/>
              </a:xfrm>
              <a:prstGeom prst="rect">
                <a:avLst/>
              </a:prstGeom>
            </p:spPr>
          </p:pic>
          <p:pic>
            <p:nvPicPr>
              <p:cNvPr id="249" name="Picture 248" descr="icon 1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8820" y="4199166"/>
                <a:ext cx="266592" cy="229505"/>
              </a:xfrm>
              <a:prstGeom prst="rect">
                <a:avLst/>
              </a:prstGeom>
            </p:spPr>
          </p:pic>
        </p:grpSp>
        <p:grpSp>
          <p:nvGrpSpPr>
            <p:cNvPr id="245" name="Group 244"/>
            <p:cNvGrpSpPr/>
            <p:nvPr/>
          </p:nvGrpSpPr>
          <p:grpSpPr>
            <a:xfrm>
              <a:off x="662180" y="3942430"/>
              <a:ext cx="628498" cy="343819"/>
              <a:chOff x="552554" y="4125735"/>
              <a:chExt cx="628498" cy="343819"/>
            </a:xfrm>
          </p:grpSpPr>
          <p:pic>
            <p:nvPicPr>
              <p:cNvPr id="246" name="Picture 245" descr="icon 12.png"/>
              <p:cNvPicPr>
                <a:picLocks noChangeAspect="1"/>
              </p:cNvPicPr>
              <p:nvPr/>
            </p:nvPicPr>
            <p:blipFill>
              <a:blip r:embed="rId3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2554" y="4125735"/>
                <a:ext cx="628498" cy="343819"/>
              </a:xfrm>
              <a:prstGeom prst="rect">
                <a:avLst/>
              </a:prstGeom>
            </p:spPr>
          </p:pic>
          <p:pic>
            <p:nvPicPr>
              <p:cNvPr id="247" name="Picture 246" descr="icon 1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8820" y="4199166"/>
                <a:ext cx="266592" cy="229505"/>
              </a:xfrm>
              <a:prstGeom prst="rect">
                <a:avLst/>
              </a:prstGeom>
            </p:spPr>
          </p:pic>
        </p:grpSp>
      </p:grpSp>
      <p:pic>
        <p:nvPicPr>
          <p:cNvPr id="183" name="Picture 18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44" y="2550906"/>
            <a:ext cx="277311" cy="380544"/>
          </a:xfrm>
          <a:prstGeom prst="rect">
            <a:avLst/>
          </a:prstGeom>
        </p:spPr>
      </p:pic>
      <p:pic>
        <p:nvPicPr>
          <p:cNvPr id="184" name="Picture 18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29" y="2942682"/>
            <a:ext cx="277311" cy="380544"/>
          </a:xfrm>
          <a:prstGeom prst="rect">
            <a:avLst/>
          </a:prstGeom>
        </p:spPr>
      </p:pic>
      <p:pic>
        <p:nvPicPr>
          <p:cNvPr id="185" name="Picture 18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159" y="2986915"/>
            <a:ext cx="277311" cy="380544"/>
          </a:xfrm>
          <a:prstGeom prst="rect">
            <a:avLst/>
          </a:prstGeom>
        </p:spPr>
      </p:pic>
      <p:pic>
        <p:nvPicPr>
          <p:cNvPr id="186" name="Picture 18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195" y="2805357"/>
            <a:ext cx="277311" cy="380544"/>
          </a:xfrm>
          <a:prstGeom prst="rect">
            <a:avLst/>
          </a:prstGeom>
        </p:spPr>
      </p:pic>
      <p:pic>
        <p:nvPicPr>
          <p:cNvPr id="187" name="Picture 18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726" y="2457055"/>
            <a:ext cx="277311" cy="380544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916639" y="1349570"/>
            <a:ext cx="2883901" cy="2934880"/>
            <a:chOff x="916639" y="1349570"/>
            <a:chExt cx="2883901" cy="2934880"/>
          </a:xfrm>
        </p:grpSpPr>
        <p:grpSp>
          <p:nvGrpSpPr>
            <p:cNvPr id="7" name="Group 6"/>
            <p:cNvGrpSpPr/>
            <p:nvPr/>
          </p:nvGrpSpPr>
          <p:grpSpPr>
            <a:xfrm>
              <a:off x="916639" y="1349570"/>
              <a:ext cx="2883901" cy="2791231"/>
              <a:chOff x="916639" y="1349570"/>
              <a:chExt cx="2883901" cy="2791231"/>
            </a:xfrm>
          </p:grpSpPr>
          <p:cxnSp>
            <p:nvCxnSpPr>
              <p:cNvPr id="45" name="Straight Connector 44"/>
              <p:cNvCxnSpPr>
                <a:stCxn id="246" idx="0"/>
                <a:endCxn id="79" idx="4"/>
              </p:cNvCxnSpPr>
              <p:nvPr/>
            </p:nvCxnSpPr>
            <p:spPr>
              <a:xfrm flipV="1">
                <a:off x="916639" y="3521795"/>
                <a:ext cx="1447737" cy="61900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>
                <a:stCxn id="250" idx="0"/>
                <a:endCxn id="79" idx="4"/>
              </p:cNvCxnSpPr>
              <p:nvPr/>
            </p:nvCxnSpPr>
            <p:spPr>
              <a:xfrm flipV="1">
                <a:off x="1918039" y="3521795"/>
                <a:ext cx="446337" cy="6190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>
                <a:stCxn id="248" idx="0"/>
                <a:endCxn id="79" idx="4"/>
              </p:cNvCxnSpPr>
              <p:nvPr/>
            </p:nvCxnSpPr>
            <p:spPr>
              <a:xfrm flipH="1" flipV="1">
                <a:off x="2364376" y="3521795"/>
                <a:ext cx="520832" cy="6190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>
                <a:stCxn id="252" idx="0"/>
                <a:endCxn id="79" idx="4"/>
              </p:cNvCxnSpPr>
              <p:nvPr/>
            </p:nvCxnSpPr>
            <p:spPr>
              <a:xfrm flipH="1" flipV="1">
                <a:off x="2364376" y="3521795"/>
                <a:ext cx="1436164" cy="61900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" name="Group 5"/>
              <p:cNvGrpSpPr/>
              <p:nvPr/>
            </p:nvGrpSpPr>
            <p:grpSpPr>
              <a:xfrm>
                <a:off x="2360758" y="2035735"/>
                <a:ext cx="3684" cy="1228493"/>
                <a:chOff x="2360758" y="2035735"/>
                <a:chExt cx="3684" cy="1228493"/>
              </a:xfrm>
            </p:grpSpPr>
            <p:cxnSp>
              <p:nvCxnSpPr>
                <p:cNvPr id="36" name="Straight Connector 35"/>
                <p:cNvCxnSpPr>
                  <a:stCxn id="79" idx="0"/>
                  <a:endCxn id="59" idx="4"/>
                </p:cNvCxnSpPr>
                <p:nvPr/>
              </p:nvCxnSpPr>
              <p:spPr>
                <a:xfrm flipH="1" flipV="1">
                  <a:off x="2360758" y="2632934"/>
                  <a:ext cx="3618" cy="63129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flipH="1" flipV="1">
                  <a:off x="2364442" y="2035735"/>
                  <a:ext cx="0" cy="33963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" name="Straight Connector 42"/>
              <p:cNvCxnSpPr/>
              <p:nvPr/>
            </p:nvCxnSpPr>
            <p:spPr>
              <a:xfrm>
                <a:off x="2368906" y="1349570"/>
                <a:ext cx="0" cy="4289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0" name="TextBox 179"/>
            <p:cNvSpPr txBox="1"/>
            <p:nvPr/>
          </p:nvSpPr>
          <p:spPr>
            <a:xfrm>
              <a:off x="1031280" y="4053618"/>
              <a:ext cx="40317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i="1" dirty="0"/>
                <a:t>CPE</a:t>
              </a:r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456962" y="765372"/>
            <a:ext cx="3774045" cy="608574"/>
            <a:chOff x="425622" y="701282"/>
            <a:chExt cx="3774045" cy="608574"/>
          </a:xfrm>
        </p:grpSpPr>
        <p:sp>
          <p:nvSpPr>
            <p:cNvPr id="182" name="Rectangle 181"/>
            <p:cNvSpPr/>
            <p:nvPr/>
          </p:nvSpPr>
          <p:spPr>
            <a:xfrm>
              <a:off x="425622" y="701282"/>
              <a:ext cx="3748216" cy="5918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439933" y="1094412"/>
              <a:ext cx="62380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HBO</a:t>
              </a: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1227301" y="1092350"/>
              <a:ext cx="62380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NETFLIX</a:t>
              </a:r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2851257" y="1086706"/>
              <a:ext cx="62380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AMAZON</a:t>
              </a:r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3575860" y="1092350"/>
              <a:ext cx="62380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YOUTUBE</a:t>
              </a:r>
            </a:p>
          </p:txBody>
        </p:sp>
      </p:grpSp>
      <p:grpSp>
        <p:nvGrpSpPr>
          <p:cNvPr id="192" name="Group 191"/>
          <p:cNvGrpSpPr/>
          <p:nvPr/>
        </p:nvGrpSpPr>
        <p:grpSpPr>
          <a:xfrm>
            <a:off x="606802" y="817437"/>
            <a:ext cx="3473872" cy="357994"/>
            <a:chOff x="575462" y="1121536"/>
            <a:chExt cx="3473872" cy="357994"/>
          </a:xfrm>
        </p:grpSpPr>
        <p:pic>
          <p:nvPicPr>
            <p:cNvPr id="193" name="Picture 19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27738" y="1172250"/>
              <a:ext cx="470846" cy="300367"/>
            </a:xfrm>
            <a:prstGeom prst="rect">
              <a:avLst/>
            </a:prstGeom>
          </p:spPr>
        </p:pic>
        <p:pic>
          <p:nvPicPr>
            <p:cNvPr id="194" name="Picture 19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702426" y="1135065"/>
              <a:ext cx="346908" cy="344465"/>
            </a:xfrm>
            <a:prstGeom prst="rect">
              <a:avLst/>
            </a:prstGeom>
          </p:spPr>
        </p:pic>
        <p:pic>
          <p:nvPicPr>
            <p:cNvPr id="195" name="Picture 19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88791" y="1121536"/>
              <a:ext cx="364227" cy="332090"/>
            </a:xfrm>
            <a:prstGeom prst="rect">
              <a:avLst/>
            </a:prstGeom>
          </p:spPr>
        </p:pic>
        <p:pic>
          <p:nvPicPr>
            <p:cNvPr id="196" name="Picture 19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75462" y="1180689"/>
              <a:ext cx="396762" cy="297572"/>
            </a:xfrm>
            <a:prstGeom prst="rect">
              <a:avLst/>
            </a:prstGeom>
          </p:spPr>
        </p:pic>
      </p:grpSp>
      <p:pic>
        <p:nvPicPr>
          <p:cNvPr id="197" name="Picture 196"/>
          <p:cNvPicPr>
            <a:picLocks noChangeAspect="1"/>
          </p:cNvPicPr>
          <p:nvPr/>
        </p:nvPicPr>
        <p:blipFill>
          <a:blip r:embed="rId10">
            <a:biLevel thresh="75000"/>
          </a:blip>
          <a:stretch>
            <a:fillRect/>
          </a:stretch>
        </p:blipFill>
        <p:spPr>
          <a:xfrm>
            <a:off x="2096494" y="822067"/>
            <a:ext cx="327242" cy="444934"/>
          </a:xfrm>
          <a:prstGeom prst="rect">
            <a:avLst/>
          </a:prstGeom>
        </p:spPr>
      </p:pic>
      <p:pic>
        <p:nvPicPr>
          <p:cNvPr id="198" name="Picture 197"/>
          <p:cNvPicPr>
            <a:picLocks noChangeAspect="1"/>
          </p:cNvPicPr>
          <p:nvPr/>
        </p:nvPicPr>
        <p:blipFill>
          <a:blip r:embed="rId10">
            <a:biLevel thresh="75000"/>
          </a:blip>
          <a:stretch>
            <a:fillRect/>
          </a:stretch>
        </p:blipFill>
        <p:spPr>
          <a:xfrm>
            <a:off x="2400748" y="810552"/>
            <a:ext cx="327242" cy="444934"/>
          </a:xfrm>
          <a:prstGeom prst="rect">
            <a:avLst/>
          </a:prstGeom>
        </p:spPr>
      </p:pic>
      <p:grpSp>
        <p:nvGrpSpPr>
          <p:cNvPr id="200" name="Group 199"/>
          <p:cNvGrpSpPr/>
          <p:nvPr/>
        </p:nvGrpSpPr>
        <p:grpSpPr>
          <a:xfrm>
            <a:off x="3661015" y="2816285"/>
            <a:ext cx="122464" cy="122464"/>
            <a:chOff x="4544786" y="1483179"/>
            <a:chExt cx="331107" cy="331107"/>
          </a:xfrm>
        </p:grpSpPr>
        <p:sp>
          <p:nvSpPr>
            <p:cNvPr id="201" name="Oval 200"/>
            <p:cNvSpPr/>
            <p:nvPr/>
          </p:nvSpPr>
          <p:spPr>
            <a:xfrm>
              <a:off x="4544786" y="1483179"/>
              <a:ext cx="331107" cy="33110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2" name="Right Arrow 201"/>
            <p:cNvSpPr/>
            <p:nvPr/>
          </p:nvSpPr>
          <p:spPr>
            <a:xfrm>
              <a:off x="4762499" y="1610178"/>
              <a:ext cx="98879" cy="8527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3" name="Right Arrow 202"/>
            <p:cNvSpPr/>
            <p:nvPr/>
          </p:nvSpPr>
          <p:spPr>
            <a:xfrm rot="10800000">
              <a:off x="4563609" y="1608364"/>
              <a:ext cx="98879" cy="8527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4" name="Right Arrow 203"/>
            <p:cNvSpPr/>
            <p:nvPr/>
          </p:nvSpPr>
          <p:spPr>
            <a:xfrm rot="16200000">
              <a:off x="4657499" y="1503589"/>
              <a:ext cx="98879" cy="8527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5" name="Right Arrow 204"/>
            <p:cNvSpPr/>
            <p:nvPr/>
          </p:nvSpPr>
          <p:spPr>
            <a:xfrm rot="5400000">
              <a:off x="4660673" y="1709964"/>
              <a:ext cx="98879" cy="8527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203711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54566" y="1702374"/>
            <a:ext cx="4004069" cy="2830002"/>
            <a:chOff x="395915" y="1608798"/>
            <a:chExt cx="4004069" cy="2830002"/>
          </a:xfrm>
        </p:grpSpPr>
        <p:sp>
          <p:nvSpPr>
            <p:cNvPr id="8" name="Rectangle 7"/>
            <p:cNvSpPr/>
            <p:nvPr/>
          </p:nvSpPr>
          <p:spPr>
            <a:xfrm>
              <a:off x="500408" y="3310730"/>
              <a:ext cx="3817788" cy="1128070"/>
            </a:xfrm>
            <a:prstGeom prst="rect">
              <a:avLst/>
            </a:prstGeom>
            <a:gradFill>
              <a:gsLst>
                <a:gs pos="57000">
                  <a:schemeClr val="bg1"/>
                </a:gs>
                <a:gs pos="98000">
                  <a:srgbClr val="39B54A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 rot="10800000">
              <a:off x="500408" y="1608798"/>
              <a:ext cx="3817788" cy="948864"/>
            </a:xfrm>
            <a:prstGeom prst="rect">
              <a:avLst/>
            </a:prstGeom>
            <a:gradFill>
              <a:gsLst>
                <a:gs pos="46000">
                  <a:schemeClr val="bg1"/>
                </a:gs>
                <a:gs pos="100000">
                  <a:srgbClr val="39B54A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796692" y="1708134"/>
              <a:ext cx="1603292" cy="19185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</a:rPr>
                <a:t>ICN Gateway Layer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95915" y="3431093"/>
              <a:ext cx="1215338" cy="19185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</a:rPr>
                <a:t>ICN Gateway Layer</a:t>
              </a: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3404051" y="3229352"/>
              <a:ext cx="854002" cy="578802"/>
              <a:chOff x="6938682" y="3301948"/>
              <a:chExt cx="854002" cy="578802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6938682" y="3440956"/>
                <a:ext cx="854002" cy="439794"/>
                <a:chOff x="6015432" y="3441120"/>
                <a:chExt cx="980003" cy="584856"/>
              </a:xfrm>
            </p:grpSpPr>
            <p:sp>
              <p:nvSpPr>
                <p:cNvPr id="17" name="Rectangle 16"/>
                <p:cNvSpPr/>
                <p:nvPr/>
              </p:nvSpPr>
              <p:spPr>
                <a:xfrm>
                  <a:off x="6015432" y="3441120"/>
                  <a:ext cx="490001" cy="386803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b="1" dirty="0">
                      <a:solidFill>
                        <a:schemeClr val="bg1"/>
                      </a:solidFill>
                    </a:rPr>
                    <a:t>IP</a:t>
                  </a:r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6015433" y="3834125"/>
                  <a:ext cx="980002" cy="191851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b="1" dirty="0">
                      <a:solidFill>
                        <a:schemeClr val="bg1"/>
                      </a:solidFill>
                    </a:rPr>
                    <a:t>L1/L2</a:t>
                  </a:r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6505434" y="3636071"/>
                  <a:ext cx="490001" cy="191851"/>
                </a:xfrm>
                <a:prstGeom prst="rect">
                  <a:avLst/>
                </a:prstGeom>
                <a:solidFill>
                  <a:srgbClr val="39B54A"/>
                </a:solidFill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>
                      <a:solidFill>
                        <a:schemeClr val="tx1"/>
                      </a:solidFill>
                    </a:rPr>
                    <a:t>ICN</a:t>
                  </a:r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6505434" y="3441120"/>
                  <a:ext cx="490001" cy="191851"/>
                </a:xfrm>
                <a:prstGeom prst="rect">
                  <a:avLst/>
                </a:prstGeom>
                <a:solidFill>
                  <a:srgbClr val="39B54A"/>
                </a:solidFill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>
                      <a:solidFill>
                        <a:schemeClr val="tx1"/>
                      </a:solidFill>
                    </a:rPr>
                    <a:t>IP</a:t>
                  </a:r>
                </a:p>
              </p:txBody>
            </p:sp>
          </p:grpSp>
          <p:sp>
            <p:nvSpPr>
              <p:cNvPr id="15" name="Rectangle 14"/>
              <p:cNvSpPr/>
              <p:nvPr/>
            </p:nvSpPr>
            <p:spPr>
              <a:xfrm>
                <a:off x="6938682" y="3301948"/>
                <a:ext cx="854001" cy="14426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>
                    <a:solidFill>
                      <a:schemeClr val="bg1"/>
                    </a:solidFill>
                  </a:rPr>
                  <a:t>App (e.g. HTTP</a:t>
                </a:r>
                <a:r>
                  <a:rPr lang="en-US" sz="800" dirty="0">
                    <a:solidFill>
                      <a:schemeClr val="bg1"/>
                    </a:solidFill>
                  </a:rPr>
                  <a:t>)</a:t>
                </a:r>
              </a:p>
            </p:txBody>
          </p:sp>
        </p:grpSp>
      </p:grpSp>
      <p:grpSp>
        <p:nvGrpSpPr>
          <p:cNvPr id="49" name="Group 48"/>
          <p:cNvGrpSpPr/>
          <p:nvPr/>
        </p:nvGrpSpPr>
        <p:grpSpPr>
          <a:xfrm>
            <a:off x="523089" y="1238964"/>
            <a:ext cx="3846718" cy="2895930"/>
            <a:chOff x="503814" y="1124559"/>
            <a:chExt cx="3846718" cy="2895930"/>
          </a:xfrm>
        </p:grpSpPr>
        <p:pic>
          <p:nvPicPr>
            <p:cNvPr id="50" name="Picture 49" descr="icon 13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680" y="1794932"/>
              <a:ext cx="3837852" cy="1569984"/>
            </a:xfrm>
            <a:prstGeom prst="rect">
              <a:avLst/>
            </a:prstGeom>
          </p:spPr>
        </p:pic>
        <p:grpSp>
          <p:nvGrpSpPr>
            <p:cNvPr id="56" name="Group 55"/>
            <p:cNvGrpSpPr/>
            <p:nvPr/>
          </p:nvGrpSpPr>
          <p:grpSpPr>
            <a:xfrm>
              <a:off x="3027825" y="2977235"/>
              <a:ext cx="122464" cy="122464"/>
              <a:chOff x="4544786" y="1483179"/>
              <a:chExt cx="331107" cy="331107"/>
            </a:xfrm>
          </p:grpSpPr>
          <p:sp>
            <p:nvSpPr>
              <p:cNvPr id="96" name="Oval 95"/>
              <p:cNvSpPr/>
              <p:nvPr/>
            </p:nvSpPr>
            <p:spPr>
              <a:xfrm>
                <a:off x="4544786" y="1483179"/>
                <a:ext cx="331107" cy="33110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7" name="Right Arrow 96"/>
              <p:cNvSpPr/>
              <p:nvPr/>
            </p:nvSpPr>
            <p:spPr>
              <a:xfrm>
                <a:off x="4762499" y="1610178"/>
                <a:ext cx="98879" cy="85272"/>
              </a:xfrm>
              <a:prstGeom prst="rightArrow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8" name="Right Arrow 97"/>
              <p:cNvSpPr/>
              <p:nvPr/>
            </p:nvSpPr>
            <p:spPr>
              <a:xfrm rot="10800000">
                <a:off x="4563609" y="1608364"/>
                <a:ext cx="98879" cy="85272"/>
              </a:xfrm>
              <a:prstGeom prst="rightArrow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9" name="Right Arrow 98"/>
              <p:cNvSpPr/>
              <p:nvPr/>
            </p:nvSpPr>
            <p:spPr>
              <a:xfrm rot="16200000">
                <a:off x="4657499" y="1503589"/>
                <a:ext cx="98879" cy="85272"/>
              </a:xfrm>
              <a:prstGeom prst="rightArrow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0" name="Right Arrow 99"/>
              <p:cNvSpPr/>
              <p:nvPr/>
            </p:nvSpPr>
            <p:spPr>
              <a:xfrm rot="5400000">
                <a:off x="4660689" y="1709970"/>
                <a:ext cx="98880" cy="85273"/>
              </a:xfrm>
              <a:prstGeom prst="rightArrow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997678" y="2755053"/>
              <a:ext cx="122464" cy="122464"/>
              <a:chOff x="4544786" y="1483179"/>
              <a:chExt cx="331107" cy="331107"/>
            </a:xfrm>
          </p:grpSpPr>
          <p:sp>
            <p:nvSpPr>
              <p:cNvPr id="86" name="Oval 85"/>
              <p:cNvSpPr/>
              <p:nvPr/>
            </p:nvSpPr>
            <p:spPr>
              <a:xfrm>
                <a:off x="4544786" y="1483179"/>
                <a:ext cx="331107" cy="33110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7" name="Right Arrow 86"/>
              <p:cNvSpPr/>
              <p:nvPr/>
            </p:nvSpPr>
            <p:spPr>
              <a:xfrm>
                <a:off x="4762499" y="1610178"/>
                <a:ext cx="98879" cy="85272"/>
              </a:xfrm>
              <a:prstGeom prst="rightArrow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8" name="Right Arrow 87"/>
              <p:cNvSpPr/>
              <p:nvPr/>
            </p:nvSpPr>
            <p:spPr>
              <a:xfrm rot="10800000">
                <a:off x="4563609" y="1608364"/>
                <a:ext cx="98879" cy="85272"/>
              </a:xfrm>
              <a:prstGeom prst="rightArrow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9" name="Right Arrow 88"/>
              <p:cNvSpPr/>
              <p:nvPr/>
            </p:nvSpPr>
            <p:spPr>
              <a:xfrm rot="16200000">
                <a:off x="4657499" y="1503589"/>
                <a:ext cx="98879" cy="85272"/>
              </a:xfrm>
              <a:prstGeom prst="rightArrow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0" name="Right Arrow 89"/>
              <p:cNvSpPr/>
              <p:nvPr/>
            </p:nvSpPr>
            <p:spPr>
              <a:xfrm rot="5400000">
                <a:off x="4660673" y="1709964"/>
                <a:ext cx="98879" cy="85272"/>
              </a:xfrm>
              <a:prstGeom prst="rightArrow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61" name="Straight Connector 60"/>
            <p:cNvCxnSpPr>
              <a:stCxn id="86" idx="7"/>
            </p:cNvCxnSpPr>
            <p:nvPr/>
          </p:nvCxnSpPr>
          <p:spPr>
            <a:xfrm flipV="1">
              <a:off x="1102208" y="2482271"/>
              <a:ext cx="1152161" cy="2907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224" idx="3"/>
            </p:cNvCxnSpPr>
            <p:nvPr/>
          </p:nvCxnSpPr>
          <p:spPr>
            <a:xfrm flipH="1" flipV="1">
              <a:off x="2347390" y="2512622"/>
              <a:ext cx="955" cy="6418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99" idx="2"/>
            </p:cNvCxnSpPr>
            <p:nvPr/>
          </p:nvCxnSpPr>
          <p:spPr>
            <a:xfrm flipH="1" flipV="1">
              <a:off x="2439078" y="2474902"/>
              <a:ext cx="664491" cy="5231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endCxn id="255" idx="5"/>
            </p:cNvCxnSpPr>
            <p:nvPr/>
          </p:nvCxnSpPr>
          <p:spPr>
            <a:xfrm flipH="1" flipV="1">
              <a:off x="2433171" y="2480809"/>
              <a:ext cx="1249551" cy="2517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endCxn id="76" idx="4"/>
            </p:cNvCxnSpPr>
            <p:nvPr/>
          </p:nvCxnSpPr>
          <p:spPr>
            <a:xfrm flipV="1">
              <a:off x="2345065" y="1920645"/>
              <a:ext cx="7" cy="3453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/>
            <p:cNvSpPr/>
            <p:nvPr/>
          </p:nvSpPr>
          <p:spPr>
            <a:xfrm>
              <a:off x="503814" y="2042115"/>
              <a:ext cx="987727" cy="19185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rgbClr val="FFFFFF"/>
                  </a:solidFill>
                </a:rPr>
                <a:t>SDN controller</a:t>
              </a:r>
            </a:p>
          </p:txBody>
        </p:sp>
        <p:cxnSp>
          <p:nvCxnSpPr>
            <p:cNvPr id="67" name="Straight Connector 66"/>
            <p:cNvCxnSpPr>
              <a:stCxn id="66" idx="3"/>
            </p:cNvCxnSpPr>
            <p:nvPr/>
          </p:nvCxnSpPr>
          <p:spPr>
            <a:xfrm>
              <a:off x="1491541" y="2138041"/>
              <a:ext cx="726183" cy="24579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66" idx="3"/>
              <a:endCxn id="76" idx="2"/>
            </p:cNvCxnSpPr>
            <p:nvPr/>
          </p:nvCxnSpPr>
          <p:spPr>
            <a:xfrm flipV="1">
              <a:off x="1491541" y="1791862"/>
              <a:ext cx="723865" cy="346179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endCxn id="79" idx="1"/>
            </p:cNvCxnSpPr>
            <p:nvPr/>
          </p:nvCxnSpPr>
          <p:spPr>
            <a:xfrm flipH="1">
              <a:off x="2342409" y="1124559"/>
              <a:ext cx="2663" cy="6260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0" name="Group 69"/>
            <p:cNvGrpSpPr/>
            <p:nvPr/>
          </p:nvGrpSpPr>
          <p:grpSpPr>
            <a:xfrm>
              <a:off x="2215406" y="1663078"/>
              <a:ext cx="259332" cy="257567"/>
              <a:chOff x="4544786" y="1483179"/>
              <a:chExt cx="331107" cy="331107"/>
            </a:xfrm>
          </p:grpSpPr>
          <p:sp>
            <p:nvSpPr>
              <p:cNvPr id="76" name="Oval 75"/>
              <p:cNvSpPr/>
              <p:nvPr/>
            </p:nvSpPr>
            <p:spPr>
              <a:xfrm>
                <a:off x="4544786" y="1483179"/>
                <a:ext cx="331107" cy="33110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ight Arrow 76"/>
              <p:cNvSpPr/>
              <p:nvPr/>
            </p:nvSpPr>
            <p:spPr>
              <a:xfrm>
                <a:off x="4762499" y="1610178"/>
                <a:ext cx="98879" cy="85272"/>
              </a:xfrm>
              <a:prstGeom prst="rightArrow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Right Arrow 77"/>
              <p:cNvSpPr/>
              <p:nvPr/>
            </p:nvSpPr>
            <p:spPr>
              <a:xfrm rot="10800000">
                <a:off x="4563609" y="1608364"/>
                <a:ext cx="98879" cy="85272"/>
              </a:xfrm>
              <a:prstGeom prst="rightArrow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ight Arrow 78"/>
              <p:cNvSpPr/>
              <p:nvPr/>
            </p:nvSpPr>
            <p:spPr>
              <a:xfrm rot="16200000">
                <a:off x="4657499" y="1503589"/>
                <a:ext cx="98879" cy="85272"/>
              </a:xfrm>
              <a:prstGeom prst="rightArrow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ight Arrow 79"/>
              <p:cNvSpPr/>
              <p:nvPr/>
            </p:nvSpPr>
            <p:spPr>
              <a:xfrm rot="5400000">
                <a:off x="4660673" y="1709964"/>
                <a:ext cx="98879" cy="85272"/>
              </a:xfrm>
              <a:prstGeom prst="rightArrow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71" name="Straight Connector 70"/>
            <p:cNvCxnSpPr>
              <a:stCxn id="178" idx="0"/>
              <a:endCxn id="221" idx="4"/>
            </p:cNvCxnSpPr>
            <p:nvPr/>
          </p:nvCxnSpPr>
          <p:spPr>
            <a:xfrm flipV="1">
              <a:off x="903271" y="3401483"/>
              <a:ext cx="1447737" cy="6190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182" idx="0"/>
              <a:endCxn id="225" idx="3"/>
            </p:cNvCxnSpPr>
            <p:nvPr/>
          </p:nvCxnSpPr>
          <p:spPr>
            <a:xfrm flipV="1">
              <a:off x="1904671" y="3391957"/>
              <a:ext cx="446160" cy="6285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180" idx="0"/>
            </p:cNvCxnSpPr>
            <p:nvPr/>
          </p:nvCxnSpPr>
          <p:spPr>
            <a:xfrm flipH="1" flipV="1">
              <a:off x="2343517" y="3406153"/>
              <a:ext cx="528323" cy="6143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184" idx="0"/>
            </p:cNvCxnSpPr>
            <p:nvPr/>
          </p:nvCxnSpPr>
          <p:spPr>
            <a:xfrm flipH="1" flipV="1">
              <a:off x="2343516" y="3406154"/>
              <a:ext cx="1443656" cy="6143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3" name="Group 172"/>
          <p:cNvGrpSpPr/>
          <p:nvPr/>
        </p:nvGrpSpPr>
        <p:grpSpPr>
          <a:xfrm>
            <a:off x="512681" y="4140799"/>
            <a:ext cx="3691816" cy="343821"/>
            <a:chOff x="662180" y="3942428"/>
            <a:chExt cx="2871959" cy="343821"/>
          </a:xfrm>
        </p:grpSpPr>
        <p:grpSp>
          <p:nvGrpSpPr>
            <p:cNvPr id="174" name="Group 173"/>
            <p:cNvGrpSpPr/>
            <p:nvPr/>
          </p:nvGrpSpPr>
          <p:grpSpPr>
            <a:xfrm>
              <a:off x="2905641" y="3942428"/>
              <a:ext cx="628498" cy="343819"/>
              <a:chOff x="552554" y="4125735"/>
              <a:chExt cx="628498" cy="343819"/>
            </a:xfrm>
          </p:grpSpPr>
          <p:pic>
            <p:nvPicPr>
              <p:cNvPr id="184" name="Picture 183" descr="icon 12.png"/>
              <p:cNvPicPr>
                <a:picLocks noChangeAspect="1"/>
              </p:cNvPicPr>
              <p:nvPr/>
            </p:nvPicPr>
            <p:blipFill>
              <a:blip r:embed="rId3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2554" y="4125735"/>
                <a:ext cx="628498" cy="343819"/>
              </a:xfrm>
              <a:prstGeom prst="rect">
                <a:avLst/>
              </a:prstGeom>
            </p:spPr>
          </p:pic>
          <p:pic>
            <p:nvPicPr>
              <p:cNvPr id="185" name="Picture 184" descr="icon 1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8820" y="4206031"/>
                <a:ext cx="266592" cy="229505"/>
              </a:xfrm>
              <a:prstGeom prst="rect">
                <a:avLst/>
              </a:prstGeom>
            </p:spPr>
          </p:pic>
        </p:grpSp>
        <p:grpSp>
          <p:nvGrpSpPr>
            <p:cNvPr id="175" name="Group 174"/>
            <p:cNvGrpSpPr/>
            <p:nvPr/>
          </p:nvGrpSpPr>
          <p:grpSpPr>
            <a:xfrm>
              <a:off x="1441195" y="3942429"/>
              <a:ext cx="628498" cy="343819"/>
              <a:chOff x="552554" y="4125735"/>
              <a:chExt cx="628498" cy="343819"/>
            </a:xfrm>
          </p:grpSpPr>
          <p:pic>
            <p:nvPicPr>
              <p:cNvPr id="182" name="Picture 181" descr="icon 12.png"/>
              <p:cNvPicPr>
                <a:picLocks noChangeAspect="1"/>
              </p:cNvPicPr>
              <p:nvPr/>
            </p:nvPicPr>
            <p:blipFill>
              <a:blip r:embed="rId3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2554" y="4125735"/>
                <a:ext cx="628498" cy="343819"/>
              </a:xfrm>
              <a:prstGeom prst="rect">
                <a:avLst/>
              </a:prstGeom>
            </p:spPr>
          </p:pic>
          <p:pic>
            <p:nvPicPr>
              <p:cNvPr id="183" name="Picture 182" descr="icon 1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8820" y="4199166"/>
                <a:ext cx="266592" cy="229505"/>
              </a:xfrm>
              <a:prstGeom prst="rect">
                <a:avLst/>
              </a:prstGeom>
            </p:spPr>
          </p:pic>
        </p:grpSp>
        <p:grpSp>
          <p:nvGrpSpPr>
            <p:cNvPr id="176" name="Group 175"/>
            <p:cNvGrpSpPr/>
            <p:nvPr/>
          </p:nvGrpSpPr>
          <p:grpSpPr>
            <a:xfrm>
              <a:off x="2193581" y="3942429"/>
              <a:ext cx="628498" cy="343819"/>
              <a:chOff x="552554" y="4125735"/>
              <a:chExt cx="628498" cy="343819"/>
            </a:xfrm>
          </p:grpSpPr>
          <p:pic>
            <p:nvPicPr>
              <p:cNvPr id="180" name="Picture 179" descr="icon 12.png"/>
              <p:cNvPicPr>
                <a:picLocks noChangeAspect="1"/>
              </p:cNvPicPr>
              <p:nvPr/>
            </p:nvPicPr>
            <p:blipFill>
              <a:blip r:embed="rId3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2554" y="4125735"/>
                <a:ext cx="628498" cy="343819"/>
              </a:xfrm>
              <a:prstGeom prst="rect">
                <a:avLst/>
              </a:prstGeom>
            </p:spPr>
          </p:pic>
          <p:pic>
            <p:nvPicPr>
              <p:cNvPr id="181" name="Picture 180" descr="icon 1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8820" y="4199166"/>
                <a:ext cx="266592" cy="229505"/>
              </a:xfrm>
              <a:prstGeom prst="rect">
                <a:avLst/>
              </a:prstGeom>
            </p:spPr>
          </p:pic>
        </p:grpSp>
        <p:grpSp>
          <p:nvGrpSpPr>
            <p:cNvPr id="177" name="Group 176"/>
            <p:cNvGrpSpPr/>
            <p:nvPr/>
          </p:nvGrpSpPr>
          <p:grpSpPr>
            <a:xfrm>
              <a:off x="662180" y="3942430"/>
              <a:ext cx="628498" cy="343819"/>
              <a:chOff x="552554" y="4125735"/>
              <a:chExt cx="628498" cy="343819"/>
            </a:xfrm>
          </p:grpSpPr>
          <p:pic>
            <p:nvPicPr>
              <p:cNvPr id="178" name="Picture 177" descr="icon 12.png"/>
              <p:cNvPicPr>
                <a:picLocks noChangeAspect="1"/>
              </p:cNvPicPr>
              <p:nvPr/>
            </p:nvPicPr>
            <p:blipFill>
              <a:blip r:embed="rId3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2554" y="4125735"/>
                <a:ext cx="628498" cy="343819"/>
              </a:xfrm>
              <a:prstGeom prst="rect">
                <a:avLst/>
              </a:prstGeom>
            </p:spPr>
          </p:pic>
          <p:pic>
            <p:nvPicPr>
              <p:cNvPr id="179" name="Picture 178" descr="icon 1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8820" y="4199166"/>
                <a:ext cx="266592" cy="229505"/>
              </a:xfrm>
              <a:prstGeom prst="rect">
                <a:avLst/>
              </a:prstGeom>
            </p:spPr>
          </p:pic>
        </p:grpSp>
      </p:grpSp>
      <p:grpSp>
        <p:nvGrpSpPr>
          <p:cNvPr id="108" name="Group 107"/>
          <p:cNvGrpSpPr/>
          <p:nvPr/>
        </p:nvGrpSpPr>
        <p:grpSpPr>
          <a:xfrm>
            <a:off x="916639" y="1240129"/>
            <a:ext cx="2932969" cy="2900672"/>
            <a:chOff x="903271" y="1133185"/>
            <a:chExt cx="2932969" cy="2900672"/>
          </a:xfrm>
        </p:grpSpPr>
        <p:grpSp>
          <p:nvGrpSpPr>
            <p:cNvPr id="109" name="Group 108"/>
            <p:cNvGrpSpPr/>
            <p:nvPr/>
          </p:nvGrpSpPr>
          <p:grpSpPr>
            <a:xfrm>
              <a:off x="2461287" y="1331697"/>
              <a:ext cx="1374953" cy="191852"/>
              <a:chOff x="2461287" y="1331697"/>
              <a:chExt cx="1374953" cy="191852"/>
            </a:xfrm>
          </p:grpSpPr>
          <p:sp>
            <p:nvSpPr>
              <p:cNvPr id="135" name="Rectangle 134"/>
              <p:cNvSpPr/>
              <p:nvPr/>
            </p:nvSpPr>
            <p:spPr>
              <a:xfrm>
                <a:off x="2506378" y="1331697"/>
                <a:ext cx="1329862" cy="19185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>
                    <a:solidFill>
                      <a:prstClr val="black"/>
                    </a:solidFill>
                  </a:rPr>
                  <a:t>Implicit Multicast </a:t>
                </a:r>
              </a:p>
            </p:txBody>
          </p:sp>
          <p:cxnSp>
            <p:nvCxnSpPr>
              <p:cNvPr id="136" name="Straight Connector 135"/>
              <p:cNvCxnSpPr/>
              <p:nvPr/>
            </p:nvCxnSpPr>
            <p:spPr>
              <a:xfrm flipH="1">
                <a:off x="2461287" y="1431714"/>
                <a:ext cx="224980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2" name="Straight Connector 111"/>
            <p:cNvCxnSpPr>
              <a:stCxn id="250" idx="0"/>
              <a:endCxn id="259" idx="3"/>
            </p:cNvCxnSpPr>
            <p:nvPr/>
          </p:nvCxnSpPr>
          <p:spPr>
            <a:xfrm flipH="1" flipV="1">
              <a:off x="2347551" y="2516803"/>
              <a:ext cx="3457" cy="640481"/>
            </a:xfrm>
            <a:prstGeom prst="line">
              <a:avLst/>
            </a:prstGeom>
            <a:ln w="28575">
              <a:solidFill>
                <a:srgbClr val="8B10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>
              <a:endCxn id="76" idx="4"/>
            </p:cNvCxnSpPr>
            <p:nvPr/>
          </p:nvCxnSpPr>
          <p:spPr>
            <a:xfrm flipV="1">
              <a:off x="2346059" y="1928106"/>
              <a:ext cx="4920" cy="346132"/>
            </a:xfrm>
            <a:prstGeom prst="line">
              <a:avLst/>
            </a:prstGeom>
            <a:ln w="28575">
              <a:solidFill>
                <a:srgbClr val="8B10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endCxn id="123" idx="1"/>
            </p:cNvCxnSpPr>
            <p:nvPr/>
          </p:nvCxnSpPr>
          <p:spPr>
            <a:xfrm flipH="1">
              <a:off x="2346722" y="1133185"/>
              <a:ext cx="2663" cy="626022"/>
            </a:xfrm>
            <a:prstGeom prst="line">
              <a:avLst/>
            </a:prstGeom>
            <a:ln w="28575">
              <a:solidFill>
                <a:srgbClr val="8B10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5" name="Group 114"/>
            <p:cNvGrpSpPr/>
            <p:nvPr/>
          </p:nvGrpSpPr>
          <p:grpSpPr>
            <a:xfrm>
              <a:off x="2215406" y="1671704"/>
              <a:ext cx="259332" cy="257567"/>
              <a:chOff x="4544786" y="1494267"/>
              <a:chExt cx="331107" cy="331107"/>
            </a:xfrm>
          </p:grpSpPr>
          <p:sp>
            <p:nvSpPr>
              <p:cNvPr id="120" name="Oval 119"/>
              <p:cNvSpPr/>
              <p:nvPr/>
            </p:nvSpPr>
            <p:spPr>
              <a:xfrm>
                <a:off x="4544786" y="1494267"/>
                <a:ext cx="331107" cy="33110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1" name="Right Arrow 120"/>
              <p:cNvSpPr/>
              <p:nvPr/>
            </p:nvSpPr>
            <p:spPr>
              <a:xfrm>
                <a:off x="4768006" y="1621266"/>
                <a:ext cx="98879" cy="85272"/>
              </a:xfrm>
              <a:prstGeom prst="rightArrow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2" name="Right Arrow 121"/>
              <p:cNvSpPr/>
              <p:nvPr/>
            </p:nvSpPr>
            <p:spPr>
              <a:xfrm rot="10800000">
                <a:off x="4569115" y="1619452"/>
                <a:ext cx="98879" cy="85272"/>
              </a:xfrm>
              <a:prstGeom prst="rightArrow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3" name="Right Arrow 122"/>
              <p:cNvSpPr/>
              <p:nvPr/>
            </p:nvSpPr>
            <p:spPr>
              <a:xfrm rot="16200000">
                <a:off x="4663004" y="1514679"/>
                <a:ext cx="98879" cy="85272"/>
              </a:xfrm>
              <a:prstGeom prst="rightArrow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4" name="Right Arrow 123"/>
              <p:cNvSpPr/>
              <p:nvPr/>
            </p:nvSpPr>
            <p:spPr>
              <a:xfrm rot="5400000">
                <a:off x="4666181" y="1721052"/>
                <a:ext cx="98879" cy="85272"/>
              </a:xfrm>
              <a:prstGeom prst="rightArrow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116" name="Straight Connector 115"/>
            <p:cNvCxnSpPr>
              <a:stCxn id="178" idx="0"/>
            </p:cNvCxnSpPr>
            <p:nvPr/>
          </p:nvCxnSpPr>
          <p:spPr>
            <a:xfrm flipV="1">
              <a:off x="903271" y="3395133"/>
              <a:ext cx="1439753" cy="638724"/>
            </a:xfrm>
            <a:prstGeom prst="line">
              <a:avLst/>
            </a:prstGeom>
            <a:ln w="28575">
              <a:solidFill>
                <a:srgbClr val="8B10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>
              <a:stCxn id="182" idx="0"/>
            </p:cNvCxnSpPr>
            <p:nvPr/>
          </p:nvCxnSpPr>
          <p:spPr>
            <a:xfrm flipV="1">
              <a:off x="1904671" y="3395133"/>
              <a:ext cx="438353" cy="638723"/>
            </a:xfrm>
            <a:prstGeom prst="line">
              <a:avLst/>
            </a:prstGeom>
            <a:ln w="28575">
              <a:solidFill>
                <a:srgbClr val="8B10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>
              <a:stCxn id="180" idx="0"/>
            </p:cNvCxnSpPr>
            <p:nvPr/>
          </p:nvCxnSpPr>
          <p:spPr>
            <a:xfrm flipH="1" flipV="1">
              <a:off x="2343024" y="3395133"/>
              <a:ext cx="528816" cy="638723"/>
            </a:xfrm>
            <a:prstGeom prst="line">
              <a:avLst/>
            </a:prstGeom>
            <a:ln w="28575">
              <a:solidFill>
                <a:srgbClr val="8B10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>
              <a:stCxn id="184" idx="0"/>
            </p:cNvCxnSpPr>
            <p:nvPr/>
          </p:nvCxnSpPr>
          <p:spPr>
            <a:xfrm flipH="1" flipV="1">
              <a:off x="2325795" y="3401801"/>
              <a:ext cx="1461377" cy="632054"/>
            </a:xfrm>
            <a:prstGeom prst="line">
              <a:avLst/>
            </a:prstGeom>
            <a:ln w="28575">
              <a:solidFill>
                <a:srgbClr val="8B10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Our Solution: Re-Introducing Multicast</a:t>
            </a:r>
            <a:endParaRPr lang="en-GB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2016 InterDigital, Inc. All Rights Reserved.</a:t>
            </a:r>
          </a:p>
        </p:txBody>
      </p:sp>
      <p:sp>
        <p:nvSpPr>
          <p:cNvPr id="147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810125" y="2525713"/>
            <a:ext cx="4111625" cy="1674812"/>
          </a:xfrm>
          <a:prstGeom prst="rect">
            <a:avLst/>
          </a:prstGeom>
        </p:spPr>
        <p:txBody>
          <a:bodyPr/>
          <a:lstStyle/>
          <a:p>
            <a:pPr marL="63500" lvl="0" indent="0" defTabSz="914400">
              <a:lnSpc>
                <a:spcPct val="100000"/>
              </a:lnSpc>
              <a:spcBef>
                <a:spcPts val="500"/>
              </a:spcBef>
              <a:buNone/>
              <a:defRPr/>
            </a:pPr>
            <a:r>
              <a:rPr lang="en-US" sz="1500" b="1" kern="0" dirty="0">
                <a:solidFill>
                  <a:srgbClr val="000000"/>
                </a:solidFill>
                <a:cs typeface="Arial" pitchFamily="34" charset="0"/>
              </a:rPr>
              <a:t>POINT/RIFE:  The Innovative ICN approach for competitive 5G (or before) operator networks</a:t>
            </a:r>
          </a:p>
          <a:p>
            <a:pPr marL="292100" lvl="0" indent="-177800" defTabSz="914400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30000"/>
              <a:buFont typeface="Arial"/>
              <a:buChar char="•"/>
              <a:defRPr/>
            </a:pPr>
            <a:r>
              <a:rPr lang="en-US" sz="1400" kern="0" dirty="0">
                <a:solidFill>
                  <a:srgbClr val="191919"/>
                </a:solidFill>
              </a:rPr>
              <a:t>Re-introduce multicast into world of predominantly personalized web experience</a:t>
            </a:r>
            <a:br>
              <a:rPr lang="en-US" sz="1400" kern="0" dirty="0">
                <a:solidFill>
                  <a:srgbClr val="191919"/>
                </a:solidFill>
              </a:rPr>
            </a:br>
            <a:r>
              <a:rPr lang="en-US" sz="1400" kern="0" dirty="0">
                <a:solidFill>
                  <a:srgbClr val="191919"/>
                </a:solidFill>
              </a:rPr>
              <a:t>-&gt; </a:t>
            </a:r>
            <a:r>
              <a:rPr lang="en-US" sz="1400" b="1" kern="0" dirty="0">
                <a:solidFill>
                  <a:srgbClr val="191919"/>
                </a:solidFill>
              </a:rPr>
              <a:t>higher network utilization</a:t>
            </a:r>
          </a:p>
          <a:p>
            <a:pPr marL="292100" lvl="0" indent="-177800" defTabSz="914400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30000"/>
              <a:buFont typeface="Arial"/>
              <a:buChar char="•"/>
              <a:defRPr/>
            </a:pPr>
            <a:r>
              <a:rPr lang="en-US" sz="1400" kern="0" dirty="0">
                <a:solidFill>
                  <a:srgbClr val="191919"/>
                </a:solidFill>
              </a:rPr>
              <a:t>Flexible routing at runtime through </a:t>
            </a:r>
            <a:r>
              <a:rPr lang="en-US" sz="1400" i="1" kern="0" dirty="0">
                <a:solidFill>
                  <a:srgbClr val="191919"/>
                </a:solidFill>
              </a:rPr>
              <a:t>cloudifiable</a:t>
            </a:r>
            <a:r>
              <a:rPr lang="en-US" sz="1400" kern="0" dirty="0">
                <a:solidFill>
                  <a:srgbClr val="191919"/>
                </a:solidFill>
              </a:rPr>
              <a:t> software elements</a:t>
            </a:r>
            <a:br>
              <a:rPr lang="en-US" sz="1400" kern="0" dirty="0">
                <a:solidFill>
                  <a:srgbClr val="191919"/>
                </a:solidFill>
              </a:rPr>
            </a:br>
            <a:r>
              <a:rPr lang="en-US" sz="1400" kern="0" dirty="0">
                <a:solidFill>
                  <a:srgbClr val="191919"/>
                </a:solidFill>
              </a:rPr>
              <a:t>-&gt; </a:t>
            </a:r>
            <a:r>
              <a:rPr lang="en-US" sz="1400" b="1" kern="0" dirty="0">
                <a:solidFill>
                  <a:srgbClr val="191919"/>
                </a:solidFill>
              </a:rPr>
              <a:t>increased resilience, latency reduction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523135" y="1938783"/>
            <a:ext cx="987727" cy="191852"/>
          </a:xfrm>
          <a:prstGeom prst="rect">
            <a:avLst/>
          </a:prstGeom>
          <a:solidFill>
            <a:srgbClr val="39B54A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prstClr val="black"/>
                </a:solidFill>
              </a:rPr>
              <a:t>ICN Intelligence</a:t>
            </a:r>
          </a:p>
        </p:txBody>
      </p:sp>
      <p:grpSp>
        <p:nvGrpSpPr>
          <p:cNvPr id="137" name="Group 136"/>
          <p:cNvGrpSpPr/>
          <p:nvPr/>
        </p:nvGrpSpPr>
        <p:grpSpPr>
          <a:xfrm>
            <a:off x="4863211" y="631465"/>
            <a:ext cx="3878600" cy="1849023"/>
            <a:chOff x="4863211" y="631465"/>
            <a:chExt cx="3878600" cy="1849023"/>
          </a:xfrm>
        </p:grpSpPr>
        <p:sp>
          <p:nvSpPr>
            <p:cNvPr id="138" name="Rectangle 137"/>
            <p:cNvSpPr/>
            <p:nvPr/>
          </p:nvSpPr>
          <p:spPr>
            <a:xfrm>
              <a:off x="4969018" y="832027"/>
              <a:ext cx="3651521" cy="14392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139" name="Straight Arrow Connector 138"/>
            <p:cNvCxnSpPr/>
            <p:nvPr/>
          </p:nvCxnSpPr>
          <p:spPr>
            <a:xfrm flipV="1">
              <a:off x="4969018" y="1364974"/>
              <a:ext cx="3651521" cy="900071"/>
            </a:xfrm>
            <a:prstGeom prst="straightConnector1">
              <a:avLst/>
            </a:prstGeom>
            <a:ln w="12700">
              <a:solidFill>
                <a:srgbClr val="8B1069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Arrow Connector 139"/>
            <p:cNvCxnSpPr/>
            <p:nvPr/>
          </p:nvCxnSpPr>
          <p:spPr>
            <a:xfrm flipV="1">
              <a:off x="4969018" y="808290"/>
              <a:ext cx="4213" cy="1456755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Rectangular Callout 140"/>
            <p:cNvSpPr/>
            <p:nvPr/>
          </p:nvSpPr>
          <p:spPr>
            <a:xfrm>
              <a:off x="5715403" y="1320800"/>
              <a:ext cx="1662051" cy="211980"/>
            </a:xfrm>
            <a:prstGeom prst="wedgeRectCallout">
              <a:avLst>
                <a:gd name="adj1" fmla="val 25549"/>
                <a:gd name="adj2" fmla="val 296002"/>
              </a:avLst>
            </a:prstGeom>
            <a:solidFill>
              <a:srgbClr val="00A8D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prstClr val="white"/>
                  </a:solidFill>
                </a:rPr>
                <a:t>Benefit #1: True Multicast 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7564525" y="2265044"/>
              <a:ext cx="117672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prstClr val="black"/>
                  </a:solidFill>
                </a:rPr>
                <a:t># of User Connections</a:t>
              </a: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4947154" y="820098"/>
              <a:ext cx="3779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prstClr val="black"/>
                  </a:solidFill>
                </a:rPr>
                <a:t>Our Solution will Drive Down Bandwidth Costs</a:t>
              </a:r>
            </a:p>
          </p:txBody>
        </p:sp>
        <p:cxnSp>
          <p:nvCxnSpPr>
            <p:cNvPr id="144" name="Straight Arrow Connector 143"/>
            <p:cNvCxnSpPr/>
            <p:nvPr/>
          </p:nvCxnSpPr>
          <p:spPr>
            <a:xfrm flipV="1">
              <a:off x="5042074" y="1920645"/>
              <a:ext cx="3578465" cy="329397"/>
            </a:xfrm>
            <a:prstGeom prst="straightConnector1">
              <a:avLst/>
            </a:prstGeom>
            <a:ln w="12700">
              <a:solidFill>
                <a:srgbClr val="F36C21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Arrow Connector 144"/>
            <p:cNvCxnSpPr/>
            <p:nvPr/>
          </p:nvCxnSpPr>
          <p:spPr>
            <a:xfrm flipV="1">
              <a:off x="4947154" y="2256244"/>
              <a:ext cx="3794657" cy="88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Box 145"/>
            <p:cNvSpPr txBox="1"/>
            <p:nvPr/>
          </p:nvSpPr>
          <p:spPr>
            <a:xfrm>
              <a:off x="4863211" y="631465"/>
              <a:ext cx="87395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prstClr val="black"/>
                  </a:solidFill>
                </a:rPr>
                <a:t>Bandwidth costs</a:t>
              </a:r>
            </a:p>
          </p:txBody>
        </p:sp>
      </p:grpSp>
      <p:sp>
        <p:nvSpPr>
          <p:cNvPr id="186" name="TextBox 185"/>
          <p:cNvSpPr txBox="1"/>
          <p:nvPr/>
        </p:nvSpPr>
        <p:spPr>
          <a:xfrm>
            <a:off x="896746" y="2554968"/>
            <a:ext cx="7067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1" dirty="0"/>
              <a:t>NFV COTS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1279462" y="2344965"/>
            <a:ext cx="7268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1" dirty="0"/>
              <a:t>SDN Switch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2358223" y="2139652"/>
            <a:ext cx="7849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1" dirty="0"/>
              <a:t>IP Gateway</a:t>
            </a:r>
          </a:p>
        </p:txBody>
      </p:sp>
      <p:grpSp>
        <p:nvGrpSpPr>
          <p:cNvPr id="260" name="Group 259"/>
          <p:cNvGrpSpPr/>
          <p:nvPr/>
        </p:nvGrpSpPr>
        <p:grpSpPr>
          <a:xfrm>
            <a:off x="2231092" y="2375367"/>
            <a:ext cx="262950" cy="1146428"/>
            <a:chOff x="2231092" y="2375367"/>
            <a:chExt cx="262950" cy="1146428"/>
          </a:xfrm>
        </p:grpSpPr>
        <p:sp>
          <p:nvSpPr>
            <p:cNvPr id="250" name="Oval 249"/>
            <p:cNvSpPr/>
            <p:nvPr/>
          </p:nvSpPr>
          <p:spPr>
            <a:xfrm>
              <a:off x="2234710" y="3264228"/>
              <a:ext cx="259332" cy="2575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1" name="Right Arrow 250"/>
            <p:cNvSpPr/>
            <p:nvPr/>
          </p:nvSpPr>
          <p:spPr>
            <a:xfrm>
              <a:off x="2405230" y="3363020"/>
              <a:ext cx="77445" cy="66333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2" name="Right Arrow 251"/>
            <p:cNvSpPr/>
            <p:nvPr/>
          </p:nvSpPr>
          <p:spPr>
            <a:xfrm rot="10800000">
              <a:off x="2249453" y="3361609"/>
              <a:ext cx="77445" cy="66333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3" name="Right Arrow 252"/>
            <p:cNvSpPr/>
            <p:nvPr/>
          </p:nvSpPr>
          <p:spPr>
            <a:xfrm rot="16200000">
              <a:off x="2323253" y="3279877"/>
              <a:ext cx="76918" cy="66787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4" name="Right Arrow 253"/>
            <p:cNvSpPr/>
            <p:nvPr/>
          </p:nvSpPr>
          <p:spPr>
            <a:xfrm rot="5400000">
              <a:off x="2325740" y="3440416"/>
              <a:ext cx="76918" cy="66787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5" name="Oval 254"/>
            <p:cNvSpPr/>
            <p:nvPr/>
          </p:nvSpPr>
          <p:spPr>
            <a:xfrm>
              <a:off x="2231092" y="2375367"/>
              <a:ext cx="259332" cy="2575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6" name="Right Arrow 255"/>
            <p:cNvSpPr/>
            <p:nvPr/>
          </p:nvSpPr>
          <p:spPr>
            <a:xfrm>
              <a:off x="2401949" y="2474498"/>
              <a:ext cx="77444" cy="66333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7" name="Right Arrow 256"/>
            <p:cNvSpPr/>
            <p:nvPr/>
          </p:nvSpPr>
          <p:spPr>
            <a:xfrm rot="10800000">
              <a:off x="2246175" y="2473087"/>
              <a:ext cx="77444" cy="66333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8" name="Right Arrow 257"/>
            <p:cNvSpPr/>
            <p:nvPr/>
          </p:nvSpPr>
          <p:spPr>
            <a:xfrm rot="16200000">
              <a:off x="2319973" y="2391355"/>
              <a:ext cx="76918" cy="66787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9" name="Right Arrow 258"/>
            <p:cNvSpPr/>
            <p:nvPr/>
          </p:nvSpPr>
          <p:spPr>
            <a:xfrm rot="5400000">
              <a:off x="2322460" y="2551894"/>
              <a:ext cx="76918" cy="66787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48" name="Picture 1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44" y="2550906"/>
            <a:ext cx="277311" cy="380544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29" y="2942682"/>
            <a:ext cx="277311" cy="380544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159" y="2986915"/>
            <a:ext cx="277311" cy="380544"/>
          </a:xfrm>
          <a:prstGeom prst="rect">
            <a:avLst/>
          </a:prstGeom>
        </p:spPr>
      </p:pic>
      <p:pic>
        <p:nvPicPr>
          <p:cNvPr id="151" name="Picture 1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195" y="2805357"/>
            <a:ext cx="277311" cy="380544"/>
          </a:xfrm>
          <a:prstGeom prst="rect">
            <a:avLst/>
          </a:prstGeom>
        </p:spPr>
      </p:pic>
      <p:pic>
        <p:nvPicPr>
          <p:cNvPr id="152" name="Picture 15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726" y="2457055"/>
            <a:ext cx="277311" cy="380544"/>
          </a:xfrm>
          <a:prstGeom prst="rect">
            <a:avLst/>
          </a:prstGeom>
        </p:spPr>
      </p:pic>
      <p:sp>
        <p:nvSpPr>
          <p:cNvPr id="133" name="TextBox 132"/>
          <p:cNvSpPr txBox="1"/>
          <p:nvPr/>
        </p:nvSpPr>
        <p:spPr>
          <a:xfrm>
            <a:off x="1031280" y="4053618"/>
            <a:ext cx="4031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1" dirty="0"/>
              <a:t>CPE</a:t>
            </a:r>
          </a:p>
        </p:txBody>
      </p:sp>
      <p:grpSp>
        <p:nvGrpSpPr>
          <p:cNvPr id="134" name="Group 133"/>
          <p:cNvGrpSpPr/>
          <p:nvPr/>
        </p:nvGrpSpPr>
        <p:grpSpPr>
          <a:xfrm>
            <a:off x="456962" y="765372"/>
            <a:ext cx="3774045" cy="608574"/>
            <a:chOff x="425622" y="701282"/>
            <a:chExt cx="3774045" cy="608574"/>
          </a:xfrm>
        </p:grpSpPr>
        <p:sp>
          <p:nvSpPr>
            <p:cNvPr id="153" name="Rectangle 152"/>
            <p:cNvSpPr/>
            <p:nvPr/>
          </p:nvSpPr>
          <p:spPr>
            <a:xfrm>
              <a:off x="425622" y="701282"/>
              <a:ext cx="3748216" cy="5918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439933" y="1094412"/>
              <a:ext cx="62380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HBO</a:t>
              </a: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1227301" y="1092350"/>
              <a:ext cx="62380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NETFLIX</a:t>
              </a: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2851257" y="1086706"/>
              <a:ext cx="62380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AMAZON</a:t>
              </a: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3575860" y="1092350"/>
              <a:ext cx="62380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YOUTUBE</a:t>
              </a:r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606802" y="817437"/>
            <a:ext cx="3473872" cy="357994"/>
            <a:chOff x="575462" y="1121536"/>
            <a:chExt cx="3473872" cy="357994"/>
          </a:xfrm>
        </p:grpSpPr>
        <p:pic>
          <p:nvPicPr>
            <p:cNvPr id="160" name="Picture 15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27738" y="1172250"/>
              <a:ext cx="470846" cy="300367"/>
            </a:xfrm>
            <a:prstGeom prst="rect">
              <a:avLst/>
            </a:prstGeom>
          </p:spPr>
        </p:pic>
        <p:pic>
          <p:nvPicPr>
            <p:cNvPr id="161" name="Picture 16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702426" y="1135065"/>
              <a:ext cx="346908" cy="344465"/>
            </a:xfrm>
            <a:prstGeom prst="rect">
              <a:avLst/>
            </a:prstGeom>
          </p:spPr>
        </p:pic>
        <p:pic>
          <p:nvPicPr>
            <p:cNvPr id="162" name="Picture 16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88791" y="1121536"/>
              <a:ext cx="364227" cy="332090"/>
            </a:xfrm>
            <a:prstGeom prst="rect">
              <a:avLst/>
            </a:prstGeom>
          </p:spPr>
        </p:pic>
        <p:pic>
          <p:nvPicPr>
            <p:cNvPr id="164" name="Picture 16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75462" y="1180689"/>
              <a:ext cx="396762" cy="297572"/>
            </a:xfrm>
            <a:prstGeom prst="rect">
              <a:avLst/>
            </a:prstGeom>
          </p:spPr>
        </p:pic>
      </p:grpSp>
      <p:pic>
        <p:nvPicPr>
          <p:cNvPr id="165" name="Picture 164"/>
          <p:cNvPicPr>
            <a:picLocks noChangeAspect="1"/>
          </p:cNvPicPr>
          <p:nvPr/>
        </p:nvPicPr>
        <p:blipFill>
          <a:blip r:embed="rId10">
            <a:biLevel thresh="75000"/>
          </a:blip>
          <a:stretch>
            <a:fillRect/>
          </a:stretch>
        </p:blipFill>
        <p:spPr>
          <a:xfrm>
            <a:off x="2096494" y="822067"/>
            <a:ext cx="327242" cy="444934"/>
          </a:xfrm>
          <a:prstGeom prst="rect">
            <a:avLst/>
          </a:prstGeom>
        </p:spPr>
      </p:pic>
      <p:pic>
        <p:nvPicPr>
          <p:cNvPr id="166" name="Picture 165"/>
          <p:cNvPicPr>
            <a:picLocks noChangeAspect="1"/>
          </p:cNvPicPr>
          <p:nvPr/>
        </p:nvPicPr>
        <p:blipFill>
          <a:blip r:embed="rId10">
            <a:biLevel thresh="75000"/>
          </a:blip>
          <a:stretch>
            <a:fillRect/>
          </a:stretch>
        </p:blipFill>
        <p:spPr>
          <a:xfrm>
            <a:off x="2400748" y="810552"/>
            <a:ext cx="327242" cy="444934"/>
          </a:xfrm>
          <a:prstGeom prst="rect">
            <a:avLst/>
          </a:prstGeom>
        </p:spPr>
      </p:pic>
      <p:grpSp>
        <p:nvGrpSpPr>
          <p:cNvPr id="159" name="Group 158"/>
          <p:cNvGrpSpPr/>
          <p:nvPr/>
        </p:nvGrpSpPr>
        <p:grpSpPr>
          <a:xfrm>
            <a:off x="3661015" y="2816285"/>
            <a:ext cx="122464" cy="122464"/>
            <a:chOff x="4544786" y="1483179"/>
            <a:chExt cx="331107" cy="331107"/>
          </a:xfrm>
        </p:grpSpPr>
        <p:sp>
          <p:nvSpPr>
            <p:cNvPr id="163" name="Oval 162"/>
            <p:cNvSpPr/>
            <p:nvPr/>
          </p:nvSpPr>
          <p:spPr>
            <a:xfrm>
              <a:off x="4544786" y="1483179"/>
              <a:ext cx="331107" cy="33110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7" name="Right Arrow 166"/>
            <p:cNvSpPr/>
            <p:nvPr/>
          </p:nvSpPr>
          <p:spPr>
            <a:xfrm>
              <a:off x="4762499" y="1610178"/>
              <a:ext cx="98879" cy="8527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8" name="Right Arrow 167"/>
            <p:cNvSpPr/>
            <p:nvPr/>
          </p:nvSpPr>
          <p:spPr>
            <a:xfrm rot="10800000">
              <a:off x="4563609" y="1608364"/>
              <a:ext cx="98879" cy="8527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9" name="Right Arrow 168"/>
            <p:cNvSpPr/>
            <p:nvPr/>
          </p:nvSpPr>
          <p:spPr>
            <a:xfrm rot="16200000">
              <a:off x="4657499" y="1503589"/>
              <a:ext cx="98879" cy="8527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0" name="Right Arrow 169"/>
            <p:cNvSpPr/>
            <p:nvPr/>
          </p:nvSpPr>
          <p:spPr>
            <a:xfrm rot="5400000">
              <a:off x="4660673" y="1709964"/>
              <a:ext cx="98879" cy="8527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2886451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build="p"/>
      <p:bldP spid="10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790849" y="2530251"/>
            <a:ext cx="3944937" cy="1811337"/>
          </a:xfrm>
          <a:prstGeom prst="rect">
            <a:avLst/>
          </a:prstGeom>
        </p:spPr>
        <p:txBody>
          <a:bodyPr/>
          <a:lstStyle/>
          <a:p>
            <a:pPr marL="63500" lvl="0" indent="0" defTabSz="914400">
              <a:lnSpc>
                <a:spcPct val="100000"/>
              </a:lnSpc>
              <a:spcBef>
                <a:spcPts val="500"/>
              </a:spcBef>
              <a:buNone/>
              <a:defRPr/>
            </a:pPr>
            <a:r>
              <a:rPr lang="en-US" sz="1500" b="1" kern="0" dirty="0">
                <a:solidFill>
                  <a:srgbClr val="000000"/>
                </a:solidFill>
                <a:cs typeface="Arial" pitchFamily="34" charset="0"/>
              </a:rPr>
              <a:t>The next logical step: Dynamic Web Servers, spun up possibly just one hop away</a:t>
            </a:r>
          </a:p>
          <a:p>
            <a:pPr marL="292100" lvl="0" indent="-177800" defTabSz="914400">
              <a:lnSpc>
                <a:spcPct val="100000"/>
              </a:lnSpc>
              <a:spcBef>
                <a:spcPts val="500"/>
              </a:spcBef>
              <a:buClr>
                <a:prstClr val="black"/>
              </a:buClr>
              <a:buSzPct val="130000"/>
              <a:buFont typeface="Arial"/>
              <a:buChar char="•"/>
              <a:defRPr/>
            </a:pPr>
            <a:r>
              <a:rPr lang="en-US" sz="1400" kern="0" dirty="0">
                <a:solidFill>
                  <a:srgbClr val="191919"/>
                </a:solidFill>
              </a:rPr>
              <a:t>Creates new service possibilities for operators, utilizing in-network NFV-based computing capabilities</a:t>
            </a:r>
          </a:p>
          <a:p>
            <a:pPr marL="292100" lvl="0" indent="-177800" defTabSz="914400">
              <a:lnSpc>
                <a:spcPct val="100000"/>
              </a:lnSpc>
              <a:spcBef>
                <a:spcPts val="500"/>
              </a:spcBef>
              <a:buClr>
                <a:prstClr val="black"/>
              </a:buClr>
              <a:buSzPct val="130000"/>
              <a:buFont typeface="Arial"/>
              <a:buChar char="•"/>
              <a:defRPr/>
            </a:pPr>
            <a:r>
              <a:rPr lang="en-US" sz="1400" kern="0" dirty="0">
                <a:solidFill>
                  <a:srgbClr val="191919"/>
                </a:solidFill>
              </a:rPr>
              <a:t>Helps meeting challenging 5G KPIs, such as 5ms service-level latency &amp; 1000x capacity increase</a:t>
            </a:r>
          </a:p>
          <a:p>
            <a:pPr marL="292100" lvl="0" indent="-177800" defTabSz="914400">
              <a:lnSpc>
                <a:spcPct val="100000"/>
              </a:lnSpc>
              <a:spcBef>
                <a:spcPts val="500"/>
              </a:spcBef>
              <a:buClr>
                <a:prstClr val="black"/>
              </a:buClr>
              <a:buSzPct val="130000"/>
              <a:buFont typeface="Arial"/>
              <a:buChar char="•"/>
              <a:defRPr/>
            </a:pPr>
            <a:endParaRPr lang="en-US" sz="1200" b="1" kern="0" dirty="0">
              <a:solidFill>
                <a:srgbClr val="191919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Our Solution: Localize Communication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2016 InterDigital, Inc. All Rights Reserved.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61923" y="1705621"/>
            <a:ext cx="3899576" cy="2830409"/>
            <a:chOff x="500408" y="1474711"/>
            <a:chExt cx="3899576" cy="2830409"/>
          </a:xfrm>
        </p:grpSpPr>
        <p:sp>
          <p:nvSpPr>
            <p:cNvPr id="8" name="Rectangle 7"/>
            <p:cNvSpPr/>
            <p:nvPr/>
          </p:nvSpPr>
          <p:spPr>
            <a:xfrm>
              <a:off x="500408" y="3177050"/>
              <a:ext cx="3817788" cy="1128070"/>
            </a:xfrm>
            <a:prstGeom prst="rect">
              <a:avLst/>
            </a:prstGeom>
            <a:gradFill>
              <a:gsLst>
                <a:gs pos="57000">
                  <a:schemeClr val="bg1"/>
                </a:gs>
                <a:gs pos="98000">
                  <a:srgbClr val="39B54A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 rot="10800000">
              <a:off x="500408" y="1474711"/>
              <a:ext cx="3817788" cy="948864"/>
            </a:xfrm>
            <a:prstGeom prst="rect">
              <a:avLst/>
            </a:prstGeom>
            <a:gradFill>
              <a:gsLst>
                <a:gs pos="46000">
                  <a:schemeClr val="bg1"/>
                </a:gs>
                <a:gs pos="100000">
                  <a:srgbClr val="39B54A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796692" y="1566946"/>
              <a:ext cx="1603292" cy="19185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</a:rPr>
                <a:t>ICN Gateway Layer</a:t>
              </a: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3404051" y="3100651"/>
              <a:ext cx="854063" cy="578758"/>
              <a:chOff x="6938682" y="3173247"/>
              <a:chExt cx="854063" cy="578758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6938710" y="3312208"/>
                <a:ext cx="854035" cy="439797"/>
                <a:chOff x="6015420" y="3269955"/>
                <a:chExt cx="980035" cy="584867"/>
              </a:xfrm>
            </p:grpSpPr>
            <p:sp>
              <p:nvSpPr>
                <p:cNvPr id="17" name="Rectangle 16"/>
                <p:cNvSpPr/>
                <p:nvPr/>
              </p:nvSpPr>
              <p:spPr>
                <a:xfrm>
                  <a:off x="6015420" y="3269955"/>
                  <a:ext cx="490009" cy="3868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b="1" dirty="0">
                      <a:solidFill>
                        <a:schemeClr val="bg1"/>
                      </a:solidFill>
                    </a:rPr>
                    <a:t>IP</a:t>
                  </a:r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6015425" y="3662969"/>
                  <a:ext cx="980000" cy="191853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b="1" dirty="0">
                      <a:solidFill>
                        <a:schemeClr val="bg1"/>
                      </a:solidFill>
                    </a:rPr>
                    <a:t>L1/L2</a:t>
                  </a:r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6505438" y="3464912"/>
                  <a:ext cx="490017" cy="191853"/>
                </a:xfrm>
                <a:prstGeom prst="rect">
                  <a:avLst/>
                </a:prstGeom>
                <a:solidFill>
                  <a:srgbClr val="39B54A"/>
                </a:solidFill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>
                      <a:solidFill>
                        <a:schemeClr val="tx1"/>
                      </a:solidFill>
                    </a:rPr>
                    <a:t>ICN</a:t>
                  </a:r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6505429" y="3269958"/>
                  <a:ext cx="490009" cy="191853"/>
                </a:xfrm>
                <a:prstGeom prst="rect">
                  <a:avLst/>
                </a:prstGeom>
                <a:solidFill>
                  <a:srgbClr val="39B54A"/>
                </a:solidFill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>
                      <a:solidFill>
                        <a:schemeClr val="tx1"/>
                      </a:solidFill>
                    </a:rPr>
                    <a:t>IP</a:t>
                  </a:r>
                </a:p>
              </p:txBody>
            </p:sp>
          </p:grpSp>
          <p:sp>
            <p:nvSpPr>
              <p:cNvPr id="15" name="Rectangle 14"/>
              <p:cNvSpPr/>
              <p:nvPr/>
            </p:nvSpPr>
            <p:spPr>
              <a:xfrm>
                <a:off x="6938682" y="3173247"/>
                <a:ext cx="854001" cy="14426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>
                    <a:solidFill>
                      <a:schemeClr val="bg1"/>
                    </a:solidFill>
                  </a:rPr>
                  <a:t>App (e.g. HTTP</a:t>
                </a:r>
                <a:r>
                  <a:rPr lang="en-US" sz="800" dirty="0">
                    <a:solidFill>
                      <a:schemeClr val="bg1"/>
                    </a:solidFill>
                  </a:rPr>
                  <a:t>)</a:t>
                </a:r>
              </a:p>
            </p:txBody>
          </p:sp>
        </p:grpSp>
      </p:grpSp>
      <p:pic>
        <p:nvPicPr>
          <p:cNvPr id="48" name="Picture 47" descr="icon 1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82" y="1914176"/>
            <a:ext cx="3837852" cy="1564581"/>
          </a:xfrm>
          <a:prstGeom prst="rect">
            <a:avLst/>
          </a:prstGeom>
        </p:spPr>
      </p:pic>
      <p:grpSp>
        <p:nvGrpSpPr>
          <p:cNvPr id="59" name="Group 58"/>
          <p:cNvGrpSpPr/>
          <p:nvPr/>
        </p:nvGrpSpPr>
        <p:grpSpPr>
          <a:xfrm>
            <a:off x="3027825" y="2977235"/>
            <a:ext cx="122464" cy="122464"/>
            <a:chOff x="4544786" y="1483179"/>
            <a:chExt cx="331107" cy="331107"/>
          </a:xfrm>
        </p:grpSpPr>
        <p:sp>
          <p:nvSpPr>
            <p:cNvPr id="60" name="Oval 59"/>
            <p:cNvSpPr/>
            <p:nvPr/>
          </p:nvSpPr>
          <p:spPr>
            <a:xfrm>
              <a:off x="4544786" y="1483179"/>
              <a:ext cx="331107" cy="33110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1" name="Right Arrow 60"/>
            <p:cNvSpPr/>
            <p:nvPr/>
          </p:nvSpPr>
          <p:spPr>
            <a:xfrm>
              <a:off x="4762499" y="1610178"/>
              <a:ext cx="98879" cy="8527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2" name="Right Arrow 61"/>
            <p:cNvSpPr/>
            <p:nvPr/>
          </p:nvSpPr>
          <p:spPr>
            <a:xfrm rot="10800000">
              <a:off x="4563609" y="1608364"/>
              <a:ext cx="98879" cy="8527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3" name="Right Arrow 62"/>
            <p:cNvSpPr/>
            <p:nvPr/>
          </p:nvSpPr>
          <p:spPr>
            <a:xfrm rot="16200000">
              <a:off x="4657499" y="1503589"/>
              <a:ext cx="98879" cy="8527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4" name="Right Arrow 63"/>
            <p:cNvSpPr/>
            <p:nvPr/>
          </p:nvSpPr>
          <p:spPr>
            <a:xfrm rot="5400000">
              <a:off x="4660673" y="1709964"/>
              <a:ext cx="98879" cy="8527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3661015" y="2816285"/>
            <a:ext cx="122464" cy="122464"/>
            <a:chOff x="4544786" y="1483179"/>
            <a:chExt cx="331107" cy="331107"/>
          </a:xfrm>
        </p:grpSpPr>
        <p:sp>
          <p:nvSpPr>
            <p:cNvPr id="66" name="Oval 65"/>
            <p:cNvSpPr/>
            <p:nvPr/>
          </p:nvSpPr>
          <p:spPr>
            <a:xfrm>
              <a:off x="4544786" y="1483179"/>
              <a:ext cx="331107" cy="33110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7" name="Right Arrow 66"/>
            <p:cNvSpPr/>
            <p:nvPr/>
          </p:nvSpPr>
          <p:spPr>
            <a:xfrm>
              <a:off x="4762499" y="1610178"/>
              <a:ext cx="98879" cy="8527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8" name="Right Arrow 67"/>
            <p:cNvSpPr/>
            <p:nvPr/>
          </p:nvSpPr>
          <p:spPr>
            <a:xfrm rot="10800000">
              <a:off x="4563609" y="1608364"/>
              <a:ext cx="98879" cy="8527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9" name="Right Arrow 68"/>
            <p:cNvSpPr/>
            <p:nvPr/>
          </p:nvSpPr>
          <p:spPr>
            <a:xfrm rot="16200000">
              <a:off x="4657499" y="1503589"/>
              <a:ext cx="98879" cy="8527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0" name="Right Arrow 69"/>
            <p:cNvSpPr/>
            <p:nvPr/>
          </p:nvSpPr>
          <p:spPr>
            <a:xfrm rot="5400000">
              <a:off x="4660673" y="1709964"/>
              <a:ext cx="98879" cy="8527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997678" y="2755053"/>
            <a:ext cx="122464" cy="122464"/>
            <a:chOff x="4544786" y="1483179"/>
            <a:chExt cx="331107" cy="331107"/>
          </a:xfrm>
        </p:grpSpPr>
        <p:sp>
          <p:nvSpPr>
            <p:cNvPr id="72" name="Oval 71"/>
            <p:cNvSpPr/>
            <p:nvPr/>
          </p:nvSpPr>
          <p:spPr>
            <a:xfrm>
              <a:off x="4544786" y="1483179"/>
              <a:ext cx="331107" cy="33110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3" name="Right Arrow 72"/>
            <p:cNvSpPr/>
            <p:nvPr/>
          </p:nvSpPr>
          <p:spPr>
            <a:xfrm>
              <a:off x="4762499" y="1610178"/>
              <a:ext cx="98879" cy="8527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4" name="Right Arrow 73"/>
            <p:cNvSpPr/>
            <p:nvPr/>
          </p:nvSpPr>
          <p:spPr>
            <a:xfrm rot="10800000">
              <a:off x="4563609" y="1608364"/>
              <a:ext cx="98879" cy="8527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5" name="Right Arrow 74"/>
            <p:cNvSpPr/>
            <p:nvPr/>
          </p:nvSpPr>
          <p:spPr>
            <a:xfrm rot="16200000">
              <a:off x="4657499" y="1503589"/>
              <a:ext cx="98879" cy="8527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6" name="Right Arrow 75"/>
            <p:cNvSpPr/>
            <p:nvPr/>
          </p:nvSpPr>
          <p:spPr>
            <a:xfrm rot="5400000">
              <a:off x="4660673" y="1709964"/>
              <a:ext cx="98879" cy="8527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cxnSp>
        <p:nvCxnSpPr>
          <p:cNvPr id="84" name="Straight Connector 83"/>
          <p:cNvCxnSpPr>
            <a:stCxn id="72" idx="7"/>
            <a:endCxn id="188" idx="3"/>
          </p:cNvCxnSpPr>
          <p:nvPr/>
        </p:nvCxnSpPr>
        <p:spPr>
          <a:xfrm flipV="1">
            <a:off x="1102208" y="2595214"/>
            <a:ext cx="1166862" cy="177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186" idx="3"/>
          </p:cNvCxnSpPr>
          <p:nvPr/>
        </p:nvCxnSpPr>
        <p:spPr>
          <a:xfrm flipH="1" flipV="1">
            <a:off x="2359593" y="2617041"/>
            <a:ext cx="2120" cy="6577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63" idx="2"/>
            <a:endCxn id="188" idx="5"/>
          </p:cNvCxnSpPr>
          <p:nvPr/>
        </p:nvCxnSpPr>
        <p:spPr>
          <a:xfrm flipH="1" flipV="1">
            <a:off x="2452446" y="2595214"/>
            <a:ext cx="651123" cy="4028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69" idx="0"/>
            <a:endCxn id="188" idx="5"/>
          </p:cNvCxnSpPr>
          <p:nvPr/>
        </p:nvCxnSpPr>
        <p:spPr>
          <a:xfrm flipH="1" flipV="1">
            <a:off x="2452446" y="2595214"/>
            <a:ext cx="1252774" cy="2418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191" idx="1"/>
          </p:cNvCxnSpPr>
          <p:nvPr/>
        </p:nvCxnSpPr>
        <p:spPr>
          <a:xfrm flipV="1">
            <a:off x="2358433" y="2015787"/>
            <a:ext cx="4367" cy="4474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/>
          <p:cNvSpPr/>
          <p:nvPr/>
        </p:nvSpPr>
        <p:spPr>
          <a:xfrm>
            <a:off x="503814" y="2165267"/>
            <a:ext cx="987727" cy="191852"/>
          </a:xfrm>
          <a:prstGeom prst="rect">
            <a:avLst/>
          </a:prstGeom>
          <a:solidFill>
            <a:srgbClr val="000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FFFFFF"/>
                </a:solidFill>
              </a:rPr>
              <a:t>SDN controller</a:t>
            </a:r>
          </a:p>
        </p:txBody>
      </p:sp>
      <p:cxnSp>
        <p:nvCxnSpPr>
          <p:cNvPr id="90" name="Straight Connector 89"/>
          <p:cNvCxnSpPr>
            <a:stCxn id="89" idx="3"/>
            <a:endCxn id="188" idx="1"/>
          </p:cNvCxnSpPr>
          <p:nvPr/>
        </p:nvCxnSpPr>
        <p:spPr>
          <a:xfrm>
            <a:off x="1491541" y="2261193"/>
            <a:ext cx="777529" cy="15189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89" idx="3"/>
            <a:endCxn id="194" idx="2"/>
          </p:cNvCxnSpPr>
          <p:nvPr/>
        </p:nvCxnSpPr>
        <p:spPr>
          <a:xfrm flipV="1">
            <a:off x="1491541" y="1898806"/>
            <a:ext cx="737233" cy="36238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>
            <a:off x="2357552" y="1124559"/>
            <a:ext cx="0" cy="6894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174" idx="0"/>
          </p:cNvCxnSpPr>
          <p:nvPr/>
        </p:nvCxnSpPr>
        <p:spPr>
          <a:xfrm flipV="1">
            <a:off x="916639" y="3520180"/>
            <a:ext cx="1433383" cy="6206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178" idx="0"/>
          </p:cNvCxnSpPr>
          <p:nvPr/>
        </p:nvCxnSpPr>
        <p:spPr>
          <a:xfrm flipV="1">
            <a:off x="1918039" y="3504548"/>
            <a:ext cx="443706" cy="6362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176" idx="0"/>
          </p:cNvCxnSpPr>
          <p:nvPr/>
        </p:nvCxnSpPr>
        <p:spPr>
          <a:xfrm flipH="1" flipV="1">
            <a:off x="2236700" y="3395133"/>
            <a:ext cx="648508" cy="7456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180" idx="0"/>
          </p:cNvCxnSpPr>
          <p:nvPr/>
        </p:nvCxnSpPr>
        <p:spPr>
          <a:xfrm flipH="1" flipV="1">
            <a:off x="2353930" y="3516273"/>
            <a:ext cx="1446610" cy="6245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/>
          <p:cNvSpPr/>
          <p:nvPr/>
        </p:nvSpPr>
        <p:spPr>
          <a:xfrm>
            <a:off x="505414" y="1968359"/>
            <a:ext cx="987727" cy="191852"/>
          </a:xfrm>
          <a:prstGeom prst="rect">
            <a:avLst/>
          </a:prstGeom>
          <a:solidFill>
            <a:srgbClr val="39B54A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prstClr val="black"/>
                </a:solidFill>
              </a:rPr>
              <a:t>ICN Intelligence</a:t>
            </a:r>
          </a:p>
        </p:txBody>
      </p:sp>
      <p:cxnSp>
        <p:nvCxnSpPr>
          <p:cNvPr id="121" name="Straight Connector 120"/>
          <p:cNvCxnSpPr>
            <a:stCxn id="186" idx="3"/>
          </p:cNvCxnSpPr>
          <p:nvPr/>
        </p:nvCxnSpPr>
        <p:spPr>
          <a:xfrm flipH="1" flipV="1">
            <a:off x="2359593" y="2617040"/>
            <a:ext cx="2120" cy="657772"/>
          </a:xfrm>
          <a:prstGeom prst="line">
            <a:avLst/>
          </a:prstGeom>
          <a:ln w="28575">
            <a:solidFill>
              <a:srgbClr val="8B10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V="1">
            <a:off x="2362342" y="2011880"/>
            <a:ext cx="459" cy="390041"/>
          </a:xfrm>
          <a:prstGeom prst="line">
            <a:avLst/>
          </a:prstGeom>
          <a:ln w="28575">
            <a:solidFill>
              <a:srgbClr val="8B10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2352888" y="1140190"/>
            <a:ext cx="0" cy="656048"/>
          </a:xfrm>
          <a:prstGeom prst="line">
            <a:avLst/>
          </a:prstGeom>
          <a:ln w="28575">
            <a:solidFill>
              <a:srgbClr val="8B10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stCxn id="174" idx="0"/>
          </p:cNvCxnSpPr>
          <p:nvPr/>
        </p:nvCxnSpPr>
        <p:spPr>
          <a:xfrm flipV="1">
            <a:off x="916639" y="3516273"/>
            <a:ext cx="1445106" cy="624528"/>
          </a:xfrm>
          <a:prstGeom prst="line">
            <a:avLst/>
          </a:prstGeom>
          <a:ln w="28575">
            <a:solidFill>
              <a:srgbClr val="8B10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178" idx="0"/>
          </p:cNvCxnSpPr>
          <p:nvPr/>
        </p:nvCxnSpPr>
        <p:spPr>
          <a:xfrm flipV="1">
            <a:off x="1918039" y="3512363"/>
            <a:ext cx="439799" cy="628437"/>
          </a:xfrm>
          <a:prstGeom prst="line">
            <a:avLst/>
          </a:prstGeom>
          <a:ln w="28575">
            <a:solidFill>
              <a:srgbClr val="8B10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176" idx="0"/>
          </p:cNvCxnSpPr>
          <p:nvPr/>
        </p:nvCxnSpPr>
        <p:spPr>
          <a:xfrm flipH="1" flipV="1">
            <a:off x="2346115" y="3520179"/>
            <a:ext cx="539093" cy="620621"/>
          </a:xfrm>
          <a:prstGeom prst="line">
            <a:avLst/>
          </a:prstGeom>
          <a:ln w="28575">
            <a:solidFill>
              <a:srgbClr val="8B10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180" idx="0"/>
          </p:cNvCxnSpPr>
          <p:nvPr/>
        </p:nvCxnSpPr>
        <p:spPr>
          <a:xfrm flipH="1" flipV="1">
            <a:off x="2353931" y="3524088"/>
            <a:ext cx="1446609" cy="616711"/>
          </a:xfrm>
          <a:prstGeom prst="line">
            <a:avLst/>
          </a:prstGeom>
          <a:ln w="28575">
            <a:solidFill>
              <a:srgbClr val="8B10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Rectangle 133"/>
          <p:cNvSpPr/>
          <p:nvPr/>
        </p:nvSpPr>
        <p:spPr>
          <a:xfrm>
            <a:off x="506905" y="1771870"/>
            <a:ext cx="976302" cy="188371"/>
          </a:xfrm>
          <a:prstGeom prst="rect">
            <a:avLst/>
          </a:prstGeom>
          <a:solidFill>
            <a:srgbClr val="39B54A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Surrogate Mgmt.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667554" y="2925927"/>
            <a:ext cx="842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1" dirty="0"/>
              <a:t>Dynamic</a:t>
            </a:r>
          </a:p>
          <a:p>
            <a:pPr algn="ctr"/>
            <a:r>
              <a:rPr lang="en-US" sz="900" b="1" i="1" dirty="0"/>
              <a:t>Web Servers</a:t>
            </a:r>
          </a:p>
        </p:txBody>
      </p:sp>
      <p:grpSp>
        <p:nvGrpSpPr>
          <p:cNvPr id="145" name="Group 144"/>
          <p:cNvGrpSpPr/>
          <p:nvPr/>
        </p:nvGrpSpPr>
        <p:grpSpPr>
          <a:xfrm>
            <a:off x="4863211" y="631465"/>
            <a:ext cx="3878600" cy="1849023"/>
            <a:chOff x="4863211" y="631465"/>
            <a:chExt cx="3878600" cy="1849023"/>
          </a:xfrm>
        </p:grpSpPr>
        <p:sp>
          <p:nvSpPr>
            <p:cNvPr id="146" name="Rectangle 145"/>
            <p:cNvSpPr/>
            <p:nvPr/>
          </p:nvSpPr>
          <p:spPr>
            <a:xfrm>
              <a:off x="4969018" y="832027"/>
              <a:ext cx="3651521" cy="14392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147" name="Straight Arrow Connector 146"/>
            <p:cNvCxnSpPr/>
            <p:nvPr/>
          </p:nvCxnSpPr>
          <p:spPr>
            <a:xfrm flipV="1">
              <a:off x="4969018" y="1364974"/>
              <a:ext cx="3651521" cy="900071"/>
            </a:xfrm>
            <a:prstGeom prst="straightConnector1">
              <a:avLst/>
            </a:prstGeom>
            <a:ln w="12700">
              <a:solidFill>
                <a:srgbClr val="8B1069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TextBox 148"/>
            <p:cNvSpPr txBox="1"/>
            <p:nvPr/>
          </p:nvSpPr>
          <p:spPr>
            <a:xfrm>
              <a:off x="7564525" y="2265044"/>
              <a:ext cx="117672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prstClr val="black"/>
                  </a:solidFill>
                </a:rPr>
                <a:t># of User Connections</a:t>
              </a: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4947154" y="820098"/>
              <a:ext cx="3779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prstClr val="black"/>
                  </a:solidFill>
                </a:rPr>
                <a:t>Our Solution will Drive Down Bandwidth Costs</a:t>
              </a:r>
            </a:p>
          </p:txBody>
        </p:sp>
        <p:cxnSp>
          <p:nvCxnSpPr>
            <p:cNvPr id="151" name="Straight Arrow Connector 150"/>
            <p:cNvCxnSpPr/>
            <p:nvPr/>
          </p:nvCxnSpPr>
          <p:spPr>
            <a:xfrm flipV="1">
              <a:off x="5042074" y="1920645"/>
              <a:ext cx="3578465" cy="329397"/>
            </a:xfrm>
            <a:prstGeom prst="straightConnector1">
              <a:avLst/>
            </a:prstGeom>
            <a:ln w="12700">
              <a:solidFill>
                <a:srgbClr val="F36C21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Arrow Connector 151"/>
            <p:cNvCxnSpPr/>
            <p:nvPr/>
          </p:nvCxnSpPr>
          <p:spPr>
            <a:xfrm flipV="1">
              <a:off x="5007652" y="2077085"/>
              <a:ext cx="3612886" cy="172957"/>
            </a:xfrm>
            <a:prstGeom prst="straightConnector1">
              <a:avLst/>
            </a:prstGeom>
            <a:ln w="127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Arrow Connector 152"/>
            <p:cNvCxnSpPr/>
            <p:nvPr/>
          </p:nvCxnSpPr>
          <p:spPr>
            <a:xfrm flipV="1">
              <a:off x="4947154" y="2256244"/>
              <a:ext cx="3794657" cy="88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Arrow Connector 153"/>
            <p:cNvCxnSpPr/>
            <p:nvPr/>
          </p:nvCxnSpPr>
          <p:spPr>
            <a:xfrm flipV="1">
              <a:off x="4969018" y="808290"/>
              <a:ext cx="4213" cy="1456755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TextBox 154"/>
            <p:cNvSpPr txBox="1"/>
            <p:nvPr/>
          </p:nvSpPr>
          <p:spPr>
            <a:xfrm>
              <a:off x="4863211" y="631465"/>
              <a:ext cx="87395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prstClr val="black"/>
                  </a:solidFill>
                </a:rPr>
                <a:t>Bandwidth costs</a:t>
              </a:r>
            </a:p>
          </p:txBody>
        </p:sp>
        <p:sp>
          <p:nvSpPr>
            <p:cNvPr id="148" name="Rectangular Callout 147"/>
            <p:cNvSpPr/>
            <p:nvPr/>
          </p:nvSpPr>
          <p:spPr>
            <a:xfrm>
              <a:off x="5715403" y="1324428"/>
              <a:ext cx="2264815" cy="208351"/>
            </a:xfrm>
            <a:prstGeom prst="wedgeRectCallout">
              <a:avLst>
                <a:gd name="adj1" fmla="val 24221"/>
                <a:gd name="adj2" fmla="val 328999"/>
              </a:avLst>
            </a:prstGeom>
            <a:solidFill>
              <a:srgbClr val="00A8D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prstClr val="white"/>
                  </a:solidFill>
                </a:rPr>
                <a:t>Benefit #2: Dynamic Web Servers</a:t>
              </a:r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512681" y="4140799"/>
            <a:ext cx="3691816" cy="343821"/>
            <a:chOff x="662180" y="3942428"/>
            <a:chExt cx="2871959" cy="343821"/>
          </a:xfrm>
        </p:grpSpPr>
        <p:grpSp>
          <p:nvGrpSpPr>
            <p:cNvPr id="169" name="Group 168"/>
            <p:cNvGrpSpPr/>
            <p:nvPr/>
          </p:nvGrpSpPr>
          <p:grpSpPr>
            <a:xfrm>
              <a:off x="2905641" y="3942428"/>
              <a:ext cx="628498" cy="343819"/>
              <a:chOff x="552554" y="4125735"/>
              <a:chExt cx="628498" cy="343819"/>
            </a:xfrm>
          </p:grpSpPr>
          <p:pic>
            <p:nvPicPr>
              <p:cNvPr id="180" name="Picture 179" descr="icon 12.png"/>
              <p:cNvPicPr>
                <a:picLocks noChangeAspect="1"/>
              </p:cNvPicPr>
              <p:nvPr/>
            </p:nvPicPr>
            <p:blipFill>
              <a:blip r:embed="rId4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2554" y="4125735"/>
                <a:ext cx="628498" cy="343819"/>
              </a:xfrm>
              <a:prstGeom prst="rect">
                <a:avLst/>
              </a:prstGeom>
            </p:spPr>
          </p:pic>
          <p:pic>
            <p:nvPicPr>
              <p:cNvPr id="181" name="Picture 180" descr="icon 1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8820" y="4206031"/>
                <a:ext cx="266592" cy="229505"/>
              </a:xfrm>
              <a:prstGeom prst="rect">
                <a:avLst/>
              </a:prstGeom>
            </p:spPr>
          </p:pic>
        </p:grpSp>
        <p:grpSp>
          <p:nvGrpSpPr>
            <p:cNvPr id="170" name="Group 169"/>
            <p:cNvGrpSpPr/>
            <p:nvPr/>
          </p:nvGrpSpPr>
          <p:grpSpPr>
            <a:xfrm>
              <a:off x="1441195" y="3942429"/>
              <a:ext cx="628498" cy="343819"/>
              <a:chOff x="552554" y="4125735"/>
              <a:chExt cx="628498" cy="343819"/>
            </a:xfrm>
          </p:grpSpPr>
          <p:pic>
            <p:nvPicPr>
              <p:cNvPr id="178" name="Picture 177" descr="icon 12.png"/>
              <p:cNvPicPr>
                <a:picLocks noChangeAspect="1"/>
              </p:cNvPicPr>
              <p:nvPr/>
            </p:nvPicPr>
            <p:blipFill>
              <a:blip r:embed="rId4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2554" y="4125735"/>
                <a:ext cx="628498" cy="343819"/>
              </a:xfrm>
              <a:prstGeom prst="rect">
                <a:avLst/>
              </a:prstGeom>
            </p:spPr>
          </p:pic>
          <p:pic>
            <p:nvPicPr>
              <p:cNvPr id="179" name="Picture 178" descr="icon 1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8820" y="4199166"/>
                <a:ext cx="266592" cy="229505"/>
              </a:xfrm>
              <a:prstGeom prst="rect">
                <a:avLst/>
              </a:prstGeom>
            </p:spPr>
          </p:pic>
        </p:grpSp>
        <p:grpSp>
          <p:nvGrpSpPr>
            <p:cNvPr id="172" name="Group 171"/>
            <p:cNvGrpSpPr/>
            <p:nvPr/>
          </p:nvGrpSpPr>
          <p:grpSpPr>
            <a:xfrm>
              <a:off x="2193581" y="3942429"/>
              <a:ext cx="628498" cy="343819"/>
              <a:chOff x="552554" y="4125735"/>
              <a:chExt cx="628498" cy="343819"/>
            </a:xfrm>
          </p:grpSpPr>
          <p:pic>
            <p:nvPicPr>
              <p:cNvPr id="176" name="Picture 175" descr="icon 12.png"/>
              <p:cNvPicPr>
                <a:picLocks noChangeAspect="1"/>
              </p:cNvPicPr>
              <p:nvPr/>
            </p:nvPicPr>
            <p:blipFill>
              <a:blip r:embed="rId4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2554" y="4125735"/>
                <a:ext cx="628498" cy="343819"/>
              </a:xfrm>
              <a:prstGeom prst="rect">
                <a:avLst/>
              </a:prstGeom>
            </p:spPr>
          </p:pic>
          <p:pic>
            <p:nvPicPr>
              <p:cNvPr id="177" name="Picture 176" descr="icon 1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8820" y="4199166"/>
                <a:ext cx="266592" cy="229505"/>
              </a:xfrm>
              <a:prstGeom prst="rect">
                <a:avLst/>
              </a:prstGeom>
            </p:spPr>
          </p:pic>
        </p:grpSp>
        <p:grpSp>
          <p:nvGrpSpPr>
            <p:cNvPr id="173" name="Group 172"/>
            <p:cNvGrpSpPr/>
            <p:nvPr/>
          </p:nvGrpSpPr>
          <p:grpSpPr>
            <a:xfrm>
              <a:off x="662180" y="3942430"/>
              <a:ext cx="628498" cy="343819"/>
              <a:chOff x="552554" y="4125735"/>
              <a:chExt cx="628498" cy="343819"/>
            </a:xfrm>
          </p:grpSpPr>
          <p:pic>
            <p:nvPicPr>
              <p:cNvPr id="174" name="Picture 173" descr="icon 12.png"/>
              <p:cNvPicPr>
                <a:picLocks noChangeAspect="1"/>
              </p:cNvPicPr>
              <p:nvPr/>
            </p:nvPicPr>
            <p:blipFill>
              <a:blip r:embed="rId4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2554" y="4125735"/>
                <a:ext cx="628498" cy="343819"/>
              </a:xfrm>
              <a:prstGeom prst="rect">
                <a:avLst/>
              </a:prstGeom>
            </p:spPr>
          </p:pic>
          <p:pic>
            <p:nvPicPr>
              <p:cNvPr id="175" name="Picture 174" descr="icon 1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8820" y="4199166"/>
                <a:ext cx="266592" cy="229505"/>
              </a:xfrm>
              <a:prstGeom prst="rect">
                <a:avLst/>
              </a:prstGeom>
            </p:spPr>
          </p:pic>
        </p:grpSp>
      </p:grpSp>
      <p:grpSp>
        <p:nvGrpSpPr>
          <p:cNvPr id="182" name="Group 181"/>
          <p:cNvGrpSpPr/>
          <p:nvPr/>
        </p:nvGrpSpPr>
        <p:grpSpPr>
          <a:xfrm>
            <a:off x="2231092" y="2375367"/>
            <a:ext cx="262950" cy="1146428"/>
            <a:chOff x="2231092" y="2375367"/>
            <a:chExt cx="262950" cy="1146428"/>
          </a:xfrm>
        </p:grpSpPr>
        <p:sp>
          <p:nvSpPr>
            <p:cNvPr id="183" name="Oval 182"/>
            <p:cNvSpPr/>
            <p:nvPr/>
          </p:nvSpPr>
          <p:spPr>
            <a:xfrm>
              <a:off x="2234710" y="3264228"/>
              <a:ext cx="259332" cy="2575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4" name="Right Arrow 183"/>
            <p:cNvSpPr/>
            <p:nvPr/>
          </p:nvSpPr>
          <p:spPr>
            <a:xfrm>
              <a:off x="2405230" y="3363020"/>
              <a:ext cx="77445" cy="66333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5" name="Right Arrow 184"/>
            <p:cNvSpPr/>
            <p:nvPr/>
          </p:nvSpPr>
          <p:spPr>
            <a:xfrm rot="10800000">
              <a:off x="2249453" y="3361609"/>
              <a:ext cx="77445" cy="66333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6" name="Right Arrow 185"/>
            <p:cNvSpPr/>
            <p:nvPr/>
          </p:nvSpPr>
          <p:spPr>
            <a:xfrm rot="16200000">
              <a:off x="2323253" y="3279877"/>
              <a:ext cx="76918" cy="66787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7" name="Right Arrow 186"/>
            <p:cNvSpPr/>
            <p:nvPr/>
          </p:nvSpPr>
          <p:spPr>
            <a:xfrm rot="5400000">
              <a:off x="2325740" y="3440416"/>
              <a:ext cx="76918" cy="66787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8" name="Oval 187"/>
            <p:cNvSpPr/>
            <p:nvPr/>
          </p:nvSpPr>
          <p:spPr>
            <a:xfrm>
              <a:off x="2231092" y="2375367"/>
              <a:ext cx="259332" cy="2575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9" name="Right Arrow 188"/>
            <p:cNvSpPr/>
            <p:nvPr/>
          </p:nvSpPr>
          <p:spPr>
            <a:xfrm>
              <a:off x="2401949" y="2474498"/>
              <a:ext cx="77444" cy="66333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0" name="Right Arrow 189"/>
            <p:cNvSpPr/>
            <p:nvPr/>
          </p:nvSpPr>
          <p:spPr>
            <a:xfrm rot="10800000">
              <a:off x="2246175" y="2473087"/>
              <a:ext cx="77444" cy="66333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1" name="Right Arrow 190"/>
            <p:cNvSpPr/>
            <p:nvPr/>
          </p:nvSpPr>
          <p:spPr>
            <a:xfrm rot="16200000">
              <a:off x="2319973" y="2391355"/>
              <a:ext cx="76918" cy="66787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2" name="Right Arrow 191"/>
            <p:cNvSpPr/>
            <p:nvPr/>
          </p:nvSpPr>
          <p:spPr>
            <a:xfrm rot="5400000">
              <a:off x="2322460" y="2551894"/>
              <a:ext cx="76918" cy="66787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94" name="Oval 193"/>
          <p:cNvSpPr/>
          <p:nvPr/>
        </p:nvSpPr>
        <p:spPr>
          <a:xfrm>
            <a:off x="2228774" y="1770022"/>
            <a:ext cx="259332" cy="25756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5" name="Right Arrow 194"/>
          <p:cNvSpPr/>
          <p:nvPr/>
        </p:nvSpPr>
        <p:spPr>
          <a:xfrm>
            <a:off x="2399293" y="1868814"/>
            <a:ext cx="77445" cy="66333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6" name="Right Arrow 195"/>
          <p:cNvSpPr/>
          <p:nvPr/>
        </p:nvSpPr>
        <p:spPr>
          <a:xfrm rot="10800000">
            <a:off x="2243517" y="1867403"/>
            <a:ext cx="77445" cy="66333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7" name="Right Arrow 196"/>
          <p:cNvSpPr/>
          <p:nvPr/>
        </p:nvSpPr>
        <p:spPr>
          <a:xfrm rot="16200000">
            <a:off x="2317317" y="1785672"/>
            <a:ext cx="76918" cy="66787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8" name="Right Arrow 197"/>
          <p:cNvSpPr/>
          <p:nvPr/>
        </p:nvSpPr>
        <p:spPr>
          <a:xfrm rot="5400000">
            <a:off x="2319803" y="1946210"/>
            <a:ext cx="76918" cy="66787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1" name="Rectangle 230"/>
          <p:cNvSpPr/>
          <p:nvPr/>
        </p:nvSpPr>
        <p:spPr>
          <a:xfrm>
            <a:off x="2519746" y="1438641"/>
            <a:ext cx="1329862" cy="19185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prstClr val="black"/>
                </a:solidFill>
              </a:rPr>
              <a:t>Implicit Multicast </a:t>
            </a:r>
          </a:p>
        </p:txBody>
      </p:sp>
      <p:cxnSp>
        <p:nvCxnSpPr>
          <p:cNvPr id="232" name="Straight Connector 231"/>
          <p:cNvCxnSpPr/>
          <p:nvPr/>
        </p:nvCxnSpPr>
        <p:spPr>
          <a:xfrm flipH="1">
            <a:off x="2474655" y="1538658"/>
            <a:ext cx="22498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Rectangle 232"/>
          <p:cNvSpPr/>
          <p:nvPr/>
        </p:nvSpPr>
        <p:spPr>
          <a:xfrm>
            <a:off x="354566" y="3524669"/>
            <a:ext cx="1215338" cy="19185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ICN Gateway Layer</a:t>
            </a:r>
          </a:p>
        </p:txBody>
      </p:sp>
      <p:grpSp>
        <p:nvGrpSpPr>
          <p:cNvPr id="137" name="Group 136"/>
          <p:cNvGrpSpPr/>
          <p:nvPr/>
        </p:nvGrpSpPr>
        <p:grpSpPr>
          <a:xfrm>
            <a:off x="1857574" y="3151155"/>
            <a:ext cx="634845" cy="366724"/>
            <a:chOff x="1735833" y="3028409"/>
            <a:chExt cx="634845" cy="366724"/>
          </a:xfrm>
        </p:grpSpPr>
        <p:cxnSp>
          <p:nvCxnSpPr>
            <p:cNvPr id="138" name="Straight Connector 137"/>
            <p:cNvCxnSpPr/>
            <p:nvPr/>
          </p:nvCxnSpPr>
          <p:spPr>
            <a:xfrm>
              <a:off x="1735833" y="3028409"/>
              <a:ext cx="519578" cy="178199"/>
            </a:xfrm>
            <a:prstGeom prst="line">
              <a:avLst/>
            </a:prstGeom>
            <a:ln w="28575">
              <a:solidFill>
                <a:srgbClr val="8B1069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9" name="Group 138"/>
            <p:cNvGrpSpPr/>
            <p:nvPr/>
          </p:nvGrpSpPr>
          <p:grpSpPr>
            <a:xfrm>
              <a:off x="2111346" y="3137566"/>
              <a:ext cx="259332" cy="257567"/>
              <a:chOff x="4550293" y="1483179"/>
              <a:chExt cx="331107" cy="331107"/>
            </a:xfrm>
          </p:grpSpPr>
          <p:sp>
            <p:nvSpPr>
              <p:cNvPr id="140" name="Oval 139"/>
              <p:cNvSpPr/>
              <p:nvPr/>
            </p:nvSpPr>
            <p:spPr>
              <a:xfrm>
                <a:off x="4550293" y="1483179"/>
                <a:ext cx="331107" cy="33110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1" name="Right Arrow 140"/>
              <p:cNvSpPr/>
              <p:nvPr/>
            </p:nvSpPr>
            <p:spPr>
              <a:xfrm>
                <a:off x="4773514" y="1610178"/>
                <a:ext cx="98879" cy="85272"/>
              </a:xfrm>
              <a:prstGeom prst="rightArrow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Right Arrow 141"/>
              <p:cNvSpPr/>
              <p:nvPr/>
            </p:nvSpPr>
            <p:spPr>
              <a:xfrm rot="10800000">
                <a:off x="4574623" y="1608364"/>
                <a:ext cx="98879" cy="85272"/>
              </a:xfrm>
              <a:prstGeom prst="rightArrow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3" name="Right Arrow 142"/>
              <p:cNvSpPr/>
              <p:nvPr/>
            </p:nvSpPr>
            <p:spPr>
              <a:xfrm rot="16200000">
                <a:off x="4668512" y="1503590"/>
                <a:ext cx="98879" cy="85272"/>
              </a:xfrm>
              <a:prstGeom prst="rightArrow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4" name="Right Arrow 143"/>
              <p:cNvSpPr/>
              <p:nvPr/>
            </p:nvSpPr>
            <p:spPr>
              <a:xfrm rot="5400000">
                <a:off x="4671686" y="1709964"/>
                <a:ext cx="98879" cy="85272"/>
              </a:xfrm>
              <a:prstGeom prst="rightArrow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</p:grpSp>
      <p:pic>
        <p:nvPicPr>
          <p:cNvPr id="129" name="Picture 1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44" y="2550906"/>
            <a:ext cx="277311" cy="380544"/>
          </a:xfrm>
          <a:prstGeom prst="rect">
            <a:avLst/>
          </a:prstGeom>
        </p:spPr>
      </p:pic>
      <p:pic>
        <p:nvPicPr>
          <p:cNvPr id="157" name="Picture 15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29" y="2942682"/>
            <a:ext cx="277311" cy="380544"/>
          </a:xfrm>
          <a:prstGeom prst="rect">
            <a:avLst/>
          </a:prstGeom>
        </p:spPr>
      </p:pic>
      <p:pic>
        <p:nvPicPr>
          <p:cNvPr id="158" name="Picture 15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159" y="2986915"/>
            <a:ext cx="277311" cy="380544"/>
          </a:xfrm>
          <a:prstGeom prst="rect">
            <a:avLst/>
          </a:prstGeom>
        </p:spPr>
      </p:pic>
      <p:pic>
        <p:nvPicPr>
          <p:cNvPr id="159" name="Picture 15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195" y="2805357"/>
            <a:ext cx="277311" cy="380544"/>
          </a:xfrm>
          <a:prstGeom prst="rect">
            <a:avLst/>
          </a:prstGeom>
        </p:spPr>
      </p:pic>
      <p:pic>
        <p:nvPicPr>
          <p:cNvPr id="160" name="Picture 15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726" y="2457055"/>
            <a:ext cx="277311" cy="380544"/>
          </a:xfrm>
          <a:prstGeom prst="rect">
            <a:avLst/>
          </a:prstGeom>
        </p:spPr>
      </p:pic>
      <p:pic>
        <p:nvPicPr>
          <p:cNvPr id="161" name="Picture 16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627" y="2938750"/>
            <a:ext cx="279814" cy="383978"/>
          </a:xfrm>
          <a:prstGeom prst="rect">
            <a:avLst/>
          </a:prstGeom>
        </p:spPr>
      </p:pic>
      <p:sp>
        <p:nvSpPr>
          <p:cNvPr id="135" name="TextBox 134"/>
          <p:cNvSpPr txBox="1"/>
          <p:nvPr/>
        </p:nvSpPr>
        <p:spPr>
          <a:xfrm>
            <a:off x="1031280" y="4053618"/>
            <a:ext cx="4031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1" dirty="0"/>
              <a:t>CPE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178913" y="833376"/>
            <a:ext cx="407634" cy="299147"/>
            <a:chOff x="2178913" y="833376"/>
            <a:chExt cx="407634" cy="299147"/>
          </a:xfrm>
        </p:grpSpPr>
        <p:pic>
          <p:nvPicPr>
            <p:cNvPr id="162" name="Picture 161"/>
            <p:cNvPicPr>
              <a:picLocks noChangeAspect="1"/>
            </p:cNvPicPr>
            <p:nvPr/>
          </p:nvPicPr>
          <p:blipFill>
            <a:blip r:embed="rId8">
              <a:biLevel thresh="75000"/>
            </a:blip>
            <a:stretch>
              <a:fillRect/>
            </a:stretch>
          </p:blipFill>
          <p:spPr>
            <a:xfrm>
              <a:off x="2178913" y="839119"/>
              <a:ext cx="215794" cy="293404"/>
            </a:xfrm>
            <a:prstGeom prst="rect">
              <a:avLst/>
            </a:prstGeom>
          </p:spPr>
        </p:pic>
        <p:pic>
          <p:nvPicPr>
            <p:cNvPr id="163" name="Picture 162"/>
            <p:cNvPicPr>
              <a:picLocks noChangeAspect="1"/>
            </p:cNvPicPr>
            <p:nvPr/>
          </p:nvPicPr>
          <p:blipFill>
            <a:blip r:embed="rId8">
              <a:biLevel thresh="75000"/>
            </a:blip>
            <a:stretch>
              <a:fillRect/>
            </a:stretch>
          </p:blipFill>
          <p:spPr>
            <a:xfrm>
              <a:off x="2370753" y="833376"/>
              <a:ext cx="215794" cy="293404"/>
            </a:xfrm>
            <a:prstGeom prst="rect">
              <a:avLst/>
            </a:prstGeom>
          </p:spPr>
        </p:pic>
      </p:grpSp>
      <p:grpSp>
        <p:nvGrpSpPr>
          <p:cNvPr id="164" name="Group 163"/>
          <p:cNvGrpSpPr/>
          <p:nvPr/>
        </p:nvGrpSpPr>
        <p:grpSpPr>
          <a:xfrm>
            <a:off x="456962" y="765372"/>
            <a:ext cx="3774045" cy="608574"/>
            <a:chOff x="425622" y="701282"/>
            <a:chExt cx="3774045" cy="608574"/>
          </a:xfrm>
        </p:grpSpPr>
        <p:sp>
          <p:nvSpPr>
            <p:cNvPr id="165" name="Rectangle 164"/>
            <p:cNvSpPr/>
            <p:nvPr/>
          </p:nvSpPr>
          <p:spPr>
            <a:xfrm>
              <a:off x="425622" y="701282"/>
              <a:ext cx="3748216" cy="5918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439933" y="1094412"/>
              <a:ext cx="62380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HBO</a:t>
              </a: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1227301" y="1092350"/>
              <a:ext cx="62380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NETFLIX</a:t>
              </a:r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2851257" y="1086706"/>
              <a:ext cx="62380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AMAZON</a:t>
              </a:r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3575860" y="1092350"/>
              <a:ext cx="62380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YOUTUBE</a:t>
              </a:r>
            </a:p>
          </p:txBody>
        </p:sp>
      </p:grpSp>
      <p:grpSp>
        <p:nvGrpSpPr>
          <p:cNvPr id="200" name="Group 199"/>
          <p:cNvGrpSpPr/>
          <p:nvPr/>
        </p:nvGrpSpPr>
        <p:grpSpPr>
          <a:xfrm>
            <a:off x="606802" y="817437"/>
            <a:ext cx="3473872" cy="357994"/>
            <a:chOff x="575462" y="1121536"/>
            <a:chExt cx="3473872" cy="357994"/>
          </a:xfrm>
        </p:grpSpPr>
        <p:pic>
          <p:nvPicPr>
            <p:cNvPr id="201" name="Picture 20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927738" y="1172250"/>
              <a:ext cx="470846" cy="300367"/>
            </a:xfrm>
            <a:prstGeom prst="rect">
              <a:avLst/>
            </a:prstGeom>
          </p:spPr>
        </p:pic>
        <p:pic>
          <p:nvPicPr>
            <p:cNvPr id="202" name="Picture 20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702426" y="1135065"/>
              <a:ext cx="346908" cy="344465"/>
            </a:xfrm>
            <a:prstGeom prst="rect">
              <a:avLst/>
            </a:prstGeom>
          </p:spPr>
        </p:pic>
        <p:pic>
          <p:nvPicPr>
            <p:cNvPr id="203" name="Picture 20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388791" y="1121536"/>
              <a:ext cx="364227" cy="332090"/>
            </a:xfrm>
            <a:prstGeom prst="rect">
              <a:avLst/>
            </a:prstGeom>
          </p:spPr>
        </p:pic>
        <p:pic>
          <p:nvPicPr>
            <p:cNvPr id="204" name="Picture 20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75462" y="1180689"/>
              <a:ext cx="396762" cy="297572"/>
            </a:xfrm>
            <a:prstGeom prst="rect">
              <a:avLst/>
            </a:prstGeom>
          </p:spPr>
        </p:pic>
      </p:grpSp>
      <p:pic>
        <p:nvPicPr>
          <p:cNvPr id="205" name="Picture 204"/>
          <p:cNvPicPr>
            <a:picLocks noChangeAspect="1"/>
          </p:cNvPicPr>
          <p:nvPr/>
        </p:nvPicPr>
        <p:blipFill>
          <a:blip r:embed="rId8">
            <a:biLevel thresh="75000"/>
          </a:blip>
          <a:stretch>
            <a:fillRect/>
          </a:stretch>
        </p:blipFill>
        <p:spPr>
          <a:xfrm>
            <a:off x="2096494" y="822067"/>
            <a:ext cx="327242" cy="444934"/>
          </a:xfrm>
          <a:prstGeom prst="rect">
            <a:avLst/>
          </a:prstGeom>
        </p:spPr>
      </p:pic>
      <p:pic>
        <p:nvPicPr>
          <p:cNvPr id="206" name="Picture 205"/>
          <p:cNvPicPr>
            <a:picLocks noChangeAspect="1"/>
          </p:cNvPicPr>
          <p:nvPr/>
        </p:nvPicPr>
        <p:blipFill>
          <a:blip r:embed="rId8">
            <a:biLevel thresh="75000"/>
          </a:blip>
          <a:stretch>
            <a:fillRect/>
          </a:stretch>
        </p:blipFill>
        <p:spPr>
          <a:xfrm>
            <a:off x="2400748" y="810552"/>
            <a:ext cx="327242" cy="44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71574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13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 0.04383 C -0.00312 0.08889 -0.00278 0.13426 -0.0026 0.17963 C -0.00243 0.24907 -0.00191 0.31852 -0.00208 0.38796 C -0.00208 0.40031 -0.00278 0.41235 -0.0033 0.42438 C -0.00365 0.43241 -0.00382 0.43302 -0.00451 0.43981 C -0.01094 0.43889 -0.01719 0.43858 -0.02361 0.43735 C -0.02483 0.43735 -0.02604 0.4358 -0.02726 0.43518 C -0.03142 0.43302 -0.02812 0.4358 -0.03229 0.4321 C -0.03246 0.43117 -0.03455 0.42469 -0.03524 0.42315 C -0.03594 0.42191 -0.03646 0.42099 -0.03715 0.42006 C -0.03733 0.41883 -0.0375 0.41759 -0.03785 0.41667 C -0.03941 0.41111 -0.03976 0.41204 -0.0408 0.40679 C -0.04132 0.40463 -0.04167 0.40247 -0.04201 0.40031 L -0.0434 0.39352 C -0.04375 0.3892 -0.04427 0.38488 -0.04462 0.38055 C -0.04514 0.37284 -0.04566 0.36481 -0.04635 0.35741 C -0.0467 0.35432 -0.04722 0.35154 -0.04757 0.34876 C -0.04792 0.3463 -0.04844 0.34414 -0.04878 0.34197 L -0.04948 0.33889 C -0.04965 0.33765 -0.04983 0.33642 -0.05017 0.33549 C -0.05104 0.33302 -0.05174 0.33179 -0.05191 0.32901 C -0.05208 0.32778 -0.05191 0.32654 -0.05191 0.32562 " pathEditMode="relative" ptsTypes="AAAAAAAAAAAAAAAAAAAAAA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 build="p"/>
      <p:bldP spid="134" grpId="0" animBg="1"/>
      <p:bldP spid="1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Opportunities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Easy SDN integration</a:t>
            </a:r>
          </a:p>
          <a:p>
            <a:pPr lvl="1"/>
            <a:r>
              <a:rPr lang="en-GB" dirty="0"/>
              <a:t>Uses existing OF1.3 features</a:t>
            </a:r>
          </a:p>
          <a:p>
            <a:pPr lvl="1"/>
            <a:r>
              <a:rPr lang="en-GB" dirty="0"/>
              <a:t>In-the-night shipping possible</a:t>
            </a:r>
          </a:p>
          <a:p>
            <a:r>
              <a:rPr lang="en-GB" dirty="0"/>
              <a:t>Mobility support</a:t>
            </a:r>
          </a:p>
          <a:p>
            <a:pPr lvl="1"/>
            <a:r>
              <a:rPr lang="en-GB" dirty="0"/>
              <a:t>Direct path routing with no anchor point and only slightly higher ctrl signalling as proxy MIPv6 (see </a:t>
            </a:r>
            <a:r>
              <a:rPr lang="en-GB" u="sng" dirty="0">
                <a:hlinkClick r:id="rId2"/>
              </a:rPr>
              <a:t>http://arxiv.org/abs/1610.09011</a:t>
            </a:r>
            <a:r>
              <a:rPr lang="en-GB" u="sng" dirty="0"/>
              <a:t>) </a:t>
            </a:r>
          </a:p>
          <a:p>
            <a:r>
              <a:rPr lang="en-GB" dirty="0"/>
              <a:t>Network management through ICN itself</a:t>
            </a:r>
          </a:p>
          <a:p>
            <a:pPr lvl="1"/>
            <a:r>
              <a:rPr lang="en-GB" dirty="0"/>
              <a:t>Pub/sub-based context awareness framework (KI9 in 3GPP SA2)</a:t>
            </a:r>
          </a:p>
          <a:p>
            <a:r>
              <a:rPr lang="en-GB" dirty="0"/>
              <a:t>Compliance with 5G control plane architecture</a:t>
            </a:r>
          </a:p>
          <a:p>
            <a:pPr lvl="1"/>
            <a:r>
              <a:rPr lang="en-GB" dirty="0"/>
              <a:t>Reference here 5GPPP CONFIG effort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2016 InterDigital, Inc. All rights reserved.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183640"/>
      </p:ext>
    </p:extLst>
  </p:cSld>
  <p:clrMapOvr>
    <a:masterClrMapping/>
  </p:clrMapOvr>
  <p:transition spd="slow" advClick="0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2016 InterDigital, Inc. All rights Reserved.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8650" y="719127"/>
            <a:ext cx="5309813" cy="2870200"/>
          </a:xfrm>
          <a:prstGeom prst="rect">
            <a:avLst/>
          </a:prstGeom>
        </p:spPr>
        <p:txBody>
          <a:bodyPr lIns="68580" tIns="342900" rIns="68580" bIns="342900" anchor="ctr"/>
          <a:lstStyle>
            <a:lvl1pPr marL="0" algn="l" defTabSz="685800" rtl="0" eaLnBrk="1" latinLnBrk="0" hangingPunct="1">
              <a:lnSpc>
                <a:spcPct val="90000"/>
              </a:lnSpc>
              <a:spcBef>
                <a:spcPts val="75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UK </a:t>
            </a:r>
            <a:r>
              <a:rPr lang="en-US" sz="4000" dirty="0" err="1"/>
              <a:t>NextGen</a:t>
            </a:r>
            <a:r>
              <a:rPr lang="en-US" sz="4000" dirty="0"/>
              <a:t> Network</a:t>
            </a:r>
          </a:p>
          <a:p>
            <a:r>
              <a:rPr lang="en-US" sz="3200" dirty="0"/>
              <a:t>Our Demo</a:t>
            </a:r>
          </a:p>
        </p:txBody>
      </p:sp>
    </p:spTree>
    <p:extLst>
      <p:ext uri="{BB962C8B-B14F-4D97-AF65-F5344CB8AC3E}">
        <p14:creationId xmlns:p14="http://schemas.microsoft.com/office/powerpoint/2010/main" val="4154335789"/>
      </p:ext>
    </p:extLst>
  </p:cSld>
  <p:clrMapOvr>
    <a:masterClrMapping/>
  </p:clrMapOvr>
  <p:transition spd="slow" advClick="0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2016 InterDigital, Inc. All Rights Reserved.</a:t>
            </a:r>
          </a:p>
        </p:txBody>
      </p:sp>
      <p:sp>
        <p:nvSpPr>
          <p:cNvPr id="37" name="Title 103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31786"/>
          </a:xfrm>
        </p:spPr>
        <p:txBody>
          <a:bodyPr anchor="t">
            <a:normAutofit/>
          </a:bodyPr>
          <a:lstStyle/>
          <a:p>
            <a:pPr>
              <a:tabLst>
                <a:tab pos="446088" algn="l"/>
              </a:tabLst>
            </a:pPr>
            <a:r>
              <a:rPr lang="en-GB" sz="2800" b="1" dirty="0"/>
              <a:t>Demo Setup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1208579" y="1217779"/>
            <a:ext cx="4385708" cy="2468835"/>
            <a:chOff x="2630511" y="4097976"/>
            <a:chExt cx="3266092" cy="3018359"/>
          </a:xfrm>
        </p:grpSpPr>
        <p:pic>
          <p:nvPicPr>
            <p:cNvPr id="47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30511" y="4097976"/>
              <a:ext cx="2596047" cy="2517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TextBox 47"/>
            <p:cNvSpPr txBox="1"/>
            <p:nvPr/>
          </p:nvSpPr>
          <p:spPr>
            <a:xfrm>
              <a:off x="2960189" y="6665483"/>
              <a:ext cx="2936414" cy="4508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</a:rPr>
                <a:t>From our POINT/RIFE European Network</a:t>
              </a:r>
              <a:endParaRPr lang="en-GB" sz="1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253831" y="2787222"/>
            <a:ext cx="2443095" cy="1736206"/>
            <a:chOff x="6835775" y="3897401"/>
            <a:chExt cx="4636558" cy="3049238"/>
          </a:xfrm>
        </p:grpSpPr>
        <p:pic>
          <p:nvPicPr>
            <p:cNvPr id="64" name="Picture 6" descr="http://www.glowstudio.com/wp-content/uploads/2014/01/InterDigital-MWC-Barcelona-Glow-Exhibitons_6-560x315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775" y="3897401"/>
              <a:ext cx="4636558" cy="26080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TextBox 64"/>
            <p:cNvSpPr txBox="1"/>
            <p:nvPr/>
          </p:nvSpPr>
          <p:spPr>
            <a:xfrm>
              <a:off x="7342941" y="6460155"/>
              <a:ext cx="3370165" cy="4864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</a:rPr>
                <a:t>…To Our Booth in Geneva</a:t>
              </a:r>
              <a:endParaRPr lang="en-GB" sz="12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70" name="Picture 2" descr="https://encrypted-tbn0.gstatic.com/images?q=tbn:ANd9GcR2rhiAsYrTQnuFI2NYMlZZTFH_tliiEUFv8Hquuh-Kbg93tEp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6" y="1025640"/>
            <a:ext cx="1035240" cy="66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/>
          <p:cNvSpPr/>
          <p:nvPr/>
        </p:nvSpPr>
        <p:spPr>
          <a:xfrm>
            <a:off x="68044" y="1010840"/>
            <a:ext cx="1035241" cy="6836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prstClr val="white"/>
              </a:solidFill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24811" y="999850"/>
            <a:ext cx="1035241" cy="1038963"/>
            <a:chOff x="90727" y="2472024"/>
            <a:chExt cx="1380324" cy="1385285"/>
          </a:xfrm>
        </p:grpSpPr>
        <p:pic>
          <p:nvPicPr>
            <p:cNvPr id="73" name="Picture 2" descr="https://encrypted-tbn0.gstatic.com/images?q=tbn:ANd9GcR2rhiAsYrTQnuFI2NYMlZZTFH_tliiEUFv8Hquuh-Kbg93tEpQ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727" y="2472024"/>
              <a:ext cx="1380323" cy="889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4" name="TextBox 73"/>
            <p:cNvSpPr txBox="1"/>
            <p:nvPr/>
          </p:nvSpPr>
          <p:spPr>
            <a:xfrm>
              <a:off x="90727" y="3303312"/>
              <a:ext cx="1380324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prstClr val="black"/>
                  </a:solidFill>
                </a:rPr>
                <a:t>Remote Video </a:t>
              </a:r>
              <a:br>
                <a:rPr lang="en-US" sz="1000" dirty="0">
                  <a:solidFill>
                    <a:prstClr val="black"/>
                  </a:solidFill>
                </a:rPr>
              </a:br>
              <a:r>
                <a:rPr lang="en-US" sz="1000" dirty="0">
                  <a:solidFill>
                    <a:prstClr val="black"/>
                  </a:solidFill>
                </a:rPr>
                <a:t>Feed</a:t>
              </a:r>
              <a:endParaRPr lang="en-GB" sz="1000" dirty="0">
                <a:solidFill>
                  <a:prstClr val="black"/>
                </a:solidFill>
              </a:endParaRP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4832294" y="220934"/>
            <a:ext cx="4014496" cy="6771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Improvement:</a:t>
            </a:r>
          </a:p>
          <a:p>
            <a:r>
              <a:rPr lang="en-US" dirty="0"/>
              <a:t>Multicast Gain = ratio of incoming vs. outgoing bytes</a:t>
            </a:r>
          </a:p>
          <a:p>
            <a:r>
              <a:rPr lang="en-US" sz="1000" dirty="0"/>
              <a:t>(1.0 for IP solutions, expected &gt;&gt;10 in demo due to POINT solution)</a:t>
            </a:r>
            <a:endParaRPr lang="en-GB" sz="1000" dirty="0"/>
          </a:p>
        </p:txBody>
      </p:sp>
      <p:sp>
        <p:nvSpPr>
          <p:cNvPr id="76" name="TextBox 75"/>
          <p:cNvSpPr txBox="1"/>
          <p:nvPr/>
        </p:nvSpPr>
        <p:spPr>
          <a:xfrm>
            <a:off x="4832293" y="222937"/>
            <a:ext cx="4014497" cy="6771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Improvement:</a:t>
            </a:r>
          </a:p>
          <a:p>
            <a:r>
              <a:rPr lang="en-US" dirty="0"/>
              <a:t>Improved local playout quality (scale to HD quality)</a:t>
            </a:r>
          </a:p>
          <a:p>
            <a:r>
              <a:rPr lang="en-US" sz="1000" dirty="0"/>
              <a:t>(while emulated users will continue to receive SD quality from Bristol)</a:t>
            </a:r>
            <a:endParaRPr lang="en-GB" sz="1000" dirty="0"/>
          </a:p>
        </p:txBody>
      </p:sp>
      <p:sp>
        <p:nvSpPr>
          <p:cNvPr id="77" name="TextBox 76"/>
          <p:cNvSpPr txBox="1"/>
          <p:nvPr/>
        </p:nvSpPr>
        <p:spPr>
          <a:xfrm>
            <a:off x="4096800" y="3983600"/>
            <a:ext cx="10712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Local Video </a:t>
            </a:r>
            <a:br>
              <a:rPr lang="en-US" sz="1000" dirty="0"/>
            </a:br>
            <a:r>
              <a:rPr lang="en-US" sz="1000" dirty="0"/>
              <a:t>Feed</a:t>
            </a:r>
            <a:endParaRPr lang="en-GB" sz="1000" dirty="0"/>
          </a:p>
        </p:txBody>
      </p:sp>
      <p:grpSp>
        <p:nvGrpSpPr>
          <p:cNvPr id="78" name="Group 77"/>
          <p:cNvGrpSpPr/>
          <p:nvPr/>
        </p:nvGrpSpPr>
        <p:grpSpPr>
          <a:xfrm>
            <a:off x="88178" y="1318105"/>
            <a:ext cx="6935952" cy="2338620"/>
            <a:chOff x="210264" y="2578909"/>
            <a:chExt cx="6935952" cy="2338620"/>
          </a:xfrm>
        </p:grpSpPr>
        <p:grpSp>
          <p:nvGrpSpPr>
            <p:cNvPr id="79" name="Group 78"/>
            <p:cNvGrpSpPr/>
            <p:nvPr/>
          </p:nvGrpSpPr>
          <p:grpSpPr>
            <a:xfrm>
              <a:off x="210264" y="2578909"/>
              <a:ext cx="6935952" cy="2338620"/>
              <a:chOff x="280351" y="3438542"/>
              <a:chExt cx="9247947" cy="3118163"/>
            </a:xfrm>
          </p:grpSpPr>
          <p:cxnSp>
            <p:nvCxnSpPr>
              <p:cNvPr id="81" name="Straight Connector 80"/>
              <p:cNvCxnSpPr>
                <a:stCxn id="73" idx="3"/>
              </p:cNvCxnSpPr>
              <p:nvPr/>
            </p:nvCxnSpPr>
            <p:spPr>
              <a:xfrm>
                <a:off x="1576184" y="3458821"/>
                <a:ext cx="1599659" cy="1202022"/>
              </a:xfrm>
              <a:prstGeom prst="line">
                <a:avLst/>
              </a:prstGeom>
              <a:ln w="571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>
                <a:stCxn id="64" idx="1"/>
                <a:endCxn id="80" idx="3"/>
              </p:cNvCxnSpPr>
              <p:nvPr/>
            </p:nvCxnSpPr>
            <p:spPr>
              <a:xfrm flipH="1" flipV="1">
                <a:off x="2993247" y="5558563"/>
                <a:ext cx="4174650" cy="998142"/>
              </a:xfrm>
              <a:prstGeom prst="line">
                <a:avLst/>
              </a:prstGeom>
              <a:ln w="5715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3" name="Picture 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17234" y="4618203"/>
                <a:ext cx="1409438" cy="8809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" name="Picture 10" descr="http://www.doschdesign.com/images2/Red-DVI-MovingPeople-Business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78714" y="3876274"/>
                <a:ext cx="1342175" cy="8321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5" name="TextBox 84"/>
              <p:cNvSpPr txBox="1"/>
              <p:nvPr/>
            </p:nvSpPr>
            <p:spPr>
              <a:xfrm>
                <a:off x="7146874" y="3438542"/>
                <a:ext cx="2381424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>
                    <a:solidFill>
                      <a:prstClr val="black"/>
                    </a:solidFill>
                  </a:rPr>
                  <a:t>Local visitors using IDC-provided </a:t>
                </a:r>
                <a:br>
                  <a:rPr lang="en-US" sz="900" dirty="0">
                    <a:solidFill>
                      <a:prstClr val="black"/>
                    </a:solidFill>
                  </a:rPr>
                </a:br>
                <a:r>
                  <a:rPr lang="en-US" sz="900" dirty="0">
                    <a:solidFill>
                      <a:prstClr val="black"/>
                    </a:solidFill>
                  </a:rPr>
                  <a:t>demo tablets or their own devices</a:t>
                </a:r>
                <a:endParaRPr lang="en-GB" sz="9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280351" y="5397879"/>
                <a:ext cx="1477331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0" dirty="0">
                    <a:solidFill>
                      <a:prstClr val="black"/>
                    </a:solidFill>
                  </a:rPr>
                  <a:t>30+ emulated users</a:t>
                </a:r>
                <a:br>
                  <a:rPr lang="en-US" sz="900" dirty="0">
                    <a:solidFill>
                      <a:prstClr val="black"/>
                    </a:solidFill>
                  </a:rPr>
                </a:br>
                <a:r>
                  <a:rPr lang="en-US" sz="900" dirty="0">
                    <a:solidFill>
                      <a:prstClr val="black"/>
                    </a:solidFill>
                  </a:rPr>
                  <a:t>in data center</a:t>
                </a:r>
                <a:endParaRPr lang="en-GB" sz="900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87" name="Straight Connector 86"/>
              <p:cNvCxnSpPr/>
              <p:nvPr/>
            </p:nvCxnSpPr>
            <p:spPr>
              <a:xfrm flipV="1">
                <a:off x="1726673" y="4660843"/>
                <a:ext cx="1449170" cy="502301"/>
              </a:xfrm>
              <a:prstGeom prst="line">
                <a:avLst/>
              </a:prstGeom>
              <a:ln w="5715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8596786" y="4656317"/>
                <a:ext cx="199843" cy="741053"/>
              </a:xfrm>
              <a:prstGeom prst="line">
                <a:avLst/>
              </a:prstGeom>
              <a:ln w="5715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0" name="Freeform 79"/>
            <p:cNvSpPr/>
            <p:nvPr/>
          </p:nvSpPr>
          <p:spPr>
            <a:xfrm>
              <a:off x="2129929" y="3462815"/>
              <a:ext cx="251951" cy="706108"/>
            </a:xfrm>
            <a:custGeom>
              <a:avLst/>
              <a:gdLst>
                <a:gd name="connsiteX0" fmla="*/ 137076 w 137076"/>
                <a:gd name="connsiteY0" fmla="*/ 8075 h 637995"/>
                <a:gd name="connsiteX1" fmla="*/ 1609 w 137076"/>
                <a:gd name="connsiteY1" fmla="*/ 41941 h 637995"/>
                <a:gd name="connsiteX2" fmla="*/ 62569 w 137076"/>
                <a:gd name="connsiteY2" fmla="*/ 333195 h 637995"/>
                <a:gd name="connsiteX3" fmla="*/ 62569 w 137076"/>
                <a:gd name="connsiteY3" fmla="*/ 637995 h 637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076" h="637995">
                  <a:moveTo>
                    <a:pt x="137076" y="8075"/>
                  </a:moveTo>
                  <a:cubicBezTo>
                    <a:pt x="75551" y="-2086"/>
                    <a:pt x="14027" y="-12246"/>
                    <a:pt x="1609" y="41941"/>
                  </a:cubicBezTo>
                  <a:cubicBezTo>
                    <a:pt x="-10809" y="96128"/>
                    <a:pt x="52409" y="233853"/>
                    <a:pt x="62569" y="333195"/>
                  </a:cubicBezTo>
                  <a:cubicBezTo>
                    <a:pt x="72729" y="432537"/>
                    <a:pt x="67649" y="535266"/>
                    <a:pt x="62569" y="637995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647752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77 0.00092 C 0.07275 0.04599 0.16841 0.1216 0.18403 0.16913 C 0.19566 0.21944 0.15834 0.18642 0.15747 0.2 C 0.19844 0.27407 0.10799 0.3179 0.29584 0.34876 C 0.35868 0.35463 0.34879 0.42963 0.43959 0.43703 " pathEditMode="relative" rAng="0" ptsTypes="AAAAA">
                                      <p:cBhvr>
                                        <p:cTn id="25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32" y="21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77" grpId="0"/>
    </p:bldLst>
  </p:timing>
</p:sld>
</file>

<file path=ppt/theme/theme1.xml><?xml version="1.0" encoding="utf-8"?>
<a:theme xmlns:a="http://schemas.openxmlformats.org/drawingml/2006/main" name="MWC_interdigital-template_16-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rior Slides - blue green bottom ba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nterior Slides - purple orange bottom ba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No Bottom Ba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No Bottom Ba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No Bottom Ba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Intro Sectio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Interior Slides - blue green bottom ba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Interior Slides - blue green bottom ba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WC_interdigital-template_16-9" id="{998C531A-B17C-4C5F-BC0A-FDE009BDD3BB}" vid="{9DD988D7-FD49-4AFA-B85A-8F62E740890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0CAC50B3ABC540BC3E892BD7ECDB1F" ma:contentTypeVersion="1" ma:contentTypeDescription="Create a new document." ma:contentTypeScope="" ma:versionID="045e6d3786a4ad4ad21dc277585b285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9B64F51-118A-4394-81F9-2BEEB45531F4}"/>
</file>

<file path=customXml/itemProps2.xml><?xml version="1.0" encoding="utf-8"?>
<ds:datastoreItem xmlns:ds="http://schemas.openxmlformats.org/officeDocument/2006/customXml" ds:itemID="{D48E8396-7347-4389-A15E-5A362C8C63EA}"/>
</file>

<file path=customXml/itemProps3.xml><?xml version="1.0" encoding="utf-8"?>
<ds:datastoreItem xmlns:ds="http://schemas.openxmlformats.org/officeDocument/2006/customXml" ds:itemID="{6362EA21-DEE6-4C60-9641-5DDB4833E040}"/>
</file>

<file path=docProps/app.xml><?xml version="1.0" encoding="utf-8"?>
<Properties xmlns="http://schemas.openxmlformats.org/officeDocument/2006/extended-properties" xmlns:vt="http://schemas.openxmlformats.org/officeDocument/2006/docPropsVTypes">
  <Template>MWC_interdigital-template_16-9</Template>
  <TotalTime>3876</TotalTime>
  <Words>789</Words>
  <Application>Microsoft Office PowerPoint</Application>
  <PresentationFormat>On-screen Show (16:9)</PresentationFormat>
  <Paragraphs>221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Arial</vt:lpstr>
      <vt:lpstr>Calibri</vt:lpstr>
      <vt:lpstr>Calibri Light</vt:lpstr>
      <vt:lpstr>Lucida Grande</vt:lpstr>
      <vt:lpstr>MWC_interdigital-template_16-9</vt:lpstr>
      <vt:lpstr>Interior Slides - blue green bottom bar</vt:lpstr>
      <vt:lpstr>Interior Slides - purple orange bottom bar</vt:lpstr>
      <vt:lpstr>No Bottom Bar</vt:lpstr>
      <vt:lpstr>1_No Bottom Bar</vt:lpstr>
      <vt:lpstr>2_No Bottom Bar</vt:lpstr>
      <vt:lpstr>Intro Section Slides</vt:lpstr>
      <vt:lpstr>1_Interior Slides - blue green bottom bar</vt:lpstr>
      <vt:lpstr>2_Interior Slides - blue green bottom bar</vt:lpstr>
      <vt:lpstr>PowerPoint Presentation</vt:lpstr>
      <vt:lpstr>Meeting 5G KPIs Your Service Just One Hop Away – Enabled by Our ICN Intelligence</vt:lpstr>
      <vt:lpstr>Project Elevator Pitch</vt:lpstr>
      <vt:lpstr>The Problem &amp; Current Approaches</vt:lpstr>
      <vt:lpstr>Our Solution: Re-Introducing Multicast</vt:lpstr>
      <vt:lpstr>Our Solution: Localize Communication</vt:lpstr>
      <vt:lpstr>Other Opportunities</vt:lpstr>
      <vt:lpstr>PowerPoint Presentation</vt:lpstr>
      <vt:lpstr>Demo Setup</vt:lpstr>
      <vt:lpstr>Schematic Setup</vt:lpstr>
      <vt:lpstr>Demo Aspect 1: Multicast Gain</vt:lpstr>
      <vt:lpstr>Demo Aspect 2: Surrogate Server for Latency Reduction</vt:lpstr>
    </vt:vector>
  </TitlesOfParts>
  <Company>InterDigital Communications,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Capizzi, Kelly</dc:creator>
  <cp:lastModifiedBy>Dirk Trossen</cp:lastModifiedBy>
  <cp:revision>297</cp:revision>
  <dcterms:created xsi:type="dcterms:W3CDTF">2015-05-07T16:31:13Z</dcterms:created>
  <dcterms:modified xsi:type="dcterms:W3CDTF">2016-12-06T18:17:13Z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0x010100510CAC50B3ABC540BC3E892BD7ECDB1F</vt:lpwstr>
  </property>
</Properties>
</file>