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8" r:id="rId4"/>
    <p:sldId id="270" r:id="rId5"/>
    <p:sldId id="273" r:id="rId6"/>
    <p:sldId id="260" r:id="rId7"/>
    <p:sldId id="275" r:id="rId8"/>
    <p:sldId id="276" r:id="rId9"/>
    <p:sldId id="278" r:id="rId10"/>
    <p:sldId id="279" r:id="rId11"/>
    <p:sldId id="280" r:id="rId12"/>
    <p:sldId id="271" r:id="rId13"/>
    <p:sldId id="274" r:id="rId14"/>
    <p:sldId id="272" r:id="rId15"/>
    <p:sldId id="268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1232" y="-1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93816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Storage and network looks the same</a:t>
            </a:r>
          </a:p>
          <a:p>
            <a:endParaRPr/>
          </a:p>
          <a:p>
            <a:r>
              <a:t>Apps don’t need to be aware of network specifics</a:t>
            </a:r>
          </a:p>
          <a:p>
            <a:endParaRPr/>
          </a:p>
          <a:p>
            <a:r>
              <a:t>We need the right set of APIs.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4" name="Shape 5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Not everything fits in a single packet.</a:t>
            </a:r>
          </a:p>
          <a:p>
            <a: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marL="366346" indent="-366346" defTabSz="584200">
              <a:lnSpc>
                <a:spcPct val="100000"/>
              </a:lnSpc>
              <a:buSzPct val="75000"/>
              <a:buChar char="-"/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We use manifests (basically a catalog)</a:t>
            </a:r>
          </a:p>
          <a:p>
            <a:pPr marL="366346" indent="-366346" defTabSz="584200">
              <a:lnSpc>
                <a:spcPct val="100000"/>
              </a:lnSpc>
              <a:buSzPct val="75000"/>
              <a:buChar char="-"/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marL="366346" indent="-366346" defTabSz="584200">
              <a:lnSpc>
                <a:spcPct val="100000"/>
              </a:lnSpc>
              <a:buSzPct val="75000"/>
              <a:buChar char="-"/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Benefits/features of manifests:</a:t>
            </a:r>
          </a:p>
          <a:p>
            <a:pPr marL="366346" indent="-366346" defTabSz="584200">
              <a:lnSpc>
                <a:spcPct val="100000"/>
              </a:lnSpc>
              <a:buSzPct val="75000"/>
              <a:buChar char="-"/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Give information about the whole object (don’t have to be repeated by each object)</a:t>
            </a:r>
          </a:p>
          <a:p>
            <a:pPr marL="366346" indent="-366346" defTabSz="584200">
              <a:lnSpc>
                <a:spcPct val="100000"/>
              </a:lnSpc>
              <a:buSzPct val="75000"/>
              <a:buChar char="-"/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Seek </a:t>
            </a:r>
          </a:p>
          <a:p>
            <a:pPr marL="366346" indent="-366346" defTabSz="584200">
              <a:lnSpc>
                <a:spcPct val="100000"/>
              </a:lnSpc>
              <a:buSzPct val="75000"/>
              <a:buChar char="-"/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Overarching security context don’t need to repeat security in each packet</a:t>
            </a:r>
          </a:p>
          <a:p>
            <a:pPr marL="366346" indent="-366346" defTabSz="584200">
              <a:lnSpc>
                <a:spcPct val="100000"/>
              </a:lnSpc>
              <a:buSzPct val="75000"/>
              <a:buChar char="-"/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defTabSz="584200">
              <a:lnSpc>
                <a:spcPct val="100000"/>
              </a:lnSpc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Data structures that the network knows about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3" name="Shape 6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A- Messages are secure, in motion and at rest</a:t>
            </a:r>
          </a:p>
          <a:p>
            <a:r>
              <a:t>B- Messages are the same, in network and in storage</a:t>
            </a:r>
          </a:p>
          <a:p>
            <a:r>
              <a:t>Storage is part of the network</a:t>
            </a:r>
          </a:p>
          <a:p>
            <a:r>
              <a:t>Storage systems can integrate with the network</a:t>
            </a:r>
          </a:p>
          <a:p>
            <a:r>
              <a:t>The network can take advantage of raw storage</a:t>
            </a:r>
          </a:p>
          <a:p>
            <a:r>
              <a:t>Disk blocks become message caches, message caches become disk blocks.</a:t>
            </a:r>
          </a:p>
          <a:p>
            <a:r>
              <a:t>Storage data structures can merge with disk data structures.</a:t>
            </a:r>
          </a:p>
          <a:p>
            <a:r>
              <a:t>No coincidence that manifests look like inodes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t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with PAR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hild Innovato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440" y="-1388780"/>
            <a:ext cx="24737319" cy="1649356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452346" y="1121833"/>
            <a:ext cx="20828001" cy="4648201"/>
          </a:xfrm>
          <a:prstGeom prst="rect">
            <a:avLst/>
          </a:prstGeom>
        </p:spPr>
        <p:txBody>
          <a:bodyPr anchor="b"/>
          <a:lstStyle>
            <a:lvl1pPr>
              <a:defRPr sz="136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half" idx="1"/>
          </p:nvPr>
        </p:nvSpPr>
        <p:spPr>
          <a:xfrm>
            <a:off x="1452346" y="7739499"/>
            <a:ext cx="20828001" cy="332758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228600">
              <a:spcBef>
                <a:spcPts val="0"/>
              </a:spcBef>
              <a:buSzTx/>
              <a:buNone/>
              <a:defRPr sz="6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457200">
              <a:spcBef>
                <a:spcPts val="0"/>
              </a:spcBef>
              <a:buSzTx/>
              <a:buNone/>
              <a:defRPr sz="6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685800">
              <a:spcBef>
                <a:spcPts val="0"/>
              </a:spcBef>
              <a:buSzTx/>
              <a:buNone/>
              <a:defRPr sz="6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914400">
              <a:spcBef>
                <a:spcPts val="0"/>
              </a:spcBef>
              <a:buSzTx/>
              <a:buNone/>
              <a:defRPr sz="6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arc_reverse_soli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85036" y="941520"/>
            <a:ext cx="4263730" cy="18902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863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</a:lstStyle>
          <a:p>
            <a:r>
              <a:t>–Johnny Appleseed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4"/>
          </p:nvPr>
        </p:nvSpPr>
        <p:spPr>
          <a:xfrm>
            <a:off x="2387600" y="5200649"/>
            <a:ext cx="19621500" cy="15621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96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04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ith bu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12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ith PARC Logo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0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0550" y="4529857"/>
            <a:ext cx="10502900" cy="4656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pic" idx="13"/>
          </p:nvPr>
        </p:nvSpPr>
        <p:spPr>
          <a:xfrm>
            <a:off x="1206500" y="749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pic" sz="quarter" idx="14"/>
          </p:nvPr>
        </p:nvSpPr>
        <p:spPr>
          <a:xfrm>
            <a:off x="15760700" y="6667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sz="quarter" idx="15"/>
          </p:nvPr>
        </p:nvSpPr>
        <p:spPr>
          <a:xfrm>
            <a:off x="15760700" y="749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1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Bleed 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ith Grid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9658" y="-1238650"/>
            <a:ext cx="24999376" cy="1872352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id Title &amp; Body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5323" y="-1074482"/>
            <a:ext cx="24651423" cy="18462925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689100" y="2984500"/>
            <a:ext cx="21005800" cy="9207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rid Title &amp; Body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5051" y="-1142075"/>
            <a:ext cx="24741487" cy="1853037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1689100" y="2990850"/>
            <a:ext cx="21005800" cy="92075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228600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457200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685800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914400">
              <a:buSzTx/>
              <a:buNone/>
              <a:defRPr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 t="2208" b="2208"/>
          <a:stretch>
            <a:fillRect/>
          </a:stretch>
        </p:blipFill>
        <p:spPr>
          <a:xfrm>
            <a:off x="-2945441" y="-2734273"/>
            <a:ext cx="27407764" cy="1965687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14244604" y="5471994"/>
            <a:ext cx="6782453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05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Thank you</a:t>
            </a:r>
          </a:p>
        </p:txBody>
      </p:sp>
      <p:pic>
        <p:nvPicPr>
          <p:cNvPr id="176" name="parc_reverse_soli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84648" y="5011545"/>
            <a:ext cx="8329872" cy="369291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ody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1689100" y="2984500"/>
            <a:ext cx="21005800" cy="92075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hape 186"/>
          <p:cNvSpPr/>
          <p:nvPr/>
        </p:nvSpPr>
        <p:spPr>
          <a:xfrm>
            <a:off x="212433" y="12915900"/>
            <a:ext cx="2350344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defRPr sz="3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Confidential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778000" y="1282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36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half" idx="1"/>
          </p:nvPr>
        </p:nvSpPr>
        <p:spPr>
          <a:xfrm>
            <a:off x="1778000" y="6870607"/>
            <a:ext cx="20828000" cy="332758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lvl1pPr>
            <a:lvl2pPr marL="0" indent="228600"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lvl2pPr>
            <a:lvl3pPr marL="0" indent="457200"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lvl3pPr>
            <a:lvl4pPr marL="0" indent="685800"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lvl4pPr>
            <a:lvl5pPr marL="0" indent="914400">
              <a:spcBef>
                <a:spcPts val="0"/>
              </a:spcBef>
              <a:buSzTx/>
              <a:buNone/>
              <a:defRPr sz="6400"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ody With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sz="half" idx="1"/>
          </p:nvPr>
        </p:nvSpPr>
        <p:spPr>
          <a:xfrm>
            <a:off x="1689100" y="2984500"/>
            <a:ext cx="10444262" cy="9207500"/>
          </a:xfrm>
          <a:prstGeom prst="rect">
            <a:avLst/>
          </a:prstGeom>
        </p:spPr>
        <p:txBody>
          <a:bodyPr/>
          <a:lstStyle>
            <a:lvl1pPr marL="512884" indent="-512884">
              <a:spcBef>
                <a:spcPts val="2100"/>
              </a:spcBef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1147884" indent="-512884">
              <a:spcBef>
                <a:spcPts val="2100"/>
              </a:spcBef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782884" indent="-512884">
              <a:spcBef>
                <a:spcPts val="2100"/>
              </a:spcBef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2417884" indent="-512884">
              <a:spcBef>
                <a:spcPts val="2100"/>
              </a:spcBef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3052884" indent="-512884">
              <a:spcBef>
                <a:spcPts val="2100"/>
              </a:spcBef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hape 1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body" sz="half" idx="13"/>
          </p:nvPr>
        </p:nvSpPr>
        <p:spPr>
          <a:xfrm>
            <a:off x="13373100" y="2990850"/>
            <a:ext cx="10444262" cy="9207500"/>
          </a:xfrm>
          <a:prstGeom prst="rect">
            <a:avLst/>
          </a:prstGeom>
        </p:spPr>
        <p:txBody>
          <a:bodyPr/>
          <a:lstStyle>
            <a:lvl1pPr marL="512884" indent="-512884">
              <a:spcBef>
                <a:spcPts val="2100"/>
              </a:spcBef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1147884" indent="-512884">
              <a:spcBef>
                <a:spcPts val="2100"/>
              </a:spcBef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1782884" indent="-512884">
              <a:spcBef>
                <a:spcPts val="2100"/>
              </a:spcBef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2417884" indent="-512884">
              <a:spcBef>
                <a:spcPts val="2100"/>
              </a:spcBef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3052884" indent="-512884">
              <a:spcBef>
                <a:spcPts val="2100"/>
              </a:spcBef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9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ody No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half" idx="1"/>
          </p:nvPr>
        </p:nvSpPr>
        <p:spPr>
          <a:xfrm>
            <a:off x="1689100" y="2984500"/>
            <a:ext cx="10444262" cy="9207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100"/>
              </a:spcBef>
              <a:buSzTx/>
              <a:buNone/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228600">
              <a:spcBef>
                <a:spcPts val="2100"/>
              </a:spcBef>
              <a:buSzTx/>
              <a:buNone/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457200">
              <a:spcBef>
                <a:spcPts val="2100"/>
              </a:spcBef>
              <a:buSzTx/>
              <a:buNone/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685800">
              <a:spcBef>
                <a:spcPts val="2100"/>
              </a:spcBef>
              <a:buSzTx/>
              <a:buNone/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914400">
              <a:spcBef>
                <a:spcPts val="2100"/>
              </a:spcBef>
              <a:buSzTx/>
              <a:buNone/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half" idx="13"/>
          </p:nvPr>
        </p:nvSpPr>
        <p:spPr>
          <a:xfrm>
            <a:off x="13373100" y="2984500"/>
            <a:ext cx="10444262" cy="9207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100"/>
              </a:spcBef>
              <a:buSzTx/>
              <a:buNone/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228600">
              <a:spcBef>
                <a:spcPts val="2100"/>
              </a:spcBef>
              <a:buSzTx/>
              <a:buNone/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457200">
              <a:spcBef>
                <a:spcPts val="2100"/>
              </a:spcBef>
              <a:buSzTx/>
              <a:buNone/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685800">
              <a:spcBef>
                <a:spcPts val="2100"/>
              </a:spcBef>
              <a:buSzTx/>
              <a:buNone/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914400">
              <a:spcBef>
                <a:spcPts val="2100"/>
              </a:spcBef>
              <a:buSzTx/>
              <a:buNone/>
              <a:defRPr sz="4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0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689100" y="5715000"/>
            <a:ext cx="21005800" cy="2286000"/>
          </a:xfrm>
          <a:prstGeom prst="rect">
            <a:avLst/>
          </a:prstGeom>
        </p:spPr>
        <p:txBody>
          <a:bodyPr/>
          <a:lstStyle>
            <a:lvl1pPr algn="ctr">
              <a:defRPr sz="15000"/>
            </a:lvl1pPr>
          </a:lstStyle>
          <a:p>
            <a:r>
              <a:t>Title Text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ody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1689100" y="2984500"/>
            <a:ext cx="21005800" cy="92075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3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ody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1689100" y="2984500"/>
            <a:ext cx="21005800" cy="9207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3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ody With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sz="half" idx="1"/>
          </p:nvPr>
        </p:nvSpPr>
        <p:spPr>
          <a:xfrm>
            <a:off x="1689100" y="2984500"/>
            <a:ext cx="10444262" cy="9207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half" idx="13"/>
          </p:nvPr>
        </p:nvSpPr>
        <p:spPr>
          <a:xfrm>
            <a:off x="13373100" y="2990850"/>
            <a:ext cx="10444262" cy="9207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4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ody No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half" idx="1"/>
          </p:nvPr>
        </p:nvSpPr>
        <p:spPr>
          <a:xfrm>
            <a:off x="1689100" y="2984500"/>
            <a:ext cx="10444262" cy="92075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half" idx="13"/>
          </p:nvPr>
        </p:nvSpPr>
        <p:spPr>
          <a:xfrm>
            <a:off x="13373100" y="2984500"/>
            <a:ext cx="10444262" cy="92075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  <a:lvl3pPr marL="0" indent="457200">
              <a:buSzTx/>
              <a:buNone/>
            </a:lvl3pPr>
            <a:lvl4pPr marL="0" indent="685800">
              <a:buSzTx/>
              <a:buNone/>
            </a:lvl4pPr>
            <a:lvl5pPr marL="0" indent="9144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5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Only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1689100" y="1524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4" name="parc_cmy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54100" y="-508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11965381" y="12954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arc_cmyk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21976390" y="12594232"/>
            <a:ext cx="2105091" cy="9355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ln>
            <a:noFill/>
          </a:ln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mailto:marc.Mosko@parc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ctrTitle"/>
          </p:nvPr>
        </p:nvSpPr>
        <p:spPr>
          <a:xfrm>
            <a:off x="1452346" y="1121833"/>
            <a:ext cx="20828001" cy="6307667"/>
          </a:xfrm>
          <a:prstGeom prst="rect">
            <a:avLst/>
          </a:prstGeom>
          <a:effectLst>
            <a:outerShdw blurRad="63500" dist="89978" dir="2609604" rotWithShape="0">
              <a:srgbClr val="000000">
                <a:alpha val="92294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Information Centric Networking (ICN)</a:t>
            </a:r>
            <a:br>
              <a:rPr lang="en-US" dirty="0" smtClean="0"/>
            </a:br>
            <a:r>
              <a:rPr lang="en-US" dirty="0" smtClean="0"/>
              <a:t>in IMT-2020</a:t>
            </a:r>
            <a:endParaRPr dirty="0"/>
          </a:p>
        </p:txBody>
      </p:sp>
      <p:sp>
        <p:nvSpPr>
          <p:cNvPr id="227" name="Shape 227"/>
          <p:cNvSpPr>
            <a:spLocks noGrp="1"/>
          </p:cNvSpPr>
          <p:nvPr>
            <p:ph type="subTitle" sz="quarter" idx="1"/>
          </p:nvPr>
        </p:nvSpPr>
        <p:spPr>
          <a:xfrm>
            <a:off x="512546" y="11158453"/>
            <a:ext cx="20828001" cy="1681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6000"/>
            </a:pPr>
            <a:r>
              <a:rPr dirty="0"/>
              <a:t>Marc </a:t>
            </a:r>
            <a:r>
              <a:rPr dirty="0" smtClean="0"/>
              <a:t>Mosko</a:t>
            </a:r>
            <a:endParaRPr lang="en-US" u="sng" dirty="0">
              <a:solidFill>
                <a:schemeClr val="bg1"/>
              </a:solidFill>
            </a:endParaRPr>
          </a:p>
          <a:p>
            <a:pPr>
              <a:defRPr sz="6000"/>
            </a:pPr>
            <a:r>
              <a:rPr lang="en-US" dirty="0" err="1" smtClean="0">
                <a:solidFill>
                  <a:schemeClr val="bg1"/>
                </a:solidFill>
              </a:rPr>
              <a:t>marc.mosko@parc.com</a:t>
            </a:r>
            <a:endParaRPr dirty="0"/>
          </a:p>
        </p:txBody>
      </p:sp>
      <p:sp>
        <p:nvSpPr>
          <p:cNvPr id="228" name="Shape 228"/>
          <p:cNvSpPr/>
          <p:nvPr/>
        </p:nvSpPr>
        <p:spPr>
          <a:xfrm>
            <a:off x="507304" y="12836600"/>
            <a:ext cx="2397957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r>
              <a:rPr dirty="0" smtClean="0"/>
              <a:t>201</a:t>
            </a:r>
            <a:r>
              <a:rPr lang="en-US" dirty="0" smtClean="0"/>
              <a:t>6-12-07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USB-stick-010.jpg"/>
          <p:cNvPicPr>
            <a:picLocks noChangeAspect="1"/>
          </p:cNvPicPr>
          <p:nvPr/>
        </p:nvPicPr>
        <p:blipFill>
          <a:blip r:embed="rId3">
            <a:alphaModFix amt="51419"/>
            <a:extLst/>
          </a:blip>
          <a:stretch>
            <a:fillRect/>
          </a:stretch>
        </p:blipFill>
        <p:spPr>
          <a:xfrm rot="21590273">
            <a:off x="12512141" y="8278545"/>
            <a:ext cx="3564525" cy="2138716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Shape 567"/>
          <p:cNvSpPr/>
          <p:nvPr/>
        </p:nvSpPr>
        <p:spPr>
          <a:xfrm>
            <a:off x="3299815" y="6268018"/>
            <a:ext cx="15678990" cy="1"/>
          </a:xfrm>
          <a:prstGeom prst="line">
            <a:avLst/>
          </a:prstGeom>
          <a:ln w="101600">
            <a:solidFill>
              <a:srgbClr val="85888D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grpSp>
        <p:nvGrpSpPr>
          <p:cNvPr id="573" name="Group 573"/>
          <p:cNvGrpSpPr/>
          <p:nvPr/>
        </p:nvGrpSpPr>
        <p:grpSpPr>
          <a:xfrm>
            <a:off x="18245455" y="3831075"/>
            <a:ext cx="3564524" cy="4873887"/>
            <a:chOff x="0" y="0"/>
            <a:chExt cx="3564523" cy="4873886"/>
          </a:xfrm>
        </p:grpSpPr>
        <p:sp>
          <p:nvSpPr>
            <p:cNvPr id="568" name="Shape 568"/>
            <p:cNvSpPr/>
            <p:nvPr/>
          </p:nvSpPr>
          <p:spPr>
            <a:xfrm>
              <a:off x="0" y="4112003"/>
              <a:ext cx="3564524" cy="76188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0" y="402709"/>
              <a:ext cx="3564524" cy="40684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0" y="0"/>
              <a:ext cx="3564524" cy="761883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 flipV="1">
              <a:off x="10603" y="355903"/>
              <a:ext cx="1" cy="4119766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 flipV="1">
              <a:off x="3564523" y="402708"/>
              <a:ext cx="1" cy="4119766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574" name="Shape 5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Unifying network and storage</a:t>
            </a:r>
          </a:p>
        </p:txBody>
      </p:sp>
      <p:sp>
        <p:nvSpPr>
          <p:cNvPr id="575" name="Shape 5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2486387" y="5559134"/>
            <a:ext cx="1435729" cy="1435729"/>
          </a:xfrm>
          <a:prstGeom prst="ellipse">
            <a:avLst/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5842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A</a:t>
            </a:r>
          </a:p>
        </p:txBody>
      </p:sp>
      <p:sp>
        <p:nvSpPr>
          <p:cNvPr id="577" name="Shape 577"/>
          <p:cNvSpPr/>
          <p:nvPr/>
        </p:nvSpPr>
        <p:spPr>
          <a:xfrm>
            <a:off x="9306286" y="5559134"/>
            <a:ext cx="1435730" cy="1435729"/>
          </a:xfrm>
          <a:prstGeom prst="ellipse">
            <a:avLst/>
          </a:prstGeom>
          <a:solidFill>
            <a:srgbClr val="DCDEE0"/>
          </a:solidFill>
          <a:ln w="508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584200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B</a:t>
            </a:r>
          </a:p>
        </p:txBody>
      </p:sp>
      <p:grpSp>
        <p:nvGrpSpPr>
          <p:cNvPr id="581" name="Group 581"/>
          <p:cNvGrpSpPr/>
          <p:nvPr/>
        </p:nvGrpSpPr>
        <p:grpSpPr>
          <a:xfrm>
            <a:off x="4673920" y="5078717"/>
            <a:ext cx="819862" cy="935435"/>
            <a:chOff x="0" y="0"/>
            <a:chExt cx="819860" cy="935434"/>
          </a:xfrm>
        </p:grpSpPr>
        <p:sp>
          <p:nvSpPr>
            <p:cNvPr id="578" name="Shape 578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85" name="Group 585"/>
          <p:cNvGrpSpPr/>
          <p:nvPr/>
        </p:nvGrpSpPr>
        <p:grpSpPr>
          <a:xfrm>
            <a:off x="6232886" y="5078717"/>
            <a:ext cx="819862" cy="935435"/>
            <a:chOff x="0" y="0"/>
            <a:chExt cx="819860" cy="935434"/>
          </a:xfrm>
        </p:grpSpPr>
        <p:sp>
          <p:nvSpPr>
            <p:cNvPr id="582" name="Shape 582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89" name="Group 589"/>
          <p:cNvGrpSpPr/>
          <p:nvPr/>
        </p:nvGrpSpPr>
        <p:grpSpPr>
          <a:xfrm>
            <a:off x="9614220" y="4349410"/>
            <a:ext cx="819862" cy="935435"/>
            <a:chOff x="0" y="0"/>
            <a:chExt cx="819860" cy="935434"/>
          </a:xfrm>
        </p:grpSpPr>
        <p:sp>
          <p:nvSpPr>
            <p:cNvPr id="586" name="Shape 586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93" name="Group 593"/>
          <p:cNvGrpSpPr/>
          <p:nvPr/>
        </p:nvGrpSpPr>
        <p:grpSpPr>
          <a:xfrm>
            <a:off x="7791853" y="5078717"/>
            <a:ext cx="819861" cy="935435"/>
            <a:chOff x="0" y="0"/>
            <a:chExt cx="819860" cy="935434"/>
          </a:xfrm>
        </p:grpSpPr>
        <p:sp>
          <p:nvSpPr>
            <p:cNvPr id="590" name="Shape 590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004466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97" name="Group 597"/>
          <p:cNvGrpSpPr/>
          <p:nvPr/>
        </p:nvGrpSpPr>
        <p:grpSpPr>
          <a:xfrm>
            <a:off x="18445900" y="7117160"/>
            <a:ext cx="819862" cy="935435"/>
            <a:chOff x="0" y="0"/>
            <a:chExt cx="819860" cy="935434"/>
          </a:xfrm>
        </p:grpSpPr>
        <p:sp>
          <p:nvSpPr>
            <p:cNvPr id="594" name="Shape 594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01" name="Group 601"/>
          <p:cNvGrpSpPr/>
          <p:nvPr/>
        </p:nvGrpSpPr>
        <p:grpSpPr>
          <a:xfrm>
            <a:off x="18445900" y="6006184"/>
            <a:ext cx="819862" cy="935435"/>
            <a:chOff x="0" y="0"/>
            <a:chExt cx="819860" cy="935434"/>
          </a:xfrm>
        </p:grpSpPr>
        <p:sp>
          <p:nvSpPr>
            <p:cNvPr id="598" name="Shape 598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05" name="Group 605"/>
          <p:cNvGrpSpPr/>
          <p:nvPr/>
        </p:nvGrpSpPr>
        <p:grpSpPr>
          <a:xfrm>
            <a:off x="18445900" y="4895208"/>
            <a:ext cx="819862" cy="935435"/>
            <a:chOff x="0" y="0"/>
            <a:chExt cx="819860" cy="935434"/>
          </a:xfrm>
        </p:grpSpPr>
        <p:sp>
          <p:nvSpPr>
            <p:cNvPr id="602" name="Shape 602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004466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09" name="Group 609"/>
          <p:cNvGrpSpPr/>
          <p:nvPr/>
        </p:nvGrpSpPr>
        <p:grpSpPr>
          <a:xfrm>
            <a:off x="19617787" y="7366679"/>
            <a:ext cx="819861" cy="935436"/>
            <a:chOff x="0" y="0"/>
            <a:chExt cx="819860" cy="935434"/>
          </a:xfrm>
        </p:grpSpPr>
        <p:sp>
          <p:nvSpPr>
            <p:cNvPr id="606" name="Shape 606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13" name="Group 613"/>
          <p:cNvGrpSpPr/>
          <p:nvPr/>
        </p:nvGrpSpPr>
        <p:grpSpPr>
          <a:xfrm>
            <a:off x="19617787" y="6255703"/>
            <a:ext cx="819861" cy="935435"/>
            <a:chOff x="0" y="0"/>
            <a:chExt cx="819860" cy="935434"/>
          </a:xfrm>
        </p:grpSpPr>
        <p:sp>
          <p:nvSpPr>
            <p:cNvPr id="610" name="Shape 610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17" name="Group 617"/>
          <p:cNvGrpSpPr/>
          <p:nvPr/>
        </p:nvGrpSpPr>
        <p:grpSpPr>
          <a:xfrm>
            <a:off x="19617787" y="5144727"/>
            <a:ext cx="819861" cy="935435"/>
            <a:chOff x="0" y="0"/>
            <a:chExt cx="819860" cy="935434"/>
          </a:xfrm>
        </p:grpSpPr>
        <p:sp>
          <p:nvSpPr>
            <p:cNvPr id="614" name="Shape 614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004466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21" name="Group 621"/>
          <p:cNvGrpSpPr/>
          <p:nvPr/>
        </p:nvGrpSpPr>
        <p:grpSpPr>
          <a:xfrm>
            <a:off x="20731900" y="7104460"/>
            <a:ext cx="819862" cy="935436"/>
            <a:chOff x="0" y="0"/>
            <a:chExt cx="819860" cy="935434"/>
          </a:xfrm>
        </p:grpSpPr>
        <p:sp>
          <p:nvSpPr>
            <p:cNvPr id="618" name="Shape 618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25" name="Group 625"/>
          <p:cNvGrpSpPr/>
          <p:nvPr/>
        </p:nvGrpSpPr>
        <p:grpSpPr>
          <a:xfrm>
            <a:off x="20731900" y="5993484"/>
            <a:ext cx="819862" cy="935435"/>
            <a:chOff x="0" y="0"/>
            <a:chExt cx="819860" cy="935434"/>
          </a:xfrm>
        </p:grpSpPr>
        <p:sp>
          <p:nvSpPr>
            <p:cNvPr id="622" name="Shape 622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629" name="Group 629"/>
          <p:cNvGrpSpPr/>
          <p:nvPr/>
        </p:nvGrpSpPr>
        <p:grpSpPr>
          <a:xfrm>
            <a:off x="20731900" y="4882508"/>
            <a:ext cx="819862" cy="935435"/>
            <a:chOff x="0" y="0"/>
            <a:chExt cx="819860" cy="935434"/>
          </a:xfrm>
        </p:grpSpPr>
        <p:sp>
          <p:nvSpPr>
            <p:cNvPr id="626" name="Shape 626"/>
            <p:cNvSpPr/>
            <p:nvPr/>
          </p:nvSpPr>
          <p:spPr>
            <a:xfrm>
              <a:off x="0" y="0"/>
              <a:ext cx="819861" cy="359045"/>
            </a:xfrm>
            <a:prstGeom prst="roundRect">
              <a:avLst>
                <a:gd name="adj" fmla="val 24622"/>
              </a:avLst>
            </a:prstGeom>
            <a:solidFill>
              <a:srgbClr val="004466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0" y="0"/>
              <a:ext cx="819861" cy="419899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0" y="188424"/>
              <a:ext cx="819861" cy="747011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30" name="Shape 630"/>
          <p:cNvSpPr/>
          <p:nvPr/>
        </p:nvSpPr>
        <p:spPr>
          <a:xfrm>
            <a:off x="2968352" y="10433203"/>
            <a:ext cx="6312536" cy="160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Messages are secure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(in motion and at rest)</a:t>
            </a:r>
          </a:p>
        </p:txBody>
      </p:sp>
      <p:pic>
        <p:nvPicPr>
          <p:cNvPr id="638" name="Picture 637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971661" y="3735399"/>
            <a:ext cx="7180967" cy="1941659"/>
          </a:xfrm>
          <a:prstGeom prst="rect">
            <a:avLst/>
          </a:prstGeom>
        </p:spPr>
      </p:pic>
      <p:pic>
        <p:nvPicPr>
          <p:cNvPr id="640" name="Picture 639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55680" y="6861831"/>
            <a:ext cx="7327190" cy="1690971"/>
          </a:xfrm>
          <a:prstGeom prst="rect">
            <a:avLst/>
          </a:prstGeom>
        </p:spPr>
      </p:pic>
      <p:sp>
        <p:nvSpPr>
          <p:cNvPr id="633" name="Shape 633"/>
          <p:cNvSpPr/>
          <p:nvPr/>
        </p:nvSpPr>
        <p:spPr>
          <a:xfrm>
            <a:off x="14054706" y="10433203"/>
            <a:ext cx="7628891" cy="160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Messages are the same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(in network and in storage)</a:t>
            </a:r>
          </a:p>
        </p:txBody>
      </p:sp>
      <p:grpSp>
        <p:nvGrpSpPr>
          <p:cNvPr id="637" name="Group 637"/>
          <p:cNvGrpSpPr/>
          <p:nvPr/>
        </p:nvGrpSpPr>
        <p:grpSpPr>
          <a:xfrm rot="1016058">
            <a:off x="13073062" y="2584487"/>
            <a:ext cx="2962916" cy="701046"/>
            <a:chOff x="0" y="0"/>
            <a:chExt cx="2962915" cy="701045"/>
          </a:xfrm>
        </p:grpSpPr>
        <p:sp>
          <p:nvSpPr>
            <p:cNvPr id="634" name="Shape 634"/>
            <p:cNvSpPr/>
            <p:nvPr/>
          </p:nvSpPr>
          <p:spPr>
            <a:xfrm>
              <a:off x="23981" y="97237"/>
              <a:ext cx="2292593" cy="603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05"/>
                  </a:moveTo>
                  <a:lnTo>
                    <a:pt x="21520" y="21600"/>
                  </a:lnTo>
                  <a:lnTo>
                    <a:pt x="21600" y="0"/>
                  </a:lnTo>
                  <a:lnTo>
                    <a:pt x="0" y="20705"/>
                  </a:lnTo>
                  <a:close/>
                </a:path>
              </a:pathLst>
            </a:cu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990" y="159206"/>
              <a:ext cx="2950926" cy="51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9320"/>
                  </a:lnTo>
                  <a:lnTo>
                    <a:pt x="1839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0" y="0"/>
              <a:ext cx="2328892" cy="67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7099" y="0"/>
                  </a:lnTo>
                  <a:lnTo>
                    <a:pt x="21600" y="2786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6703848"/>
      </p:ext>
    </p:extLst>
  </p:cSld>
  <p:clrMapOvr>
    <a:masterClrMapping/>
  </p:clrMapOvr>
  <p:transition xmlns:p14="http://schemas.microsoft.com/office/powerpoint/2010/main"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0"/>
          <p:cNvSpPr/>
          <p:nvPr/>
        </p:nvSpPr>
        <p:spPr>
          <a:xfrm>
            <a:off x="2010687" y="2993322"/>
            <a:ext cx="20389081" cy="7427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584200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ICN in Standards</a:t>
            </a:r>
          </a:p>
          <a:p>
            <a:endParaRPr lang="en-US" sz="6600" dirty="0"/>
          </a:p>
          <a:p>
            <a:r>
              <a:rPr lang="en-US" sz="8000" i="1" dirty="0" smtClean="0">
                <a:solidFill>
                  <a:schemeClr val="tx1"/>
                </a:solidFill>
              </a:rPr>
              <a:t>Several Internet Drafts in IRTF research group (proposed Experimental status)</a:t>
            </a:r>
          </a:p>
          <a:p>
            <a:endParaRPr lang="en-US" sz="8000" i="1" dirty="0">
              <a:solidFill>
                <a:schemeClr val="tx1"/>
              </a:solidFill>
            </a:endParaRPr>
          </a:p>
          <a:p>
            <a:r>
              <a:rPr lang="en-US" sz="8000" i="1" dirty="0" smtClean="0">
                <a:solidFill>
                  <a:schemeClr val="tx1"/>
                </a:solidFill>
              </a:rPr>
              <a:t>Data Aware Networking in ITU-T (Y.3033)</a:t>
            </a:r>
          </a:p>
        </p:txBody>
      </p:sp>
    </p:spTree>
    <p:extLst>
      <p:ext uri="{BB962C8B-B14F-4D97-AF65-F5344CB8AC3E}">
        <p14:creationId xmlns:p14="http://schemas.microsoft.com/office/powerpoint/2010/main" val="3043490330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0"/>
          <p:cNvSpPr/>
          <p:nvPr/>
        </p:nvSpPr>
        <p:spPr>
          <a:xfrm>
            <a:off x="2010687" y="1146663"/>
            <a:ext cx="20389081" cy="1112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584200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ICN in IMT-2020 Focus Group</a:t>
            </a:r>
          </a:p>
          <a:p>
            <a:endParaRPr lang="en-US" sz="6600" dirty="0"/>
          </a:p>
          <a:p>
            <a:r>
              <a:rPr lang="en-US" sz="8000" i="1" dirty="0" smtClean="0">
                <a:solidFill>
                  <a:schemeClr val="tx1"/>
                </a:solidFill>
              </a:rPr>
              <a:t>Identify ICN as important non-IP protocol for IMT-2020</a:t>
            </a:r>
          </a:p>
          <a:p>
            <a:endParaRPr lang="en-US" sz="8000" i="1" dirty="0">
              <a:solidFill>
                <a:schemeClr val="tx1"/>
              </a:solidFill>
            </a:endParaRPr>
          </a:p>
          <a:p>
            <a:r>
              <a:rPr lang="en-US" sz="8000" i="1" dirty="0" smtClean="0">
                <a:solidFill>
                  <a:schemeClr val="tx1"/>
                </a:solidFill>
              </a:rPr>
              <a:t>Identify existing standardization gaps</a:t>
            </a:r>
          </a:p>
          <a:p>
            <a:endParaRPr lang="en-US" sz="8000" i="1" dirty="0">
              <a:solidFill>
                <a:schemeClr val="tx1"/>
              </a:solidFill>
            </a:endParaRPr>
          </a:p>
          <a:p>
            <a:r>
              <a:rPr lang="en-US" sz="8000" i="1" dirty="0" smtClean="0">
                <a:solidFill>
                  <a:schemeClr val="tx1"/>
                </a:solidFill>
              </a:rPr>
              <a:t>Perform Proof-of-Concepts and studies in important gap areas</a:t>
            </a:r>
          </a:p>
        </p:txBody>
      </p:sp>
    </p:spTree>
    <p:extLst>
      <p:ext uri="{BB962C8B-B14F-4D97-AF65-F5344CB8AC3E}">
        <p14:creationId xmlns:p14="http://schemas.microsoft.com/office/powerpoint/2010/main" val="3063147080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8658"/>
              </p:ext>
            </p:extLst>
          </p:nvPr>
        </p:nvGraphicFramePr>
        <p:xfrm>
          <a:off x="2116514" y="983643"/>
          <a:ext cx="20389080" cy="10976842"/>
        </p:xfrm>
        <a:graphic>
          <a:graphicData uri="http://schemas.openxmlformats.org/drawingml/2006/table">
            <a:tbl>
              <a:tblPr/>
              <a:tblGrid>
                <a:gridCol w="1375733"/>
                <a:gridCol w="3809725"/>
                <a:gridCol w="2171946"/>
                <a:gridCol w="2171946"/>
                <a:gridCol w="2171946"/>
                <a:gridCol w="2171946"/>
                <a:gridCol w="2171946"/>
                <a:gridCol w="2171946"/>
                <a:gridCol w="2171946"/>
              </a:tblGrid>
              <a:tr h="4101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Gap</a:t>
                      </a:r>
                    </a:p>
                  </a:txBody>
                  <a:tcPr marL="8077" marR="8077" marT="8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POC #1</a:t>
                      </a:r>
                    </a:p>
                  </a:txBody>
                  <a:tcPr marL="8077" marR="8077" marT="80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POC #2</a:t>
                      </a:r>
                    </a:p>
                  </a:txBody>
                  <a:tcPr marL="8077" marR="8077" marT="80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3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POC #3</a:t>
                      </a:r>
                    </a:p>
                  </a:txBody>
                  <a:tcPr marL="8077" marR="8077" marT="80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POC #4</a:t>
                      </a:r>
                    </a:p>
                  </a:txBody>
                  <a:tcPr marL="8077" marR="8077" marT="80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3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POC #5</a:t>
                      </a:r>
                    </a:p>
                  </a:txBody>
                  <a:tcPr marL="8077" marR="8077" marT="80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Study #1</a:t>
                      </a:r>
                    </a:p>
                  </a:txBody>
                  <a:tcPr marL="8077" marR="8077" marT="80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Study #2</a:t>
                      </a:r>
                    </a:p>
                  </a:txBody>
                  <a:tcPr marL="8077" marR="8077" marT="80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E.1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ICN in IMT2020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E.2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ROHC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E.3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ICN S-GW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E.4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ICN MME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E.5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ICN P-GW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E.6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ICN Slice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E.7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Lawful Intercept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E.8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Mobility &amp; Routing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E.9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UE Provision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E.10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ICN mgmt SON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E.11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OAM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E.12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SDN &amp; Openflow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E.13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Auth &amp; Encrypt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✓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STIXGeneral-Regular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E.14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Encrypt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8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E.15</a:t>
                      </a:r>
                    </a:p>
                  </a:txBody>
                  <a:tcPr marL="8077" marR="8077" marT="8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QoS</a:t>
                      </a:r>
                    </a:p>
                  </a:txBody>
                  <a:tcPr marL="8077" marR="8077" marT="807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077" marR="8077" marT="8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014739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2660" y="2946666"/>
            <a:ext cx="21235686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6000" dirty="0"/>
              <a:t>Cost efficient and low latency delivery of IP-</a:t>
            </a:r>
            <a:r>
              <a:rPr lang="en-US" sz="6000" dirty="0" smtClean="0"/>
              <a:t>based services (</a:t>
            </a:r>
            <a:r>
              <a:rPr lang="en-US" sz="6000" dirty="0" err="1" smtClean="0"/>
              <a:t>InterDigital</a:t>
            </a:r>
            <a:r>
              <a:rPr lang="en-US" sz="6000" dirty="0" smtClean="0"/>
              <a:t>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6000" dirty="0"/>
              <a:t>Using ICN to simplify data delivery, mobility management and secure transmission over an heterogeneous network </a:t>
            </a:r>
            <a:r>
              <a:rPr lang="en-US" sz="6000" dirty="0" smtClean="0"/>
              <a:t>access (Cisco Systems)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6000" dirty="0"/>
              <a:t>Using ICN to meet the IMT-2020 </a:t>
            </a:r>
            <a:r>
              <a:rPr lang="en-US" sz="6000" dirty="0" smtClean="0"/>
              <a:t>goals (Fujitsu Labs)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6000" dirty="0"/>
              <a:t>Interplay of </a:t>
            </a:r>
            <a:r>
              <a:rPr lang="en-US" sz="6000" dirty="0" err="1"/>
              <a:t>mmWave</a:t>
            </a:r>
            <a:r>
              <a:rPr lang="en-US" sz="6000" dirty="0"/>
              <a:t> based wireless access and </a:t>
            </a:r>
            <a:r>
              <a:rPr lang="en-US" sz="6000" dirty="0" smtClean="0"/>
              <a:t>ICN (KDDI)</a:t>
            </a:r>
          </a:p>
          <a:p>
            <a:pPr marL="914400" indent="-914400" algn="l">
              <a:spcAft>
                <a:spcPts val="2400"/>
              </a:spcAft>
              <a:buFont typeface="+mj-lt"/>
              <a:buAutoNum type="arabicPeriod"/>
            </a:pPr>
            <a:r>
              <a:rPr lang="en-US" sz="6000" dirty="0"/>
              <a:t>ICN seamless </a:t>
            </a:r>
            <a:r>
              <a:rPr lang="en-US" sz="6000" dirty="0" smtClean="0"/>
              <a:t>mobility (Huawei Technologies)</a:t>
            </a:r>
          </a:p>
        </p:txBody>
      </p:sp>
      <p:sp>
        <p:nvSpPr>
          <p:cNvPr id="7" name="Shape 250"/>
          <p:cNvSpPr/>
          <p:nvPr/>
        </p:nvSpPr>
        <p:spPr>
          <a:xfrm>
            <a:off x="1799036" y="671018"/>
            <a:ext cx="21059310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584200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Proofs of Concepts</a:t>
            </a:r>
          </a:p>
        </p:txBody>
      </p:sp>
    </p:spTree>
    <p:extLst>
      <p:ext uri="{BB962C8B-B14F-4D97-AF65-F5344CB8AC3E}">
        <p14:creationId xmlns:p14="http://schemas.microsoft.com/office/powerpoint/2010/main" val="2831788512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14544595" y="11601905"/>
            <a:ext cx="9328656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800">
                <a:solidFill>
                  <a:srgbClr val="FFFFFF"/>
                </a:solidFill>
              </a:defRPr>
            </a:lvl1pPr>
          </a:lstStyle>
          <a:p>
            <a:r>
              <a:rPr lang="en-US" dirty="0" err="1" smtClean="0"/>
              <a:t>marc.mosko@parc.com</a:t>
            </a:r>
            <a:endParaRPr lang="en-US" dirty="0" smtClean="0"/>
          </a:p>
          <a:p>
            <a:r>
              <a:rPr dirty="0" smtClean="0"/>
              <a:t>http</a:t>
            </a:r>
            <a:r>
              <a:rPr dirty="0"/>
              <a:t>://www.ccnx.org/</a:t>
            </a:r>
          </a:p>
        </p:txBody>
      </p:sp>
      <p:sp>
        <p:nvSpPr>
          <p:cNvPr id="284" name="Shape 284"/>
          <p:cNvSpPr/>
          <p:nvPr/>
        </p:nvSpPr>
        <p:spPr>
          <a:xfrm>
            <a:off x="23498498" y="11111142"/>
            <a:ext cx="102592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5800" u="sng">
                <a:solidFill>
                  <a:srgbClr val="FFFFFF"/>
                </a:solidFill>
                <a:hlinkClick r:id="rId2"/>
              </a:defRPr>
            </a:lvl1pPr>
          </a:lstStyle>
          <a:p>
            <a:pPr>
              <a:defRPr u="none"/>
            </a:pPr>
            <a:endParaRPr u="sng" dirty="0">
              <a:hlinkClick r:id="rId2"/>
            </a:endParaRP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0"/>
          <p:cNvSpPr/>
          <p:nvPr/>
        </p:nvSpPr>
        <p:spPr>
          <a:xfrm>
            <a:off x="2904593" y="1267618"/>
            <a:ext cx="18574839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Today’s host-based networking and</a:t>
            </a:r>
          </a:p>
          <a:p>
            <a:r>
              <a:rPr lang="en-US" dirty="0"/>
              <a:t>s</a:t>
            </a:r>
            <a:r>
              <a:rPr lang="en-US" dirty="0" smtClean="0"/>
              <a:t>erver-based security.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36" y="4563588"/>
            <a:ext cx="20768184" cy="8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29400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future Internet architecture</a:t>
            </a:r>
          </a:p>
        </p:txBody>
      </p:sp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12050115" y="12954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2848477" y="9636977"/>
            <a:ext cx="19211423" cy="2175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>
            <a:lvl1pPr algn="l" defTabSz="584200">
              <a:spcBef>
                <a:spcPts val="600"/>
              </a:spcBef>
              <a:defRPr sz="55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6600" dirty="0"/>
              <a:t>Naming all data, securing all data and communicating based on name</a:t>
            </a:r>
          </a:p>
        </p:txBody>
      </p:sp>
      <p:sp>
        <p:nvSpPr>
          <p:cNvPr id="238" name="Shape 238"/>
          <p:cNvSpPr/>
          <p:nvPr/>
        </p:nvSpPr>
        <p:spPr>
          <a:xfrm>
            <a:off x="2848477" y="3759616"/>
            <a:ext cx="3276287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584200">
              <a:spcBef>
                <a:spcPts val="600"/>
              </a:spcBef>
              <a:defRPr sz="60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7200" dirty="0"/>
              <a:t>Is secure</a:t>
            </a:r>
          </a:p>
        </p:txBody>
      </p:sp>
      <p:sp>
        <p:nvSpPr>
          <p:cNvPr id="239" name="Shape 239"/>
          <p:cNvSpPr/>
          <p:nvPr/>
        </p:nvSpPr>
        <p:spPr>
          <a:xfrm>
            <a:off x="2848477" y="4766091"/>
            <a:ext cx="8800485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584200">
              <a:spcBef>
                <a:spcPts val="600"/>
              </a:spcBef>
              <a:defRPr sz="60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7200" dirty="0"/>
              <a:t>Provides high availability</a:t>
            </a:r>
          </a:p>
        </p:txBody>
      </p:sp>
      <p:sp>
        <p:nvSpPr>
          <p:cNvPr id="240" name="Shape 240"/>
          <p:cNvSpPr/>
          <p:nvPr/>
        </p:nvSpPr>
        <p:spPr>
          <a:xfrm>
            <a:off x="2848477" y="5772566"/>
            <a:ext cx="14146149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584200">
              <a:spcBef>
                <a:spcPts val="600"/>
              </a:spcBef>
              <a:defRPr sz="60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7200"/>
              <a:t>Transfers data independent of location</a:t>
            </a:r>
          </a:p>
        </p:txBody>
      </p:sp>
      <p:sp>
        <p:nvSpPr>
          <p:cNvPr id="242" name="Shape 242"/>
          <p:cNvSpPr/>
          <p:nvPr/>
        </p:nvSpPr>
        <p:spPr>
          <a:xfrm>
            <a:off x="2848477" y="6779041"/>
            <a:ext cx="1559110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584200">
              <a:spcBef>
                <a:spcPts val="600"/>
              </a:spcBef>
              <a:defRPr sz="60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sz="7200"/>
              <a:t>Takes advantage of storage and processing</a:t>
            </a:r>
          </a:p>
        </p:txBody>
      </p:sp>
      <p:sp>
        <p:nvSpPr>
          <p:cNvPr id="13" name="Shape 250"/>
          <p:cNvSpPr/>
          <p:nvPr/>
        </p:nvSpPr>
        <p:spPr>
          <a:xfrm>
            <a:off x="811089" y="2549028"/>
            <a:ext cx="2105931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584200">
              <a:defRPr sz="9000">
                <a:solidFill>
                  <a:schemeClr val="accent5"/>
                </a:solidFill>
              </a:defRPr>
            </a:lvl1pPr>
          </a:lstStyle>
          <a:p>
            <a:pPr algn="l"/>
            <a:r>
              <a:rPr lang="en-US" sz="7200" dirty="0" smtClean="0"/>
              <a:t>An architecture proposal that</a:t>
            </a:r>
          </a:p>
        </p:txBody>
      </p:sp>
      <p:sp>
        <p:nvSpPr>
          <p:cNvPr id="15" name="Shape 250"/>
          <p:cNvSpPr/>
          <p:nvPr/>
        </p:nvSpPr>
        <p:spPr>
          <a:xfrm>
            <a:off x="811089" y="8426389"/>
            <a:ext cx="2105931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584200">
              <a:defRPr sz="9000">
                <a:solidFill>
                  <a:schemeClr val="accent5"/>
                </a:solidFill>
              </a:defRPr>
            </a:lvl1pPr>
          </a:lstStyle>
          <a:p>
            <a:pPr algn="l"/>
            <a:r>
              <a:rPr lang="en-US" sz="7200" dirty="0" smtClean="0"/>
              <a:t>It does this by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50"/>
          <p:cNvSpPr/>
          <p:nvPr/>
        </p:nvSpPr>
        <p:spPr>
          <a:xfrm>
            <a:off x="1763761" y="1115885"/>
            <a:ext cx="21059310" cy="1118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584200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Information Centric Networking (ICN)</a:t>
            </a:r>
          </a:p>
          <a:p>
            <a:endParaRPr lang="en-US" dirty="0"/>
          </a:p>
          <a:p>
            <a:r>
              <a:rPr lang="en-US" i="1" dirty="0" smtClean="0">
                <a:solidFill>
                  <a:schemeClr val="tx1"/>
                </a:solidFill>
              </a:rPr>
              <a:t>Transfer data based on its properties not opaque bytes and addresses</a:t>
            </a:r>
          </a:p>
          <a:p>
            <a:endParaRPr lang="en-US" i="1" dirty="0"/>
          </a:p>
          <a:p>
            <a:r>
              <a:rPr lang="en-US" dirty="0" smtClean="0"/>
              <a:t>Content Centric Networking (</a:t>
            </a:r>
            <a:r>
              <a:rPr lang="en-US" dirty="0" err="1" smtClean="0"/>
              <a:t>CCNx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i="1" dirty="0" smtClean="0">
                <a:solidFill>
                  <a:srgbClr val="000000"/>
                </a:solidFill>
              </a:rPr>
              <a:t>eminal and popular ICN protocol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27973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0"/>
          <p:cNvSpPr/>
          <p:nvPr/>
        </p:nvSpPr>
        <p:spPr>
          <a:xfrm>
            <a:off x="4470083" y="1244185"/>
            <a:ext cx="15302747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9000">
                <a:solidFill>
                  <a:schemeClr val="accent5"/>
                </a:solidFill>
              </a:defRPr>
            </a:lvl1pPr>
          </a:lstStyle>
          <a:p>
            <a:r>
              <a:rPr lang="en-US" dirty="0" err="1" smtClean="0"/>
              <a:t>CCNx</a:t>
            </a:r>
            <a:r>
              <a:rPr lang="en-US" dirty="0" smtClean="0"/>
              <a:t> Operation in a Nutshell</a:t>
            </a:r>
            <a:endParaRPr dirty="0"/>
          </a:p>
        </p:txBody>
      </p:sp>
      <p:sp>
        <p:nvSpPr>
          <p:cNvPr id="5" name="Shape 251"/>
          <p:cNvSpPr/>
          <p:nvPr/>
        </p:nvSpPr>
        <p:spPr>
          <a:xfrm>
            <a:off x="1672048" y="2917863"/>
            <a:ext cx="21039925" cy="1004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spcAft>
                <a:spcPts val="1200"/>
              </a:spcAft>
              <a:defRPr sz="8000"/>
            </a:pPr>
            <a:r>
              <a:rPr lang="en-US" sz="7200" dirty="0" smtClean="0"/>
              <a:t>Uniquely name network objects (like a URI)</a:t>
            </a:r>
          </a:p>
          <a:p>
            <a:pPr defTabSz="584200">
              <a:spcAft>
                <a:spcPts val="1200"/>
              </a:spcAft>
              <a:defRPr sz="8000"/>
            </a:pPr>
            <a:r>
              <a:rPr lang="en-US" sz="7200" dirty="0" smtClean="0"/>
              <a:t>Request a name from the network (not from a host)</a:t>
            </a:r>
          </a:p>
          <a:p>
            <a:pPr defTabSz="584200">
              <a:spcAft>
                <a:spcPts val="1200"/>
              </a:spcAft>
              <a:defRPr sz="8000"/>
            </a:pPr>
            <a:r>
              <a:rPr lang="en-US" sz="7200" dirty="0" smtClean="0"/>
              <a:t>Security is bound to the network object not a host</a:t>
            </a:r>
          </a:p>
          <a:p>
            <a:pPr defTabSz="584200">
              <a:spcAft>
                <a:spcPts val="1200"/>
              </a:spcAft>
              <a:defRPr sz="8000"/>
            </a:pPr>
            <a:r>
              <a:rPr lang="en-US" sz="7200" dirty="0" smtClean="0"/>
              <a:t>Network objects can come from any location</a:t>
            </a:r>
          </a:p>
          <a:p>
            <a:pPr defTabSz="584200">
              <a:spcAft>
                <a:spcPts val="1200"/>
              </a:spcAft>
              <a:defRPr sz="8000"/>
            </a:pPr>
            <a:endParaRPr lang="en-US" sz="7200" dirty="0"/>
          </a:p>
          <a:p>
            <a:pPr defTabSz="584200">
              <a:spcAft>
                <a:spcPts val="1200"/>
              </a:spcAft>
              <a:defRPr sz="8000"/>
            </a:pPr>
            <a:r>
              <a:rPr lang="en-US" sz="7200" dirty="0" smtClean="0"/>
              <a:t>As an overlay over IP, IPv6, UDP, MPLS, etc. </a:t>
            </a:r>
          </a:p>
          <a:p>
            <a:pPr defTabSz="584200">
              <a:spcAft>
                <a:spcPts val="1200"/>
              </a:spcAft>
              <a:defRPr sz="8000"/>
            </a:pPr>
            <a:r>
              <a:rPr lang="en-US" sz="7200" dirty="0" smtClean="0"/>
              <a:t>Native over GTP, Ethernet, PPP, OTN, etc.</a:t>
            </a:r>
          </a:p>
          <a:p>
            <a:pPr defTabSz="584200">
              <a:spcAft>
                <a:spcPts val="1200"/>
              </a:spcAft>
              <a:defRPr sz="8000"/>
            </a:pPr>
            <a:r>
              <a:rPr lang="en-US" sz="7200" dirty="0" smtClean="0"/>
              <a:t>As an underlay for IP, IPv6, SCTP, HTTP, etc.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2313490450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xfrm>
            <a:off x="12050115" y="12954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1782770" y="2703909"/>
            <a:ext cx="2081846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9000">
                <a:solidFill>
                  <a:schemeClr val="accent5"/>
                </a:solidFill>
              </a:defRPr>
            </a:lvl1pPr>
          </a:lstStyle>
          <a:p>
            <a:r>
              <a:rPr dirty="0"/>
              <a:t>Using named content with content-</a:t>
            </a:r>
            <a:r>
              <a:rPr dirty="0" smtClean="0"/>
              <a:t>level</a:t>
            </a:r>
            <a:endParaRPr lang="en-US" dirty="0" smtClean="0"/>
          </a:p>
          <a:p>
            <a:r>
              <a:rPr dirty="0" smtClean="0"/>
              <a:t>security </a:t>
            </a:r>
            <a:r>
              <a:rPr dirty="0"/>
              <a:t>maps well to core 5G principles </a:t>
            </a:r>
          </a:p>
        </p:txBody>
      </p:sp>
      <p:sp>
        <p:nvSpPr>
          <p:cNvPr id="251" name="Shape 251"/>
          <p:cNvSpPr/>
          <p:nvPr/>
        </p:nvSpPr>
        <p:spPr>
          <a:xfrm>
            <a:off x="4259325" y="6680199"/>
            <a:ext cx="15865349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584200">
              <a:defRPr sz="8000"/>
            </a:pPr>
            <a:r>
              <a:rPr dirty="0"/>
              <a:t>Simplification  —  Loose-coupling</a:t>
            </a:r>
          </a:p>
          <a:p>
            <a:pPr defTabSz="584200">
              <a:defRPr sz="8000"/>
            </a:pPr>
            <a:r>
              <a:rPr dirty="0"/>
              <a:t>— Intrinsic Mobility — Security — </a:t>
            </a:r>
          </a:p>
          <a:p>
            <a:pPr defTabSz="584200">
              <a:defRPr sz="8000"/>
            </a:pPr>
            <a:r>
              <a:rPr dirty="0"/>
              <a:t>Orchestration &amp; Virtualization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 flipH="1" flipV="1">
            <a:off x="684809" y="7940050"/>
            <a:ext cx="23014382" cy="1"/>
          </a:xfrm>
          <a:prstGeom prst="line">
            <a:avLst/>
          </a:prstGeom>
          <a:ln w="50800">
            <a:solidFill>
              <a:srgbClr val="85888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Network abstraction</a:t>
            </a:r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grpSp>
        <p:nvGrpSpPr>
          <p:cNvPr id="287" name="Group 287"/>
          <p:cNvGrpSpPr/>
          <p:nvPr/>
        </p:nvGrpSpPr>
        <p:grpSpPr>
          <a:xfrm rot="21389681">
            <a:off x="-416982" y="9243164"/>
            <a:ext cx="20297663" cy="5784219"/>
            <a:chOff x="-80280" y="-80295"/>
            <a:chExt cx="20297662" cy="5784218"/>
          </a:xfrm>
        </p:grpSpPr>
        <p:pic>
          <p:nvPicPr>
            <p:cNvPr id="283" name="Picture 28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038578">
              <a:off x="74226" y="726640"/>
              <a:ext cx="10149796" cy="2731252"/>
            </a:xfrm>
            <a:prstGeom prst="rect">
              <a:avLst/>
            </a:prstGeom>
            <a:effectLst/>
          </p:spPr>
        </p:pic>
        <p:pic>
          <p:nvPicPr>
            <p:cNvPr id="285" name="Picture 284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94242" flipH="1">
              <a:off x="9895131" y="1453058"/>
              <a:ext cx="10149794" cy="2731252"/>
            </a:xfrm>
            <a:prstGeom prst="rect">
              <a:avLst/>
            </a:prstGeom>
            <a:effectLst/>
          </p:spPr>
        </p:pic>
      </p:grpSp>
      <p:sp>
        <p:nvSpPr>
          <p:cNvPr id="288" name="Shape 288"/>
          <p:cNvSpPr/>
          <p:nvPr/>
        </p:nvSpPr>
        <p:spPr>
          <a:xfrm>
            <a:off x="13953827" y="7522540"/>
            <a:ext cx="5020806" cy="784222"/>
          </a:xfrm>
          <a:prstGeom prst="roundRect">
            <a:avLst>
              <a:gd name="adj" fmla="val 0"/>
            </a:avLst>
          </a:prstGeom>
          <a:solidFill>
            <a:srgbClr val="DCDEE0"/>
          </a:solidFill>
          <a:ln w="127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584200"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CCN Portal</a:t>
            </a:r>
          </a:p>
        </p:txBody>
      </p:sp>
      <p:sp>
        <p:nvSpPr>
          <p:cNvPr id="289" name="Shape 289"/>
          <p:cNvSpPr/>
          <p:nvPr/>
        </p:nvSpPr>
        <p:spPr>
          <a:xfrm>
            <a:off x="1422378" y="6373453"/>
            <a:ext cx="3157478" cy="784222"/>
          </a:xfrm>
          <a:prstGeom prst="roundRect">
            <a:avLst>
              <a:gd name="adj" fmla="val 0"/>
            </a:avLst>
          </a:prstGeom>
          <a:solidFill>
            <a:srgbClr val="DCDEE0"/>
          </a:solidFill>
          <a:ln w="127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584200"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Key-Value</a:t>
            </a:r>
          </a:p>
        </p:txBody>
      </p:sp>
      <p:sp>
        <p:nvSpPr>
          <p:cNvPr id="290" name="Shape 290"/>
          <p:cNvSpPr/>
          <p:nvPr/>
        </p:nvSpPr>
        <p:spPr>
          <a:xfrm>
            <a:off x="4592556" y="6373453"/>
            <a:ext cx="3074502" cy="784222"/>
          </a:xfrm>
          <a:prstGeom prst="roundRect">
            <a:avLst>
              <a:gd name="adj" fmla="val 0"/>
            </a:avLst>
          </a:prstGeom>
          <a:solidFill>
            <a:srgbClr val="DCDEE0"/>
          </a:solidFill>
          <a:ln w="127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584200"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Messaging</a:t>
            </a:r>
          </a:p>
        </p:txBody>
      </p:sp>
      <p:sp>
        <p:nvSpPr>
          <p:cNvPr id="291" name="Shape 291"/>
          <p:cNvSpPr/>
          <p:nvPr/>
        </p:nvSpPr>
        <p:spPr>
          <a:xfrm>
            <a:off x="7679757" y="6373453"/>
            <a:ext cx="3299659" cy="784222"/>
          </a:xfrm>
          <a:prstGeom prst="roundRect">
            <a:avLst>
              <a:gd name="adj" fmla="val 0"/>
            </a:avLst>
          </a:prstGeom>
          <a:solidFill>
            <a:srgbClr val="DCDEE0"/>
          </a:solidFill>
          <a:ln w="127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584200"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Streaming</a:t>
            </a:r>
          </a:p>
        </p:txBody>
      </p:sp>
      <p:sp>
        <p:nvSpPr>
          <p:cNvPr id="292" name="Shape 292"/>
          <p:cNvSpPr/>
          <p:nvPr/>
        </p:nvSpPr>
        <p:spPr>
          <a:xfrm flipV="1">
            <a:off x="15620304" y="6099333"/>
            <a:ext cx="1" cy="1181376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3" name="Shape 293"/>
          <p:cNvSpPr/>
          <p:nvPr/>
        </p:nvSpPr>
        <p:spPr>
          <a:xfrm flipV="1">
            <a:off x="17263844" y="6099333"/>
            <a:ext cx="1" cy="1181376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 flipV="1">
            <a:off x="2998536" y="5100635"/>
            <a:ext cx="1" cy="1181376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301" name="Group 301"/>
          <p:cNvGrpSpPr/>
          <p:nvPr/>
        </p:nvGrpSpPr>
        <p:grpSpPr>
          <a:xfrm>
            <a:off x="5299398" y="3042538"/>
            <a:ext cx="1660816" cy="1871193"/>
            <a:chOff x="0" y="0"/>
            <a:chExt cx="1660814" cy="1871191"/>
          </a:xfrm>
        </p:grpSpPr>
        <p:sp>
          <p:nvSpPr>
            <p:cNvPr id="295" name="Shape 295"/>
            <p:cNvSpPr/>
            <p:nvPr/>
          </p:nvSpPr>
          <p:spPr>
            <a:xfrm>
              <a:off x="776" y="0"/>
              <a:ext cx="1650108" cy="8112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2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 flipV="1">
              <a:off x="834977" y="3698"/>
              <a:ext cx="781704" cy="3729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 flipH="1" flipV="1">
              <a:off x="-1" y="17623"/>
              <a:ext cx="818930" cy="35785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10707" y="1059942"/>
              <a:ext cx="1650108" cy="8112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508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sz="28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 flipV="1">
              <a:off x="844908" y="1063640"/>
              <a:ext cx="781704" cy="37291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 flipH="1" flipV="1">
              <a:off x="9929" y="1077564"/>
              <a:ext cx="818930" cy="35785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02" name="Shape 302"/>
          <p:cNvSpPr/>
          <p:nvPr/>
        </p:nvSpPr>
        <p:spPr>
          <a:xfrm flipV="1">
            <a:off x="6129806" y="5100635"/>
            <a:ext cx="1" cy="1181376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312" name="Group 312"/>
          <p:cNvGrpSpPr/>
          <p:nvPr/>
        </p:nvGrpSpPr>
        <p:grpSpPr>
          <a:xfrm>
            <a:off x="8368497" y="2349500"/>
            <a:ext cx="1922178" cy="3470294"/>
            <a:chOff x="0" y="0"/>
            <a:chExt cx="1922176" cy="3470293"/>
          </a:xfrm>
        </p:grpSpPr>
        <p:sp>
          <p:nvSpPr>
            <p:cNvPr id="303" name="Shape 303"/>
            <p:cNvSpPr/>
            <p:nvPr/>
          </p:nvSpPr>
          <p:spPr>
            <a:xfrm>
              <a:off x="0" y="0"/>
              <a:ext cx="1922177" cy="85349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324544" y="90801"/>
              <a:ext cx="1273089" cy="671889"/>
            </a:xfrm>
            <a:prstGeom prst="roundRect">
              <a:avLst>
                <a:gd name="adj" fmla="val 9235"/>
              </a:avLst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0" y="856459"/>
              <a:ext cx="1922177" cy="85349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324543" y="947260"/>
              <a:ext cx="1273090" cy="671889"/>
            </a:xfrm>
            <a:prstGeom prst="roundRect">
              <a:avLst>
                <a:gd name="adj" fmla="val 9235"/>
              </a:avLst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0" y="1712918"/>
              <a:ext cx="1922177" cy="85349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324543" y="1803719"/>
              <a:ext cx="1273090" cy="671890"/>
            </a:xfrm>
            <a:prstGeom prst="roundRect">
              <a:avLst>
                <a:gd name="adj" fmla="val 9235"/>
              </a:avLst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flipV="1">
              <a:off x="1752051" y="48640"/>
              <a:ext cx="1" cy="3133537"/>
            </a:xfrm>
            <a:prstGeom prst="line">
              <a:avLst/>
            </a:prstGeom>
            <a:noFill/>
            <a:ln w="1397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 flipV="1">
              <a:off x="170125" y="48640"/>
              <a:ext cx="1" cy="3133537"/>
            </a:xfrm>
            <a:prstGeom prst="line">
              <a:avLst/>
            </a:prstGeom>
            <a:noFill/>
            <a:ln w="1397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0" y="2616802"/>
              <a:ext cx="1922177" cy="85349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defTabSz="584200"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13" name="Shape 313"/>
          <p:cNvSpPr/>
          <p:nvPr/>
        </p:nvSpPr>
        <p:spPr>
          <a:xfrm flipV="1">
            <a:off x="9321951" y="5100635"/>
            <a:ext cx="1" cy="1181376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320" name="Group 320"/>
          <p:cNvGrpSpPr/>
          <p:nvPr/>
        </p:nvGrpSpPr>
        <p:grpSpPr>
          <a:xfrm>
            <a:off x="1674877" y="3011319"/>
            <a:ext cx="2652480" cy="1902413"/>
            <a:chOff x="0" y="0"/>
            <a:chExt cx="2652479" cy="1902411"/>
          </a:xfrm>
        </p:grpSpPr>
        <p:sp>
          <p:nvSpPr>
            <p:cNvPr id="314" name="Shape 314"/>
            <p:cNvSpPr/>
            <p:nvPr/>
          </p:nvSpPr>
          <p:spPr>
            <a:xfrm>
              <a:off x="0" y="0"/>
              <a:ext cx="966654" cy="62752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584200">
                <a:defRPr sz="2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K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984512" y="0"/>
              <a:ext cx="1667968" cy="62752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584200">
                <a:defRPr sz="2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0" y="645387"/>
              <a:ext cx="966654" cy="62753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584200">
                <a:defRPr sz="2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K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984512" y="645387"/>
              <a:ext cx="1667968" cy="62753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584200">
                <a:defRPr sz="2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0" y="1274883"/>
              <a:ext cx="966654" cy="62752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584200">
                <a:defRPr sz="2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K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984512" y="1274883"/>
              <a:ext cx="1667968" cy="627529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584200">
                <a:defRPr sz="28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t>V</a:t>
              </a:r>
            </a:p>
          </p:txBody>
        </p:sp>
      </p:grpSp>
      <p:grpSp>
        <p:nvGrpSpPr>
          <p:cNvPr id="326" name="Group 326"/>
          <p:cNvGrpSpPr/>
          <p:nvPr/>
        </p:nvGrpSpPr>
        <p:grpSpPr>
          <a:xfrm>
            <a:off x="13310502" y="11069131"/>
            <a:ext cx="1250483" cy="1709825"/>
            <a:chOff x="0" y="0"/>
            <a:chExt cx="1250482" cy="1709824"/>
          </a:xfrm>
        </p:grpSpPr>
        <p:sp>
          <p:nvSpPr>
            <p:cNvPr id="321" name="Shape 321"/>
            <p:cNvSpPr/>
            <p:nvPr/>
          </p:nvSpPr>
          <p:spPr>
            <a:xfrm>
              <a:off x="0" y="1442545"/>
              <a:ext cx="1250483" cy="267280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0" y="141275"/>
              <a:ext cx="1250483" cy="14272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0" y="0"/>
              <a:ext cx="1250483" cy="267279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 flipV="1">
              <a:off x="3719" y="124856"/>
              <a:ext cx="1" cy="1445269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 flipV="1">
              <a:off x="1250482" y="141275"/>
              <a:ext cx="1" cy="1445270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332" name="Group 332"/>
          <p:cNvGrpSpPr/>
          <p:nvPr/>
        </p:nvGrpSpPr>
        <p:grpSpPr>
          <a:xfrm>
            <a:off x="10283040" y="12209057"/>
            <a:ext cx="835657" cy="1142620"/>
            <a:chOff x="0" y="0"/>
            <a:chExt cx="835655" cy="1142619"/>
          </a:xfrm>
        </p:grpSpPr>
        <p:sp>
          <p:nvSpPr>
            <p:cNvPr id="327" name="Shape 327"/>
            <p:cNvSpPr/>
            <p:nvPr/>
          </p:nvSpPr>
          <p:spPr>
            <a:xfrm>
              <a:off x="0" y="964005"/>
              <a:ext cx="835656" cy="178615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0" y="94409"/>
              <a:ext cx="835656" cy="953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0" y="0"/>
              <a:ext cx="835656" cy="17861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 flipV="1">
              <a:off x="2485" y="83437"/>
              <a:ext cx="1" cy="965826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 flipV="1">
              <a:off x="835655" y="94409"/>
              <a:ext cx="1" cy="965826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338" name="Group 338"/>
          <p:cNvGrpSpPr/>
          <p:nvPr/>
        </p:nvGrpSpPr>
        <p:grpSpPr>
          <a:xfrm>
            <a:off x="4947494" y="11506875"/>
            <a:ext cx="1250484" cy="1709826"/>
            <a:chOff x="0" y="0"/>
            <a:chExt cx="1250482" cy="1709824"/>
          </a:xfrm>
        </p:grpSpPr>
        <p:sp>
          <p:nvSpPr>
            <p:cNvPr id="333" name="Shape 333"/>
            <p:cNvSpPr/>
            <p:nvPr/>
          </p:nvSpPr>
          <p:spPr>
            <a:xfrm>
              <a:off x="0" y="1442545"/>
              <a:ext cx="1250483" cy="267280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0" y="141275"/>
              <a:ext cx="1250483" cy="14272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0" y="0"/>
              <a:ext cx="1250483" cy="267279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 flipV="1">
              <a:off x="3719" y="124856"/>
              <a:ext cx="1" cy="1445269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 flipV="1">
              <a:off x="1250482" y="141275"/>
              <a:ext cx="1" cy="1445270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344" name="Group 344"/>
          <p:cNvGrpSpPr/>
          <p:nvPr/>
        </p:nvGrpSpPr>
        <p:grpSpPr>
          <a:xfrm>
            <a:off x="7255579" y="12046330"/>
            <a:ext cx="835657" cy="1142620"/>
            <a:chOff x="0" y="0"/>
            <a:chExt cx="835655" cy="1142619"/>
          </a:xfrm>
        </p:grpSpPr>
        <p:sp>
          <p:nvSpPr>
            <p:cNvPr id="339" name="Shape 339"/>
            <p:cNvSpPr/>
            <p:nvPr/>
          </p:nvSpPr>
          <p:spPr>
            <a:xfrm>
              <a:off x="0" y="964005"/>
              <a:ext cx="835656" cy="178615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0" y="94409"/>
              <a:ext cx="835656" cy="9538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0" y="0"/>
              <a:ext cx="835656" cy="178614"/>
            </a:xfrm>
            <a:prstGeom prst="ellipse">
              <a:avLst/>
            </a:prstGeom>
            <a:solidFill>
              <a:srgbClr val="FFFFFF"/>
            </a:solidFill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 flipV="1">
              <a:off x="2485" y="83437"/>
              <a:ext cx="1" cy="965826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 flipV="1">
              <a:off x="835655" y="94409"/>
              <a:ext cx="1" cy="965826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347" name="Group 347"/>
          <p:cNvGrpSpPr/>
          <p:nvPr/>
        </p:nvGrpSpPr>
        <p:grpSpPr>
          <a:xfrm>
            <a:off x="15139993" y="4606468"/>
            <a:ext cx="960624" cy="1323516"/>
            <a:chOff x="0" y="0"/>
            <a:chExt cx="960622" cy="1323515"/>
          </a:xfrm>
        </p:grpSpPr>
        <p:sp>
          <p:nvSpPr>
            <p:cNvPr id="345" name="Shape 345"/>
            <p:cNvSpPr/>
            <p:nvPr/>
          </p:nvSpPr>
          <p:spPr>
            <a:xfrm>
              <a:off x="0" y="0"/>
              <a:ext cx="960623" cy="1323516"/>
            </a:xfrm>
            <a:prstGeom prst="roundRect">
              <a:avLst>
                <a:gd name="adj" fmla="val 10087"/>
              </a:avLst>
            </a:prstGeom>
            <a:solidFill>
              <a:srgbClr val="B300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307273" y="152170"/>
              <a:ext cx="346076" cy="10191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 defTabSz="584200">
                <a:defRPr sz="6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I</a:t>
              </a:r>
            </a:p>
          </p:txBody>
        </p:sp>
      </p:grpSp>
      <p:grpSp>
        <p:nvGrpSpPr>
          <p:cNvPr id="350" name="Group 350"/>
          <p:cNvGrpSpPr/>
          <p:nvPr/>
        </p:nvGrpSpPr>
        <p:grpSpPr>
          <a:xfrm>
            <a:off x="16774555" y="4580609"/>
            <a:ext cx="989072" cy="1349375"/>
            <a:chOff x="0" y="0"/>
            <a:chExt cx="989070" cy="1349374"/>
          </a:xfrm>
        </p:grpSpPr>
        <p:sp>
          <p:nvSpPr>
            <p:cNvPr id="348" name="Shape 348"/>
            <p:cNvSpPr/>
            <p:nvPr/>
          </p:nvSpPr>
          <p:spPr>
            <a:xfrm>
              <a:off x="0" y="0"/>
              <a:ext cx="989071" cy="1349375"/>
            </a:xfrm>
            <a:prstGeom prst="roundRect">
              <a:avLst>
                <a:gd name="adj" fmla="val 9988"/>
              </a:avLst>
            </a:prstGeom>
            <a:solidFill>
              <a:srgbClr val="2B8000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191955" y="234949"/>
              <a:ext cx="605161" cy="8794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C</a:t>
              </a:r>
            </a:p>
          </p:txBody>
        </p:sp>
      </p:grpSp>
      <p:sp>
        <p:nvSpPr>
          <p:cNvPr id="351" name="Shape 351"/>
          <p:cNvSpPr/>
          <p:nvPr/>
        </p:nvSpPr>
        <p:spPr>
          <a:xfrm>
            <a:off x="16434105" y="8790622"/>
            <a:ext cx="3299659" cy="581320"/>
          </a:xfrm>
          <a:prstGeom prst="roundRect">
            <a:avLst>
              <a:gd name="adj" fmla="val 38445"/>
            </a:avLst>
          </a:prstGeom>
          <a:solidFill>
            <a:srgbClr val="DCDEE0"/>
          </a:solidFill>
          <a:ln w="127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584200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Flow Control</a:t>
            </a:r>
          </a:p>
        </p:txBody>
      </p:sp>
      <p:sp>
        <p:nvSpPr>
          <p:cNvPr id="352" name="Shape 352"/>
          <p:cNvSpPr/>
          <p:nvPr/>
        </p:nvSpPr>
        <p:spPr>
          <a:xfrm>
            <a:off x="16434105" y="9553991"/>
            <a:ext cx="3299659" cy="581319"/>
          </a:xfrm>
          <a:prstGeom prst="roundRect">
            <a:avLst>
              <a:gd name="adj" fmla="val 38445"/>
            </a:avLst>
          </a:prstGeom>
          <a:solidFill>
            <a:srgbClr val="DCDEE0"/>
          </a:solidFill>
          <a:ln w="127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584200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Sign / Verify</a:t>
            </a:r>
          </a:p>
        </p:txBody>
      </p:sp>
      <p:sp>
        <p:nvSpPr>
          <p:cNvPr id="353" name="Shape 353"/>
          <p:cNvSpPr/>
          <p:nvPr/>
        </p:nvSpPr>
        <p:spPr>
          <a:xfrm>
            <a:off x="16434105" y="10317359"/>
            <a:ext cx="3299659" cy="581320"/>
          </a:xfrm>
          <a:prstGeom prst="roundRect">
            <a:avLst>
              <a:gd name="adj" fmla="val 38445"/>
            </a:avLst>
          </a:prstGeom>
          <a:solidFill>
            <a:srgbClr val="DCDEE0"/>
          </a:solidFill>
          <a:ln w="127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584200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Encoder / Decoder</a:t>
            </a:r>
          </a:p>
        </p:txBody>
      </p:sp>
      <p:sp>
        <p:nvSpPr>
          <p:cNvPr id="354" name="Shape 354"/>
          <p:cNvSpPr/>
          <p:nvPr/>
        </p:nvSpPr>
        <p:spPr>
          <a:xfrm>
            <a:off x="20291145" y="8804899"/>
            <a:ext cx="3408046" cy="163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>
                <a:solidFill>
                  <a:srgbClr val="53585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Transport</a:t>
            </a:r>
          </a:p>
          <a:p>
            <a:pPr algn="r">
              <a:defRPr>
                <a:solidFill>
                  <a:srgbClr val="53585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Framework</a:t>
            </a:r>
          </a:p>
        </p:txBody>
      </p:sp>
      <p:sp>
        <p:nvSpPr>
          <p:cNvPr id="355" name="Shape 355"/>
          <p:cNvSpPr/>
          <p:nvPr/>
        </p:nvSpPr>
        <p:spPr>
          <a:xfrm>
            <a:off x="20302219" y="5465719"/>
            <a:ext cx="3408046" cy="163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>
                <a:solidFill>
                  <a:srgbClr val="53585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Assembly</a:t>
            </a:r>
          </a:p>
          <a:p>
            <a:pPr algn="r">
              <a:defRPr>
                <a:solidFill>
                  <a:srgbClr val="53585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Framework</a:t>
            </a:r>
          </a:p>
        </p:txBody>
      </p:sp>
      <p:sp>
        <p:nvSpPr>
          <p:cNvPr id="356" name="Shape 356"/>
          <p:cNvSpPr/>
          <p:nvPr/>
        </p:nvSpPr>
        <p:spPr>
          <a:xfrm>
            <a:off x="10992115" y="6373453"/>
            <a:ext cx="3299658" cy="784222"/>
          </a:xfrm>
          <a:prstGeom prst="roundRect">
            <a:avLst>
              <a:gd name="adj" fmla="val 0"/>
            </a:avLst>
          </a:prstGeom>
          <a:solidFill>
            <a:srgbClr val="DCDEE0"/>
          </a:solidFill>
          <a:ln w="127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defTabSz="584200">
              <a:defRPr sz="4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Posix</a:t>
            </a:r>
          </a:p>
        </p:txBody>
      </p:sp>
      <p:sp>
        <p:nvSpPr>
          <p:cNvPr id="357" name="Shape 357"/>
          <p:cNvSpPr/>
          <p:nvPr/>
        </p:nvSpPr>
        <p:spPr>
          <a:xfrm flipV="1">
            <a:off x="12418618" y="5100635"/>
            <a:ext cx="1" cy="1181376"/>
          </a:xfrm>
          <a:prstGeom prst="line">
            <a:avLst/>
          </a:prstGeom>
          <a:ln w="63500">
            <a:solidFill>
              <a:srgbClr val="000000"/>
            </a:solidFill>
            <a:miter lim="400000"/>
            <a:headEnd type="triangle"/>
            <a:tailEnd type="triangle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363" name="Group 363"/>
          <p:cNvGrpSpPr/>
          <p:nvPr/>
        </p:nvGrpSpPr>
        <p:grpSpPr>
          <a:xfrm>
            <a:off x="11591386" y="2758474"/>
            <a:ext cx="1654465" cy="2072887"/>
            <a:chOff x="0" y="0"/>
            <a:chExt cx="1654464" cy="2072886"/>
          </a:xfrm>
        </p:grpSpPr>
        <p:sp>
          <p:nvSpPr>
            <p:cNvPr id="358" name="Shape 358"/>
            <p:cNvSpPr/>
            <p:nvPr/>
          </p:nvSpPr>
          <p:spPr>
            <a:xfrm>
              <a:off x="19050" y="25984"/>
              <a:ext cx="1635415" cy="2046903"/>
            </a:xfrm>
            <a:prstGeom prst="rect">
              <a:avLst/>
            </a:prstGeom>
            <a:solidFill>
              <a:srgbClr val="DCDEE0"/>
            </a:solidFill>
            <a:ln w="381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0" y="0"/>
              <a:ext cx="423625" cy="477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 flipV="1">
              <a:off x="437062" y="17550"/>
              <a:ext cx="1" cy="459851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 flipH="1" flipV="1">
              <a:off x="0" y="452000"/>
              <a:ext cx="437063" cy="1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 flipH="1">
              <a:off x="17960" y="17960"/>
              <a:ext cx="441481" cy="441481"/>
            </a:xfrm>
            <a:prstGeom prst="line">
              <a:avLst/>
            </a:prstGeom>
            <a:noFill/>
            <a:ln w="508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3678942"/>
      </p:ext>
    </p:extLst>
  </p:cSld>
  <p:clrMapOvr>
    <a:masterClrMapping/>
  </p:clrMapOvr>
  <p:transition xmlns:p14="http://schemas.microsoft.com/office/powerpoint/2010/main"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CCNx names</a:t>
            </a:r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1817998" y="2907149"/>
            <a:ext cx="20981036" cy="148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algn="l" defTabSz="584200">
              <a:defRPr sz="9000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/parc/ccnx/presentation/slide17/v=2/c=0</a:t>
            </a:r>
          </a:p>
        </p:txBody>
      </p:sp>
      <p:sp>
        <p:nvSpPr>
          <p:cNvPr id="463" name="Shape 463"/>
          <p:cNvSpPr/>
          <p:nvPr/>
        </p:nvSpPr>
        <p:spPr>
          <a:xfrm>
            <a:off x="2781329" y="4425540"/>
            <a:ext cx="1592129" cy="1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5360099" y="4425540"/>
            <a:ext cx="12302372" cy="1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3577393" y="4425541"/>
            <a:ext cx="1" cy="1546230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12050960" y="4425541"/>
            <a:ext cx="1" cy="1546230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1817998" y="6073832"/>
            <a:ext cx="3789934" cy="136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 defTabSz="584200">
              <a:defRPr sz="42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globally routable</a:t>
            </a:r>
          </a:p>
          <a:p>
            <a:pPr algn="l" defTabSz="584200">
              <a:defRPr sz="42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name segments</a:t>
            </a:r>
          </a:p>
        </p:txBody>
      </p:sp>
      <p:sp>
        <p:nvSpPr>
          <p:cNvPr id="468" name="Shape 468"/>
          <p:cNvSpPr/>
          <p:nvPr/>
        </p:nvSpPr>
        <p:spPr>
          <a:xfrm>
            <a:off x="9986212" y="6073832"/>
            <a:ext cx="6376405" cy="136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 defTabSz="584200">
              <a:defRPr sz="42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system / application</a:t>
            </a:r>
          </a:p>
          <a:p>
            <a:pPr algn="l" defTabSz="584200">
              <a:defRPr sz="42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dependent name segments</a:t>
            </a:r>
          </a:p>
        </p:txBody>
      </p:sp>
      <p:sp>
        <p:nvSpPr>
          <p:cNvPr id="469" name="Shape 469"/>
          <p:cNvSpPr/>
          <p:nvPr/>
        </p:nvSpPr>
        <p:spPr>
          <a:xfrm>
            <a:off x="18246827" y="4425540"/>
            <a:ext cx="4370369" cy="1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20633351" y="4461260"/>
            <a:ext cx="1" cy="1474792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71437" tIns="71437" rIns="71437" bIns="71437" anchor="ctr"/>
          <a:lstStyle/>
          <a:p>
            <a:pPr algn="l" defTabSz="584200"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18860132" y="6073832"/>
            <a:ext cx="4840284" cy="136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l" defTabSz="584200">
              <a:defRPr sz="42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protocol dependent</a:t>
            </a:r>
          </a:p>
          <a:p>
            <a:pPr algn="l" defTabSz="584200">
              <a:defRPr sz="42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name segments</a:t>
            </a:r>
          </a:p>
        </p:txBody>
      </p:sp>
      <p:sp>
        <p:nvSpPr>
          <p:cNvPr id="472" name="Shape 472"/>
          <p:cNvSpPr/>
          <p:nvPr/>
        </p:nvSpPr>
        <p:spPr>
          <a:xfrm>
            <a:off x="1321512" y="10609616"/>
            <a:ext cx="3875914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53585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Hierarchical</a:t>
            </a:r>
          </a:p>
        </p:txBody>
      </p:sp>
      <p:sp>
        <p:nvSpPr>
          <p:cNvPr id="473" name="Shape 473"/>
          <p:cNvSpPr/>
          <p:nvPr/>
        </p:nvSpPr>
        <p:spPr>
          <a:xfrm>
            <a:off x="1321512" y="9746016"/>
            <a:ext cx="7305600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53585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Everything has a name</a:t>
            </a:r>
          </a:p>
        </p:txBody>
      </p:sp>
      <p:sp>
        <p:nvSpPr>
          <p:cNvPr id="474" name="Shape 474"/>
          <p:cNvSpPr/>
          <p:nvPr/>
        </p:nvSpPr>
        <p:spPr>
          <a:xfrm>
            <a:off x="12905729" y="10609616"/>
            <a:ext cx="10597440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53585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Replaces IP addresses and ports</a:t>
            </a:r>
          </a:p>
        </p:txBody>
      </p:sp>
      <p:sp>
        <p:nvSpPr>
          <p:cNvPr id="475" name="Shape 475"/>
          <p:cNvSpPr/>
          <p:nvPr/>
        </p:nvSpPr>
        <p:spPr>
          <a:xfrm>
            <a:off x="12905729" y="9746016"/>
            <a:ext cx="10633787" cy="932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5400">
                <a:solidFill>
                  <a:srgbClr val="53585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Don’t have to be human readable</a:t>
            </a:r>
          </a:p>
        </p:txBody>
      </p:sp>
    </p:spTree>
    <p:extLst>
      <p:ext uri="{BB962C8B-B14F-4D97-AF65-F5344CB8AC3E}">
        <p14:creationId xmlns:p14="http://schemas.microsoft.com/office/powerpoint/2010/main" val="276735611"/>
      </p:ext>
    </p:extLst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Network data structures</a:t>
            </a:r>
          </a:p>
        </p:txBody>
      </p:sp>
      <p:sp>
        <p:nvSpPr>
          <p:cNvPr id="507" name="Shape 5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2104733" y="2650131"/>
            <a:ext cx="8097408" cy="2057401"/>
          </a:xfrm>
          <a:prstGeom prst="roundRect">
            <a:avLst>
              <a:gd name="adj" fmla="val 20627"/>
            </a:avLst>
          </a:prstGeom>
          <a:solidFill>
            <a:srgbClr val="00446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2502552" y="2425700"/>
            <a:ext cx="6941209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58420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Content Manifest Message</a:t>
            </a:r>
          </a:p>
        </p:txBody>
      </p:sp>
      <p:sp>
        <p:nvSpPr>
          <p:cNvPr id="510" name="Shape 510"/>
          <p:cNvSpPr/>
          <p:nvPr/>
        </p:nvSpPr>
        <p:spPr>
          <a:xfrm>
            <a:off x="2104733" y="2650131"/>
            <a:ext cx="8097408" cy="9229547"/>
          </a:xfrm>
          <a:prstGeom prst="roundRect">
            <a:avLst>
              <a:gd name="adj" fmla="val 5241"/>
            </a:avLst>
          </a:prstGeom>
          <a:ln w="508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2104733" y="4155000"/>
            <a:ext cx="8097408" cy="772467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71437" tIns="71437" rIns="71437" bIns="71437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2568588" y="4533899"/>
            <a:ext cx="167482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Name</a:t>
            </a:r>
          </a:p>
        </p:txBody>
      </p:sp>
      <p:sp>
        <p:nvSpPr>
          <p:cNvPr id="513" name="Shape 513"/>
          <p:cNvSpPr/>
          <p:nvPr/>
        </p:nvSpPr>
        <p:spPr>
          <a:xfrm>
            <a:off x="2568588" y="10642599"/>
            <a:ext cx="500671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Publisher Signature</a:t>
            </a:r>
          </a:p>
        </p:txBody>
      </p:sp>
      <p:sp>
        <p:nvSpPr>
          <p:cNvPr id="514" name="Shape 514"/>
          <p:cNvSpPr/>
          <p:nvPr/>
        </p:nvSpPr>
        <p:spPr>
          <a:xfrm>
            <a:off x="2568588" y="6019799"/>
            <a:ext cx="697186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Content Messages Catalog</a:t>
            </a:r>
          </a:p>
        </p:txBody>
      </p:sp>
      <p:sp>
        <p:nvSpPr>
          <p:cNvPr id="515" name="Shape 515"/>
          <p:cNvSpPr/>
          <p:nvPr/>
        </p:nvSpPr>
        <p:spPr>
          <a:xfrm>
            <a:off x="2225913" y="10278433"/>
            <a:ext cx="7855048" cy="1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2190723" y="5681033"/>
            <a:ext cx="7925427" cy="1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2568588" y="6827150"/>
            <a:ext cx="3649981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Optionally encrypted</a:t>
            </a:r>
          </a:p>
        </p:txBody>
      </p:sp>
      <p:grpSp>
        <p:nvGrpSpPr>
          <p:cNvPr id="521" name="Group 521"/>
          <p:cNvGrpSpPr/>
          <p:nvPr/>
        </p:nvGrpSpPr>
        <p:grpSpPr>
          <a:xfrm>
            <a:off x="20392733" y="3056031"/>
            <a:ext cx="2339247" cy="2669004"/>
            <a:chOff x="0" y="0"/>
            <a:chExt cx="2339246" cy="2669003"/>
          </a:xfrm>
        </p:grpSpPr>
        <p:sp>
          <p:nvSpPr>
            <p:cNvPr id="518" name="Shape 518"/>
            <p:cNvSpPr/>
            <p:nvPr/>
          </p:nvSpPr>
          <p:spPr>
            <a:xfrm>
              <a:off x="0" y="0"/>
              <a:ext cx="2339247" cy="102443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0" y="0"/>
              <a:ext cx="2339247" cy="1198066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0" y="537617"/>
              <a:ext cx="2339247" cy="213138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25" name="Group 525"/>
          <p:cNvGrpSpPr/>
          <p:nvPr/>
        </p:nvGrpSpPr>
        <p:grpSpPr>
          <a:xfrm>
            <a:off x="20392733" y="6083801"/>
            <a:ext cx="2339247" cy="2669005"/>
            <a:chOff x="0" y="0"/>
            <a:chExt cx="2339246" cy="2669003"/>
          </a:xfrm>
        </p:grpSpPr>
        <p:sp>
          <p:nvSpPr>
            <p:cNvPr id="522" name="Shape 522"/>
            <p:cNvSpPr/>
            <p:nvPr/>
          </p:nvSpPr>
          <p:spPr>
            <a:xfrm>
              <a:off x="0" y="0"/>
              <a:ext cx="2339247" cy="102443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0" y="0"/>
              <a:ext cx="2339247" cy="1198066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0" y="537617"/>
              <a:ext cx="2339247" cy="213138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29" name="Group 529"/>
          <p:cNvGrpSpPr/>
          <p:nvPr/>
        </p:nvGrpSpPr>
        <p:grpSpPr>
          <a:xfrm>
            <a:off x="20392733" y="9104397"/>
            <a:ext cx="2339247" cy="2669005"/>
            <a:chOff x="0" y="0"/>
            <a:chExt cx="2339246" cy="2669003"/>
          </a:xfrm>
        </p:grpSpPr>
        <p:sp>
          <p:nvSpPr>
            <p:cNvPr id="526" name="Shape 526"/>
            <p:cNvSpPr/>
            <p:nvPr/>
          </p:nvSpPr>
          <p:spPr>
            <a:xfrm>
              <a:off x="0" y="0"/>
              <a:ext cx="2339247" cy="102443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0" y="0"/>
              <a:ext cx="2339247" cy="1198066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0" y="537617"/>
              <a:ext cx="2339247" cy="213138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33" name="Group 533"/>
          <p:cNvGrpSpPr/>
          <p:nvPr/>
        </p:nvGrpSpPr>
        <p:grpSpPr>
          <a:xfrm>
            <a:off x="17700333" y="6080214"/>
            <a:ext cx="2339247" cy="2669005"/>
            <a:chOff x="0" y="0"/>
            <a:chExt cx="2339246" cy="2669003"/>
          </a:xfrm>
        </p:grpSpPr>
        <p:sp>
          <p:nvSpPr>
            <p:cNvPr id="530" name="Shape 530"/>
            <p:cNvSpPr/>
            <p:nvPr/>
          </p:nvSpPr>
          <p:spPr>
            <a:xfrm>
              <a:off x="0" y="0"/>
              <a:ext cx="2339247" cy="102443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0" y="0"/>
              <a:ext cx="2339247" cy="1198066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0" y="537617"/>
              <a:ext cx="2339247" cy="213138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34" name="Shape 534"/>
          <p:cNvSpPr/>
          <p:nvPr/>
        </p:nvSpPr>
        <p:spPr>
          <a:xfrm>
            <a:off x="2213213" y="7912617"/>
            <a:ext cx="7880447" cy="1"/>
          </a:xfrm>
          <a:prstGeom prst="line">
            <a:avLst/>
          </a:prstGeom>
          <a:ln w="50800">
            <a:solidFill>
              <a:srgbClr val="A6AAA9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2568588" y="8221068"/>
            <a:ext cx="521631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Aggregate Metadata</a:t>
            </a:r>
          </a:p>
        </p:txBody>
      </p:sp>
      <p:sp>
        <p:nvSpPr>
          <p:cNvPr id="536" name="Shape 536"/>
          <p:cNvSpPr/>
          <p:nvPr/>
        </p:nvSpPr>
        <p:spPr>
          <a:xfrm>
            <a:off x="2568588" y="9017017"/>
            <a:ext cx="3649981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Optionally encrypted</a:t>
            </a:r>
          </a:p>
        </p:txBody>
      </p:sp>
      <p:grpSp>
        <p:nvGrpSpPr>
          <p:cNvPr id="540" name="Group 540"/>
          <p:cNvGrpSpPr/>
          <p:nvPr/>
        </p:nvGrpSpPr>
        <p:grpSpPr>
          <a:xfrm>
            <a:off x="15007933" y="6080214"/>
            <a:ext cx="2339247" cy="2669005"/>
            <a:chOff x="0" y="0"/>
            <a:chExt cx="2339246" cy="2669003"/>
          </a:xfrm>
        </p:grpSpPr>
        <p:sp>
          <p:nvSpPr>
            <p:cNvPr id="537" name="Shape 537"/>
            <p:cNvSpPr/>
            <p:nvPr/>
          </p:nvSpPr>
          <p:spPr>
            <a:xfrm>
              <a:off x="0" y="0"/>
              <a:ext cx="2339247" cy="102443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0" y="0"/>
              <a:ext cx="2339247" cy="1198066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0" y="537617"/>
              <a:ext cx="2339247" cy="213138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44" name="Group 544"/>
          <p:cNvGrpSpPr/>
          <p:nvPr/>
        </p:nvGrpSpPr>
        <p:grpSpPr>
          <a:xfrm>
            <a:off x="15007933" y="3059618"/>
            <a:ext cx="2339247" cy="2669004"/>
            <a:chOff x="0" y="0"/>
            <a:chExt cx="2339246" cy="2669003"/>
          </a:xfrm>
        </p:grpSpPr>
        <p:sp>
          <p:nvSpPr>
            <p:cNvPr id="541" name="Shape 541"/>
            <p:cNvSpPr/>
            <p:nvPr/>
          </p:nvSpPr>
          <p:spPr>
            <a:xfrm>
              <a:off x="0" y="0"/>
              <a:ext cx="2339247" cy="1024435"/>
            </a:xfrm>
            <a:prstGeom prst="roundRect">
              <a:avLst>
                <a:gd name="adj" fmla="val 24622"/>
              </a:avLst>
            </a:prstGeom>
            <a:solidFill>
              <a:srgbClr val="004466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0" y="0"/>
              <a:ext cx="2339247" cy="1198066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0" y="537617"/>
              <a:ext cx="2339247" cy="213138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48" name="Group 548"/>
          <p:cNvGrpSpPr/>
          <p:nvPr/>
        </p:nvGrpSpPr>
        <p:grpSpPr>
          <a:xfrm>
            <a:off x="17700333" y="3056031"/>
            <a:ext cx="2339247" cy="2669004"/>
            <a:chOff x="0" y="0"/>
            <a:chExt cx="2339246" cy="2669003"/>
          </a:xfrm>
        </p:grpSpPr>
        <p:sp>
          <p:nvSpPr>
            <p:cNvPr id="545" name="Shape 545"/>
            <p:cNvSpPr/>
            <p:nvPr/>
          </p:nvSpPr>
          <p:spPr>
            <a:xfrm>
              <a:off x="0" y="0"/>
              <a:ext cx="2339247" cy="1024435"/>
            </a:xfrm>
            <a:prstGeom prst="roundRect">
              <a:avLst>
                <a:gd name="adj" fmla="val 24622"/>
              </a:avLst>
            </a:prstGeom>
            <a:solidFill>
              <a:srgbClr val="004466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0" y="0"/>
              <a:ext cx="2339247" cy="1198066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0" y="537617"/>
              <a:ext cx="2339247" cy="213138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52" name="Group 552"/>
          <p:cNvGrpSpPr/>
          <p:nvPr/>
        </p:nvGrpSpPr>
        <p:grpSpPr>
          <a:xfrm>
            <a:off x="17700333" y="9104397"/>
            <a:ext cx="2339247" cy="2669005"/>
            <a:chOff x="0" y="0"/>
            <a:chExt cx="2339246" cy="2669003"/>
          </a:xfrm>
        </p:grpSpPr>
        <p:sp>
          <p:nvSpPr>
            <p:cNvPr id="549" name="Shape 549"/>
            <p:cNvSpPr/>
            <p:nvPr/>
          </p:nvSpPr>
          <p:spPr>
            <a:xfrm>
              <a:off x="0" y="0"/>
              <a:ext cx="2339247" cy="102443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0" y="0"/>
              <a:ext cx="2339247" cy="1198066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0" y="537617"/>
              <a:ext cx="2339247" cy="213138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56" name="Group 556"/>
          <p:cNvGrpSpPr/>
          <p:nvPr/>
        </p:nvGrpSpPr>
        <p:grpSpPr>
          <a:xfrm>
            <a:off x="15007933" y="9104397"/>
            <a:ext cx="2339247" cy="2669005"/>
            <a:chOff x="0" y="0"/>
            <a:chExt cx="2339246" cy="2669003"/>
          </a:xfrm>
        </p:grpSpPr>
        <p:sp>
          <p:nvSpPr>
            <p:cNvPr id="553" name="Shape 553"/>
            <p:cNvSpPr/>
            <p:nvPr/>
          </p:nvSpPr>
          <p:spPr>
            <a:xfrm>
              <a:off x="0" y="0"/>
              <a:ext cx="2339247" cy="1024435"/>
            </a:xfrm>
            <a:prstGeom prst="roundRect">
              <a:avLst>
                <a:gd name="adj" fmla="val 24622"/>
              </a:avLst>
            </a:prstGeom>
            <a:solidFill>
              <a:srgbClr val="4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0" y="0"/>
              <a:ext cx="2339247" cy="1198066"/>
            </a:xfrm>
            <a:prstGeom prst="roundRect">
              <a:avLst>
                <a:gd name="adj" fmla="val 18660"/>
              </a:avLst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0" y="537617"/>
              <a:ext cx="2339247" cy="213138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557" name="Picture 556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209477">
            <a:off x="9913355" y="5076038"/>
            <a:ext cx="5420983" cy="601842"/>
          </a:xfrm>
          <a:prstGeom prst="rect">
            <a:avLst/>
          </a:prstGeom>
        </p:spPr>
      </p:pic>
      <p:pic>
        <p:nvPicPr>
          <p:cNvPr id="559" name="Picture 558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448370">
            <a:off x="10105393" y="6951634"/>
            <a:ext cx="5057917" cy="601842"/>
          </a:xfrm>
          <a:prstGeom prst="rect">
            <a:avLst/>
          </a:prstGeom>
        </p:spPr>
      </p:pic>
      <p:pic>
        <p:nvPicPr>
          <p:cNvPr id="561" name="Picture 560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005197">
            <a:off x="9649393" y="8717996"/>
            <a:ext cx="5929779" cy="60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13"/>
      </p:ext>
    </p:extLst>
  </p:cSld>
  <p:clrMapOvr>
    <a:masterClrMapping/>
  </p:clrMapOvr>
  <p:transition xmlns:p14="http://schemas.microsoft.com/office/powerpoint/2010/main"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0CAC50B3ABC540BC3E892BD7ECDB1F" ma:contentTypeVersion="1" ma:contentTypeDescription="Create a new document." ma:contentTypeScope="" ma:versionID="045e6d3786a4ad4ad21dc277585b285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E2E517F-3BDB-4031-8D43-34DDDEDE1614}"/>
</file>

<file path=customXml/itemProps2.xml><?xml version="1.0" encoding="utf-8"?>
<ds:datastoreItem xmlns:ds="http://schemas.openxmlformats.org/officeDocument/2006/customXml" ds:itemID="{2D971383-DCF9-407F-9828-62DA7BF4A12D}"/>
</file>

<file path=customXml/itemProps3.xml><?xml version="1.0" encoding="utf-8"?>
<ds:datastoreItem xmlns:ds="http://schemas.openxmlformats.org/officeDocument/2006/customXml" ds:itemID="{F9421701-F4F2-4E5D-82DC-0141DD00DE0C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751</Words>
  <Application>Microsoft Macintosh PowerPoint</Application>
  <PresentationFormat>Custom</PresentationFormat>
  <Paragraphs>275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Information Centric Networking (ICN) in IMT-2020</vt:lpstr>
      <vt:lpstr>PowerPoint Presentation</vt:lpstr>
      <vt:lpstr>The future Internet architecture</vt:lpstr>
      <vt:lpstr>PowerPoint Presentation</vt:lpstr>
      <vt:lpstr>PowerPoint Presentation</vt:lpstr>
      <vt:lpstr>PowerPoint Presentation</vt:lpstr>
      <vt:lpstr>Network abstraction</vt:lpstr>
      <vt:lpstr>CCNx names</vt:lpstr>
      <vt:lpstr>Network data structures</vt:lpstr>
      <vt:lpstr>Unifying network and storage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Centric Networking (ICN) in IMT-2020</dc:title>
  <cp:lastModifiedBy>Mosko, Marc &lt;Marc.Mosko@parc.com&gt;</cp:lastModifiedBy>
  <cp:revision>8</cp:revision>
  <dcterms:modified xsi:type="dcterms:W3CDTF">2016-12-07T09:02:42Z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0x010100510CAC50B3ABC540BC3E892BD7ECDB1F</vt:lpwstr>
  </property>
</Properties>
</file>